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629" r:id="rId2"/>
    <p:sldId id="802" r:id="rId3"/>
    <p:sldId id="803" r:id="rId4"/>
    <p:sldId id="805" r:id="rId5"/>
    <p:sldId id="784" r:id="rId6"/>
    <p:sldId id="785" r:id="rId7"/>
    <p:sldId id="782" r:id="rId8"/>
    <p:sldId id="806" r:id="rId9"/>
    <p:sldId id="783" r:id="rId10"/>
    <p:sldId id="841" r:id="rId11"/>
    <p:sldId id="822" r:id="rId12"/>
    <p:sldId id="823" r:id="rId13"/>
    <p:sldId id="788" r:id="rId14"/>
    <p:sldId id="790" r:id="rId15"/>
    <p:sldId id="791" r:id="rId16"/>
    <p:sldId id="792" r:id="rId17"/>
    <p:sldId id="793" r:id="rId18"/>
    <p:sldId id="794" r:id="rId19"/>
    <p:sldId id="795" r:id="rId20"/>
    <p:sldId id="796" r:id="rId21"/>
    <p:sldId id="824" r:id="rId22"/>
    <p:sldId id="797" r:id="rId23"/>
    <p:sldId id="807" r:id="rId24"/>
    <p:sldId id="798" r:id="rId25"/>
    <p:sldId id="839" r:id="rId26"/>
    <p:sldId id="825" r:id="rId27"/>
    <p:sldId id="830" r:id="rId28"/>
    <p:sldId id="786" r:id="rId29"/>
    <p:sldId id="840" r:id="rId30"/>
    <p:sldId id="800" r:id="rId31"/>
    <p:sldId id="826" r:id="rId32"/>
    <p:sldId id="827" r:id="rId33"/>
    <p:sldId id="832" r:id="rId34"/>
    <p:sldId id="833" r:id="rId35"/>
    <p:sldId id="834" r:id="rId36"/>
    <p:sldId id="835" r:id="rId37"/>
    <p:sldId id="836" r:id="rId38"/>
    <p:sldId id="837" r:id="rId39"/>
    <p:sldId id="838" r:id="rId40"/>
    <p:sldId id="82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>
          <p15:clr>
            <a:srgbClr val="A4A3A4"/>
          </p15:clr>
        </p15:guide>
        <p15:guide id="2" pos="31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98989"/>
    <a:srgbClr val="D9D9D9"/>
    <a:srgbClr val="532100"/>
    <a:srgbClr val="FF6FC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1" autoAdjust="0"/>
    <p:restoredTop sz="99845" autoAdjust="0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>
        <p:guide orient="horz" pos="1944"/>
        <p:guide pos="3137"/>
      </p:guideLst>
    </p:cSldViewPr>
  </p:slideViewPr>
  <p:outlineViewPr>
    <p:cViewPr>
      <p:scale>
        <a:sx n="33" d="100"/>
        <a:sy n="33" d="100"/>
      </p:scale>
      <p:origin x="22800" y="27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340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4/13/16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9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4/13/16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12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F5042-9C52-0449-B2EC-628456EB9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6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2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59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0C5A4-1028-7546-8C2D-2F62609A3124}" type="slidenum">
              <a:rPr lang="en-US"/>
              <a:pPr/>
              <a:t>33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38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234BD-4AB3-F74F-AA9F-33344BD48B4C}" type="slidenum">
              <a:rPr lang="en-US"/>
              <a:pPr/>
              <a:t>36</a:t>
            </a:fld>
            <a:endParaRPr lang="en-US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375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4EC99-FAF8-6A4C-9FF0-D0BD9225D538}" type="slidenum">
              <a:rPr lang="en-US"/>
              <a:pPr/>
              <a:t>37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23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0CB8C-9F66-D745-9B58-A109522BBF2B}" type="slidenum">
              <a:rPr lang="en-US"/>
              <a:pPr/>
              <a:t>38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0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46523-8E6A-444E-BA23-8A35D75F128B}" type="slidenum">
              <a:rPr lang="en-US"/>
              <a:pPr/>
              <a:t>39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2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6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8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6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r>
              <a:rPr lang="en-US" dirty="0" smtClean="0"/>
              <a:t>was p 677 in book (not</a:t>
            </a:r>
            <a:r>
              <a:rPr lang="en-US" baseline="0" dirty="0" smtClean="0"/>
              <a:t> current edition)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5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8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2.wdp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1503891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CS 61C: Great Ideas in Computer Architecture (Machine Structures)</a:t>
            </a:r>
            <a:b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i="1" dirty="0" smtClean="0"/>
              <a:t>Operating Systems, Interrupts</a:t>
            </a:r>
            <a:endParaRPr lang="en-US" sz="40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71" y="3886200"/>
            <a:ext cx="8098858" cy="1752600"/>
          </a:xfrm>
        </p:spPr>
        <p:txBody>
          <a:bodyPr rtlCol="0">
            <a:noAutofit/>
          </a:bodyPr>
          <a:lstStyle/>
          <a:p>
            <a:r>
              <a:rPr lang="en-US" dirty="0"/>
              <a:t>Instructors:</a:t>
            </a:r>
          </a:p>
          <a:p>
            <a:r>
              <a:rPr lang="en-US" dirty="0" smtClean="0"/>
              <a:t>Nicholas Weaver &amp; </a:t>
            </a:r>
            <a:r>
              <a:rPr lang="en-US" dirty="0"/>
              <a:t>Vladimir Stojanovic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inst.eecs.berkeley.edu</a:t>
            </a:r>
            <a:r>
              <a:rPr lang="en-US" dirty="0" smtClean="0">
                <a:ea typeface="+mn-ea"/>
                <a:cs typeface="+mn-cs"/>
              </a:rPr>
              <a:t>/~cs61c/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82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4 delayed due date to tomorrow</a:t>
            </a:r>
          </a:p>
          <a:p>
            <a:pPr lvl="1"/>
            <a:r>
              <a:rPr lang="en-US" dirty="0" smtClean="0"/>
              <a:t>But extra credit for turning it in today</a:t>
            </a:r>
          </a:p>
          <a:p>
            <a:r>
              <a:rPr lang="en-US" dirty="0" smtClean="0"/>
              <a:t>Project 5 will be out ASAP</a:t>
            </a:r>
          </a:p>
          <a:p>
            <a:pPr lvl="1"/>
            <a:r>
              <a:rPr lang="en-US" dirty="0" smtClean="0"/>
              <a:t>I'm worried that we made it too easy, but eh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1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Devices and I/O</a:t>
            </a:r>
          </a:p>
          <a:p>
            <a:r>
              <a:rPr lang="en-US" dirty="0" smtClean="0"/>
              <a:t>OS Boot Sequence and Operation</a:t>
            </a:r>
          </a:p>
          <a:p>
            <a:r>
              <a:rPr lang="en-US" dirty="0" smtClean="0"/>
              <a:t>Multiprogramming/time-sharing</a:t>
            </a:r>
          </a:p>
          <a:p>
            <a:r>
              <a:rPr lang="en-US" dirty="0" smtClean="0"/>
              <a:t>Introduction to 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Devices and I/O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OS Boot Sequence and Operation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Multiprogramming/time-sharing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Introduction to Virtual Memory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interact with devices?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Assume a program running on a CPU. How does it interact with the outside world?</a:t>
            </a:r>
          </a:p>
          <a:p>
            <a:r>
              <a:rPr lang="en-US" dirty="0" smtClean="0"/>
              <a:t>Need I/O interface for Keyboards,</a:t>
            </a:r>
            <a:br>
              <a:rPr lang="en-US" dirty="0" smtClean="0"/>
            </a:br>
            <a:r>
              <a:rPr lang="en-US" dirty="0" smtClean="0"/>
              <a:t>Network, Mouse, Screen, etc.</a:t>
            </a:r>
          </a:p>
          <a:p>
            <a:pPr lvl="1"/>
            <a:r>
              <a:rPr lang="en-US" b="1" dirty="0" smtClean="0"/>
              <a:t>Connect to many</a:t>
            </a:r>
            <a:r>
              <a:rPr lang="en-US" b="1" dirty="0"/>
              <a:t> </a:t>
            </a:r>
            <a:r>
              <a:rPr lang="en-US" b="1" dirty="0" smtClean="0"/>
              <a:t>types </a:t>
            </a:r>
            <a:r>
              <a:rPr lang="en-US" b="1" dirty="0"/>
              <a:t>of devices </a:t>
            </a:r>
            <a:endParaRPr lang="en-US" dirty="0" smtClean="0"/>
          </a:p>
          <a:p>
            <a:pPr lvl="1"/>
            <a:r>
              <a:rPr lang="en-US" b="1" dirty="0" smtClean="0"/>
              <a:t>Control these </a:t>
            </a:r>
            <a:r>
              <a:rPr lang="en-US" b="1" dirty="0"/>
              <a:t>devices</a:t>
            </a:r>
            <a:r>
              <a:rPr lang="en-US" b="1" dirty="0" smtClean="0"/>
              <a:t>, respond</a:t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them, and transfer </a:t>
            </a:r>
            <a:r>
              <a:rPr lang="en-US" b="1" dirty="0" smtClean="0"/>
              <a:t>data</a:t>
            </a:r>
          </a:p>
          <a:p>
            <a:pPr lvl="1"/>
            <a:r>
              <a:rPr lang="en-US" b="1" dirty="0" smtClean="0"/>
              <a:t>Present them </a:t>
            </a:r>
            <a:r>
              <a:rPr lang="en-US" b="1" dirty="0"/>
              <a:t>to </a:t>
            </a:r>
            <a:r>
              <a:rPr lang="en-US" b="1" dirty="0" smtClean="0"/>
              <a:t>user</a:t>
            </a:r>
            <a:br>
              <a:rPr lang="en-US" b="1" dirty="0" smtClean="0"/>
            </a:br>
            <a:r>
              <a:rPr lang="en-US" b="1" dirty="0" smtClean="0"/>
              <a:t>programs so</a:t>
            </a:r>
            <a:br>
              <a:rPr lang="en-US" b="1" dirty="0" smtClean="0"/>
            </a:br>
            <a:r>
              <a:rPr lang="en-US" b="1" dirty="0" smtClean="0"/>
              <a:t>they </a:t>
            </a:r>
            <a:r>
              <a:rPr lang="en-US" b="1" dirty="0"/>
              <a:t>are useful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791200" y="1905000"/>
            <a:ext cx="2941638" cy="4664075"/>
            <a:chOff x="3648" y="1200"/>
            <a:chExt cx="1853" cy="2938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3648" y="3696"/>
              <a:ext cx="816" cy="442"/>
              <a:chOff x="3648" y="3696"/>
              <a:chExt cx="816" cy="442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648" y="3696"/>
                <a:ext cx="816" cy="250"/>
                <a:chOff x="2112" y="3792"/>
                <a:chExt cx="816" cy="250"/>
              </a:xfrm>
            </p:grpSpPr>
            <p:sp>
              <p:nvSpPr>
                <p:cNvPr id="13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3840"/>
                  <a:ext cx="816" cy="19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60" y="3792"/>
                  <a:ext cx="738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sz="2000"/>
                    <a:t>cmd reg.</a:t>
                  </a:r>
                </a:p>
              </p:txBody>
            </p:sp>
          </p:grp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3648" y="3936"/>
                <a:ext cx="816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3696" y="3888"/>
                <a:ext cx="748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/>
                  <a:t>data reg.</a:t>
                </a:r>
              </a:p>
            </p:txBody>
          </p:sp>
        </p:grp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742" y="1200"/>
              <a:ext cx="175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/>
                <a:t>Operating System</a:t>
              </a: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3581400" y="2514600"/>
            <a:ext cx="5384800" cy="3648075"/>
            <a:chOff x="2256" y="1584"/>
            <a:chExt cx="3392" cy="2298"/>
          </a:xfrm>
        </p:grpSpPr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2256" y="3168"/>
              <a:ext cx="3392" cy="714"/>
              <a:chOff x="2256" y="3168"/>
              <a:chExt cx="3392" cy="714"/>
            </a:xfrm>
          </p:grpSpPr>
          <p:pic>
            <p:nvPicPr>
              <p:cNvPr id="25" name="Picture 18" descr="keyboar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3504"/>
                <a:ext cx="408" cy="378"/>
              </a:xfrm>
              <a:prstGeom prst="rect">
                <a:avLst/>
              </a:prstGeom>
              <a:noFill/>
            </p:spPr>
          </p:pic>
          <p:pic>
            <p:nvPicPr>
              <p:cNvPr id="26" name="Picture 19" descr="camera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40" y="3264"/>
                <a:ext cx="408" cy="378"/>
              </a:xfrm>
              <a:prstGeom prst="rect">
                <a:avLst/>
              </a:prstGeom>
              <a:noFill/>
            </p:spPr>
          </p:pic>
          <p:pic>
            <p:nvPicPr>
              <p:cNvPr id="27" name="Picture 20" descr="disk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56" y="3312"/>
                <a:ext cx="408" cy="378"/>
              </a:xfrm>
              <a:prstGeom prst="rect">
                <a:avLst/>
              </a:prstGeom>
              <a:noFill/>
            </p:spPr>
          </p:pic>
          <p:pic>
            <p:nvPicPr>
              <p:cNvPr id="28" name="Picture 21" descr="lcd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68" y="3168"/>
                <a:ext cx="528" cy="489"/>
              </a:xfrm>
              <a:prstGeom prst="rect">
                <a:avLst/>
              </a:prstGeom>
              <a:noFill/>
            </p:spPr>
          </p:pic>
          <p:pic>
            <p:nvPicPr>
              <p:cNvPr id="29" name="Picture 22" descr="scanner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72" y="3312"/>
                <a:ext cx="408" cy="378"/>
              </a:xfrm>
              <a:prstGeom prst="rect">
                <a:avLst/>
              </a:prstGeom>
              <a:noFill/>
            </p:spPr>
          </p:pic>
          <p:pic>
            <p:nvPicPr>
              <p:cNvPr id="30" name="Picture 23" descr="shot_plms700_sm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48" y="3216"/>
                <a:ext cx="800" cy="548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3648" y="1584"/>
              <a:ext cx="1824" cy="480"/>
              <a:chOff x="3648" y="1584"/>
              <a:chExt cx="1824" cy="480"/>
            </a:xfrm>
          </p:grpSpPr>
          <p:sp>
            <p:nvSpPr>
              <p:cNvPr id="18" name="AutoShape 25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816" cy="480"/>
              </a:xfrm>
              <a:prstGeom prst="parallelogram">
                <a:avLst>
                  <a:gd name="adj" fmla="val 42500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/>
                  <a:t>Proc</a:t>
                </a:r>
              </a:p>
            </p:txBody>
          </p:sp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>
                <a:off x="4848" y="1584"/>
                <a:ext cx="624" cy="4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4944" y="1728"/>
                <a:ext cx="47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/>
                  <a:t>Mem</a:t>
                </a:r>
              </a:p>
            </p:txBody>
          </p:sp>
          <p:sp>
            <p:nvSpPr>
              <p:cNvPr id="22" name="Rectangle 28"/>
              <p:cNvSpPr>
                <a:spLocks noChangeArrowheads="1"/>
              </p:cNvSpPr>
              <p:nvPr/>
            </p:nvSpPr>
            <p:spPr bwMode="auto">
              <a:xfrm>
                <a:off x="4512" y="1824"/>
                <a:ext cx="192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flipH="1">
                <a:off x="4320" y="1920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4704" y="1920"/>
                <a:ext cx="14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3352800" y="3200400"/>
            <a:ext cx="5562600" cy="2362200"/>
            <a:chOff x="2112" y="2016"/>
            <a:chExt cx="3504" cy="1488"/>
          </a:xfrm>
        </p:grpSpPr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4608" y="2016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auto">
            <a:xfrm>
              <a:off x="3408" y="2256"/>
              <a:ext cx="2208" cy="384"/>
            </a:xfrm>
            <a:prstGeom prst="leftRightArrow">
              <a:avLst>
                <a:gd name="adj1" fmla="val 50000"/>
                <a:gd name="adj2" fmla="val 615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4271" y="2312"/>
              <a:ext cx="70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/>
                <a:t>PCI Bus</a:t>
              </a: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4608" y="254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5040" y="2544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3120" y="2880"/>
              <a:ext cx="1296" cy="336"/>
            </a:xfrm>
            <a:prstGeom prst="leftRightArrow">
              <a:avLst>
                <a:gd name="adj1" fmla="val 50000"/>
                <a:gd name="adj2" fmla="val 4130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3360" y="2928"/>
              <a:ext cx="1033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 smtClean="0"/>
                <a:t>SATA/USB Bus</a:t>
              </a:r>
              <a:endParaRPr lang="en-US" sz="2000" dirty="0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3936" y="254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AutoShape 41"/>
            <p:cNvSpPr>
              <a:spLocks noChangeArrowheads="1"/>
            </p:cNvSpPr>
            <p:nvPr/>
          </p:nvSpPr>
          <p:spPr bwMode="auto">
            <a:xfrm>
              <a:off x="2112" y="3264"/>
              <a:ext cx="912" cy="240"/>
            </a:xfrm>
            <a:prstGeom prst="leftRightArrow">
              <a:avLst>
                <a:gd name="adj1" fmla="val 50000"/>
                <a:gd name="adj2" fmla="val 4069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H="1">
              <a:off x="2352" y="2544"/>
              <a:ext cx="1536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4080" y="316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331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V="1">
              <a:off x="3648" y="31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 Set Architecture for I/O</a:t>
            </a:r>
            <a:endParaRPr lang="en-US"/>
          </a:p>
        </p:txBody>
      </p:sp>
      <p:sp>
        <p:nvSpPr>
          <p:cNvPr id="318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must the processor do for I/O?</a:t>
            </a:r>
          </a:p>
          <a:p>
            <a:pPr lvl="1"/>
            <a:r>
              <a:rPr lang="en-US" dirty="0" smtClean="0"/>
              <a:t>Input:    reads a sequence of bytes </a:t>
            </a:r>
          </a:p>
          <a:p>
            <a:pPr lvl="1"/>
            <a:r>
              <a:rPr lang="en-US" dirty="0" smtClean="0"/>
              <a:t>Output: writes a sequence of bytes</a:t>
            </a:r>
          </a:p>
          <a:p>
            <a:r>
              <a:rPr lang="en-US" dirty="0" smtClean="0"/>
              <a:t>Some processors have special input and output instructions</a:t>
            </a:r>
          </a:p>
          <a:p>
            <a:r>
              <a:rPr lang="en-US" dirty="0" smtClean="0"/>
              <a:t>Alternative model (used by MIPS):</a:t>
            </a:r>
          </a:p>
          <a:p>
            <a:pPr lvl="1"/>
            <a:r>
              <a:rPr lang="en-US" dirty="0" smtClean="0"/>
              <a:t>Use loads for input, stores for output (in small pieces)</a:t>
            </a:r>
          </a:p>
          <a:p>
            <a:pPr lvl="1"/>
            <a:r>
              <a:rPr lang="en-US" dirty="0" smtClean="0"/>
              <a:t>Called </a:t>
            </a:r>
            <a:r>
              <a:rPr lang="en-US" dirty="0" smtClean="0">
                <a:solidFill>
                  <a:srgbClr val="FF0000"/>
                </a:solidFill>
              </a:rPr>
              <a:t>Memory Mapped Input/Output</a:t>
            </a:r>
          </a:p>
          <a:p>
            <a:pPr lvl="1"/>
            <a:r>
              <a:rPr lang="en-US" dirty="0" smtClean="0"/>
              <a:t>A portion of the address space dedicated to communication paths to Input or Output devices (no memory there)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Mapped I/O</a:t>
            </a:r>
            <a:endParaRPr lang="en-US"/>
          </a:p>
        </p:txBody>
      </p:sp>
      <p:sp>
        <p:nvSpPr>
          <p:cNvPr id="318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Certain addresses are not regular memory</a:t>
            </a:r>
          </a:p>
          <a:p>
            <a:r>
              <a:rPr lang="en-US" smtClean="0"/>
              <a:t>Instead, they correspond to registers in I/O devices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9000" y="2643189"/>
            <a:ext cx="4665663" cy="2020888"/>
            <a:chOff x="2160" y="2481"/>
            <a:chExt cx="2939" cy="127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32" y="2481"/>
              <a:ext cx="2267" cy="1273"/>
              <a:chOff x="2832" y="2481"/>
              <a:chExt cx="2267" cy="1273"/>
            </a:xfrm>
          </p:grpSpPr>
          <p:pic>
            <p:nvPicPr>
              <p:cNvPr id="3185670" name="Picture 6" descr="keyboard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25" y="2481"/>
                <a:ext cx="1374" cy="1273"/>
              </a:xfrm>
              <a:prstGeom prst="rect">
                <a:avLst/>
              </a:prstGeom>
              <a:noFill/>
            </p:spPr>
          </p:pic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832" y="3264"/>
                <a:ext cx="816" cy="442"/>
                <a:chOff x="3648" y="3696"/>
                <a:chExt cx="816" cy="442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648" y="3696"/>
                  <a:ext cx="816" cy="250"/>
                  <a:chOff x="2112" y="3792"/>
                  <a:chExt cx="816" cy="250"/>
                </a:xfrm>
              </p:grpSpPr>
              <p:sp>
                <p:nvSpPr>
                  <p:cNvPr id="318567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567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3792"/>
                    <a:ext cx="738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sz="2000"/>
                      <a:t>cntrl reg.</a:t>
                    </a:r>
                  </a:p>
                </p:txBody>
              </p:sp>
            </p:grpSp>
            <p:sp>
              <p:nvSpPr>
                <p:cNvPr id="3185675" name="Rectangle 11"/>
                <p:cNvSpPr>
                  <a:spLocks noChangeArrowheads="1"/>
                </p:cNvSpPr>
                <p:nvPr/>
              </p:nvSpPr>
              <p:spPr bwMode="auto"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67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sz="2000"/>
                    <a:t>data reg.</a:t>
                  </a:r>
                </a:p>
              </p:txBody>
            </p:sp>
          </p:grpSp>
        </p:grpSp>
        <p:sp>
          <p:nvSpPr>
            <p:cNvPr id="3185677" name="Line 13"/>
            <p:cNvSpPr>
              <a:spLocks noChangeShapeType="1"/>
            </p:cNvSpPr>
            <p:nvPr/>
          </p:nvSpPr>
          <p:spPr bwMode="auto">
            <a:xfrm flipV="1">
              <a:off x="2160" y="3312"/>
              <a:ext cx="62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678" name="Line 14"/>
            <p:cNvSpPr>
              <a:spLocks noChangeShapeType="1"/>
            </p:cNvSpPr>
            <p:nvPr/>
          </p:nvSpPr>
          <p:spPr bwMode="auto">
            <a:xfrm flipH="1" flipV="1">
              <a:off x="2208" y="3552"/>
              <a:ext cx="62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85679" name="Rectangle 15"/>
          <p:cNvSpPr>
            <a:spLocks noChangeArrowheads="1"/>
          </p:cNvSpPr>
          <p:nvPr/>
        </p:nvSpPr>
        <p:spPr bwMode="auto">
          <a:xfrm>
            <a:off x="2286000" y="3505200"/>
            <a:ext cx="11430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80" name="Text Box 16"/>
          <p:cNvSpPr txBox="1">
            <a:spLocks noChangeArrowheads="1"/>
          </p:cNvSpPr>
          <p:nvPr/>
        </p:nvSpPr>
        <p:spPr bwMode="auto">
          <a:xfrm>
            <a:off x="1828800" y="60039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0</a:t>
            </a:r>
          </a:p>
        </p:txBody>
      </p:sp>
      <p:sp>
        <p:nvSpPr>
          <p:cNvPr id="3185681" name="Text Box 17"/>
          <p:cNvSpPr txBox="1">
            <a:spLocks noChangeArrowheads="1"/>
          </p:cNvSpPr>
          <p:nvPr/>
        </p:nvSpPr>
        <p:spPr bwMode="auto">
          <a:xfrm>
            <a:off x="592137" y="3336925"/>
            <a:ext cx="1693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0xFFFFFFFF</a:t>
            </a:r>
          </a:p>
        </p:txBody>
      </p:sp>
      <p:sp>
        <p:nvSpPr>
          <p:cNvPr id="3185682" name="Rectangle 18"/>
          <p:cNvSpPr>
            <a:spLocks noChangeArrowheads="1"/>
          </p:cNvSpPr>
          <p:nvPr/>
        </p:nvSpPr>
        <p:spPr bwMode="auto">
          <a:xfrm>
            <a:off x="2286000" y="4114800"/>
            <a:ext cx="11430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83" name="Text Box 19"/>
          <p:cNvSpPr txBox="1">
            <a:spLocks noChangeArrowheads="1"/>
          </p:cNvSpPr>
          <p:nvPr/>
        </p:nvSpPr>
        <p:spPr bwMode="auto">
          <a:xfrm>
            <a:off x="609600" y="3962400"/>
            <a:ext cx="1638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0xFFFF0000</a:t>
            </a:r>
          </a:p>
        </p:txBody>
      </p:sp>
      <p:sp>
        <p:nvSpPr>
          <p:cNvPr id="3185684" name="Text Box 20"/>
          <p:cNvSpPr txBox="1">
            <a:spLocks noChangeArrowheads="1"/>
          </p:cNvSpPr>
          <p:nvPr/>
        </p:nvSpPr>
        <p:spPr bwMode="auto">
          <a:xfrm>
            <a:off x="1049337" y="3032125"/>
            <a:ext cx="1087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address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1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Processor-I/O Speed Mismatch</a:t>
            </a:r>
            <a:endParaRPr lang="en-US"/>
          </a:p>
        </p:txBody>
      </p:sp>
      <p:sp>
        <p:nvSpPr>
          <p:cNvPr id="318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913" y="1600200"/>
            <a:ext cx="845488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1GHz microprocessor can execute 1B load or store instructions per second, or 4,000,000 KB/s data rate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I/O data rates range from 0.01 KB/s to 1,250,000 KB/s</a:t>
            </a:r>
          </a:p>
          <a:p>
            <a:r>
              <a:rPr lang="en-US" dirty="0" smtClean="0"/>
              <a:t>Input: device may not be ready to send data as fast as the processor loads it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Also, might be waiting for human to act</a:t>
            </a:r>
          </a:p>
          <a:p>
            <a:r>
              <a:rPr lang="en-US" dirty="0" smtClean="0"/>
              <a:t>Output: device not be ready to accept data as fast as processor stores 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to do?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Processor Checks Status before Acting</a:t>
            </a:r>
            <a:endParaRPr lang="en-US" dirty="0"/>
          </a:p>
        </p:txBody>
      </p:sp>
      <p:sp>
        <p:nvSpPr>
          <p:cNvPr id="318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1413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Path to a device generally has 2 registers: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Control Register</a:t>
            </a:r>
            <a:r>
              <a:rPr lang="en-US" dirty="0" smtClean="0"/>
              <a:t>, says it’s OK to read/write  (I/O ready) [think of a flagman on a road]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Data Register</a:t>
            </a:r>
            <a:r>
              <a:rPr lang="en-US" dirty="0" smtClean="0"/>
              <a:t>, contains data</a:t>
            </a:r>
          </a:p>
          <a:p>
            <a:r>
              <a:rPr lang="en-US" dirty="0" smtClean="0"/>
              <a:t>Processor reads from Control Register in loop, waiting for device to set </a:t>
            </a:r>
            <a:r>
              <a:rPr lang="en-US" dirty="0" smtClean="0">
                <a:solidFill>
                  <a:srgbClr val="FF0000"/>
                </a:solidFill>
              </a:rPr>
              <a:t>Ready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bit in Control </a:t>
            </a:r>
            <a:r>
              <a:rPr lang="en-US" dirty="0" err="1" smtClean="0"/>
              <a:t>reg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(0  1) to say it’s OK</a:t>
            </a:r>
          </a:p>
          <a:p>
            <a:r>
              <a:rPr lang="en-US" dirty="0" smtClean="0"/>
              <a:t>Processor then loads from (input) or writes to (output) data register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Load from or Store into Data Register resets Ready bit</a:t>
            </a:r>
            <a:br>
              <a:rPr lang="en-US" dirty="0" smtClean="0"/>
            </a:br>
            <a:r>
              <a:rPr lang="en-US" dirty="0" smtClean="0"/>
              <a:t>(1   0) of Control Register</a:t>
            </a:r>
          </a:p>
          <a:p>
            <a:r>
              <a:rPr lang="en-US" dirty="0"/>
              <a:t>This is called “</a:t>
            </a:r>
            <a:r>
              <a:rPr lang="en-US" dirty="0">
                <a:solidFill>
                  <a:srgbClr val="FF0000"/>
                </a:solidFill>
              </a:rPr>
              <a:t>Polling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97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7288"/>
            <a:ext cx="8305800" cy="5561013"/>
          </a:xfrm>
        </p:spPr>
        <p:txBody>
          <a:bodyPr/>
          <a:lstStyle/>
          <a:p>
            <a:pPr>
              <a:tabLst>
                <a:tab pos="2628900" algn="l"/>
                <a:tab pos="3543300" algn="l"/>
              </a:tabLst>
            </a:pPr>
            <a:r>
              <a:rPr lang="en-US" sz="2400" dirty="0" smtClean="0"/>
              <a:t>Input: Read from keyboard into </a:t>
            </a:r>
            <a:r>
              <a:rPr lang="en-US" sz="2400" b="1" dirty="0" smtClean="0">
                <a:latin typeface="Courier New" charset="0"/>
              </a:rPr>
              <a:t>$v0</a:t>
            </a:r>
          </a:p>
          <a:p>
            <a:pPr>
              <a:buFont typeface="Times" charset="0"/>
              <a:buNone/>
              <a:tabLst>
                <a:tab pos="2628900" algn="l"/>
                <a:tab pos="3543300" algn="l"/>
              </a:tabLst>
            </a:pPr>
            <a:r>
              <a:rPr lang="en-US" sz="2400" dirty="0" smtClean="0">
                <a:latin typeface="Courier New" charset="0"/>
              </a:rPr>
              <a:t>		</a:t>
            </a:r>
            <a:r>
              <a:rPr lang="en-US" sz="2000" b="1" dirty="0" err="1" smtClean="0">
                <a:latin typeface="Courier New" charset="0"/>
              </a:rPr>
              <a:t>lui</a:t>
            </a:r>
            <a:r>
              <a:rPr lang="en-US" sz="2000" b="1" dirty="0" smtClean="0">
                <a:latin typeface="Courier New" charset="0"/>
              </a:rPr>
              <a:t>	$t0, 0xffff </a:t>
            </a:r>
            <a:r>
              <a:rPr lang="en-US" sz="2000" b="1" dirty="0" smtClean="0">
                <a:solidFill>
                  <a:srgbClr val="4F81BD"/>
                </a:solidFill>
                <a:latin typeface="Courier New" charset="0"/>
              </a:rPr>
              <a:t>#ffff0000</a:t>
            </a:r>
            <a:r>
              <a:rPr lang="en-US" sz="2000" b="1" dirty="0" smtClean="0">
                <a:latin typeface="Courier New" charset="0"/>
              </a:rPr>
              <a:t/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err="1" smtClean="0">
                <a:solidFill>
                  <a:srgbClr val="FF0000"/>
                </a:solidFill>
                <a:latin typeface="Courier New" charset="0"/>
              </a:rPr>
              <a:t>Waitloop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:</a:t>
            </a:r>
            <a:r>
              <a:rPr lang="en-US" sz="2000" b="1" dirty="0" smtClean="0">
                <a:solidFill>
                  <a:schemeClr val="accent2"/>
                </a:solidFill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lw</a:t>
            </a:r>
            <a:r>
              <a:rPr lang="en-US" sz="2000" b="1" dirty="0" smtClean="0">
                <a:latin typeface="Courier New" charset="0"/>
              </a:rPr>
              <a:t>	$t1, 0($t0) </a:t>
            </a:r>
            <a:r>
              <a:rPr lang="en-US" sz="2000" b="1" dirty="0" smtClean="0">
                <a:solidFill>
                  <a:srgbClr val="4F81BD"/>
                </a:solidFill>
                <a:latin typeface="Courier New" charset="0"/>
              </a:rPr>
              <a:t>#control</a:t>
            </a:r>
            <a:br>
              <a:rPr lang="en-US" sz="2000" b="1" dirty="0" smtClean="0">
                <a:solidFill>
                  <a:srgbClr val="4F81BD"/>
                </a:solidFill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andi</a:t>
            </a:r>
            <a:r>
              <a:rPr lang="en-US" sz="2000" b="1" dirty="0" smtClean="0">
                <a:latin typeface="Courier New" charset="0"/>
              </a:rPr>
              <a:t>	$t1,$t1,0x1</a:t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beq</a:t>
            </a:r>
            <a:r>
              <a:rPr lang="en-US" sz="2000" b="1" dirty="0" smtClean="0">
                <a:latin typeface="Courier New" charset="0"/>
              </a:rPr>
              <a:t>	$t1,$zero,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charset="0"/>
              </a:rPr>
              <a:t>Waitloop</a:t>
            </a:r>
            <a:r>
              <a:rPr lang="en-US" sz="2000" b="1" dirty="0" smtClean="0">
                <a:latin typeface="Courier New" charset="0"/>
              </a:rPr>
              <a:t/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lw</a:t>
            </a:r>
            <a:r>
              <a:rPr lang="en-US" sz="2000" b="1" dirty="0" smtClean="0">
                <a:latin typeface="Courier New" charset="0"/>
              </a:rPr>
              <a:t>	$v0, 4($t0) </a:t>
            </a:r>
            <a:r>
              <a:rPr lang="en-US" sz="2000" b="1" dirty="0" smtClean="0">
                <a:solidFill>
                  <a:schemeClr val="accent1"/>
                </a:solidFill>
                <a:latin typeface="Courier New" charset="0"/>
              </a:rPr>
              <a:t>#data</a:t>
            </a:r>
            <a:endParaRPr lang="en-US" sz="2400" b="1" dirty="0" smtClean="0">
              <a:solidFill>
                <a:schemeClr val="accent1"/>
              </a:solidFill>
              <a:latin typeface="Courier New" charset="0"/>
            </a:endParaRPr>
          </a:p>
          <a:p>
            <a:pPr>
              <a:tabLst>
                <a:tab pos="2628900" algn="l"/>
                <a:tab pos="3543300" algn="l"/>
              </a:tabLst>
            </a:pPr>
            <a:r>
              <a:rPr lang="en-US" sz="2400" dirty="0" smtClean="0"/>
              <a:t>Output: Write to display from </a:t>
            </a:r>
            <a:r>
              <a:rPr lang="en-US" sz="2400" b="1" dirty="0" smtClean="0">
                <a:latin typeface="Courier New" charset="0"/>
              </a:rPr>
              <a:t>$a0</a:t>
            </a:r>
          </a:p>
          <a:p>
            <a:pPr>
              <a:buFont typeface="Times" charset="0"/>
              <a:buNone/>
              <a:tabLst>
                <a:tab pos="2628900" algn="l"/>
                <a:tab pos="3543300" algn="l"/>
              </a:tabLst>
            </a:pPr>
            <a:r>
              <a:rPr lang="en-US" sz="2400" dirty="0" smtClean="0">
                <a:latin typeface="Courier New" charset="0"/>
              </a:rPr>
              <a:t>		</a:t>
            </a:r>
            <a:r>
              <a:rPr lang="en-US" sz="2000" b="1" dirty="0" err="1" smtClean="0">
                <a:latin typeface="Courier New" charset="0"/>
              </a:rPr>
              <a:t>lui</a:t>
            </a:r>
            <a:r>
              <a:rPr lang="en-US" sz="2000" b="1" dirty="0" smtClean="0">
                <a:latin typeface="Courier New" charset="0"/>
              </a:rPr>
              <a:t>	$t0, 0xffff </a:t>
            </a:r>
            <a:r>
              <a:rPr lang="en-US" sz="2000" b="1" dirty="0" smtClean="0">
                <a:solidFill>
                  <a:srgbClr val="4F81BD"/>
                </a:solidFill>
                <a:latin typeface="Courier New" charset="0"/>
              </a:rPr>
              <a:t>#ffff0000</a:t>
            </a:r>
            <a:r>
              <a:rPr lang="en-US" sz="2000" b="1" dirty="0" smtClean="0">
                <a:latin typeface="Courier New" charset="0"/>
              </a:rPr>
              <a:t/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err="1" smtClean="0">
                <a:solidFill>
                  <a:srgbClr val="FF0000"/>
                </a:solidFill>
                <a:latin typeface="Courier New" charset="0"/>
              </a:rPr>
              <a:t>Waitloop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:</a:t>
            </a:r>
            <a:r>
              <a:rPr lang="en-US" sz="2000" b="1" dirty="0" smtClean="0">
                <a:solidFill>
                  <a:schemeClr val="accent2"/>
                </a:solidFill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lw</a:t>
            </a:r>
            <a:r>
              <a:rPr lang="en-US" sz="2000" b="1" dirty="0" smtClean="0">
                <a:latin typeface="Courier New" charset="0"/>
              </a:rPr>
              <a:t>	$t1, </a:t>
            </a:r>
            <a:r>
              <a:rPr lang="en-US" sz="2000" b="1" u="sng" dirty="0" smtClean="0">
                <a:solidFill>
                  <a:schemeClr val="accent1"/>
                </a:solidFill>
                <a:latin typeface="Courier New" charset="0"/>
              </a:rPr>
              <a:t>8</a:t>
            </a:r>
            <a:r>
              <a:rPr lang="en-US" sz="2000" b="1" dirty="0" smtClean="0">
                <a:latin typeface="Courier New" charset="0"/>
              </a:rPr>
              <a:t>($t0) </a:t>
            </a:r>
            <a:r>
              <a:rPr lang="en-US" sz="2000" b="1" dirty="0" smtClean="0">
                <a:solidFill>
                  <a:srgbClr val="4F81BD"/>
                </a:solidFill>
                <a:latin typeface="Courier New" charset="0"/>
              </a:rPr>
              <a:t>#control</a:t>
            </a:r>
            <a:br>
              <a:rPr lang="en-US" sz="2000" b="1" dirty="0" smtClean="0">
                <a:solidFill>
                  <a:srgbClr val="4F81BD"/>
                </a:solidFill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andi</a:t>
            </a:r>
            <a:r>
              <a:rPr lang="en-US" sz="2000" b="1" dirty="0" smtClean="0">
                <a:latin typeface="Courier New" charset="0"/>
              </a:rPr>
              <a:t>	$t1,$t1,0x1</a:t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beq</a:t>
            </a:r>
            <a:r>
              <a:rPr lang="en-US" sz="2000" b="1" dirty="0" smtClean="0">
                <a:latin typeface="Courier New" charset="0"/>
              </a:rPr>
              <a:t>	$t1,$zero,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charset="0"/>
              </a:rPr>
              <a:t>Waitloop</a:t>
            </a:r>
            <a:r>
              <a:rPr lang="en-US" sz="2000" b="1" dirty="0" smtClean="0">
                <a:latin typeface="Courier New" charset="0"/>
              </a:rPr>
              <a:t/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u="sng" dirty="0" err="1" smtClean="0">
                <a:solidFill>
                  <a:schemeClr val="accent1"/>
                </a:solidFill>
                <a:latin typeface="Courier New" charset="0"/>
              </a:rPr>
              <a:t>sw</a:t>
            </a:r>
            <a:r>
              <a:rPr lang="en-US" sz="2000" b="1" u="sng" dirty="0" smtClean="0">
                <a:solidFill>
                  <a:schemeClr val="accent1"/>
                </a:solidFill>
                <a:latin typeface="Courier New" charset="0"/>
              </a:rPr>
              <a:t>	$a0</a:t>
            </a:r>
            <a:r>
              <a:rPr lang="en-US" sz="2000" b="1" dirty="0" smtClean="0">
                <a:solidFill>
                  <a:schemeClr val="accent1"/>
                </a:solidFill>
                <a:latin typeface="Courier New" charset="0"/>
              </a:rPr>
              <a:t>, </a:t>
            </a:r>
            <a:r>
              <a:rPr lang="en-US" sz="2000" b="1" u="sng" dirty="0" smtClean="0">
                <a:solidFill>
                  <a:schemeClr val="accent1"/>
                </a:solidFill>
                <a:latin typeface="Courier New" charset="0"/>
              </a:rPr>
              <a:t>12</a:t>
            </a:r>
            <a:r>
              <a:rPr lang="en-US" sz="2000" b="1" dirty="0" smtClean="0">
                <a:latin typeface="Courier New" charset="0"/>
              </a:rPr>
              <a:t>($t0) </a:t>
            </a:r>
            <a:r>
              <a:rPr lang="en-US" sz="2000" b="1" dirty="0" smtClean="0">
                <a:solidFill>
                  <a:srgbClr val="4F81BD"/>
                </a:solidFill>
                <a:latin typeface="Courier New" charset="0"/>
              </a:rPr>
              <a:t>#data</a:t>
            </a:r>
          </a:p>
          <a:p>
            <a:pPr marL="0" indent="0">
              <a:buNone/>
              <a:tabLst>
                <a:tab pos="2628900" algn="l"/>
                <a:tab pos="3543300" algn="l"/>
              </a:tabLst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  <a:tabLst>
                <a:tab pos="2628900" algn="l"/>
                <a:tab pos="3543300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“Ready” bit is from processor’s point of view!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Example (polling)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of Polling?</a:t>
            </a:r>
            <a:endParaRPr lang="en-US"/>
          </a:p>
        </p:txBody>
      </p:sp>
      <p:sp>
        <p:nvSpPr>
          <p:cNvPr id="320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for a processor with a 1GHz clock it takes 400 clock cycles for a polling operation (call polling routine, accessing the device, and returning). Determine % of processor time for polling</a:t>
            </a:r>
          </a:p>
          <a:p>
            <a:pPr lvl="1"/>
            <a:r>
              <a:rPr lang="en-US" dirty="0" smtClean="0"/>
              <a:t>Mouse: polled 30 times/sec so as not to miss user movement</a:t>
            </a:r>
          </a:p>
          <a:p>
            <a:pPr lvl="1"/>
            <a:r>
              <a:rPr lang="en-US" dirty="0" smtClean="0"/>
              <a:t>Hard disk: assume transfers data in 16-Byte chunks and can transfer at 16 MB/second. Again, no transfer can be missed. (we’ll come up with a better way to do this)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77370" y="5499216"/>
            <a:ext cx="2831464" cy="911795"/>
            <a:chOff x="4777370" y="5499216"/>
            <a:chExt cx="2831464" cy="911795"/>
          </a:xfrm>
        </p:grpSpPr>
        <p:sp>
          <p:nvSpPr>
            <p:cNvPr id="10" name="Rectangle 9"/>
            <p:cNvSpPr/>
            <p:nvPr/>
          </p:nvSpPr>
          <p:spPr>
            <a:xfrm>
              <a:off x="4777370" y="5499216"/>
              <a:ext cx="2831464" cy="9117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Memory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mem-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22302" y="5039490"/>
              <a:ext cx="834283" cy="1837841"/>
            </a:xfrm>
            <a:prstGeom prst="rect">
              <a:avLst/>
            </a:prstGeom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so far…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8339" y="2073856"/>
            <a:ext cx="3211991" cy="25398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633" y="4914839"/>
            <a:ext cx="3214697" cy="14931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Caches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64327" y="1316548"/>
            <a:ext cx="1861275" cy="7412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MIPS Assembly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0" name="Picture 59" descr="Untitled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8" y="2446684"/>
            <a:ext cx="3089236" cy="2070972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20233637">
            <a:off x="3505255" y="1996746"/>
            <a:ext cx="1192379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27674" y="758244"/>
            <a:ext cx="1861275" cy="7412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Left Arrow 61"/>
          <p:cNvSpPr/>
          <p:nvPr/>
        </p:nvSpPr>
        <p:spPr>
          <a:xfrm rot="19961752">
            <a:off x="5995188" y="1115316"/>
            <a:ext cx="770616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Untitled 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93" y="4984629"/>
            <a:ext cx="2349221" cy="1279175"/>
          </a:xfrm>
          <a:prstGeom prst="rect">
            <a:avLst/>
          </a:prstGeom>
        </p:spPr>
      </p:pic>
      <p:sp>
        <p:nvSpPr>
          <p:cNvPr id="66" name="Up-Down Arrow 65"/>
          <p:cNvSpPr/>
          <p:nvPr/>
        </p:nvSpPr>
        <p:spPr>
          <a:xfrm>
            <a:off x="2074079" y="4508891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olded Corner 66"/>
          <p:cNvSpPr/>
          <p:nvPr/>
        </p:nvSpPr>
        <p:spPr>
          <a:xfrm>
            <a:off x="7142748" y="1363153"/>
            <a:ext cx="1549733" cy="1083531"/>
          </a:xfrm>
          <a:prstGeom prst="foldedCorner">
            <a:avLst>
              <a:gd name="adj" fmla="val 2527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/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#include &lt;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stdlib.h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&gt;</a:t>
            </a:r>
          </a:p>
          <a:p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fib(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n) {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return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  fib(n-1) +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  fib(n-2);</a:t>
            </a:r>
          </a:p>
          <a:p>
            <a:r>
              <a:rPr lang="en-US" sz="800" dirty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8" name="Folded Corner 67"/>
          <p:cNvSpPr/>
          <p:nvPr/>
        </p:nvSpPr>
        <p:spPr>
          <a:xfrm>
            <a:off x="5011333" y="1900032"/>
            <a:ext cx="1549733" cy="907830"/>
          </a:xfrm>
          <a:prstGeom prst="foldedCorner">
            <a:avLst>
              <a:gd name="adj" fmla="val 3078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.foo</a:t>
            </a: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lw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$t0, 4($r0)</a:t>
            </a:r>
          </a:p>
          <a:p>
            <a:r>
              <a:rPr lang="en-US" sz="800" dirty="0" err="1">
                <a:solidFill>
                  <a:schemeClr val="tx1"/>
                </a:solidFill>
                <a:latin typeface="Courier New"/>
                <a:cs typeface="Courier New"/>
              </a:rPr>
              <a:t>a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ddi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$t1, $t0, 3</a:t>
            </a: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beq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$t1, $t2, foo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nop</a:t>
            </a:r>
            <a:endParaRPr lang="en-US" sz="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69" name="Left-Right Arrow 68"/>
          <p:cNvSpPr/>
          <p:nvPr/>
        </p:nvSpPr>
        <p:spPr>
          <a:xfrm>
            <a:off x="3658766" y="5755535"/>
            <a:ext cx="1200168" cy="39613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9679" y="3361808"/>
            <a:ext cx="3245451" cy="18906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770200" y="2490491"/>
            <a:ext cx="103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Project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4878" y="1678714"/>
            <a:ext cx="103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Project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04447" y="2971664"/>
            <a:ext cx="61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Labs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5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69" grpId="0" animBg="1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% Processor time to poll</a:t>
            </a:r>
            <a:endParaRPr lang="en-US" sz="3600" dirty="0"/>
          </a:p>
        </p:txBody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784"/>
            <a:ext cx="8229600" cy="49113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Mouse Polling [clocks/sec] </a:t>
            </a:r>
          </a:p>
          <a:p>
            <a:pPr lvl="1">
              <a:buNone/>
            </a:pPr>
            <a:r>
              <a:rPr lang="en-US" sz="2400" dirty="0" smtClean="0"/>
              <a:t>= 30 [polls/</a:t>
            </a:r>
            <a:r>
              <a:rPr lang="en-US" sz="2400" dirty="0" err="1" smtClean="0"/>
              <a:t>s</a:t>
            </a:r>
            <a:r>
              <a:rPr lang="en-US" sz="2400" dirty="0" smtClean="0"/>
              <a:t>] * 400 [clocks/poll] = 12K [clocks/</a:t>
            </a:r>
            <a:r>
              <a:rPr lang="en-US" sz="2400" dirty="0" err="1" smtClean="0"/>
              <a:t>s</a:t>
            </a:r>
            <a:r>
              <a:rPr lang="en-US" sz="2400" dirty="0" smtClean="0"/>
              <a:t>]</a:t>
            </a:r>
          </a:p>
          <a:p>
            <a:r>
              <a:rPr lang="en-US" sz="2800" dirty="0" smtClean="0"/>
              <a:t>% Processor for polling: </a:t>
            </a:r>
          </a:p>
          <a:p>
            <a:pPr lvl="1">
              <a:buNone/>
            </a:pPr>
            <a:r>
              <a:rPr lang="en-US" sz="2400" dirty="0" smtClean="0"/>
              <a:t>12*10</a:t>
            </a:r>
            <a:r>
              <a:rPr lang="en-US" sz="3600" baseline="30000" dirty="0" smtClean="0"/>
              <a:t>3</a:t>
            </a:r>
            <a:r>
              <a:rPr lang="en-US" sz="2400" dirty="0" smtClean="0"/>
              <a:t> [clocks/</a:t>
            </a:r>
            <a:r>
              <a:rPr lang="en-US" sz="2400" dirty="0" err="1" smtClean="0"/>
              <a:t>s</a:t>
            </a:r>
            <a:r>
              <a:rPr lang="en-US" sz="2400" dirty="0" smtClean="0"/>
              <a:t>] / 1*10</a:t>
            </a:r>
            <a:r>
              <a:rPr lang="en-US" sz="3600" baseline="30000" dirty="0" smtClean="0"/>
              <a:t>9</a:t>
            </a:r>
            <a:r>
              <a:rPr lang="en-US" sz="2400" dirty="0" smtClean="0"/>
              <a:t> [clocks/</a:t>
            </a:r>
            <a:r>
              <a:rPr lang="en-US" sz="2400" dirty="0" err="1" smtClean="0"/>
              <a:t>s</a:t>
            </a:r>
            <a:r>
              <a:rPr lang="en-US" sz="2400" dirty="0" smtClean="0"/>
              <a:t>] = 0.0012%</a:t>
            </a:r>
          </a:p>
          <a:p>
            <a:pPr lvl="1">
              <a:buNone/>
            </a:pPr>
            <a:r>
              <a:rPr lang="en-US" sz="2400" dirty="0" smtClean="0"/>
              <a:t>  Polling mouse little impact on processor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Time</a:t>
            </a:r>
            <a:endParaRPr lang="en-US" dirty="0"/>
          </a:p>
        </p:txBody>
      </p:sp>
      <p:sp>
        <p:nvSpPr>
          <p:cNvPr id="320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8660"/>
            <a:ext cx="8229600" cy="541602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800" dirty="0"/>
              <a:t>Hard disk: transfers data in 16-Byte chunks and can transfer at 16 MB/second. </a:t>
            </a:r>
            <a:r>
              <a:rPr lang="en-US" sz="2800" dirty="0" smtClean="0"/>
              <a:t>No transfer </a:t>
            </a:r>
            <a:r>
              <a:rPr lang="en-US" sz="2800" dirty="0"/>
              <a:t>can be </a:t>
            </a:r>
            <a:r>
              <a:rPr lang="en-US" sz="2800" dirty="0" smtClean="0"/>
              <a:t>missed. What percentage of processor time is spent in polling (assume 1GHz clock)?</a:t>
            </a:r>
          </a:p>
          <a:p>
            <a:pPr marL="0" lvl="1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A: 2%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B: 4%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C: 20%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D: 40%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E: 80%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% Processor time to poll hard disk</a:t>
            </a:r>
            <a:endParaRPr lang="en-US"/>
          </a:p>
        </p:txBody>
      </p:sp>
      <p:sp>
        <p:nvSpPr>
          <p:cNvPr id="320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8660"/>
            <a:ext cx="8229600" cy="54160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Frequency of Polling Disk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= 16 [MB/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 / 16 [B/poll] = 1M [polls/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Disk Polling, Clocks/sec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= 1M [polls/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 * 400 [clocks/poll]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= 400M [clocks/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% Processor for polling: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400*10</a:t>
            </a:r>
            <a:r>
              <a:rPr lang="en-US" sz="4000" baseline="30000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 [clocks/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 / 1*10</a:t>
            </a:r>
            <a:r>
              <a:rPr lang="en-US" sz="4000" baseline="30000" dirty="0" smtClean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 [clocks/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 = 40%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  Unacceptable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(Polling is only part of the problem – main problem is that accessing in small chunks is inefficient)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alternative to polling?</a:t>
            </a:r>
            <a:endParaRPr lang="en-US"/>
          </a:p>
        </p:txBody>
      </p:sp>
      <p:sp>
        <p:nvSpPr>
          <p:cNvPr id="320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Wasteful to have processor spend most of its time “spin-waiting” for I/O to be ready</a:t>
            </a:r>
          </a:p>
          <a:p>
            <a:r>
              <a:rPr lang="en-US" dirty="0" smtClean="0"/>
              <a:t>Would like an unplanned procedure call that would be invoked only when I/O device is ready</a:t>
            </a:r>
          </a:p>
          <a:p>
            <a:r>
              <a:rPr lang="en-US" dirty="0" smtClean="0"/>
              <a:t>Solution: use </a:t>
            </a:r>
            <a:r>
              <a:rPr lang="en-US" dirty="0" smtClean="0">
                <a:solidFill>
                  <a:schemeClr val="accent1"/>
                </a:solidFill>
              </a:rPr>
              <a:t>exception mechanism </a:t>
            </a:r>
            <a:r>
              <a:rPr lang="en-US" dirty="0" smtClean="0"/>
              <a:t>to help </a:t>
            </a:r>
            <a:br>
              <a:rPr lang="en-US" dirty="0" smtClean="0"/>
            </a:br>
            <a:r>
              <a:rPr lang="en-US" dirty="0" smtClean="0"/>
              <a:t>I/O.  </a:t>
            </a:r>
            <a:r>
              <a:rPr lang="en-US" dirty="0" smtClean="0">
                <a:solidFill>
                  <a:srgbClr val="FF0000"/>
                </a:solidFill>
              </a:rPr>
              <a:t>Interrupt </a:t>
            </a:r>
            <a:r>
              <a:rPr lang="en-US" dirty="0" smtClean="0"/>
              <a:t>program when I/O ready, return when done with data transfer</a:t>
            </a:r>
          </a:p>
          <a:p>
            <a:r>
              <a:rPr lang="en-US" dirty="0" smtClean="0"/>
              <a:t>Allow to register (post) </a:t>
            </a:r>
            <a:r>
              <a:rPr lang="en-US" dirty="0" smtClean="0">
                <a:solidFill>
                  <a:srgbClr val="FF0000"/>
                </a:solidFill>
              </a:rPr>
              <a:t>interrupt handlers: </a:t>
            </a:r>
            <a:r>
              <a:rPr lang="en-US" dirty="0" smtClean="0"/>
              <a:t>functions that are called when an interrupt is triggered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Interrupt-driven I/O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8490" y="4430897"/>
            <a:ext cx="286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869" indent="-92869"/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Label: </a:t>
            </a:r>
            <a:r>
              <a:rPr lang="en-US" alt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sll</a:t>
            </a:r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$t1,$s3,2</a:t>
            </a: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</a:b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	  </a:t>
            </a:r>
            <a:r>
              <a:rPr lang="en-US" alt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$t1,$t1,$s5</a:t>
            </a: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</a:b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$t1,0($t1) </a:t>
            </a:r>
          </a:p>
          <a:p>
            <a:pPr marL="92869" indent="-92869"/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		  add  $s1,$s1,$t1</a:t>
            </a: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</a:b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$s3,$s3,$s4</a:t>
            </a: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</a:b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bne</a:t>
            </a:r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$s3,$s2,Label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596" y="3634211"/>
            <a:ext cx="2715452" cy="7536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Stack Frame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122" y="2878062"/>
            <a:ext cx="2715452" cy="7536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Stack Frame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122" y="2124379"/>
            <a:ext cx="2715452" cy="7536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Stack Frame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7354" y="3086237"/>
            <a:ext cx="286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869" indent="-92869"/>
            <a:r>
              <a:rPr lang="en-US" sz="1200" dirty="0">
                <a:solidFill>
                  <a:srgbClr val="FF0000"/>
                </a:solidFill>
                <a:latin typeface="Courier"/>
                <a:cs typeface="Courier"/>
              </a:rPr>
              <a:t>h</a:t>
            </a:r>
            <a:r>
              <a:rPr lang="en-US" sz="1200" dirty="0" smtClean="0">
                <a:solidFill>
                  <a:srgbClr val="FF0000"/>
                </a:solidFill>
                <a:latin typeface="Courier"/>
                <a:cs typeface="Courier"/>
              </a:rPr>
              <a:t>andler</a:t>
            </a:r>
            <a:r>
              <a:rPr lang="en-US" sz="1200" dirty="0" smtClean="0">
                <a:latin typeface="Courier"/>
                <a:cs typeface="Courier"/>
              </a:rPr>
              <a:t>:	</a:t>
            </a:r>
            <a:r>
              <a:rPr lang="en-US" sz="1200" dirty="0" err="1" smtClean="0">
                <a:latin typeface="Courier"/>
                <a:cs typeface="Courier"/>
              </a:rPr>
              <a:t>lui</a:t>
            </a:r>
            <a:r>
              <a:rPr lang="en-US" sz="1200" dirty="0">
                <a:latin typeface="Courier"/>
                <a:cs typeface="Courier"/>
              </a:rPr>
              <a:t>	$t0, </a:t>
            </a:r>
            <a:r>
              <a:rPr lang="en-US" sz="1200" dirty="0" smtClean="0">
                <a:latin typeface="Courier"/>
                <a:cs typeface="Courier"/>
              </a:rPr>
              <a:t>0xffff</a:t>
            </a:r>
          </a:p>
          <a:p>
            <a:pPr marL="92869" indent="-92869"/>
            <a:r>
              <a:rPr lang="en-US" sz="1200" dirty="0" smtClean="0">
                <a:latin typeface="Courier"/>
                <a:cs typeface="Courier"/>
              </a:rPr>
              <a:t>			</a:t>
            </a:r>
            <a:r>
              <a:rPr lang="en-US" sz="1200" dirty="0" err="1" smtClean="0">
                <a:latin typeface="Courier"/>
                <a:cs typeface="Courier"/>
              </a:rPr>
              <a:t>lw</a:t>
            </a:r>
            <a:r>
              <a:rPr lang="en-US" sz="1200" dirty="0" smtClean="0">
                <a:latin typeface="Courier"/>
                <a:cs typeface="Courier"/>
              </a:rPr>
              <a:t>	$t1, 0($t0)</a:t>
            </a:r>
          </a:p>
          <a:p>
            <a:pPr marL="92869" indent="-92869"/>
            <a:r>
              <a:rPr lang="en-US" sz="1200" dirty="0" smtClean="0">
                <a:latin typeface="Courier"/>
                <a:cs typeface="Courier"/>
              </a:rPr>
              <a:t>			</a:t>
            </a:r>
            <a:r>
              <a:rPr lang="en-US" sz="1200" dirty="0" err="1" smtClean="0">
                <a:latin typeface="Courier"/>
                <a:cs typeface="Courier"/>
              </a:rPr>
              <a:t>andi</a:t>
            </a:r>
            <a:r>
              <a:rPr lang="en-US" sz="1200" dirty="0">
                <a:latin typeface="Courier"/>
                <a:cs typeface="Courier"/>
              </a:rPr>
              <a:t>	$t1,$</a:t>
            </a:r>
            <a:r>
              <a:rPr lang="en-US" sz="1200" dirty="0" smtClean="0">
                <a:latin typeface="Courier"/>
                <a:cs typeface="Courier"/>
              </a:rPr>
              <a:t>t1,0x1</a:t>
            </a:r>
          </a:p>
          <a:p>
            <a:pPr marL="1007269" lvl="2" indent="-92869"/>
            <a:r>
              <a:rPr lang="en-US" sz="1200" dirty="0" err="1" smtClean="0">
                <a:latin typeface="Courier"/>
                <a:cs typeface="Courier"/>
              </a:rPr>
              <a:t>lw</a:t>
            </a:r>
            <a:r>
              <a:rPr lang="en-US" sz="1200" dirty="0">
                <a:latin typeface="Courier"/>
                <a:cs typeface="Courier"/>
              </a:rPr>
              <a:t>	$v0, 4($t0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pPr marL="1007269" lvl="2" indent="-92869"/>
            <a:r>
              <a:rPr lang="en-US" sz="1200" dirty="0" err="1">
                <a:latin typeface="Courier"/>
                <a:cs typeface="Courier"/>
              </a:rPr>
              <a:t>s</a:t>
            </a:r>
            <a:r>
              <a:rPr lang="en-US" sz="1200" dirty="0" err="1" smtClean="0">
                <a:latin typeface="Courier"/>
                <a:cs typeface="Courier"/>
              </a:rPr>
              <a:t>w</a:t>
            </a:r>
            <a:r>
              <a:rPr lang="en-US" sz="1200" dirty="0" smtClean="0">
                <a:latin typeface="Courier"/>
                <a:cs typeface="Courier"/>
              </a:rPr>
              <a:t>	$t1, 8($t0)</a:t>
            </a:r>
          </a:p>
          <a:p>
            <a:pPr marL="1007269" lvl="2" indent="-92869"/>
            <a:r>
              <a:rPr lang="en-US" sz="1200" dirty="0" smtClean="0">
                <a:latin typeface="Courier"/>
                <a:cs typeface="Courier"/>
              </a:rPr>
              <a:t>ret 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" name="Lightning Bolt 3"/>
          <p:cNvSpPr/>
          <p:nvPr/>
        </p:nvSpPr>
        <p:spPr>
          <a:xfrm>
            <a:off x="3334946" y="4749250"/>
            <a:ext cx="289097" cy="516221"/>
          </a:xfrm>
          <a:prstGeom prst="lightningBol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674152" y="4955738"/>
            <a:ext cx="5368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9423" y="5255146"/>
            <a:ext cx="157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Interrupt(SPI0)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45620"/>
              </p:ext>
            </p:extLst>
          </p:nvPr>
        </p:nvGraphicFramePr>
        <p:xfrm>
          <a:off x="5323567" y="4886661"/>
          <a:ext cx="3039612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19806"/>
                <a:gridCol w="1519806"/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CPU Interrupt Table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handler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4705687" y="5448849"/>
            <a:ext cx="10349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565686" y="3252794"/>
            <a:ext cx="549693" cy="2190127"/>
          </a:xfrm>
          <a:prstGeom prst="bentConnector3">
            <a:avLst>
              <a:gd name="adj1" fmla="val -84788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90648" y="1368229"/>
            <a:ext cx="2715452" cy="7536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Handler Execution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3727293" y="4158289"/>
            <a:ext cx="2103812" cy="79743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60198" y="1370696"/>
            <a:ext cx="58838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Incoming interrupt suspends instruction stream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Looks up the vector (function address) of a handler in</a:t>
            </a:r>
            <a:br>
              <a:rPr lang="en-US" dirty="0" smtClean="0"/>
            </a:br>
            <a:r>
              <a:rPr lang="en-US" dirty="0" smtClean="0"/>
              <a:t>an interrupt vector table stored within the CPU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Perform a </a:t>
            </a:r>
            <a:r>
              <a:rPr lang="en-US" dirty="0" err="1" smtClean="0"/>
              <a:t>jal</a:t>
            </a:r>
            <a:r>
              <a:rPr lang="en-US" dirty="0" smtClean="0"/>
              <a:t> to the handler (needs to store any state)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Handler run on current stack and returns on finish</a:t>
            </a:r>
            <a:br>
              <a:rPr lang="en-US" dirty="0" smtClean="0"/>
            </a:br>
            <a:r>
              <a:rPr lang="en-US" dirty="0" smtClean="0"/>
              <a:t>(thread doesn’t notice that a handler was run)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Memory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Complements interrupts:</a:t>
            </a:r>
          </a:p>
          <a:p>
            <a:pPr lvl="1"/>
            <a:r>
              <a:rPr lang="en-US" dirty="0" smtClean="0"/>
              <a:t>The device itself can directly read or write to a specified block of memory</a:t>
            </a:r>
          </a:p>
          <a:p>
            <a:r>
              <a:rPr lang="en-US" dirty="0" smtClean="0"/>
              <a:t>Used to buffer transfers</a:t>
            </a:r>
          </a:p>
          <a:p>
            <a:pPr lvl="1"/>
            <a:r>
              <a:rPr lang="en-US" dirty="0" smtClean="0"/>
              <a:t>DMA write the data</a:t>
            </a:r>
          </a:p>
          <a:p>
            <a:pPr lvl="1"/>
            <a:r>
              <a:rPr lang="en-US" b="1" i="1" dirty="0" smtClean="0"/>
              <a:t>Then</a:t>
            </a:r>
            <a:r>
              <a:rPr lang="en-US" dirty="0" smtClean="0"/>
              <a:t> trigger an interrupt</a:t>
            </a:r>
          </a:p>
          <a:p>
            <a:r>
              <a:rPr lang="en-US" dirty="0" smtClean="0"/>
              <a:t>Can even go to great extremes</a:t>
            </a:r>
          </a:p>
          <a:p>
            <a:pPr lvl="1"/>
            <a:r>
              <a:rPr lang="en-US" dirty="0" smtClean="0"/>
              <a:t>You can buy an FPGA-based network card which will directly write into process </a:t>
            </a:r>
            <a:r>
              <a:rPr lang="en-US" dirty="0" smtClean="0"/>
              <a:t>buffers</a:t>
            </a:r>
          </a:p>
          <a:p>
            <a:r>
              <a:rPr lang="en-US" dirty="0" smtClean="0"/>
              <a:t>We will go into this in more detail later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0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Devices and I/O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OS Boot Sequence and Operation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Multiprogramming/time-sharing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Introduction to Virtual Memory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at boot?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the computer switches on, it does the same as MARS: the CPU executes instructions from some start address (stored in Flash ROM)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8877" y="3079039"/>
            <a:ext cx="3211991" cy="25398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 descr="Untitle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6" y="3451867"/>
            <a:ext cx="3089236" cy="20709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116" y="5637177"/>
            <a:ext cx="331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 = 0x2000 (some default value)</a:t>
            </a:r>
            <a:endParaRPr 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5860382" y="3473392"/>
            <a:ext cx="9906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5882246" y="3854392"/>
            <a:ext cx="990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717382" y="3016192"/>
            <a:ext cx="11430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4717382" y="3625792"/>
            <a:ext cx="11430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39759" y="5640158"/>
            <a:ext cx="153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 Space</a:t>
            </a:r>
            <a:endParaRPr lang="en-US" dirty="0"/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3970504" y="3740092"/>
            <a:ext cx="692542" cy="208175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911" y="3439112"/>
            <a:ext cx="1353787" cy="669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Folded Corner 37"/>
          <p:cNvSpPr/>
          <p:nvPr/>
        </p:nvSpPr>
        <p:spPr>
          <a:xfrm>
            <a:off x="6512270" y="4229612"/>
            <a:ext cx="1814195" cy="1339648"/>
          </a:xfrm>
          <a:prstGeom prst="foldedCorner">
            <a:avLst>
              <a:gd name="adj" fmla="val 2223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0x2000:</a:t>
            </a:r>
          </a:p>
          <a:p>
            <a:r>
              <a:rPr lang="en-US" sz="800" dirty="0" err="1">
                <a:solidFill>
                  <a:schemeClr val="tx1"/>
                </a:solidFill>
                <a:latin typeface="Courier New"/>
                <a:cs typeface="Courier New"/>
              </a:rPr>
              <a:t>a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ddi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$t0, $zero, 0x1000</a:t>
            </a: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lw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$t0, 4($r0)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…</a:t>
            </a:r>
          </a:p>
          <a:p>
            <a:endParaRPr lang="en-US" sz="8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(Code to copy firmware into regular memory and jump into it)</a:t>
            </a:r>
            <a:endParaRPr lang="en-US" sz="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64987" y="3585221"/>
            <a:ext cx="127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Memory mapped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25" grpId="0" animBg="1"/>
      <p:bldP spid="26" grpId="0" animBg="1"/>
      <p:bldP spid="34" grpId="0" animBg="1"/>
      <p:bldP spid="35" grpId="0" animBg="1"/>
      <p:bldP spid="36" grpId="0"/>
      <p:bldP spid="38" grpId="1" animBg="1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271" y="3159277"/>
            <a:ext cx="2531316" cy="1547337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at boot?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the computer switches on, it does the same as MARS: the CPU executes instructions from some start address (stored in Flash ROM)</a:t>
            </a:r>
          </a:p>
        </p:txBody>
      </p:sp>
      <p:pic>
        <p:nvPicPr>
          <p:cNvPr id="3" name="Picture 2" descr="POS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3" y="3746482"/>
            <a:ext cx="2245928" cy="14054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370" y="2813556"/>
            <a:ext cx="236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BIOS</a:t>
            </a:r>
            <a:r>
              <a:rPr lang="en-US" dirty="0" smtClean="0"/>
              <a:t>: Find a storage</a:t>
            </a:r>
            <a:br>
              <a:rPr lang="en-US" dirty="0" smtClean="0"/>
            </a:br>
            <a:r>
              <a:rPr lang="en-US" dirty="0" smtClean="0"/>
              <a:t>device and load first sector (block of data)</a:t>
            </a:r>
            <a:endParaRPr lang="en-US" dirty="0"/>
          </a:p>
        </p:txBody>
      </p:sp>
      <p:pic>
        <p:nvPicPr>
          <p:cNvPr id="4" name="Picture 3" descr="GRUB_screen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64" y="5296577"/>
            <a:ext cx="2082639" cy="11490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9548" y="5278627"/>
            <a:ext cx="3141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Bootloader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(stored on, e.g., disk): Load the OS </a:t>
            </a:r>
            <a:r>
              <a:rPr lang="en-US" i="1" dirty="0" smtClean="0"/>
              <a:t>kernel</a:t>
            </a:r>
            <a:r>
              <a:rPr lang="en-US" dirty="0" smtClean="0"/>
              <a:t> from disk into a location in memory and jump into it.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251" y="3817568"/>
            <a:ext cx="2354376" cy="18915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51948" y="5720110"/>
            <a:ext cx="237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. OS Boot</a:t>
            </a:r>
            <a:r>
              <a:rPr lang="en-US" dirty="0" smtClean="0"/>
              <a:t>: Initialize services, drivers, etc.</a:t>
            </a:r>
            <a:endParaRPr lang="en-US" i="1" dirty="0"/>
          </a:p>
        </p:txBody>
      </p:sp>
      <p:sp>
        <p:nvSpPr>
          <p:cNvPr id="12" name="Left Arrow 11"/>
          <p:cNvSpPr/>
          <p:nvPr/>
        </p:nvSpPr>
        <p:spPr>
          <a:xfrm rot="12900242">
            <a:off x="2336469" y="4688856"/>
            <a:ext cx="1339800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9909136">
            <a:off x="5439529" y="5313239"/>
            <a:ext cx="965797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/>
        </p:nvSpPr>
        <p:spPr>
          <a:xfrm>
            <a:off x="3902818" y="3252191"/>
            <a:ext cx="815668" cy="815630"/>
          </a:xfrm>
          <a:prstGeom prst="bentArrow">
            <a:avLst>
              <a:gd name="adj1" fmla="val 26266"/>
              <a:gd name="adj2" fmla="val 25000"/>
              <a:gd name="adj3" fmla="val 25000"/>
              <a:gd name="adj4" fmla="val 75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4364965" y="3765949"/>
            <a:ext cx="815668" cy="815630"/>
          </a:xfrm>
          <a:prstGeom prst="bentArrow">
            <a:avLst>
              <a:gd name="adj1" fmla="val 26266"/>
              <a:gd name="adj2" fmla="val 25000"/>
              <a:gd name="adj3" fmla="val 25000"/>
              <a:gd name="adj4" fmla="val 75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1013315">
            <a:off x="5550629" y="4164762"/>
            <a:ext cx="965797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01676" y="2733885"/>
            <a:ext cx="2929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b="1" dirty="0" err="1" smtClean="0">
                <a:solidFill>
                  <a:srgbClr val="FF0000"/>
                </a:solidFill>
              </a:rPr>
              <a:t>Init</a:t>
            </a:r>
            <a:r>
              <a:rPr lang="en-US" dirty="0" smtClean="0"/>
              <a:t>: Launch an application that waits for input in loop (e.g., </a:t>
            </a:r>
            <a:r>
              <a:rPr lang="en-US" dirty="0"/>
              <a:t>T</a:t>
            </a:r>
            <a:r>
              <a:rPr lang="en-US" dirty="0" smtClean="0"/>
              <a:t>erminal/</a:t>
            </a:r>
            <a:r>
              <a:rPr lang="en-US" dirty="0"/>
              <a:t>D</a:t>
            </a:r>
            <a:r>
              <a:rPr lang="en-US" dirty="0" smtClean="0"/>
              <a:t>esktop/...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429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 animBg="1"/>
      <p:bldP spid="13" grpId="0" animBg="1"/>
      <p:bldP spid="14" grpId="0" animBg="1"/>
      <p:bldP spid="16" grpId="0" animBg="1"/>
      <p:bldP spid="18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Validated Boot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old-school BIOS </a:t>
            </a:r>
            <a:r>
              <a:rPr lang="en-US" dirty="0" smtClean="0"/>
              <a:t>(Basic </a:t>
            </a:r>
            <a:r>
              <a:rPr lang="en-US" dirty="0" err="1" smtClean="0"/>
              <a:t>Input/Output</a:t>
            </a:r>
            <a:r>
              <a:rPr lang="en-US" dirty="0" smtClean="0"/>
              <a:t> System) just </a:t>
            </a:r>
            <a:r>
              <a:rPr lang="en-US" dirty="0" smtClean="0"/>
              <a:t>started running whatever was in the boot sector</a:t>
            </a:r>
          </a:p>
          <a:p>
            <a:pPr lvl="1"/>
            <a:r>
              <a:rPr lang="en-US" dirty="0" smtClean="0"/>
              <a:t>Allowed all sorts of shenanigans</a:t>
            </a:r>
          </a:p>
          <a:p>
            <a:r>
              <a:rPr lang="en-US" dirty="0" smtClean="0"/>
              <a:t>Modern firmware </a:t>
            </a:r>
            <a:r>
              <a:rPr lang="en-US" dirty="0" smtClean="0"/>
              <a:t>(UEFI (Universal Extensible Firmware Interface), </a:t>
            </a:r>
            <a:r>
              <a:rPr lang="en-US" dirty="0" smtClean="0"/>
              <a:t>iPhone, </a:t>
            </a:r>
            <a:r>
              <a:rPr lang="en-US" dirty="0" err="1" smtClean="0"/>
              <a:t>etc</a:t>
            </a:r>
            <a:r>
              <a:rPr lang="en-US" dirty="0" smtClean="0"/>
              <a:t>) performs validated boot</a:t>
            </a:r>
          </a:p>
          <a:p>
            <a:pPr lvl="1"/>
            <a:r>
              <a:rPr lang="en-US" dirty="0" smtClean="0"/>
              <a:t>Cryptographically verifies that the boot code is signed by a valid cryptographic signature</a:t>
            </a:r>
          </a:p>
          <a:p>
            <a:r>
              <a:rPr lang="en-US" dirty="0" smtClean="0"/>
              <a:t>Essential to maintain a chain of trust</a:t>
            </a:r>
          </a:p>
          <a:p>
            <a:pPr lvl="1"/>
            <a:r>
              <a:rPr lang="en-US" dirty="0" smtClean="0"/>
              <a:t>Trust the hardware and EFI to validate the boot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If you run Windows only, </a:t>
            </a:r>
            <a:r>
              <a:rPr lang="is-IS" b="1" i="1" dirty="0" smtClean="0"/>
              <a:t>turn this on!</a:t>
            </a: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8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is this any different?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98" y="1469780"/>
            <a:ext cx="5206805" cy="47729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9742" y="3324870"/>
            <a:ext cx="110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Keyboard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28457" y="3492201"/>
            <a:ext cx="1234682" cy="552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80633" y="1748807"/>
            <a:ext cx="8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Screen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112001" y="2213429"/>
            <a:ext cx="955523" cy="7740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61317" y="5735397"/>
            <a:ext cx="9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Storage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591905" y="5055810"/>
            <a:ext cx="1100667" cy="592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8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Applications are called “processes” in most OSs.</a:t>
            </a:r>
          </a:p>
          <a:p>
            <a:r>
              <a:rPr lang="en-US" dirty="0" smtClean="0"/>
              <a:t>Created by another process calling into an OS routine (using a “</a:t>
            </a:r>
            <a:r>
              <a:rPr lang="en-US" dirty="0" err="1" smtClean="0"/>
              <a:t>syscall</a:t>
            </a:r>
            <a:r>
              <a:rPr lang="en-US" dirty="0" smtClean="0"/>
              <a:t>”, more details later).</a:t>
            </a:r>
          </a:p>
          <a:p>
            <a:pPr lvl="1"/>
            <a:r>
              <a:rPr lang="en-US" dirty="0" smtClean="0"/>
              <a:t>Depends on OS, but Linux uses </a:t>
            </a:r>
            <a:r>
              <a:rPr lang="en-US" dirty="0" smtClean="0">
                <a:solidFill>
                  <a:srgbClr val="FF0000"/>
                </a:solidFill>
              </a:rPr>
              <a:t>fork</a:t>
            </a:r>
            <a:r>
              <a:rPr lang="en-US" dirty="0" smtClean="0"/>
              <a:t> to create a new process, and </a:t>
            </a:r>
            <a:r>
              <a:rPr lang="en-US" dirty="0" err="1" smtClean="0">
                <a:solidFill>
                  <a:srgbClr val="FF0000"/>
                </a:solidFill>
              </a:rPr>
              <a:t>execve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load application.</a:t>
            </a:r>
          </a:p>
          <a:p>
            <a:r>
              <a:rPr lang="en-US" dirty="0" smtClean="0"/>
              <a:t>Loads executable file from disk (using the file system service: often just 'mapping' the file into memory to be loaded on </a:t>
            </a:r>
            <a:r>
              <a:rPr lang="en-US" dirty="0" smtClean="0"/>
              <a:t>demand, which we will get to when talking about virtual memory) </a:t>
            </a:r>
            <a:r>
              <a:rPr lang="en-US" dirty="0" smtClean="0"/>
              <a:t>and puts instructions &amp; data into memory (.text, .data sections), prepare stack and heap.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argc</a:t>
            </a:r>
            <a:r>
              <a:rPr lang="en-US" dirty="0" smtClean="0"/>
              <a:t> and </a:t>
            </a:r>
            <a:r>
              <a:rPr lang="en-US" dirty="0" err="1" smtClean="0"/>
              <a:t>argv</a:t>
            </a:r>
            <a:r>
              <a:rPr lang="en-US" dirty="0" smtClean="0"/>
              <a:t>, jump into the main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364"/>
          </a:xfrm>
        </p:spPr>
        <p:txBody>
          <a:bodyPr>
            <a:normAutofit/>
          </a:bodyPr>
          <a:lstStyle/>
          <a:p>
            <a:r>
              <a:rPr lang="en-US" dirty="0" smtClean="0"/>
              <a:t>Supervisor Mode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119909"/>
            <a:ext cx="8525164" cy="5414818"/>
          </a:xfrm>
        </p:spPr>
        <p:txBody>
          <a:bodyPr>
            <a:normAutofit/>
          </a:bodyPr>
          <a:lstStyle/>
          <a:p>
            <a:r>
              <a:rPr lang="en-US" dirty="0" smtClean="0"/>
              <a:t>If something goes wrong in an application, it could crash the entire machine. And what about malware, etc.?</a:t>
            </a:r>
          </a:p>
          <a:p>
            <a:r>
              <a:rPr lang="en-US" dirty="0" smtClean="0"/>
              <a:t>The OS may need to enforce resource constraints to applications (e.g., access to devices).</a:t>
            </a:r>
          </a:p>
          <a:p>
            <a:r>
              <a:rPr lang="en-US" dirty="0" smtClean="0"/>
              <a:t>To help protect the OS from the application, CPUs have a </a:t>
            </a:r>
            <a:r>
              <a:rPr lang="en-US" dirty="0" smtClean="0">
                <a:solidFill>
                  <a:srgbClr val="FF0000"/>
                </a:solidFill>
              </a:rPr>
              <a:t>supervisor mode </a:t>
            </a:r>
            <a:r>
              <a:rPr lang="en-US" dirty="0" smtClean="0"/>
              <a:t>bit.</a:t>
            </a:r>
          </a:p>
          <a:p>
            <a:pPr lvl="1"/>
            <a:r>
              <a:rPr lang="en-US" dirty="0" smtClean="0"/>
              <a:t>A process can only access a subset of instructions and (physical) memory when not in supervisor mode (user mode).</a:t>
            </a:r>
          </a:p>
          <a:p>
            <a:pPr lvl="1"/>
            <a:r>
              <a:rPr lang="en-US" dirty="0" smtClean="0"/>
              <a:t>Process can change out of supervisor mode using a special instruction, but not into it directly – only using an interrupt.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2182"/>
          </a:xfrm>
        </p:spPr>
        <p:txBody>
          <a:bodyPr/>
          <a:lstStyle/>
          <a:p>
            <a:r>
              <a:rPr lang="en-US" dirty="0" err="1" smtClean="0"/>
              <a:t>Syscalls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197658"/>
            <a:ext cx="8228752" cy="53717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if we want to call into an OS routine? (e.g., to read a file, launch a new process, send data, etc.)</a:t>
            </a:r>
          </a:p>
          <a:p>
            <a:pPr lvl="1"/>
            <a:r>
              <a:rPr lang="en-US" dirty="0"/>
              <a:t>Need to perform a </a:t>
            </a:r>
            <a:r>
              <a:rPr lang="en-US" dirty="0" err="1">
                <a:solidFill>
                  <a:srgbClr val="FF0000"/>
                </a:solidFill>
              </a:rPr>
              <a:t>syscall</a:t>
            </a:r>
            <a:r>
              <a:rPr lang="en-US" dirty="0"/>
              <a:t>: set up function arguments in registers, and then raise </a:t>
            </a:r>
            <a:r>
              <a:rPr lang="en-US" dirty="0">
                <a:solidFill>
                  <a:srgbClr val="FF0000"/>
                </a:solidFill>
              </a:rPr>
              <a:t>software interrupt</a:t>
            </a:r>
          </a:p>
          <a:p>
            <a:pPr lvl="1"/>
            <a:r>
              <a:rPr lang="en-US" dirty="0"/>
              <a:t>OS will perform the operation and return to user mode</a:t>
            </a:r>
          </a:p>
          <a:p>
            <a:r>
              <a:rPr lang="en-US" dirty="0" smtClean="0"/>
              <a:t>Also, OS uses interrupts for scheduling process execution:</a:t>
            </a:r>
          </a:p>
          <a:p>
            <a:pPr lvl="1"/>
            <a:r>
              <a:rPr lang="en-US" dirty="0" smtClean="0"/>
              <a:t>OS sets scheduler timer interrupt then drops to user mode and start executing a user task, when interrupts triggers, switch into supervisor mode, select next task to execute (&amp; set timer) and drop back to user mode.</a:t>
            </a:r>
          </a:p>
          <a:p>
            <a:r>
              <a:rPr lang="en-US" dirty="0" smtClean="0"/>
              <a:t>This way, the OS can mediate access to all resources, including devices and the CPU itself.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19A6-D343-5C4F-99D7-0C3219A119EF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71138" name="Freeform 2"/>
          <p:cNvSpPr>
            <a:spLocks/>
          </p:cNvSpPr>
          <p:nvPr/>
        </p:nvSpPr>
        <p:spPr bwMode="auto">
          <a:xfrm>
            <a:off x="3670300" y="3454400"/>
            <a:ext cx="1601788" cy="149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1056"/>
              </a:cxn>
              <a:cxn ang="0">
                <a:pos x="1008" y="1056"/>
              </a:cxn>
              <a:cxn ang="0">
                <a:pos x="1008" y="816"/>
              </a:cxn>
            </a:cxnLst>
            <a:rect l="0" t="0" r="r" b="b"/>
            <a:pathLst>
              <a:path w="1009" h="1057">
                <a:moveTo>
                  <a:pt x="0" y="0"/>
                </a:moveTo>
                <a:lnTo>
                  <a:pt x="672" y="1056"/>
                </a:lnTo>
                <a:lnTo>
                  <a:pt x="1008" y="1056"/>
                </a:lnTo>
                <a:lnTo>
                  <a:pt x="1008" y="81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990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 smtClean="0"/>
              <a:t>Traps/Interrupts/</a:t>
            </a:r>
            <a:r>
              <a:rPr lang="en-US" dirty="0" err="1" smtClean="0"/>
              <a:t>Execeptions</a:t>
            </a:r>
            <a:r>
              <a:rPr lang="en-US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altering the normal flow of control</a:t>
            </a:r>
          </a:p>
        </p:txBody>
      </p:sp>
      <p:sp>
        <p:nvSpPr>
          <p:cNvPr id="1371140" name="Line 4"/>
          <p:cNvSpPr>
            <a:spLocks noChangeShapeType="1"/>
          </p:cNvSpPr>
          <p:nvPr/>
        </p:nvSpPr>
        <p:spPr bwMode="auto">
          <a:xfrm>
            <a:off x="3441700" y="1181100"/>
            <a:ext cx="0" cy="355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1" name="Rectangle 5"/>
          <p:cNvSpPr>
            <a:spLocks noChangeArrowheads="1"/>
          </p:cNvSpPr>
          <p:nvPr/>
        </p:nvSpPr>
        <p:spPr bwMode="auto">
          <a:xfrm>
            <a:off x="3200400" y="1674813"/>
            <a:ext cx="585787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2400" baseline="-25000" dirty="0">
                <a:solidFill>
                  <a:srgbClr val="56127A"/>
                </a:solidFill>
                <a:latin typeface="Verdana" charset="0"/>
              </a:rPr>
              <a:t>i-1</a:t>
            </a:r>
          </a:p>
        </p:txBody>
      </p:sp>
      <p:sp>
        <p:nvSpPr>
          <p:cNvPr id="1371142" name="Oval 6"/>
          <p:cNvSpPr>
            <a:spLocks noChangeArrowheads="1"/>
          </p:cNvSpPr>
          <p:nvPr/>
        </p:nvSpPr>
        <p:spPr bwMode="auto">
          <a:xfrm>
            <a:off x="3073400" y="27813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3" name="Line 7"/>
          <p:cNvSpPr>
            <a:spLocks noChangeShapeType="1"/>
          </p:cNvSpPr>
          <p:nvPr/>
        </p:nvSpPr>
        <p:spPr bwMode="auto">
          <a:xfrm>
            <a:off x="3441700" y="2324100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4" name="Oval 8"/>
          <p:cNvSpPr>
            <a:spLocks noChangeArrowheads="1"/>
          </p:cNvSpPr>
          <p:nvPr/>
        </p:nvSpPr>
        <p:spPr bwMode="auto">
          <a:xfrm>
            <a:off x="3073400" y="40005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5" name="Line 9"/>
          <p:cNvSpPr>
            <a:spLocks noChangeShapeType="1"/>
          </p:cNvSpPr>
          <p:nvPr/>
        </p:nvSpPr>
        <p:spPr bwMode="auto">
          <a:xfrm>
            <a:off x="3441700" y="3543300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6" name="Oval 10"/>
          <p:cNvSpPr>
            <a:spLocks noChangeArrowheads="1"/>
          </p:cNvSpPr>
          <p:nvPr/>
        </p:nvSpPr>
        <p:spPr bwMode="auto">
          <a:xfrm>
            <a:off x="4902200" y="15621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7" name="Line 11"/>
          <p:cNvSpPr>
            <a:spLocks noChangeShapeType="1"/>
          </p:cNvSpPr>
          <p:nvPr/>
        </p:nvSpPr>
        <p:spPr bwMode="auto">
          <a:xfrm flipV="1">
            <a:off x="3759200" y="2679700"/>
            <a:ext cx="4318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48" name="Rectangle 12"/>
          <p:cNvSpPr>
            <a:spLocks noChangeArrowheads="1"/>
          </p:cNvSpPr>
          <p:nvPr/>
        </p:nvSpPr>
        <p:spPr bwMode="auto">
          <a:xfrm>
            <a:off x="4976813" y="1687513"/>
            <a:ext cx="666750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HI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1</a:t>
            </a:r>
          </a:p>
        </p:txBody>
      </p:sp>
      <p:sp>
        <p:nvSpPr>
          <p:cNvPr id="1371149" name="Oval 13"/>
          <p:cNvSpPr>
            <a:spLocks noChangeArrowheads="1"/>
          </p:cNvSpPr>
          <p:nvPr/>
        </p:nvSpPr>
        <p:spPr bwMode="auto">
          <a:xfrm>
            <a:off x="4902200" y="27813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0" name="Line 14"/>
          <p:cNvSpPr>
            <a:spLocks noChangeShapeType="1"/>
          </p:cNvSpPr>
          <p:nvPr/>
        </p:nvSpPr>
        <p:spPr bwMode="auto">
          <a:xfrm>
            <a:off x="5270500" y="23241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1" name="Oval 15"/>
          <p:cNvSpPr>
            <a:spLocks noChangeArrowheads="1"/>
          </p:cNvSpPr>
          <p:nvPr/>
        </p:nvSpPr>
        <p:spPr bwMode="auto">
          <a:xfrm>
            <a:off x="4902200" y="4000500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2" name="Line 16"/>
          <p:cNvSpPr>
            <a:spLocks noChangeShapeType="1"/>
          </p:cNvSpPr>
          <p:nvPr/>
        </p:nvSpPr>
        <p:spPr bwMode="auto">
          <a:xfrm>
            <a:off x="3441700" y="4762500"/>
            <a:ext cx="0" cy="266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3" name="Freeform 17"/>
          <p:cNvSpPr>
            <a:spLocks/>
          </p:cNvSpPr>
          <p:nvPr/>
        </p:nvSpPr>
        <p:spPr bwMode="auto">
          <a:xfrm>
            <a:off x="3670300" y="1168400"/>
            <a:ext cx="1601788" cy="1677988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672" y="0"/>
              </a:cxn>
              <a:cxn ang="0">
                <a:pos x="1008" y="0"/>
              </a:cxn>
              <a:cxn ang="0">
                <a:pos x="1008" y="240"/>
              </a:cxn>
            </a:cxnLst>
            <a:rect l="0" t="0" r="r" b="b"/>
            <a:pathLst>
              <a:path w="1009" h="1057">
                <a:moveTo>
                  <a:pt x="0" y="1056"/>
                </a:moveTo>
                <a:lnTo>
                  <a:pt x="672" y="0"/>
                </a:lnTo>
                <a:lnTo>
                  <a:pt x="1008" y="0"/>
                </a:lnTo>
                <a:lnTo>
                  <a:pt x="1008" y="24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4" name="Line 18"/>
          <p:cNvSpPr>
            <a:spLocks noChangeShapeType="1"/>
          </p:cNvSpPr>
          <p:nvPr/>
        </p:nvSpPr>
        <p:spPr bwMode="auto">
          <a:xfrm>
            <a:off x="3835400" y="31496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5" name="Line 19"/>
          <p:cNvSpPr>
            <a:spLocks noChangeShapeType="1"/>
          </p:cNvSpPr>
          <p:nvPr/>
        </p:nvSpPr>
        <p:spPr bwMode="auto">
          <a:xfrm>
            <a:off x="3759200" y="3390900"/>
            <a:ext cx="4318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6" name="Oval 20"/>
          <p:cNvSpPr>
            <a:spLocks noChangeArrowheads="1"/>
          </p:cNvSpPr>
          <p:nvPr/>
        </p:nvSpPr>
        <p:spPr bwMode="auto">
          <a:xfrm>
            <a:off x="4292600" y="3619500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7" name="Oval 21"/>
          <p:cNvSpPr>
            <a:spLocks noChangeArrowheads="1"/>
          </p:cNvSpPr>
          <p:nvPr/>
        </p:nvSpPr>
        <p:spPr bwMode="auto">
          <a:xfrm>
            <a:off x="4475163" y="3741738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8" name="Oval 22"/>
          <p:cNvSpPr>
            <a:spLocks noChangeArrowheads="1"/>
          </p:cNvSpPr>
          <p:nvPr/>
        </p:nvSpPr>
        <p:spPr bwMode="auto">
          <a:xfrm>
            <a:off x="4292600" y="2568575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59" name="Oval 23"/>
          <p:cNvSpPr>
            <a:spLocks noChangeArrowheads="1"/>
          </p:cNvSpPr>
          <p:nvPr/>
        </p:nvSpPr>
        <p:spPr bwMode="auto">
          <a:xfrm>
            <a:off x="4475163" y="2446338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60" name="Oval 24"/>
          <p:cNvSpPr>
            <a:spLocks noChangeArrowheads="1"/>
          </p:cNvSpPr>
          <p:nvPr/>
        </p:nvSpPr>
        <p:spPr bwMode="auto">
          <a:xfrm>
            <a:off x="4305300" y="3124200"/>
            <a:ext cx="50800" cy="508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61" name="Oval 25"/>
          <p:cNvSpPr>
            <a:spLocks noChangeArrowheads="1"/>
          </p:cNvSpPr>
          <p:nvPr/>
        </p:nvSpPr>
        <p:spPr bwMode="auto">
          <a:xfrm>
            <a:off x="4457700" y="3124200"/>
            <a:ext cx="50800" cy="508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1162" name="Rectangle 26"/>
          <p:cNvSpPr>
            <a:spLocks noChangeArrowheads="1"/>
          </p:cNvSpPr>
          <p:nvPr/>
        </p:nvSpPr>
        <p:spPr bwMode="auto">
          <a:xfrm>
            <a:off x="4938713" y="2919413"/>
            <a:ext cx="666750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HI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2</a:t>
            </a:r>
          </a:p>
        </p:txBody>
      </p:sp>
      <p:sp>
        <p:nvSpPr>
          <p:cNvPr id="1371163" name="Rectangle 27"/>
          <p:cNvSpPr>
            <a:spLocks noChangeArrowheads="1"/>
          </p:cNvSpPr>
          <p:nvPr/>
        </p:nvSpPr>
        <p:spPr bwMode="auto">
          <a:xfrm>
            <a:off x="4951413" y="4138613"/>
            <a:ext cx="666750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HI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n</a:t>
            </a:r>
          </a:p>
        </p:txBody>
      </p:sp>
      <p:grpSp>
        <p:nvGrpSpPr>
          <p:cNvPr id="1371164" name="Group 28"/>
          <p:cNvGrpSpPr>
            <a:grpSpLocks/>
          </p:cNvGrpSpPr>
          <p:nvPr/>
        </p:nvGrpSpPr>
        <p:grpSpPr bwMode="auto">
          <a:xfrm>
            <a:off x="5233988" y="3582988"/>
            <a:ext cx="49212" cy="328612"/>
            <a:chOff x="3297" y="2353"/>
            <a:chExt cx="31" cy="207"/>
          </a:xfrm>
        </p:grpSpPr>
        <p:sp>
          <p:nvSpPr>
            <p:cNvPr id="1371165" name="Oval 29"/>
            <p:cNvSpPr>
              <a:spLocks noChangeArrowheads="1"/>
            </p:cNvSpPr>
            <p:nvPr/>
          </p:nvSpPr>
          <p:spPr bwMode="auto">
            <a:xfrm>
              <a:off x="3297" y="2353"/>
              <a:ext cx="31" cy="3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1166" name="Oval 30"/>
            <p:cNvSpPr>
              <a:spLocks noChangeArrowheads="1"/>
            </p:cNvSpPr>
            <p:nvPr/>
          </p:nvSpPr>
          <p:spPr bwMode="auto">
            <a:xfrm>
              <a:off x="3297" y="2441"/>
              <a:ext cx="31" cy="3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1167" name="Oval 31"/>
            <p:cNvSpPr>
              <a:spLocks noChangeArrowheads="1"/>
            </p:cNvSpPr>
            <p:nvPr/>
          </p:nvSpPr>
          <p:spPr bwMode="auto">
            <a:xfrm>
              <a:off x="3297" y="2529"/>
              <a:ext cx="31" cy="3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1168" name="Rectangle 32"/>
          <p:cNvSpPr>
            <a:spLocks noChangeArrowheads="1"/>
          </p:cNvSpPr>
          <p:nvPr/>
        </p:nvSpPr>
        <p:spPr bwMode="auto">
          <a:xfrm>
            <a:off x="3236913" y="2944813"/>
            <a:ext cx="365125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2400" baseline="-25000" dirty="0">
                <a:solidFill>
                  <a:srgbClr val="56127A"/>
                </a:solidFill>
                <a:latin typeface="Verdana" charset="0"/>
              </a:rPr>
              <a:t>i</a:t>
            </a:r>
          </a:p>
        </p:txBody>
      </p:sp>
      <p:sp>
        <p:nvSpPr>
          <p:cNvPr id="1371169" name="Rectangle 33"/>
          <p:cNvSpPr>
            <a:spLocks noChangeArrowheads="1"/>
          </p:cNvSpPr>
          <p:nvPr/>
        </p:nvSpPr>
        <p:spPr bwMode="auto">
          <a:xfrm>
            <a:off x="3124200" y="4114800"/>
            <a:ext cx="660400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I</a:t>
            </a:r>
            <a:r>
              <a:rPr lang="en-US" sz="2400" baseline="-25000" dirty="0">
                <a:solidFill>
                  <a:srgbClr val="56127A"/>
                </a:solidFill>
                <a:latin typeface="Verdana" charset="0"/>
              </a:rPr>
              <a:t>i+1</a:t>
            </a:r>
          </a:p>
        </p:txBody>
      </p:sp>
      <p:sp>
        <p:nvSpPr>
          <p:cNvPr id="1371170" name="Rectangle 34"/>
          <p:cNvSpPr>
            <a:spLocks noChangeArrowheads="1"/>
          </p:cNvSpPr>
          <p:nvPr/>
        </p:nvSpPr>
        <p:spPr bwMode="auto">
          <a:xfrm>
            <a:off x="1204913" y="2944813"/>
            <a:ext cx="1485900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program</a:t>
            </a:r>
          </a:p>
        </p:txBody>
      </p:sp>
      <p:sp>
        <p:nvSpPr>
          <p:cNvPr id="1371171" name="Rectangle 35"/>
          <p:cNvSpPr>
            <a:spLocks noChangeArrowheads="1"/>
          </p:cNvSpPr>
          <p:nvPr/>
        </p:nvSpPr>
        <p:spPr bwMode="auto">
          <a:xfrm>
            <a:off x="6119813" y="2678113"/>
            <a:ext cx="1349729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Verdana" charset="0"/>
              </a:rPr>
              <a:t>trap</a:t>
            </a:r>
            <a:endParaRPr lang="en-US" sz="24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handler</a:t>
            </a:r>
          </a:p>
        </p:txBody>
      </p:sp>
      <p:sp>
        <p:nvSpPr>
          <p:cNvPr id="1371172" name="Rectangle 36"/>
          <p:cNvSpPr>
            <a:spLocks noChangeArrowheads="1"/>
          </p:cNvSpPr>
          <p:nvPr/>
        </p:nvSpPr>
        <p:spPr bwMode="auto">
          <a:xfrm>
            <a:off x="381000" y="5257800"/>
            <a:ext cx="8382000" cy="1003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An </a:t>
            </a:r>
            <a:r>
              <a:rPr lang="en-US" sz="2000" i="1" dirty="0">
                <a:solidFill>
                  <a:srgbClr val="56127A"/>
                </a:solidFill>
                <a:latin typeface="Verdana" charset="0"/>
              </a:rPr>
              <a:t>external or internal event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 that needs to be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processed - by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another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program – the OS.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The event is </a:t>
            </a:r>
            <a:r>
              <a:rPr lang="en-US" sz="2000" dirty="0" smtClean="0">
                <a:solidFill>
                  <a:srgbClr val="56127A"/>
                </a:solidFill>
                <a:latin typeface="Verdana" charset="0"/>
              </a:rPr>
              <a:t>often unexpected from original program’s 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point of view. </a:t>
            </a:r>
          </a:p>
        </p:txBody>
      </p:sp>
      <p:sp>
        <p:nvSpPr>
          <p:cNvPr id="1371173" name="Oval 37"/>
          <p:cNvSpPr>
            <a:spLocks noChangeArrowheads="1"/>
          </p:cNvSpPr>
          <p:nvPr/>
        </p:nvSpPr>
        <p:spPr bwMode="auto">
          <a:xfrm>
            <a:off x="3073400" y="15621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4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CS61C (you’ll see other definitions in use elsewhere):</a:t>
            </a:r>
          </a:p>
          <a:p>
            <a:r>
              <a:rPr lang="en-US" u="sng" dirty="0" smtClean="0"/>
              <a:t>Interrupt</a:t>
            </a:r>
            <a:r>
              <a:rPr lang="en-US" dirty="0" smtClean="0"/>
              <a:t> – caused by an event </a:t>
            </a:r>
            <a:r>
              <a:rPr lang="en-US" i="1" dirty="0" smtClean="0"/>
              <a:t>external</a:t>
            </a:r>
            <a:r>
              <a:rPr lang="en-US" dirty="0" smtClean="0"/>
              <a:t> to current running program (e.g. key press, mouse activity)</a:t>
            </a:r>
          </a:p>
          <a:p>
            <a:pPr lvl="1"/>
            <a:r>
              <a:rPr lang="en-US" dirty="0" smtClean="0"/>
              <a:t>Asynchronous to current program, can handle interrupt on any convenient instruction</a:t>
            </a:r>
          </a:p>
          <a:p>
            <a:r>
              <a:rPr lang="en-US" u="sng" dirty="0" smtClean="0"/>
              <a:t>Exception</a:t>
            </a:r>
            <a:r>
              <a:rPr lang="en-US" dirty="0" smtClean="0"/>
              <a:t> – caused by some event during execution of one instruction of current running program</a:t>
            </a:r>
          </a:p>
          <a:p>
            <a:pPr lvl="1"/>
            <a:r>
              <a:rPr lang="en-US" dirty="0" smtClean="0"/>
              <a:t>Examples include integer overflow (add), </a:t>
            </a:r>
            <a:r>
              <a:rPr lang="en-US" dirty="0" err="1" smtClean="0"/>
              <a:t>lw</a:t>
            </a:r>
            <a:r>
              <a:rPr lang="en-US" dirty="0" smtClean="0"/>
              <a:t>/</a:t>
            </a:r>
            <a:r>
              <a:rPr lang="en-US" dirty="0" err="1" smtClean="0"/>
              <a:t>sw</a:t>
            </a:r>
            <a:r>
              <a:rPr lang="en-US" dirty="0" smtClean="0"/>
              <a:t> to invalid memory, not a valid </a:t>
            </a:r>
            <a:r>
              <a:rPr lang="en-US" dirty="0" err="1" smtClean="0"/>
              <a:t>opcode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Or deliberate syscall operation</a:t>
            </a:r>
            <a:endParaRPr lang="en-US" dirty="0" smtClean="0"/>
          </a:p>
          <a:p>
            <a:pPr lvl="1"/>
            <a:r>
              <a:rPr lang="en-US" dirty="0" smtClean="0"/>
              <a:t>Synchronous, must handle exception on instruction that causes exception</a:t>
            </a:r>
          </a:p>
          <a:p>
            <a:r>
              <a:rPr lang="en-US" u="sng" dirty="0" smtClean="0"/>
              <a:t>Trap</a:t>
            </a:r>
            <a:r>
              <a:rPr lang="en-US" dirty="0" smtClean="0"/>
              <a:t> – action of servicing interrupt or exception by hardware jump to “trap handler”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Trap handler’s view of machine state is that every instruction prior to the trapped one has completed, and no instruction after the trap has executed.</a:t>
            </a:r>
          </a:p>
          <a:p>
            <a:r>
              <a:rPr lang="en-US" dirty="0" smtClean="0"/>
              <a:t>Implies that handler can return from an interrupt by restoring user registers and jumping back to interrupted instruction (EPC register will hold the instruction address)</a:t>
            </a:r>
          </a:p>
          <a:p>
            <a:pPr lvl="1"/>
            <a:r>
              <a:rPr lang="en-US" dirty="0" smtClean="0"/>
              <a:t>Interrupt handler software doesn’t need to understand the pipeline of the machine, or what program was doing!</a:t>
            </a:r>
          </a:p>
          <a:p>
            <a:pPr lvl="1"/>
            <a:r>
              <a:rPr lang="en-US" dirty="0" smtClean="0"/>
              <a:t>More complex to handle trap caused by an exception than interrupt</a:t>
            </a:r>
          </a:p>
          <a:p>
            <a:r>
              <a:rPr lang="en-US" dirty="0" smtClean="0"/>
              <a:t>Providing precise traps is tricky in a pipelined superscalar out-of-order processor!</a:t>
            </a:r>
          </a:p>
          <a:p>
            <a:pPr lvl="1"/>
            <a:r>
              <a:rPr lang="en-US" dirty="0" smtClean="0"/>
              <a:t>But handling imprecise interrupts in software is even worse.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8FB24-CE5A-9940-A975-E651D7363B13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Trap Handling in 5</a:t>
            </a:r>
            <a:r>
              <a:rPr lang="en-US" dirty="0"/>
              <a:t>-Stage Pipeline</a:t>
            </a:r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267200"/>
            <a:ext cx="6907213" cy="1828800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tx2"/>
                </a:solidFill>
              </a:rPr>
              <a:t>How to handle multiple simultaneous exceptions in different pipeline stages?</a:t>
            </a:r>
          </a:p>
          <a:p>
            <a:r>
              <a:rPr lang="en-US">
                <a:solidFill>
                  <a:schemeClr val="tx2"/>
                </a:solidFill>
              </a:rPr>
              <a:t>How and where to handle external asynchronous interrupts?</a:t>
            </a:r>
            <a:endParaRPr lang="en-US"/>
          </a:p>
        </p:txBody>
      </p:sp>
      <p:grpSp>
        <p:nvGrpSpPr>
          <p:cNvPr id="1376260" name="Group 4"/>
          <p:cNvGrpSpPr>
            <a:grpSpLocks/>
          </p:cNvGrpSpPr>
          <p:nvPr/>
        </p:nvGrpSpPr>
        <p:grpSpPr bwMode="auto">
          <a:xfrm>
            <a:off x="381000" y="1447800"/>
            <a:ext cx="8305800" cy="2347913"/>
            <a:chOff x="240" y="912"/>
            <a:chExt cx="5232" cy="1479"/>
          </a:xfrm>
        </p:grpSpPr>
        <p:sp>
          <p:nvSpPr>
            <p:cNvPr id="1376261" name="Line 5"/>
            <p:cNvSpPr>
              <a:spLocks noChangeShapeType="1"/>
            </p:cNvSpPr>
            <p:nvPr/>
          </p:nvSpPr>
          <p:spPr bwMode="auto">
            <a:xfrm>
              <a:off x="4032" y="1296"/>
              <a:ext cx="0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62" name="Line 6"/>
            <p:cNvSpPr>
              <a:spLocks noChangeShapeType="1"/>
            </p:cNvSpPr>
            <p:nvPr/>
          </p:nvSpPr>
          <p:spPr bwMode="auto">
            <a:xfrm>
              <a:off x="720" y="1296"/>
              <a:ext cx="0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63" name="Line 7"/>
            <p:cNvSpPr>
              <a:spLocks noChangeShapeType="1"/>
            </p:cNvSpPr>
            <p:nvPr/>
          </p:nvSpPr>
          <p:spPr bwMode="auto">
            <a:xfrm>
              <a:off x="3264" y="1296"/>
              <a:ext cx="2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64" name="Line 8"/>
            <p:cNvSpPr>
              <a:spLocks noChangeShapeType="1"/>
            </p:cNvSpPr>
            <p:nvPr/>
          </p:nvSpPr>
          <p:spPr bwMode="auto">
            <a:xfrm>
              <a:off x="336" y="1296"/>
              <a:ext cx="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76265" name="Group 9"/>
            <p:cNvGrpSpPr>
              <a:grpSpLocks/>
            </p:cNvGrpSpPr>
            <p:nvPr/>
          </p:nvGrpSpPr>
          <p:grpSpPr bwMode="auto">
            <a:xfrm>
              <a:off x="240" y="912"/>
              <a:ext cx="192" cy="768"/>
              <a:chOff x="336" y="1200"/>
              <a:chExt cx="144" cy="720"/>
            </a:xfrm>
          </p:grpSpPr>
          <p:sp>
            <p:nvSpPr>
              <p:cNvPr id="1376266" name="Rectangle 10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  <a:latin typeface="Verdana" charset="0"/>
                  </a:rPr>
                  <a:t>PC</a:t>
                </a:r>
              </a:p>
            </p:txBody>
          </p:sp>
          <p:sp>
            <p:nvSpPr>
              <p:cNvPr id="1376267" name="Freeform 11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6268" name="Rectangle 12"/>
            <p:cNvSpPr>
              <a:spLocks noChangeArrowheads="1"/>
            </p:cNvSpPr>
            <p:nvPr/>
          </p:nvSpPr>
          <p:spPr bwMode="auto">
            <a:xfrm>
              <a:off x="960" y="960"/>
              <a:ext cx="576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Inst. Mem</a:t>
              </a:r>
            </a:p>
          </p:txBody>
        </p:sp>
        <p:grpSp>
          <p:nvGrpSpPr>
            <p:cNvPr id="1376269" name="Group 13"/>
            <p:cNvGrpSpPr>
              <a:grpSpLocks/>
            </p:cNvGrpSpPr>
            <p:nvPr/>
          </p:nvGrpSpPr>
          <p:grpSpPr bwMode="auto">
            <a:xfrm>
              <a:off x="1632" y="912"/>
              <a:ext cx="192" cy="768"/>
              <a:chOff x="336" y="1200"/>
              <a:chExt cx="144" cy="720"/>
            </a:xfrm>
          </p:grpSpPr>
          <p:sp>
            <p:nvSpPr>
              <p:cNvPr id="1376270" name="Rectangle 14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  <a:latin typeface="Verdana" charset="0"/>
                  </a:rPr>
                  <a:t>D</a:t>
                </a:r>
              </a:p>
            </p:txBody>
          </p:sp>
          <p:sp>
            <p:nvSpPr>
              <p:cNvPr id="1376271" name="Freeform 15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6272" name="Rectangle 16"/>
            <p:cNvSpPr>
              <a:spLocks noChangeArrowheads="1"/>
            </p:cNvSpPr>
            <p:nvPr/>
          </p:nvSpPr>
          <p:spPr bwMode="auto">
            <a:xfrm>
              <a:off x="1920" y="960"/>
              <a:ext cx="768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Decode</a:t>
              </a:r>
            </a:p>
          </p:txBody>
        </p:sp>
        <p:grpSp>
          <p:nvGrpSpPr>
            <p:cNvPr id="1376273" name="Group 17"/>
            <p:cNvGrpSpPr>
              <a:grpSpLocks/>
            </p:cNvGrpSpPr>
            <p:nvPr/>
          </p:nvGrpSpPr>
          <p:grpSpPr bwMode="auto">
            <a:xfrm>
              <a:off x="2736" y="912"/>
              <a:ext cx="192" cy="768"/>
              <a:chOff x="336" y="1200"/>
              <a:chExt cx="144" cy="720"/>
            </a:xfrm>
          </p:grpSpPr>
          <p:sp>
            <p:nvSpPr>
              <p:cNvPr id="1376274" name="Rectangle 18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  <a:latin typeface="Verdana" charset="0"/>
                  </a:rPr>
                  <a:t>E</a:t>
                </a:r>
              </a:p>
            </p:txBody>
          </p:sp>
          <p:sp>
            <p:nvSpPr>
              <p:cNvPr id="1376275" name="Freeform 19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6276" name="Freeform 20"/>
            <p:cNvSpPr>
              <a:spLocks/>
            </p:cNvSpPr>
            <p:nvPr/>
          </p:nvSpPr>
          <p:spPr bwMode="auto">
            <a:xfrm>
              <a:off x="3024" y="960"/>
              <a:ext cx="240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84"/>
                </a:cxn>
                <a:cxn ang="0">
                  <a:pos x="0" y="672"/>
                </a:cxn>
                <a:cxn ang="0">
                  <a:pos x="240" y="480"/>
                </a:cxn>
                <a:cxn ang="0">
                  <a:pos x="240" y="144"/>
                </a:cxn>
                <a:cxn ang="0">
                  <a:pos x="0" y="0"/>
                </a:cxn>
              </a:cxnLst>
              <a:rect l="0" t="0" r="r" b="b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76277" name="Group 21"/>
            <p:cNvGrpSpPr>
              <a:grpSpLocks/>
            </p:cNvGrpSpPr>
            <p:nvPr/>
          </p:nvGrpSpPr>
          <p:grpSpPr bwMode="auto">
            <a:xfrm>
              <a:off x="3600" y="912"/>
              <a:ext cx="192" cy="768"/>
              <a:chOff x="336" y="1200"/>
              <a:chExt cx="144" cy="720"/>
            </a:xfrm>
          </p:grpSpPr>
          <p:sp>
            <p:nvSpPr>
              <p:cNvPr id="1376278" name="Rectangle 22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  <a:latin typeface="Verdana" charset="0"/>
                  </a:rPr>
                  <a:t>M</a:t>
                </a:r>
              </a:p>
            </p:txBody>
          </p:sp>
          <p:sp>
            <p:nvSpPr>
              <p:cNvPr id="1376279" name="Freeform 23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6280" name="Rectangle 24"/>
            <p:cNvSpPr>
              <a:spLocks noChangeArrowheads="1"/>
            </p:cNvSpPr>
            <p:nvPr/>
          </p:nvSpPr>
          <p:spPr bwMode="auto">
            <a:xfrm>
              <a:off x="4464" y="960"/>
              <a:ext cx="576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Verdana" charset="0"/>
                </a:rPr>
                <a:t>Data Mem</a:t>
              </a:r>
            </a:p>
          </p:txBody>
        </p:sp>
        <p:grpSp>
          <p:nvGrpSpPr>
            <p:cNvPr id="1376281" name="Group 25"/>
            <p:cNvGrpSpPr>
              <a:grpSpLocks/>
            </p:cNvGrpSpPr>
            <p:nvPr/>
          </p:nvGrpSpPr>
          <p:grpSpPr bwMode="auto">
            <a:xfrm>
              <a:off x="5136" y="912"/>
              <a:ext cx="192" cy="768"/>
              <a:chOff x="336" y="1200"/>
              <a:chExt cx="144" cy="720"/>
            </a:xfrm>
          </p:grpSpPr>
          <p:sp>
            <p:nvSpPr>
              <p:cNvPr id="1376282" name="Rectangle 26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>
                    <a:solidFill>
                      <a:schemeClr val="tx1"/>
                    </a:solidFill>
                    <a:latin typeface="Verdana" charset="0"/>
                  </a:rPr>
                  <a:t>W</a:t>
                </a:r>
              </a:p>
            </p:txBody>
          </p:sp>
          <p:sp>
            <p:nvSpPr>
              <p:cNvPr id="1376283" name="Freeform 27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76284" name="Line 28"/>
            <p:cNvSpPr>
              <a:spLocks noChangeShapeType="1"/>
            </p:cNvSpPr>
            <p:nvPr/>
          </p:nvSpPr>
          <p:spPr bwMode="auto">
            <a:xfrm>
              <a:off x="2928" y="1104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85" name="Line 29"/>
            <p:cNvSpPr>
              <a:spLocks noChangeShapeType="1"/>
            </p:cNvSpPr>
            <p:nvPr/>
          </p:nvSpPr>
          <p:spPr bwMode="auto">
            <a:xfrm>
              <a:off x="2928" y="148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86" name="Text Box 30"/>
            <p:cNvSpPr txBox="1">
              <a:spLocks noChangeArrowheads="1"/>
            </p:cNvSpPr>
            <p:nvPr/>
          </p:nvSpPr>
          <p:spPr bwMode="auto">
            <a:xfrm>
              <a:off x="3054" y="1200"/>
              <a:ext cx="22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Verdana" charset="0"/>
                </a:rPr>
                <a:t>+</a:t>
              </a:r>
            </a:p>
          </p:txBody>
        </p:sp>
        <p:sp>
          <p:nvSpPr>
            <p:cNvPr id="1376287" name="Text Box 31"/>
            <p:cNvSpPr txBox="1">
              <a:spLocks noChangeArrowheads="1"/>
            </p:cNvSpPr>
            <p:nvPr/>
          </p:nvSpPr>
          <p:spPr bwMode="auto">
            <a:xfrm>
              <a:off x="2016" y="1632"/>
              <a:ext cx="768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Illegal Opcode</a:t>
              </a:r>
            </a:p>
          </p:txBody>
        </p:sp>
        <p:sp>
          <p:nvSpPr>
            <p:cNvPr id="1376288" name="Text Box 32"/>
            <p:cNvSpPr txBox="1">
              <a:spLocks noChangeArrowheads="1"/>
            </p:cNvSpPr>
            <p:nvPr/>
          </p:nvSpPr>
          <p:spPr bwMode="auto">
            <a:xfrm>
              <a:off x="3120" y="1719"/>
              <a:ext cx="757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Overflow</a:t>
              </a:r>
            </a:p>
          </p:txBody>
        </p:sp>
        <p:sp>
          <p:nvSpPr>
            <p:cNvPr id="1376289" name="Text Box 33"/>
            <p:cNvSpPr txBox="1">
              <a:spLocks noChangeArrowheads="1"/>
            </p:cNvSpPr>
            <p:nvPr/>
          </p:nvSpPr>
          <p:spPr bwMode="auto">
            <a:xfrm>
              <a:off x="4032" y="1632"/>
              <a:ext cx="1152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Data address Exceptions</a:t>
              </a:r>
            </a:p>
          </p:txBody>
        </p:sp>
        <p:sp>
          <p:nvSpPr>
            <p:cNvPr id="1376290" name="Oval 34"/>
            <p:cNvSpPr>
              <a:spLocks noChangeArrowheads="1"/>
            </p:cNvSpPr>
            <p:nvPr/>
          </p:nvSpPr>
          <p:spPr bwMode="auto">
            <a:xfrm>
              <a:off x="3840" y="1392"/>
              <a:ext cx="384" cy="2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91" name="Oval 35"/>
            <p:cNvSpPr>
              <a:spLocks noChangeArrowheads="1"/>
            </p:cNvSpPr>
            <p:nvPr/>
          </p:nvSpPr>
          <p:spPr bwMode="auto">
            <a:xfrm>
              <a:off x="528" y="1392"/>
              <a:ext cx="384" cy="2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92" name="Text Box 36"/>
            <p:cNvSpPr txBox="1">
              <a:spLocks noChangeArrowheads="1"/>
            </p:cNvSpPr>
            <p:nvPr/>
          </p:nvSpPr>
          <p:spPr bwMode="auto">
            <a:xfrm>
              <a:off x="720" y="1632"/>
              <a:ext cx="1015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PC address Exception</a:t>
              </a:r>
            </a:p>
          </p:txBody>
        </p:sp>
        <p:sp>
          <p:nvSpPr>
            <p:cNvPr id="1376293" name="Line 37"/>
            <p:cNvSpPr>
              <a:spLocks noChangeShapeType="1"/>
            </p:cNvSpPr>
            <p:nvPr/>
          </p:nvSpPr>
          <p:spPr bwMode="auto">
            <a:xfrm flipV="1">
              <a:off x="240" y="2256"/>
              <a:ext cx="62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94" name="Text Box 38"/>
            <p:cNvSpPr txBox="1">
              <a:spLocks noChangeArrowheads="1"/>
            </p:cNvSpPr>
            <p:nvPr/>
          </p:nvSpPr>
          <p:spPr bwMode="auto">
            <a:xfrm>
              <a:off x="912" y="2160"/>
              <a:ext cx="206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Asynchronous Interrupts</a:t>
              </a:r>
            </a:p>
          </p:txBody>
        </p:sp>
        <p:sp>
          <p:nvSpPr>
            <p:cNvPr id="1376295" name="Line 39"/>
            <p:cNvSpPr>
              <a:spLocks noChangeShapeType="1"/>
            </p:cNvSpPr>
            <p:nvPr/>
          </p:nvSpPr>
          <p:spPr bwMode="auto">
            <a:xfrm>
              <a:off x="2016" y="1584"/>
              <a:ext cx="0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6296" name="Line 40"/>
            <p:cNvSpPr>
              <a:spLocks noChangeShapeType="1"/>
            </p:cNvSpPr>
            <p:nvPr/>
          </p:nvSpPr>
          <p:spPr bwMode="auto">
            <a:xfrm>
              <a:off x="3120" y="1536"/>
              <a:ext cx="0" cy="4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03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9D51-BA66-A041-8859-3D7F0A595C6A}" type="slidenum">
              <a:rPr lang="en-US"/>
              <a:pPr/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77282" name="Freeform 2"/>
          <p:cNvSpPr>
            <a:spLocks/>
          </p:cNvSpPr>
          <p:nvPr/>
        </p:nvSpPr>
        <p:spPr bwMode="auto">
          <a:xfrm>
            <a:off x="6400800" y="2362200"/>
            <a:ext cx="685800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432" y="864"/>
              </a:cxn>
            </a:cxnLst>
            <a:rect l="0" t="0" r="r" b="b"/>
            <a:pathLst>
              <a:path w="432" h="864">
                <a:moveTo>
                  <a:pt x="0" y="0"/>
                </a:moveTo>
                <a:lnTo>
                  <a:pt x="0" y="768"/>
                </a:lnTo>
                <a:lnTo>
                  <a:pt x="432" y="864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7283" name="Freeform 3"/>
          <p:cNvSpPr>
            <a:spLocks/>
          </p:cNvSpPr>
          <p:nvPr/>
        </p:nvSpPr>
        <p:spPr bwMode="auto">
          <a:xfrm>
            <a:off x="1143000" y="2362200"/>
            <a:ext cx="14478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8"/>
              </a:cxn>
              <a:cxn ang="0">
                <a:pos x="912" y="1008"/>
              </a:cxn>
            </a:cxnLst>
            <a:rect l="0" t="0" r="r" b="b"/>
            <a:pathLst>
              <a:path w="912" h="1008">
                <a:moveTo>
                  <a:pt x="0" y="0"/>
                </a:moveTo>
                <a:lnTo>
                  <a:pt x="0" y="1008"/>
                </a:lnTo>
                <a:lnTo>
                  <a:pt x="912" y="1008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7284" name="Line 4"/>
          <p:cNvSpPr>
            <a:spLocks noChangeShapeType="1"/>
          </p:cNvSpPr>
          <p:nvPr/>
        </p:nvSpPr>
        <p:spPr bwMode="auto">
          <a:xfrm>
            <a:off x="4953000" y="2743200"/>
            <a:ext cx="0" cy="852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Save Exceptions Until Commit</a:t>
            </a:r>
            <a:endParaRPr lang="en-US" sz="2000" dirty="0"/>
          </a:p>
        </p:txBody>
      </p:sp>
      <p:sp>
        <p:nvSpPr>
          <p:cNvPr id="1377286" name="Line 6"/>
          <p:cNvSpPr>
            <a:spLocks noChangeShapeType="1"/>
          </p:cNvSpPr>
          <p:nvPr/>
        </p:nvSpPr>
        <p:spPr bwMode="auto">
          <a:xfrm>
            <a:off x="5181600" y="2376488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287" name="Line 7"/>
          <p:cNvSpPr>
            <a:spLocks noChangeShapeType="1"/>
          </p:cNvSpPr>
          <p:nvPr/>
        </p:nvSpPr>
        <p:spPr bwMode="auto">
          <a:xfrm>
            <a:off x="533400" y="2376488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7288" name="Group 8"/>
          <p:cNvGrpSpPr>
            <a:grpSpLocks/>
          </p:cNvGrpSpPr>
          <p:nvPr/>
        </p:nvGrpSpPr>
        <p:grpSpPr bwMode="auto">
          <a:xfrm>
            <a:off x="381000" y="1766888"/>
            <a:ext cx="304800" cy="1219200"/>
            <a:chOff x="336" y="1200"/>
            <a:chExt cx="144" cy="720"/>
          </a:xfrm>
        </p:grpSpPr>
        <p:sp>
          <p:nvSpPr>
            <p:cNvPr id="1377289" name="Rectangle 9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PC</a:t>
              </a:r>
            </a:p>
          </p:txBody>
        </p:sp>
        <p:sp>
          <p:nvSpPr>
            <p:cNvPr id="1377290" name="Freeform 10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291" name="Rectangle 11"/>
          <p:cNvSpPr>
            <a:spLocks noChangeArrowheads="1"/>
          </p:cNvSpPr>
          <p:nvPr/>
        </p:nvSpPr>
        <p:spPr bwMode="auto">
          <a:xfrm>
            <a:off x="1524000" y="1843088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Inst. Mem</a:t>
            </a:r>
          </a:p>
        </p:txBody>
      </p:sp>
      <p:grpSp>
        <p:nvGrpSpPr>
          <p:cNvPr id="1377292" name="Group 12"/>
          <p:cNvGrpSpPr>
            <a:grpSpLocks/>
          </p:cNvGrpSpPr>
          <p:nvPr/>
        </p:nvGrpSpPr>
        <p:grpSpPr bwMode="auto">
          <a:xfrm>
            <a:off x="2590800" y="1766888"/>
            <a:ext cx="304800" cy="1219200"/>
            <a:chOff x="336" y="1200"/>
            <a:chExt cx="144" cy="720"/>
          </a:xfrm>
        </p:grpSpPr>
        <p:sp>
          <p:nvSpPr>
            <p:cNvPr id="1377293" name="Rectangle 13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377294" name="Freeform 14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295" name="Rectangle 15"/>
          <p:cNvSpPr>
            <a:spLocks noChangeArrowheads="1"/>
          </p:cNvSpPr>
          <p:nvPr/>
        </p:nvSpPr>
        <p:spPr bwMode="auto">
          <a:xfrm>
            <a:off x="2971800" y="1843088"/>
            <a:ext cx="12192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Decode</a:t>
            </a:r>
          </a:p>
        </p:txBody>
      </p:sp>
      <p:grpSp>
        <p:nvGrpSpPr>
          <p:cNvPr id="1377296" name="Group 16"/>
          <p:cNvGrpSpPr>
            <a:grpSpLocks/>
          </p:cNvGrpSpPr>
          <p:nvPr/>
        </p:nvGrpSpPr>
        <p:grpSpPr bwMode="auto">
          <a:xfrm>
            <a:off x="4343400" y="1766888"/>
            <a:ext cx="304800" cy="1219200"/>
            <a:chOff x="336" y="1200"/>
            <a:chExt cx="144" cy="720"/>
          </a:xfrm>
        </p:grpSpPr>
        <p:sp>
          <p:nvSpPr>
            <p:cNvPr id="1377297" name="Rectangle 17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</a:t>
              </a:r>
            </a:p>
          </p:txBody>
        </p:sp>
        <p:sp>
          <p:nvSpPr>
            <p:cNvPr id="1377298" name="Freeform 18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299" name="Freeform 19"/>
          <p:cNvSpPr>
            <a:spLocks/>
          </p:cNvSpPr>
          <p:nvPr/>
        </p:nvSpPr>
        <p:spPr bwMode="auto">
          <a:xfrm>
            <a:off x="4800600" y="1843088"/>
            <a:ext cx="3810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48" y="336"/>
              </a:cxn>
              <a:cxn ang="0">
                <a:pos x="0" y="384"/>
              </a:cxn>
              <a:cxn ang="0">
                <a:pos x="0" y="672"/>
              </a:cxn>
              <a:cxn ang="0">
                <a:pos x="240" y="480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672">
                <a:moveTo>
                  <a:pt x="0" y="0"/>
                </a:moveTo>
                <a:lnTo>
                  <a:pt x="0" y="288"/>
                </a:lnTo>
                <a:lnTo>
                  <a:pt x="48" y="336"/>
                </a:lnTo>
                <a:lnTo>
                  <a:pt x="0" y="384"/>
                </a:lnTo>
                <a:lnTo>
                  <a:pt x="0" y="672"/>
                </a:lnTo>
                <a:lnTo>
                  <a:pt x="240" y="480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7300" name="Group 20"/>
          <p:cNvGrpSpPr>
            <a:grpSpLocks/>
          </p:cNvGrpSpPr>
          <p:nvPr/>
        </p:nvGrpSpPr>
        <p:grpSpPr bwMode="auto">
          <a:xfrm>
            <a:off x="5715000" y="1766888"/>
            <a:ext cx="304800" cy="1219200"/>
            <a:chOff x="336" y="1200"/>
            <a:chExt cx="144" cy="720"/>
          </a:xfrm>
        </p:grpSpPr>
        <p:sp>
          <p:nvSpPr>
            <p:cNvPr id="1377301" name="Rectangle 21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377302" name="Freeform 22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303" name="Rectangle 23"/>
          <p:cNvSpPr>
            <a:spLocks noChangeArrowheads="1"/>
          </p:cNvSpPr>
          <p:nvPr/>
        </p:nvSpPr>
        <p:spPr bwMode="auto">
          <a:xfrm>
            <a:off x="7086600" y="1843088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Verdana" charset="0"/>
              </a:rPr>
              <a:t>Data Mem</a:t>
            </a:r>
          </a:p>
        </p:txBody>
      </p:sp>
      <p:grpSp>
        <p:nvGrpSpPr>
          <p:cNvPr id="1377304" name="Group 24"/>
          <p:cNvGrpSpPr>
            <a:grpSpLocks/>
          </p:cNvGrpSpPr>
          <p:nvPr/>
        </p:nvGrpSpPr>
        <p:grpSpPr bwMode="auto">
          <a:xfrm>
            <a:off x="8153400" y="1766888"/>
            <a:ext cx="304800" cy="1219200"/>
            <a:chOff x="336" y="1200"/>
            <a:chExt cx="144" cy="720"/>
          </a:xfrm>
        </p:grpSpPr>
        <p:sp>
          <p:nvSpPr>
            <p:cNvPr id="1377305" name="Rectangle 2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W</a:t>
              </a:r>
            </a:p>
          </p:txBody>
        </p:sp>
        <p:sp>
          <p:nvSpPr>
            <p:cNvPr id="1377306" name="Freeform 2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307" name="Line 27"/>
          <p:cNvSpPr>
            <a:spLocks noChangeShapeType="1"/>
          </p:cNvSpPr>
          <p:nvPr/>
        </p:nvSpPr>
        <p:spPr bwMode="auto">
          <a:xfrm>
            <a:off x="4648200" y="20716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08" name="Line 28"/>
          <p:cNvSpPr>
            <a:spLocks noChangeShapeType="1"/>
          </p:cNvSpPr>
          <p:nvPr/>
        </p:nvSpPr>
        <p:spPr bwMode="auto">
          <a:xfrm>
            <a:off x="4648200" y="28336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09" name="Text Box 29"/>
          <p:cNvSpPr txBox="1">
            <a:spLocks noChangeArrowheads="1"/>
          </p:cNvSpPr>
          <p:nvPr/>
        </p:nvSpPr>
        <p:spPr bwMode="auto">
          <a:xfrm>
            <a:off x="4852988" y="2224088"/>
            <a:ext cx="3508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Verdana" charset="0"/>
              </a:rPr>
              <a:t>+</a:t>
            </a:r>
          </a:p>
        </p:txBody>
      </p:sp>
      <p:sp>
        <p:nvSpPr>
          <p:cNvPr id="1377310" name="Text Box 30"/>
          <p:cNvSpPr txBox="1">
            <a:spLocks noChangeArrowheads="1"/>
          </p:cNvSpPr>
          <p:nvPr/>
        </p:nvSpPr>
        <p:spPr bwMode="auto">
          <a:xfrm>
            <a:off x="3124200" y="2895600"/>
            <a:ext cx="1219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Illegal Opcode</a:t>
            </a:r>
          </a:p>
        </p:txBody>
      </p:sp>
      <p:sp>
        <p:nvSpPr>
          <p:cNvPr id="1377311" name="Text Box 31"/>
          <p:cNvSpPr txBox="1">
            <a:spLocks noChangeArrowheads="1"/>
          </p:cNvSpPr>
          <p:nvPr/>
        </p:nvSpPr>
        <p:spPr bwMode="auto">
          <a:xfrm>
            <a:off x="4894263" y="2986088"/>
            <a:ext cx="1201737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Overflow</a:t>
            </a:r>
          </a:p>
        </p:txBody>
      </p:sp>
      <p:sp>
        <p:nvSpPr>
          <p:cNvPr id="1377312" name="Text Box 32"/>
          <p:cNvSpPr txBox="1">
            <a:spLocks noChangeArrowheads="1"/>
          </p:cNvSpPr>
          <p:nvPr/>
        </p:nvSpPr>
        <p:spPr bwMode="auto">
          <a:xfrm>
            <a:off x="6400800" y="2971800"/>
            <a:ext cx="1828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Data address Exceptions</a:t>
            </a:r>
          </a:p>
        </p:txBody>
      </p:sp>
      <p:sp>
        <p:nvSpPr>
          <p:cNvPr id="1377313" name="Oval 33"/>
          <p:cNvSpPr>
            <a:spLocks noChangeArrowheads="1"/>
          </p:cNvSpPr>
          <p:nvPr/>
        </p:nvSpPr>
        <p:spPr bwMode="auto">
          <a:xfrm>
            <a:off x="6096000" y="2681288"/>
            <a:ext cx="6096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14" name="Oval 34"/>
          <p:cNvSpPr>
            <a:spLocks noChangeArrowheads="1"/>
          </p:cNvSpPr>
          <p:nvPr/>
        </p:nvSpPr>
        <p:spPr bwMode="auto">
          <a:xfrm>
            <a:off x="914400" y="2681288"/>
            <a:ext cx="6096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15" name="Text Box 35"/>
          <p:cNvSpPr txBox="1">
            <a:spLocks noChangeArrowheads="1"/>
          </p:cNvSpPr>
          <p:nvPr/>
        </p:nvSpPr>
        <p:spPr bwMode="auto">
          <a:xfrm>
            <a:off x="1143000" y="3048000"/>
            <a:ext cx="1611313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PC address Exception</a:t>
            </a:r>
          </a:p>
        </p:txBody>
      </p:sp>
      <p:sp>
        <p:nvSpPr>
          <p:cNvPr id="1377316" name="Text Box 36"/>
          <p:cNvSpPr txBox="1">
            <a:spLocks noChangeArrowheads="1"/>
          </p:cNvSpPr>
          <p:nvPr/>
        </p:nvSpPr>
        <p:spPr bwMode="auto">
          <a:xfrm>
            <a:off x="5943600" y="4768850"/>
            <a:ext cx="1828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Asynchronous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Interrupts</a:t>
            </a:r>
          </a:p>
        </p:txBody>
      </p:sp>
      <p:sp>
        <p:nvSpPr>
          <p:cNvPr id="1377317" name="Freeform 37"/>
          <p:cNvSpPr>
            <a:spLocks/>
          </p:cNvSpPr>
          <p:nvPr/>
        </p:nvSpPr>
        <p:spPr bwMode="auto">
          <a:xfrm>
            <a:off x="3124200" y="28194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144" y="336"/>
              </a:cxn>
            </a:cxnLst>
            <a:rect l="0" t="0" r="r" b="b"/>
            <a:pathLst>
              <a:path w="144" h="336">
                <a:moveTo>
                  <a:pt x="0" y="0"/>
                </a:moveTo>
                <a:lnTo>
                  <a:pt x="0" y="240"/>
                </a:lnTo>
                <a:lnTo>
                  <a:pt x="144" y="33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18" name="Line 38"/>
          <p:cNvSpPr>
            <a:spLocks noChangeShapeType="1"/>
          </p:cNvSpPr>
          <p:nvPr/>
        </p:nvSpPr>
        <p:spPr bwMode="auto">
          <a:xfrm flipV="1">
            <a:off x="6934200" y="4191000"/>
            <a:ext cx="228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7319" name="Group 39"/>
          <p:cNvGrpSpPr>
            <a:grpSpLocks/>
          </p:cNvGrpSpPr>
          <p:nvPr/>
        </p:nvGrpSpPr>
        <p:grpSpPr bwMode="auto">
          <a:xfrm>
            <a:off x="2590800" y="3429000"/>
            <a:ext cx="304800" cy="838200"/>
            <a:chOff x="336" y="1200"/>
            <a:chExt cx="144" cy="720"/>
          </a:xfrm>
        </p:grpSpPr>
        <p:sp>
          <p:nvSpPr>
            <p:cNvPr id="1377320" name="Rectangle 40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Exc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377321" name="Freeform 41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22" name="Group 42"/>
          <p:cNvGrpSpPr>
            <a:grpSpLocks/>
          </p:cNvGrpSpPr>
          <p:nvPr/>
        </p:nvGrpSpPr>
        <p:grpSpPr bwMode="auto">
          <a:xfrm>
            <a:off x="2590800" y="4343400"/>
            <a:ext cx="304800" cy="838200"/>
            <a:chOff x="336" y="1200"/>
            <a:chExt cx="144" cy="720"/>
          </a:xfrm>
        </p:grpSpPr>
        <p:sp>
          <p:nvSpPr>
            <p:cNvPr id="1377323" name="Rectangle 43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D</a:t>
              </a:r>
            </a:p>
          </p:txBody>
        </p:sp>
        <p:sp>
          <p:nvSpPr>
            <p:cNvPr id="1377324" name="Freeform 44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25" name="Group 45"/>
          <p:cNvGrpSpPr>
            <a:grpSpLocks/>
          </p:cNvGrpSpPr>
          <p:nvPr/>
        </p:nvGrpSpPr>
        <p:grpSpPr bwMode="auto">
          <a:xfrm>
            <a:off x="4343400" y="3429000"/>
            <a:ext cx="304800" cy="838200"/>
            <a:chOff x="336" y="1200"/>
            <a:chExt cx="144" cy="720"/>
          </a:xfrm>
        </p:grpSpPr>
        <p:sp>
          <p:nvSpPr>
            <p:cNvPr id="1377326" name="Rectangle 46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Exc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</a:t>
              </a:r>
            </a:p>
          </p:txBody>
        </p:sp>
        <p:sp>
          <p:nvSpPr>
            <p:cNvPr id="1377327" name="Freeform 47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28" name="Group 48"/>
          <p:cNvGrpSpPr>
            <a:grpSpLocks/>
          </p:cNvGrpSpPr>
          <p:nvPr/>
        </p:nvGrpSpPr>
        <p:grpSpPr bwMode="auto">
          <a:xfrm>
            <a:off x="4343400" y="4343400"/>
            <a:ext cx="304800" cy="838200"/>
            <a:chOff x="336" y="1200"/>
            <a:chExt cx="144" cy="720"/>
          </a:xfrm>
        </p:grpSpPr>
        <p:sp>
          <p:nvSpPr>
            <p:cNvPr id="1377329" name="Rectangle 49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</a:t>
              </a:r>
            </a:p>
          </p:txBody>
        </p:sp>
        <p:sp>
          <p:nvSpPr>
            <p:cNvPr id="1377330" name="Freeform 50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31" name="Group 51"/>
          <p:cNvGrpSpPr>
            <a:grpSpLocks/>
          </p:cNvGrpSpPr>
          <p:nvPr/>
        </p:nvGrpSpPr>
        <p:grpSpPr bwMode="auto">
          <a:xfrm>
            <a:off x="5715000" y="3429000"/>
            <a:ext cx="304800" cy="838200"/>
            <a:chOff x="336" y="1200"/>
            <a:chExt cx="144" cy="720"/>
          </a:xfrm>
        </p:grpSpPr>
        <p:sp>
          <p:nvSpPr>
            <p:cNvPr id="1377332" name="Rectangle 52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Exc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377333" name="Freeform 53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34" name="Group 54"/>
          <p:cNvGrpSpPr>
            <a:grpSpLocks/>
          </p:cNvGrpSpPr>
          <p:nvPr/>
        </p:nvGrpSpPr>
        <p:grpSpPr bwMode="auto">
          <a:xfrm>
            <a:off x="5715000" y="4343400"/>
            <a:ext cx="304800" cy="838200"/>
            <a:chOff x="336" y="1200"/>
            <a:chExt cx="144" cy="720"/>
          </a:xfrm>
        </p:grpSpPr>
        <p:sp>
          <p:nvSpPr>
            <p:cNvPr id="1377335" name="Rectangle 5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377336" name="Freeform 5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37" name="Group 57"/>
          <p:cNvGrpSpPr>
            <a:grpSpLocks/>
          </p:cNvGrpSpPr>
          <p:nvPr/>
        </p:nvGrpSpPr>
        <p:grpSpPr bwMode="auto">
          <a:xfrm>
            <a:off x="8077200" y="3429000"/>
            <a:ext cx="304800" cy="838200"/>
            <a:chOff x="336" y="1200"/>
            <a:chExt cx="144" cy="720"/>
          </a:xfrm>
        </p:grpSpPr>
        <p:sp>
          <p:nvSpPr>
            <p:cNvPr id="1377338" name="Rectangle 58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377339" name="Freeform 59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7340" name="Group 60"/>
          <p:cNvGrpSpPr>
            <a:grpSpLocks/>
          </p:cNvGrpSpPr>
          <p:nvPr/>
        </p:nvGrpSpPr>
        <p:grpSpPr bwMode="auto">
          <a:xfrm>
            <a:off x="8077200" y="4343400"/>
            <a:ext cx="304800" cy="838200"/>
            <a:chOff x="336" y="1200"/>
            <a:chExt cx="144" cy="720"/>
          </a:xfrm>
        </p:grpSpPr>
        <p:sp>
          <p:nvSpPr>
            <p:cNvPr id="1377341" name="Rectangle 61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377342" name="Freeform 62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7343" name="Line 63"/>
          <p:cNvSpPr>
            <a:spLocks noChangeShapeType="1"/>
          </p:cNvSpPr>
          <p:nvPr/>
        </p:nvSpPr>
        <p:spPr bwMode="auto">
          <a:xfrm>
            <a:off x="2895600" y="3886200"/>
            <a:ext cx="1447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44" name="Line 64"/>
          <p:cNvSpPr>
            <a:spLocks noChangeShapeType="1"/>
          </p:cNvSpPr>
          <p:nvPr/>
        </p:nvSpPr>
        <p:spPr bwMode="auto">
          <a:xfrm>
            <a:off x="4648200" y="3886200"/>
            <a:ext cx="1066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45" name="Line 65"/>
          <p:cNvSpPr>
            <a:spLocks noChangeShapeType="1"/>
          </p:cNvSpPr>
          <p:nvPr/>
        </p:nvSpPr>
        <p:spPr bwMode="auto">
          <a:xfrm>
            <a:off x="6019800" y="3886200"/>
            <a:ext cx="2057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46" name="Oval 66"/>
          <p:cNvSpPr>
            <a:spLocks noChangeArrowheads="1"/>
          </p:cNvSpPr>
          <p:nvPr/>
        </p:nvSpPr>
        <p:spPr bwMode="auto">
          <a:xfrm>
            <a:off x="3276600" y="35814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47" name="Oval 67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48" name="Text Box 68"/>
          <p:cNvSpPr txBox="1">
            <a:spLocks noChangeArrowheads="1"/>
          </p:cNvSpPr>
          <p:nvPr/>
        </p:nvSpPr>
        <p:spPr bwMode="auto">
          <a:xfrm rot="16200000">
            <a:off x="7960518" y="3691732"/>
            <a:ext cx="10207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Cause</a:t>
            </a:r>
          </a:p>
        </p:txBody>
      </p:sp>
      <p:sp>
        <p:nvSpPr>
          <p:cNvPr id="1377349" name="Text Box 69"/>
          <p:cNvSpPr txBox="1">
            <a:spLocks noChangeArrowheads="1"/>
          </p:cNvSpPr>
          <p:nvPr/>
        </p:nvSpPr>
        <p:spPr bwMode="auto">
          <a:xfrm rot="16200000">
            <a:off x="8156575" y="4435475"/>
            <a:ext cx="5778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EPC</a:t>
            </a:r>
          </a:p>
        </p:txBody>
      </p:sp>
      <p:sp>
        <p:nvSpPr>
          <p:cNvPr id="1377351" name="Oval 71"/>
          <p:cNvSpPr>
            <a:spLocks noChangeArrowheads="1"/>
          </p:cNvSpPr>
          <p:nvPr/>
        </p:nvSpPr>
        <p:spPr bwMode="auto">
          <a:xfrm>
            <a:off x="6934200" y="36576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52" name="Freeform 72"/>
          <p:cNvSpPr>
            <a:spLocks/>
          </p:cNvSpPr>
          <p:nvPr/>
        </p:nvSpPr>
        <p:spPr bwMode="auto">
          <a:xfrm>
            <a:off x="838200" y="2362200"/>
            <a:ext cx="1752600" cy="2362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8"/>
              </a:cxn>
              <a:cxn ang="0">
                <a:pos x="912" y="1008"/>
              </a:cxn>
            </a:cxnLst>
            <a:rect l="0" t="0" r="r" b="b"/>
            <a:pathLst>
              <a:path w="912" h="1008">
                <a:moveTo>
                  <a:pt x="0" y="0"/>
                </a:moveTo>
                <a:lnTo>
                  <a:pt x="0" y="1008"/>
                </a:lnTo>
                <a:lnTo>
                  <a:pt x="912" y="100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7353" name="Line 73"/>
          <p:cNvSpPr>
            <a:spLocks noChangeShapeType="1"/>
          </p:cNvSpPr>
          <p:nvPr/>
        </p:nvSpPr>
        <p:spPr bwMode="auto">
          <a:xfrm>
            <a:off x="2895600" y="47244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54" name="Line 74"/>
          <p:cNvSpPr>
            <a:spLocks noChangeShapeType="1"/>
          </p:cNvSpPr>
          <p:nvPr/>
        </p:nvSpPr>
        <p:spPr bwMode="auto">
          <a:xfrm>
            <a:off x="4648200" y="4724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355" name="Line 75"/>
          <p:cNvSpPr>
            <a:spLocks noChangeShapeType="1"/>
          </p:cNvSpPr>
          <p:nvPr/>
        </p:nvSpPr>
        <p:spPr bwMode="auto">
          <a:xfrm>
            <a:off x="6019800" y="47244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77356" name="Group 76"/>
          <p:cNvGrpSpPr>
            <a:grpSpLocks/>
          </p:cNvGrpSpPr>
          <p:nvPr/>
        </p:nvGrpSpPr>
        <p:grpSpPr bwMode="auto">
          <a:xfrm>
            <a:off x="107950" y="2601913"/>
            <a:ext cx="8807450" cy="2884487"/>
            <a:chOff x="68" y="1639"/>
            <a:chExt cx="5548" cy="1817"/>
          </a:xfrm>
        </p:grpSpPr>
        <p:sp>
          <p:nvSpPr>
            <p:cNvPr id="1377357" name="Freeform 77"/>
            <p:cNvSpPr>
              <a:spLocks/>
            </p:cNvSpPr>
            <p:nvPr/>
          </p:nvSpPr>
          <p:spPr bwMode="auto">
            <a:xfrm>
              <a:off x="96" y="1639"/>
              <a:ext cx="4752" cy="1776"/>
            </a:xfrm>
            <a:custGeom>
              <a:avLst/>
              <a:gdLst/>
              <a:ahLst/>
              <a:cxnLst>
                <a:cxn ang="0">
                  <a:pos x="4608" y="960"/>
                </a:cxn>
                <a:cxn ang="0">
                  <a:pos x="4752" y="1104"/>
                </a:cxn>
                <a:cxn ang="0">
                  <a:pos x="4752" y="1968"/>
                </a:cxn>
                <a:cxn ang="0">
                  <a:pos x="0" y="1968"/>
                </a:cxn>
                <a:cxn ang="0">
                  <a:pos x="0" y="0"/>
                </a:cxn>
              </a:cxnLst>
              <a:rect l="0" t="0" r="r" b="b"/>
              <a:pathLst>
                <a:path w="4752" h="1968">
                  <a:moveTo>
                    <a:pt x="4608" y="960"/>
                  </a:moveTo>
                  <a:lnTo>
                    <a:pt x="4752" y="1104"/>
                  </a:lnTo>
                  <a:lnTo>
                    <a:pt x="4752" y="1968"/>
                  </a:lnTo>
                  <a:lnTo>
                    <a:pt x="0" y="1968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77358" name="Line 78"/>
            <p:cNvSpPr>
              <a:spLocks noChangeShapeType="1"/>
            </p:cNvSpPr>
            <p:nvPr/>
          </p:nvSpPr>
          <p:spPr bwMode="auto">
            <a:xfrm flipH="1" flipV="1">
              <a:off x="2640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77359" name="Text Box 79"/>
            <p:cNvSpPr txBox="1">
              <a:spLocks noChangeArrowheads="1"/>
            </p:cNvSpPr>
            <p:nvPr/>
          </p:nvSpPr>
          <p:spPr bwMode="auto">
            <a:xfrm>
              <a:off x="2064" y="3072"/>
              <a:ext cx="604" cy="3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i="1">
                  <a:solidFill>
                    <a:schemeClr val="tx1"/>
                  </a:solidFill>
                  <a:latin typeface="Verdana" charset="0"/>
                </a:rPr>
                <a:t>Kill D Stage</a:t>
              </a:r>
            </a:p>
          </p:txBody>
        </p:sp>
        <p:sp>
          <p:nvSpPr>
            <p:cNvPr id="1377360" name="Line 80"/>
            <p:cNvSpPr>
              <a:spLocks noChangeShapeType="1"/>
            </p:cNvSpPr>
            <p:nvPr/>
          </p:nvSpPr>
          <p:spPr bwMode="auto">
            <a:xfrm flipH="1" flipV="1">
              <a:off x="1536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77361" name="Text Box 81"/>
            <p:cNvSpPr txBox="1">
              <a:spLocks noChangeArrowheads="1"/>
            </p:cNvSpPr>
            <p:nvPr/>
          </p:nvSpPr>
          <p:spPr bwMode="auto">
            <a:xfrm>
              <a:off x="932" y="3072"/>
              <a:ext cx="604" cy="3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i="1">
                  <a:solidFill>
                    <a:schemeClr val="tx1"/>
                  </a:solidFill>
                  <a:latin typeface="Verdana" charset="0"/>
                </a:rPr>
                <a:t>Kill F Stage</a:t>
              </a:r>
            </a:p>
          </p:txBody>
        </p:sp>
        <p:sp>
          <p:nvSpPr>
            <p:cNvPr id="1377362" name="Line 82"/>
            <p:cNvSpPr>
              <a:spLocks noChangeShapeType="1"/>
            </p:cNvSpPr>
            <p:nvPr/>
          </p:nvSpPr>
          <p:spPr bwMode="auto">
            <a:xfrm flipH="1" flipV="1">
              <a:off x="3456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77363" name="Text Box 83"/>
            <p:cNvSpPr txBox="1">
              <a:spLocks noChangeArrowheads="1"/>
            </p:cNvSpPr>
            <p:nvPr/>
          </p:nvSpPr>
          <p:spPr bwMode="auto">
            <a:xfrm>
              <a:off x="2880" y="3072"/>
              <a:ext cx="604" cy="3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i="1">
                  <a:solidFill>
                    <a:schemeClr val="tx1"/>
                  </a:solidFill>
                  <a:latin typeface="Verdana" charset="0"/>
                </a:rPr>
                <a:t>Kill E Stage</a:t>
              </a:r>
            </a:p>
          </p:txBody>
        </p:sp>
        <p:sp>
          <p:nvSpPr>
            <p:cNvPr id="1377364" name="Text Box 84"/>
            <p:cNvSpPr txBox="1">
              <a:spLocks noChangeArrowheads="1"/>
            </p:cNvSpPr>
            <p:nvPr/>
          </p:nvSpPr>
          <p:spPr bwMode="auto">
            <a:xfrm>
              <a:off x="68" y="2936"/>
              <a:ext cx="700" cy="5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i="1">
                  <a:solidFill>
                    <a:schemeClr val="tx1"/>
                  </a:solidFill>
                  <a:latin typeface="Verdana" charset="0"/>
                </a:rPr>
                <a:t>Select Handler PC</a:t>
              </a:r>
            </a:p>
          </p:txBody>
        </p:sp>
        <p:sp>
          <p:nvSpPr>
            <p:cNvPr id="1377365" name="Text Box 85"/>
            <p:cNvSpPr txBox="1">
              <a:spLocks noChangeArrowheads="1"/>
            </p:cNvSpPr>
            <p:nvPr/>
          </p:nvSpPr>
          <p:spPr bwMode="auto">
            <a:xfrm>
              <a:off x="4752" y="3024"/>
              <a:ext cx="86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i="1" dirty="0">
                  <a:solidFill>
                    <a:schemeClr val="tx1"/>
                  </a:solidFill>
                  <a:latin typeface="Verdana" charset="0"/>
                </a:rPr>
                <a:t>Kill </a:t>
              </a:r>
              <a:r>
                <a:rPr lang="en-US" i="1" dirty="0" err="1">
                  <a:solidFill>
                    <a:schemeClr val="tx1"/>
                  </a:solidFill>
                  <a:latin typeface="Verdana" charset="0"/>
                </a:rPr>
                <a:t>Writeback</a:t>
              </a:r>
              <a:endParaRPr lang="en-US" i="1" dirty="0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377366" name="Freeform 86"/>
            <p:cNvSpPr>
              <a:spLocks/>
            </p:cNvSpPr>
            <p:nvPr/>
          </p:nvSpPr>
          <p:spPr bwMode="auto">
            <a:xfrm>
              <a:off x="4848" y="3072"/>
              <a:ext cx="768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768" y="336"/>
                </a:cxn>
                <a:cxn ang="0">
                  <a:pos x="768" y="0"/>
                </a:cxn>
              </a:cxnLst>
              <a:rect l="0" t="0" r="r" b="b"/>
              <a:pathLst>
                <a:path w="768" h="336">
                  <a:moveTo>
                    <a:pt x="0" y="336"/>
                  </a:moveTo>
                  <a:lnTo>
                    <a:pt x="768" y="336"/>
                  </a:lnTo>
                  <a:lnTo>
                    <a:pt x="768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29400" y="1219200"/>
            <a:ext cx="1284288" cy="4343400"/>
            <a:chOff x="6629400" y="1219200"/>
            <a:chExt cx="1284288" cy="4343400"/>
          </a:xfrm>
        </p:grpSpPr>
        <p:sp>
          <p:nvSpPr>
            <p:cNvPr id="1377350" name="Line 70"/>
            <p:cNvSpPr>
              <a:spLocks noChangeShapeType="1"/>
            </p:cNvSpPr>
            <p:nvPr/>
          </p:nvSpPr>
          <p:spPr bwMode="auto">
            <a:xfrm>
              <a:off x="7848600" y="1447800"/>
              <a:ext cx="0" cy="411480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77367" name="Text Box 87"/>
            <p:cNvSpPr txBox="1">
              <a:spLocks noChangeArrowheads="1"/>
            </p:cNvSpPr>
            <p:nvPr/>
          </p:nvSpPr>
          <p:spPr bwMode="auto">
            <a:xfrm>
              <a:off x="6629400" y="1219200"/>
              <a:ext cx="1284288" cy="641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 i="1">
                  <a:solidFill>
                    <a:schemeClr val="tx1"/>
                  </a:solidFill>
                  <a:latin typeface="Verdana" charset="0"/>
                </a:rPr>
                <a:t>Commit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7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7606-972F-6044-AB80-A3FFF3A6DD37}" type="slidenum">
              <a:rPr lang="en-US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Handling Traps in In-Order Pipeline</a:t>
            </a:r>
            <a:endParaRPr lang="en-US" sz="1600" dirty="0"/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257800"/>
          </a:xfrm>
        </p:spPr>
        <p:txBody>
          <a:bodyPr>
            <a:noAutofit/>
          </a:bodyPr>
          <a:lstStyle/>
          <a:p>
            <a:r>
              <a:rPr lang="en-US" sz="2800" dirty="0"/>
              <a:t>Hold exception flags in pipeline until commit point (M stage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Exceptions in earlier instructions override exceptions in later instructions</a:t>
            </a:r>
            <a:endParaRPr lang="en-US" sz="2800" dirty="0"/>
          </a:p>
          <a:p>
            <a:r>
              <a:rPr lang="en-US" sz="2800" dirty="0" smtClean="0"/>
              <a:t>Exceptions </a:t>
            </a:r>
            <a:r>
              <a:rPr lang="en-US" sz="2800" dirty="0"/>
              <a:t>in earlier pipe stages override later exceptions </a:t>
            </a:r>
            <a:r>
              <a:rPr lang="en-US" sz="2800" i="1" dirty="0"/>
              <a:t>for a given instruction</a:t>
            </a:r>
          </a:p>
          <a:p>
            <a:r>
              <a:rPr lang="en-US" sz="2800" dirty="0" smtClean="0"/>
              <a:t>Inject </a:t>
            </a:r>
            <a:r>
              <a:rPr lang="en-US" sz="2800" dirty="0"/>
              <a:t>external interrupts at commit point (override others)</a:t>
            </a:r>
          </a:p>
          <a:p>
            <a:r>
              <a:rPr lang="en-US" sz="2800" dirty="0" smtClean="0"/>
              <a:t>If exception/interrupt </a:t>
            </a:r>
            <a:r>
              <a:rPr lang="en-US" sz="2800" dirty="0"/>
              <a:t>at commit: update Cause and EPC registers, kill all stages, inject handler PC into fetch stage</a:t>
            </a:r>
          </a:p>
        </p:txBody>
      </p:sp>
    </p:spTree>
    <p:extLst>
      <p:ext uri="{BB962C8B-B14F-4D97-AF65-F5344CB8AC3E}">
        <p14:creationId xmlns:p14="http://schemas.microsoft.com/office/powerpoint/2010/main" val="18960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4827-E1A9-1D48-BE31-8EF5155BECA6}" type="slidenum">
              <a:rPr lang="en-US"/>
              <a:pPr/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279400" y="431800"/>
            <a:ext cx="8521700" cy="7874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Trap Pipeline </a:t>
            </a:r>
            <a:r>
              <a:rPr lang="en-US" dirty="0"/>
              <a:t>Diagram</a:t>
            </a:r>
          </a:p>
        </p:txBody>
      </p:sp>
      <p:sp>
        <p:nvSpPr>
          <p:cNvPr id="1391620" name="Rectangle 4"/>
          <p:cNvSpPr>
            <a:spLocks noChangeArrowheads="1"/>
          </p:cNvSpPr>
          <p:nvPr/>
        </p:nvSpPr>
        <p:spPr bwMode="auto">
          <a:xfrm>
            <a:off x="228600" y="1219200"/>
            <a:ext cx="7848600" cy="2651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1714500" lvl="3" defTabSz="571500">
              <a:spcBef>
                <a:spcPct val="0"/>
              </a:spcBef>
            </a:pPr>
            <a:endParaRPr lang="en-US" sz="1800" i="1" dirty="0">
              <a:solidFill>
                <a:schemeClr val="tx1"/>
              </a:solidFill>
              <a:latin typeface="Verdana" charset="0"/>
            </a:endParaRPr>
          </a:p>
          <a:p>
            <a:pPr marL="1714500" lvl="3" defTabSz="571500">
              <a:spcBef>
                <a:spcPct val="0"/>
              </a:spcBef>
            </a:pPr>
            <a:r>
              <a:rPr lang="en-US" sz="1800" i="1" dirty="0">
                <a:solidFill>
                  <a:schemeClr val="tx1"/>
                </a:solidFill>
                <a:latin typeface="Verdana" charset="0"/>
              </a:rPr>
              <a:t>	time</a:t>
            </a:r>
          </a:p>
          <a:p>
            <a:pPr marL="1714500" lvl="3" defTabSz="571500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	t0	t1	t2	t3	t4	t5	t6	t7	. . . .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solidFill>
                  <a:schemeClr val="accent1"/>
                </a:solidFill>
                <a:latin typeface="Verdana" charset="0"/>
              </a:rPr>
              <a:t>(I</a:t>
            </a:r>
            <a:r>
              <a:rPr lang="en-US" sz="1800" baseline="-25000" dirty="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 dirty="0">
                <a:solidFill>
                  <a:schemeClr val="accent1"/>
                </a:solidFill>
                <a:latin typeface="Verdana" charset="0"/>
              </a:rPr>
              <a:t>) 096: ADD		IF</a:t>
            </a:r>
            <a:r>
              <a:rPr lang="en-US" sz="1800" baseline="-25000" dirty="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 dirty="0">
                <a:solidFill>
                  <a:schemeClr val="accent1"/>
                </a:solidFill>
                <a:latin typeface="Verdana" charset="0"/>
              </a:rPr>
              <a:t>	ID</a:t>
            </a:r>
            <a:r>
              <a:rPr lang="en-US" sz="1800" baseline="-25000" dirty="0">
                <a:solidFill>
                  <a:schemeClr val="accent1"/>
                </a:solidFill>
                <a:latin typeface="Verdana" charset="0"/>
              </a:rPr>
              <a:t>1</a:t>
            </a:r>
            <a:r>
              <a:rPr lang="en-US" sz="1800" dirty="0">
                <a:solidFill>
                  <a:schemeClr val="accent1"/>
                </a:solidFill>
                <a:latin typeface="Verdana" charset="0"/>
              </a:rPr>
              <a:t>	</a:t>
            </a:r>
            <a:r>
              <a:rPr lang="en-US" sz="1800" dirty="0">
                <a:latin typeface="Verdana" charset="0"/>
              </a:rPr>
              <a:t>EX</a:t>
            </a:r>
            <a:r>
              <a:rPr lang="en-US" sz="1800" baseline="-25000" dirty="0">
                <a:latin typeface="Verdana" charset="0"/>
              </a:rPr>
              <a:t>1	</a:t>
            </a:r>
            <a:r>
              <a:rPr lang="en-US" sz="1800" dirty="0">
                <a:latin typeface="Verdana" charset="0"/>
              </a:rPr>
              <a:t>MA</a:t>
            </a:r>
            <a:r>
              <a:rPr lang="en-US" sz="1800" baseline="-25000" dirty="0">
                <a:latin typeface="Verdana" charset="0"/>
              </a:rPr>
              <a:t>1</a:t>
            </a:r>
            <a:r>
              <a:rPr lang="en-US" sz="1800" baseline="-25000" dirty="0" smtClean="0"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latin typeface="Verdana" charset="0"/>
              </a:rPr>
              <a:t> </a:t>
            </a:r>
            <a:r>
              <a:rPr lang="en-US" sz="1800" baseline="-25000" dirty="0">
                <a:latin typeface="Verdana" charset="0"/>
              </a:rPr>
              <a:t>		</a:t>
            </a:r>
            <a:r>
              <a:rPr lang="en-US" sz="1800" i="1" dirty="0">
                <a:latin typeface="Verdana" charset="0"/>
              </a:rPr>
              <a:t>overflow!</a:t>
            </a:r>
            <a:endParaRPr lang="en-US" sz="1800" baseline="-25000" dirty="0">
              <a:solidFill>
                <a:schemeClr val="accent1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(I</a:t>
            </a:r>
            <a:r>
              <a:rPr lang="en-US" sz="18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) 100: XOR			IF</a:t>
            </a:r>
            <a:r>
              <a:rPr lang="en-US" sz="18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ID</a:t>
            </a:r>
            <a:r>
              <a:rPr lang="en-US" sz="18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EX</a:t>
            </a:r>
            <a:r>
              <a:rPr lang="en-US" sz="1800" baseline="-25000" dirty="0">
                <a:solidFill>
                  <a:srgbClr val="56127A"/>
                </a:solidFill>
                <a:latin typeface="Verdana" charset="0"/>
              </a:rPr>
              <a:t>2</a:t>
            </a:r>
            <a:r>
              <a:rPr lang="en-US" sz="1800" baseline="-25000" dirty="0" smtClean="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endParaRPr lang="en-US" sz="1800" baseline="-25000" dirty="0" smtClean="0">
              <a:solidFill>
                <a:srgbClr val="56127A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(I</a:t>
            </a:r>
            <a:r>
              <a:rPr lang="en-US" sz="1800" baseline="-25000" dirty="0">
                <a:solidFill>
                  <a:schemeClr val="tx1"/>
                </a:solidFill>
                <a:latin typeface="Verdana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) 104: SUB				IF</a:t>
            </a:r>
            <a:r>
              <a:rPr lang="en-US" sz="1800" baseline="-25000" dirty="0">
                <a:solidFill>
                  <a:schemeClr val="tx1"/>
                </a:solidFill>
                <a:latin typeface="Verdana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	ID</a:t>
            </a:r>
            <a:r>
              <a:rPr lang="en-US" sz="1800" baseline="-25000" dirty="0">
                <a:solidFill>
                  <a:schemeClr val="tx1"/>
                </a:solidFill>
                <a:latin typeface="Verdana" charset="0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 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endParaRPr lang="en-US" sz="1800" baseline="-25000" dirty="0" smtClean="0">
              <a:solidFill>
                <a:schemeClr val="tx1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(I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4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)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108: ADD</a:t>
            </a: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	          	      		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IF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4</a:t>
            </a:r>
            <a:r>
              <a:rPr lang="en-US" sz="1800" dirty="0" smtClean="0">
                <a:solidFill>
                  <a:srgbClr val="B69CAC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 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r>
              <a:rPr lang="en-US" sz="1800" baseline="-25000" dirty="0" smtClean="0">
                <a:solidFill>
                  <a:schemeClr val="tx1"/>
                </a:solidFill>
                <a:latin typeface="Verdana" charset="0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</a:rPr>
              <a:t> - </a:t>
            </a:r>
            <a:endParaRPr lang="en-US" sz="1800" baseline="-25000" dirty="0" smtClean="0">
              <a:solidFill>
                <a:srgbClr val="B69CAC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(I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)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Trap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Handler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code</a:t>
            </a: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          	      		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IF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	ID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	EX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	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MA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	</a:t>
            </a:r>
            <a:r>
              <a:rPr lang="en-US" sz="1800" dirty="0">
                <a:solidFill>
                  <a:srgbClr val="B69CAC"/>
                </a:solidFill>
                <a:latin typeface="Verdana" charset="0"/>
              </a:rPr>
              <a:t>WB</a:t>
            </a:r>
            <a:r>
              <a:rPr lang="en-US" sz="1800" baseline="-25000" dirty="0">
                <a:solidFill>
                  <a:srgbClr val="B69CAC"/>
                </a:solidFill>
                <a:latin typeface="Verdana" charset="0"/>
              </a:rPr>
              <a:t>5</a:t>
            </a:r>
          </a:p>
          <a:p>
            <a:pPr defTabSz="571500">
              <a:spcBef>
                <a:spcPct val="0"/>
              </a:spcBef>
            </a:pPr>
            <a:endParaRPr lang="en-US" sz="1800" baseline="-25000" dirty="0">
              <a:solidFill>
                <a:srgbClr val="B69CAC"/>
              </a:solidFill>
              <a:latin typeface="Verdana" charset="0"/>
            </a:endParaRPr>
          </a:p>
          <a:p>
            <a:pPr defTabSz="571500">
              <a:spcBef>
                <a:spcPct val="0"/>
              </a:spcBef>
            </a:pPr>
            <a:endParaRPr lang="en-US" sz="1800" baseline="-25000" dirty="0">
              <a:solidFill>
                <a:srgbClr val="B69CAC"/>
              </a:solidFill>
              <a:latin typeface="Verdana" charset="0"/>
            </a:endParaRPr>
          </a:p>
        </p:txBody>
      </p:sp>
      <p:grpSp>
        <p:nvGrpSpPr>
          <p:cNvPr id="1391627" name="Group 11"/>
          <p:cNvGrpSpPr>
            <a:grpSpLocks/>
          </p:cNvGrpSpPr>
          <p:nvPr/>
        </p:nvGrpSpPr>
        <p:grpSpPr bwMode="auto">
          <a:xfrm>
            <a:off x="4724400" y="2209800"/>
            <a:ext cx="228600" cy="838200"/>
            <a:chOff x="2976" y="1392"/>
            <a:chExt cx="144" cy="528"/>
          </a:xfrm>
        </p:grpSpPr>
        <p:sp>
          <p:nvSpPr>
            <p:cNvPr id="1391623" name="Line 7"/>
            <p:cNvSpPr>
              <a:spLocks noChangeShapeType="1"/>
            </p:cNvSpPr>
            <p:nvPr/>
          </p:nvSpPr>
          <p:spPr bwMode="auto">
            <a:xfrm>
              <a:off x="3024" y="1488"/>
              <a:ext cx="96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91624" name="Line 8"/>
            <p:cNvSpPr>
              <a:spLocks noChangeShapeType="1"/>
            </p:cNvSpPr>
            <p:nvPr/>
          </p:nvSpPr>
          <p:spPr bwMode="auto">
            <a:xfrm>
              <a:off x="3024" y="1536"/>
              <a:ext cx="96" cy="1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91625" name="Line 9"/>
            <p:cNvSpPr>
              <a:spLocks noChangeShapeType="1"/>
            </p:cNvSpPr>
            <p:nvPr/>
          </p:nvSpPr>
          <p:spPr bwMode="auto">
            <a:xfrm>
              <a:off x="2976" y="1536"/>
              <a:ext cx="144" cy="38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91626" name="Line 10"/>
            <p:cNvSpPr>
              <a:spLocks noChangeShapeType="1"/>
            </p:cNvSpPr>
            <p:nvPr/>
          </p:nvSpPr>
          <p:spPr bwMode="auto">
            <a:xfrm>
              <a:off x="3024" y="1392"/>
              <a:ext cx="9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63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777370" y="5499216"/>
            <a:ext cx="2831464" cy="91179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29" descr="mem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22302" y="5039490"/>
            <a:ext cx="834283" cy="183784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I/O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8339" y="2073856"/>
            <a:ext cx="3211991" cy="25398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633" y="4914839"/>
            <a:ext cx="3214697" cy="14931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Caches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64327" y="1316548"/>
            <a:ext cx="1861275" cy="7412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MIPS Assembly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0" name="Picture 59" descr="Untitled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8" y="2446684"/>
            <a:ext cx="3089236" cy="2070972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20233637">
            <a:off x="3505255" y="1996746"/>
            <a:ext cx="1192379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27674" y="758244"/>
            <a:ext cx="1861275" cy="7412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Left Arrow 61"/>
          <p:cNvSpPr/>
          <p:nvPr/>
        </p:nvSpPr>
        <p:spPr>
          <a:xfrm rot="19961752">
            <a:off x="5995188" y="1115316"/>
            <a:ext cx="770616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Untitled 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93" y="4984629"/>
            <a:ext cx="2349221" cy="1279175"/>
          </a:xfrm>
          <a:prstGeom prst="rect">
            <a:avLst/>
          </a:prstGeom>
        </p:spPr>
      </p:pic>
      <p:sp>
        <p:nvSpPr>
          <p:cNvPr id="66" name="Up-Down Arrow 65"/>
          <p:cNvSpPr/>
          <p:nvPr/>
        </p:nvSpPr>
        <p:spPr>
          <a:xfrm>
            <a:off x="2074079" y="4508891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olded Corner 66"/>
          <p:cNvSpPr/>
          <p:nvPr/>
        </p:nvSpPr>
        <p:spPr>
          <a:xfrm>
            <a:off x="7142748" y="1363153"/>
            <a:ext cx="1549733" cy="1083531"/>
          </a:xfrm>
          <a:prstGeom prst="foldedCorner">
            <a:avLst>
              <a:gd name="adj" fmla="val 2527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/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#include &lt;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stdlib.h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&gt;</a:t>
            </a:r>
          </a:p>
          <a:p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fib(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n) {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return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  fib(n-1) +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  fib(n-2);</a:t>
            </a:r>
          </a:p>
          <a:p>
            <a:r>
              <a:rPr lang="en-US" sz="800" dirty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8" name="Folded Corner 67"/>
          <p:cNvSpPr/>
          <p:nvPr/>
        </p:nvSpPr>
        <p:spPr>
          <a:xfrm>
            <a:off x="5011333" y="1900032"/>
            <a:ext cx="1549733" cy="907830"/>
          </a:xfrm>
          <a:prstGeom prst="foldedCorner">
            <a:avLst>
              <a:gd name="adj" fmla="val 3078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.foo</a:t>
            </a: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lw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$t0, 4($r0)</a:t>
            </a:r>
          </a:p>
          <a:p>
            <a:r>
              <a:rPr lang="en-US" sz="800" dirty="0" err="1">
                <a:solidFill>
                  <a:schemeClr val="tx1"/>
                </a:solidFill>
                <a:latin typeface="Courier New"/>
                <a:cs typeface="Courier New"/>
              </a:rPr>
              <a:t>a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ddi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$t1, $t0, 3</a:t>
            </a: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beq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$t1, $t2, foo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nop</a:t>
            </a:r>
            <a:endParaRPr lang="en-US" sz="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69" name="Left-Right Arrow 68"/>
          <p:cNvSpPr/>
          <p:nvPr/>
        </p:nvSpPr>
        <p:spPr>
          <a:xfrm>
            <a:off x="3682284" y="5755535"/>
            <a:ext cx="1200168" cy="39613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70200" y="2490491"/>
            <a:ext cx="103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Project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4878" y="1678714"/>
            <a:ext cx="103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Project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9719" y="4894485"/>
            <a:ext cx="2850036" cy="4583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I/O (Input/Output)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3658300" y="4932001"/>
            <a:ext cx="1200168" cy="39613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638850" y="4070107"/>
            <a:ext cx="861201" cy="4583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68482" y="4067387"/>
            <a:ext cx="1115956" cy="4583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10461" y="4064667"/>
            <a:ext cx="1191407" cy="4583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Up-Down Arrow 35"/>
          <p:cNvSpPr/>
          <p:nvPr/>
        </p:nvSpPr>
        <p:spPr>
          <a:xfrm>
            <a:off x="5025092" y="4473159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/>
          <p:cNvSpPr/>
          <p:nvPr/>
        </p:nvSpPr>
        <p:spPr>
          <a:xfrm>
            <a:off x="6095150" y="4473158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-Down Arrow 37"/>
          <p:cNvSpPr/>
          <p:nvPr/>
        </p:nvSpPr>
        <p:spPr>
          <a:xfrm>
            <a:off x="7165209" y="4473159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Once we have a basic machine, it’s mostly up to the OS to use it and define application interfaces.</a:t>
            </a:r>
          </a:p>
          <a:p>
            <a:r>
              <a:rPr lang="en-US" dirty="0" smtClean="0"/>
              <a:t>Hardware helps by providing the right abstractions and features (e.g., Virtual Memory, I/O).</a:t>
            </a:r>
          </a:p>
          <a:p>
            <a:r>
              <a:rPr lang="en-US" dirty="0" smtClean="0"/>
              <a:t>If you want to learn more about operating systems, you should take CS162!</a:t>
            </a:r>
          </a:p>
          <a:p>
            <a:r>
              <a:rPr lang="en-US" dirty="0" smtClean="0"/>
              <a:t>What’s next in CS61C?</a:t>
            </a:r>
          </a:p>
          <a:p>
            <a:pPr lvl="1"/>
            <a:r>
              <a:rPr lang="en-US" dirty="0" smtClean="0"/>
              <a:t>More details on I/O</a:t>
            </a:r>
          </a:p>
          <a:p>
            <a:pPr lvl="1"/>
            <a:r>
              <a:rPr lang="en-US" dirty="0" smtClean="0"/>
              <a:t>More about 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rcRect l="-10913" r="-10913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2774286" y="3002758"/>
            <a:ext cx="1511138" cy="137131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CPU+$s, etc.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3891" y="3339344"/>
            <a:ext cx="1399308" cy="97593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3 ($35 on Amazon)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1294" y="3057144"/>
            <a:ext cx="1694554" cy="126943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 I/O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(Micro SD Card)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6278" y="1775496"/>
            <a:ext cx="1469859" cy="24212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Serial I/O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(USB)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2504" y="4549986"/>
            <a:ext cx="2163168" cy="119842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I/O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(Ethernet)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3979" y="4808209"/>
            <a:ext cx="1634018" cy="119842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Screen I/O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(HDMI)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4222725" y="3027164"/>
            <a:ext cx="2174105" cy="39613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2304741" y="3027166"/>
            <a:ext cx="529149" cy="39613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3414126" y="4332060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Up Arrow 17"/>
          <p:cNvSpPr/>
          <p:nvPr/>
        </p:nvSpPr>
        <p:spPr>
          <a:xfrm flipV="1">
            <a:off x="4256714" y="3727367"/>
            <a:ext cx="2022529" cy="893626"/>
          </a:xfrm>
          <a:prstGeom prst="leftUpArrow">
            <a:avLst>
              <a:gd name="adj1" fmla="val 25000"/>
              <a:gd name="adj2" fmla="val 20394"/>
              <a:gd name="adj3" fmla="val 25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real computer!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4" r="1035"/>
          <a:stretch/>
        </p:blipFill>
        <p:spPr>
          <a:xfrm>
            <a:off x="1579712" y="1600200"/>
            <a:ext cx="5947150" cy="4525963"/>
          </a:xfrm>
          <a:ln>
            <a:solidFill>
              <a:srgbClr val="000000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1533017"/>
          </a:xfrm>
        </p:spPr>
        <p:txBody>
          <a:bodyPr>
            <a:normAutofit/>
          </a:bodyPr>
          <a:lstStyle/>
          <a:p>
            <a:r>
              <a:rPr lang="en-US" dirty="0" smtClean="0"/>
              <a:t>That’s not the same! When we run MARS, it only executes one program and then stops.</a:t>
            </a:r>
          </a:p>
          <a:p>
            <a:r>
              <a:rPr lang="en-US" dirty="0" smtClean="0"/>
              <a:t>When I switch on my computer, I get this: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62179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Yes, but that’s just software! </a:t>
            </a:r>
            <a:r>
              <a:rPr lang="en-US" sz="2800" dirty="0">
                <a:solidFill>
                  <a:srgbClr val="FF0000"/>
                </a:solidFill>
              </a:rPr>
              <a:t>The Operating </a:t>
            </a:r>
            <a:r>
              <a:rPr lang="en-US" sz="2800" dirty="0" smtClean="0">
                <a:solidFill>
                  <a:srgbClr val="FF0000"/>
                </a:solidFill>
              </a:rPr>
              <a:t>System (OS)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47" y="2847850"/>
            <a:ext cx="4241506" cy="26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Well, “just software”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biggest piece of software on </a:t>
            </a:r>
            <a:r>
              <a:rPr lang="en-US" dirty="0"/>
              <a:t>your </a:t>
            </a:r>
            <a:r>
              <a:rPr lang="en-US" dirty="0" smtClean="0"/>
              <a:t>machine?</a:t>
            </a:r>
            <a:endParaRPr lang="en-US" dirty="0"/>
          </a:p>
          <a:p>
            <a:r>
              <a:rPr lang="en-US" dirty="0" smtClean="0"/>
              <a:t>How many lines of code? These are guesstimates: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8731" b="7643"/>
          <a:stretch/>
        </p:blipFill>
        <p:spPr>
          <a:xfrm>
            <a:off x="884058" y="2764171"/>
            <a:ext cx="7375885" cy="2890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56218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Codebases (in millions </a:t>
            </a:r>
            <a:r>
              <a:rPr lang="en-US" dirty="0"/>
              <a:t>o</a:t>
            </a:r>
            <a:r>
              <a:rPr lang="en-US" dirty="0" smtClean="0"/>
              <a:t>f lines of code). </a:t>
            </a:r>
            <a:r>
              <a:rPr lang="en-US" dirty="0"/>
              <a:t>CC BY-NC 3.0 — David </a:t>
            </a:r>
            <a:r>
              <a:rPr lang="en-US" dirty="0" err="1"/>
              <a:t>McCandless</a:t>
            </a:r>
            <a:r>
              <a:rPr lang="en-US" dirty="0"/>
              <a:t> © 2013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www.informationisbeautiful.net</a:t>
            </a:r>
            <a:r>
              <a:rPr lang="en-US" dirty="0"/>
              <a:t>/visualizations/million-lines-of-code/ </a:t>
            </a:r>
          </a:p>
        </p:txBody>
      </p:sp>
    </p:spTree>
    <p:extLst>
      <p:ext uri="{BB962C8B-B14F-4D97-AF65-F5344CB8AC3E}">
        <p14:creationId xmlns:p14="http://schemas.microsoft.com/office/powerpoint/2010/main" val="38630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OS do?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first things that runs when your computer starts (right after firmware/</a:t>
            </a:r>
            <a:r>
              <a:rPr lang="en-US" dirty="0" err="1" smtClean="0"/>
              <a:t>bootloader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Loads, runs and manages programs:</a:t>
            </a:r>
          </a:p>
          <a:p>
            <a:pPr lvl="1"/>
            <a:r>
              <a:rPr lang="en-US" dirty="0" smtClean="0"/>
              <a:t>Multiple programs at the same time (time-sharing)</a:t>
            </a:r>
          </a:p>
          <a:p>
            <a:pPr lvl="1"/>
            <a:r>
              <a:rPr lang="en-US" dirty="0" smtClean="0"/>
              <a:t>Isolate programs from each other (isolation)</a:t>
            </a:r>
          </a:p>
          <a:p>
            <a:pPr lvl="1"/>
            <a:r>
              <a:rPr lang="en-US" dirty="0" smtClean="0"/>
              <a:t>Multiplex resources between applications (e.g., devices)</a:t>
            </a:r>
          </a:p>
          <a:p>
            <a:r>
              <a:rPr lang="en-US" dirty="0" smtClean="0"/>
              <a:t>Services: File System, </a:t>
            </a:r>
            <a:r>
              <a:rPr lang="en-US" dirty="0"/>
              <a:t>N</a:t>
            </a:r>
            <a:r>
              <a:rPr lang="en-US" dirty="0" smtClean="0"/>
              <a:t>etwork stack, etc.</a:t>
            </a:r>
          </a:p>
          <a:p>
            <a:r>
              <a:rPr lang="en-US" dirty="0"/>
              <a:t>Finds and controls all the devices in the machine in a general way (using “device drivers”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32958</TotalTime>
  <Words>2262</Words>
  <Application>Microsoft Macintosh PowerPoint</Application>
  <PresentationFormat>On-screen Show (4:3)</PresentationFormat>
  <Paragraphs>415</Paragraphs>
  <Slides>40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Calibri</vt:lpstr>
      <vt:lpstr>Courier</vt:lpstr>
      <vt:lpstr>Courier New</vt:lpstr>
      <vt:lpstr>ＭＳ Ｐゴシック</vt:lpstr>
      <vt:lpstr>Times</vt:lpstr>
      <vt:lpstr>Verdana</vt:lpstr>
      <vt:lpstr>Arial</vt:lpstr>
      <vt:lpstr>Office Theme</vt:lpstr>
      <vt:lpstr>CS 61C: Great Ideas in Computer Architecture (Machine Structures) Operating Systems, Interrupts</vt:lpstr>
      <vt:lpstr>CS61C so far…</vt:lpstr>
      <vt:lpstr>So how is this any different?</vt:lpstr>
      <vt:lpstr>Adding I/O</vt:lpstr>
      <vt:lpstr>Raspberry Pi 3 ($35 on Amazon)</vt:lpstr>
      <vt:lpstr>It’s a real computer!</vt:lpstr>
      <vt:lpstr>But wait…</vt:lpstr>
      <vt:lpstr>Well, “just software”</vt:lpstr>
      <vt:lpstr>What does the OS do?</vt:lpstr>
      <vt:lpstr>Administrivia</vt:lpstr>
      <vt:lpstr>Agenda</vt:lpstr>
      <vt:lpstr>Agenda</vt:lpstr>
      <vt:lpstr>How to interact with devices?</vt:lpstr>
      <vt:lpstr>Instruction Set Architecture for I/O</vt:lpstr>
      <vt:lpstr>Memory Mapped I/O</vt:lpstr>
      <vt:lpstr>Processor-I/O Speed Mismatch</vt:lpstr>
      <vt:lpstr>Processor Checks Status before Acting</vt:lpstr>
      <vt:lpstr>I/O Example (polling)</vt:lpstr>
      <vt:lpstr>Cost of Polling?</vt:lpstr>
      <vt:lpstr>% Processor time to poll</vt:lpstr>
      <vt:lpstr>Clicker Time</vt:lpstr>
      <vt:lpstr>% Processor time to poll hard disk</vt:lpstr>
      <vt:lpstr>What is the alternative to polling?</vt:lpstr>
      <vt:lpstr>Interrupt-driven I/O</vt:lpstr>
      <vt:lpstr>Direct Memory Access</vt:lpstr>
      <vt:lpstr>Agenda</vt:lpstr>
      <vt:lpstr>What happens at boot?</vt:lpstr>
      <vt:lpstr>What happens at boot?</vt:lpstr>
      <vt:lpstr>Validated Boot…</vt:lpstr>
      <vt:lpstr>Launching Applications</vt:lpstr>
      <vt:lpstr>Supervisor Mode</vt:lpstr>
      <vt:lpstr>Syscalls</vt:lpstr>
      <vt:lpstr>Traps/Interrupts/Execeptions: altering the normal flow of control</vt:lpstr>
      <vt:lpstr>Terminology</vt:lpstr>
      <vt:lpstr>Precise Traps</vt:lpstr>
      <vt:lpstr>Trap Handling in 5-Stage Pipeline</vt:lpstr>
      <vt:lpstr>Save Exceptions Until Commit</vt:lpstr>
      <vt:lpstr>Handling Traps in In-Order Pipeline</vt:lpstr>
      <vt:lpstr>Trap Pipeline Diagram</vt:lpstr>
      <vt:lpstr>In Conclusion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Nicholas Weaver</cp:lastModifiedBy>
  <cp:revision>800</cp:revision>
  <cp:lastPrinted>2013-10-22T04:54:04Z</cp:lastPrinted>
  <dcterms:created xsi:type="dcterms:W3CDTF">2012-10-08T01:19:02Z</dcterms:created>
  <dcterms:modified xsi:type="dcterms:W3CDTF">2016-04-13T11:50:11Z</dcterms:modified>
</cp:coreProperties>
</file>