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629" r:id="rId2"/>
    <p:sldId id="642" r:id="rId3"/>
    <p:sldId id="741" r:id="rId4"/>
    <p:sldId id="742" r:id="rId5"/>
    <p:sldId id="745" r:id="rId6"/>
    <p:sldId id="748" r:id="rId7"/>
    <p:sldId id="752" r:id="rId8"/>
    <p:sldId id="784" r:id="rId9"/>
    <p:sldId id="753" r:id="rId10"/>
    <p:sldId id="754" r:id="rId11"/>
    <p:sldId id="755" r:id="rId12"/>
    <p:sldId id="756" r:id="rId13"/>
    <p:sldId id="757" r:id="rId14"/>
    <p:sldId id="758" r:id="rId15"/>
    <p:sldId id="759" r:id="rId16"/>
    <p:sldId id="761" r:id="rId17"/>
    <p:sldId id="762" r:id="rId18"/>
    <p:sldId id="763" r:id="rId19"/>
    <p:sldId id="785" r:id="rId20"/>
    <p:sldId id="786" r:id="rId21"/>
    <p:sldId id="787" r:id="rId22"/>
    <p:sldId id="788" r:id="rId23"/>
    <p:sldId id="779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44">
          <p15:clr>
            <a:srgbClr val="A4A3A4"/>
          </p15:clr>
        </p15:guide>
        <p15:guide id="2" pos="313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532100"/>
    <a:srgbClr val="FF6FCF"/>
    <a:srgbClr val="C9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941" autoAdjust="0"/>
    <p:restoredTop sz="99208" autoAdjust="0"/>
  </p:normalViewPr>
  <p:slideViewPr>
    <p:cSldViewPr snapToGrid="0">
      <p:cViewPr>
        <p:scale>
          <a:sx n="112" d="100"/>
          <a:sy n="112" d="100"/>
        </p:scale>
        <p:origin x="616" y="80"/>
      </p:cViewPr>
      <p:guideLst>
        <p:guide orient="horz" pos="1944"/>
        <p:guide pos="3137"/>
      </p:guideLst>
    </p:cSldViewPr>
  </p:slideViewPr>
  <p:outlineViewPr>
    <p:cViewPr>
      <p:scale>
        <a:sx n="33" d="100"/>
        <a:sy n="33" d="100"/>
      </p:scale>
      <p:origin x="22800" y="276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1256"/>
    </p:cViewPr>
  </p:sorterViewPr>
  <p:notesViewPr>
    <p:cSldViewPr snapToGrid="0" snapToObjects="1">
      <p:cViewPr varScale="1">
        <p:scale>
          <a:sx n="75" d="100"/>
          <a:sy n="75" d="100"/>
        </p:scale>
        <p:origin x="-3400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33265-5E23-BF49-B6BF-1934B9BC786E}" type="datetimeFigureOut">
              <a:rPr lang="en-US" smtClean="0"/>
              <a:pPr/>
              <a:t>4/8/16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D7F38-D411-9B47-AFF4-70C571B83B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6933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A1BC7-CCFC-484A-97F3-979F740C57F6}" type="datetimeFigureOut">
              <a:rPr lang="en-US" smtClean="0"/>
              <a:pPr/>
              <a:t>4/8/16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7FDFF-7B9F-7D4D-BFC0-AAD1F3D3D3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6123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8F5042-9C52-0449-B2EC-628456EB9E9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1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6434" y="4342192"/>
            <a:ext cx="5909964" cy="4115405"/>
          </a:xfrm>
          <a:noFill/>
          <a:ln w="9525"/>
        </p:spPr>
        <p:txBody>
          <a:bodyPr lIns="90475" tIns="44444" rIns="90475" bIns="44444"/>
          <a:lstStyle/>
          <a:p>
            <a:endParaRPr lang="en-US"/>
          </a:p>
        </p:txBody>
      </p:sp>
      <p:sp>
        <p:nvSpPr>
          <p:cNvPr id="276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585788"/>
            <a:ext cx="4552950" cy="3416300"/>
          </a:xfrm>
        </p:spPr>
      </p:sp>
    </p:spTree>
    <p:extLst>
      <p:ext uri="{BB962C8B-B14F-4D97-AF65-F5344CB8AC3E}">
        <p14:creationId xmlns:p14="http://schemas.microsoft.com/office/powerpoint/2010/main" val="2796890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66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C4FD3-839F-CB49-B76B-A6197BE1EFB4}" type="datetime1">
              <a:rPr lang="en-US" smtClean="0"/>
              <a:pPr/>
              <a:t>4/8/16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5C4C-2F6C-8143-A6B9-C21167B0D1A1}" type="datetime1">
              <a:rPr lang="en-US" smtClean="0"/>
              <a:pPr/>
              <a:t>4/8/16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922F3-8BC8-624B-9E4B-B53EAC39B8FA}" type="datetime1">
              <a:rPr lang="en-US" smtClean="0"/>
              <a:pPr/>
              <a:t>4/8/16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3848100" cy="99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2287588"/>
            <a:ext cx="3848100" cy="99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153400" cy="422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33400" y="914400"/>
            <a:ext cx="8153400" cy="239395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C622-59DB-644B-834E-0BA054630FEF}" type="datetime1">
              <a:rPr lang="en-US" smtClean="0"/>
              <a:pPr/>
              <a:t>4/8/16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B91DB-4D2B-3649-A923-DE738F94CC96}" type="datetime1">
              <a:rPr lang="en-US" smtClean="0"/>
              <a:pPr/>
              <a:t>4/8/16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CC187-4E74-0345-9AA4-EF3CEEF40715}" type="datetime1">
              <a:rPr lang="en-US" smtClean="0"/>
              <a:pPr/>
              <a:t>4/8/16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CF144-9D44-BC40-86E8-6D9F2C16BD51}" type="datetime1">
              <a:rPr lang="en-US" smtClean="0"/>
              <a:pPr/>
              <a:t>4/8/16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D76D7-DDE1-7E47-9267-E985B8D0C3CC}" type="datetime1">
              <a:rPr lang="en-US" smtClean="0"/>
              <a:pPr/>
              <a:t>4/8/16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D919-1DDD-034C-8019-2500669B255A}" type="datetime1">
              <a:rPr lang="en-US" smtClean="0"/>
              <a:pPr/>
              <a:t>4/8/16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3E8E0-25CE-884E-9E7D-20E856232ECC}" type="datetime1">
              <a:rPr lang="en-US" smtClean="0"/>
              <a:pPr/>
              <a:t>4/8/16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#15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2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.png"/><Relationship Id="rId7" Type="http://schemas.openxmlformats.org/officeDocument/2006/relationships/image" Target="../media/image3.jpe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0467" y="1503891"/>
            <a:ext cx="7772400" cy="14700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dirty="0">
                <a:latin typeface="Calibri" charset="0"/>
                <a:ea typeface="ＭＳ Ｐゴシック" charset="0"/>
                <a:cs typeface="ＭＳ Ｐゴシック" charset="0"/>
              </a:rPr>
              <a:t>CS 61C: Great Ideas in Computer Architecture (Machine Structures)</a:t>
            </a:r>
            <a:br>
              <a:rPr lang="en-US" sz="4000" dirty="0"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4000" i="1" dirty="0" smtClean="0"/>
              <a:t>MapReduce, </a:t>
            </a:r>
            <a:r>
              <a:rPr lang="en-US" sz="4000" i="1" dirty="0" smtClean="0"/>
              <a:t>Spark, and HDFS</a:t>
            </a:r>
            <a:endParaRPr lang="en-US" sz="4000" i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2571" y="3886200"/>
            <a:ext cx="8098858" cy="1752600"/>
          </a:xfrm>
        </p:spPr>
        <p:txBody>
          <a:bodyPr rtlCol="0">
            <a:noAutofit/>
          </a:bodyPr>
          <a:lstStyle/>
          <a:p>
            <a:r>
              <a:rPr lang="en-US" dirty="0"/>
              <a:t>Instructors:</a:t>
            </a:r>
          </a:p>
          <a:p>
            <a:r>
              <a:rPr lang="en-US" dirty="0" smtClean="0"/>
              <a:t>Nicholas Weaver &amp; </a:t>
            </a:r>
            <a:r>
              <a:rPr lang="en-US" dirty="0"/>
              <a:t>Vladimir Stojanovic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http://</a:t>
            </a:r>
            <a:r>
              <a:rPr lang="en-US" dirty="0" err="1" smtClean="0">
                <a:ea typeface="+mn-ea"/>
                <a:cs typeface="+mn-cs"/>
              </a:rPr>
              <a:t>inst.eecs.berkeley.edu</a:t>
            </a:r>
            <a:r>
              <a:rPr lang="en-US" dirty="0" smtClean="0">
                <a:ea typeface="+mn-ea"/>
                <a:cs typeface="+mn-cs"/>
              </a:rPr>
              <a:t>/~cs61c/</a:t>
            </a:r>
          </a:p>
        </p:txBody>
      </p:sp>
    </p:spTree>
    <p:extLst>
      <p:ext uri="{BB962C8B-B14F-4D97-AF65-F5344CB8AC3E}">
        <p14:creationId xmlns:p14="http://schemas.microsoft.com/office/powerpoint/2010/main" val="7427826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1975" y="274638"/>
            <a:ext cx="854005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MapReduce</a:t>
            </a:r>
            <a:r>
              <a:rPr lang="en-US" dirty="0"/>
              <a:t> </a:t>
            </a:r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rcRect l="-15639" r="-15639"/>
          <a:stretch>
            <a:fillRect/>
          </a:stretch>
        </p:blipFill>
        <p:spPr>
          <a:xfrm>
            <a:off x="468313" y="1403350"/>
            <a:ext cx="8335962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66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1975" y="274638"/>
            <a:ext cx="854005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MapReduce</a:t>
            </a:r>
            <a:r>
              <a:rPr lang="en-US" dirty="0"/>
              <a:t> </a:t>
            </a:r>
            <a:r>
              <a:rPr lang="en-US" dirty="0" smtClean="0"/>
              <a:t>Execution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rcRect l="-15639" r="-15639"/>
          <a:stretch>
            <a:fillRect/>
          </a:stretch>
        </p:blipFill>
        <p:spPr>
          <a:xfrm>
            <a:off x="468313" y="1403350"/>
            <a:ext cx="8335962" cy="49022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302001" y="1355845"/>
            <a:ext cx="2692400" cy="1136237"/>
          </a:xfrm>
          <a:prstGeom prst="round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441842" y="3685237"/>
            <a:ext cx="830730" cy="1776338"/>
          </a:xfrm>
          <a:prstGeom prst="round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15385" y="1389276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(1</a:t>
            </a:r>
            <a:r>
              <a:rPr lang="en-US" sz="2400" dirty="0"/>
              <a:t>)</a:t>
            </a:r>
            <a:r>
              <a:rPr lang="en-US" sz="2400" dirty="0" smtClean="0"/>
              <a:t> Split inputs, </a:t>
            </a:r>
            <a:br>
              <a:rPr lang="en-US" sz="2400" dirty="0" smtClean="0"/>
            </a:br>
            <a:r>
              <a:rPr lang="en-US" sz="2400" dirty="0" smtClean="0"/>
              <a:t>start up programs on a cluster of machines</a:t>
            </a:r>
          </a:p>
        </p:txBody>
      </p:sp>
    </p:spTree>
    <p:extLst>
      <p:ext uri="{BB962C8B-B14F-4D97-AF65-F5344CB8AC3E}">
        <p14:creationId xmlns:p14="http://schemas.microsoft.com/office/powerpoint/2010/main" val="137355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1975" y="274638"/>
            <a:ext cx="854005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MapReduce</a:t>
            </a:r>
            <a:r>
              <a:rPr lang="en-US" dirty="0"/>
              <a:t> </a:t>
            </a:r>
            <a:r>
              <a:rPr lang="en-US" dirty="0" smtClean="0"/>
              <a:t>Execution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rcRect l="-15639" r="-15639"/>
          <a:stretch>
            <a:fillRect/>
          </a:stretch>
        </p:blipFill>
        <p:spPr>
          <a:xfrm>
            <a:off x="468313" y="1403350"/>
            <a:ext cx="8335962" cy="49022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681812" y="2482534"/>
            <a:ext cx="1932778" cy="983465"/>
          </a:xfrm>
          <a:prstGeom prst="round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35765" y="1627981"/>
            <a:ext cx="246354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(2</a:t>
            </a:r>
            <a:r>
              <a:rPr lang="en-US" sz="2400" dirty="0"/>
              <a:t>)</a:t>
            </a:r>
            <a:r>
              <a:rPr lang="en-US" sz="2400" dirty="0" smtClean="0"/>
              <a:t> Assign map &amp; reduce tasks to </a:t>
            </a:r>
            <a:br>
              <a:rPr lang="en-US" sz="2400" dirty="0" smtClean="0"/>
            </a:br>
            <a:r>
              <a:rPr lang="en-US" sz="2400" dirty="0" smtClean="0"/>
              <a:t>idle workers</a:t>
            </a:r>
          </a:p>
        </p:txBody>
      </p:sp>
    </p:spTree>
    <p:extLst>
      <p:ext uri="{BB962C8B-B14F-4D97-AF65-F5344CB8AC3E}">
        <p14:creationId xmlns:p14="http://schemas.microsoft.com/office/powerpoint/2010/main" val="180763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1975" y="274638"/>
            <a:ext cx="854005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MapReduce</a:t>
            </a:r>
            <a:r>
              <a:rPr lang="en-US" dirty="0"/>
              <a:t> </a:t>
            </a:r>
            <a:r>
              <a:rPr lang="en-US" dirty="0" smtClean="0"/>
              <a:t>Execution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rcRect l="-15639" r="-15639"/>
          <a:stretch>
            <a:fillRect/>
          </a:stretch>
        </p:blipFill>
        <p:spPr>
          <a:xfrm>
            <a:off x="468313" y="1403350"/>
            <a:ext cx="8335962" cy="49022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399690" y="3255939"/>
            <a:ext cx="3594240" cy="2511178"/>
          </a:xfrm>
          <a:prstGeom prst="round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76668" y="1389277"/>
            <a:ext cx="35236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(3) Perform a map task, generate intermediate key/value pairs</a:t>
            </a:r>
          </a:p>
          <a:p>
            <a:r>
              <a:rPr lang="en-US" sz="2400" dirty="0" smtClean="0"/>
              <a:t>(4) Write to the buffers</a:t>
            </a:r>
          </a:p>
        </p:txBody>
      </p:sp>
    </p:spTree>
    <p:extLst>
      <p:ext uri="{BB962C8B-B14F-4D97-AF65-F5344CB8AC3E}">
        <p14:creationId xmlns:p14="http://schemas.microsoft.com/office/powerpoint/2010/main" val="81029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1975" y="274638"/>
            <a:ext cx="854005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MapReduce</a:t>
            </a:r>
            <a:r>
              <a:rPr lang="en-US" dirty="0"/>
              <a:t> </a:t>
            </a:r>
            <a:r>
              <a:rPr lang="en-US" dirty="0" smtClean="0"/>
              <a:t>Execution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rcRect l="-15639" r="-15639"/>
          <a:stretch>
            <a:fillRect/>
          </a:stretch>
        </p:blipFill>
        <p:spPr>
          <a:xfrm>
            <a:off x="468313" y="1403350"/>
            <a:ext cx="8335962" cy="4902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38722" y="1370180"/>
            <a:ext cx="340527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(5) Read intermediate key/value pairs,</a:t>
            </a:r>
            <a:br>
              <a:rPr lang="en-US" sz="2400" dirty="0" smtClean="0"/>
            </a:br>
            <a:r>
              <a:rPr lang="en-US" sz="2400" dirty="0" smtClean="0"/>
              <a:t>sort them by its key.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235631" y="3255939"/>
            <a:ext cx="2238335" cy="2511178"/>
          </a:xfrm>
          <a:prstGeom prst="round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8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1975" y="274638"/>
            <a:ext cx="854005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MapReduce</a:t>
            </a:r>
            <a:r>
              <a:rPr lang="en-US" dirty="0"/>
              <a:t> </a:t>
            </a:r>
            <a:r>
              <a:rPr lang="en-US" dirty="0" smtClean="0"/>
              <a:t>Execution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rcRect l="-15639" r="-15639"/>
          <a:stretch>
            <a:fillRect/>
          </a:stretch>
        </p:blipFill>
        <p:spPr>
          <a:xfrm>
            <a:off x="468313" y="1403350"/>
            <a:ext cx="8335962" cy="4902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52785" y="1370180"/>
            <a:ext cx="34912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(6) Perform a reduce task for each intermediate key,</a:t>
            </a:r>
          </a:p>
          <a:p>
            <a:r>
              <a:rPr lang="en-US" sz="2400" dirty="0" smtClean="0"/>
              <a:t>write the result to the output files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368931" y="3255939"/>
            <a:ext cx="1460940" cy="2511178"/>
          </a:xfrm>
          <a:prstGeom prst="round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52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Big Data Framework: </a:t>
            </a:r>
            <a:r>
              <a:rPr lang="en-US" dirty="0" err="1" smtClean="0"/>
              <a:t>Hadoop</a:t>
            </a:r>
            <a:r>
              <a:rPr lang="en-US" dirty="0" smtClean="0"/>
              <a:t> &amp; Spark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03868"/>
            <a:ext cx="8229600" cy="4902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600" dirty="0" smtClean="0"/>
              <a:t>Apache </a:t>
            </a:r>
            <a:r>
              <a:rPr lang="en-US" sz="2600" dirty="0" err="1" smtClean="0"/>
              <a:t>Hadoop</a:t>
            </a:r>
            <a:endParaRPr lang="en-US" sz="2600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Open-source </a:t>
            </a:r>
            <a:r>
              <a:rPr lang="en-US" dirty="0" err="1" smtClean="0"/>
              <a:t>MapReduce</a:t>
            </a:r>
            <a:r>
              <a:rPr lang="en-US" dirty="0" smtClean="0"/>
              <a:t> Framework</a:t>
            </a:r>
          </a:p>
          <a:p>
            <a:pPr lvl="1">
              <a:spcBef>
                <a:spcPts val="0"/>
              </a:spcBef>
            </a:pPr>
            <a:r>
              <a:rPr lang="en-US" dirty="0" err="1" smtClean="0"/>
              <a:t>Hadoop</a:t>
            </a:r>
            <a:r>
              <a:rPr lang="en-US" dirty="0" smtClean="0"/>
              <a:t> Distributed </a:t>
            </a:r>
            <a:r>
              <a:rPr lang="en-US" dirty="0"/>
              <a:t>File System (HDFS</a:t>
            </a:r>
            <a:r>
              <a:rPr lang="en-US" dirty="0" smtClean="0"/>
              <a:t>)</a:t>
            </a:r>
          </a:p>
          <a:p>
            <a:pPr lvl="1">
              <a:spcBef>
                <a:spcPts val="0"/>
              </a:spcBef>
            </a:pPr>
            <a:r>
              <a:rPr lang="en-US" dirty="0" err="1" smtClean="0"/>
              <a:t>MapReduce</a:t>
            </a:r>
            <a:r>
              <a:rPr lang="en-US" dirty="0" smtClean="0"/>
              <a:t> Java APIs</a:t>
            </a:r>
          </a:p>
          <a:p>
            <a:pPr>
              <a:spcBef>
                <a:spcPts val="1500"/>
              </a:spcBef>
            </a:pPr>
            <a:r>
              <a:rPr lang="en-US" dirty="0" smtClean="0"/>
              <a:t>Apache Spark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Fast </a:t>
            </a:r>
            <a:r>
              <a:rPr lang="en-US" dirty="0"/>
              <a:t>and general engine for </a:t>
            </a:r>
            <a:r>
              <a:rPr lang="en-US" dirty="0" smtClean="0"/>
              <a:t>large</a:t>
            </a:r>
            <a:r>
              <a:rPr lang="en-US" dirty="0"/>
              <a:t>-scale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data </a:t>
            </a:r>
            <a:r>
              <a:rPr lang="en-US" dirty="0"/>
              <a:t>processing</a:t>
            </a:r>
            <a:r>
              <a:rPr lang="en-US" dirty="0" smtClean="0"/>
              <a:t>.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Originally developed in the AMP lab at UC Berkeley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Running on HDFS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Provides Java, </a:t>
            </a:r>
            <a:r>
              <a:rPr lang="en-US" dirty="0" err="1" smtClean="0"/>
              <a:t>Scala</a:t>
            </a:r>
            <a:r>
              <a:rPr lang="en-US" dirty="0" smtClean="0"/>
              <a:t>, Python APIs for</a:t>
            </a:r>
          </a:p>
          <a:p>
            <a:pPr lvl="2">
              <a:spcBef>
                <a:spcPts val="0"/>
              </a:spcBef>
            </a:pPr>
            <a:r>
              <a:rPr lang="en-US" sz="2200" dirty="0" smtClean="0"/>
              <a:t>Database</a:t>
            </a:r>
          </a:p>
          <a:p>
            <a:pPr lvl="2">
              <a:spcBef>
                <a:spcPts val="0"/>
              </a:spcBef>
            </a:pPr>
            <a:r>
              <a:rPr lang="en-US" sz="2200" dirty="0" smtClean="0"/>
              <a:t>Machine learning</a:t>
            </a:r>
          </a:p>
          <a:p>
            <a:pPr lvl="2">
              <a:spcBef>
                <a:spcPts val="0"/>
              </a:spcBef>
            </a:pPr>
            <a:r>
              <a:rPr lang="en-US" sz="2200" dirty="0" smtClean="0"/>
              <a:t>Graph algorithm</a:t>
            </a:r>
          </a:p>
          <a:p>
            <a:pPr lvl="2">
              <a:spcBef>
                <a:spcPts val="0"/>
              </a:spcBef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" name="Picture 4" descr="hadoop+elephant_rg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364219"/>
            <a:ext cx="335280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106" y="2952497"/>
            <a:ext cx="2547354" cy="135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90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0100"/>
          </a:xfrm>
        </p:spPr>
        <p:txBody>
          <a:bodyPr>
            <a:normAutofit/>
          </a:bodyPr>
          <a:lstStyle/>
          <a:p>
            <a:r>
              <a:rPr lang="en-US" dirty="0" err="1" smtClean="0"/>
              <a:t>WordCount</a:t>
            </a:r>
            <a:r>
              <a:rPr lang="en-US" dirty="0"/>
              <a:t> </a:t>
            </a:r>
            <a:r>
              <a:rPr lang="en-US" dirty="0" smtClean="0"/>
              <a:t>in </a:t>
            </a:r>
            <a:r>
              <a:rPr lang="en-US" dirty="0" err="1" smtClean="0"/>
              <a:t>Hadoop’s</a:t>
            </a:r>
            <a:r>
              <a:rPr lang="en-US" dirty="0" smtClean="0"/>
              <a:t> </a:t>
            </a:r>
            <a:r>
              <a:rPr lang="en-US" dirty="0"/>
              <a:t>Java API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9" name="Content Placeholder 4" descr="Picture 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8"/>
          <a:stretch>
            <a:fillRect/>
          </a:stretch>
        </p:blipFill>
        <p:spPr>
          <a:xfrm>
            <a:off x="1870018" y="760983"/>
            <a:ext cx="5572434" cy="609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6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6746" y="1403868"/>
            <a:ext cx="8251148" cy="4902200"/>
          </a:xfrm>
        </p:spPr>
        <p:txBody>
          <a:bodyPr>
            <a:noAutofit/>
          </a:bodyPr>
          <a:lstStyle/>
          <a:p>
            <a:pPr marL="57150" indent="0">
              <a:buNone/>
            </a:pPr>
            <a:r>
              <a:rPr lang="en-US" sz="2400" dirty="0">
                <a:solidFill>
                  <a:srgbClr val="008000"/>
                </a:solidFill>
                <a:latin typeface="Consolas"/>
                <a:cs typeface="Consolas"/>
              </a:rPr>
              <a:t>// </a:t>
            </a:r>
            <a:r>
              <a:rPr lang="en-US" sz="2400" dirty="0" smtClean="0">
                <a:solidFill>
                  <a:srgbClr val="008000"/>
                </a:solidFill>
                <a:latin typeface="Consolas"/>
                <a:cs typeface="Consolas"/>
              </a:rPr>
              <a:t>RDD: primary </a:t>
            </a:r>
            <a:r>
              <a:rPr lang="en-US" sz="2400">
                <a:solidFill>
                  <a:srgbClr val="008000"/>
                </a:solidFill>
                <a:latin typeface="Consolas"/>
                <a:cs typeface="Consolas"/>
              </a:rPr>
              <a:t>abstraction </a:t>
            </a:r>
            <a:r>
              <a:rPr lang="en-US" sz="2400" smtClean="0">
                <a:solidFill>
                  <a:srgbClr val="008000"/>
                </a:solidFill>
                <a:latin typeface="Consolas"/>
                <a:cs typeface="Consolas"/>
              </a:rPr>
              <a:t>of </a:t>
            </a:r>
            <a:r>
              <a:rPr lang="en-US" sz="2400" dirty="0">
                <a:solidFill>
                  <a:srgbClr val="008000"/>
                </a:solidFill>
                <a:latin typeface="Consolas"/>
                <a:cs typeface="Consolas"/>
              </a:rPr>
              <a:t>a distributed collection of items</a:t>
            </a:r>
          </a:p>
          <a:p>
            <a:pPr marL="57150" indent="0">
              <a:buNone/>
            </a:pPr>
            <a:r>
              <a:rPr lang="en-US" sz="2400" dirty="0" smtClean="0">
                <a:latin typeface="Consolas"/>
                <a:cs typeface="Consolas"/>
              </a:rPr>
              <a:t>file = </a:t>
            </a:r>
            <a:r>
              <a:rPr lang="en-US" sz="2400" dirty="0" err="1" smtClean="0">
                <a:latin typeface="Consolas"/>
                <a:cs typeface="Consolas"/>
              </a:rPr>
              <a:t>sc.textFile</a:t>
            </a:r>
            <a:r>
              <a:rPr lang="en-US" sz="2400" dirty="0" smtClean="0">
                <a:latin typeface="Consolas"/>
                <a:cs typeface="Consolas"/>
              </a:rPr>
              <a:t>(“</a:t>
            </a:r>
            <a:r>
              <a:rPr lang="en-US" sz="2400" dirty="0" err="1" smtClean="0">
                <a:latin typeface="Consolas"/>
                <a:cs typeface="Consolas"/>
              </a:rPr>
              <a:t>hdfs</a:t>
            </a:r>
            <a:r>
              <a:rPr lang="en-US" sz="2400" dirty="0" smtClean="0">
                <a:latin typeface="Consolas"/>
                <a:cs typeface="Consolas"/>
              </a:rPr>
              <a:t>://…”)</a:t>
            </a:r>
            <a:endParaRPr lang="en-US" sz="2400" dirty="0" smtClean="0">
              <a:solidFill>
                <a:srgbClr val="008000"/>
              </a:solidFill>
              <a:latin typeface="Consolas"/>
              <a:cs typeface="Consolas"/>
            </a:endParaRPr>
          </a:p>
          <a:p>
            <a:pPr marL="57150" indent="0">
              <a:buNone/>
            </a:pPr>
            <a:r>
              <a:rPr lang="en-US" sz="2400" dirty="0" smtClean="0">
                <a:solidFill>
                  <a:srgbClr val="008000"/>
                </a:solidFill>
                <a:latin typeface="Consolas"/>
                <a:cs typeface="Consolas"/>
              </a:rPr>
              <a:t>// Two kinds of operations: </a:t>
            </a:r>
          </a:p>
          <a:p>
            <a:pPr marL="57150" indent="0">
              <a:buNone/>
            </a:pPr>
            <a:r>
              <a:rPr lang="en-US" sz="2400" dirty="0">
                <a:solidFill>
                  <a:srgbClr val="008000"/>
                </a:solidFill>
                <a:latin typeface="Consolas"/>
                <a:cs typeface="Consolas"/>
              </a:rPr>
              <a:t>// </a:t>
            </a:r>
            <a:r>
              <a:rPr lang="en-US" sz="2400" b="1" i="1" dirty="0" smtClean="0">
                <a:solidFill>
                  <a:srgbClr val="008000"/>
                </a:solidFill>
                <a:latin typeface="Consolas"/>
                <a:cs typeface="Consolas"/>
              </a:rPr>
              <a:t>Actions: RDD </a:t>
            </a:r>
            <a:r>
              <a:rPr lang="en-US" sz="2400" b="1" i="1" dirty="0" smtClean="0">
                <a:solidFill>
                  <a:srgbClr val="008000"/>
                </a:solidFill>
                <a:latin typeface="Consolas"/>
                <a:cs typeface="Consolas"/>
                <a:sym typeface="Wingdings"/>
              </a:rPr>
              <a:t> Value</a:t>
            </a:r>
            <a:endParaRPr lang="en-US" sz="2400" dirty="0" smtClean="0">
              <a:solidFill>
                <a:srgbClr val="008000"/>
              </a:solidFill>
              <a:latin typeface="Consolas"/>
              <a:cs typeface="Consolas"/>
            </a:endParaRPr>
          </a:p>
          <a:p>
            <a:pPr marL="57150" indent="0">
              <a:buNone/>
            </a:pPr>
            <a:r>
              <a:rPr lang="en-US" sz="2400" dirty="0" smtClean="0">
                <a:solidFill>
                  <a:srgbClr val="008000"/>
                </a:solidFill>
                <a:latin typeface="Consolas"/>
                <a:cs typeface="Consolas"/>
              </a:rPr>
              <a:t>// </a:t>
            </a:r>
            <a:r>
              <a:rPr lang="en-US" sz="2400" b="1" i="1" dirty="0" smtClean="0">
                <a:solidFill>
                  <a:srgbClr val="008000"/>
                </a:solidFill>
                <a:latin typeface="Consolas"/>
                <a:cs typeface="Consolas"/>
              </a:rPr>
              <a:t>Transformations: RDD </a:t>
            </a:r>
            <a:r>
              <a:rPr lang="en-US" sz="2400" b="1" i="1" dirty="0" smtClean="0">
                <a:solidFill>
                  <a:srgbClr val="008000"/>
                </a:solidFill>
                <a:latin typeface="Consolas"/>
                <a:cs typeface="Consolas"/>
                <a:sym typeface="Wingdings"/>
              </a:rPr>
              <a:t> RDD</a:t>
            </a:r>
            <a:endParaRPr lang="en-US" sz="2400" b="1" i="1" dirty="0" smtClean="0">
              <a:solidFill>
                <a:srgbClr val="008000"/>
              </a:solidFill>
              <a:latin typeface="Consolas"/>
              <a:cs typeface="Consolas"/>
            </a:endParaRPr>
          </a:p>
          <a:p>
            <a:pPr marL="57150" indent="0">
              <a:buNone/>
            </a:pPr>
            <a:r>
              <a:rPr lang="en-US" sz="2400" dirty="0" smtClean="0">
                <a:solidFill>
                  <a:srgbClr val="008000"/>
                </a:solidFill>
                <a:latin typeface="Consolas"/>
                <a:cs typeface="Consolas"/>
              </a:rPr>
              <a:t>// e.g. </a:t>
            </a:r>
            <a:r>
              <a:rPr lang="en-US" sz="2400" dirty="0" err="1" smtClean="0">
                <a:solidFill>
                  <a:srgbClr val="008000"/>
                </a:solidFill>
                <a:latin typeface="Consolas"/>
                <a:cs typeface="Consolas"/>
              </a:rPr>
              <a:t>flatMap</a:t>
            </a:r>
            <a:r>
              <a:rPr lang="en-US" sz="2400" dirty="0" smtClean="0">
                <a:solidFill>
                  <a:srgbClr val="008000"/>
                </a:solidFill>
                <a:latin typeface="Consolas"/>
                <a:cs typeface="Consolas"/>
              </a:rPr>
              <a:t>, Map, </a:t>
            </a:r>
            <a:r>
              <a:rPr lang="en-US" sz="2400" dirty="0" err="1" smtClean="0">
                <a:solidFill>
                  <a:srgbClr val="008000"/>
                </a:solidFill>
                <a:latin typeface="Consolas"/>
                <a:cs typeface="Consolas"/>
              </a:rPr>
              <a:t>reduceByKey</a:t>
            </a:r>
            <a:endParaRPr lang="en-US" sz="2400" dirty="0" smtClean="0">
              <a:solidFill>
                <a:srgbClr val="008000"/>
              </a:solidFill>
              <a:latin typeface="Consolas"/>
              <a:cs typeface="Consolas"/>
            </a:endParaRPr>
          </a:p>
          <a:p>
            <a:pPr marL="57150" indent="0">
              <a:buNone/>
            </a:pPr>
            <a:r>
              <a:rPr lang="en-US" sz="2400" dirty="0" err="1" smtClean="0">
                <a:latin typeface="Consolas"/>
                <a:cs typeface="Consolas"/>
              </a:rPr>
              <a:t>file</a:t>
            </a:r>
            <a:r>
              <a:rPr lang="en-US" sz="2400" dirty="0" err="1" smtClean="0">
                <a:solidFill>
                  <a:srgbClr val="0000FF"/>
                </a:solidFill>
                <a:latin typeface="Consolas"/>
                <a:cs typeface="Consolas"/>
              </a:rPr>
              <a:t>.flatMap</a:t>
            </a:r>
            <a:r>
              <a:rPr lang="en-US" sz="2400" dirty="0" smtClean="0">
                <a:latin typeface="Consolas"/>
                <a:cs typeface="Consolas"/>
              </a:rPr>
              <a:t>(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Consolas"/>
                <a:cs typeface="Consolas"/>
              </a:rPr>
              <a:t>lambda line: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Consolas"/>
                <a:cs typeface="Consolas"/>
              </a:rPr>
              <a:t>line.split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Consolas"/>
                <a:cs typeface="Consolas"/>
              </a:rPr>
              <a:t>()</a:t>
            </a:r>
            <a:r>
              <a:rPr lang="en-US" sz="2400" dirty="0" smtClean="0">
                <a:latin typeface="Consolas"/>
                <a:cs typeface="Consolas"/>
              </a:rPr>
              <a:t>)</a:t>
            </a:r>
          </a:p>
          <a:p>
            <a:pPr marL="57150" indent="0">
              <a:buNone/>
            </a:pPr>
            <a:r>
              <a:rPr lang="en-US" sz="2400" dirty="0">
                <a:latin typeface="Consolas"/>
                <a:cs typeface="Consolas"/>
              </a:rPr>
              <a:t> </a:t>
            </a:r>
            <a:r>
              <a:rPr lang="en-US" sz="2400" dirty="0" smtClean="0">
                <a:latin typeface="Consolas"/>
                <a:cs typeface="Consolas"/>
              </a:rPr>
              <a:t>   </a:t>
            </a:r>
            <a:r>
              <a:rPr lang="en-US" sz="2400" dirty="0" smtClean="0">
                <a:solidFill>
                  <a:srgbClr val="0000FF"/>
                </a:solidFill>
                <a:latin typeface="Consolas"/>
                <a:cs typeface="Consolas"/>
              </a:rPr>
              <a:t>.map</a:t>
            </a:r>
            <a:r>
              <a:rPr lang="en-US" sz="2400" dirty="0" smtClean="0">
                <a:latin typeface="Consolas"/>
                <a:cs typeface="Consolas"/>
              </a:rPr>
              <a:t>(</a:t>
            </a:r>
            <a:r>
              <a:rPr lang="en-US" sz="2400" dirty="0" smtClean="0">
                <a:solidFill>
                  <a:srgbClr val="632523"/>
                </a:solidFill>
                <a:latin typeface="Consolas"/>
                <a:cs typeface="Consolas"/>
              </a:rPr>
              <a:t>lambda word: (word, 1)</a:t>
            </a:r>
            <a:r>
              <a:rPr lang="en-US" sz="2400" dirty="0" smtClean="0">
                <a:latin typeface="Consolas"/>
                <a:cs typeface="Consolas"/>
              </a:rPr>
              <a:t>)</a:t>
            </a:r>
          </a:p>
          <a:p>
            <a:pPr marL="57150" indent="0">
              <a:buNone/>
            </a:pPr>
            <a:r>
              <a:rPr lang="en-US" sz="2400" dirty="0">
                <a:latin typeface="Consolas"/>
                <a:cs typeface="Consolas"/>
              </a:rPr>
              <a:t> </a:t>
            </a:r>
            <a:r>
              <a:rPr lang="en-US" sz="2400" dirty="0" smtClean="0">
                <a:latin typeface="Consolas"/>
                <a:cs typeface="Consolas"/>
              </a:rPr>
              <a:t>   </a:t>
            </a:r>
            <a:r>
              <a:rPr lang="en-US" sz="2400" dirty="0" smtClean="0">
                <a:solidFill>
                  <a:srgbClr val="0000FF"/>
                </a:solidFill>
                <a:latin typeface="Consolas"/>
                <a:cs typeface="Consolas"/>
              </a:rPr>
              <a:t>.</a:t>
            </a:r>
            <a:r>
              <a:rPr lang="en-US" sz="2400" dirty="0" err="1" smtClean="0">
                <a:solidFill>
                  <a:srgbClr val="0000FF"/>
                </a:solidFill>
                <a:latin typeface="Consolas"/>
                <a:cs typeface="Consolas"/>
              </a:rPr>
              <a:t>reduceByKey</a:t>
            </a:r>
            <a:r>
              <a:rPr lang="en-US" sz="2400" dirty="0" smtClean="0">
                <a:latin typeface="Consolas"/>
                <a:cs typeface="Consolas"/>
              </a:rPr>
              <a:t>(</a:t>
            </a:r>
            <a:r>
              <a:rPr lang="en-US" sz="2400" dirty="0" smtClean="0">
                <a:solidFill>
                  <a:srgbClr val="632523"/>
                </a:solidFill>
                <a:latin typeface="Consolas"/>
                <a:cs typeface="Consolas"/>
              </a:rPr>
              <a:t>lambda a, b: a + b</a:t>
            </a:r>
            <a:r>
              <a:rPr lang="en-US" sz="2400" dirty="0" smtClean="0">
                <a:latin typeface="Consolas"/>
                <a:cs typeface="Consolas"/>
              </a:rPr>
              <a:t>)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1975" y="274638"/>
            <a:ext cx="854005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Word Count in Spark’s Python API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99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Hadoop Distributed File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magic of Hadoop is not just in parallelizing the computation</a:t>
            </a:r>
            <a:r>
              <a:rPr lang="is-IS" dirty="0" smtClean="0"/>
              <a:t>…</a:t>
            </a:r>
          </a:p>
          <a:p>
            <a:pPr lvl="1"/>
            <a:r>
              <a:rPr lang="is-IS" dirty="0" smtClean="0"/>
              <a:t>But building a (mostly) </a:t>
            </a:r>
            <a:r>
              <a:rPr lang="is-IS" b="1" i="1" dirty="0" smtClean="0"/>
              <a:t>robust, </a:t>
            </a:r>
            <a:r>
              <a:rPr lang="is-IS" dirty="0" smtClean="0"/>
              <a:t>(mostly) </a:t>
            </a:r>
            <a:r>
              <a:rPr lang="is-IS" b="1" i="1" dirty="0" smtClean="0"/>
              <a:t>distributed file system</a:t>
            </a:r>
            <a:endParaRPr lang="is-IS" dirty="0" smtClean="0"/>
          </a:p>
          <a:p>
            <a:r>
              <a:rPr lang="is-IS" dirty="0" smtClean="0"/>
              <a:t>Model is to take a large group of machines and provide a robust, replicated filesystem</a:t>
            </a:r>
          </a:p>
          <a:p>
            <a:pPr lvl="1"/>
            <a:r>
              <a:rPr lang="is-IS" dirty="0" smtClean="0"/>
              <a:t>Disks and machines can arbitrarily crash, with some key exceptions</a:t>
            </a:r>
            <a:endParaRPr lang="is-IS" dirty="0"/>
          </a:p>
          <a:p>
            <a:pPr lvl="2"/>
            <a:r>
              <a:rPr lang="is-IS" dirty="0" smtClean="0"/>
              <a:t>Done by replication: Usually at least 3x</a:t>
            </a:r>
          </a:p>
          <a:p>
            <a:pPr lvl="1"/>
            <a:r>
              <a:rPr lang="is-IS" dirty="0" smtClean="0"/>
              <a:t>Can also localize replicas</a:t>
            </a:r>
          </a:p>
          <a:p>
            <a:pPr lvl="2"/>
            <a:r>
              <a:rPr lang="is-IS" dirty="0" smtClean="0"/>
              <a:t>EG, one copy in each rack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26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20266" y="2214862"/>
            <a:ext cx="1023734" cy="709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7576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 smtClean="0"/>
              <a:t>New-School Machine Structures</a:t>
            </a:r>
            <a:br>
              <a:rPr lang="en-US" dirty="0" smtClean="0"/>
            </a:br>
            <a:r>
              <a:rPr lang="en-US" dirty="0" smtClean="0"/>
              <a:t>(It’s a bit more complicated!)</a:t>
            </a:r>
            <a:endParaRPr lang="en-US" dirty="0"/>
          </a:p>
        </p:txBody>
      </p:sp>
      <p:sp>
        <p:nvSpPr>
          <p:cNvPr id="43" name="Content Placeholder 42"/>
          <p:cNvSpPr>
            <a:spLocks noGrp="1"/>
          </p:cNvSpPr>
          <p:nvPr>
            <p:ph sz="half" idx="1"/>
          </p:nvPr>
        </p:nvSpPr>
        <p:spPr>
          <a:xfrm>
            <a:off x="0" y="1387066"/>
            <a:ext cx="3421902" cy="523782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Parallel Requests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Assigned to computer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</a:t>
            </a:r>
            <a:r>
              <a:rPr lang="en-US" sz="1800" dirty="0" smtClean="0">
                <a:solidFill>
                  <a:srgbClr val="0000FF"/>
                </a:solidFill>
              </a:rPr>
              <a:t>Search “cats”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Threads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Assigned to core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Lookup, Ads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Instructions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&gt;1 instruction @ one time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5 pipelined instructions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Parallel Data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&gt;1 data item @ one time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e.g., </a:t>
            </a:r>
            <a:r>
              <a:rPr lang="en-US" sz="1800" dirty="0" smtClean="0">
                <a:solidFill>
                  <a:srgbClr val="0000FF"/>
                </a:solidFill>
              </a:rPr>
              <a:t>Deep Learning for </a:t>
            </a:r>
            <a:br>
              <a:rPr lang="en-US" sz="1800" dirty="0" smtClean="0">
                <a:solidFill>
                  <a:srgbClr val="0000FF"/>
                </a:solidFill>
              </a:rPr>
            </a:br>
            <a:r>
              <a:rPr lang="en-US" sz="1800" dirty="0" smtClean="0">
                <a:solidFill>
                  <a:srgbClr val="0000FF"/>
                </a:solidFill>
              </a:rPr>
              <a:t>image classification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Hardware descriptions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All gates @ one time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Programming Languages</a:t>
            </a: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8170342" y="1665638"/>
            <a:ext cx="787395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/>
              <a:t>Smart</a:t>
            </a:r>
            <a:br>
              <a:rPr lang="en-US" dirty="0" smtClean="0"/>
            </a:br>
            <a:r>
              <a:rPr lang="en-US" dirty="0" smtClean="0"/>
              <a:t>Phone</a:t>
            </a:r>
            <a:endParaRPr lang="en-US" dirty="0"/>
          </a:p>
        </p:txBody>
      </p:sp>
      <p:sp>
        <p:nvSpPr>
          <p:cNvPr id="118" name="TextBox 117"/>
          <p:cNvSpPr txBox="1"/>
          <p:nvPr/>
        </p:nvSpPr>
        <p:spPr>
          <a:xfrm>
            <a:off x="3954674" y="1665944"/>
            <a:ext cx="1305493" cy="76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dirty="0" smtClean="0">
                <a:solidFill>
                  <a:srgbClr val="0000FF"/>
                </a:solidFill>
              </a:rPr>
              <a:t>Warehouse Scale Computer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68" name="Straight Connector 167"/>
          <p:cNvCxnSpPr/>
          <p:nvPr/>
        </p:nvCxnSpPr>
        <p:spPr>
          <a:xfrm rot="5400000">
            <a:off x="736707" y="3834054"/>
            <a:ext cx="5250171" cy="1588"/>
          </a:xfrm>
          <a:prstGeom prst="line">
            <a:avLst/>
          </a:prstGeom>
          <a:ln w="1524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2559950" y="2275669"/>
            <a:ext cx="1619354" cy="120545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i="1" dirty="0" smtClean="0"/>
              <a:t>Harness</a:t>
            </a:r>
            <a:br>
              <a:rPr lang="en-US" sz="2000" i="1" dirty="0" smtClean="0"/>
            </a:br>
            <a:r>
              <a:rPr lang="en-US" sz="2000" i="1" dirty="0" smtClean="0"/>
              <a:t>Parallelism &amp;</a:t>
            </a:r>
          </a:p>
          <a:p>
            <a:pPr algn="ctr">
              <a:lnSpc>
                <a:spcPct val="90000"/>
              </a:lnSpc>
            </a:pPr>
            <a:r>
              <a:rPr lang="en-US" sz="2000" i="1" dirty="0" smtClean="0"/>
              <a:t>Achieve High</a:t>
            </a:r>
            <a:br>
              <a:rPr lang="en-US" sz="2000" i="1" dirty="0" smtClean="0"/>
            </a:br>
            <a:r>
              <a:rPr lang="en-US" sz="2000" i="1" dirty="0" smtClean="0"/>
              <a:t>Performance</a:t>
            </a:r>
            <a:endParaRPr lang="en-US" sz="2000" i="1" dirty="0"/>
          </a:p>
        </p:txBody>
      </p:sp>
      <p:grpSp>
        <p:nvGrpSpPr>
          <p:cNvPr id="2" name="Group 50"/>
          <p:cNvGrpSpPr/>
          <p:nvPr/>
        </p:nvGrpSpPr>
        <p:grpSpPr>
          <a:xfrm>
            <a:off x="5831288" y="5537200"/>
            <a:ext cx="3360062" cy="1289820"/>
            <a:chOff x="5831288" y="5537200"/>
            <a:chExt cx="3360062" cy="1289820"/>
          </a:xfrm>
        </p:grpSpPr>
        <p:sp>
          <p:nvSpPr>
            <p:cNvPr id="166" name="TextBox 165"/>
            <p:cNvSpPr txBox="1"/>
            <p:nvPr/>
          </p:nvSpPr>
          <p:spPr>
            <a:xfrm>
              <a:off x="7942290" y="5985754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Logic Gates</a:t>
              </a:r>
              <a:endParaRPr lang="en-US" dirty="0"/>
            </a:p>
          </p:txBody>
        </p:sp>
        <p:cxnSp>
          <p:nvCxnSpPr>
            <p:cNvPr id="172" name="Straight Connector 171"/>
            <p:cNvCxnSpPr>
              <a:stCxn id="104" idx="2"/>
              <a:endCxn id="177" idx="3"/>
            </p:cNvCxnSpPr>
            <p:nvPr/>
          </p:nvCxnSpPr>
          <p:spPr>
            <a:xfrm flipH="1">
              <a:off x="7920438" y="5537200"/>
              <a:ext cx="54947" cy="581173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104" idx="1"/>
              <a:endCxn id="177" idx="0"/>
            </p:cNvCxnSpPr>
            <p:nvPr/>
          </p:nvCxnSpPr>
          <p:spPr>
            <a:xfrm flipH="1">
              <a:off x="6543773" y="5537200"/>
              <a:ext cx="955786" cy="581173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177"/>
            <p:cNvGrpSpPr/>
            <p:nvPr/>
          </p:nvGrpSpPr>
          <p:grpSpPr>
            <a:xfrm>
              <a:off x="5831288" y="6109003"/>
              <a:ext cx="2089150" cy="718017"/>
              <a:chOff x="5831288" y="6139983"/>
              <a:chExt cx="2089150" cy="718017"/>
            </a:xfrm>
          </p:grpSpPr>
          <p:graphicFrame>
            <p:nvGraphicFramePr>
              <p:cNvPr id="93186" name="Object 2"/>
              <p:cNvGraphicFramePr>
                <a:graphicFrameLocks noChangeAspect="1"/>
              </p:cNvGraphicFramePr>
              <p:nvPr/>
            </p:nvGraphicFramePr>
            <p:xfrm>
              <a:off x="6560469" y="6139983"/>
              <a:ext cx="1044389" cy="71801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29" name="Image" r:id="rId5" imgW="3492063" imgH="2400000" progId="">
                      <p:embed/>
                    </p:oleObj>
                  </mc:Choice>
                  <mc:Fallback>
                    <p:oleObj name="Image" r:id="rId5" imgW="3492063" imgH="240000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560469" y="6139983"/>
                            <a:ext cx="1044389" cy="71801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7" name="Freeform 176"/>
              <p:cNvSpPr/>
              <p:nvPr/>
            </p:nvSpPr>
            <p:spPr>
              <a:xfrm>
                <a:off x="5831288" y="6149353"/>
                <a:ext cx="2089150" cy="708647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117" name="Picture 116" descr="cern-rack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3656" y="1334878"/>
            <a:ext cx="2859651" cy="1667628"/>
          </a:xfrm>
          <a:prstGeom prst="rect">
            <a:avLst/>
          </a:prstGeom>
        </p:spPr>
      </p:pic>
      <p:grpSp>
        <p:nvGrpSpPr>
          <p:cNvPr id="4" name="Group 55"/>
          <p:cNvGrpSpPr/>
          <p:nvPr/>
        </p:nvGrpSpPr>
        <p:grpSpPr>
          <a:xfrm>
            <a:off x="3442017" y="2980266"/>
            <a:ext cx="5143176" cy="1625601"/>
            <a:chOff x="3442017" y="2980266"/>
            <a:chExt cx="5143176" cy="1625601"/>
          </a:xfrm>
        </p:grpSpPr>
        <p:grpSp>
          <p:nvGrpSpPr>
            <p:cNvPr id="5" name="Group 53"/>
            <p:cNvGrpSpPr/>
            <p:nvPr/>
          </p:nvGrpSpPr>
          <p:grpSpPr>
            <a:xfrm>
              <a:off x="3442017" y="2980266"/>
              <a:ext cx="5143176" cy="1625601"/>
              <a:chOff x="3442017" y="2980266"/>
              <a:chExt cx="5143176" cy="1625601"/>
            </a:xfrm>
          </p:grpSpPr>
          <p:pic>
            <p:nvPicPr>
              <p:cNvPr id="48" name="Picture 5"/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3442017" y="3451864"/>
                <a:ext cx="1792390" cy="8568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35" name="Straight Connector 134"/>
              <p:cNvCxnSpPr>
                <a:endCxn id="98" idx="1"/>
              </p:cNvCxnSpPr>
              <p:nvPr/>
            </p:nvCxnSpPr>
            <p:spPr>
              <a:xfrm rot="10800000" flipV="1">
                <a:off x="5432954" y="2980266"/>
                <a:ext cx="1729843" cy="389478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>
                <a:endCxn id="98" idx="0"/>
              </p:cNvCxnSpPr>
              <p:nvPr/>
            </p:nvCxnSpPr>
            <p:spPr>
              <a:xfrm>
                <a:off x="7501460" y="2980267"/>
                <a:ext cx="1083733" cy="389477"/>
              </a:xfrm>
              <a:prstGeom prst="line">
                <a:avLst/>
              </a:prstGeom>
              <a:ln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144"/>
              <p:cNvGrpSpPr/>
              <p:nvPr/>
            </p:nvGrpSpPr>
            <p:grpSpPr>
              <a:xfrm>
                <a:off x="3894659" y="3369744"/>
                <a:ext cx="4690534" cy="1236123"/>
                <a:chOff x="3539066" y="3369744"/>
                <a:chExt cx="4690534" cy="1236123"/>
              </a:xfrm>
            </p:grpSpPr>
            <p:sp>
              <p:nvSpPr>
                <p:cNvPr id="98" name="Freeform 97"/>
                <p:cNvSpPr/>
                <p:nvPr/>
              </p:nvSpPr>
              <p:spPr>
                <a:xfrm>
                  <a:off x="3539066" y="3369744"/>
                  <a:ext cx="4690534" cy="1236123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Freeform 131"/>
                <p:cNvSpPr/>
                <p:nvPr/>
              </p:nvSpPr>
              <p:spPr>
                <a:xfrm>
                  <a:off x="4758265" y="3454411"/>
                  <a:ext cx="1185333" cy="314727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Core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3" name="Freeform 132"/>
                <p:cNvSpPr/>
                <p:nvPr/>
              </p:nvSpPr>
              <p:spPr>
                <a:xfrm>
                  <a:off x="6790242" y="3454411"/>
                  <a:ext cx="1185333" cy="314727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chemeClr val="tx1"/>
                      </a:solidFill>
                    </a:rPr>
                    <a:t>Core</a:t>
                  </a:r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8" name="Rectangle 137"/>
                <p:cNvSpPr/>
                <p:nvPr/>
              </p:nvSpPr>
              <p:spPr>
                <a:xfrm>
                  <a:off x="6242320" y="3413668"/>
                  <a:ext cx="34403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/>
                    <a:t>…</a:t>
                  </a:r>
                  <a:endParaRPr lang="en-US" dirty="0"/>
                </a:p>
              </p:txBody>
            </p:sp>
            <p:sp>
              <p:nvSpPr>
                <p:cNvPr id="140" name="Freeform 139"/>
                <p:cNvSpPr/>
                <p:nvPr/>
              </p:nvSpPr>
              <p:spPr>
                <a:xfrm>
                  <a:off x="4284134" y="3810000"/>
                  <a:ext cx="3302000" cy="355600"/>
                </a:xfrm>
                <a:custGeom>
                  <a:avLst/>
                  <a:gdLst>
                    <a:gd name="connsiteX0" fmla="*/ 423334 w 3302000"/>
                    <a:gd name="connsiteY0" fmla="*/ 0 h 355600"/>
                    <a:gd name="connsiteX1" fmla="*/ 3302000 w 3302000"/>
                    <a:gd name="connsiteY1" fmla="*/ 0 h 355600"/>
                    <a:gd name="connsiteX2" fmla="*/ 2895600 w 3302000"/>
                    <a:gd name="connsiteY2" fmla="*/ 355600 h 355600"/>
                    <a:gd name="connsiteX3" fmla="*/ 0 w 3302000"/>
                    <a:gd name="connsiteY3" fmla="*/ 338666 h 355600"/>
                    <a:gd name="connsiteX4" fmla="*/ 423334 w 3302000"/>
                    <a:gd name="connsiteY4" fmla="*/ 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0" h="355600">
                      <a:moveTo>
                        <a:pt x="423334" y="0"/>
                      </a:moveTo>
                      <a:lnTo>
                        <a:pt x="3302000" y="0"/>
                      </a:lnTo>
                      <a:lnTo>
                        <a:pt x="2895600" y="355600"/>
                      </a:lnTo>
                      <a:lnTo>
                        <a:pt x="0" y="338666"/>
                      </a:lnTo>
                      <a:lnTo>
                        <a:pt x="423334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     Memory               (Cache)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4" name="Freeform 143"/>
                <p:cNvSpPr/>
                <p:nvPr/>
              </p:nvSpPr>
              <p:spPr>
                <a:xfrm>
                  <a:off x="3826935" y="4199466"/>
                  <a:ext cx="3302000" cy="355600"/>
                </a:xfrm>
                <a:custGeom>
                  <a:avLst/>
                  <a:gdLst>
                    <a:gd name="connsiteX0" fmla="*/ 423334 w 3302000"/>
                    <a:gd name="connsiteY0" fmla="*/ 0 h 355600"/>
                    <a:gd name="connsiteX1" fmla="*/ 3302000 w 3302000"/>
                    <a:gd name="connsiteY1" fmla="*/ 0 h 355600"/>
                    <a:gd name="connsiteX2" fmla="*/ 2895600 w 3302000"/>
                    <a:gd name="connsiteY2" fmla="*/ 355600 h 355600"/>
                    <a:gd name="connsiteX3" fmla="*/ 0 w 3302000"/>
                    <a:gd name="connsiteY3" fmla="*/ 338666 h 355600"/>
                    <a:gd name="connsiteX4" fmla="*/ 423334 w 3302000"/>
                    <a:gd name="connsiteY4" fmla="*/ 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02000" h="355600">
                      <a:moveTo>
                        <a:pt x="423334" y="0"/>
                      </a:moveTo>
                      <a:lnTo>
                        <a:pt x="3302000" y="0"/>
                      </a:lnTo>
                      <a:lnTo>
                        <a:pt x="2895600" y="355600"/>
                      </a:lnTo>
                      <a:lnTo>
                        <a:pt x="0" y="338666"/>
                      </a:lnTo>
                      <a:lnTo>
                        <a:pt x="423334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>
                      <a:solidFill>
                        <a:srgbClr val="000000"/>
                      </a:solidFill>
                    </a:rPr>
                    <a:t>Input/Output</a:t>
                  </a: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55" name="TextBox 54"/>
            <p:cNvSpPr txBox="1"/>
            <p:nvPr/>
          </p:nvSpPr>
          <p:spPr>
            <a:xfrm>
              <a:off x="6760107" y="3049938"/>
              <a:ext cx="112659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en-US" dirty="0" smtClean="0"/>
                <a:t>Computer</a:t>
              </a:r>
            </a:p>
          </p:txBody>
        </p:sp>
      </p:grpSp>
      <p:grpSp>
        <p:nvGrpSpPr>
          <p:cNvPr id="7" name="Group 90"/>
          <p:cNvGrpSpPr/>
          <p:nvPr/>
        </p:nvGrpSpPr>
        <p:grpSpPr>
          <a:xfrm>
            <a:off x="3365862" y="3454411"/>
            <a:ext cx="5625738" cy="2622539"/>
            <a:chOff x="3365862" y="3454411"/>
            <a:chExt cx="5625738" cy="2622539"/>
          </a:xfrm>
        </p:grpSpPr>
        <p:sp>
          <p:nvSpPr>
            <p:cNvPr id="151" name="Freeform 150"/>
            <p:cNvSpPr/>
            <p:nvPr/>
          </p:nvSpPr>
          <p:spPr>
            <a:xfrm>
              <a:off x="3971023" y="5625230"/>
              <a:ext cx="3626511" cy="341684"/>
            </a:xfrm>
            <a:custGeom>
              <a:avLst/>
              <a:gdLst>
                <a:gd name="connsiteX0" fmla="*/ 423334 w 3302000"/>
                <a:gd name="connsiteY0" fmla="*/ 0 h 355600"/>
                <a:gd name="connsiteX1" fmla="*/ 3302000 w 3302000"/>
                <a:gd name="connsiteY1" fmla="*/ 0 h 355600"/>
                <a:gd name="connsiteX2" fmla="*/ 2895600 w 3302000"/>
                <a:gd name="connsiteY2" fmla="*/ 355600 h 355600"/>
                <a:gd name="connsiteX3" fmla="*/ 0 w 3302000"/>
                <a:gd name="connsiteY3" fmla="*/ 338666 h 355600"/>
                <a:gd name="connsiteX4" fmla="*/ 423334 w 3302000"/>
                <a:gd name="connsiteY4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2000" h="355600">
                  <a:moveTo>
                    <a:pt x="423334" y="0"/>
                  </a:moveTo>
                  <a:lnTo>
                    <a:pt x="3302000" y="0"/>
                  </a:lnTo>
                  <a:lnTo>
                    <a:pt x="2895600" y="355600"/>
                  </a:lnTo>
                  <a:lnTo>
                    <a:pt x="0" y="338666"/>
                  </a:lnTo>
                  <a:lnTo>
                    <a:pt x="423334" y="0"/>
                  </a:lnTo>
                  <a:close/>
                </a:path>
              </a:pathLst>
            </a:cu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Cache Memory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8" name="Group 89"/>
            <p:cNvGrpSpPr/>
            <p:nvPr/>
          </p:nvGrpSpPr>
          <p:grpSpPr>
            <a:xfrm>
              <a:off x="3365862" y="3454411"/>
              <a:ext cx="5625738" cy="2622539"/>
              <a:chOff x="3365862" y="3454411"/>
              <a:chExt cx="5625738" cy="2622539"/>
            </a:xfrm>
          </p:grpSpPr>
          <p:grpSp>
            <p:nvGrpSpPr>
              <p:cNvPr id="9" name="Group 48"/>
              <p:cNvGrpSpPr/>
              <p:nvPr/>
            </p:nvGrpSpPr>
            <p:grpSpPr>
              <a:xfrm>
                <a:off x="3365862" y="3454411"/>
                <a:ext cx="5625738" cy="2622539"/>
                <a:chOff x="3365862" y="3454411"/>
                <a:chExt cx="5454288" cy="2850775"/>
              </a:xfrm>
            </p:grpSpPr>
            <p:sp>
              <p:nvSpPr>
                <p:cNvPr id="147" name="Freeform 146"/>
                <p:cNvSpPr/>
                <p:nvPr/>
              </p:nvSpPr>
              <p:spPr>
                <a:xfrm>
                  <a:off x="3365862" y="4775213"/>
                  <a:ext cx="5454288" cy="1529973"/>
                </a:xfrm>
                <a:custGeom>
                  <a:avLst/>
                  <a:gdLst>
                    <a:gd name="connsiteX0" fmla="*/ 3149600 w 3149600"/>
                    <a:gd name="connsiteY0" fmla="*/ 0 h 948267"/>
                    <a:gd name="connsiteX1" fmla="*/ 1032934 w 3149600"/>
                    <a:gd name="connsiteY1" fmla="*/ 0 h 948267"/>
                    <a:gd name="connsiteX2" fmla="*/ 0 w 3149600"/>
                    <a:gd name="connsiteY2" fmla="*/ 948267 h 948267"/>
                    <a:gd name="connsiteX3" fmla="*/ 2252134 w 3149600"/>
                    <a:gd name="connsiteY3" fmla="*/ 948267 h 948267"/>
                    <a:gd name="connsiteX4" fmla="*/ 3149600 w 3149600"/>
                    <a:gd name="connsiteY4" fmla="*/ 0 h 948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49600" h="948267">
                      <a:moveTo>
                        <a:pt x="3149600" y="0"/>
                      </a:moveTo>
                      <a:lnTo>
                        <a:pt x="1032934" y="0"/>
                      </a:lnTo>
                      <a:lnTo>
                        <a:pt x="0" y="948267"/>
                      </a:lnTo>
                      <a:lnTo>
                        <a:pt x="2252134" y="948267"/>
                      </a:lnTo>
                      <a:lnTo>
                        <a:pt x="3149600" y="0"/>
                      </a:lnTo>
                      <a:close/>
                    </a:path>
                  </a:pathLst>
                </a:custGeom>
                <a:noFill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stCxn id="133" idx="1"/>
                  <a:endCxn id="147" idx="1"/>
                </p:cNvCxnSpPr>
                <p:nvPr/>
              </p:nvCxnSpPr>
              <p:spPr>
                <a:xfrm flipH="1">
                  <a:off x="5154635" y="3454411"/>
                  <a:ext cx="2252893" cy="1320802"/>
                </a:xfrm>
                <a:prstGeom prst="line">
                  <a:avLst/>
                </a:prstGeom>
                <a:ln w="25400" cap="flat" cmpd="sng" algn="ctr">
                  <a:solidFill>
                    <a:schemeClr val="accent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>
                  <a:stCxn id="133" idx="0"/>
                  <a:endCxn id="147" idx="0"/>
                </p:cNvCxnSpPr>
                <p:nvPr/>
              </p:nvCxnSpPr>
              <p:spPr>
                <a:xfrm>
                  <a:off x="8179845" y="3454411"/>
                  <a:ext cx="640305" cy="1320802"/>
                </a:xfrm>
                <a:prstGeom prst="line">
                  <a:avLst/>
                </a:prstGeom>
                <a:ln w="25400" cap="flat" cmpd="sng" algn="ctr">
                  <a:solidFill>
                    <a:schemeClr val="accent1"/>
                  </a:solidFill>
                  <a:prstDash val="sys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2" name="TextBox 161"/>
              <p:cNvSpPr txBox="1"/>
              <p:nvPr/>
            </p:nvSpPr>
            <p:spPr>
              <a:xfrm>
                <a:off x="7515253" y="4306692"/>
                <a:ext cx="6413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Core</a:t>
                </a:r>
                <a:endParaRPr lang="en-US" dirty="0"/>
              </a:p>
            </p:txBody>
          </p:sp>
          <p:sp>
            <p:nvSpPr>
              <p:cNvPr id="163" name="Freeform 162"/>
              <p:cNvSpPr/>
              <p:nvPr/>
            </p:nvSpPr>
            <p:spPr>
              <a:xfrm>
                <a:off x="4108450" y="4718050"/>
                <a:ext cx="2705100" cy="850900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     Instruction </a:t>
                </a:r>
                <a:r>
                  <a:rPr lang="en-US" dirty="0" err="1" smtClean="0">
                    <a:solidFill>
                      <a:srgbClr val="000000"/>
                    </a:solidFill>
                  </a:rPr>
                  <a:t>Unit(s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</a:p>
              <a:p>
                <a:pPr algn="ctr">
                  <a:lnSpc>
                    <a:spcPct val="90000"/>
                  </a:lnSpc>
                </a:pPr>
                <a:endParaRPr lang="en-US" dirty="0" smtClean="0">
                  <a:solidFill>
                    <a:srgbClr val="000000"/>
                  </a:solidFill>
                </a:endParaRPr>
              </a:p>
              <a:p>
                <a:pPr algn="ctr">
                  <a:lnSpc>
                    <a:spcPct val="90000"/>
                  </a:lnSpc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Freeform 164"/>
              <p:cNvSpPr/>
              <p:nvPr/>
            </p:nvSpPr>
            <p:spPr>
              <a:xfrm>
                <a:off x="6438900" y="4686300"/>
                <a:ext cx="2362199" cy="488950"/>
              </a:xfrm>
              <a:custGeom>
                <a:avLst/>
                <a:gdLst>
                  <a:gd name="connsiteX0" fmla="*/ 749300 w 2197100"/>
                  <a:gd name="connsiteY0" fmla="*/ 0 h 603250"/>
                  <a:gd name="connsiteX1" fmla="*/ 0 w 2197100"/>
                  <a:gd name="connsiteY1" fmla="*/ 603250 h 603250"/>
                  <a:gd name="connsiteX2" fmla="*/ 1568450 w 2197100"/>
                  <a:gd name="connsiteY2" fmla="*/ 603250 h 603250"/>
                  <a:gd name="connsiteX3" fmla="*/ 2197100 w 2197100"/>
                  <a:gd name="connsiteY3" fmla="*/ 0 h 603250"/>
                  <a:gd name="connsiteX4" fmla="*/ 749300 w 2197100"/>
                  <a:gd name="connsiteY4" fmla="*/ 0 h 603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97100" h="603250">
                    <a:moveTo>
                      <a:pt x="749300" y="0"/>
                    </a:moveTo>
                    <a:lnTo>
                      <a:pt x="0" y="603250"/>
                    </a:lnTo>
                    <a:lnTo>
                      <a:pt x="1568450" y="603250"/>
                    </a:lnTo>
                    <a:lnTo>
                      <a:pt x="2197100" y="0"/>
                    </a:lnTo>
                    <a:lnTo>
                      <a:pt x="749300" y="0"/>
                    </a:lnTo>
                    <a:close/>
                  </a:path>
                </a:pathLst>
              </a:cu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 smtClean="0">
                    <a:solidFill>
                      <a:srgbClr val="000000"/>
                    </a:solidFill>
                  </a:rPr>
                  <a:t>       Functional</a:t>
                </a:r>
              </a:p>
              <a:p>
                <a:pPr algn="ctr">
                  <a:lnSpc>
                    <a:spcPct val="90000"/>
                  </a:lnSpc>
                </a:pPr>
                <a:r>
                  <a:rPr lang="en-US" dirty="0" err="1" smtClean="0">
                    <a:solidFill>
                      <a:srgbClr val="000000"/>
                    </a:solidFill>
                  </a:rPr>
                  <a:t>Unit(s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)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57" name="Picture 56" descr="600px-Pipeline_5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75262" y="4921249"/>
              <a:ext cx="908064" cy="654673"/>
            </a:xfrm>
            <a:prstGeom prst="rect">
              <a:avLst/>
            </a:prstGeom>
          </p:spPr>
        </p:pic>
        <p:grpSp>
          <p:nvGrpSpPr>
            <p:cNvPr id="10" name="Group 88"/>
            <p:cNvGrpSpPr/>
            <p:nvPr/>
          </p:nvGrpSpPr>
          <p:grpSpPr>
            <a:xfrm>
              <a:off x="6108909" y="5194300"/>
              <a:ext cx="2127517" cy="361950"/>
              <a:chOff x="6108909" y="5194300"/>
              <a:chExt cx="2127517" cy="361950"/>
            </a:xfrm>
          </p:grpSpPr>
          <p:grpSp>
            <p:nvGrpSpPr>
              <p:cNvPr id="11" name="Group 68"/>
              <p:cNvGrpSpPr/>
              <p:nvPr/>
            </p:nvGrpSpPr>
            <p:grpSpPr>
              <a:xfrm>
                <a:off x="7499559" y="5194300"/>
                <a:ext cx="736867" cy="342900"/>
                <a:chOff x="7499559" y="5194300"/>
                <a:chExt cx="736867" cy="342900"/>
              </a:xfrm>
            </p:grpSpPr>
            <p:sp>
              <p:nvSpPr>
                <p:cNvPr id="114" name="TextBox 113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3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3</a:t>
                  </a:r>
                  <a:endParaRPr lang="en-US" sz="1400" dirty="0"/>
                </a:p>
              </p:txBody>
            </p:sp>
            <p:sp>
              <p:nvSpPr>
                <p:cNvPr id="104" name="Freeform 103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2" name="Group 79"/>
              <p:cNvGrpSpPr/>
              <p:nvPr/>
            </p:nvGrpSpPr>
            <p:grpSpPr>
              <a:xfrm>
                <a:off x="7036009" y="5200650"/>
                <a:ext cx="736867" cy="342900"/>
                <a:chOff x="7499559" y="5194300"/>
                <a:chExt cx="736867" cy="342900"/>
              </a:xfrm>
            </p:grpSpPr>
            <p:sp>
              <p:nvSpPr>
                <p:cNvPr id="81" name="TextBox 80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2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2</a:t>
                  </a:r>
                  <a:endParaRPr lang="en-US" sz="1400" dirty="0"/>
                </a:p>
              </p:txBody>
            </p:sp>
            <p:sp>
              <p:nvSpPr>
                <p:cNvPr id="82" name="Freeform 81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3" name="Group 82"/>
              <p:cNvGrpSpPr/>
              <p:nvPr/>
            </p:nvGrpSpPr>
            <p:grpSpPr>
              <a:xfrm>
                <a:off x="6572459" y="5207000"/>
                <a:ext cx="736867" cy="342900"/>
                <a:chOff x="7499559" y="5194300"/>
                <a:chExt cx="736867" cy="342900"/>
              </a:xfrm>
            </p:grpSpPr>
            <p:sp>
              <p:nvSpPr>
                <p:cNvPr id="84" name="TextBox 83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1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1</a:t>
                  </a:r>
                  <a:endParaRPr lang="en-US" sz="1400" dirty="0"/>
                </a:p>
              </p:txBody>
            </p:sp>
            <p:sp>
              <p:nvSpPr>
                <p:cNvPr id="85" name="Freeform 84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4" name="Group 85"/>
              <p:cNvGrpSpPr/>
              <p:nvPr/>
            </p:nvGrpSpPr>
            <p:grpSpPr>
              <a:xfrm>
                <a:off x="6108909" y="5213350"/>
                <a:ext cx="736867" cy="342900"/>
                <a:chOff x="7499559" y="5194300"/>
                <a:chExt cx="736867" cy="342900"/>
              </a:xfrm>
            </p:grpSpPr>
            <p:sp>
              <p:nvSpPr>
                <p:cNvPr id="87" name="TextBox 86"/>
                <p:cNvSpPr txBox="1"/>
                <p:nvPr/>
              </p:nvSpPr>
              <p:spPr>
                <a:xfrm>
                  <a:off x="7532797" y="5196494"/>
                  <a:ext cx="7036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/>
                    <a:t>A</a:t>
                  </a:r>
                  <a:r>
                    <a:rPr lang="en-US" sz="1400" baseline="-25000" dirty="0" smtClean="0"/>
                    <a:t>0</a:t>
                  </a:r>
                  <a:r>
                    <a:rPr lang="en-US" sz="1400" dirty="0" smtClean="0"/>
                    <a:t>+B</a:t>
                  </a:r>
                  <a:r>
                    <a:rPr lang="en-US" sz="1400" baseline="-25000" dirty="0" smtClean="0"/>
                    <a:t>0</a:t>
                  </a:r>
                  <a:endParaRPr lang="en-US" sz="1400" dirty="0"/>
                </a:p>
              </p:txBody>
            </p:sp>
            <p:sp>
              <p:nvSpPr>
                <p:cNvPr id="88" name="Freeform 87"/>
                <p:cNvSpPr/>
                <p:nvPr/>
              </p:nvSpPr>
              <p:spPr>
                <a:xfrm>
                  <a:off x="7499559" y="5194300"/>
                  <a:ext cx="666541" cy="342900"/>
                </a:xfrm>
                <a:custGeom>
                  <a:avLst/>
                  <a:gdLst>
                    <a:gd name="connsiteX0" fmla="*/ 749300 w 2197100"/>
                    <a:gd name="connsiteY0" fmla="*/ 0 h 603250"/>
                    <a:gd name="connsiteX1" fmla="*/ 0 w 2197100"/>
                    <a:gd name="connsiteY1" fmla="*/ 603250 h 603250"/>
                    <a:gd name="connsiteX2" fmla="*/ 1568450 w 2197100"/>
                    <a:gd name="connsiteY2" fmla="*/ 603250 h 603250"/>
                    <a:gd name="connsiteX3" fmla="*/ 2197100 w 2197100"/>
                    <a:gd name="connsiteY3" fmla="*/ 0 h 603250"/>
                    <a:gd name="connsiteX4" fmla="*/ 749300 w 2197100"/>
                    <a:gd name="connsiteY4" fmla="*/ 0 h 603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97100" h="603250">
                      <a:moveTo>
                        <a:pt x="749300" y="0"/>
                      </a:moveTo>
                      <a:lnTo>
                        <a:pt x="0" y="603250"/>
                      </a:lnTo>
                      <a:lnTo>
                        <a:pt x="1568450" y="603250"/>
                      </a:lnTo>
                      <a:lnTo>
                        <a:pt x="2197100" y="0"/>
                      </a:lnTo>
                      <a:lnTo>
                        <a:pt x="749300" y="0"/>
                      </a:lnTo>
                      <a:close/>
                    </a:path>
                  </a:pathLst>
                </a:custGeom>
                <a:noFill/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grpSp>
        <p:nvGrpSpPr>
          <p:cNvPr id="64" name="Group 91"/>
          <p:cNvGrpSpPr/>
          <p:nvPr/>
        </p:nvGrpSpPr>
        <p:grpSpPr>
          <a:xfrm>
            <a:off x="-1" y="1355845"/>
            <a:ext cx="8106781" cy="1670937"/>
            <a:chOff x="-1" y="1355845"/>
            <a:chExt cx="8106781" cy="1670937"/>
          </a:xfrm>
        </p:grpSpPr>
        <p:sp>
          <p:nvSpPr>
            <p:cNvPr id="67" name="Rectangle 66"/>
            <p:cNvSpPr/>
            <p:nvPr/>
          </p:nvSpPr>
          <p:spPr>
            <a:xfrm>
              <a:off x="-1" y="1460877"/>
              <a:ext cx="3236983" cy="926176"/>
            </a:xfrm>
            <a:prstGeom prst="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077261" y="1355845"/>
              <a:ext cx="4029519" cy="1670937"/>
            </a:xfrm>
            <a:prstGeom prst="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9" name="TextBox 168"/>
          <p:cNvSpPr txBox="1"/>
          <p:nvPr/>
        </p:nvSpPr>
        <p:spPr>
          <a:xfrm>
            <a:off x="1869899" y="1062860"/>
            <a:ext cx="3176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Software        Hardware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71078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HDFS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Files are broken into fixed-sized blocks</a:t>
            </a:r>
          </a:p>
          <a:p>
            <a:pPr lvl="1"/>
            <a:r>
              <a:rPr lang="en-US" dirty="0" smtClean="0"/>
              <a:t>Commonly 128 MB!</a:t>
            </a:r>
          </a:p>
          <a:p>
            <a:r>
              <a:rPr lang="en-US" dirty="0" smtClean="0"/>
              <a:t>Small-element latency is awful</a:t>
            </a:r>
            <a:r>
              <a:rPr lang="is-IS" dirty="0" smtClean="0"/>
              <a:t>…</a:t>
            </a:r>
          </a:p>
          <a:p>
            <a:pPr lvl="1"/>
            <a:r>
              <a:rPr lang="en-US" dirty="0" smtClean="0"/>
              <a:t>It takes the same amount of time to read 1B as it does 128 MB!</a:t>
            </a:r>
          </a:p>
          <a:p>
            <a:pPr lvl="1"/>
            <a:r>
              <a:rPr lang="en-US" dirty="0" smtClean="0"/>
              <a:t>But that is a sensible decision: </a:t>
            </a:r>
          </a:p>
          <a:p>
            <a:pPr lvl="2"/>
            <a:r>
              <a:rPr lang="en-US" dirty="0" smtClean="0"/>
              <a:t>A typical spinning disk already biases towards accessing large blocks: </a:t>
            </a:r>
            <a:r>
              <a:rPr lang="is-IS" dirty="0" smtClean="0"/>
              <a:t>200+ MB/s bandwidth, 5+ ms latency</a:t>
            </a:r>
          </a:p>
          <a:p>
            <a:pPr lvl="2"/>
            <a:r>
              <a:rPr lang="is-IS" dirty="0" smtClean="0"/>
              <a:t>HDFS needs to store "metadata" in memory</a:t>
            </a:r>
          </a:p>
          <a:p>
            <a:pPr lvl="1"/>
            <a:r>
              <a:rPr lang="is-IS" dirty="0" smtClean="0"/>
              <a:t>HDFS is designed for high </a:t>
            </a:r>
            <a:r>
              <a:rPr lang="is-IS" b="1" i="1" dirty="0" smtClean="0"/>
              <a:t>throughput</a:t>
            </a:r>
            <a:r>
              <a:rPr lang="is-IS" dirty="0" smtClean="0"/>
              <a:t> operations</a:t>
            </a:r>
            <a:endParaRPr lang="en-US" dirty="0" smtClean="0"/>
          </a:p>
          <a:p>
            <a:r>
              <a:rPr lang="en-US" dirty="0" smtClean="0"/>
              <a:t>Any block is replicated across multiple separate </a:t>
            </a:r>
            <a:r>
              <a:rPr lang="en-US" b="1" i="1" dirty="0" err="1" smtClean="0"/>
              <a:t>DataNodes</a:t>
            </a:r>
            <a:endParaRPr lang="en-US" b="1" i="1" dirty="0" smtClean="0"/>
          </a:p>
          <a:p>
            <a:pPr lvl="1"/>
            <a:r>
              <a:rPr lang="en-US" dirty="0" smtClean="0"/>
              <a:t>Usually at least 3x replication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235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HDFS </a:t>
            </a:r>
            <a:r>
              <a:rPr lang="en-US" dirty="0" err="1" smtClean="0"/>
              <a:t>NameNode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b="1" i="1" dirty="0" err="1" smtClean="0"/>
              <a:t>NameNode</a:t>
            </a:r>
            <a:r>
              <a:rPr lang="en-US" b="1" i="1" dirty="0" smtClean="0"/>
              <a:t> </a:t>
            </a:r>
            <a:r>
              <a:rPr lang="en-US" dirty="0" smtClean="0"/>
              <a:t>tracks the </a:t>
            </a:r>
            <a:r>
              <a:rPr lang="en-US" dirty="0" err="1" smtClean="0"/>
              <a:t>filesystem</a:t>
            </a:r>
            <a:r>
              <a:rPr lang="en-US" dirty="0" smtClean="0"/>
              <a:t> metadata</a:t>
            </a:r>
          </a:p>
          <a:p>
            <a:pPr lvl="1"/>
            <a:r>
              <a:rPr lang="en-US" dirty="0" smtClean="0"/>
              <a:t>For each file, what blocks on which </a:t>
            </a:r>
            <a:r>
              <a:rPr lang="en-US" dirty="0" err="1" smtClean="0"/>
              <a:t>DataNodes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i="1" dirty="0" err="1" smtClean="0"/>
              <a:t>NameNode</a:t>
            </a:r>
            <a:r>
              <a:rPr lang="en-US" dirty="0" smtClean="0"/>
              <a:t> is both a potential bottleneck and point of failure</a:t>
            </a:r>
          </a:p>
          <a:p>
            <a:pPr lvl="1"/>
            <a:r>
              <a:rPr lang="en-US" dirty="0" smtClean="0"/>
              <a:t>Need lots of memory to keep all the </a:t>
            </a:r>
            <a:r>
              <a:rPr lang="en-US" dirty="0" err="1" smtClean="0"/>
              <a:t>filesystem</a:t>
            </a:r>
            <a:r>
              <a:rPr lang="en-US" dirty="0" smtClean="0"/>
              <a:t> metadata in RAM</a:t>
            </a:r>
          </a:p>
          <a:p>
            <a:pPr lvl="2"/>
            <a:r>
              <a:rPr lang="en-US" dirty="0" smtClean="0"/>
              <a:t>Since that is latency-bound</a:t>
            </a:r>
          </a:p>
          <a:p>
            <a:pPr lvl="1"/>
            <a:r>
              <a:rPr lang="en-US" dirty="0" smtClean="0"/>
              <a:t>Requests all go to the </a:t>
            </a:r>
            <a:r>
              <a:rPr lang="en-US" dirty="0" err="1" smtClean="0"/>
              <a:t>NameNode</a:t>
            </a:r>
            <a:endParaRPr lang="en-US" dirty="0" smtClean="0"/>
          </a:p>
          <a:p>
            <a:pPr lvl="2"/>
            <a:r>
              <a:rPr lang="en-US" dirty="0" smtClean="0"/>
              <a:t>Single point of contention</a:t>
            </a:r>
          </a:p>
          <a:p>
            <a:pPr lvl="1"/>
            <a:r>
              <a:rPr lang="en-US" dirty="0" err="1" smtClean="0"/>
              <a:t>NameNode</a:t>
            </a:r>
            <a:r>
              <a:rPr lang="en-US" dirty="0" smtClean="0"/>
              <a:t> fails and the system goes down!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692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HDFS's Single Points of Failure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NameNode</a:t>
            </a:r>
            <a:r>
              <a:rPr lang="en-US" dirty="0" smtClean="0"/>
              <a:t> itself</a:t>
            </a:r>
          </a:p>
          <a:p>
            <a:pPr lvl="1"/>
            <a:r>
              <a:rPr lang="en-US" dirty="0" smtClean="0"/>
              <a:t>The backup gives fail-over, but that is not the same</a:t>
            </a:r>
          </a:p>
          <a:p>
            <a:pPr lvl="1"/>
            <a:r>
              <a:rPr lang="en-US" dirty="0" err="1" smtClean="0"/>
              <a:t>NameNode</a:t>
            </a:r>
            <a:r>
              <a:rPr lang="en-US" dirty="0" smtClean="0"/>
              <a:t>, unlike </a:t>
            </a:r>
            <a:r>
              <a:rPr lang="en-US" dirty="0" err="1" smtClean="0"/>
              <a:t>DataNodes</a:t>
            </a:r>
            <a:r>
              <a:rPr lang="en-US" dirty="0" smtClean="0"/>
              <a:t>, are often not trivially replaceable</a:t>
            </a:r>
          </a:p>
          <a:p>
            <a:pPr lvl="2"/>
            <a:r>
              <a:rPr lang="en-US" dirty="0" smtClean="0"/>
              <a:t>Since the </a:t>
            </a:r>
            <a:r>
              <a:rPr lang="en-US" dirty="0" err="1" smtClean="0"/>
              <a:t>NameNode</a:t>
            </a:r>
            <a:r>
              <a:rPr lang="en-US" dirty="0" smtClean="0"/>
              <a:t> often requires more memory</a:t>
            </a:r>
          </a:p>
          <a:p>
            <a:r>
              <a:rPr lang="en-US" dirty="0" smtClean="0"/>
              <a:t>Often: the switch</a:t>
            </a:r>
          </a:p>
          <a:p>
            <a:pPr lvl="1"/>
            <a:r>
              <a:rPr lang="en-US" dirty="0" smtClean="0"/>
              <a:t>Need multiple redundant networks in a rack if you need to survive switch failures</a:t>
            </a:r>
            <a:endParaRPr lang="en-US" dirty="0"/>
          </a:p>
          <a:p>
            <a:r>
              <a:rPr lang="en-US" dirty="0" smtClean="0"/>
              <a:t>Often: the power</a:t>
            </a:r>
          </a:p>
          <a:p>
            <a:pPr lvl="1"/>
            <a:r>
              <a:rPr lang="en-US" dirty="0" smtClean="0"/>
              <a:t>Need systems with multiple power supplies and redundant power if you need to survive power failures</a:t>
            </a:r>
          </a:p>
          <a:p>
            <a:r>
              <a:rPr lang="en-US" dirty="0" smtClean="0"/>
              <a:t>But it</a:t>
            </a:r>
            <a:r>
              <a:rPr lang="uk-UA" dirty="0" smtClean="0"/>
              <a:t>’</a:t>
            </a:r>
            <a:r>
              <a:rPr lang="en-US" dirty="0" smtClean="0"/>
              <a:t>s a tradeoff:</a:t>
            </a:r>
          </a:p>
          <a:p>
            <a:pPr lvl="1"/>
            <a:r>
              <a:rPr lang="en-US" dirty="0" smtClean="0"/>
              <a:t>HDFS is not </a:t>
            </a:r>
            <a:r>
              <a:rPr lang="en-US" b="1" i="1" dirty="0" smtClean="0"/>
              <a:t>supposed</a:t>
            </a:r>
            <a:r>
              <a:rPr lang="en-US" dirty="0" smtClean="0"/>
              <a:t> to be "high availability", but "inexpensive and big and (mostly) reliable":</a:t>
            </a:r>
          </a:p>
          <a:p>
            <a:pPr lvl="2"/>
            <a:r>
              <a:rPr lang="en-US" dirty="0" smtClean="0"/>
              <a:t>'5-9s of availability' aka 'operating 99.999% of the time' allows for just 5 minutes downtime in a year!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365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03868"/>
            <a:ext cx="8229600" cy="49022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Warehouse Scale Computers</a:t>
            </a:r>
          </a:p>
          <a:p>
            <a:pPr lvl="1">
              <a:lnSpc>
                <a:spcPct val="110000"/>
              </a:lnSpc>
            </a:pPr>
            <a:r>
              <a:rPr lang="en-US" sz="2600" dirty="0" smtClean="0"/>
              <a:t>New class of computers</a:t>
            </a:r>
          </a:p>
          <a:p>
            <a:pPr lvl="1">
              <a:lnSpc>
                <a:spcPct val="110000"/>
              </a:lnSpc>
            </a:pPr>
            <a:r>
              <a:rPr lang="en-US" sz="2600" dirty="0" smtClean="0"/>
              <a:t>Scalability, energy efficiency, high failure rate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Request-level parallelism 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dirty="0" smtClean="0"/>
              <a:t>e.g. Web Search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Data-level parallelism on a large dataset</a:t>
            </a:r>
          </a:p>
          <a:p>
            <a:pPr lvl="1">
              <a:lnSpc>
                <a:spcPct val="110000"/>
              </a:lnSpc>
            </a:pPr>
            <a:r>
              <a:rPr lang="en-US" sz="2600" dirty="0" err="1" smtClean="0"/>
              <a:t>MapReduce</a:t>
            </a:r>
            <a:endParaRPr lang="en-US" sz="2600" dirty="0"/>
          </a:p>
          <a:p>
            <a:pPr lvl="1">
              <a:lnSpc>
                <a:spcPct val="110000"/>
              </a:lnSpc>
            </a:pPr>
            <a:r>
              <a:rPr lang="en-US" sz="2600" dirty="0" err="1" smtClean="0"/>
              <a:t>Hadoop</a:t>
            </a:r>
            <a:r>
              <a:rPr lang="en-US" sz="2600" dirty="0" smtClean="0"/>
              <a:t>, Spark</a:t>
            </a:r>
          </a:p>
          <a:p>
            <a:pPr>
              <a:lnSpc>
                <a:spcPct val="110000"/>
              </a:lnSpc>
            </a:pPr>
            <a:endParaRPr lang="en-US" dirty="0" smtClean="0"/>
          </a:p>
          <a:p>
            <a:pPr>
              <a:lnSpc>
                <a:spcPct val="110000"/>
              </a:lnSpc>
            </a:pPr>
            <a:endParaRPr lang="en-US" sz="2600" dirty="0" smtClean="0"/>
          </a:p>
          <a:p>
            <a:pPr lvl="1">
              <a:lnSpc>
                <a:spcPct val="110000"/>
              </a:lnSpc>
            </a:pPr>
            <a:endParaRPr lang="en-US" sz="2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5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1975" y="274638"/>
            <a:ext cx="854005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Data-Level Parallelism (DLP)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03868"/>
            <a:ext cx="8229600" cy="49022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600" dirty="0" smtClean="0"/>
              <a:t>SIMD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Supports data-level parallelism in a single machine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Additional instructions &amp; hardware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 smtClean="0"/>
              <a:t>e.g. Matrix multiplication in memory</a:t>
            </a:r>
          </a:p>
          <a:p>
            <a:pPr>
              <a:lnSpc>
                <a:spcPct val="120000"/>
              </a:lnSpc>
              <a:spcBef>
                <a:spcPts val="2000"/>
              </a:spcBef>
            </a:pPr>
            <a:r>
              <a:rPr lang="en-US" sz="2600" dirty="0" smtClean="0"/>
              <a:t>DLP on WSC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Supports data-level parallelism across multiple machines</a:t>
            </a:r>
          </a:p>
          <a:p>
            <a:pPr lvl="1">
              <a:lnSpc>
                <a:spcPct val="120000"/>
              </a:lnSpc>
            </a:pPr>
            <a:r>
              <a:rPr lang="en-US" dirty="0" err="1" smtClean="0"/>
              <a:t>MapReduce</a:t>
            </a:r>
            <a:r>
              <a:rPr lang="en-US" dirty="0" smtClean="0"/>
              <a:t> &amp; scalable file systems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 smtClean="0"/>
              <a:t>e.g. Training CNNs with images across multiple disks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0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1975" y="0"/>
            <a:ext cx="8540050" cy="965200"/>
          </a:xfrm>
        </p:spPr>
        <p:txBody>
          <a:bodyPr>
            <a:normAutofit/>
          </a:bodyPr>
          <a:lstStyle/>
          <a:p>
            <a:r>
              <a:rPr lang="en-US" dirty="0" smtClean="0"/>
              <a:t>What is </a:t>
            </a:r>
            <a:r>
              <a:rPr lang="en-US" dirty="0" err="1" smtClean="0"/>
              <a:t>MapReduce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24468"/>
            <a:ext cx="8229600" cy="4902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600" dirty="0" smtClean="0"/>
              <a:t>Simple data-parallel </a:t>
            </a:r>
            <a:r>
              <a:rPr lang="en-US" sz="2600" b="1" i="1" dirty="0" smtClean="0"/>
              <a:t>programming model</a:t>
            </a:r>
            <a:r>
              <a:rPr lang="en-US" sz="2600" dirty="0" smtClean="0"/>
              <a:t> and </a:t>
            </a:r>
            <a:r>
              <a:rPr lang="en-US" sz="2600" b="1" i="1" dirty="0" smtClean="0"/>
              <a:t>implementation</a:t>
            </a:r>
            <a:r>
              <a:rPr lang="en-US" sz="2600" dirty="0" smtClean="0"/>
              <a:t> for processing large dataset</a:t>
            </a:r>
          </a:p>
          <a:p>
            <a:pPr>
              <a:spcBef>
                <a:spcPts val="1000"/>
              </a:spcBef>
            </a:pPr>
            <a:r>
              <a:rPr lang="en-US" sz="2600" dirty="0" smtClean="0"/>
              <a:t>Users specify the computation in terms of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a </a:t>
            </a:r>
            <a:r>
              <a:rPr lang="en-US" b="1" i="1" dirty="0" smtClean="0">
                <a:solidFill>
                  <a:srgbClr val="0000FF"/>
                </a:solidFill>
              </a:rPr>
              <a:t>map</a:t>
            </a:r>
            <a:r>
              <a:rPr lang="en-US" dirty="0" smtClean="0"/>
              <a:t> function, and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a </a:t>
            </a:r>
            <a:r>
              <a:rPr lang="en-US" b="1" i="1" dirty="0" smtClean="0">
                <a:solidFill>
                  <a:srgbClr val="0000FF"/>
                </a:solidFill>
              </a:rPr>
              <a:t>reduce</a:t>
            </a:r>
            <a:r>
              <a:rPr lang="en-US" dirty="0" smtClean="0"/>
              <a:t> function</a:t>
            </a:r>
          </a:p>
          <a:p>
            <a:pPr>
              <a:spcBef>
                <a:spcPts val="1000"/>
              </a:spcBef>
            </a:pPr>
            <a:r>
              <a:rPr lang="en-US" sz="2600" dirty="0" smtClean="0"/>
              <a:t>Underlying runtime system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Automatically </a:t>
            </a:r>
            <a:r>
              <a:rPr lang="en-US" b="1" i="1" dirty="0" smtClean="0"/>
              <a:t>parallelize</a:t>
            </a:r>
            <a:r>
              <a:rPr lang="en-US" dirty="0" smtClean="0"/>
              <a:t> the computation across large scale clusters of machines.</a:t>
            </a:r>
          </a:p>
          <a:p>
            <a:pPr lvl="1">
              <a:spcBef>
                <a:spcPts val="0"/>
              </a:spcBef>
            </a:pPr>
            <a:r>
              <a:rPr lang="en-US" b="1" i="1" dirty="0" smtClean="0"/>
              <a:t>Handles</a:t>
            </a:r>
            <a:r>
              <a:rPr lang="en-US" dirty="0" smtClean="0"/>
              <a:t> machine </a:t>
            </a:r>
            <a:r>
              <a:rPr lang="en-US" b="1" i="1" dirty="0" smtClean="0"/>
              <a:t>failure</a:t>
            </a:r>
          </a:p>
          <a:p>
            <a:pPr lvl="1">
              <a:spcBef>
                <a:spcPts val="0"/>
              </a:spcBef>
            </a:pPr>
            <a:r>
              <a:rPr lang="en-US" b="1" i="1" dirty="0" smtClean="0"/>
              <a:t>Schedule</a:t>
            </a:r>
            <a:r>
              <a:rPr lang="en-US" dirty="0" smtClean="0"/>
              <a:t> inter-machine communication to make efficient use of the networks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42594" y="5758548"/>
            <a:ext cx="85803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0"/>
              </a:spcBef>
            </a:pPr>
            <a:r>
              <a:rPr lang="en-US" dirty="0"/>
              <a:t>Jeffrey Dean and Sanjay </a:t>
            </a:r>
            <a:r>
              <a:rPr lang="en-US" dirty="0" err="1"/>
              <a:t>Ghemawat</a:t>
            </a:r>
            <a:r>
              <a:rPr lang="en-US" dirty="0"/>
              <a:t>, “</a:t>
            </a:r>
            <a:r>
              <a:rPr lang="en-US" dirty="0" err="1"/>
              <a:t>MapReduce</a:t>
            </a:r>
            <a:r>
              <a:rPr lang="en-US" dirty="0"/>
              <a:t>: Simplified Data Processing on Large Clusters,” </a:t>
            </a:r>
            <a:r>
              <a:rPr lang="en-US" i="1" dirty="0"/>
              <a:t>6</a:t>
            </a:r>
            <a:r>
              <a:rPr lang="en-US" i="1" baseline="30000" dirty="0"/>
              <a:t>th</a:t>
            </a:r>
            <a:r>
              <a:rPr lang="en-US" i="1" dirty="0"/>
              <a:t> USENIX Symposium on Operating Systems Design and Implementation, 2004</a:t>
            </a:r>
            <a:r>
              <a:rPr lang="en-US" dirty="0"/>
              <a:t>. (optional reading, linked on course homepage – a digestible CS paper at the 61C level)</a:t>
            </a:r>
          </a:p>
        </p:txBody>
      </p:sp>
    </p:spTree>
    <p:extLst>
      <p:ext uri="{BB962C8B-B14F-4D97-AF65-F5344CB8AC3E}">
        <p14:creationId xmlns:p14="http://schemas.microsoft.com/office/powerpoint/2010/main" val="250610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1975" y="274638"/>
            <a:ext cx="854005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 is </a:t>
            </a:r>
            <a:r>
              <a:rPr lang="en-US" dirty="0" err="1" smtClean="0"/>
              <a:t>MapReduce</a:t>
            </a:r>
            <a:r>
              <a:rPr lang="en-US" dirty="0" smtClean="0"/>
              <a:t> used for?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03868"/>
            <a:ext cx="8229600" cy="490220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600" dirty="0" smtClean="0"/>
              <a:t>At Google: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200" dirty="0" smtClean="0"/>
              <a:t>Index construction for Google Search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200" dirty="0" smtClean="0"/>
              <a:t>Article clustering for Google News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200" dirty="0" smtClean="0"/>
              <a:t>Statistical machine translation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200" dirty="0" smtClean="0"/>
              <a:t>For computing multi-layers street maps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600" dirty="0" smtClean="0"/>
              <a:t>At Yahoo!: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200" dirty="0" smtClean="0"/>
              <a:t>“Web map” powering Yahoo! Search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200" dirty="0" smtClean="0"/>
              <a:t>Spam detection for Yahoo! Mail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600" dirty="0" smtClean="0"/>
              <a:t>At Facebook: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200" dirty="0" smtClean="0"/>
              <a:t>Data mining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200" dirty="0" smtClean="0"/>
              <a:t>Ad optimization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200" dirty="0" smtClean="0"/>
              <a:t>Spam detection</a:t>
            </a:r>
          </a:p>
          <a:p>
            <a:pPr lvl="1">
              <a:lnSpc>
                <a:spcPct val="120000"/>
              </a:lnSpc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94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1975" y="274638"/>
            <a:ext cx="8540050" cy="6270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Inspiration: Map &amp; Reduce Functions, ex: Python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03868"/>
            <a:ext cx="8229600" cy="49022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600" dirty="0" smtClean="0"/>
              <a:t>Calculate : </a:t>
            </a:r>
            <a:endParaRPr lang="en-US" sz="2200" dirty="0" smtClean="0"/>
          </a:p>
          <a:p>
            <a:pPr lvl="1">
              <a:lnSpc>
                <a:spcPct val="110000"/>
              </a:lnSpc>
              <a:spcBef>
                <a:spcPts val="0"/>
              </a:spcBef>
            </a:pPr>
            <a:endParaRPr lang="en-US" dirty="0"/>
          </a:p>
          <a:p>
            <a:pPr marL="457200" lvl="1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2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3963752"/>
              </p:ext>
            </p:extLst>
          </p:nvPr>
        </p:nvGraphicFramePr>
        <p:xfrm>
          <a:off x="2197100" y="1173307"/>
          <a:ext cx="992140" cy="1092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1" name="Equation" r:id="rId3" imgW="355600" imgH="457200" progId="Equation.3">
                  <p:embed/>
                </p:oleObj>
              </mc:Choice>
              <mc:Fallback>
                <p:oleObj name="Equation" r:id="rId3" imgW="3556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97100" y="1173307"/>
                        <a:ext cx="992140" cy="10929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11110" y="2425245"/>
            <a:ext cx="3733513" cy="318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Consolas"/>
                <a:cs typeface="Consolas"/>
              </a:rPr>
              <a:t>A</a:t>
            </a:r>
            <a:r>
              <a:rPr lang="en-US" sz="2400" dirty="0" smtClean="0">
                <a:latin typeface="Consolas"/>
                <a:cs typeface="Consolas"/>
              </a:rPr>
              <a:t> = [1, 2, 3, 4]</a:t>
            </a:r>
          </a:p>
          <a:p>
            <a:pPr>
              <a:lnSpc>
                <a:spcPct val="120000"/>
              </a:lnSpc>
            </a:pPr>
            <a:r>
              <a:rPr lang="en-US" sz="2400" dirty="0" err="1" smtClean="0">
                <a:latin typeface="Consolas"/>
                <a:cs typeface="Consolas"/>
              </a:rPr>
              <a:t>def</a:t>
            </a:r>
            <a:r>
              <a:rPr lang="en-US" sz="2400" dirty="0" smtClean="0">
                <a:latin typeface="Consolas"/>
                <a:cs typeface="Consolas"/>
              </a:rPr>
              <a:t> square(x):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latin typeface="Consolas"/>
                <a:cs typeface="Consolas"/>
              </a:rPr>
              <a:t> </a:t>
            </a:r>
            <a:r>
              <a:rPr lang="en-US" sz="2400" dirty="0" smtClean="0">
                <a:latin typeface="Consolas"/>
                <a:cs typeface="Consolas"/>
              </a:rPr>
              <a:t> return x * x</a:t>
            </a:r>
          </a:p>
          <a:p>
            <a:pPr>
              <a:lnSpc>
                <a:spcPct val="120000"/>
              </a:lnSpc>
            </a:pPr>
            <a:r>
              <a:rPr lang="en-US" sz="2400" dirty="0" err="1" smtClean="0">
                <a:latin typeface="Consolas"/>
                <a:cs typeface="Consolas"/>
              </a:rPr>
              <a:t>def</a:t>
            </a:r>
            <a:r>
              <a:rPr lang="en-US" sz="2400" dirty="0" smtClean="0">
                <a:latin typeface="Consolas"/>
                <a:cs typeface="Consolas"/>
              </a:rPr>
              <a:t> sum(x, y):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latin typeface="Consolas"/>
                <a:cs typeface="Consolas"/>
              </a:rPr>
              <a:t> </a:t>
            </a:r>
            <a:r>
              <a:rPr lang="en-US" sz="2400" dirty="0" smtClean="0">
                <a:latin typeface="Consolas"/>
                <a:cs typeface="Consolas"/>
              </a:rPr>
              <a:t> return x + y</a:t>
            </a:r>
          </a:p>
          <a:p>
            <a:pPr>
              <a:lnSpc>
                <a:spcPct val="120000"/>
              </a:lnSpc>
            </a:pPr>
            <a:r>
              <a:rPr lang="en-US" sz="2400" dirty="0" smtClean="0">
                <a:solidFill>
                  <a:srgbClr val="0000FF"/>
                </a:solidFill>
                <a:latin typeface="Consolas"/>
                <a:cs typeface="Consolas"/>
              </a:rPr>
              <a:t>reduce</a:t>
            </a:r>
            <a:r>
              <a:rPr lang="en-US" sz="2400" dirty="0" smtClean="0">
                <a:latin typeface="Consolas"/>
                <a:cs typeface="Consolas"/>
              </a:rPr>
              <a:t>(sum, 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latin typeface="Consolas"/>
                <a:cs typeface="Consolas"/>
              </a:rPr>
              <a:t> </a:t>
            </a:r>
            <a:r>
              <a:rPr lang="en-US" sz="2400" dirty="0" smtClean="0">
                <a:latin typeface="Consolas"/>
                <a:cs typeface="Consolas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Consolas"/>
                <a:cs typeface="Consolas"/>
              </a:rPr>
              <a:t>map</a:t>
            </a:r>
            <a:r>
              <a:rPr lang="en-US" sz="2400" dirty="0" smtClean="0">
                <a:latin typeface="Consolas"/>
                <a:cs typeface="Consolas"/>
              </a:rPr>
              <a:t>(square, A))</a:t>
            </a:r>
            <a:endParaRPr lang="en-US" sz="2400" dirty="0">
              <a:latin typeface="Consolas"/>
              <a:cs typeface="Consola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421013" y="1345740"/>
            <a:ext cx="4372134" cy="754308"/>
            <a:chOff x="4421013" y="1345740"/>
            <a:chExt cx="4372134" cy="754308"/>
          </a:xfrm>
        </p:grpSpPr>
        <p:sp>
          <p:nvSpPr>
            <p:cNvPr id="8" name="Rectangle 7"/>
            <p:cNvSpPr/>
            <p:nvPr/>
          </p:nvSpPr>
          <p:spPr>
            <a:xfrm>
              <a:off x="4421013" y="1345740"/>
              <a:ext cx="926216" cy="754308"/>
            </a:xfrm>
            <a:prstGeom prst="rect">
              <a:avLst/>
            </a:prstGeom>
            <a:solidFill>
              <a:srgbClr val="CCFFC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569652" y="1345740"/>
              <a:ext cx="926216" cy="754308"/>
            </a:xfrm>
            <a:prstGeom prst="rect">
              <a:avLst/>
            </a:prstGeom>
            <a:solidFill>
              <a:srgbClr val="CCFFC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2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718291" y="1345740"/>
              <a:ext cx="926216" cy="754308"/>
            </a:xfrm>
            <a:prstGeom prst="rect">
              <a:avLst/>
            </a:prstGeom>
            <a:solidFill>
              <a:srgbClr val="CCFFC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3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866931" y="1345740"/>
              <a:ext cx="926216" cy="754308"/>
            </a:xfrm>
            <a:prstGeom prst="rect">
              <a:avLst/>
            </a:prstGeom>
            <a:solidFill>
              <a:srgbClr val="CCFFC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420635" y="2166700"/>
            <a:ext cx="4372134" cy="1286704"/>
            <a:chOff x="4420635" y="2166700"/>
            <a:chExt cx="4372134" cy="1286704"/>
          </a:xfrm>
        </p:grpSpPr>
        <p:sp>
          <p:nvSpPr>
            <p:cNvPr id="12" name="Rectangle 11"/>
            <p:cNvSpPr/>
            <p:nvPr/>
          </p:nvSpPr>
          <p:spPr>
            <a:xfrm>
              <a:off x="4420635" y="2699096"/>
              <a:ext cx="926216" cy="754308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569274" y="2699096"/>
              <a:ext cx="926216" cy="754308"/>
            </a:xfrm>
            <a:prstGeom prst="rect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4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17913" y="2699096"/>
              <a:ext cx="926216" cy="754308"/>
            </a:xfrm>
            <a:prstGeom prst="rect">
              <a:avLst/>
            </a:prstGeom>
            <a:solidFill>
              <a:srgbClr val="008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9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866553" y="2699096"/>
              <a:ext cx="926216" cy="754308"/>
            </a:xfrm>
            <a:prstGeom prst="rect">
              <a:avLst/>
            </a:prstGeom>
            <a:solidFill>
              <a:srgbClr val="008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16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4678825" y="2166700"/>
              <a:ext cx="439237" cy="410573"/>
            </a:xfrm>
            <a:prstGeom prst="downArrow">
              <a:avLst/>
            </a:prstGeom>
            <a:solidFill>
              <a:srgbClr val="CCFFC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5805185" y="2166700"/>
              <a:ext cx="439237" cy="410573"/>
            </a:xfrm>
            <a:prstGeom prst="downArrow">
              <a:avLst/>
            </a:prstGeom>
            <a:solidFill>
              <a:srgbClr val="CCFFC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Down Arrow 17"/>
            <p:cNvSpPr/>
            <p:nvPr/>
          </p:nvSpPr>
          <p:spPr>
            <a:xfrm>
              <a:off x="6960190" y="2166700"/>
              <a:ext cx="439237" cy="410573"/>
            </a:xfrm>
            <a:prstGeom prst="downArrow">
              <a:avLst/>
            </a:prstGeom>
            <a:solidFill>
              <a:srgbClr val="CCFFC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Down Arrow 18"/>
            <p:cNvSpPr/>
            <p:nvPr/>
          </p:nvSpPr>
          <p:spPr>
            <a:xfrm>
              <a:off x="8105646" y="2166700"/>
              <a:ext cx="439237" cy="410573"/>
            </a:xfrm>
            <a:prstGeom prst="downArrow">
              <a:avLst/>
            </a:prstGeom>
            <a:solidFill>
              <a:srgbClr val="CCFFCC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005528" y="3611929"/>
            <a:ext cx="3217507" cy="1430879"/>
            <a:chOff x="5005528" y="3611929"/>
            <a:chExt cx="3217507" cy="1430879"/>
          </a:xfrm>
        </p:grpSpPr>
        <p:sp>
          <p:nvSpPr>
            <p:cNvPr id="20" name="Down Arrow 19"/>
            <p:cNvSpPr/>
            <p:nvPr/>
          </p:nvSpPr>
          <p:spPr>
            <a:xfrm>
              <a:off x="5153232" y="3612301"/>
              <a:ext cx="614136" cy="574058"/>
            </a:xfrm>
            <a:prstGeom prst="downArrow">
              <a:avLst/>
            </a:prstGeom>
            <a:solidFill>
              <a:srgbClr val="FFFF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005528" y="4288500"/>
              <a:ext cx="926216" cy="75430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5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Down Arrow 21"/>
            <p:cNvSpPr/>
            <p:nvPr/>
          </p:nvSpPr>
          <p:spPr>
            <a:xfrm>
              <a:off x="7434975" y="3611929"/>
              <a:ext cx="614136" cy="574058"/>
            </a:xfrm>
            <a:prstGeom prst="downArrow">
              <a:avLst/>
            </a:prstGeom>
            <a:solidFill>
              <a:srgbClr val="008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296819" y="4288128"/>
              <a:ext cx="926216" cy="75430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25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217447" y="5206109"/>
            <a:ext cx="926216" cy="1401862"/>
            <a:chOff x="6217447" y="5206109"/>
            <a:chExt cx="926216" cy="1401862"/>
          </a:xfrm>
        </p:grpSpPr>
        <p:sp>
          <p:nvSpPr>
            <p:cNvPr id="24" name="Rectangle 23"/>
            <p:cNvSpPr/>
            <p:nvPr/>
          </p:nvSpPr>
          <p:spPr>
            <a:xfrm>
              <a:off x="6217447" y="5853663"/>
              <a:ext cx="926216" cy="754308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30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5" name="Down Arrow 24"/>
            <p:cNvSpPr/>
            <p:nvPr/>
          </p:nvSpPr>
          <p:spPr>
            <a:xfrm>
              <a:off x="6365152" y="5206109"/>
              <a:ext cx="614136" cy="574058"/>
            </a:xfrm>
            <a:prstGeom prst="downArrow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3841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80289" y="1403868"/>
            <a:ext cx="8824061" cy="4902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600" b="1" i="1" dirty="0" smtClean="0">
                <a:sym typeface="Wingdings"/>
              </a:rPr>
              <a:t>Map</a:t>
            </a:r>
            <a:r>
              <a:rPr lang="en-US" sz="2600" dirty="0" smtClean="0">
                <a:sym typeface="Wingdings"/>
              </a:rPr>
              <a:t>: </a:t>
            </a:r>
            <a:r>
              <a:rPr lang="en-US" sz="2000" dirty="0" smtClean="0">
                <a:latin typeface="Consolas"/>
                <a:cs typeface="Consolas"/>
                <a:sym typeface="Wingdings"/>
              </a:rPr>
              <a:t>(</a:t>
            </a:r>
            <a:r>
              <a:rPr lang="en-US" sz="2000" dirty="0" err="1" smtClean="0">
                <a:latin typeface="Consolas"/>
                <a:cs typeface="Consolas"/>
                <a:sym typeface="Wingdings"/>
              </a:rPr>
              <a:t>in_key</a:t>
            </a:r>
            <a:r>
              <a:rPr lang="en-US" sz="2000" dirty="0" smtClean="0">
                <a:latin typeface="Consolas"/>
                <a:cs typeface="Consolas"/>
                <a:sym typeface="Wingdings"/>
              </a:rPr>
              <a:t>, </a:t>
            </a:r>
            <a:r>
              <a:rPr lang="en-US" sz="2000" dirty="0" err="1" smtClean="0">
                <a:latin typeface="Consolas"/>
                <a:cs typeface="Consolas"/>
                <a:sym typeface="Wingdings"/>
              </a:rPr>
              <a:t>in_value</a:t>
            </a:r>
            <a:r>
              <a:rPr lang="en-US" sz="2000" dirty="0" smtClean="0">
                <a:latin typeface="Consolas"/>
                <a:cs typeface="Consolas"/>
                <a:sym typeface="Wingdings"/>
              </a:rPr>
              <a:t>)  list(</a:t>
            </a:r>
            <a:r>
              <a:rPr lang="en-US" sz="2000" dirty="0" err="1" smtClean="0">
                <a:latin typeface="Consolas"/>
                <a:cs typeface="Consolas"/>
                <a:sym typeface="Wingdings"/>
              </a:rPr>
              <a:t>interm_key</a:t>
            </a:r>
            <a:r>
              <a:rPr lang="en-US" sz="2000" dirty="0" smtClean="0">
                <a:latin typeface="Consolas"/>
                <a:cs typeface="Consolas"/>
                <a:sym typeface="Wingdings"/>
              </a:rPr>
              <a:t>, </a:t>
            </a:r>
            <a:r>
              <a:rPr lang="en-US" sz="2000" dirty="0" err="1" smtClean="0">
                <a:latin typeface="Consolas"/>
                <a:cs typeface="Consolas"/>
                <a:sym typeface="Wingdings"/>
              </a:rPr>
              <a:t>interm_val</a:t>
            </a:r>
            <a:r>
              <a:rPr lang="en-US" sz="2000" dirty="0" smtClean="0">
                <a:latin typeface="Consolas"/>
                <a:cs typeface="Consolas"/>
                <a:sym typeface="Wingdings"/>
              </a:rPr>
              <a:t>)</a:t>
            </a:r>
            <a:endParaRPr lang="en-US" sz="2600" dirty="0" smtClean="0">
              <a:latin typeface="Consolas"/>
              <a:cs typeface="Consolas"/>
              <a:sym typeface="Wingdings"/>
            </a:endParaRPr>
          </a:p>
          <a:p>
            <a:pPr marL="457200" lvl="1" indent="0">
              <a:buNone/>
            </a:pPr>
            <a:r>
              <a:rPr lang="en-US" sz="2000" dirty="0">
                <a:latin typeface="Consolas"/>
                <a:cs typeface="Consolas"/>
              </a:rPr>
              <a:t>map(</a:t>
            </a:r>
            <a:r>
              <a:rPr lang="en-US" sz="2000" dirty="0" err="1">
                <a:latin typeface="Consolas"/>
                <a:cs typeface="Consolas"/>
              </a:rPr>
              <a:t>in_key</a:t>
            </a:r>
            <a:r>
              <a:rPr lang="en-US" sz="2000" dirty="0" smtClean="0">
                <a:latin typeface="Consolas"/>
                <a:cs typeface="Consolas"/>
              </a:rPr>
              <a:t>, </a:t>
            </a:r>
            <a:r>
              <a:rPr lang="en-US" sz="2000" dirty="0" err="1" smtClean="0">
                <a:latin typeface="Consolas"/>
                <a:cs typeface="Consolas"/>
              </a:rPr>
              <a:t>in_val</a:t>
            </a:r>
            <a:r>
              <a:rPr lang="en-US" sz="2000" dirty="0">
                <a:latin typeface="Consolas"/>
                <a:cs typeface="Consolas"/>
              </a:rPr>
              <a:t>):</a:t>
            </a:r>
          </a:p>
          <a:p>
            <a:pPr marL="457200" lvl="1" indent="0">
              <a:buNone/>
            </a:pPr>
            <a:r>
              <a:rPr lang="en-US" sz="2000" dirty="0">
                <a:latin typeface="Consolas"/>
                <a:cs typeface="Consolas"/>
              </a:rPr>
              <a:t>  </a:t>
            </a:r>
            <a:r>
              <a:rPr lang="en-US" sz="2000" dirty="0">
                <a:solidFill>
                  <a:srgbClr val="008000"/>
                </a:solidFill>
                <a:latin typeface="Consolas"/>
                <a:cs typeface="Consolas"/>
              </a:rPr>
              <a:t>// DO WORK HERE</a:t>
            </a:r>
            <a:r>
              <a:rPr lang="en-US" sz="2000" dirty="0">
                <a:latin typeface="Consolas"/>
                <a:cs typeface="Consolas"/>
              </a:rPr>
              <a:t> </a:t>
            </a:r>
            <a:br>
              <a:rPr lang="en-US" sz="2000" dirty="0">
                <a:latin typeface="Consolas"/>
                <a:cs typeface="Consolas"/>
              </a:rPr>
            </a:br>
            <a:r>
              <a:rPr lang="en-US" sz="2000" dirty="0">
                <a:latin typeface="Consolas"/>
                <a:cs typeface="Consolas"/>
              </a:rPr>
              <a:t>  emit(</a:t>
            </a:r>
            <a:r>
              <a:rPr lang="en-US" sz="2000" dirty="0" err="1">
                <a:latin typeface="Consolas"/>
                <a:cs typeface="Consolas"/>
              </a:rPr>
              <a:t>interm_key,interm_val</a:t>
            </a:r>
            <a:r>
              <a:rPr lang="en-US" sz="2000" dirty="0">
                <a:latin typeface="Consolas"/>
                <a:cs typeface="Consolas"/>
              </a:rPr>
              <a:t>)</a:t>
            </a:r>
          </a:p>
          <a:p>
            <a:pPr lvl="1">
              <a:spcBef>
                <a:spcPts val="1000"/>
              </a:spcBef>
            </a:pPr>
            <a:r>
              <a:rPr lang="en-US" sz="2200" dirty="0">
                <a:latin typeface="+mj-lt"/>
                <a:cs typeface="Courier New"/>
                <a:sym typeface="Wingdings"/>
              </a:rPr>
              <a:t>Slice data into “shards” or “splits” and distribute to </a:t>
            </a:r>
            <a:r>
              <a:rPr lang="en-US" sz="2200" dirty="0" smtClean="0">
                <a:latin typeface="+mj-lt"/>
                <a:cs typeface="Courier New"/>
                <a:sym typeface="Wingdings"/>
              </a:rPr>
              <a:t>workers</a:t>
            </a:r>
          </a:p>
          <a:p>
            <a:pPr lvl="1">
              <a:spcBef>
                <a:spcPts val="0"/>
              </a:spcBef>
            </a:pPr>
            <a:r>
              <a:rPr lang="en-US" sz="2200" dirty="0">
                <a:latin typeface="+mj-lt"/>
                <a:cs typeface="Courier New"/>
                <a:sym typeface="Wingdings"/>
              </a:rPr>
              <a:t>Compute set of intermediate key/value </a:t>
            </a:r>
            <a:r>
              <a:rPr lang="en-US" sz="2200" dirty="0" smtClean="0">
                <a:latin typeface="+mj-lt"/>
                <a:cs typeface="Courier New"/>
                <a:sym typeface="Wingdings"/>
              </a:rPr>
              <a:t>pairs</a:t>
            </a:r>
            <a:endParaRPr lang="en-US" sz="2200" dirty="0">
              <a:latin typeface="+mj-lt"/>
              <a:cs typeface="Courier New"/>
              <a:sym typeface="Wingdings"/>
            </a:endParaRPr>
          </a:p>
          <a:p>
            <a:pPr>
              <a:spcBef>
                <a:spcPts val="1500"/>
              </a:spcBef>
            </a:pPr>
            <a:r>
              <a:rPr lang="en-US" sz="2600" b="1" i="1" dirty="0" smtClean="0">
                <a:solidFill>
                  <a:srgbClr val="000000"/>
                </a:solidFill>
                <a:sym typeface="Wingdings"/>
              </a:rPr>
              <a:t>Reduce</a:t>
            </a:r>
            <a:r>
              <a:rPr lang="en-US" sz="2600" dirty="0" smtClean="0">
                <a:sym typeface="Wingdings"/>
              </a:rPr>
              <a:t>: </a:t>
            </a:r>
            <a:r>
              <a:rPr lang="en-US" sz="2000" dirty="0" smtClean="0">
                <a:latin typeface="Consolas"/>
                <a:cs typeface="Consolas"/>
                <a:sym typeface="Wingdings"/>
              </a:rPr>
              <a:t>(</a:t>
            </a:r>
            <a:r>
              <a:rPr lang="en-US" sz="2000" dirty="0" err="1" smtClean="0">
                <a:latin typeface="Consolas"/>
                <a:cs typeface="Consolas"/>
                <a:sym typeface="Wingdings"/>
              </a:rPr>
              <a:t>interm_key</a:t>
            </a:r>
            <a:r>
              <a:rPr lang="en-US" sz="2000" dirty="0" smtClean="0">
                <a:latin typeface="Consolas"/>
                <a:cs typeface="Consolas"/>
                <a:sym typeface="Wingdings"/>
              </a:rPr>
              <a:t>, list(</a:t>
            </a:r>
            <a:r>
              <a:rPr lang="en-US" sz="2000" dirty="0" err="1" smtClean="0">
                <a:latin typeface="Consolas"/>
                <a:cs typeface="Consolas"/>
                <a:sym typeface="Wingdings"/>
              </a:rPr>
              <a:t>interm_value</a:t>
            </a:r>
            <a:r>
              <a:rPr lang="en-US" sz="2000" dirty="0" smtClean="0">
                <a:latin typeface="Consolas"/>
                <a:cs typeface="Consolas"/>
                <a:sym typeface="Wingdings"/>
              </a:rPr>
              <a:t>))  list(</a:t>
            </a:r>
            <a:r>
              <a:rPr lang="en-US" sz="2000" dirty="0" err="1" smtClean="0">
                <a:latin typeface="Consolas"/>
                <a:cs typeface="Consolas"/>
                <a:sym typeface="Wingdings"/>
              </a:rPr>
              <a:t>out_value</a:t>
            </a:r>
            <a:r>
              <a:rPr lang="en-US" sz="2000" dirty="0" smtClean="0">
                <a:latin typeface="Consolas"/>
                <a:cs typeface="Consolas"/>
                <a:sym typeface="Wingdings"/>
              </a:rPr>
              <a:t>)</a:t>
            </a:r>
          </a:p>
          <a:p>
            <a:pPr marL="457200" lvl="1" indent="0">
              <a:buNone/>
            </a:pPr>
            <a:r>
              <a:rPr lang="en-US" sz="2000" dirty="0">
                <a:latin typeface="Consolas"/>
                <a:cs typeface="Consolas"/>
              </a:rPr>
              <a:t>reduce(</a:t>
            </a:r>
            <a:r>
              <a:rPr lang="en-US" sz="2000" dirty="0" err="1">
                <a:latin typeface="Consolas"/>
                <a:cs typeface="Consolas"/>
              </a:rPr>
              <a:t>interm_key</a:t>
            </a:r>
            <a:r>
              <a:rPr lang="en-US" sz="2000" dirty="0" smtClean="0">
                <a:latin typeface="Consolas"/>
                <a:cs typeface="Consolas"/>
              </a:rPr>
              <a:t>, list</a:t>
            </a:r>
            <a:r>
              <a:rPr lang="en-US" sz="2000" dirty="0">
                <a:latin typeface="Consolas"/>
                <a:cs typeface="Consolas"/>
              </a:rPr>
              <a:t>(</a:t>
            </a:r>
            <a:r>
              <a:rPr lang="en-US" sz="2000" dirty="0" err="1">
                <a:latin typeface="Consolas"/>
                <a:cs typeface="Consolas"/>
              </a:rPr>
              <a:t>interm_val</a:t>
            </a:r>
            <a:r>
              <a:rPr lang="en-US" sz="2000" dirty="0">
                <a:latin typeface="Consolas"/>
                <a:cs typeface="Consolas"/>
              </a:rPr>
              <a:t>)): </a:t>
            </a:r>
          </a:p>
          <a:p>
            <a:pPr marL="457200" lvl="1" indent="0">
              <a:buNone/>
            </a:pPr>
            <a:r>
              <a:rPr lang="en-US" sz="2000" dirty="0">
                <a:latin typeface="Consolas"/>
                <a:cs typeface="Consolas"/>
              </a:rPr>
              <a:t>  </a:t>
            </a:r>
            <a:r>
              <a:rPr lang="en-US" sz="2000" dirty="0">
                <a:solidFill>
                  <a:srgbClr val="008000"/>
                </a:solidFill>
                <a:latin typeface="Consolas"/>
                <a:cs typeface="Consolas"/>
              </a:rPr>
              <a:t>// DO WORK HERE</a:t>
            </a:r>
          </a:p>
          <a:p>
            <a:pPr marL="457200" lvl="1" indent="0">
              <a:buNone/>
            </a:pPr>
            <a:r>
              <a:rPr lang="en-US" sz="2000" dirty="0">
                <a:latin typeface="Consolas"/>
                <a:cs typeface="Consolas"/>
              </a:rPr>
              <a:t>  emit(</a:t>
            </a:r>
            <a:r>
              <a:rPr lang="en-US" sz="2000" dirty="0" err="1">
                <a:latin typeface="Consolas"/>
                <a:cs typeface="Consolas"/>
              </a:rPr>
              <a:t>out_key</a:t>
            </a:r>
            <a:r>
              <a:rPr lang="en-US" sz="2000" dirty="0">
                <a:latin typeface="Consolas"/>
                <a:cs typeface="Consolas"/>
              </a:rPr>
              <a:t>, </a:t>
            </a:r>
            <a:r>
              <a:rPr lang="en-US" sz="2000" dirty="0" err="1">
                <a:latin typeface="Consolas"/>
                <a:cs typeface="Consolas"/>
              </a:rPr>
              <a:t>out_val</a:t>
            </a:r>
            <a:r>
              <a:rPr lang="en-US" sz="2000" dirty="0">
                <a:latin typeface="Consolas"/>
                <a:cs typeface="Consolas"/>
              </a:rPr>
              <a:t>)</a:t>
            </a:r>
          </a:p>
          <a:p>
            <a:pPr lvl="1">
              <a:spcBef>
                <a:spcPts val="1500"/>
              </a:spcBef>
            </a:pPr>
            <a:r>
              <a:rPr lang="en-US" sz="2200" dirty="0">
                <a:latin typeface="+mj-lt"/>
                <a:cs typeface="Consolas"/>
                <a:sym typeface="Wingdings"/>
              </a:rPr>
              <a:t>Combines all intermediate values for a particular </a:t>
            </a:r>
            <a:r>
              <a:rPr lang="en-US" sz="2200" dirty="0" smtClean="0">
                <a:latin typeface="+mj-lt"/>
                <a:cs typeface="Consolas"/>
                <a:sym typeface="Wingdings"/>
              </a:rPr>
              <a:t>key</a:t>
            </a:r>
          </a:p>
          <a:p>
            <a:pPr lvl="1"/>
            <a:r>
              <a:rPr lang="en-US" sz="2200" dirty="0"/>
              <a:t>Produces a set of merged output values (</a:t>
            </a:r>
            <a:r>
              <a:rPr lang="en-US" sz="2200" dirty="0" smtClean="0"/>
              <a:t>usually </a:t>
            </a:r>
            <a:r>
              <a:rPr lang="en-US" sz="2200" dirty="0"/>
              <a:t>just one</a:t>
            </a:r>
            <a:r>
              <a:rPr lang="en-US" sz="2200" dirty="0" smtClean="0"/>
              <a:t>)</a:t>
            </a:r>
            <a:endParaRPr lang="en-US" sz="2200" dirty="0" smtClean="0">
              <a:sym typeface="Wingdings"/>
            </a:endParaRPr>
          </a:p>
          <a:p>
            <a:pPr>
              <a:spcBef>
                <a:spcPts val="0"/>
              </a:spcBef>
            </a:pPr>
            <a:endParaRPr lang="en-US" sz="2600" dirty="0" smtClean="0">
              <a:sym typeface="Wingding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3820" y="1938286"/>
            <a:ext cx="4335075" cy="1002562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1975" y="122238"/>
            <a:ext cx="854005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MapReduce</a:t>
            </a:r>
            <a:r>
              <a:rPr lang="en-US" dirty="0"/>
              <a:t> </a:t>
            </a:r>
            <a:r>
              <a:rPr lang="en-US" dirty="0" smtClean="0"/>
              <a:t>Programming Model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3441" y="4363159"/>
            <a:ext cx="5443093" cy="1041126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6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80289" y="1784868"/>
            <a:ext cx="9053229" cy="49022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600" dirty="0" smtClean="0">
                <a:sym typeface="Wingdings"/>
              </a:rPr>
              <a:t>User</a:t>
            </a:r>
            <a:r>
              <a:rPr lang="en-US" sz="2600" dirty="0">
                <a:sym typeface="Wingdings"/>
              </a:rPr>
              <a:t>-written Map function reads the document data and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dirty="0" smtClean="0">
                <a:sym typeface="Wingdings"/>
              </a:rPr>
              <a:t> parses </a:t>
            </a:r>
            <a:r>
              <a:rPr lang="en-US" sz="2600" dirty="0">
                <a:sym typeface="Wingdings"/>
              </a:rPr>
              <a:t>out the words. For each word, it writes the (key, value) </a:t>
            </a:r>
            <a:r>
              <a:rPr lang="en-US" sz="2600" dirty="0" smtClean="0">
                <a:sym typeface="Wingdings"/>
              </a:rPr>
              <a:t>pair of </a:t>
            </a:r>
            <a:r>
              <a:rPr lang="en-US" sz="2600" dirty="0">
                <a:sym typeface="Wingdings"/>
              </a:rPr>
              <a:t>(word, 1). That is, the word is treated as the </a:t>
            </a:r>
            <a:r>
              <a:rPr lang="en-US" sz="2600" dirty="0" smtClean="0">
                <a:sym typeface="Wingdings"/>
              </a:rPr>
              <a:t>intermediate key </a:t>
            </a:r>
            <a:r>
              <a:rPr lang="en-US" sz="2600" dirty="0">
                <a:sym typeface="Wingdings"/>
              </a:rPr>
              <a:t>and </a:t>
            </a:r>
            <a:r>
              <a:rPr lang="en-US" sz="2600" dirty="0" smtClean="0">
                <a:sym typeface="Wingdings"/>
              </a:rPr>
              <a:t>the associated </a:t>
            </a:r>
            <a:r>
              <a:rPr lang="en-US" sz="2600" dirty="0">
                <a:sym typeface="Wingdings"/>
              </a:rPr>
              <a:t>value of 1 means that we saw the word once</a:t>
            </a:r>
            <a:r>
              <a:rPr lang="en-US" sz="2600" dirty="0" smtClean="0">
                <a:sym typeface="Wingdings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sz="2600" b="1" i="1" dirty="0">
              <a:sym typeface="Wingding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600" b="1" i="1" dirty="0" smtClean="0">
                <a:sym typeface="Wingdings"/>
              </a:rPr>
              <a:t>Map</a:t>
            </a:r>
            <a:r>
              <a:rPr lang="en-US" sz="2600" dirty="0" smtClean="0">
                <a:sym typeface="Wingdings"/>
              </a:rPr>
              <a:t> phase: (doc name, doc contents)  list(word, count)</a:t>
            </a:r>
            <a:endParaRPr lang="en-US" sz="2600" dirty="0" smtClean="0">
              <a:latin typeface="Consolas"/>
              <a:cs typeface="Consolas"/>
              <a:sym typeface="Wingdings"/>
            </a:endParaRPr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008000"/>
                </a:solidFill>
                <a:latin typeface="Consolas"/>
                <a:cs typeface="Consolas"/>
              </a:rPr>
              <a:t>// “I do I learn” </a:t>
            </a:r>
            <a:r>
              <a:rPr lang="en-US" sz="2000" dirty="0" smtClean="0">
                <a:solidFill>
                  <a:srgbClr val="008000"/>
                </a:solidFill>
                <a:latin typeface="Consolas"/>
                <a:cs typeface="Consolas"/>
                <a:sym typeface="Wingdings"/>
              </a:rPr>
              <a:t> [(“I”,1),(“do”,1),(“I”,1),(“learn”,1)]</a:t>
            </a:r>
            <a:endParaRPr lang="en-US" sz="2000" dirty="0" smtClean="0">
              <a:solidFill>
                <a:srgbClr val="008000"/>
              </a:solidFill>
              <a:latin typeface="Consolas"/>
              <a:cs typeface="Consolas"/>
            </a:endParaRPr>
          </a:p>
          <a:p>
            <a:pPr marL="457200" lvl="1" indent="0">
              <a:buNone/>
            </a:pPr>
            <a:r>
              <a:rPr lang="en-US" sz="2000" dirty="0" smtClean="0">
                <a:latin typeface="Consolas"/>
                <a:cs typeface="Consolas"/>
              </a:rPr>
              <a:t>map(key, value)</a:t>
            </a:r>
            <a:r>
              <a:rPr lang="en-US" sz="2000" dirty="0">
                <a:latin typeface="Consolas"/>
                <a:cs typeface="Consolas"/>
              </a:rPr>
              <a:t>:</a:t>
            </a:r>
          </a:p>
          <a:p>
            <a:pPr marL="457200" lvl="1" indent="0">
              <a:buNone/>
            </a:pPr>
            <a:r>
              <a:rPr lang="en-US" sz="2000" dirty="0">
                <a:latin typeface="Consolas"/>
                <a:cs typeface="Consolas"/>
              </a:rPr>
              <a:t>  </a:t>
            </a:r>
            <a:r>
              <a:rPr lang="en-US" sz="2000" dirty="0" smtClean="0">
                <a:latin typeface="Consolas"/>
                <a:cs typeface="Consolas"/>
              </a:rPr>
              <a:t>for each word w in value:</a:t>
            </a:r>
          </a:p>
          <a:p>
            <a:pPr marL="457200" lvl="1" indent="0">
              <a:buNone/>
            </a:pPr>
            <a:r>
              <a:rPr lang="en-US" sz="2000" dirty="0">
                <a:latin typeface="Consolas"/>
                <a:cs typeface="Consolas"/>
              </a:rPr>
              <a:t> </a:t>
            </a:r>
            <a:r>
              <a:rPr lang="en-US" sz="2000" dirty="0" smtClean="0">
                <a:latin typeface="Consolas"/>
                <a:cs typeface="Consolas"/>
              </a:rPr>
              <a:t>   emit(w, 1)</a:t>
            </a:r>
          </a:p>
          <a:p>
            <a:pPr>
              <a:spcBef>
                <a:spcPts val="0"/>
              </a:spcBef>
            </a:pPr>
            <a:endParaRPr lang="en-US" sz="2600" dirty="0" smtClean="0">
              <a:sym typeface="Wingding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4620" y="4991100"/>
            <a:ext cx="4475380" cy="114390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1975" y="20638"/>
            <a:ext cx="8540050" cy="792162"/>
          </a:xfrm>
        </p:spPr>
        <p:txBody>
          <a:bodyPr>
            <a:normAutofit/>
          </a:bodyPr>
          <a:lstStyle/>
          <a:p>
            <a:r>
              <a:rPr lang="en-US" dirty="0" err="1" smtClean="0"/>
              <a:t>MapReduce</a:t>
            </a:r>
            <a:r>
              <a:rPr lang="en-US" dirty="0"/>
              <a:t> </a:t>
            </a:r>
            <a:r>
              <a:rPr lang="en-US" dirty="0" smtClean="0"/>
              <a:t>Word Count Example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39800" y="876300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Task of counting the number of occurrences of each word in a large collection of documents. 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69565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80289" y="1746768"/>
            <a:ext cx="9053229" cy="4984232"/>
          </a:xfrm>
        </p:spPr>
        <p:txBody>
          <a:bodyPr>
            <a:noAutofit/>
          </a:bodyPr>
          <a:lstStyle/>
          <a:p>
            <a:pPr marL="0" indent="0">
              <a:spcBef>
                <a:spcPts val="1500"/>
              </a:spcBef>
              <a:buNone/>
            </a:pPr>
            <a:r>
              <a:rPr lang="en-US" sz="2600" dirty="0" smtClean="0">
                <a:solidFill>
                  <a:srgbClr val="000000"/>
                </a:solidFill>
                <a:sym typeface="Wingdings"/>
              </a:rPr>
              <a:t>The intermediate </a:t>
            </a:r>
            <a:r>
              <a:rPr lang="en-US" sz="2600" dirty="0">
                <a:solidFill>
                  <a:srgbClr val="000000"/>
                </a:solidFill>
                <a:sym typeface="Wingdings"/>
              </a:rPr>
              <a:t>data is then sorted by </a:t>
            </a:r>
            <a:r>
              <a:rPr lang="en-US" sz="2600" dirty="0" err="1">
                <a:solidFill>
                  <a:srgbClr val="000000"/>
                </a:solidFill>
                <a:sym typeface="Wingdings"/>
              </a:rPr>
              <a:t>MapReduce</a:t>
            </a:r>
            <a:r>
              <a:rPr lang="en-US" sz="2600" dirty="0">
                <a:solidFill>
                  <a:srgbClr val="000000"/>
                </a:solidFill>
                <a:sym typeface="Wingdings"/>
              </a:rPr>
              <a:t> by keys and the </a:t>
            </a:r>
            <a:r>
              <a:rPr lang="en-US" sz="2600" dirty="0" smtClean="0">
                <a:solidFill>
                  <a:srgbClr val="000000"/>
                </a:solidFill>
                <a:sym typeface="Wingdings"/>
              </a:rPr>
              <a:t>user’s Reduce </a:t>
            </a:r>
            <a:r>
              <a:rPr lang="en-US" sz="2600" dirty="0">
                <a:solidFill>
                  <a:srgbClr val="000000"/>
                </a:solidFill>
                <a:sym typeface="Wingdings"/>
              </a:rPr>
              <a:t>function is called for each unique key. </a:t>
            </a:r>
            <a:r>
              <a:rPr lang="en-US" sz="2600" dirty="0" smtClean="0">
                <a:solidFill>
                  <a:srgbClr val="000000"/>
                </a:solidFill>
                <a:sym typeface="Wingdings"/>
              </a:rPr>
              <a:t>In this case, </a:t>
            </a:r>
            <a:r>
              <a:rPr lang="en-US" sz="2600" dirty="0">
                <a:solidFill>
                  <a:srgbClr val="000000"/>
                </a:solidFill>
                <a:sym typeface="Wingdings"/>
              </a:rPr>
              <a:t>Reduce is called with a list of a "1" for </a:t>
            </a:r>
            <a:r>
              <a:rPr lang="en-US" sz="2600" dirty="0" smtClean="0">
                <a:solidFill>
                  <a:srgbClr val="000000"/>
                </a:solidFill>
                <a:sym typeface="Wingdings"/>
              </a:rPr>
              <a:t>each occurrence </a:t>
            </a:r>
            <a:r>
              <a:rPr lang="en-US" sz="2600" dirty="0">
                <a:solidFill>
                  <a:srgbClr val="000000"/>
                </a:solidFill>
                <a:sym typeface="Wingdings"/>
              </a:rPr>
              <a:t>of the word that was parsed from the document. The </a:t>
            </a:r>
            <a:r>
              <a:rPr lang="en-US" sz="2600" dirty="0" smtClean="0">
                <a:solidFill>
                  <a:srgbClr val="000000"/>
                </a:solidFill>
                <a:sym typeface="Wingdings"/>
              </a:rPr>
              <a:t>function adds </a:t>
            </a:r>
            <a:r>
              <a:rPr lang="en-US" sz="2600" dirty="0">
                <a:solidFill>
                  <a:srgbClr val="000000"/>
                </a:solidFill>
                <a:sym typeface="Wingdings"/>
              </a:rPr>
              <a:t>them up to generate a total word count for </a:t>
            </a:r>
            <a:r>
              <a:rPr lang="en-US" sz="2600" dirty="0" smtClean="0">
                <a:solidFill>
                  <a:srgbClr val="000000"/>
                </a:solidFill>
                <a:sym typeface="Wingdings"/>
              </a:rPr>
              <a:t>that word</a:t>
            </a:r>
            <a:r>
              <a:rPr lang="en-US" sz="2600" dirty="0">
                <a:solidFill>
                  <a:srgbClr val="000000"/>
                </a:solidFill>
                <a:sym typeface="Wingdings"/>
              </a:rPr>
              <a:t>.</a:t>
            </a:r>
            <a:endParaRPr lang="en-US" sz="2600" dirty="0" smtClean="0">
              <a:solidFill>
                <a:srgbClr val="000000"/>
              </a:solidFill>
              <a:sym typeface="Wingdings"/>
            </a:endParaRPr>
          </a:p>
          <a:p>
            <a:pPr marL="0" indent="0">
              <a:spcBef>
                <a:spcPts val="1500"/>
              </a:spcBef>
              <a:buNone/>
            </a:pPr>
            <a:r>
              <a:rPr lang="en-US" sz="2600" b="1" i="1" dirty="0" smtClean="0">
                <a:solidFill>
                  <a:srgbClr val="000000"/>
                </a:solidFill>
                <a:sym typeface="Wingdings"/>
              </a:rPr>
              <a:t>Reduce </a:t>
            </a:r>
            <a:r>
              <a:rPr lang="en-US" sz="2600" dirty="0" smtClean="0">
                <a:solidFill>
                  <a:srgbClr val="000000"/>
                </a:solidFill>
                <a:sym typeface="Wingdings"/>
              </a:rPr>
              <a:t>phase</a:t>
            </a:r>
            <a:r>
              <a:rPr lang="en-US" sz="2600" dirty="0" smtClean="0">
                <a:sym typeface="Wingdings"/>
              </a:rPr>
              <a:t>: (word, list(counts))  (word, </a:t>
            </a:r>
            <a:r>
              <a:rPr lang="en-US" sz="2600" dirty="0" err="1" smtClean="0">
                <a:sym typeface="Wingdings"/>
              </a:rPr>
              <a:t>count_sum</a:t>
            </a:r>
            <a:r>
              <a:rPr lang="en-US" sz="2600" dirty="0" smtClean="0">
                <a:sym typeface="Wingdings"/>
              </a:rPr>
              <a:t>)</a:t>
            </a:r>
            <a:endParaRPr lang="en-US" sz="2000" dirty="0" smtClean="0">
              <a:latin typeface="Consolas"/>
              <a:cs typeface="Consolas"/>
              <a:sym typeface="Wingdings"/>
            </a:endParaRPr>
          </a:p>
          <a:p>
            <a:pPr marL="457200" lvl="1" indent="0">
              <a:buNone/>
            </a:pPr>
            <a:r>
              <a:rPr lang="en-US" sz="2000" dirty="0" smtClean="0">
                <a:solidFill>
                  <a:srgbClr val="008000"/>
                </a:solidFill>
                <a:latin typeface="Consolas"/>
                <a:cs typeface="Consolas"/>
              </a:rPr>
              <a:t>// (“I”, [1,1]) </a:t>
            </a:r>
            <a:r>
              <a:rPr lang="en-US" sz="2000" dirty="0" smtClean="0">
                <a:solidFill>
                  <a:srgbClr val="008000"/>
                </a:solidFill>
                <a:latin typeface="Consolas"/>
                <a:cs typeface="Consolas"/>
                <a:sym typeface="Wingdings"/>
              </a:rPr>
              <a:t> (“I”,2)</a:t>
            </a:r>
            <a:endParaRPr lang="en-US" sz="2000" dirty="0" smtClean="0">
              <a:solidFill>
                <a:srgbClr val="008000"/>
              </a:solidFill>
              <a:latin typeface="Consolas"/>
              <a:cs typeface="Consolas"/>
            </a:endParaRPr>
          </a:p>
          <a:p>
            <a:pPr marL="457200" lvl="1" indent="0">
              <a:buNone/>
            </a:pPr>
            <a:r>
              <a:rPr lang="en-US" sz="2000" dirty="0" smtClean="0">
                <a:latin typeface="Consolas"/>
                <a:cs typeface="Consolas"/>
              </a:rPr>
              <a:t>reduce(key, values)</a:t>
            </a:r>
            <a:r>
              <a:rPr lang="en-US" sz="2000" dirty="0">
                <a:latin typeface="Consolas"/>
                <a:cs typeface="Consolas"/>
              </a:rPr>
              <a:t>: 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Consolas"/>
                <a:cs typeface="Consolas"/>
              </a:rPr>
              <a:t>  result = 0</a:t>
            </a:r>
          </a:p>
          <a:p>
            <a:pPr marL="457200" lvl="1" indent="0">
              <a:buNone/>
            </a:pPr>
            <a:r>
              <a:rPr lang="en-US" sz="2000" dirty="0">
                <a:latin typeface="Consolas"/>
                <a:cs typeface="Consolas"/>
              </a:rPr>
              <a:t> </a:t>
            </a:r>
            <a:r>
              <a:rPr lang="en-US" sz="2000" dirty="0" smtClean="0">
                <a:latin typeface="Consolas"/>
                <a:cs typeface="Consolas"/>
              </a:rPr>
              <a:t> for each v in values:</a:t>
            </a:r>
          </a:p>
          <a:p>
            <a:pPr marL="457200" lvl="1" indent="0">
              <a:buNone/>
            </a:pPr>
            <a:r>
              <a:rPr lang="en-US" sz="2000" dirty="0">
                <a:latin typeface="Consolas"/>
                <a:cs typeface="Consolas"/>
              </a:rPr>
              <a:t> </a:t>
            </a:r>
            <a:r>
              <a:rPr lang="en-US" sz="2000" dirty="0" smtClean="0">
                <a:latin typeface="Consolas"/>
                <a:cs typeface="Consolas"/>
              </a:rPr>
              <a:t> </a:t>
            </a:r>
            <a:r>
              <a:rPr lang="en-US" sz="2000" dirty="0">
                <a:latin typeface="Consolas"/>
                <a:cs typeface="Consolas"/>
              </a:rPr>
              <a:t> </a:t>
            </a:r>
            <a:r>
              <a:rPr lang="en-US" sz="2000" dirty="0" smtClean="0">
                <a:latin typeface="Consolas"/>
                <a:cs typeface="Consolas"/>
              </a:rPr>
              <a:t> result += v</a:t>
            </a:r>
          </a:p>
          <a:p>
            <a:pPr marL="457200" lvl="1" indent="0">
              <a:buNone/>
            </a:pPr>
            <a:r>
              <a:rPr lang="en-US" sz="2000" dirty="0">
                <a:latin typeface="Consolas"/>
                <a:cs typeface="Consolas"/>
              </a:rPr>
              <a:t> </a:t>
            </a:r>
            <a:r>
              <a:rPr lang="en-US" sz="2000" dirty="0" smtClean="0">
                <a:latin typeface="Consolas"/>
                <a:cs typeface="Consolas"/>
              </a:rPr>
              <a:t> emit(key, result)</a:t>
            </a:r>
            <a:endParaRPr lang="en-US" sz="2000" dirty="0">
              <a:latin typeface="Consolas"/>
              <a:cs typeface="Consolas"/>
            </a:endParaRPr>
          </a:p>
          <a:p>
            <a:pPr>
              <a:spcBef>
                <a:spcPts val="0"/>
              </a:spcBef>
            </a:pPr>
            <a:endParaRPr lang="en-US" sz="2600" dirty="0" smtClean="0">
              <a:sym typeface="Wingding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1975" y="20638"/>
            <a:ext cx="8540050" cy="792162"/>
          </a:xfrm>
        </p:spPr>
        <p:txBody>
          <a:bodyPr>
            <a:normAutofit/>
          </a:bodyPr>
          <a:lstStyle/>
          <a:p>
            <a:r>
              <a:rPr lang="en-US" dirty="0" err="1" smtClean="0"/>
              <a:t>MapReduce</a:t>
            </a:r>
            <a:r>
              <a:rPr lang="en-US" dirty="0"/>
              <a:t> </a:t>
            </a:r>
            <a:r>
              <a:rPr lang="en-US" dirty="0" smtClean="0"/>
              <a:t>Word Count Example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3441" y="4763442"/>
            <a:ext cx="5519483" cy="1890545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39800" y="876300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Task of counting the number of occurrences of each word in a large collection of documents. 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23109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36839</TotalTime>
  <Words>1259</Words>
  <Application>Microsoft Macintosh PowerPoint</Application>
  <PresentationFormat>On-screen Show (4:3)</PresentationFormat>
  <Paragraphs>236</Paragraphs>
  <Slides>23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Consolas</vt:lpstr>
      <vt:lpstr>Courier New</vt:lpstr>
      <vt:lpstr>ＭＳ Ｐゴシック</vt:lpstr>
      <vt:lpstr>Wingdings</vt:lpstr>
      <vt:lpstr>Office Theme</vt:lpstr>
      <vt:lpstr>Image</vt:lpstr>
      <vt:lpstr>Equation</vt:lpstr>
      <vt:lpstr>CS 61C: Great Ideas in Computer Architecture (Machine Structures) MapReduce, Spark, and HDFS</vt:lpstr>
      <vt:lpstr>New-School Machine Structures (It’s a bit more complicated!)</vt:lpstr>
      <vt:lpstr>Data-Level Parallelism (DLP)</vt:lpstr>
      <vt:lpstr>What is MapReduce?</vt:lpstr>
      <vt:lpstr>What is MapReduce used for?</vt:lpstr>
      <vt:lpstr>Inspiration: Map &amp; Reduce Functions, ex: Python </vt:lpstr>
      <vt:lpstr>MapReduce Programming Model</vt:lpstr>
      <vt:lpstr>MapReduce Word Count Example</vt:lpstr>
      <vt:lpstr>MapReduce Word Count Example</vt:lpstr>
      <vt:lpstr>MapReduce Implementation</vt:lpstr>
      <vt:lpstr>MapReduce Execution</vt:lpstr>
      <vt:lpstr>MapReduce Execution</vt:lpstr>
      <vt:lpstr>MapReduce Execution</vt:lpstr>
      <vt:lpstr>MapReduce Execution</vt:lpstr>
      <vt:lpstr>MapReduce Execution</vt:lpstr>
      <vt:lpstr>Big Data Framework: Hadoop &amp; Spark</vt:lpstr>
      <vt:lpstr>WordCount in Hadoop’s Java API</vt:lpstr>
      <vt:lpstr>Word Count in Spark’s Python API</vt:lpstr>
      <vt:lpstr>The Hadoop Distributed File System</vt:lpstr>
      <vt:lpstr>HDFS Blocks</vt:lpstr>
      <vt:lpstr>HDFS NameNode</vt:lpstr>
      <vt:lpstr>HDFS's Single Points of Failure…</vt:lpstr>
      <vt:lpstr>Summary</vt:lpstr>
    </vt:vector>
  </TitlesOfParts>
  <Company>UC Berkeley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61C: Great Ideas in Computer Architecture (Machine Structures)</dc:title>
  <dc:creator>Randy Katz</dc:creator>
  <cp:lastModifiedBy>Nicholas Weaver</cp:lastModifiedBy>
  <cp:revision>634</cp:revision>
  <cp:lastPrinted>2013-10-22T04:54:04Z</cp:lastPrinted>
  <dcterms:created xsi:type="dcterms:W3CDTF">2012-10-08T01:19:02Z</dcterms:created>
  <dcterms:modified xsi:type="dcterms:W3CDTF">2016-04-11T13:45:18Z</dcterms:modified>
</cp:coreProperties>
</file>