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629" r:id="rId2"/>
    <p:sldId id="788" r:id="rId3"/>
    <p:sldId id="789" r:id="rId4"/>
    <p:sldId id="790" r:id="rId5"/>
    <p:sldId id="642" r:id="rId6"/>
    <p:sldId id="650" r:id="rId7"/>
    <p:sldId id="645" r:id="rId8"/>
    <p:sldId id="646" r:id="rId9"/>
    <p:sldId id="648" r:id="rId10"/>
    <p:sldId id="649" r:id="rId11"/>
    <p:sldId id="708" r:id="rId12"/>
    <p:sldId id="709" r:id="rId13"/>
    <p:sldId id="711" r:id="rId14"/>
    <p:sldId id="713" r:id="rId15"/>
    <p:sldId id="663" r:id="rId16"/>
    <p:sldId id="716" r:id="rId17"/>
    <p:sldId id="717" r:id="rId18"/>
    <p:sldId id="718" r:id="rId19"/>
    <p:sldId id="780" r:id="rId20"/>
    <p:sldId id="765" r:id="rId21"/>
    <p:sldId id="766" r:id="rId22"/>
    <p:sldId id="769" r:id="rId23"/>
    <p:sldId id="787" r:id="rId24"/>
    <p:sldId id="786" r:id="rId25"/>
    <p:sldId id="737" r:id="rId26"/>
    <p:sldId id="723" r:id="rId27"/>
    <p:sldId id="725" r:id="rId28"/>
    <p:sldId id="782" r:id="rId29"/>
    <p:sldId id="728" r:id="rId30"/>
    <p:sldId id="729" r:id="rId31"/>
    <p:sldId id="730" r:id="rId32"/>
    <p:sldId id="779"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44">
          <p15:clr>
            <a:srgbClr val="A4A3A4"/>
          </p15:clr>
        </p15:guide>
        <p15:guide id="2" pos="313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532100"/>
    <a:srgbClr val="FF6FCF"/>
    <a:srgbClr val="C9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953" autoAdjust="0"/>
    <p:restoredTop sz="99208" autoAdjust="0"/>
  </p:normalViewPr>
  <p:slideViewPr>
    <p:cSldViewPr snapToGrid="0">
      <p:cViewPr varScale="1">
        <p:scale>
          <a:sx n="131" d="100"/>
          <a:sy n="131" d="100"/>
        </p:scale>
        <p:origin x="1024" y="184"/>
      </p:cViewPr>
      <p:guideLst>
        <p:guide orient="horz" pos="1944"/>
        <p:guide pos="3137"/>
      </p:guideLst>
    </p:cSldViewPr>
  </p:slideViewPr>
  <p:outlineViewPr>
    <p:cViewPr>
      <p:scale>
        <a:sx n="33" d="100"/>
        <a:sy n="33" d="100"/>
      </p:scale>
      <p:origin x="22800" y="27608"/>
    </p:cViewPr>
  </p:outlineViewPr>
  <p:notesTextViewPr>
    <p:cViewPr>
      <p:scale>
        <a:sx n="100" d="100"/>
        <a:sy n="100" d="100"/>
      </p:scale>
      <p:origin x="0" y="0"/>
    </p:cViewPr>
  </p:notesTextViewPr>
  <p:sorterViewPr>
    <p:cViewPr>
      <p:scale>
        <a:sx n="150" d="100"/>
        <a:sy n="150" d="100"/>
      </p:scale>
      <p:origin x="0" y="-15240"/>
    </p:cViewPr>
  </p:sorterViewPr>
  <p:notesViewPr>
    <p:cSldViewPr snapToGrid="0" snapToObjects="1">
      <p:cViewPr varScale="1">
        <p:scale>
          <a:sx n="75" d="100"/>
          <a:sy n="75" d="100"/>
        </p:scale>
        <p:origin x="-340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4/8/16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dirty="0"/>
          </a:p>
        </p:txBody>
      </p:sp>
    </p:spTree>
    <p:extLst>
      <p:ext uri="{BB962C8B-B14F-4D97-AF65-F5344CB8AC3E}">
        <p14:creationId xmlns:p14="http://schemas.microsoft.com/office/powerpoint/2010/main" val="21536933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4/8/16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dirty="0"/>
          </a:p>
        </p:txBody>
      </p:sp>
    </p:spTree>
    <p:extLst>
      <p:ext uri="{BB962C8B-B14F-4D97-AF65-F5344CB8AC3E}">
        <p14:creationId xmlns:p14="http://schemas.microsoft.com/office/powerpoint/2010/main" val="250461238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8F5042-9C52-0449-B2EC-628456EB9E95}" type="slidenum">
              <a:rPr lang="en-US" smtClean="0"/>
              <a:pPr>
                <a:defRPr/>
              </a:pPr>
              <a:t>1</a:t>
            </a:fld>
            <a:endParaRPr lang="en-US"/>
          </a:p>
        </p:txBody>
      </p:sp>
    </p:spTree>
    <p:extLst>
      <p:ext uri="{BB962C8B-B14F-4D97-AF65-F5344CB8AC3E}">
        <p14:creationId xmlns:p14="http://schemas.microsoft.com/office/powerpoint/2010/main" val="110381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bwMode="auto">
          <a:xfrm>
            <a:off x="515938" y="4344988"/>
            <a:ext cx="5910262" cy="4114800"/>
          </a:xfrm>
          <a:noFill/>
        </p:spPr>
        <p:txBody>
          <a:bodyPr wrap="square" lIns="92910" tIns="45640" rIns="92910" bIns="45640" numCol="1" anchor="t" anchorCtr="0" compatLnSpc="1">
            <a:prstTxWarp prst="textNoShape">
              <a:avLst/>
            </a:prstTxWarp>
          </a:bodyPr>
          <a:lstStyle/>
          <a:p>
            <a:r>
              <a:rPr lang="en-US"/>
              <a:t>(Capacity miss) That is the cache misses are due to the fact that the cache is simply not large enough to contain all the blocks that are accessed by the program.</a:t>
            </a:r>
          </a:p>
          <a:p>
            <a:r>
              <a:rPr lang="en-US"/>
              <a:t>The solution to reduce the Capacity miss rate is simple: increase the cache size.</a:t>
            </a:r>
          </a:p>
          <a:p>
            <a:r>
              <a:rPr lang="en-US"/>
              <a:t>Here is a summary of other types of cache miss we talked about.</a:t>
            </a:r>
          </a:p>
          <a:p>
            <a:r>
              <a:rPr lang="en-US"/>
              <a:t>First is the Compulsory misses. These are the misses that we cannot avoid.  They are caused when we first start the program.</a:t>
            </a:r>
          </a:p>
          <a:p>
            <a:r>
              <a:rPr lang="en-US"/>
              <a:t>Then we talked about the conflict misses.  They are the misses that caused by multiple memory locations being mapped to the same cache location.</a:t>
            </a:r>
          </a:p>
          <a:p>
            <a:r>
              <a:rPr lang="en-US"/>
              <a:t>There are two solutions to reduce conflict misses.  The first one is, once again, increase the cache size.  The second one is to increase the associativity.</a:t>
            </a:r>
          </a:p>
          <a:p>
            <a:r>
              <a:rPr lang="en-US"/>
              <a:t>For example, say using a 2-way set associative cache instead of directed mapped cache.</a:t>
            </a:r>
          </a:p>
          <a:p>
            <a:r>
              <a:rPr lang="en-US"/>
              <a:t>But keep in mind that cache miss rate is only one part of the equation.  You also have to worry about cache access time and miss penalty.  Do NOT optimize miss rate alone.</a:t>
            </a:r>
          </a:p>
          <a:p>
            <a:r>
              <a:rPr lang="en-US"/>
              <a:t>Finally, there is another source of cache miss we will not cover today.  Those are referred to as invalidation misses caused by another process, such as IO , update the main memory so you have to flush the cache to avoid inconsistency between memory and cache.</a:t>
            </a:r>
          </a:p>
          <a:p>
            <a:endParaRPr lang="en-US"/>
          </a:p>
          <a:p>
            <a:r>
              <a:rPr lang="en-US"/>
              <a:t>+2 = 43 min. (Y:23)</a:t>
            </a:r>
          </a:p>
        </p:txBody>
      </p:sp>
      <p:sp>
        <p:nvSpPr>
          <p:cNvPr id="29699" name="Rectangle 3"/>
          <p:cNvSpPr>
            <a:spLocks noGrp="1" noRot="1" noChangeAspect="1" noChangeArrowheads="1" noTextEdit="1"/>
          </p:cNvSpPr>
          <p:nvPr>
            <p:ph type="sldImg"/>
          </p:nvPr>
        </p:nvSpPr>
        <p:spPr bwMode="auto">
          <a:xfrm>
            <a:off x="1165225" y="588963"/>
            <a:ext cx="4548188" cy="3413125"/>
          </a:xfrm>
          <a:noFill/>
          <a:ln>
            <a:solidFill>
              <a:srgbClr val="000000"/>
            </a:solidFill>
            <a:miter lim="800000"/>
            <a:headEnd/>
            <a:tailEnd/>
          </a:ln>
        </p:spPr>
      </p:sp>
    </p:spTree>
    <p:extLst>
      <p:ext uri="{BB962C8B-B14F-4D97-AF65-F5344CB8AC3E}">
        <p14:creationId xmlns:p14="http://schemas.microsoft.com/office/powerpoint/2010/main" val="756726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2"/>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5788"/>
            <a:ext cx="4552950" cy="3416300"/>
          </a:xfrm>
        </p:spPr>
      </p:sp>
    </p:spTree>
    <p:extLst>
      <p:ext uri="{BB962C8B-B14F-4D97-AF65-F5344CB8AC3E}">
        <p14:creationId xmlns:p14="http://schemas.microsoft.com/office/powerpoint/2010/main" val="2796890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Most companies buy servers from the likes of Dell, Hewlett-Packard, IBM, or Sun Microsystems. But Google, which has hundreds of thousands of servers and considers running them part of its core expertise, designs and builds its own. Ben Jai, who designed many of Google's servers, unveiled a modern Google server before the hungry eyes of a technically sophisticated audience.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Google's big surprise: each server has its own 12-volt battery to supply power if there's a problem with the main source of electricity. The company also revealed for the first time that since 2005, its data centers have been composed of standard shipping containers--each with 1,160 servers and a power consumption that can reach 250 kilowatts.</a:t>
            </a:r>
            <a:endParaRPr lang="en-US"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 may sound geeky, but a number of attendees--the kind of folks who run data centers packed with thousands of servers for a living--were surprised not only by Google's built-in battery approach, but by the fact that the company has kept it secret for years. Jai said in an interview that Google has been using the design since 2005 and now is in its sixth or seventh generation of design.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Read more: http://news.cnet.com/8301-1001_3-10209580-92.html#ixzz0yo8bhTOH</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10</a:t>
            </a:fld>
            <a:endParaRPr lang="en-US"/>
          </a:p>
        </p:txBody>
      </p:sp>
    </p:spTree>
    <p:extLst>
      <p:ext uri="{BB962C8B-B14F-4D97-AF65-F5344CB8AC3E}">
        <p14:creationId xmlns:p14="http://schemas.microsoft.com/office/powerpoint/2010/main" val="1198978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B8C4FD3-839F-CB49-B76B-A6197BE1EFB4}" type="datetime1">
              <a:rPr lang="en-US" smtClean="0"/>
              <a:pPr/>
              <a:t>4/8/16</a:t>
            </a:fld>
            <a:endParaRPr lang="en-US" dirty="0"/>
          </a:p>
        </p:txBody>
      </p:sp>
      <p:sp>
        <p:nvSpPr>
          <p:cNvPr id="5" name="Footer Placeholder 4"/>
          <p:cNvSpPr>
            <a:spLocks noGrp="1"/>
          </p:cNvSpPr>
          <p:nvPr>
            <p:ph type="ftr" sz="quarter" idx="11"/>
          </p:nvPr>
        </p:nvSpPr>
        <p:spPr/>
        <p:txBody>
          <a:bodyPr/>
          <a:lstStyle/>
          <a:p>
            <a:r>
              <a:rPr lang="en-US" dirty="0" smtClean="0"/>
              <a:t>Fall 2013 -- Lecture #15</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DE5C4C-2F6C-8143-A6B9-C21167B0D1A1}" type="datetime1">
              <a:rPr lang="en-US" smtClean="0"/>
              <a:pPr/>
              <a:t>4/8/16</a:t>
            </a:fld>
            <a:endParaRPr lang="en-US" dirty="0"/>
          </a:p>
        </p:txBody>
      </p:sp>
      <p:sp>
        <p:nvSpPr>
          <p:cNvPr id="5" name="Footer Placeholder 4"/>
          <p:cNvSpPr>
            <a:spLocks noGrp="1"/>
          </p:cNvSpPr>
          <p:nvPr>
            <p:ph type="ftr" sz="quarter" idx="11"/>
          </p:nvPr>
        </p:nvSpPr>
        <p:spPr/>
        <p:txBody>
          <a:bodyPr/>
          <a:lstStyle/>
          <a:p>
            <a:r>
              <a:rPr lang="en-US" dirty="0" smtClean="0"/>
              <a:t>Fall 2013 -- Lecture #15</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2922F3-8BC8-624B-9E4B-B53EAC39B8FA}" type="datetime1">
              <a:rPr lang="en-US" smtClean="0"/>
              <a:pPr/>
              <a:t>4/8/16</a:t>
            </a:fld>
            <a:endParaRPr lang="en-US" dirty="0"/>
          </a:p>
        </p:txBody>
      </p:sp>
      <p:sp>
        <p:nvSpPr>
          <p:cNvPr id="5" name="Footer Placeholder 4"/>
          <p:cNvSpPr>
            <a:spLocks noGrp="1"/>
          </p:cNvSpPr>
          <p:nvPr>
            <p:ph type="ftr" sz="quarter" idx="11"/>
          </p:nvPr>
        </p:nvSpPr>
        <p:spPr/>
        <p:txBody>
          <a:bodyPr/>
          <a:lstStyle/>
          <a:p>
            <a:r>
              <a:rPr lang="en-US" dirty="0" smtClean="0"/>
              <a:t>Fall 2013 -- Lecture #15</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4222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33400" y="914400"/>
            <a:ext cx="8153400" cy="2393950"/>
          </a:xfrm>
        </p:spPr>
        <p:txBody>
          <a:bodyPr/>
          <a:lstStyle/>
          <a:p>
            <a:pPr lvl="0"/>
            <a:endParaRPr lang="en-US" noProof="0"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45C622-59DB-644B-834E-0BA054630FEF}" type="datetime1">
              <a:rPr lang="en-US" smtClean="0"/>
              <a:pPr/>
              <a:t>4/8/16</a:t>
            </a:fld>
            <a:endParaRPr lang="en-US" dirty="0"/>
          </a:p>
        </p:txBody>
      </p:sp>
      <p:sp>
        <p:nvSpPr>
          <p:cNvPr id="5" name="Footer Placeholder 4"/>
          <p:cNvSpPr>
            <a:spLocks noGrp="1"/>
          </p:cNvSpPr>
          <p:nvPr>
            <p:ph type="ftr" sz="quarter" idx="11"/>
          </p:nvPr>
        </p:nvSpPr>
        <p:spPr/>
        <p:txBody>
          <a:bodyPr/>
          <a:lstStyle/>
          <a:p>
            <a:r>
              <a:rPr lang="en-US" dirty="0" smtClean="0"/>
              <a:t>Fall 2013 -- Lecture #15</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2B91DB-4D2B-3649-A923-DE738F94CC96}" type="datetime1">
              <a:rPr lang="en-US" smtClean="0"/>
              <a:pPr/>
              <a:t>4/8/16</a:t>
            </a:fld>
            <a:endParaRPr lang="en-US" dirty="0"/>
          </a:p>
        </p:txBody>
      </p:sp>
      <p:sp>
        <p:nvSpPr>
          <p:cNvPr id="6" name="Footer Placeholder 5"/>
          <p:cNvSpPr>
            <a:spLocks noGrp="1"/>
          </p:cNvSpPr>
          <p:nvPr>
            <p:ph type="ftr" sz="quarter" idx="11"/>
          </p:nvPr>
        </p:nvSpPr>
        <p:spPr/>
        <p:txBody>
          <a:bodyPr/>
          <a:lstStyle/>
          <a:p>
            <a:r>
              <a:rPr lang="en-US" dirty="0" smtClean="0"/>
              <a:t>Fall 2013 -- Lecture #15</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0CC187-4E74-0345-9AA4-EF3CEEF40715}" type="datetime1">
              <a:rPr lang="en-US" smtClean="0"/>
              <a:pPr/>
              <a:t>4/8/16</a:t>
            </a:fld>
            <a:endParaRPr lang="en-US" dirty="0"/>
          </a:p>
        </p:txBody>
      </p:sp>
      <p:sp>
        <p:nvSpPr>
          <p:cNvPr id="8" name="Footer Placeholder 7"/>
          <p:cNvSpPr>
            <a:spLocks noGrp="1"/>
          </p:cNvSpPr>
          <p:nvPr>
            <p:ph type="ftr" sz="quarter" idx="11"/>
          </p:nvPr>
        </p:nvSpPr>
        <p:spPr/>
        <p:txBody>
          <a:bodyPr/>
          <a:lstStyle/>
          <a:p>
            <a:r>
              <a:rPr lang="en-US" dirty="0" smtClean="0"/>
              <a:t>Fall 2013 -- Lecture #15</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ECF144-9D44-BC40-86E8-6D9F2C16BD51}" type="datetime1">
              <a:rPr lang="en-US" smtClean="0"/>
              <a:pPr/>
              <a:t>4/8/16</a:t>
            </a:fld>
            <a:endParaRPr lang="en-US" dirty="0"/>
          </a:p>
        </p:txBody>
      </p:sp>
      <p:sp>
        <p:nvSpPr>
          <p:cNvPr id="4" name="Footer Placeholder 3"/>
          <p:cNvSpPr>
            <a:spLocks noGrp="1"/>
          </p:cNvSpPr>
          <p:nvPr>
            <p:ph type="ftr" sz="quarter" idx="11"/>
          </p:nvPr>
        </p:nvSpPr>
        <p:spPr/>
        <p:txBody>
          <a:bodyPr/>
          <a:lstStyle/>
          <a:p>
            <a:r>
              <a:rPr lang="en-US" dirty="0" smtClean="0"/>
              <a:t>Fall 2013 -- Lecture #15</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BD76D7-DDE1-7E47-9267-E985B8D0C3CC}" type="datetime1">
              <a:rPr lang="en-US" smtClean="0"/>
              <a:pPr/>
              <a:t>4/8/16</a:t>
            </a:fld>
            <a:endParaRPr lang="en-US" dirty="0"/>
          </a:p>
        </p:txBody>
      </p:sp>
      <p:sp>
        <p:nvSpPr>
          <p:cNvPr id="3" name="Footer Placeholder 2"/>
          <p:cNvSpPr>
            <a:spLocks noGrp="1"/>
          </p:cNvSpPr>
          <p:nvPr>
            <p:ph type="ftr" sz="quarter" idx="11"/>
          </p:nvPr>
        </p:nvSpPr>
        <p:spPr/>
        <p:txBody>
          <a:bodyPr/>
          <a:lstStyle/>
          <a:p>
            <a:r>
              <a:rPr lang="en-US" dirty="0" smtClean="0"/>
              <a:t>Fall 2013 -- Lecture #15</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96D919-1DDD-034C-8019-2500669B255A}" type="datetime1">
              <a:rPr lang="en-US" smtClean="0"/>
              <a:pPr/>
              <a:t>4/8/16</a:t>
            </a:fld>
            <a:endParaRPr lang="en-US" dirty="0"/>
          </a:p>
        </p:txBody>
      </p:sp>
      <p:sp>
        <p:nvSpPr>
          <p:cNvPr id="6" name="Footer Placeholder 5"/>
          <p:cNvSpPr>
            <a:spLocks noGrp="1"/>
          </p:cNvSpPr>
          <p:nvPr>
            <p:ph type="ftr" sz="quarter" idx="11"/>
          </p:nvPr>
        </p:nvSpPr>
        <p:spPr/>
        <p:txBody>
          <a:bodyPr/>
          <a:lstStyle/>
          <a:p>
            <a:r>
              <a:rPr lang="en-US" dirty="0" smtClean="0"/>
              <a:t>Fall 2013 -- Lecture #15</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23E8E0-25CE-884E-9E7D-20E856232ECC}" type="datetime1">
              <a:rPr lang="en-US" smtClean="0"/>
              <a:pPr/>
              <a:t>4/8/16</a:t>
            </a:fld>
            <a:endParaRPr lang="en-US" dirty="0"/>
          </a:p>
        </p:txBody>
      </p:sp>
      <p:sp>
        <p:nvSpPr>
          <p:cNvPr id="6" name="Footer Placeholder 5"/>
          <p:cNvSpPr>
            <a:spLocks noGrp="1"/>
          </p:cNvSpPr>
          <p:nvPr>
            <p:ph type="ftr" sz="quarter" idx="11"/>
          </p:nvPr>
        </p:nvSpPr>
        <p:spPr/>
        <p:txBody>
          <a:bodyPr/>
          <a:lstStyle/>
          <a:p>
            <a:r>
              <a:rPr lang="en-US" dirty="0" smtClean="0"/>
              <a:t>Fall 2013 -- Lecture #15</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2.png"/><Relationship Id="rId5" Type="http://schemas.openxmlformats.org/officeDocument/2006/relationships/oleObject" Target="../embeddings/oleObject1.bin"/><Relationship Id="rId6" Type="http://schemas.openxmlformats.org/officeDocument/2006/relationships/image" Target="../media/image1.png"/><Relationship Id="rId7" Type="http://schemas.openxmlformats.org/officeDocument/2006/relationships/image" Target="../media/image3.jpeg"/><Relationship Id="rId8" Type="http://schemas.openxmlformats.org/officeDocument/2006/relationships/image" Target="../media/image4.png"/><Relationship Id="rId9"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jpg"/><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 Id="rId3"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6.xml"/><Relationship Id="rId2"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0467" y="1503891"/>
            <a:ext cx="7772400" cy="1470025"/>
          </a:xfrm>
        </p:spPr>
        <p:txBody>
          <a:bodyPr>
            <a:noAutofit/>
          </a:bodyPr>
          <a:lstStyle/>
          <a:p>
            <a:pPr>
              <a:defRPr/>
            </a:pPr>
            <a:r>
              <a:rPr lang="en-US" sz="4000" dirty="0">
                <a:latin typeface="Calibri" charset="0"/>
                <a:ea typeface="ＭＳ Ｐゴシック" charset="0"/>
                <a:cs typeface="ＭＳ Ｐゴシック" charset="0"/>
              </a:rPr>
              <a:t>CS 61C: Great Ideas in Computer Architecture (Machine Structures)</a:t>
            </a:r>
            <a:br>
              <a:rPr lang="en-US" sz="4000" dirty="0">
                <a:latin typeface="Calibri" charset="0"/>
                <a:ea typeface="ＭＳ Ｐゴシック" charset="0"/>
                <a:cs typeface="ＭＳ Ｐゴシック" charset="0"/>
              </a:rPr>
            </a:br>
            <a:r>
              <a:rPr lang="en-US" sz="4000" i="1" dirty="0" smtClean="0"/>
              <a:t>Warehouse-Scale Computing</a:t>
            </a:r>
            <a:endParaRPr lang="en-US" sz="4000" i="1" dirty="0">
              <a:latin typeface="Calibri" charset="0"/>
              <a:ea typeface="ＭＳ Ｐゴシック" charset="0"/>
              <a:cs typeface="ＭＳ Ｐゴシック" charset="0"/>
            </a:endParaRPr>
          </a:p>
        </p:txBody>
      </p:sp>
      <p:sp>
        <p:nvSpPr>
          <p:cNvPr id="3" name="Subtitle 2"/>
          <p:cNvSpPr>
            <a:spLocks noGrp="1"/>
          </p:cNvSpPr>
          <p:nvPr>
            <p:ph type="subTitle" idx="1"/>
          </p:nvPr>
        </p:nvSpPr>
        <p:spPr>
          <a:xfrm>
            <a:off x="522571" y="3886200"/>
            <a:ext cx="8098858" cy="1752600"/>
          </a:xfrm>
        </p:spPr>
        <p:txBody>
          <a:bodyPr rtlCol="0">
            <a:noAutofit/>
          </a:bodyPr>
          <a:lstStyle/>
          <a:p>
            <a:r>
              <a:rPr lang="en-US" dirty="0"/>
              <a:t>Instructors:</a:t>
            </a:r>
          </a:p>
          <a:p>
            <a:r>
              <a:rPr lang="en-US" dirty="0" smtClean="0"/>
              <a:t>Nicholas Weaver &amp; </a:t>
            </a:r>
            <a:r>
              <a:rPr lang="en-US" dirty="0"/>
              <a:t>Vladimir Stojanovic</a:t>
            </a:r>
          </a:p>
          <a:p>
            <a:pPr eaLnBrk="1" fontAlgn="auto" hangingPunct="1">
              <a:spcAft>
                <a:spcPts val="0"/>
              </a:spcAft>
              <a:buFont typeface="Arial"/>
              <a:buNone/>
              <a:defRPr/>
            </a:pPr>
            <a:r>
              <a:rPr lang="en-US" dirty="0" smtClean="0">
                <a:ea typeface="+mn-ea"/>
                <a:cs typeface="+mn-cs"/>
              </a:rPr>
              <a:t>http://</a:t>
            </a:r>
            <a:r>
              <a:rPr lang="en-US" dirty="0" err="1" smtClean="0">
                <a:ea typeface="+mn-ea"/>
                <a:cs typeface="+mn-cs"/>
              </a:rPr>
              <a:t>inst.eecs.berkeley.edu</a:t>
            </a:r>
            <a:r>
              <a:rPr lang="en-US" dirty="0" smtClean="0">
                <a:ea typeface="+mn-ea"/>
                <a:cs typeface="+mn-cs"/>
              </a:rPr>
              <a:t>/~cs61c/</a:t>
            </a:r>
          </a:p>
        </p:txBody>
      </p:sp>
    </p:spTree>
    <p:extLst>
      <p:ext uri="{BB962C8B-B14F-4D97-AF65-F5344CB8AC3E}">
        <p14:creationId xmlns:p14="http://schemas.microsoft.com/office/powerpoint/2010/main" val="74278267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Server Internals</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10</a:t>
            </a:fld>
            <a:endParaRPr lang="en-US"/>
          </a:p>
        </p:txBody>
      </p:sp>
      <p:pic>
        <p:nvPicPr>
          <p:cNvPr id="110594" name="Picture 2"/>
          <p:cNvPicPr>
            <a:picLocks noChangeAspect="1" noChangeArrowheads="1"/>
          </p:cNvPicPr>
          <p:nvPr/>
        </p:nvPicPr>
        <p:blipFill>
          <a:blip r:embed="rId3"/>
          <a:srcRect/>
          <a:stretch>
            <a:fillRect/>
          </a:stretch>
        </p:blipFill>
        <p:spPr bwMode="auto">
          <a:xfrm>
            <a:off x="254000" y="1314450"/>
            <a:ext cx="8561648" cy="4743450"/>
          </a:xfrm>
          <a:prstGeom prst="rect">
            <a:avLst/>
          </a:prstGeom>
          <a:noFill/>
          <a:ln w="9525">
            <a:noFill/>
            <a:miter lim="800000"/>
            <a:headEnd/>
            <a:tailEnd/>
          </a:ln>
          <a:effectLst/>
        </p:spPr>
      </p:pic>
      <p:sp>
        <p:nvSpPr>
          <p:cNvPr id="8" name="TextBox 7"/>
          <p:cNvSpPr txBox="1"/>
          <p:nvPr/>
        </p:nvSpPr>
        <p:spPr>
          <a:xfrm>
            <a:off x="571500" y="1778000"/>
            <a:ext cx="1505540" cy="369332"/>
          </a:xfrm>
          <a:prstGeom prst="rect">
            <a:avLst/>
          </a:prstGeom>
          <a:noFill/>
        </p:spPr>
        <p:txBody>
          <a:bodyPr wrap="none" rtlCol="0">
            <a:spAutoFit/>
          </a:bodyPr>
          <a:lstStyle/>
          <a:p>
            <a:r>
              <a:rPr lang="en-US" dirty="0" smtClean="0"/>
              <a:t>Google Server</a:t>
            </a:r>
            <a:endParaRPr lang="en-US" dirty="0"/>
          </a:p>
        </p:txBody>
      </p:sp>
      <p:pic>
        <p:nvPicPr>
          <p:cNvPr id="110595" name="Picture 3"/>
          <p:cNvPicPr>
            <a:picLocks noChangeAspect="1" noChangeArrowheads="1"/>
          </p:cNvPicPr>
          <p:nvPr/>
        </p:nvPicPr>
        <p:blipFill>
          <a:blip r:embed="rId4"/>
          <a:srcRect/>
          <a:stretch>
            <a:fillRect/>
          </a:stretch>
        </p:blipFill>
        <p:spPr bwMode="auto">
          <a:xfrm>
            <a:off x="249238" y="1477963"/>
            <a:ext cx="8653462" cy="4929780"/>
          </a:xfrm>
          <a:prstGeom prst="rect">
            <a:avLst/>
          </a:prstGeom>
          <a:noFill/>
          <a:ln w="9525">
            <a:noFill/>
            <a:miter lim="800000"/>
            <a:headEnd/>
            <a:tailEnd/>
          </a:ln>
          <a:effectLst/>
        </p:spPr>
      </p:pic>
    </p:spTree>
    <p:extLst>
      <p:ext uri="{BB962C8B-B14F-4D97-AF65-F5344CB8AC3E}">
        <p14:creationId xmlns:p14="http://schemas.microsoft.com/office/powerpoint/2010/main" val="8414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5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Warehouse-Scale Computers</a:t>
            </a:r>
            <a:endParaRPr lang="en-US" dirty="0"/>
          </a:p>
        </p:txBody>
      </p:sp>
      <p:sp>
        <p:nvSpPr>
          <p:cNvPr id="7" name="Content Placeholder 6"/>
          <p:cNvSpPr>
            <a:spLocks noGrp="1"/>
          </p:cNvSpPr>
          <p:nvPr>
            <p:ph idx="1"/>
          </p:nvPr>
        </p:nvSpPr>
        <p:spPr>
          <a:xfrm>
            <a:off x="457200" y="1403868"/>
            <a:ext cx="8229600" cy="4902200"/>
          </a:xfrm>
        </p:spPr>
        <p:txBody>
          <a:bodyPr>
            <a:noAutofit/>
          </a:bodyPr>
          <a:lstStyle/>
          <a:p>
            <a:r>
              <a:rPr lang="en-US" sz="2600" dirty="0" smtClean="0"/>
              <a:t>Datacenter</a:t>
            </a:r>
          </a:p>
          <a:p>
            <a:pPr lvl="1"/>
            <a:r>
              <a:rPr lang="en-US" dirty="0" smtClean="0"/>
              <a:t>Collection of 10,000 to 100,000 servers</a:t>
            </a:r>
          </a:p>
          <a:p>
            <a:pPr lvl="1"/>
            <a:r>
              <a:rPr lang="en-US" dirty="0" smtClean="0"/>
              <a:t>Networks connecting them together</a:t>
            </a:r>
          </a:p>
          <a:p>
            <a:r>
              <a:rPr lang="en-US" sz="2600" b="1" i="1" dirty="0" smtClean="0"/>
              <a:t>Single gigantic</a:t>
            </a:r>
            <a:r>
              <a:rPr lang="en-US" sz="2600" dirty="0" smtClean="0"/>
              <a:t> machine</a:t>
            </a:r>
          </a:p>
          <a:p>
            <a:r>
              <a:rPr lang="en-US" sz="2600" dirty="0" smtClean="0"/>
              <a:t>Very large applications (Internet service):</a:t>
            </a:r>
            <a:br>
              <a:rPr lang="en-US" sz="2600" dirty="0" smtClean="0"/>
            </a:br>
            <a:r>
              <a:rPr lang="en-US" sz="2600" dirty="0" smtClean="0"/>
              <a:t>search, email, video sharing, social networking</a:t>
            </a:r>
          </a:p>
          <a:p>
            <a:r>
              <a:rPr lang="en-US" sz="2600" dirty="0" smtClean="0"/>
              <a:t>Very high availability</a:t>
            </a:r>
          </a:p>
          <a:p>
            <a:r>
              <a:rPr lang="en-US" sz="2400" dirty="0" smtClean="0"/>
              <a:t>“</a:t>
            </a:r>
            <a:r>
              <a:rPr lang="en-US" sz="2400" dirty="0"/>
              <a:t>…WSCs are no less worthy of the expertise of computer systems architects than any other class of machines”  </a:t>
            </a:r>
            <a:r>
              <a:rPr lang="en-US" sz="2400" dirty="0" smtClean="0"/>
              <a:t/>
            </a:r>
            <a:br>
              <a:rPr lang="en-US" sz="2400" dirty="0" smtClean="0"/>
            </a:br>
            <a:r>
              <a:rPr lang="en-US" sz="2400" dirty="0" err="1" smtClean="0"/>
              <a:t>Barroso</a:t>
            </a:r>
            <a:r>
              <a:rPr lang="en-US" sz="2400" dirty="0" smtClean="0"/>
              <a:t> </a:t>
            </a:r>
            <a:r>
              <a:rPr lang="en-US" sz="2400" dirty="0"/>
              <a:t>and </a:t>
            </a:r>
            <a:r>
              <a:rPr lang="en-US" sz="2400" dirty="0" err="1" smtClean="0"/>
              <a:t>Hoelzle</a:t>
            </a:r>
            <a:r>
              <a:rPr lang="en-US" sz="2400" dirty="0" smtClean="0"/>
              <a:t>, 2009</a:t>
            </a:r>
            <a:endParaRPr lang="en-US" sz="2600" dirty="0" smtClean="0"/>
          </a:p>
          <a:p>
            <a:endParaRPr lang="en-US" dirty="0" smtClean="0"/>
          </a:p>
          <a:p>
            <a:endParaRPr lang="en-US" dirty="0" smtClean="0"/>
          </a:p>
          <a:p>
            <a:endParaRPr lang="en-US" dirty="0" smtClean="0"/>
          </a:p>
          <a:p>
            <a:pPr lvl="1"/>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11</a:t>
            </a:fld>
            <a:endParaRPr lang="en-US"/>
          </a:p>
        </p:txBody>
      </p:sp>
    </p:spTree>
    <p:extLst>
      <p:ext uri="{BB962C8B-B14F-4D97-AF65-F5344CB8AC3E}">
        <p14:creationId xmlns:p14="http://schemas.microsoft.com/office/powerpoint/2010/main" val="2231575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990600"/>
          </a:xfrm>
        </p:spPr>
        <p:txBody>
          <a:bodyPr>
            <a:normAutofit/>
          </a:bodyPr>
          <a:lstStyle/>
          <a:p>
            <a:r>
              <a:rPr lang="en-US" dirty="0" smtClean="0"/>
              <a:t>Unique to WSCs</a:t>
            </a:r>
            <a:endParaRPr lang="en-US" dirty="0"/>
          </a:p>
        </p:txBody>
      </p:sp>
      <p:sp>
        <p:nvSpPr>
          <p:cNvPr id="7" name="Content Placeholder 6"/>
          <p:cNvSpPr>
            <a:spLocks noGrp="1"/>
          </p:cNvSpPr>
          <p:nvPr>
            <p:ph idx="1"/>
          </p:nvPr>
        </p:nvSpPr>
        <p:spPr>
          <a:xfrm>
            <a:off x="457200" y="1162568"/>
            <a:ext cx="8229600" cy="4902200"/>
          </a:xfrm>
        </p:spPr>
        <p:txBody>
          <a:bodyPr>
            <a:normAutofit fontScale="77500" lnSpcReduction="20000"/>
          </a:bodyPr>
          <a:lstStyle/>
          <a:p>
            <a:pPr>
              <a:lnSpc>
                <a:spcPct val="90000"/>
              </a:lnSpc>
            </a:pPr>
            <a:r>
              <a:rPr lang="en-US" dirty="0" smtClean="0"/>
              <a:t>Ample Parallelism</a:t>
            </a:r>
          </a:p>
          <a:p>
            <a:pPr lvl="1">
              <a:lnSpc>
                <a:spcPct val="90000"/>
              </a:lnSpc>
            </a:pPr>
            <a:r>
              <a:rPr lang="en-US" b="1" dirty="0" smtClean="0"/>
              <a:t>Request-level Parallelism: </a:t>
            </a:r>
            <a:r>
              <a:rPr lang="en-US" dirty="0" smtClean="0"/>
              <a:t>ex: Web </a:t>
            </a:r>
            <a:r>
              <a:rPr lang="en-US" dirty="0" smtClean="0"/>
              <a:t>search</a:t>
            </a:r>
          </a:p>
          <a:p>
            <a:pPr lvl="1">
              <a:lnSpc>
                <a:spcPct val="90000"/>
              </a:lnSpc>
            </a:pPr>
            <a:r>
              <a:rPr lang="en-US" b="1" dirty="0" smtClean="0"/>
              <a:t>Data-level Parallelism: </a:t>
            </a:r>
            <a:r>
              <a:rPr lang="en-US" dirty="0" smtClean="0"/>
              <a:t>ex: Image classifier training</a:t>
            </a:r>
          </a:p>
          <a:p>
            <a:pPr>
              <a:lnSpc>
                <a:spcPct val="90000"/>
              </a:lnSpc>
            </a:pPr>
            <a:r>
              <a:rPr lang="en-US" dirty="0" smtClean="0"/>
              <a:t>Scale </a:t>
            </a:r>
            <a:r>
              <a:rPr lang="en-US" dirty="0" smtClean="0"/>
              <a:t>and its Opportunities/Problems</a:t>
            </a:r>
          </a:p>
          <a:p>
            <a:pPr lvl="1">
              <a:lnSpc>
                <a:spcPct val="90000"/>
              </a:lnSpc>
            </a:pPr>
            <a:r>
              <a:rPr lang="en-US" b="1" dirty="0" smtClean="0"/>
              <a:t>Scale of economy</a:t>
            </a:r>
            <a:r>
              <a:rPr lang="en-US" dirty="0" smtClean="0"/>
              <a:t>: low per-unit cost</a:t>
            </a:r>
            <a:r>
              <a:rPr lang="en-US" dirty="0" smtClean="0">
                <a:sym typeface="Wingdings"/>
              </a:rPr>
              <a:t> </a:t>
            </a:r>
          </a:p>
          <a:p>
            <a:pPr lvl="1">
              <a:lnSpc>
                <a:spcPct val="90000"/>
              </a:lnSpc>
            </a:pPr>
            <a:r>
              <a:rPr lang="en-US" dirty="0" smtClean="0">
                <a:sym typeface="Wingdings"/>
              </a:rPr>
              <a:t>Cloud computing: rent computing power with low costs (ex: AWS)</a:t>
            </a:r>
          </a:p>
          <a:p>
            <a:pPr lvl="0">
              <a:lnSpc>
                <a:spcPct val="90000"/>
              </a:lnSpc>
            </a:pPr>
            <a:r>
              <a:rPr lang="en-US" dirty="0" smtClean="0">
                <a:solidFill>
                  <a:prstClr val="black"/>
                </a:solidFill>
              </a:rPr>
              <a:t>Operation Cost Count</a:t>
            </a:r>
          </a:p>
          <a:p>
            <a:pPr lvl="1">
              <a:lnSpc>
                <a:spcPct val="90000"/>
              </a:lnSpc>
            </a:pPr>
            <a:r>
              <a:rPr lang="en-US" dirty="0" smtClean="0">
                <a:solidFill>
                  <a:prstClr val="black"/>
                </a:solidFill>
              </a:rPr>
              <a:t>Longer life time (&gt;10 years)</a:t>
            </a:r>
          </a:p>
          <a:p>
            <a:pPr lvl="1">
              <a:lnSpc>
                <a:spcPct val="90000"/>
              </a:lnSpc>
            </a:pPr>
            <a:r>
              <a:rPr lang="en-US" b="1" dirty="0" smtClean="0">
                <a:solidFill>
                  <a:prstClr val="black"/>
                </a:solidFill>
              </a:rPr>
              <a:t>Cost of equipment purchases &lt;&lt; cost of ownership</a:t>
            </a:r>
          </a:p>
          <a:p>
            <a:pPr lvl="1">
              <a:lnSpc>
                <a:spcPct val="90000"/>
              </a:lnSpc>
            </a:pPr>
            <a:r>
              <a:rPr lang="en-US" dirty="0" smtClean="0">
                <a:solidFill>
                  <a:prstClr val="black"/>
                </a:solidFill>
              </a:rPr>
              <a:t>Often semi-custom or custom hardware</a:t>
            </a:r>
          </a:p>
          <a:p>
            <a:pPr lvl="2">
              <a:lnSpc>
                <a:spcPct val="90000"/>
              </a:lnSpc>
            </a:pPr>
            <a:r>
              <a:rPr lang="en-US" dirty="0" smtClean="0">
                <a:solidFill>
                  <a:prstClr val="black"/>
                </a:solidFill>
              </a:rPr>
              <a:t>But consortiums of hardware designs to save cost there</a:t>
            </a:r>
          </a:p>
          <a:p>
            <a:pPr>
              <a:lnSpc>
                <a:spcPct val="90000"/>
              </a:lnSpc>
            </a:pPr>
            <a:r>
              <a:rPr lang="en-US" dirty="0" smtClean="0">
                <a:solidFill>
                  <a:prstClr val="black"/>
                </a:solidFill>
              </a:rPr>
              <a:t>Design </a:t>
            </a:r>
            <a:r>
              <a:rPr lang="en-US" dirty="0" smtClean="0">
                <a:solidFill>
                  <a:prstClr val="black"/>
                </a:solidFill>
              </a:rPr>
              <a:t>for failure:</a:t>
            </a:r>
            <a:endParaRPr lang="en-US" dirty="0">
              <a:solidFill>
                <a:prstClr val="black"/>
              </a:solidFill>
            </a:endParaRPr>
          </a:p>
          <a:p>
            <a:pPr lvl="1">
              <a:lnSpc>
                <a:spcPct val="90000"/>
              </a:lnSpc>
            </a:pPr>
            <a:r>
              <a:rPr lang="en-US" dirty="0" smtClean="0">
                <a:solidFill>
                  <a:prstClr val="black"/>
                </a:solidFill>
                <a:sym typeface="Wingdings"/>
              </a:rPr>
              <a:t>Transient failures</a:t>
            </a:r>
          </a:p>
          <a:p>
            <a:pPr lvl="1">
              <a:lnSpc>
                <a:spcPct val="90000"/>
              </a:lnSpc>
            </a:pPr>
            <a:r>
              <a:rPr lang="en-US" dirty="0" smtClean="0">
                <a:solidFill>
                  <a:prstClr val="black"/>
                </a:solidFill>
                <a:sym typeface="Wingdings"/>
              </a:rPr>
              <a:t>Hard failures</a:t>
            </a:r>
          </a:p>
          <a:p>
            <a:pPr lvl="1">
              <a:lnSpc>
                <a:spcPct val="90000"/>
              </a:lnSpc>
            </a:pPr>
            <a:r>
              <a:rPr lang="en-US" b="1" dirty="0">
                <a:sym typeface="Wingdings"/>
              </a:rPr>
              <a:t>High # of failures</a:t>
            </a:r>
            <a:endParaRPr lang="en-US" dirty="0">
              <a:sym typeface="Wingdings"/>
            </a:endParaRPr>
          </a:p>
          <a:p>
            <a:pPr marL="914400" lvl="2" indent="0">
              <a:lnSpc>
                <a:spcPct val="90000"/>
              </a:lnSpc>
              <a:buNone/>
            </a:pPr>
            <a:r>
              <a:rPr lang="en-US" sz="2200" dirty="0"/>
              <a:t>ex: 4 disks/server, annual failure rate: 4%</a:t>
            </a:r>
            <a:br>
              <a:rPr lang="en-US" sz="2200" dirty="0"/>
            </a:br>
            <a:r>
              <a:rPr lang="en-US" sz="2200" dirty="0">
                <a:sym typeface="Wingdings"/>
              </a:rPr>
              <a:t> WSC of 50,000 servers: 1 disk </a:t>
            </a:r>
            <a:r>
              <a:rPr lang="en-US" sz="2200" dirty="0" smtClean="0">
                <a:sym typeface="Wingdings"/>
              </a:rPr>
              <a:t>fail/hour</a:t>
            </a:r>
            <a:endParaRPr lang="en-US" dirty="0" smtClean="0">
              <a:sym typeface="Wingdings"/>
            </a:endParaRPr>
          </a:p>
          <a:p>
            <a:pPr marL="914400" lvl="2" indent="0">
              <a:lnSpc>
                <a:spcPct val="90000"/>
              </a:lnSpc>
              <a:buNone/>
            </a:pPr>
            <a:r>
              <a:rPr lang="en-US" dirty="0">
                <a:sym typeface="Wingdings"/>
              </a:rPr>
              <a:t>	</a:t>
            </a:r>
            <a:endParaRPr lang="en-US" dirty="0" smtClean="0"/>
          </a:p>
          <a:p>
            <a:pPr>
              <a:lnSpc>
                <a:spcPct val="90000"/>
              </a:lnSpc>
            </a:pPr>
            <a:endParaRPr lang="en-US" dirty="0" smtClean="0"/>
          </a:p>
          <a:p>
            <a:pPr>
              <a:lnSpc>
                <a:spcPct val="90000"/>
              </a:lnSpc>
            </a:pPr>
            <a:endParaRPr lang="en-US" dirty="0" smtClean="0"/>
          </a:p>
          <a:p>
            <a:pPr lvl="1">
              <a:lnSpc>
                <a:spcPct val="90000"/>
              </a:lnSpc>
            </a:pP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12</a:t>
            </a:fld>
            <a:endParaRPr lang="en-US"/>
          </a:p>
        </p:txBody>
      </p:sp>
    </p:spTree>
    <p:extLst>
      <p:ext uri="{BB962C8B-B14F-4D97-AF65-F5344CB8AC3E}">
        <p14:creationId xmlns:p14="http://schemas.microsoft.com/office/powerpoint/2010/main" val="4062563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WSC Architecture</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13</a:t>
            </a:fld>
            <a:endParaRPr lang="en-US"/>
          </a:p>
        </p:txBody>
      </p:sp>
      <p:pic>
        <p:nvPicPr>
          <p:cNvPr id="8" name="Picture 7"/>
          <p:cNvPicPr>
            <a:picLocks noChangeAspect="1"/>
          </p:cNvPicPr>
          <p:nvPr/>
        </p:nvPicPr>
        <p:blipFill>
          <a:blip r:embed="rId2"/>
          <a:stretch>
            <a:fillRect/>
          </a:stretch>
        </p:blipFill>
        <p:spPr>
          <a:xfrm>
            <a:off x="-32797" y="1202267"/>
            <a:ext cx="9209592" cy="4453465"/>
          </a:xfrm>
          <a:prstGeom prst="rect">
            <a:avLst/>
          </a:prstGeom>
        </p:spPr>
      </p:pic>
      <p:sp>
        <p:nvSpPr>
          <p:cNvPr id="9" name="TextBox 8"/>
          <p:cNvSpPr txBox="1"/>
          <p:nvPr/>
        </p:nvSpPr>
        <p:spPr>
          <a:xfrm>
            <a:off x="0" y="3287605"/>
            <a:ext cx="2062503" cy="1938992"/>
          </a:xfrm>
          <a:prstGeom prst="rect">
            <a:avLst/>
          </a:prstGeom>
          <a:noFill/>
        </p:spPr>
        <p:txBody>
          <a:bodyPr wrap="square" rtlCol="0">
            <a:spAutoFit/>
          </a:bodyPr>
          <a:lstStyle/>
          <a:p>
            <a:r>
              <a:rPr lang="en-US" sz="2400" dirty="0" smtClean="0">
                <a:solidFill>
                  <a:srgbClr val="0000FF"/>
                </a:solidFill>
              </a:rPr>
              <a:t>1U Server:</a:t>
            </a:r>
            <a:endParaRPr lang="en-US" sz="2400" dirty="0" smtClean="0"/>
          </a:p>
          <a:p>
            <a:r>
              <a:rPr lang="en-US" sz="2400" dirty="0" smtClean="0"/>
              <a:t>8-16 cores, </a:t>
            </a:r>
          </a:p>
          <a:p>
            <a:r>
              <a:rPr lang="en-US" sz="2400" dirty="0" smtClean="0"/>
              <a:t>16 GB DRAM, </a:t>
            </a:r>
          </a:p>
          <a:p>
            <a:r>
              <a:rPr lang="en-US" sz="2400" dirty="0" smtClean="0"/>
              <a:t>4x4 </a:t>
            </a:r>
            <a:r>
              <a:rPr lang="en-US" sz="2400" dirty="0" smtClean="0"/>
              <a:t>TB </a:t>
            </a:r>
            <a:r>
              <a:rPr lang="en-US" sz="2400" dirty="0" smtClean="0"/>
              <a:t>disk</a:t>
            </a:r>
          </a:p>
          <a:p>
            <a:r>
              <a:rPr lang="en-US" sz="2400" dirty="0" smtClean="0"/>
              <a:t>+ disk pods</a:t>
            </a:r>
            <a:endParaRPr lang="en-US" sz="2400" dirty="0"/>
          </a:p>
        </p:txBody>
      </p:sp>
      <p:sp>
        <p:nvSpPr>
          <p:cNvPr id="10" name="TextBox 9"/>
          <p:cNvSpPr txBox="1"/>
          <p:nvPr/>
        </p:nvSpPr>
        <p:spPr>
          <a:xfrm>
            <a:off x="1031252" y="5004942"/>
            <a:ext cx="4544068" cy="1569660"/>
          </a:xfrm>
          <a:prstGeom prst="rect">
            <a:avLst/>
          </a:prstGeom>
          <a:noFill/>
        </p:spPr>
        <p:txBody>
          <a:bodyPr wrap="square" rtlCol="0">
            <a:spAutoFit/>
          </a:bodyPr>
          <a:lstStyle/>
          <a:p>
            <a:r>
              <a:rPr lang="en-US" sz="2400" dirty="0" smtClean="0">
                <a:solidFill>
                  <a:srgbClr val="0000FF"/>
                </a:solidFill>
              </a:rPr>
              <a:t>Rack:</a:t>
            </a:r>
            <a:endParaRPr lang="en-US" sz="2400" dirty="0" smtClean="0"/>
          </a:p>
          <a:p>
            <a:r>
              <a:rPr lang="en-US" sz="2400" dirty="0" smtClean="0"/>
              <a:t>40-80 severs,</a:t>
            </a:r>
          </a:p>
          <a:p>
            <a:r>
              <a:rPr lang="en-US" sz="2400" dirty="0" smtClean="0"/>
              <a:t>Local Ethernet (1-10Gbps) switch</a:t>
            </a:r>
          </a:p>
          <a:p>
            <a:r>
              <a:rPr lang="en-US" sz="2400" dirty="0" smtClean="0"/>
              <a:t>(30$/1Gbps/server)</a:t>
            </a:r>
            <a:endParaRPr lang="en-US" sz="2400" dirty="0"/>
          </a:p>
        </p:txBody>
      </p:sp>
      <p:sp>
        <p:nvSpPr>
          <p:cNvPr id="11" name="TextBox 10"/>
          <p:cNvSpPr txBox="1"/>
          <p:nvPr/>
        </p:nvSpPr>
        <p:spPr>
          <a:xfrm>
            <a:off x="5155498" y="4269359"/>
            <a:ext cx="3988501" cy="1569660"/>
          </a:xfrm>
          <a:prstGeom prst="rect">
            <a:avLst/>
          </a:prstGeom>
          <a:noFill/>
        </p:spPr>
        <p:txBody>
          <a:bodyPr wrap="square" rtlCol="0">
            <a:spAutoFit/>
          </a:bodyPr>
          <a:lstStyle/>
          <a:p>
            <a:r>
              <a:rPr lang="en-US" sz="2400" dirty="0" smtClean="0">
                <a:solidFill>
                  <a:srgbClr val="0000FF"/>
                </a:solidFill>
              </a:rPr>
              <a:t>Array (aka cluster):</a:t>
            </a:r>
            <a:endParaRPr lang="en-US" sz="2400" dirty="0" smtClean="0"/>
          </a:p>
          <a:p>
            <a:r>
              <a:rPr lang="en-US" sz="2400" dirty="0" smtClean="0"/>
              <a:t>16-32 racks</a:t>
            </a:r>
          </a:p>
          <a:p>
            <a:r>
              <a:rPr lang="en-US" sz="2400" dirty="0" smtClean="0"/>
              <a:t>Expensive switch</a:t>
            </a:r>
          </a:p>
          <a:p>
            <a:r>
              <a:rPr lang="en-US" sz="2400" dirty="0" smtClean="0"/>
              <a:t>(10X bandwidth </a:t>
            </a:r>
            <a:r>
              <a:rPr lang="en-US" sz="2400" dirty="0" smtClean="0">
                <a:sym typeface="Wingdings"/>
              </a:rPr>
              <a:t> 100x cost)</a:t>
            </a:r>
            <a:endParaRPr lang="en-US" sz="2400" dirty="0"/>
          </a:p>
        </p:txBody>
      </p:sp>
    </p:spTree>
    <p:extLst>
      <p:ext uri="{BB962C8B-B14F-4D97-AF65-F5344CB8AC3E}">
        <p14:creationId xmlns:p14="http://schemas.microsoft.com/office/powerpoint/2010/main" val="22053691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38103" y="0"/>
            <a:ext cx="8229600" cy="878435"/>
          </a:xfrm>
        </p:spPr>
        <p:txBody>
          <a:bodyPr/>
          <a:lstStyle/>
          <a:p>
            <a:r>
              <a:rPr lang="en-US" dirty="0" smtClean="0"/>
              <a:t>WSC Storage Hierarchy</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14</a:t>
            </a:fld>
            <a:endParaRPr lang="en-US"/>
          </a:p>
        </p:txBody>
      </p:sp>
      <p:pic>
        <p:nvPicPr>
          <p:cNvPr id="2" name="Picture 1"/>
          <p:cNvPicPr>
            <a:picLocks noChangeAspect="1"/>
          </p:cNvPicPr>
          <p:nvPr/>
        </p:nvPicPr>
        <p:blipFill rotWithShape="1">
          <a:blip r:embed="rId2"/>
          <a:srcRect l="8405"/>
          <a:stretch/>
        </p:blipFill>
        <p:spPr>
          <a:xfrm>
            <a:off x="0" y="1508616"/>
            <a:ext cx="5597903" cy="5158419"/>
          </a:xfrm>
          <a:prstGeom prst="rect">
            <a:avLst/>
          </a:prstGeom>
        </p:spPr>
      </p:pic>
      <p:sp>
        <p:nvSpPr>
          <p:cNvPr id="8" name="TextBox 7"/>
          <p:cNvSpPr txBox="1"/>
          <p:nvPr/>
        </p:nvSpPr>
        <p:spPr>
          <a:xfrm>
            <a:off x="5175354" y="1568927"/>
            <a:ext cx="3968646" cy="1200328"/>
          </a:xfrm>
          <a:prstGeom prst="rect">
            <a:avLst/>
          </a:prstGeom>
          <a:noFill/>
        </p:spPr>
        <p:txBody>
          <a:bodyPr wrap="square" rtlCol="0">
            <a:spAutoFit/>
          </a:bodyPr>
          <a:lstStyle/>
          <a:p>
            <a:r>
              <a:rPr lang="en-US" sz="2400" dirty="0" smtClean="0">
                <a:solidFill>
                  <a:srgbClr val="0000FF"/>
                </a:solidFill>
              </a:rPr>
              <a:t>1U Server:</a:t>
            </a:r>
            <a:endParaRPr lang="en-US" sz="2400" dirty="0" smtClean="0"/>
          </a:p>
          <a:p>
            <a:r>
              <a:rPr lang="en-US" sz="2400" dirty="0" smtClean="0"/>
              <a:t>DRAM: 16GB, 100ns, 20GB/s</a:t>
            </a:r>
          </a:p>
          <a:p>
            <a:r>
              <a:rPr lang="en-US" sz="2400" dirty="0" smtClean="0"/>
              <a:t>Disk:     2TB,    10ms,  200MB/s</a:t>
            </a:r>
          </a:p>
        </p:txBody>
      </p:sp>
      <p:sp>
        <p:nvSpPr>
          <p:cNvPr id="9" name="TextBox 8"/>
          <p:cNvSpPr txBox="1"/>
          <p:nvPr/>
        </p:nvSpPr>
        <p:spPr>
          <a:xfrm>
            <a:off x="4926013" y="3153559"/>
            <a:ext cx="4217987" cy="1200328"/>
          </a:xfrm>
          <a:prstGeom prst="rect">
            <a:avLst/>
          </a:prstGeom>
          <a:noFill/>
        </p:spPr>
        <p:txBody>
          <a:bodyPr wrap="square" rtlCol="0">
            <a:spAutoFit/>
          </a:bodyPr>
          <a:lstStyle/>
          <a:p>
            <a:r>
              <a:rPr lang="en-US" sz="2400" dirty="0" smtClean="0">
                <a:solidFill>
                  <a:srgbClr val="0000FF"/>
                </a:solidFill>
              </a:rPr>
              <a:t>Rack(80 severs):</a:t>
            </a:r>
            <a:endParaRPr lang="en-US" sz="2400" dirty="0" smtClean="0"/>
          </a:p>
          <a:p>
            <a:r>
              <a:rPr lang="en-US" sz="2400" dirty="0" smtClean="0"/>
              <a:t>DRAM: 1TB,     300us,  100MB/s</a:t>
            </a:r>
          </a:p>
          <a:p>
            <a:r>
              <a:rPr lang="en-US" sz="2400" dirty="0" smtClean="0"/>
              <a:t>Disk:     160TB, 11ms,   100MB/s</a:t>
            </a:r>
          </a:p>
        </p:txBody>
      </p:sp>
      <p:sp>
        <p:nvSpPr>
          <p:cNvPr id="10" name="TextBox 9"/>
          <p:cNvSpPr txBox="1"/>
          <p:nvPr/>
        </p:nvSpPr>
        <p:spPr>
          <a:xfrm>
            <a:off x="5175354" y="4910056"/>
            <a:ext cx="3968646" cy="1200328"/>
          </a:xfrm>
          <a:prstGeom prst="rect">
            <a:avLst/>
          </a:prstGeom>
          <a:noFill/>
        </p:spPr>
        <p:txBody>
          <a:bodyPr wrap="square" rtlCol="0">
            <a:spAutoFit/>
          </a:bodyPr>
          <a:lstStyle/>
          <a:p>
            <a:r>
              <a:rPr lang="en-US" sz="2400" dirty="0" smtClean="0">
                <a:solidFill>
                  <a:srgbClr val="0000FF"/>
                </a:solidFill>
              </a:rPr>
              <a:t>Array(30 racks):</a:t>
            </a:r>
            <a:endParaRPr lang="en-US" sz="2400" dirty="0" smtClean="0"/>
          </a:p>
          <a:p>
            <a:r>
              <a:rPr lang="en-US" sz="2400" dirty="0" smtClean="0"/>
              <a:t>DRAM: 30TB,   500us, 10MB/s</a:t>
            </a:r>
          </a:p>
          <a:p>
            <a:r>
              <a:rPr lang="en-US" sz="2400" dirty="0" smtClean="0"/>
              <a:t>Disk:     4.80PB, 12ms, 10MB/s</a:t>
            </a:r>
          </a:p>
        </p:txBody>
      </p:sp>
      <p:sp>
        <p:nvSpPr>
          <p:cNvPr id="11" name="Frame 10"/>
          <p:cNvSpPr/>
          <p:nvPr/>
        </p:nvSpPr>
        <p:spPr>
          <a:xfrm>
            <a:off x="6885823" y="2343621"/>
            <a:ext cx="915402" cy="474133"/>
          </a:xfrm>
          <a:prstGeom prst="fram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Frame 11"/>
          <p:cNvSpPr/>
          <p:nvPr/>
        </p:nvSpPr>
        <p:spPr>
          <a:xfrm>
            <a:off x="6751764" y="3524528"/>
            <a:ext cx="915402" cy="474133"/>
          </a:xfrm>
          <a:prstGeom prst="fram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Frame 12"/>
          <p:cNvSpPr/>
          <p:nvPr/>
        </p:nvSpPr>
        <p:spPr>
          <a:xfrm>
            <a:off x="7642088" y="3501962"/>
            <a:ext cx="1410008" cy="474133"/>
          </a:xfrm>
          <a:prstGeom prst="fram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Frame 13"/>
          <p:cNvSpPr/>
          <p:nvPr/>
        </p:nvSpPr>
        <p:spPr>
          <a:xfrm>
            <a:off x="7814785" y="2341304"/>
            <a:ext cx="1329215" cy="474133"/>
          </a:xfrm>
          <a:prstGeom prst="fram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965200" y="761256"/>
            <a:ext cx="8178800" cy="830997"/>
          </a:xfrm>
          <a:prstGeom prst="rect">
            <a:avLst/>
          </a:prstGeom>
          <a:noFill/>
        </p:spPr>
        <p:txBody>
          <a:bodyPr wrap="square" rtlCol="0">
            <a:spAutoFit/>
          </a:bodyPr>
          <a:lstStyle/>
          <a:p>
            <a:pPr algn="r"/>
            <a:r>
              <a:rPr lang="en-US" sz="2400" dirty="0"/>
              <a:t>Lower latency to DRAM in another server than local </a:t>
            </a:r>
            <a:r>
              <a:rPr lang="en-US" sz="2400" dirty="0" smtClean="0"/>
              <a:t>disk</a:t>
            </a:r>
          </a:p>
          <a:p>
            <a:pPr algn="r"/>
            <a:r>
              <a:rPr lang="en-US" sz="2400" dirty="0" smtClean="0"/>
              <a:t>Higher bandwidth to local disk than to DRAM in another server</a:t>
            </a:r>
            <a:endParaRPr lang="en-US" sz="2400" dirty="0"/>
          </a:p>
        </p:txBody>
      </p:sp>
    </p:spTree>
    <p:extLst>
      <p:ext uri="{BB962C8B-B14F-4D97-AF65-F5344CB8AC3E}">
        <p14:creationId xmlns:p14="http://schemas.microsoft.com/office/powerpoint/2010/main" val="1289728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Workload Variation</a:t>
            </a:r>
            <a:endParaRPr lang="en-US" dirty="0"/>
          </a:p>
        </p:txBody>
      </p:sp>
      <p:sp>
        <p:nvSpPr>
          <p:cNvPr id="3" name="Content Placeholder 2"/>
          <p:cNvSpPr>
            <a:spLocks noGrp="1"/>
          </p:cNvSpPr>
          <p:nvPr>
            <p:ph idx="1"/>
          </p:nvPr>
        </p:nvSpPr>
        <p:spPr>
          <a:xfrm>
            <a:off x="626534" y="5845704"/>
            <a:ext cx="8229600" cy="1012296"/>
          </a:xfrm>
        </p:spPr>
        <p:txBody>
          <a:bodyPr/>
          <a:lstStyle/>
          <a:p>
            <a:r>
              <a:rPr lang="en-US" dirty="0" smtClean="0"/>
              <a:t>Online service: Peak usage 2X off-peak</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15</a:t>
            </a:fld>
            <a:endParaRPr lang="en-US"/>
          </a:p>
        </p:txBody>
      </p:sp>
      <p:pic>
        <p:nvPicPr>
          <p:cNvPr id="7" name="Picture 6"/>
          <p:cNvPicPr>
            <a:picLocks noChangeAspect="1"/>
          </p:cNvPicPr>
          <p:nvPr/>
        </p:nvPicPr>
        <p:blipFill>
          <a:blip r:embed="rId2"/>
          <a:stretch>
            <a:fillRect/>
          </a:stretch>
        </p:blipFill>
        <p:spPr>
          <a:xfrm>
            <a:off x="1236132" y="1250950"/>
            <a:ext cx="7133167" cy="4091432"/>
          </a:xfrm>
          <a:prstGeom prst="rect">
            <a:avLst/>
          </a:prstGeom>
        </p:spPr>
      </p:pic>
      <p:sp>
        <p:nvSpPr>
          <p:cNvPr id="8" name="TextBox 7"/>
          <p:cNvSpPr txBox="1"/>
          <p:nvPr/>
        </p:nvSpPr>
        <p:spPr>
          <a:xfrm>
            <a:off x="1100667" y="5283200"/>
            <a:ext cx="1319291" cy="461665"/>
          </a:xfrm>
          <a:prstGeom prst="rect">
            <a:avLst/>
          </a:prstGeom>
          <a:noFill/>
        </p:spPr>
        <p:txBody>
          <a:bodyPr wrap="none" rtlCol="0">
            <a:spAutoFit/>
          </a:bodyPr>
          <a:lstStyle/>
          <a:p>
            <a:r>
              <a:rPr lang="en-US" sz="2400" dirty="0" smtClean="0"/>
              <a:t>Midnight</a:t>
            </a:r>
            <a:endParaRPr lang="en-US" sz="2400" dirty="0"/>
          </a:p>
        </p:txBody>
      </p:sp>
      <p:sp>
        <p:nvSpPr>
          <p:cNvPr id="9" name="TextBox 8"/>
          <p:cNvSpPr txBox="1"/>
          <p:nvPr/>
        </p:nvSpPr>
        <p:spPr>
          <a:xfrm>
            <a:off x="4114801" y="5283200"/>
            <a:ext cx="869649" cy="461665"/>
          </a:xfrm>
          <a:prstGeom prst="rect">
            <a:avLst/>
          </a:prstGeom>
          <a:noFill/>
        </p:spPr>
        <p:txBody>
          <a:bodyPr wrap="none" rtlCol="0">
            <a:spAutoFit/>
          </a:bodyPr>
          <a:lstStyle/>
          <a:p>
            <a:r>
              <a:rPr lang="en-US" sz="2400" dirty="0" smtClean="0"/>
              <a:t>Noon</a:t>
            </a:r>
            <a:endParaRPr lang="en-US" sz="2400" dirty="0"/>
          </a:p>
        </p:txBody>
      </p:sp>
      <p:sp>
        <p:nvSpPr>
          <p:cNvPr id="10" name="TextBox 9"/>
          <p:cNvSpPr txBox="1"/>
          <p:nvPr/>
        </p:nvSpPr>
        <p:spPr>
          <a:xfrm>
            <a:off x="6841067" y="5283200"/>
            <a:ext cx="1319291" cy="461665"/>
          </a:xfrm>
          <a:prstGeom prst="rect">
            <a:avLst/>
          </a:prstGeom>
          <a:noFill/>
        </p:spPr>
        <p:txBody>
          <a:bodyPr wrap="none" rtlCol="0">
            <a:spAutoFit/>
          </a:bodyPr>
          <a:lstStyle/>
          <a:p>
            <a:r>
              <a:rPr lang="en-US" sz="2400" dirty="0" smtClean="0"/>
              <a:t>Midnight</a:t>
            </a:r>
            <a:endParaRPr lang="en-US" sz="2400" dirty="0"/>
          </a:p>
        </p:txBody>
      </p:sp>
      <p:sp>
        <p:nvSpPr>
          <p:cNvPr id="11" name="TextBox 10"/>
          <p:cNvSpPr txBox="1"/>
          <p:nvPr/>
        </p:nvSpPr>
        <p:spPr>
          <a:xfrm>
            <a:off x="524933" y="2105504"/>
            <a:ext cx="677108" cy="1708961"/>
          </a:xfrm>
          <a:prstGeom prst="rect">
            <a:avLst/>
          </a:prstGeom>
          <a:noFill/>
        </p:spPr>
        <p:txBody>
          <a:bodyPr vert="vert270" wrap="none" rtlCol="0">
            <a:spAutoFit/>
          </a:bodyPr>
          <a:lstStyle/>
          <a:p>
            <a:r>
              <a:rPr lang="en-US" sz="3200" dirty="0" smtClean="0"/>
              <a:t>Workload</a:t>
            </a:r>
            <a:endParaRPr lang="en-US" sz="3200" dirty="0"/>
          </a:p>
        </p:txBody>
      </p:sp>
      <p:grpSp>
        <p:nvGrpSpPr>
          <p:cNvPr id="15" name="Group 14"/>
          <p:cNvGrpSpPr/>
          <p:nvPr/>
        </p:nvGrpSpPr>
        <p:grpSpPr>
          <a:xfrm>
            <a:off x="3674533" y="2133599"/>
            <a:ext cx="643467" cy="1794933"/>
            <a:chOff x="3674533" y="2133599"/>
            <a:chExt cx="643467" cy="1794933"/>
          </a:xfrm>
        </p:grpSpPr>
        <p:cxnSp>
          <p:nvCxnSpPr>
            <p:cNvPr id="13" name="Straight Arrow Connector 12"/>
            <p:cNvCxnSpPr/>
            <p:nvPr/>
          </p:nvCxnSpPr>
          <p:spPr>
            <a:xfrm rot="16200000" flipH="1">
              <a:off x="3412067" y="3022599"/>
              <a:ext cx="1794933" cy="16933"/>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674533" y="2709334"/>
              <a:ext cx="605655" cy="584776"/>
            </a:xfrm>
            <a:prstGeom prst="rect">
              <a:avLst/>
            </a:prstGeom>
            <a:noFill/>
          </p:spPr>
          <p:txBody>
            <a:bodyPr wrap="none" rtlCol="0">
              <a:spAutoFit/>
            </a:bodyPr>
            <a:lstStyle/>
            <a:p>
              <a:r>
                <a:rPr lang="en-US" sz="3200" dirty="0" smtClean="0"/>
                <a:t>2X</a:t>
              </a:r>
              <a:endParaRPr lang="en-US" sz="3200" dirty="0"/>
            </a:p>
          </p:txBody>
        </p:sp>
      </p:grpSp>
    </p:spTree>
    <p:extLst>
      <p:ext uri="{BB962C8B-B14F-4D97-AF65-F5344CB8AC3E}">
        <p14:creationId xmlns:p14="http://schemas.microsoft.com/office/powerpoint/2010/main" val="37516876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Impact on WSC software</a:t>
            </a:r>
            <a:endParaRPr lang="en-US" dirty="0"/>
          </a:p>
        </p:txBody>
      </p:sp>
      <p:sp>
        <p:nvSpPr>
          <p:cNvPr id="7" name="Content Placeholder 6"/>
          <p:cNvSpPr>
            <a:spLocks noGrp="1"/>
          </p:cNvSpPr>
          <p:nvPr>
            <p:ph idx="1"/>
          </p:nvPr>
        </p:nvSpPr>
        <p:spPr>
          <a:xfrm>
            <a:off x="457200" y="1403868"/>
            <a:ext cx="8229600" cy="4902200"/>
          </a:xfrm>
        </p:spPr>
        <p:txBody>
          <a:bodyPr>
            <a:normAutofit lnSpcReduction="10000"/>
          </a:bodyPr>
          <a:lstStyle/>
          <a:p>
            <a:pPr>
              <a:lnSpc>
                <a:spcPct val="120000"/>
              </a:lnSpc>
            </a:pPr>
            <a:r>
              <a:rPr lang="en-US" sz="2600" b="1" i="1" dirty="0" smtClean="0"/>
              <a:t>Latency, bandwidth </a:t>
            </a:r>
            <a:r>
              <a:rPr lang="en-US" sz="2600" dirty="0" smtClean="0">
                <a:sym typeface="Wingdings"/>
              </a:rPr>
              <a:t> </a:t>
            </a:r>
            <a:r>
              <a:rPr lang="en-US" sz="2600" dirty="0" smtClean="0"/>
              <a:t>Performance</a:t>
            </a:r>
          </a:p>
          <a:p>
            <a:pPr lvl="1">
              <a:lnSpc>
                <a:spcPct val="120000"/>
              </a:lnSpc>
            </a:pPr>
            <a:r>
              <a:rPr lang="en-US" dirty="0" smtClean="0"/>
              <a:t>Independent data set within an array</a:t>
            </a:r>
          </a:p>
          <a:p>
            <a:pPr lvl="1">
              <a:lnSpc>
                <a:spcPct val="120000"/>
              </a:lnSpc>
            </a:pPr>
            <a:r>
              <a:rPr lang="en-US" dirty="0" smtClean="0"/>
              <a:t>Locality of access within server or rack</a:t>
            </a:r>
          </a:p>
          <a:p>
            <a:pPr>
              <a:lnSpc>
                <a:spcPct val="120000"/>
              </a:lnSpc>
            </a:pPr>
            <a:r>
              <a:rPr lang="en-US" sz="2600" b="1" i="1" dirty="0" smtClean="0"/>
              <a:t>High failure rate </a:t>
            </a:r>
            <a:r>
              <a:rPr lang="en-US" sz="2600" dirty="0" smtClean="0">
                <a:sym typeface="Wingdings"/>
              </a:rPr>
              <a:t> </a:t>
            </a:r>
            <a:r>
              <a:rPr lang="en-US" sz="2600" dirty="0" smtClean="0"/>
              <a:t>Reliability, Availability</a:t>
            </a:r>
          </a:p>
          <a:p>
            <a:pPr lvl="1">
              <a:lnSpc>
                <a:spcPct val="120000"/>
              </a:lnSpc>
            </a:pPr>
            <a:r>
              <a:rPr lang="en-US" dirty="0" smtClean="0"/>
              <a:t>Preventing failures is effectively </a:t>
            </a:r>
            <a:r>
              <a:rPr lang="en-US" b="1" i="1" dirty="0" smtClean="0"/>
              <a:t>impossible</a:t>
            </a:r>
            <a:r>
              <a:rPr lang="en-US" dirty="0" smtClean="0"/>
              <a:t> at this scale</a:t>
            </a:r>
          </a:p>
          <a:p>
            <a:pPr lvl="1">
              <a:lnSpc>
                <a:spcPct val="120000"/>
              </a:lnSpc>
            </a:pPr>
            <a:r>
              <a:rPr lang="en-US" dirty="0" smtClean="0"/>
              <a:t>Cope with failures gracefully by designing the system as a whole</a:t>
            </a:r>
          </a:p>
          <a:p>
            <a:pPr>
              <a:lnSpc>
                <a:spcPct val="120000"/>
              </a:lnSpc>
            </a:pPr>
            <a:r>
              <a:rPr lang="en-US" sz="2600" b="1" i="1" dirty="0" smtClean="0"/>
              <a:t>Varying workloads </a:t>
            </a:r>
            <a:r>
              <a:rPr lang="en-US" sz="2600" dirty="0" smtClean="0">
                <a:sym typeface="Wingdings"/>
              </a:rPr>
              <a:t> Availability</a:t>
            </a:r>
            <a:endParaRPr lang="en-US" sz="2600" dirty="0" smtClean="0"/>
          </a:p>
          <a:p>
            <a:pPr lvl="1">
              <a:lnSpc>
                <a:spcPct val="120000"/>
              </a:lnSpc>
            </a:pPr>
            <a:r>
              <a:rPr lang="en-US" dirty="0" smtClean="0"/>
              <a:t>Scale up and down gracefully</a:t>
            </a:r>
          </a:p>
          <a:p>
            <a:pPr>
              <a:lnSpc>
                <a:spcPct val="120000"/>
              </a:lnSpc>
            </a:pPr>
            <a:r>
              <a:rPr lang="en-US" sz="2400" dirty="0" smtClean="0"/>
              <a:t>More challenging than software for single computers!</a:t>
            </a:r>
          </a:p>
          <a:p>
            <a:pPr>
              <a:lnSpc>
                <a:spcPct val="120000"/>
              </a:lnSpc>
            </a:pPr>
            <a:endParaRPr lang="en-US" dirty="0" smtClean="0"/>
          </a:p>
          <a:p>
            <a:pPr>
              <a:lnSpc>
                <a:spcPct val="120000"/>
              </a:lnSpc>
            </a:pPr>
            <a:endParaRPr lang="en-US" dirty="0" smtClean="0"/>
          </a:p>
          <a:p>
            <a:pPr lvl="1">
              <a:lnSpc>
                <a:spcPct val="120000"/>
              </a:lnSpc>
            </a:pP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16</a:t>
            </a:fld>
            <a:endParaRPr lang="en-US"/>
          </a:p>
        </p:txBody>
      </p:sp>
    </p:spTree>
    <p:extLst>
      <p:ext uri="{BB962C8B-B14F-4D97-AF65-F5344CB8AC3E}">
        <p14:creationId xmlns:p14="http://schemas.microsoft.com/office/powerpoint/2010/main" val="3701453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Power Usage Effectiveness</a:t>
            </a:r>
            <a:endParaRPr lang="en-US" dirty="0"/>
          </a:p>
        </p:txBody>
      </p:sp>
      <p:sp>
        <p:nvSpPr>
          <p:cNvPr id="7" name="Content Placeholder 6"/>
          <p:cNvSpPr>
            <a:spLocks noGrp="1"/>
          </p:cNvSpPr>
          <p:nvPr>
            <p:ph idx="1"/>
          </p:nvPr>
        </p:nvSpPr>
        <p:spPr>
          <a:xfrm>
            <a:off x="457200" y="1403868"/>
            <a:ext cx="8229600" cy="4902200"/>
          </a:xfrm>
        </p:spPr>
        <p:txBody>
          <a:bodyPr>
            <a:noAutofit/>
          </a:bodyPr>
          <a:lstStyle/>
          <a:p>
            <a:pPr>
              <a:lnSpc>
                <a:spcPct val="110000"/>
              </a:lnSpc>
            </a:pPr>
            <a:r>
              <a:rPr lang="en-US" sz="2600" dirty="0" smtClean="0"/>
              <a:t>Energy efficiency</a:t>
            </a:r>
          </a:p>
          <a:p>
            <a:pPr lvl="1">
              <a:lnSpc>
                <a:spcPct val="110000"/>
              </a:lnSpc>
            </a:pPr>
            <a:r>
              <a:rPr lang="en-US" dirty="0" smtClean="0"/>
              <a:t>Primary concern in the design of WSC</a:t>
            </a:r>
          </a:p>
          <a:p>
            <a:pPr lvl="1">
              <a:lnSpc>
                <a:spcPct val="110000"/>
              </a:lnSpc>
            </a:pPr>
            <a:r>
              <a:rPr lang="en-US" dirty="0" smtClean="0"/>
              <a:t>Important component of the total cost of ownership</a:t>
            </a:r>
          </a:p>
          <a:p>
            <a:pPr>
              <a:lnSpc>
                <a:spcPct val="110000"/>
              </a:lnSpc>
              <a:spcBef>
                <a:spcPts val="1500"/>
              </a:spcBef>
            </a:pPr>
            <a:r>
              <a:rPr lang="en-US" sz="2400" dirty="0" smtClean="0"/>
              <a:t>Power Usage Effectiveness (PUE):</a:t>
            </a:r>
            <a:endParaRPr lang="en-US" dirty="0" smtClean="0"/>
          </a:p>
          <a:p>
            <a:pPr lvl="1">
              <a:lnSpc>
                <a:spcPct val="110000"/>
              </a:lnSpc>
            </a:pPr>
            <a:endParaRPr lang="en-US" dirty="0" smtClean="0"/>
          </a:p>
          <a:p>
            <a:pPr lvl="1">
              <a:lnSpc>
                <a:spcPct val="110000"/>
              </a:lnSpc>
            </a:pPr>
            <a:endParaRPr lang="en-US" dirty="0" smtClean="0"/>
          </a:p>
          <a:p>
            <a:pPr lvl="1">
              <a:lnSpc>
                <a:spcPct val="110000"/>
              </a:lnSpc>
            </a:pPr>
            <a:r>
              <a:rPr lang="en-US" dirty="0" smtClean="0"/>
              <a:t>A power efficiency measure for WSC</a:t>
            </a:r>
          </a:p>
          <a:p>
            <a:pPr lvl="1">
              <a:lnSpc>
                <a:spcPct val="110000"/>
              </a:lnSpc>
            </a:pPr>
            <a:r>
              <a:rPr lang="en-US" dirty="0" smtClean="0"/>
              <a:t>Not considering efficiency of servers, networking</a:t>
            </a:r>
          </a:p>
          <a:p>
            <a:pPr lvl="1">
              <a:lnSpc>
                <a:spcPct val="110000"/>
              </a:lnSpc>
            </a:pPr>
            <a:r>
              <a:rPr lang="en-US" dirty="0" smtClean="0"/>
              <a:t>Perfection = 1.0</a:t>
            </a:r>
          </a:p>
          <a:p>
            <a:pPr lvl="1">
              <a:lnSpc>
                <a:spcPct val="110000"/>
              </a:lnSpc>
            </a:pPr>
            <a:r>
              <a:rPr lang="en-US" dirty="0" smtClean="0"/>
              <a:t>Google WSC’s PUE = 1.2</a:t>
            </a:r>
          </a:p>
          <a:p>
            <a:pPr lvl="2">
              <a:lnSpc>
                <a:spcPct val="110000"/>
              </a:lnSpc>
            </a:pPr>
            <a:r>
              <a:rPr lang="en-US" dirty="0" smtClean="0"/>
              <a:t>Getting pretty close to Amdahl's law limit</a:t>
            </a:r>
          </a:p>
          <a:p>
            <a:pPr>
              <a:lnSpc>
                <a:spcPct val="110000"/>
              </a:lnSpc>
            </a:pPr>
            <a:endParaRPr lang="en-US" dirty="0" smtClean="0"/>
          </a:p>
          <a:p>
            <a:pPr>
              <a:lnSpc>
                <a:spcPct val="110000"/>
              </a:lnSpc>
            </a:pPr>
            <a:endParaRPr lang="en-US" dirty="0" smtClean="0"/>
          </a:p>
          <a:p>
            <a:pPr>
              <a:lnSpc>
                <a:spcPct val="110000"/>
              </a:lnSpc>
            </a:pPr>
            <a:endParaRPr lang="en-US" dirty="0" smtClean="0"/>
          </a:p>
          <a:p>
            <a:pPr lvl="1">
              <a:lnSpc>
                <a:spcPct val="110000"/>
              </a:lnSpc>
            </a:pP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17</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363087703"/>
              </p:ext>
            </p:extLst>
          </p:nvPr>
        </p:nvGraphicFramePr>
        <p:xfrm>
          <a:off x="2325707" y="3505432"/>
          <a:ext cx="3269785" cy="792480"/>
        </p:xfrm>
        <a:graphic>
          <a:graphicData uri="http://schemas.openxmlformats.org/drawingml/2006/table">
            <a:tbl>
              <a:tblPr firstRow="1" bandRow="1">
                <a:tableStyleId>{5C22544A-7EE6-4342-B048-85BDC9FD1C3A}</a:tableStyleId>
              </a:tblPr>
              <a:tblGrid>
                <a:gridCol w="3269785"/>
              </a:tblGrid>
              <a:tr h="370840">
                <a:tc>
                  <a:txBody>
                    <a:bodyPr/>
                    <a:lstStyle/>
                    <a:p>
                      <a:pPr algn="ctr"/>
                      <a:r>
                        <a:rPr lang="en-US" sz="2000" b="1" dirty="0" smtClean="0">
                          <a:solidFill>
                            <a:schemeClr val="tx1"/>
                          </a:solidFill>
                        </a:rPr>
                        <a:t>Total Building Power</a:t>
                      </a:r>
                      <a:endParaRPr lang="en-US" sz="20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algn="ctr"/>
                      <a:r>
                        <a:rPr lang="en-US" sz="2000" b="1" dirty="0" smtClean="0">
                          <a:solidFill>
                            <a:schemeClr val="tx1"/>
                          </a:solidFill>
                        </a:rPr>
                        <a:t>IT equipment Power</a:t>
                      </a:r>
                      <a:endParaRPr lang="en-US" sz="20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7232664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PUE in the Wild (2007)</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18</a:t>
            </a:fld>
            <a:endParaRPr lang="en-US"/>
          </a:p>
        </p:txBody>
      </p:sp>
      <p:pic>
        <p:nvPicPr>
          <p:cNvPr id="9" name="Picture 8"/>
          <p:cNvPicPr>
            <a:picLocks noChangeAspect="1"/>
          </p:cNvPicPr>
          <p:nvPr/>
        </p:nvPicPr>
        <p:blipFill>
          <a:blip r:embed="rId2"/>
          <a:stretch>
            <a:fillRect/>
          </a:stretch>
        </p:blipFill>
        <p:spPr>
          <a:xfrm>
            <a:off x="372534" y="1339850"/>
            <a:ext cx="8331200" cy="4991100"/>
          </a:xfrm>
          <a:prstGeom prst="rect">
            <a:avLst/>
          </a:prstGeom>
        </p:spPr>
      </p:pic>
    </p:spTree>
    <p:extLst>
      <p:ext uri="{BB962C8B-B14F-4D97-AF65-F5344CB8AC3E}">
        <p14:creationId xmlns:p14="http://schemas.microsoft.com/office/powerpoint/2010/main" val="21718250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CC63E4C-4642-794D-A2FD-70F6B81535F5}" type="slidenum">
              <a:rPr lang="en-US" smtClean="0"/>
              <a:pPr/>
              <a:t>19</a:t>
            </a:fld>
            <a:endParaRPr lang="en-US"/>
          </a:p>
        </p:txBody>
      </p:sp>
      <p:pic>
        <p:nvPicPr>
          <p:cNvPr id="3" name="Picture 2"/>
          <p:cNvPicPr>
            <a:picLocks noChangeAspect="1"/>
          </p:cNvPicPr>
          <p:nvPr/>
        </p:nvPicPr>
        <p:blipFill>
          <a:blip r:embed="rId2"/>
          <a:stretch>
            <a:fillRect/>
          </a:stretch>
        </p:blipFill>
        <p:spPr>
          <a:xfrm>
            <a:off x="381000" y="482600"/>
            <a:ext cx="8245231" cy="5359400"/>
          </a:xfrm>
          <a:prstGeom prst="rect">
            <a:avLst/>
          </a:prstGeom>
        </p:spPr>
      </p:pic>
    </p:spTree>
    <p:extLst>
      <p:ext uri="{BB962C8B-B14F-4D97-AF65-F5344CB8AC3E}">
        <p14:creationId xmlns:p14="http://schemas.microsoft.com/office/powerpoint/2010/main" val="2366931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Coherency Tracked by Cache Block</a:t>
            </a:r>
            <a:endParaRPr lang="en-US" dirty="0"/>
          </a:p>
        </p:txBody>
      </p:sp>
      <p:sp>
        <p:nvSpPr>
          <p:cNvPr id="3" name="Content Placeholder 2"/>
          <p:cNvSpPr>
            <a:spLocks noGrp="1"/>
          </p:cNvSpPr>
          <p:nvPr>
            <p:ph idx="1"/>
          </p:nvPr>
        </p:nvSpPr>
        <p:spPr/>
        <p:txBody>
          <a:bodyPr/>
          <a:lstStyle/>
          <a:p>
            <a:r>
              <a:rPr lang="en-US" dirty="0" smtClean="0"/>
              <a:t>Block ping-pongs between two caches even though processors are accessing disjoint variables</a:t>
            </a:r>
          </a:p>
          <a:p>
            <a:r>
              <a:rPr lang="en-US" dirty="0" smtClean="0"/>
              <a:t>Effect called </a:t>
            </a:r>
            <a:r>
              <a:rPr lang="en-US" i="1" dirty="0" smtClean="0">
                <a:solidFill>
                  <a:srgbClr val="3366FF"/>
                </a:solidFill>
              </a:rPr>
              <a:t>false sharing </a:t>
            </a:r>
          </a:p>
          <a:p>
            <a:r>
              <a:rPr lang="en-US" dirty="0" smtClean="0"/>
              <a:t>How can you prevent it?</a:t>
            </a:r>
          </a:p>
          <a:p>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a:t>
            </a:fld>
            <a:endParaRPr lang="en-US" dirty="0"/>
          </a:p>
        </p:txBody>
      </p:sp>
    </p:spTree>
    <p:extLst>
      <p:ext uri="{BB962C8B-B14F-4D97-AF65-F5344CB8AC3E}">
        <p14:creationId xmlns:p14="http://schemas.microsoft.com/office/powerpoint/2010/main" val="201261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905565"/>
          </a:xfrm>
        </p:spPr>
        <p:txBody>
          <a:bodyPr/>
          <a:lstStyle/>
          <a:p>
            <a:r>
              <a:rPr lang="en-US" dirty="0" smtClean="0"/>
              <a:t>Load Profile of WSCs</a:t>
            </a:r>
            <a:endParaRPr lang="en-US" dirty="0"/>
          </a:p>
        </p:txBody>
      </p:sp>
      <p:sp>
        <p:nvSpPr>
          <p:cNvPr id="7" name="Content Placeholder 6"/>
          <p:cNvSpPr>
            <a:spLocks noGrp="1"/>
          </p:cNvSpPr>
          <p:nvPr>
            <p:ph idx="1"/>
          </p:nvPr>
        </p:nvSpPr>
        <p:spPr>
          <a:xfrm>
            <a:off x="457200" y="1276868"/>
            <a:ext cx="8509000" cy="5041172"/>
          </a:xfrm>
        </p:spPr>
        <p:txBody>
          <a:bodyPr>
            <a:noAutofit/>
          </a:bodyPr>
          <a:lstStyle/>
          <a:p>
            <a:pPr lvl="1">
              <a:lnSpc>
                <a:spcPct val="90000"/>
              </a:lnSpc>
            </a:pPr>
            <a:endParaRPr lang="en-US" sz="2200" dirty="0" smtClean="0"/>
          </a:p>
          <a:p>
            <a:pPr lvl="1">
              <a:lnSpc>
                <a:spcPct val="90000"/>
              </a:lnSpc>
            </a:pPr>
            <a:endParaRPr lang="en-US" sz="2200" dirty="0"/>
          </a:p>
          <a:p>
            <a:pPr>
              <a:lnSpc>
                <a:spcPct val="90000"/>
              </a:lnSpc>
            </a:pPr>
            <a:endParaRPr lang="en-US" sz="2600" dirty="0" smtClean="0"/>
          </a:p>
          <a:p>
            <a:pPr>
              <a:lnSpc>
                <a:spcPct val="90000"/>
              </a:lnSpc>
            </a:pPr>
            <a:endParaRPr lang="en-US" sz="2600" dirty="0" smtClean="0"/>
          </a:p>
          <a:p>
            <a:pPr>
              <a:lnSpc>
                <a:spcPct val="90000"/>
              </a:lnSpc>
            </a:pPr>
            <a:endParaRPr lang="en-US" sz="2600" dirty="0" smtClean="0"/>
          </a:p>
          <a:p>
            <a:pPr>
              <a:lnSpc>
                <a:spcPct val="90000"/>
              </a:lnSpc>
            </a:pPr>
            <a:endParaRPr lang="en-US" sz="2600" dirty="0"/>
          </a:p>
          <a:p>
            <a:pPr>
              <a:lnSpc>
                <a:spcPct val="90000"/>
              </a:lnSpc>
            </a:pPr>
            <a:endParaRPr lang="en-US" sz="2600" dirty="0"/>
          </a:p>
          <a:p>
            <a:pPr>
              <a:lnSpc>
                <a:spcPct val="90000"/>
              </a:lnSpc>
            </a:pPr>
            <a:endParaRPr lang="en-US" sz="2400" dirty="0" smtClean="0"/>
          </a:p>
          <a:p>
            <a:pPr marL="0" indent="0">
              <a:lnSpc>
                <a:spcPct val="90000"/>
              </a:lnSpc>
              <a:buNone/>
            </a:pPr>
            <a:endParaRPr lang="en-US" sz="2400" dirty="0" smtClean="0"/>
          </a:p>
          <a:p>
            <a:pPr>
              <a:lnSpc>
                <a:spcPct val="90000"/>
              </a:lnSpc>
            </a:pPr>
            <a:endParaRPr lang="en-US" sz="2400" dirty="0" smtClean="0"/>
          </a:p>
          <a:p>
            <a:pPr>
              <a:lnSpc>
                <a:spcPct val="90000"/>
              </a:lnSpc>
            </a:pPr>
            <a:r>
              <a:rPr lang="en-US" sz="2400" dirty="0" smtClean="0"/>
              <a:t>Average CPU utilization of 5,000 Google servers, 6 month period</a:t>
            </a:r>
          </a:p>
          <a:p>
            <a:pPr>
              <a:lnSpc>
                <a:spcPct val="90000"/>
              </a:lnSpc>
            </a:pPr>
            <a:r>
              <a:rPr lang="en-US" sz="2400" dirty="0"/>
              <a:t>S</a:t>
            </a:r>
            <a:r>
              <a:rPr lang="en-US" sz="2400" dirty="0" smtClean="0"/>
              <a:t>ervers rarely idle or fully utilized, operating most of the time at </a:t>
            </a:r>
            <a:r>
              <a:rPr lang="en-US" sz="2400" b="1" i="1" dirty="0"/>
              <a:t>1</a:t>
            </a:r>
            <a:r>
              <a:rPr lang="en-US" sz="2400" b="1" i="1" dirty="0" smtClean="0"/>
              <a:t>0% </a:t>
            </a:r>
            <a:r>
              <a:rPr lang="en-US" sz="2400" b="1" i="1" dirty="0"/>
              <a:t>to 5</a:t>
            </a:r>
            <a:r>
              <a:rPr lang="en-US" sz="2400" b="1" i="1" dirty="0" smtClean="0"/>
              <a:t>0% </a:t>
            </a:r>
            <a:r>
              <a:rPr lang="en-US" sz="2400" dirty="0" smtClean="0"/>
              <a:t>of their maximum utilization</a:t>
            </a:r>
            <a:endParaRPr lang="en-US" sz="2400" dirty="0"/>
          </a:p>
          <a:p>
            <a:pPr>
              <a:lnSpc>
                <a:spcPct val="90000"/>
              </a:lnSpc>
            </a:pPr>
            <a:endParaRPr lang="en-US" sz="2400"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20</a:t>
            </a:fld>
            <a:endParaRPr lang="en-US"/>
          </a:p>
        </p:txBody>
      </p:sp>
      <p:pic>
        <p:nvPicPr>
          <p:cNvPr id="3" name="Picture 2"/>
          <p:cNvPicPr>
            <a:picLocks noChangeAspect="1"/>
          </p:cNvPicPr>
          <p:nvPr/>
        </p:nvPicPr>
        <p:blipFill rotWithShape="1">
          <a:blip r:embed="rId2"/>
          <a:srcRect l="2657"/>
          <a:stretch/>
        </p:blipFill>
        <p:spPr>
          <a:xfrm>
            <a:off x="132522" y="791265"/>
            <a:ext cx="8901043" cy="4505739"/>
          </a:xfrm>
          <a:prstGeom prst="rect">
            <a:avLst/>
          </a:prstGeom>
        </p:spPr>
      </p:pic>
    </p:spTree>
    <p:extLst>
      <p:ext uri="{BB962C8B-B14F-4D97-AF65-F5344CB8AC3E}">
        <p14:creationId xmlns:p14="http://schemas.microsoft.com/office/powerpoint/2010/main" val="37349587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oportional.bm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2464790"/>
            <a:ext cx="6515100" cy="4393210"/>
          </a:xfrm>
          <a:prstGeom prst="rect">
            <a:avLst/>
          </a:prstGeom>
        </p:spPr>
      </p:pic>
      <p:sp>
        <p:nvSpPr>
          <p:cNvPr id="6" name="Title 5"/>
          <p:cNvSpPr>
            <a:spLocks noGrp="1"/>
          </p:cNvSpPr>
          <p:nvPr>
            <p:ph type="title"/>
          </p:nvPr>
        </p:nvSpPr>
        <p:spPr>
          <a:xfrm>
            <a:off x="457200" y="187739"/>
            <a:ext cx="8229600" cy="905565"/>
          </a:xfrm>
        </p:spPr>
        <p:txBody>
          <a:bodyPr>
            <a:normAutofit fontScale="90000"/>
          </a:bodyPr>
          <a:lstStyle/>
          <a:p>
            <a:r>
              <a:rPr lang="en-US" dirty="0" smtClean="0"/>
              <a:t>Energy-Proportional Computing: Design Goal of WSC</a:t>
            </a:r>
            <a:endParaRPr lang="en-US" dirty="0"/>
          </a:p>
        </p:txBody>
      </p:sp>
      <p:sp>
        <p:nvSpPr>
          <p:cNvPr id="7" name="Content Placeholder 6"/>
          <p:cNvSpPr>
            <a:spLocks noGrp="1"/>
          </p:cNvSpPr>
          <p:nvPr>
            <p:ph idx="1"/>
          </p:nvPr>
        </p:nvSpPr>
        <p:spPr>
          <a:xfrm>
            <a:off x="546100" y="889000"/>
            <a:ext cx="8229600" cy="2108200"/>
          </a:xfrm>
        </p:spPr>
        <p:txBody>
          <a:bodyPr>
            <a:noAutofit/>
          </a:bodyPr>
          <a:lstStyle/>
          <a:p>
            <a:pPr marL="0" indent="0">
              <a:lnSpc>
                <a:spcPct val="90000"/>
              </a:lnSpc>
              <a:buNone/>
            </a:pPr>
            <a:endParaRPr lang="en-US" sz="1600" dirty="0" smtClean="0"/>
          </a:p>
          <a:p>
            <a:pPr>
              <a:lnSpc>
                <a:spcPct val="90000"/>
              </a:lnSpc>
            </a:pPr>
            <a:r>
              <a:rPr lang="en-US" sz="2400" dirty="0" smtClean="0"/>
              <a:t>Energy </a:t>
            </a:r>
            <a:r>
              <a:rPr lang="en-US" sz="2400" dirty="0"/>
              <a:t>= Power x Time, Efficiency = Computation / </a:t>
            </a:r>
            <a:r>
              <a:rPr lang="en-US" sz="2400" dirty="0" smtClean="0"/>
              <a:t>Energy</a:t>
            </a:r>
          </a:p>
          <a:p>
            <a:pPr>
              <a:lnSpc>
                <a:spcPct val="90000"/>
              </a:lnSpc>
            </a:pPr>
            <a:r>
              <a:rPr lang="en-US" sz="2400" dirty="0" smtClean="0"/>
              <a:t>Desire:</a:t>
            </a:r>
          </a:p>
          <a:p>
            <a:pPr lvl="1">
              <a:lnSpc>
                <a:spcPct val="90000"/>
              </a:lnSpc>
            </a:pPr>
            <a:r>
              <a:rPr lang="en-US" sz="2000" dirty="0" smtClean="0"/>
              <a:t>Consume almost no power when idle (“Doing nothing well”)</a:t>
            </a:r>
          </a:p>
          <a:p>
            <a:pPr lvl="1">
              <a:lnSpc>
                <a:spcPct val="90000"/>
              </a:lnSpc>
            </a:pPr>
            <a:r>
              <a:rPr lang="en-US" sz="2000" dirty="0" smtClean="0"/>
              <a:t>Gradually consume more power as the activity level increases</a:t>
            </a:r>
            <a:endParaRPr lang="en-US" sz="2000" b="1" i="1" dirty="0"/>
          </a:p>
          <a:p>
            <a:pPr>
              <a:lnSpc>
                <a:spcPct val="90000"/>
              </a:lnSpc>
            </a:pPr>
            <a:endParaRPr lang="en-US" sz="2400"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21</a:t>
            </a:fld>
            <a:endParaRPr lang="en-US"/>
          </a:p>
        </p:txBody>
      </p:sp>
    </p:spTree>
    <p:extLst>
      <p:ext uri="{BB962C8B-B14F-4D97-AF65-F5344CB8AC3E}">
        <p14:creationId xmlns:p14="http://schemas.microsoft.com/office/powerpoint/2010/main" val="21800089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5135" y="274638"/>
            <a:ext cx="8673730" cy="906462"/>
          </a:xfrm>
        </p:spPr>
        <p:txBody>
          <a:bodyPr>
            <a:normAutofit/>
          </a:bodyPr>
          <a:lstStyle/>
          <a:p>
            <a:r>
              <a:rPr lang="en-US" dirty="0" smtClean="0"/>
              <a:t>Cause of Poor Energy Proportionality</a:t>
            </a:r>
            <a:endParaRPr lang="en-US" dirty="0"/>
          </a:p>
        </p:txBody>
      </p:sp>
      <p:sp>
        <p:nvSpPr>
          <p:cNvPr id="7" name="Content Placeholder 6"/>
          <p:cNvSpPr>
            <a:spLocks noGrp="1"/>
          </p:cNvSpPr>
          <p:nvPr>
            <p:ph idx="1"/>
          </p:nvPr>
        </p:nvSpPr>
        <p:spPr>
          <a:xfrm>
            <a:off x="457200" y="1569520"/>
            <a:ext cx="8229600" cy="5041172"/>
          </a:xfrm>
        </p:spPr>
        <p:txBody>
          <a:bodyPr>
            <a:noAutofit/>
          </a:bodyPr>
          <a:lstStyle/>
          <a:p>
            <a:pPr lvl="1">
              <a:lnSpc>
                <a:spcPct val="90000"/>
              </a:lnSpc>
            </a:pPr>
            <a:endParaRPr lang="en-US" sz="2200" dirty="0" smtClean="0"/>
          </a:p>
          <a:p>
            <a:pPr lvl="1">
              <a:lnSpc>
                <a:spcPct val="90000"/>
              </a:lnSpc>
            </a:pPr>
            <a:endParaRPr lang="en-US" sz="2200" dirty="0"/>
          </a:p>
          <a:p>
            <a:pPr>
              <a:lnSpc>
                <a:spcPct val="90000"/>
              </a:lnSpc>
            </a:pPr>
            <a:endParaRPr lang="en-US" sz="2600" dirty="0" smtClean="0"/>
          </a:p>
          <a:p>
            <a:pPr>
              <a:lnSpc>
                <a:spcPct val="90000"/>
              </a:lnSpc>
            </a:pPr>
            <a:endParaRPr lang="en-US" sz="2600" dirty="0" smtClean="0"/>
          </a:p>
          <a:p>
            <a:pPr>
              <a:lnSpc>
                <a:spcPct val="90000"/>
              </a:lnSpc>
            </a:pPr>
            <a:endParaRPr lang="en-US" sz="2600" dirty="0" smtClean="0"/>
          </a:p>
          <a:p>
            <a:pPr>
              <a:lnSpc>
                <a:spcPct val="90000"/>
              </a:lnSpc>
            </a:pPr>
            <a:endParaRPr lang="en-US" sz="2600" dirty="0"/>
          </a:p>
          <a:p>
            <a:pPr>
              <a:lnSpc>
                <a:spcPct val="90000"/>
              </a:lnSpc>
            </a:pPr>
            <a:endParaRPr lang="en-US" sz="2600" dirty="0"/>
          </a:p>
          <a:p>
            <a:pPr>
              <a:lnSpc>
                <a:spcPct val="90000"/>
              </a:lnSpc>
            </a:pPr>
            <a:endParaRPr lang="en-US" sz="2400" dirty="0" smtClean="0"/>
          </a:p>
          <a:p>
            <a:pPr>
              <a:lnSpc>
                <a:spcPct val="90000"/>
              </a:lnSpc>
            </a:pPr>
            <a:endParaRPr lang="en-US" sz="2400"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22</a:t>
            </a:fld>
            <a:endParaRPr lang="en-US"/>
          </a:p>
        </p:txBody>
      </p:sp>
      <p:sp>
        <p:nvSpPr>
          <p:cNvPr id="8" name="Content Placeholder 6"/>
          <p:cNvSpPr txBox="1">
            <a:spLocks/>
          </p:cNvSpPr>
          <p:nvPr/>
        </p:nvSpPr>
        <p:spPr>
          <a:xfrm>
            <a:off x="457200" y="1889785"/>
            <a:ext cx="8229600" cy="478048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nSpc>
                <a:spcPct val="90000"/>
              </a:lnSpc>
            </a:pPr>
            <a:endParaRPr lang="en-US" sz="2200" dirty="0" smtClean="0"/>
          </a:p>
          <a:p>
            <a:pPr lvl="1">
              <a:lnSpc>
                <a:spcPct val="90000"/>
              </a:lnSpc>
            </a:pPr>
            <a:endParaRPr lang="en-US" sz="2200" dirty="0" smtClean="0"/>
          </a:p>
          <a:p>
            <a:pPr>
              <a:lnSpc>
                <a:spcPct val="90000"/>
              </a:lnSpc>
            </a:pPr>
            <a:endParaRPr lang="en-US" sz="2600" dirty="0" smtClean="0"/>
          </a:p>
          <a:p>
            <a:pPr>
              <a:lnSpc>
                <a:spcPct val="90000"/>
              </a:lnSpc>
            </a:pPr>
            <a:endParaRPr lang="en-US" sz="2600" dirty="0" smtClean="0"/>
          </a:p>
          <a:p>
            <a:pPr>
              <a:lnSpc>
                <a:spcPct val="90000"/>
              </a:lnSpc>
            </a:pPr>
            <a:endParaRPr lang="en-US" sz="2600" dirty="0" smtClean="0"/>
          </a:p>
          <a:p>
            <a:pPr>
              <a:lnSpc>
                <a:spcPct val="90000"/>
              </a:lnSpc>
            </a:pPr>
            <a:endParaRPr lang="en-US" sz="2600" dirty="0" smtClean="0"/>
          </a:p>
          <a:p>
            <a:pPr>
              <a:lnSpc>
                <a:spcPct val="90000"/>
              </a:lnSpc>
            </a:pPr>
            <a:endParaRPr lang="en-US" sz="2600" dirty="0" smtClean="0"/>
          </a:p>
          <a:p>
            <a:pPr marL="0" indent="0">
              <a:lnSpc>
                <a:spcPct val="90000"/>
              </a:lnSpc>
              <a:buFont typeface="Arial"/>
              <a:buNone/>
            </a:pPr>
            <a:endParaRPr lang="en-US" sz="2400" dirty="0" smtClean="0"/>
          </a:p>
          <a:p>
            <a:pPr>
              <a:lnSpc>
                <a:spcPct val="90000"/>
              </a:lnSpc>
            </a:pPr>
            <a:r>
              <a:rPr lang="en-US" sz="2400" dirty="0" smtClean="0"/>
              <a:t>CPU: 50% at peek, 30% at idle</a:t>
            </a:r>
          </a:p>
          <a:p>
            <a:pPr>
              <a:lnSpc>
                <a:spcPct val="90000"/>
              </a:lnSpc>
            </a:pPr>
            <a:r>
              <a:rPr lang="en-US" sz="2400" dirty="0" smtClean="0"/>
              <a:t>DRAM, disks, networking: 70% at idle</a:t>
            </a:r>
            <a:r>
              <a:rPr lang="en-US" sz="2400" dirty="0" smtClean="0"/>
              <a:t>!</a:t>
            </a:r>
          </a:p>
          <a:p>
            <a:pPr lvl="1">
              <a:lnSpc>
                <a:spcPct val="90000"/>
              </a:lnSpc>
            </a:pPr>
            <a:r>
              <a:rPr lang="en-US" sz="2000" dirty="0" smtClean="0"/>
              <a:t>Because they are never really idle unless they are powered off!</a:t>
            </a:r>
            <a:endParaRPr lang="en-US" sz="2000" dirty="0" smtClean="0"/>
          </a:p>
          <a:p>
            <a:pPr>
              <a:lnSpc>
                <a:spcPct val="90000"/>
              </a:lnSpc>
            </a:pPr>
            <a:r>
              <a:rPr lang="en-US" sz="2400" dirty="0" smtClean="0"/>
              <a:t>Need to improve the energy efficiency of peripherals</a:t>
            </a:r>
          </a:p>
        </p:txBody>
      </p:sp>
      <p:pic>
        <p:nvPicPr>
          <p:cNvPr id="9" name="Picture 8"/>
          <p:cNvPicPr>
            <a:picLocks noChangeAspect="1"/>
          </p:cNvPicPr>
          <p:nvPr/>
        </p:nvPicPr>
        <p:blipFill>
          <a:blip r:embed="rId2"/>
          <a:stretch>
            <a:fillRect/>
          </a:stretch>
        </p:blipFill>
        <p:spPr>
          <a:xfrm>
            <a:off x="0" y="1296014"/>
            <a:ext cx="8908865" cy="3783986"/>
          </a:xfrm>
          <a:prstGeom prst="rect">
            <a:avLst/>
          </a:prstGeom>
        </p:spPr>
      </p:pic>
    </p:spTree>
    <p:extLst>
      <p:ext uri="{BB962C8B-B14F-4D97-AF65-F5344CB8AC3E}">
        <p14:creationId xmlns:p14="http://schemas.microsoft.com/office/powerpoint/2010/main" val="5297722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smtClean="0"/>
              <a:t>Clicker/Peer Instruction:</a:t>
            </a:r>
            <a:br>
              <a:rPr lang="en-US" dirty="0" smtClean="0"/>
            </a:br>
            <a:r>
              <a:rPr lang="en-US" dirty="0" smtClean="0"/>
              <a:t>Which Statement is True</a:t>
            </a:r>
            <a:endParaRPr lang="en-US" dirty="0"/>
          </a:p>
        </p:txBody>
      </p:sp>
      <p:sp>
        <p:nvSpPr>
          <p:cNvPr id="7" name="Content Placeholder 6"/>
          <p:cNvSpPr>
            <a:spLocks noGrp="1"/>
          </p:cNvSpPr>
          <p:nvPr>
            <p:ph idx="1"/>
          </p:nvPr>
        </p:nvSpPr>
        <p:spPr>
          <a:xfrm>
            <a:off x="177800" y="1724130"/>
            <a:ext cx="8966200" cy="4902200"/>
          </a:xfrm>
        </p:spPr>
        <p:txBody>
          <a:bodyPr>
            <a:noAutofit/>
          </a:bodyPr>
          <a:lstStyle/>
          <a:p>
            <a:pPr>
              <a:lnSpc>
                <a:spcPct val="130000"/>
              </a:lnSpc>
            </a:pPr>
            <a:r>
              <a:rPr lang="en-US" b="1" dirty="0" smtClean="0"/>
              <a:t>A: Idle servers consume almost no power.</a:t>
            </a:r>
          </a:p>
          <a:p>
            <a:pPr>
              <a:lnSpc>
                <a:spcPct val="130000"/>
              </a:lnSpc>
            </a:pPr>
            <a:r>
              <a:rPr lang="en-US" b="1" dirty="0" smtClean="0"/>
              <a:t>B: Disks will fail once in 20 years, so failure is not a problem of WSC.</a:t>
            </a:r>
          </a:p>
          <a:p>
            <a:pPr>
              <a:lnSpc>
                <a:spcPct val="130000"/>
              </a:lnSpc>
            </a:pPr>
            <a:r>
              <a:rPr lang="en-US" b="1" dirty="0" smtClean="0"/>
              <a:t>C: The search requests of the same keyword from different users are dependent.</a:t>
            </a:r>
          </a:p>
          <a:p>
            <a:pPr>
              <a:lnSpc>
                <a:spcPct val="130000"/>
              </a:lnSpc>
            </a:pPr>
            <a:r>
              <a:rPr lang="en-US" b="1" dirty="0" smtClean="0"/>
              <a:t>D: More than half of the power of WSCs goes into cooling.</a:t>
            </a:r>
          </a:p>
          <a:p>
            <a:pPr>
              <a:lnSpc>
                <a:spcPct val="130000"/>
              </a:lnSpc>
            </a:pPr>
            <a:r>
              <a:rPr lang="en-US" b="1" dirty="0" smtClean="0"/>
              <a:t>E: WSCs contain many copies of data.</a:t>
            </a:r>
            <a:endParaRPr lang="en-US" b="1"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23</a:t>
            </a:fld>
            <a:endParaRPr lang="en-US"/>
          </a:p>
        </p:txBody>
      </p:sp>
    </p:spTree>
    <p:extLst>
      <p:ext uri="{BB962C8B-B14F-4D97-AF65-F5344CB8AC3E}">
        <p14:creationId xmlns:p14="http://schemas.microsoft.com/office/powerpoint/2010/main" val="14395806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Administrivia</a:t>
            </a:r>
            <a:endParaRPr lang="en-US" dirty="0"/>
          </a:p>
        </p:txBody>
      </p:sp>
      <p:sp>
        <p:nvSpPr>
          <p:cNvPr id="7" name="Content Placeholder 6"/>
          <p:cNvSpPr>
            <a:spLocks noGrp="1"/>
          </p:cNvSpPr>
          <p:nvPr>
            <p:ph idx="1"/>
          </p:nvPr>
        </p:nvSpPr>
        <p:spPr>
          <a:xfrm>
            <a:off x="190500" y="1403868"/>
            <a:ext cx="8724900" cy="4902200"/>
          </a:xfrm>
        </p:spPr>
        <p:txBody>
          <a:bodyPr>
            <a:noAutofit/>
          </a:bodyPr>
          <a:lstStyle/>
          <a:p>
            <a:r>
              <a:rPr lang="en-US" sz="3200" dirty="0" smtClean="0"/>
              <a:t>Reminder that Project 4 is out</a:t>
            </a:r>
            <a:r>
              <a:rPr lang="is-IS" sz="3200" dirty="0" smtClean="0"/>
              <a:t>…</a:t>
            </a:r>
            <a:endParaRPr lang="en-US" sz="2800" baseline="30000" dirty="0" smtClean="0"/>
          </a:p>
        </p:txBody>
      </p:sp>
      <p:sp>
        <p:nvSpPr>
          <p:cNvPr id="5" name="Slide Number Placeholder 4"/>
          <p:cNvSpPr>
            <a:spLocks noGrp="1"/>
          </p:cNvSpPr>
          <p:nvPr>
            <p:ph type="sldNum" sz="quarter" idx="12"/>
          </p:nvPr>
        </p:nvSpPr>
        <p:spPr/>
        <p:txBody>
          <a:bodyPr/>
          <a:lstStyle/>
          <a:p>
            <a:fld id="{3CC63E4C-4642-794D-A2FD-70F6B81535F5}" type="slidenum">
              <a:rPr lang="en-US" smtClean="0"/>
              <a:pPr/>
              <a:t>24</a:t>
            </a:fld>
            <a:endParaRPr lang="en-US"/>
          </a:p>
        </p:txBody>
      </p:sp>
    </p:spTree>
    <p:extLst>
      <p:ext uri="{BB962C8B-B14F-4D97-AF65-F5344CB8AC3E}">
        <p14:creationId xmlns:p14="http://schemas.microsoft.com/office/powerpoint/2010/main" val="21288454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Agenda</a:t>
            </a:r>
            <a:endParaRPr lang="en-US" dirty="0"/>
          </a:p>
        </p:txBody>
      </p:sp>
      <p:sp>
        <p:nvSpPr>
          <p:cNvPr id="7" name="Content Placeholder 6"/>
          <p:cNvSpPr>
            <a:spLocks noGrp="1"/>
          </p:cNvSpPr>
          <p:nvPr>
            <p:ph idx="1"/>
          </p:nvPr>
        </p:nvSpPr>
        <p:spPr>
          <a:xfrm>
            <a:off x="457200" y="1969994"/>
            <a:ext cx="8229600" cy="4336074"/>
          </a:xfrm>
        </p:spPr>
        <p:txBody>
          <a:bodyPr>
            <a:noAutofit/>
          </a:bodyPr>
          <a:lstStyle/>
          <a:p>
            <a:pPr>
              <a:lnSpc>
                <a:spcPct val="120000"/>
              </a:lnSpc>
            </a:pPr>
            <a:r>
              <a:rPr lang="en-US" dirty="0" smtClean="0">
                <a:solidFill>
                  <a:srgbClr val="D9D9D9"/>
                </a:solidFill>
              </a:rPr>
              <a:t>Warehouse Scale Computing</a:t>
            </a:r>
          </a:p>
          <a:p>
            <a:pPr>
              <a:lnSpc>
                <a:spcPct val="120000"/>
              </a:lnSpc>
            </a:pPr>
            <a:r>
              <a:rPr lang="en-US" dirty="0" err="1" smtClean="0">
                <a:solidFill>
                  <a:srgbClr val="D9D9D9"/>
                </a:solidFill>
              </a:rPr>
              <a:t>Administrivia</a:t>
            </a:r>
            <a:r>
              <a:rPr lang="en-US" dirty="0" smtClean="0">
                <a:solidFill>
                  <a:srgbClr val="D9D9D9"/>
                </a:solidFill>
              </a:rPr>
              <a:t> </a:t>
            </a:r>
            <a:r>
              <a:rPr lang="en-US" dirty="0">
                <a:solidFill>
                  <a:srgbClr val="D9D9D9"/>
                </a:solidFill>
              </a:rPr>
              <a:t>&amp; Clickers/Peer Instructions</a:t>
            </a:r>
            <a:endParaRPr lang="en-US" dirty="0" smtClean="0">
              <a:solidFill>
                <a:srgbClr val="D9D9D9"/>
              </a:solidFill>
            </a:endParaRPr>
          </a:p>
          <a:p>
            <a:pPr>
              <a:lnSpc>
                <a:spcPct val="120000"/>
              </a:lnSpc>
            </a:pPr>
            <a:r>
              <a:rPr lang="en-US" dirty="0"/>
              <a:t>Request-level Parallelism</a:t>
            </a:r>
          </a:p>
          <a:p>
            <a:pPr marL="457200" lvl="1" indent="0">
              <a:lnSpc>
                <a:spcPct val="120000"/>
              </a:lnSpc>
              <a:buNone/>
            </a:pPr>
            <a:r>
              <a:rPr lang="en-US" dirty="0"/>
              <a:t>e.g. Web search</a:t>
            </a:r>
          </a:p>
          <a:p>
            <a:pPr marL="0" indent="0">
              <a:lnSpc>
                <a:spcPct val="120000"/>
              </a:lnSpc>
              <a:buNone/>
            </a:pPr>
            <a:endParaRPr lang="en-US" dirty="0" smtClean="0"/>
          </a:p>
          <a:p>
            <a:pPr lvl="1">
              <a:lnSpc>
                <a:spcPct val="120000"/>
              </a:lnSpc>
            </a:pP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25</a:t>
            </a:fld>
            <a:endParaRPr lang="en-US"/>
          </a:p>
        </p:txBody>
      </p:sp>
    </p:spTree>
    <p:extLst>
      <p:ext uri="{BB962C8B-B14F-4D97-AF65-F5344CB8AC3E}">
        <p14:creationId xmlns:p14="http://schemas.microsoft.com/office/powerpoint/2010/main" val="8725638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Request-Level Parallelism (RLP)</a:t>
            </a:r>
            <a:endParaRPr lang="en-US" dirty="0"/>
          </a:p>
        </p:txBody>
      </p:sp>
      <p:sp>
        <p:nvSpPr>
          <p:cNvPr id="7" name="Content Placeholder 6"/>
          <p:cNvSpPr>
            <a:spLocks noGrp="1"/>
          </p:cNvSpPr>
          <p:nvPr>
            <p:ph idx="1"/>
          </p:nvPr>
        </p:nvSpPr>
        <p:spPr>
          <a:xfrm>
            <a:off x="457200" y="1403868"/>
            <a:ext cx="8229600" cy="4902200"/>
          </a:xfrm>
        </p:spPr>
        <p:txBody>
          <a:bodyPr>
            <a:noAutofit/>
          </a:bodyPr>
          <a:lstStyle/>
          <a:p>
            <a:pPr>
              <a:lnSpc>
                <a:spcPct val="110000"/>
              </a:lnSpc>
            </a:pPr>
            <a:r>
              <a:rPr lang="en-US" dirty="0" smtClean="0"/>
              <a:t>Hundreds of thousands of requests per sec.</a:t>
            </a:r>
          </a:p>
          <a:p>
            <a:pPr lvl="1">
              <a:lnSpc>
                <a:spcPct val="110000"/>
              </a:lnSpc>
            </a:pPr>
            <a:r>
              <a:rPr lang="en-US" dirty="0" smtClean="0"/>
              <a:t>Popular Internet services like web search, social networking, …</a:t>
            </a:r>
          </a:p>
          <a:p>
            <a:pPr lvl="1">
              <a:lnSpc>
                <a:spcPct val="110000"/>
              </a:lnSpc>
            </a:pPr>
            <a:r>
              <a:rPr lang="en-US" dirty="0" smtClean="0"/>
              <a:t>Such requests are largely independent</a:t>
            </a:r>
          </a:p>
          <a:p>
            <a:pPr lvl="2">
              <a:lnSpc>
                <a:spcPct val="110000"/>
              </a:lnSpc>
            </a:pPr>
            <a:r>
              <a:rPr lang="en-US" sz="2400" dirty="0" smtClean="0">
                <a:sym typeface="Wingdings"/>
              </a:rPr>
              <a:t>Often involve read-mostly databases</a:t>
            </a:r>
          </a:p>
          <a:p>
            <a:pPr lvl="2">
              <a:lnSpc>
                <a:spcPct val="110000"/>
              </a:lnSpc>
            </a:pPr>
            <a:r>
              <a:rPr lang="en-US" sz="2400" dirty="0" smtClean="0">
                <a:sym typeface="Wingdings"/>
              </a:rPr>
              <a:t>Rarely involve read-write sharing or synchronization across requests</a:t>
            </a:r>
          </a:p>
          <a:p>
            <a:pPr>
              <a:lnSpc>
                <a:spcPct val="110000"/>
              </a:lnSpc>
            </a:pPr>
            <a:r>
              <a:rPr lang="en-US" dirty="0" smtClean="0">
                <a:sym typeface="Wingdings"/>
              </a:rPr>
              <a:t>Computation easily partitioned across different </a:t>
            </a:r>
            <a:r>
              <a:rPr lang="en-US" dirty="0">
                <a:sym typeface="Wingdings"/>
              </a:rPr>
              <a:t>requests </a:t>
            </a:r>
            <a:r>
              <a:rPr lang="en-US" dirty="0" smtClean="0">
                <a:sym typeface="Wingdings"/>
              </a:rPr>
              <a:t>and even within </a:t>
            </a:r>
            <a:r>
              <a:rPr lang="en-US" dirty="0">
                <a:sym typeface="Wingdings"/>
              </a:rPr>
              <a:t>a request </a:t>
            </a:r>
            <a:endParaRPr lang="en-US" dirty="0" smtClean="0"/>
          </a:p>
          <a:p>
            <a:pPr lvl="1">
              <a:lnSpc>
                <a:spcPct val="110000"/>
              </a:lnSpc>
            </a:pP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26</a:t>
            </a:fld>
            <a:endParaRPr lang="en-US"/>
          </a:p>
        </p:txBody>
      </p:sp>
    </p:spTree>
    <p:extLst>
      <p:ext uri="{BB962C8B-B14F-4D97-AF65-F5344CB8AC3E}">
        <p14:creationId xmlns:p14="http://schemas.microsoft.com/office/powerpoint/2010/main" val="4753276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Google Query-Serving Architecture</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27</a:t>
            </a:fld>
            <a:endParaRPr lang="en-US"/>
          </a:p>
        </p:txBody>
      </p:sp>
      <p:sp>
        <p:nvSpPr>
          <p:cNvPr id="2" name="Content Placeholder 1"/>
          <p:cNvSpPr>
            <a:spLocks noGrp="1"/>
          </p:cNvSpPr>
          <p:nvPr>
            <p:ph idx="1"/>
          </p:nvPr>
        </p:nvSpPr>
        <p:spPr/>
        <p:txBody>
          <a:bodyPr/>
          <a:lstStyle/>
          <a:p>
            <a:endParaRPr lang="en-US"/>
          </a:p>
        </p:txBody>
      </p:sp>
      <p:pic>
        <p:nvPicPr>
          <p:cNvPr id="8" name="Picture 7"/>
          <p:cNvPicPr>
            <a:picLocks noChangeAspect="1"/>
          </p:cNvPicPr>
          <p:nvPr/>
        </p:nvPicPr>
        <p:blipFill>
          <a:blip r:embed="rId2"/>
          <a:stretch>
            <a:fillRect/>
          </a:stretch>
        </p:blipFill>
        <p:spPr>
          <a:xfrm>
            <a:off x="296007" y="1441779"/>
            <a:ext cx="8681595" cy="4973376"/>
          </a:xfrm>
          <a:prstGeom prst="rect">
            <a:avLst/>
          </a:prstGeom>
        </p:spPr>
      </p:pic>
    </p:spTree>
    <p:extLst>
      <p:ext uri="{BB962C8B-B14F-4D97-AF65-F5344CB8AC3E}">
        <p14:creationId xmlns:p14="http://schemas.microsoft.com/office/powerpoint/2010/main" val="17674167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ats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1" y="800100"/>
            <a:ext cx="4699758" cy="5842000"/>
          </a:xfrm>
          <a:prstGeom prst="rect">
            <a:avLst/>
          </a:prstGeom>
        </p:spPr>
      </p:pic>
      <p:sp>
        <p:nvSpPr>
          <p:cNvPr id="6" name="Title 5"/>
          <p:cNvSpPr>
            <a:spLocks noGrp="1"/>
          </p:cNvSpPr>
          <p:nvPr>
            <p:ph type="title"/>
          </p:nvPr>
        </p:nvSpPr>
        <p:spPr>
          <a:xfrm>
            <a:off x="390360" y="0"/>
            <a:ext cx="8229600" cy="840242"/>
          </a:xfrm>
        </p:spPr>
        <p:txBody>
          <a:bodyPr/>
          <a:lstStyle/>
          <a:p>
            <a:r>
              <a:rPr lang="en-US" dirty="0" smtClean="0"/>
              <a:t>Anatomy of a Web Search</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28</a:t>
            </a:fld>
            <a:endParaRPr lang="en-US"/>
          </a:p>
        </p:txBody>
      </p:sp>
      <p:sp>
        <p:nvSpPr>
          <p:cNvPr id="8" name="Rectangle 7"/>
          <p:cNvSpPr/>
          <p:nvPr/>
        </p:nvSpPr>
        <p:spPr>
          <a:xfrm>
            <a:off x="76200" y="1816100"/>
            <a:ext cx="2472490" cy="325903"/>
          </a:xfrm>
          <a:prstGeom prst="rect">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cats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8277" y="977900"/>
            <a:ext cx="4500323" cy="5664200"/>
          </a:xfrm>
          <a:prstGeom prst="rect">
            <a:avLst/>
          </a:prstGeom>
        </p:spPr>
      </p:pic>
    </p:spTree>
    <p:extLst>
      <p:ext uri="{BB962C8B-B14F-4D97-AF65-F5344CB8AC3E}">
        <p14:creationId xmlns:p14="http://schemas.microsoft.com/office/powerpoint/2010/main" val="5980771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Anatomy of a Web Search (1/3)</a:t>
            </a:r>
            <a:endParaRPr lang="en-US" dirty="0"/>
          </a:p>
        </p:txBody>
      </p:sp>
      <p:sp>
        <p:nvSpPr>
          <p:cNvPr id="7" name="Content Placeholder 6"/>
          <p:cNvSpPr>
            <a:spLocks noGrp="1"/>
          </p:cNvSpPr>
          <p:nvPr>
            <p:ph idx="1"/>
          </p:nvPr>
        </p:nvSpPr>
        <p:spPr>
          <a:xfrm>
            <a:off x="457200" y="1403868"/>
            <a:ext cx="8476974" cy="4902200"/>
          </a:xfrm>
        </p:spPr>
        <p:txBody>
          <a:bodyPr>
            <a:noAutofit/>
          </a:bodyPr>
          <a:lstStyle/>
          <a:p>
            <a:pPr>
              <a:lnSpc>
                <a:spcPct val="110000"/>
              </a:lnSpc>
            </a:pPr>
            <a:r>
              <a:rPr lang="en-US" sz="2600" dirty="0" smtClean="0"/>
              <a:t>Google “cats”</a:t>
            </a:r>
          </a:p>
          <a:p>
            <a:pPr lvl="1">
              <a:lnSpc>
                <a:spcPct val="110000"/>
              </a:lnSpc>
            </a:pPr>
            <a:r>
              <a:rPr lang="en-US" dirty="0" smtClean="0"/>
              <a:t>Direct request to “closest” Google WSC</a:t>
            </a:r>
          </a:p>
          <a:p>
            <a:pPr lvl="2">
              <a:lnSpc>
                <a:spcPct val="110000"/>
              </a:lnSpc>
            </a:pPr>
            <a:r>
              <a:rPr lang="en-US" dirty="0" smtClean="0"/>
              <a:t>Handled by DNS</a:t>
            </a:r>
          </a:p>
          <a:p>
            <a:pPr lvl="1">
              <a:lnSpc>
                <a:spcPct val="110000"/>
              </a:lnSpc>
            </a:pPr>
            <a:r>
              <a:rPr lang="en-US" dirty="0" smtClean="0"/>
              <a:t>Front-end load balancer directs request to one of many arrays (cluster of servers) within WSC</a:t>
            </a:r>
          </a:p>
          <a:p>
            <a:pPr lvl="2">
              <a:lnSpc>
                <a:spcPct val="110000"/>
              </a:lnSpc>
            </a:pPr>
            <a:r>
              <a:rPr lang="en-US" dirty="0" smtClean="0"/>
              <a:t>One of potentially many load balancers</a:t>
            </a:r>
          </a:p>
          <a:p>
            <a:pPr lvl="1">
              <a:lnSpc>
                <a:spcPct val="110000"/>
              </a:lnSpc>
            </a:pPr>
            <a:r>
              <a:rPr lang="en-US" dirty="0" smtClean="0"/>
              <a:t>Within array, select one of many Goggle Web Servers (GWS) to handle the request and compose the response pages</a:t>
            </a:r>
          </a:p>
          <a:p>
            <a:pPr lvl="1">
              <a:lnSpc>
                <a:spcPct val="110000"/>
              </a:lnSpc>
            </a:pPr>
            <a:r>
              <a:rPr lang="en-US" dirty="0" smtClean="0"/>
              <a:t>GWS communicates with Index Servers to find documents that contains the search word, “cats”</a:t>
            </a:r>
          </a:p>
          <a:p>
            <a:pPr lvl="2">
              <a:lnSpc>
                <a:spcPct val="110000"/>
              </a:lnSpc>
            </a:pPr>
            <a:r>
              <a:rPr lang="en-US" dirty="0" smtClean="0"/>
              <a:t>Index servers keep index in RAM, not on disk</a:t>
            </a:r>
            <a:endParaRPr lang="en-US" dirty="0"/>
          </a:p>
          <a:p>
            <a:pPr lvl="1">
              <a:lnSpc>
                <a:spcPct val="110000"/>
              </a:lnSpc>
            </a:pPr>
            <a:r>
              <a:rPr lang="en-US" dirty="0" smtClean="0"/>
              <a:t> Return document list with associated relevance score</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29</a:t>
            </a:fld>
            <a:endParaRPr lang="en-US" dirty="0"/>
          </a:p>
        </p:txBody>
      </p:sp>
    </p:spTree>
    <p:extLst>
      <p:ext uri="{BB962C8B-B14F-4D97-AF65-F5344CB8AC3E}">
        <p14:creationId xmlns:p14="http://schemas.microsoft.com/office/powerpoint/2010/main" val="398399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a:lnSpc>
                <a:spcPct val="85000"/>
              </a:lnSpc>
            </a:pPr>
            <a:r>
              <a:rPr lang="en-US" dirty="0" smtClean="0"/>
              <a:t>Review: Understanding Cache Misses:</a:t>
            </a:r>
            <a:br>
              <a:rPr lang="en-US" dirty="0" smtClean="0"/>
            </a:br>
            <a:r>
              <a:rPr lang="en-US" dirty="0" smtClean="0"/>
              <a:t>The 3Cs</a:t>
            </a:r>
          </a:p>
        </p:txBody>
      </p:sp>
      <p:sp>
        <p:nvSpPr>
          <p:cNvPr id="1602563" name="Rectangle 3"/>
          <p:cNvSpPr>
            <a:spLocks noGrp="1" noChangeArrowheads="1"/>
          </p:cNvSpPr>
          <p:nvPr>
            <p:ph type="body" idx="1"/>
          </p:nvPr>
        </p:nvSpPr>
        <p:spPr/>
        <p:txBody>
          <a:bodyPr>
            <a:normAutofit fontScale="85000" lnSpcReduction="20000"/>
          </a:bodyPr>
          <a:lstStyle/>
          <a:p>
            <a:pPr>
              <a:buClr>
                <a:schemeClr val="tx1"/>
              </a:buClr>
              <a:defRPr/>
            </a:pPr>
            <a:r>
              <a:rPr lang="en-US" dirty="0" smtClean="0">
                <a:solidFill>
                  <a:srgbClr val="FF0000"/>
                </a:solidFill>
              </a:rPr>
              <a:t>Compulsory </a:t>
            </a:r>
            <a:r>
              <a:rPr lang="en-US" dirty="0" smtClean="0"/>
              <a:t>(cold start or process migration, 1</a:t>
            </a:r>
            <a:r>
              <a:rPr lang="en-US" baseline="30000" dirty="0" smtClean="0"/>
              <a:t>st</a:t>
            </a:r>
            <a:r>
              <a:rPr lang="en-US" dirty="0" smtClean="0"/>
              <a:t> reference):</a:t>
            </a:r>
          </a:p>
          <a:p>
            <a:pPr lvl="1">
              <a:defRPr/>
            </a:pPr>
            <a:r>
              <a:rPr lang="en-US" dirty="0" smtClean="0"/>
              <a:t>First access to block, impossible to avoid; small effect for long-running programs</a:t>
            </a:r>
          </a:p>
          <a:p>
            <a:pPr lvl="1">
              <a:defRPr/>
            </a:pPr>
            <a:r>
              <a:rPr lang="en-US" dirty="0" smtClean="0"/>
              <a:t>Solution: increase block size (increases miss penalty; very large blocks could increase miss rate)</a:t>
            </a:r>
          </a:p>
          <a:p>
            <a:pPr>
              <a:buClr>
                <a:schemeClr val="tx1"/>
              </a:buClr>
              <a:defRPr/>
            </a:pPr>
            <a:r>
              <a:rPr lang="en-US" dirty="0" smtClean="0">
                <a:solidFill>
                  <a:srgbClr val="FF0000"/>
                </a:solidFill>
              </a:rPr>
              <a:t>Capacity</a:t>
            </a:r>
            <a:r>
              <a:rPr lang="en-US" dirty="0"/>
              <a:t> </a:t>
            </a:r>
            <a:r>
              <a:rPr lang="en-US" dirty="0" smtClean="0"/>
              <a:t>(not compulsory and…)</a:t>
            </a:r>
          </a:p>
          <a:p>
            <a:pPr lvl="1">
              <a:defRPr/>
            </a:pPr>
            <a:r>
              <a:rPr lang="en-US" dirty="0" smtClean="0"/>
              <a:t>Cache cannot contain all blocks accessed by the program </a:t>
            </a:r>
            <a:r>
              <a:rPr lang="en-US" b="1" i="1" dirty="0" smtClean="0"/>
              <a:t>even with perfect replacement policy in fully associative cache</a:t>
            </a:r>
          </a:p>
          <a:p>
            <a:pPr lvl="1">
              <a:defRPr/>
            </a:pPr>
            <a:r>
              <a:rPr lang="en-US" dirty="0" smtClean="0"/>
              <a:t>Solution: increase cache size (may increase access time)</a:t>
            </a:r>
          </a:p>
          <a:p>
            <a:pPr>
              <a:buClr>
                <a:schemeClr val="tx1"/>
              </a:buClr>
              <a:defRPr/>
            </a:pPr>
            <a:r>
              <a:rPr lang="en-US" dirty="0" smtClean="0">
                <a:solidFill>
                  <a:srgbClr val="FF0000"/>
                </a:solidFill>
              </a:rPr>
              <a:t>Conflict </a:t>
            </a:r>
            <a:r>
              <a:rPr lang="en-US" dirty="0" smtClean="0"/>
              <a:t>(not compulsory or capacity and…):</a:t>
            </a:r>
          </a:p>
          <a:p>
            <a:pPr lvl="1">
              <a:defRPr/>
            </a:pPr>
            <a:r>
              <a:rPr lang="en-US" dirty="0" smtClean="0"/>
              <a:t>Multiple memory locations map to the same cache location</a:t>
            </a:r>
          </a:p>
          <a:p>
            <a:pPr lvl="1">
              <a:defRPr/>
            </a:pPr>
            <a:r>
              <a:rPr lang="en-US" dirty="0" smtClean="0"/>
              <a:t>Solution 1: increase cache size</a:t>
            </a:r>
          </a:p>
          <a:p>
            <a:pPr lvl="1">
              <a:defRPr/>
            </a:pPr>
            <a:r>
              <a:rPr lang="en-US" dirty="0" smtClean="0"/>
              <a:t>Solution 2: increase associativity (may increase access time)</a:t>
            </a:r>
          </a:p>
          <a:p>
            <a:pPr lvl="1">
              <a:defRPr/>
            </a:pPr>
            <a:r>
              <a:rPr lang="en-US" dirty="0" smtClean="0"/>
              <a:t>Solution 3: improve replacement policy, e.g.. LRU</a:t>
            </a:r>
            <a:endParaRPr lang="en-US" dirty="0"/>
          </a:p>
        </p:txBody>
      </p:sp>
      <p:sp>
        <p:nvSpPr>
          <p:cNvPr id="10" name="Slide Number Placeholder 9"/>
          <p:cNvSpPr>
            <a:spLocks noGrp="1"/>
          </p:cNvSpPr>
          <p:nvPr>
            <p:ph type="sldNum" sz="quarter" idx="12"/>
          </p:nvPr>
        </p:nvSpPr>
        <p:spPr/>
        <p:txBody>
          <a:bodyPr/>
          <a:lstStyle/>
          <a:p>
            <a:fld id="{3CC63E4C-4642-794D-A2FD-70F6B81535F5}" type="slidenum">
              <a:rPr lang="en-US" smtClean="0"/>
              <a:pPr/>
              <a:t>3</a:t>
            </a:fld>
            <a:endParaRPr lang="en-US" dirty="0"/>
          </a:p>
        </p:txBody>
      </p:sp>
    </p:spTree>
    <p:extLst>
      <p:ext uri="{BB962C8B-B14F-4D97-AF65-F5344CB8AC3E}">
        <p14:creationId xmlns:p14="http://schemas.microsoft.com/office/powerpoint/2010/main" val="10590290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025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025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025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0256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0256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0256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0256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0256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0256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0256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0256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256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Anatomy of a Web Search (2/3)</a:t>
            </a:r>
            <a:endParaRPr lang="en-US" dirty="0"/>
          </a:p>
        </p:txBody>
      </p:sp>
      <p:sp>
        <p:nvSpPr>
          <p:cNvPr id="7" name="Content Placeholder 6"/>
          <p:cNvSpPr>
            <a:spLocks noGrp="1"/>
          </p:cNvSpPr>
          <p:nvPr>
            <p:ph idx="1"/>
          </p:nvPr>
        </p:nvSpPr>
        <p:spPr>
          <a:xfrm>
            <a:off x="457200" y="1403868"/>
            <a:ext cx="8229600" cy="4902200"/>
          </a:xfrm>
        </p:spPr>
        <p:txBody>
          <a:bodyPr>
            <a:noAutofit/>
          </a:bodyPr>
          <a:lstStyle/>
          <a:p>
            <a:pPr>
              <a:lnSpc>
                <a:spcPct val="110000"/>
              </a:lnSpc>
            </a:pPr>
            <a:r>
              <a:rPr lang="en-US" sz="2600" dirty="0" smtClean="0"/>
              <a:t>In parallel,</a:t>
            </a:r>
          </a:p>
          <a:p>
            <a:pPr lvl="1">
              <a:lnSpc>
                <a:spcPct val="110000"/>
              </a:lnSpc>
            </a:pPr>
            <a:r>
              <a:rPr lang="en-US" dirty="0" smtClean="0"/>
              <a:t>Ad system: run ad auction for bidders on search terms</a:t>
            </a:r>
          </a:p>
          <a:p>
            <a:pPr lvl="2">
              <a:lnSpc>
                <a:spcPct val="110000"/>
              </a:lnSpc>
            </a:pPr>
            <a:r>
              <a:rPr lang="en-US" dirty="0" smtClean="0"/>
              <a:t>Yes, you are being bought and sold in a </a:t>
            </a:r>
            <a:r>
              <a:rPr lang="en-US" dirty="0" err="1" smtClean="0"/>
              <a:t>realtime</a:t>
            </a:r>
            <a:r>
              <a:rPr lang="en-US" dirty="0" smtClean="0"/>
              <a:t> auction all over the web</a:t>
            </a:r>
          </a:p>
          <a:p>
            <a:pPr lvl="2">
              <a:lnSpc>
                <a:spcPct val="110000"/>
              </a:lnSpc>
            </a:pPr>
            <a:r>
              <a:rPr lang="en-US" dirty="0" smtClean="0"/>
              <a:t>Page ads are worse than search ads</a:t>
            </a:r>
          </a:p>
          <a:p>
            <a:pPr>
              <a:lnSpc>
                <a:spcPct val="110000"/>
              </a:lnSpc>
            </a:pPr>
            <a:r>
              <a:rPr lang="en-US" sz="2600" dirty="0" smtClean="0"/>
              <a:t>Use </a:t>
            </a:r>
            <a:r>
              <a:rPr lang="en-US" sz="2600" dirty="0" err="1" smtClean="0"/>
              <a:t>docids</a:t>
            </a:r>
            <a:r>
              <a:rPr lang="en-US" sz="2600" dirty="0" smtClean="0"/>
              <a:t> (Document IDs) to access indexed documents</a:t>
            </a:r>
          </a:p>
          <a:p>
            <a:pPr>
              <a:lnSpc>
                <a:spcPct val="110000"/>
              </a:lnSpc>
            </a:pPr>
            <a:r>
              <a:rPr lang="en-US" sz="2600" dirty="0" smtClean="0"/>
              <a:t>Compose the page</a:t>
            </a:r>
          </a:p>
          <a:p>
            <a:pPr lvl="1">
              <a:lnSpc>
                <a:spcPct val="110000"/>
              </a:lnSpc>
            </a:pPr>
            <a:r>
              <a:rPr lang="en-US" dirty="0" smtClean="0"/>
              <a:t>Result document extracts (with keyword in context) ordered by relevance score</a:t>
            </a:r>
          </a:p>
          <a:p>
            <a:pPr lvl="1">
              <a:lnSpc>
                <a:spcPct val="110000"/>
              </a:lnSpc>
            </a:pPr>
            <a:r>
              <a:rPr lang="en-US" dirty="0" smtClean="0"/>
              <a:t>Sponsored links (along the top) and advertisements (along the sides)</a:t>
            </a:r>
          </a:p>
        </p:txBody>
      </p:sp>
      <p:sp>
        <p:nvSpPr>
          <p:cNvPr id="5" name="Slide Number Placeholder 4"/>
          <p:cNvSpPr>
            <a:spLocks noGrp="1"/>
          </p:cNvSpPr>
          <p:nvPr>
            <p:ph type="sldNum" sz="quarter" idx="12"/>
          </p:nvPr>
        </p:nvSpPr>
        <p:spPr/>
        <p:txBody>
          <a:bodyPr/>
          <a:lstStyle/>
          <a:p>
            <a:fld id="{3CC63E4C-4642-794D-A2FD-70F6B81535F5}" type="slidenum">
              <a:rPr lang="en-US" smtClean="0"/>
              <a:pPr/>
              <a:t>30</a:t>
            </a:fld>
            <a:endParaRPr lang="en-US"/>
          </a:p>
        </p:txBody>
      </p:sp>
    </p:spTree>
    <p:extLst>
      <p:ext uri="{BB962C8B-B14F-4D97-AF65-F5344CB8AC3E}">
        <p14:creationId xmlns:p14="http://schemas.microsoft.com/office/powerpoint/2010/main" val="357125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Anatomy of a Web Search (3/3)</a:t>
            </a:r>
            <a:endParaRPr lang="en-US" dirty="0"/>
          </a:p>
        </p:txBody>
      </p:sp>
      <p:sp>
        <p:nvSpPr>
          <p:cNvPr id="7" name="Content Placeholder 6"/>
          <p:cNvSpPr>
            <a:spLocks noGrp="1"/>
          </p:cNvSpPr>
          <p:nvPr>
            <p:ph idx="1"/>
          </p:nvPr>
        </p:nvSpPr>
        <p:spPr>
          <a:xfrm>
            <a:off x="457200" y="1403868"/>
            <a:ext cx="8229600" cy="4902200"/>
          </a:xfrm>
        </p:spPr>
        <p:txBody>
          <a:bodyPr>
            <a:noAutofit/>
          </a:bodyPr>
          <a:lstStyle/>
          <a:p>
            <a:pPr>
              <a:lnSpc>
                <a:spcPct val="120000"/>
              </a:lnSpc>
            </a:pPr>
            <a:r>
              <a:rPr lang="en-US" sz="2600" dirty="0" smtClean="0"/>
              <a:t>Implementation strategy</a:t>
            </a:r>
          </a:p>
          <a:p>
            <a:pPr lvl="1">
              <a:lnSpc>
                <a:spcPct val="120000"/>
              </a:lnSpc>
            </a:pPr>
            <a:r>
              <a:rPr lang="en-US" dirty="0" smtClean="0"/>
              <a:t>Randomly distribute the entries</a:t>
            </a:r>
          </a:p>
          <a:p>
            <a:pPr lvl="1">
              <a:lnSpc>
                <a:spcPct val="120000"/>
              </a:lnSpc>
            </a:pPr>
            <a:r>
              <a:rPr lang="en-US" dirty="0" smtClean="0"/>
              <a:t>Make many copies of data (a.k.a. “replicas”)</a:t>
            </a:r>
          </a:p>
          <a:p>
            <a:pPr lvl="1">
              <a:lnSpc>
                <a:spcPct val="120000"/>
              </a:lnSpc>
            </a:pPr>
            <a:r>
              <a:rPr lang="en-US" dirty="0" smtClean="0"/>
              <a:t>Load balance requests across replicas</a:t>
            </a:r>
          </a:p>
          <a:p>
            <a:pPr>
              <a:lnSpc>
                <a:spcPct val="120000"/>
              </a:lnSpc>
              <a:spcBef>
                <a:spcPts val="1500"/>
              </a:spcBef>
            </a:pPr>
            <a:r>
              <a:rPr lang="en-US" sz="2600" b="1" i="1" dirty="0" smtClean="0"/>
              <a:t>Redundant copies </a:t>
            </a:r>
            <a:r>
              <a:rPr lang="en-US" sz="2600" dirty="0" smtClean="0"/>
              <a:t>of indices and documents</a:t>
            </a:r>
          </a:p>
          <a:p>
            <a:pPr lvl="1">
              <a:lnSpc>
                <a:spcPct val="120000"/>
              </a:lnSpc>
            </a:pPr>
            <a:r>
              <a:rPr lang="en-US" dirty="0" smtClean="0"/>
              <a:t>Breaks up search hot spots, e.g. “Taylor Swift”</a:t>
            </a:r>
          </a:p>
          <a:p>
            <a:pPr lvl="1">
              <a:lnSpc>
                <a:spcPct val="120000"/>
              </a:lnSpc>
            </a:pPr>
            <a:r>
              <a:rPr lang="en-US" dirty="0" smtClean="0"/>
              <a:t>Increases opportunities for </a:t>
            </a:r>
            <a:r>
              <a:rPr lang="en-US" b="1" i="1" dirty="0" smtClean="0"/>
              <a:t>request-level parallelism</a:t>
            </a:r>
          </a:p>
          <a:p>
            <a:pPr lvl="1">
              <a:lnSpc>
                <a:spcPct val="120000"/>
              </a:lnSpc>
            </a:pPr>
            <a:r>
              <a:rPr lang="en-US" dirty="0" smtClean="0"/>
              <a:t>Makes the system more </a:t>
            </a:r>
            <a:r>
              <a:rPr lang="en-US" b="1" i="1" dirty="0" smtClean="0"/>
              <a:t>tolerant of failures</a:t>
            </a:r>
          </a:p>
        </p:txBody>
      </p:sp>
      <p:sp>
        <p:nvSpPr>
          <p:cNvPr id="5" name="Slide Number Placeholder 4"/>
          <p:cNvSpPr>
            <a:spLocks noGrp="1"/>
          </p:cNvSpPr>
          <p:nvPr>
            <p:ph type="sldNum" sz="quarter" idx="12"/>
          </p:nvPr>
        </p:nvSpPr>
        <p:spPr/>
        <p:txBody>
          <a:bodyPr/>
          <a:lstStyle/>
          <a:p>
            <a:fld id="{3CC63E4C-4642-794D-A2FD-70F6B81535F5}" type="slidenum">
              <a:rPr lang="en-US" smtClean="0"/>
              <a:pPr/>
              <a:t>31</a:t>
            </a:fld>
            <a:endParaRPr lang="en-US"/>
          </a:p>
        </p:txBody>
      </p:sp>
    </p:spTree>
    <p:extLst>
      <p:ext uri="{BB962C8B-B14F-4D97-AF65-F5344CB8AC3E}">
        <p14:creationId xmlns:p14="http://schemas.microsoft.com/office/powerpoint/2010/main" val="333736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Summary</a:t>
            </a:r>
            <a:endParaRPr lang="en-US" dirty="0"/>
          </a:p>
        </p:txBody>
      </p:sp>
      <p:sp>
        <p:nvSpPr>
          <p:cNvPr id="7" name="Content Placeholder 6"/>
          <p:cNvSpPr>
            <a:spLocks noGrp="1"/>
          </p:cNvSpPr>
          <p:nvPr>
            <p:ph idx="1"/>
          </p:nvPr>
        </p:nvSpPr>
        <p:spPr>
          <a:xfrm>
            <a:off x="457200" y="1403868"/>
            <a:ext cx="8229600" cy="4902200"/>
          </a:xfrm>
        </p:spPr>
        <p:txBody>
          <a:bodyPr>
            <a:noAutofit/>
          </a:bodyPr>
          <a:lstStyle/>
          <a:p>
            <a:pPr>
              <a:lnSpc>
                <a:spcPct val="110000"/>
              </a:lnSpc>
            </a:pPr>
            <a:r>
              <a:rPr lang="en-US" dirty="0" smtClean="0"/>
              <a:t>Warehouse Scale Computers</a:t>
            </a:r>
          </a:p>
          <a:p>
            <a:pPr lvl="1">
              <a:lnSpc>
                <a:spcPct val="110000"/>
              </a:lnSpc>
            </a:pPr>
            <a:r>
              <a:rPr lang="en-US" sz="2600" dirty="0" smtClean="0"/>
              <a:t>New class of computers</a:t>
            </a:r>
          </a:p>
          <a:p>
            <a:pPr lvl="1">
              <a:lnSpc>
                <a:spcPct val="110000"/>
              </a:lnSpc>
            </a:pPr>
            <a:r>
              <a:rPr lang="en-US" sz="2600" dirty="0" smtClean="0"/>
              <a:t>Scalability, energy efficiency, high failure rate</a:t>
            </a:r>
          </a:p>
          <a:p>
            <a:pPr>
              <a:lnSpc>
                <a:spcPct val="110000"/>
              </a:lnSpc>
            </a:pPr>
            <a:r>
              <a:rPr lang="en-US" dirty="0" smtClean="0"/>
              <a:t>Request-level parallelism </a:t>
            </a:r>
          </a:p>
          <a:p>
            <a:pPr marL="457200" lvl="1" indent="0">
              <a:lnSpc>
                <a:spcPct val="110000"/>
              </a:lnSpc>
              <a:buNone/>
            </a:pPr>
            <a:r>
              <a:rPr lang="en-US" dirty="0" smtClean="0"/>
              <a:t>e.g. Web Search</a:t>
            </a:r>
          </a:p>
          <a:p>
            <a:pPr>
              <a:lnSpc>
                <a:spcPct val="110000"/>
              </a:lnSpc>
            </a:pPr>
            <a:r>
              <a:rPr lang="en-US" dirty="0" smtClean="0"/>
              <a:t>Data-level parallelism on a large </a:t>
            </a:r>
            <a:r>
              <a:rPr lang="en-US" dirty="0" smtClean="0"/>
              <a:t>dataset</a:t>
            </a:r>
          </a:p>
          <a:p>
            <a:pPr lvl="1">
              <a:lnSpc>
                <a:spcPct val="110000"/>
              </a:lnSpc>
            </a:pPr>
            <a:r>
              <a:rPr lang="en-US" dirty="0" smtClean="0"/>
              <a:t>A gazillion </a:t>
            </a:r>
            <a:r>
              <a:rPr lang="en-US" smtClean="0"/>
              <a:t>VMs for different people</a:t>
            </a:r>
            <a:endParaRPr lang="en-US" dirty="0" smtClean="0"/>
          </a:p>
          <a:p>
            <a:pPr lvl="1">
              <a:lnSpc>
                <a:spcPct val="110000"/>
              </a:lnSpc>
            </a:pPr>
            <a:r>
              <a:rPr lang="en-US" sz="2600" dirty="0" err="1" smtClean="0"/>
              <a:t>MapReduce</a:t>
            </a:r>
            <a:endParaRPr lang="en-US" sz="2600" dirty="0"/>
          </a:p>
          <a:p>
            <a:pPr lvl="1">
              <a:lnSpc>
                <a:spcPct val="110000"/>
              </a:lnSpc>
            </a:pPr>
            <a:r>
              <a:rPr lang="en-US" sz="2600" dirty="0" err="1" smtClean="0"/>
              <a:t>Hadoop</a:t>
            </a:r>
            <a:r>
              <a:rPr lang="en-US" sz="2600" dirty="0" smtClean="0"/>
              <a:t>, Spark</a:t>
            </a:r>
          </a:p>
          <a:p>
            <a:pPr>
              <a:lnSpc>
                <a:spcPct val="110000"/>
              </a:lnSpc>
            </a:pPr>
            <a:endParaRPr lang="en-US" dirty="0" smtClean="0"/>
          </a:p>
          <a:p>
            <a:pPr>
              <a:lnSpc>
                <a:spcPct val="110000"/>
              </a:lnSpc>
            </a:pPr>
            <a:endParaRPr lang="en-US" sz="2600" dirty="0" smtClean="0"/>
          </a:p>
          <a:p>
            <a:pPr lvl="1">
              <a:lnSpc>
                <a:spcPct val="110000"/>
              </a:lnSpc>
            </a:pPr>
            <a:endParaRPr lang="en-US" sz="2200" dirty="0" smtClean="0"/>
          </a:p>
        </p:txBody>
      </p:sp>
      <p:sp>
        <p:nvSpPr>
          <p:cNvPr id="5" name="Slide Number Placeholder 4"/>
          <p:cNvSpPr>
            <a:spLocks noGrp="1"/>
          </p:cNvSpPr>
          <p:nvPr>
            <p:ph type="sldNum" sz="quarter" idx="12"/>
          </p:nvPr>
        </p:nvSpPr>
        <p:spPr/>
        <p:txBody>
          <a:bodyPr/>
          <a:lstStyle/>
          <a:p>
            <a:fld id="{3CC63E4C-4642-794D-A2FD-70F6B81535F5}" type="slidenum">
              <a:rPr lang="en-US" smtClean="0"/>
              <a:pPr/>
              <a:t>32</a:t>
            </a:fld>
            <a:endParaRPr lang="en-US"/>
          </a:p>
        </p:txBody>
      </p:sp>
    </p:spTree>
    <p:extLst>
      <p:ext uri="{BB962C8B-B14F-4D97-AF65-F5344CB8AC3E}">
        <p14:creationId xmlns:p14="http://schemas.microsoft.com/office/powerpoint/2010/main" val="2721059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Fourth “C” of Cache Misses:</a:t>
            </a:r>
            <a:br>
              <a:rPr lang="en-US" dirty="0" smtClean="0"/>
            </a:br>
            <a:r>
              <a:rPr lang="en-US" i="1" dirty="0" smtClean="0"/>
              <a:t>Coherence </a:t>
            </a:r>
            <a:r>
              <a:rPr lang="en-US" dirty="0" smtClean="0"/>
              <a:t>Misses</a:t>
            </a:r>
            <a:endParaRPr lang="en-US" dirty="0"/>
          </a:p>
        </p:txBody>
      </p:sp>
      <p:sp>
        <p:nvSpPr>
          <p:cNvPr id="3" name="Content Placeholder 2"/>
          <p:cNvSpPr>
            <a:spLocks noGrp="1"/>
          </p:cNvSpPr>
          <p:nvPr>
            <p:ph idx="1"/>
          </p:nvPr>
        </p:nvSpPr>
        <p:spPr/>
        <p:txBody>
          <a:bodyPr>
            <a:normAutofit lnSpcReduction="10000"/>
          </a:bodyPr>
          <a:lstStyle/>
          <a:p>
            <a:r>
              <a:rPr lang="en-US" dirty="0" smtClean="0"/>
              <a:t>Misses caused by coherence traffic with other processor</a:t>
            </a:r>
          </a:p>
          <a:p>
            <a:r>
              <a:rPr lang="en-US" dirty="0" smtClean="0"/>
              <a:t>Also known as </a:t>
            </a:r>
            <a:r>
              <a:rPr lang="en-US" i="1" dirty="0" smtClean="0"/>
              <a:t>communication </a:t>
            </a:r>
            <a:r>
              <a:rPr lang="en-US" dirty="0" smtClean="0"/>
              <a:t>misses because represents data moving between processors working together on a parallel program</a:t>
            </a:r>
          </a:p>
          <a:p>
            <a:r>
              <a:rPr lang="en-US" dirty="0" smtClean="0"/>
              <a:t>For some parallel programs, coherence misses can dominate total misses</a:t>
            </a:r>
          </a:p>
          <a:p>
            <a:pPr lvl="1"/>
            <a:r>
              <a:rPr lang="en-US" dirty="0" smtClean="0"/>
              <a:t>It gets even more complicated with multithreaded processors: You want separate threads on the same CPU to have common working set, otherwise you get what could be described as </a:t>
            </a:r>
            <a:r>
              <a:rPr lang="en-US" b="1" i="1" dirty="0" smtClean="0"/>
              <a:t>in</a:t>
            </a:r>
            <a:r>
              <a:rPr lang="en-US" dirty="0" smtClean="0"/>
              <a:t>coherence misses</a:t>
            </a:r>
            <a:endParaRPr lang="en-US" dirty="0"/>
          </a:p>
        </p:txBody>
      </p:sp>
      <p:sp>
        <p:nvSpPr>
          <p:cNvPr id="6" name="Slide Number Placeholder 5"/>
          <p:cNvSpPr>
            <a:spLocks noGrp="1"/>
          </p:cNvSpPr>
          <p:nvPr>
            <p:ph type="sldNum" sz="quarter" idx="12"/>
          </p:nvPr>
        </p:nvSpPr>
        <p:spPr>
          <a:xfrm>
            <a:off x="6553200" y="6369860"/>
            <a:ext cx="2133600" cy="365125"/>
          </a:xfrm>
        </p:spPr>
        <p:txBody>
          <a:bodyPr/>
          <a:lstStyle/>
          <a:p>
            <a:fld id="{3CC63E4C-4642-794D-A2FD-70F6B81535F5}" type="slidenum">
              <a:rPr lang="en-US" smtClean="0"/>
              <a:pPr/>
              <a:t>4</a:t>
            </a:fld>
            <a:endParaRPr lang="en-US" dirty="0"/>
          </a:p>
        </p:txBody>
      </p:sp>
    </p:spTree>
    <p:extLst>
      <p:ext uri="{BB962C8B-B14F-4D97-AF65-F5344CB8AC3E}">
        <p14:creationId xmlns:p14="http://schemas.microsoft.com/office/powerpoint/2010/main" val="905691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8120266" y="2214862"/>
            <a:ext cx="1023734" cy="709634"/>
          </a:xfrm>
          <a:prstGeom prst="rect">
            <a:avLst/>
          </a:prstGeom>
          <a:noFill/>
          <a:ln w="9525">
            <a:noFill/>
            <a:miter lim="800000"/>
            <a:headEnd/>
            <a:tailEnd/>
          </a:ln>
          <a:effectLst/>
        </p:spPr>
      </p:pic>
      <p:sp>
        <p:nvSpPr>
          <p:cNvPr id="26627" name="Rectangle 5"/>
          <p:cNvSpPr>
            <a:spLocks noGrp="1" noChangeArrowheads="1"/>
          </p:cNvSpPr>
          <p:nvPr>
            <p:ph type="title"/>
          </p:nvPr>
        </p:nvSpPr>
        <p:spPr>
          <a:xfrm>
            <a:off x="457200" y="37576"/>
            <a:ext cx="8229600" cy="1143000"/>
          </a:xfrm>
        </p:spPr>
        <p:txBody>
          <a:bodyPr>
            <a:normAutofit fontScale="90000"/>
          </a:bodyPr>
          <a:lstStyle/>
          <a:p>
            <a:pPr>
              <a:lnSpc>
                <a:spcPct val="85000"/>
              </a:lnSpc>
            </a:pPr>
            <a:r>
              <a:rPr lang="en-US" dirty="0" smtClean="0"/>
              <a:t>New-School Machine Structures</a:t>
            </a:r>
            <a:br>
              <a:rPr lang="en-US" dirty="0" smtClean="0"/>
            </a:br>
            <a:r>
              <a:rPr lang="en-US" dirty="0" smtClean="0"/>
              <a:t>(It’s a bit more complicated!)</a:t>
            </a:r>
            <a:endParaRPr lang="en-US" dirty="0"/>
          </a:p>
        </p:txBody>
      </p:sp>
      <p:sp>
        <p:nvSpPr>
          <p:cNvPr id="43" name="Content Placeholder 42"/>
          <p:cNvSpPr>
            <a:spLocks noGrp="1"/>
          </p:cNvSpPr>
          <p:nvPr>
            <p:ph sz="half" idx="1"/>
          </p:nvPr>
        </p:nvSpPr>
        <p:spPr>
          <a:xfrm>
            <a:off x="0" y="1387066"/>
            <a:ext cx="3421902" cy="5237820"/>
          </a:xfrm>
        </p:spPr>
        <p:txBody>
          <a:bodyPr>
            <a:noAutofit/>
          </a:bodyPr>
          <a:lstStyle/>
          <a:p>
            <a:pPr>
              <a:lnSpc>
                <a:spcPct val="90000"/>
              </a:lnSpc>
            </a:pPr>
            <a:r>
              <a:rPr lang="en-US" sz="2400" dirty="0" smtClean="0"/>
              <a:t>Parallel Requests</a:t>
            </a:r>
          </a:p>
          <a:p>
            <a:pPr lvl="1">
              <a:lnSpc>
                <a:spcPct val="90000"/>
              </a:lnSpc>
              <a:buNone/>
            </a:pPr>
            <a:r>
              <a:rPr lang="en-US" sz="1800" dirty="0" smtClean="0"/>
              <a:t>Assigned to computer</a:t>
            </a:r>
          </a:p>
          <a:p>
            <a:pPr lvl="1">
              <a:lnSpc>
                <a:spcPct val="90000"/>
              </a:lnSpc>
              <a:buNone/>
            </a:pPr>
            <a:r>
              <a:rPr lang="en-US" sz="1800" dirty="0" smtClean="0"/>
              <a:t>e.g., </a:t>
            </a:r>
            <a:r>
              <a:rPr lang="en-US" sz="1800" dirty="0" smtClean="0">
                <a:solidFill>
                  <a:srgbClr val="0000FF"/>
                </a:solidFill>
              </a:rPr>
              <a:t>Search “cats”</a:t>
            </a:r>
          </a:p>
          <a:p>
            <a:pPr>
              <a:lnSpc>
                <a:spcPct val="90000"/>
              </a:lnSpc>
            </a:pPr>
            <a:r>
              <a:rPr lang="en-US" sz="2400" dirty="0" smtClean="0"/>
              <a:t>Parallel Threads</a:t>
            </a:r>
          </a:p>
          <a:p>
            <a:pPr lvl="1">
              <a:lnSpc>
                <a:spcPct val="90000"/>
              </a:lnSpc>
              <a:buNone/>
            </a:pPr>
            <a:r>
              <a:rPr lang="en-US" sz="1800" dirty="0" smtClean="0"/>
              <a:t>Assigned to core</a:t>
            </a:r>
          </a:p>
          <a:p>
            <a:pPr lvl="1">
              <a:lnSpc>
                <a:spcPct val="90000"/>
              </a:lnSpc>
              <a:buNone/>
            </a:pPr>
            <a:r>
              <a:rPr lang="en-US" sz="1800" dirty="0" smtClean="0"/>
              <a:t>e.g., Lookup, Ads</a:t>
            </a:r>
          </a:p>
          <a:p>
            <a:pPr>
              <a:lnSpc>
                <a:spcPct val="90000"/>
              </a:lnSpc>
            </a:pPr>
            <a:r>
              <a:rPr lang="en-US" sz="2400" dirty="0" smtClean="0"/>
              <a:t>Parallel Instructions</a:t>
            </a:r>
          </a:p>
          <a:p>
            <a:pPr lvl="1">
              <a:lnSpc>
                <a:spcPct val="90000"/>
              </a:lnSpc>
              <a:buNone/>
            </a:pPr>
            <a:r>
              <a:rPr lang="en-US" sz="1800" dirty="0" smtClean="0"/>
              <a:t>&gt;1 instruction @ one time</a:t>
            </a:r>
          </a:p>
          <a:p>
            <a:pPr lvl="1">
              <a:lnSpc>
                <a:spcPct val="90000"/>
              </a:lnSpc>
              <a:buNone/>
            </a:pPr>
            <a:r>
              <a:rPr lang="en-US" sz="1800" dirty="0" smtClean="0"/>
              <a:t>e.g., 5 pipelined instructions</a:t>
            </a:r>
          </a:p>
          <a:p>
            <a:pPr>
              <a:lnSpc>
                <a:spcPct val="90000"/>
              </a:lnSpc>
            </a:pPr>
            <a:r>
              <a:rPr lang="en-US" sz="2400" dirty="0" smtClean="0"/>
              <a:t>Parallel Data</a:t>
            </a:r>
          </a:p>
          <a:p>
            <a:pPr lvl="1">
              <a:lnSpc>
                <a:spcPct val="90000"/>
              </a:lnSpc>
              <a:buNone/>
            </a:pPr>
            <a:r>
              <a:rPr lang="en-US" sz="1800" dirty="0" smtClean="0"/>
              <a:t>&gt;1 data item @ one time</a:t>
            </a:r>
          </a:p>
          <a:p>
            <a:pPr lvl="1">
              <a:lnSpc>
                <a:spcPct val="90000"/>
              </a:lnSpc>
              <a:buNone/>
            </a:pPr>
            <a:r>
              <a:rPr lang="en-US" sz="1800" dirty="0" smtClean="0"/>
              <a:t>e.g., </a:t>
            </a:r>
            <a:r>
              <a:rPr lang="en-US" sz="1800" dirty="0" smtClean="0">
                <a:solidFill>
                  <a:srgbClr val="0000FF"/>
                </a:solidFill>
              </a:rPr>
              <a:t>Deep Learning for </a:t>
            </a:r>
            <a:br>
              <a:rPr lang="en-US" sz="1800" dirty="0" smtClean="0">
                <a:solidFill>
                  <a:srgbClr val="0000FF"/>
                </a:solidFill>
              </a:rPr>
            </a:br>
            <a:r>
              <a:rPr lang="en-US" sz="1800" dirty="0" smtClean="0">
                <a:solidFill>
                  <a:srgbClr val="0000FF"/>
                </a:solidFill>
              </a:rPr>
              <a:t>image classification</a:t>
            </a:r>
          </a:p>
          <a:p>
            <a:pPr>
              <a:lnSpc>
                <a:spcPct val="90000"/>
              </a:lnSpc>
            </a:pPr>
            <a:r>
              <a:rPr lang="en-US" sz="2400" dirty="0" smtClean="0"/>
              <a:t>Hardware descriptions</a:t>
            </a:r>
          </a:p>
          <a:p>
            <a:pPr lvl="1">
              <a:lnSpc>
                <a:spcPct val="90000"/>
              </a:lnSpc>
              <a:buNone/>
            </a:pPr>
            <a:r>
              <a:rPr lang="en-US" sz="1800" dirty="0" smtClean="0"/>
              <a:t>All gates @ one time</a:t>
            </a:r>
          </a:p>
          <a:p>
            <a:pPr>
              <a:lnSpc>
                <a:spcPct val="90000"/>
              </a:lnSpc>
            </a:pPr>
            <a:r>
              <a:rPr lang="en-US" sz="2200" dirty="0" smtClean="0"/>
              <a:t>Programming Languages</a:t>
            </a:r>
          </a:p>
        </p:txBody>
      </p:sp>
      <p:sp>
        <p:nvSpPr>
          <p:cNvPr id="45" name="Slide Number Placeholder 44"/>
          <p:cNvSpPr>
            <a:spLocks noGrp="1"/>
          </p:cNvSpPr>
          <p:nvPr>
            <p:ph type="sldNum" sz="quarter" idx="12"/>
          </p:nvPr>
        </p:nvSpPr>
        <p:spPr/>
        <p:txBody>
          <a:bodyPr/>
          <a:lstStyle/>
          <a:p>
            <a:fld id="{3CC63E4C-4642-794D-A2FD-70F6B81535F5}" type="slidenum">
              <a:rPr lang="en-US" smtClean="0"/>
              <a:pPr/>
              <a:t>5</a:t>
            </a:fld>
            <a:endParaRPr lang="en-US"/>
          </a:p>
        </p:txBody>
      </p:sp>
      <p:sp>
        <p:nvSpPr>
          <p:cNvPr id="97" name="TextBox 96"/>
          <p:cNvSpPr txBox="1"/>
          <p:nvPr/>
        </p:nvSpPr>
        <p:spPr>
          <a:xfrm>
            <a:off x="8170342" y="1665638"/>
            <a:ext cx="787395" cy="544765"/>
          </a:xfrm>
          <a:prstGeom prst="rect">
            <a:avLst/>
          </a:prstGeom>
          <a:noFill/>
        </p:spPr>
        <p:txBody>
          <a:bodyPr wrap="none" rtlCol="0">
            <a:spAutoFit/>
          </a:bodyPr>
          <a:lstStyle/>
          <a:p>
            <a:pPr algn="r">
              <a:lnSpc>
                <a:spcPct val="80000"/>
              </a:lnSpc>
            </a:pPr>
            <a:r>
              <a:rPr lang="en-US" dirty="0" smtClean="0"/>
              <a:t>Smart</a:t>
            </a:r>
            <a:br>
              <a:rPr lang="en-US" dirty="0" smtClean="0"/>
            </a:br>
            <a:r>
              <a:rPr lang="en-US" dirty="0" smtClean="0"/>
              <a:t>Phone</a:t>
            </a:r>
            <a:endParaRPr lang="en-US" dirty="0"/>
          </a:p>
        </p:txBody>
      </p:sp>
      <p:sp>
        <p:nvSpPr>
          <p:cNvPr id="118" name="TextBox 117"/>
          <p:cNvSpPr txBox="1"/>
          <p:nvPr/>
        </p:nvSpPr>
        <p:spPr>
          <a:xfrm>
            <a:off x="3954674" y="1665944"/>
            <a:ext cx="1305493" cy="766364"/>
          </a:xfrm>
          <a:prstGeom prst="rect">
            <a:avLst/>
          </a:prstGeom>
          <a:noFill/>
        </p:spPr>
        <p:txBody>
          <a:bodyPr wrap="square" rtlCol="0">
            <a:spAutoFit/>
          </a:bodyPr>
          <a:lstStyle/>
          <a:p>
            <a:pPr algn="r">
              <a:lnSpc>
                <a:spcPct val="80000"/>
              </a:lnSpc>
            </a:pPr>
            <a:r>
              <a:rPr lang="en-US" dirty="0" smtClean="0">
                <a:solidFill>
                  <a:srgbClr val="0000FF"/>
                </a:solidFill>
              </a:rPr>
              <a:t>Warehouse Scale Computer</a:t>
            </a:r>
            <a:endParaRPr lang="en-US" dirty="0">
              <a:solidFill>
                <a:srgbClr val="0000FF"/>
              </a:solidFill>
            </a:endParaRPr>
          </a:p>
        </p:txBody>
      </p:sp>
      <p:cxnSp>
        <p:nvCxnSpPr>
          <p:cNvPr id="168" name="Straight Connector 167"/>
          <p:cNvCxnSpPr/>
          <p:nvPr/>
        </p:nvCxnSpPr>
        <p:spPr>
          <a:xfrm rot="5400000">
            <a:off x="736707"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71" name="TextBox 170"/>
          <p:cNvSpPr txBox="1"/>
          <p:nvPr/>
        </p:nvSpPr>
        <p:spPr>
          <a:xfrm>
            <a:off x="2559950" y="2275669"/>
            <a:ext cx="1619354" cy="1205458"/>
          </a:xfrm>
          <a:prstGeom prst="rect">
            <a:avLst/>
          </a:prstGeom>
          <a:solidFill>
            <a:schemeClr val="bg1"/>
          </a:solidFill>
        </p:spPr>
        <p:txBody>
          <a:bodyPr wrap="none" rtlCol="0">
            <a:spAutoFit/>
          </a:bodyPr>
          <a:lstStyle/>
          <a:p>
            <a:pPr algn="ctr">
              <a:lnSpc>
                <a:spcPct val="90000"/>
              </a:lnSpc>
            </a:pPr>
            <a:r>
              <a:rPr lang="en-US" sz="2000" i="1" dirty="0" smtClean="0"/>
              <a:t>Harness</a:t>
            </a:r>
            <a:br>
              <a:rPr lang="en-US" sz="2000" i="1" dirty="0" smtClean="0"/>
            </a:br>
            <a:r>
              <a:rPr lang="en-US" sz="2000" i="1" dirty="0" smtClean="0"/>
              <a:t>Parallelism &amp;</a:t>
            </a:r>
          </a:p>
          <a:p>
            <a:pPr algn="ctr">
              <a:lnSpc>
                <a:spcPct val="90000"/>
              </a:lnSpc>
            </a:pPr>
            <a:r>
              <a:rPr lang="en-US" sz="2000" i="1" dirty="0" smtClean="0"/>
              <a:t>Achieve High</a:t>
            </a:r>
            <a:br>
              <a:rPr lang="en-US" sz="2000" i="1" dirty="0" smtClean="0"/>
            </a:br>
            <a:r>
              <a:rPr lang="en-US" sz="2000" i="1" dirty="0" smtClean="0"/>
              <a:t>Performance</a:t>
            </a:r>
            <a:endParaRPr lang="en-US" sz="2000" i="1" dirty="0"/>
          </a:p>
        </p:txBody>
      </p:sp>
      <p:grpSp>
        <p:nvGrpSpPr>
          <p:cNvPr id="2" name="Group 50"/>
          <p:cNvGrpSpPr/>
          <p:nvPr/>
        </p:nvGrpSpPr>
        <p:grpSpPr>
          <a:xfrm>
            <a:off x="5831288" y="5537200"/>
            <a:ext cx="3360062" cy="1289820"/>
            <a:chOff x="5831288" y="5537200"/>
            <a:chExt cx="3360062" cy="1289820"/>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smtClean="0"/>
                <a:t>Logic Gates</a:t>
              </a:r>
              <a:endParaRPr lang="en-US" dirty="0"/>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mc:AlternateContent xmlns:mc="http://schemas.openxmlformats.org/markup-compatibility/2006">
                  <mc:Choice xmlns:v="urn:schemas-microsoft-com:vml" Requires="v">
                    <p:oleObj spid="_x0000_s1306" name="Image" r:id="rId5" imgW="3492063" imgH="2400000" progId="">
                      <p:embed/>
                    </p:oleObj>
                  </mc:Choice>
                  <mc:Fallback>
                    <p:oleObj name="Image" r:id="rId5" imgW="3492063" imgH="24000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0469" y="6139983"/>
                            <a:ext cx="1044389" cy="7180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endParaRPr lang="en-US" dirty="0">
                  <a:solidFill>
                    <a:srgbClr val="000000"/>
                  </a:solidFill>
                </a:endParaRPr>
              </a:p>
            </p:txBody>
          </p:sp>
        </p:grpSp>
      </p:grpSp>
      <p:pic>
        <p:nvPicPr>
          <p:cNvPr id="117" name="Picture 116" descr="cern-racks.jpg"/>
          <p:cNvPicPr>
            <a:picLocks noChangeAspect="1"/>
          </p:cNvPicPr>
          <p:nvPr/>
        </p:nvPicPr>
        <p:blipFill>
          <a:blip r:embed="rId7"/>
          <a:stretch>
            <a:fillRect/>
          </a:stretch>
        </p:blipFill>
        <p:spPr>
          <a:xfrm>
            <a:off x="5173656" y="1334878"/>
            <a:ext cx="2859651" cy="1667628"/>
          </a:xfrm>
          <a:prstGeom prst="rect">
            <a:avLst/>
          </a:prstGeom>
        </p:spPr>
      </p:pic>
      <p:grpSp>
        <p:nvGrpSpPr>
          <p:cNvPr id="4" name="Group 55"/>
          <p:cNvGrpSpPr/>
          <p:nvPr/>
        </p:nvGrpSpPr>
        <p:grpSpPr>
          <a:xfrm>
            <a:off x="3442017" y="2980266"/>
            <a:ext cx="5143176" cy="1625601"/>
            <a:chOff x="3442017" y="2980266"/>
            <a:chExt cx="5143176" cy="1625601"/>
          </a:xfrm>
        </p:grpSpPr>
        <p:grpSp>
          <p:nvGrpSpPr>
            <p:cNvPr id="5"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8"/>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6"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3" name="Freeform 132"/>
                <p:cNvSpPr/>
                <p:nvPr/>
              </p:nvSpPr>
              <p:spPr>
                <a:xfrm>
                  <a:off x="6790242"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8" name="Rectangle 137"/>
                <p:cNvSpPr/>
                <p:nvPr/>
              </p:nvSpPr>
              <p:spPr>
                <a:xfrm>
                  <a:off x="6242320" y="3413668"/>
                  <a:ext cx="344039" cy="369332"/>
                </a:xfrm>
                <a:prstGeom prst="rect">
                  <a:avLst/>
                </a:prstGeom>
              </p:spPr>
              <p:txBody>
                <a:bodyPr wrap="none">
                  <a:spAutoFit/>
                </a:bodyPr>
                <a:lstStyle/>
                <a:p>
                  <a:r>
                    <a:rPr lang="en-US" dirty="0" smtClean="0"/>
                    <a:t>…</a:t>
                  </a:r>
                  <a:endParaRPr lang="en-US" dirty="0"/>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Memory               (Cache)</a:t>
                  </a:r>
                  <a:endParaRPr lang="en-US" dirty="0">
                    <a:solidFill>
                      <a:srgbClr val="000000"/>
                    </a:solidFill>
                  </a:endParaRP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Input/Output</a:t>
                  </a:r>
                  <a:endParaRPr lang="en-US" dirty="0">
                    <a:solidFill>
                      <a:srgbClr val="000000"/>
                    </a:solidFill>
                  </a:endParaRP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smtClean="0"/>
                <a:t>Computer</a:t>
              </a:r>
            </a:p>
          </p:txBody>
        </p:sp>
      </p:grpSp>
      <p:grpSp>
        <p:nvGrpSpPr>
          <p:cNvPr id="7" name="Group 90"/>
          <p:cNvGrpSpPr/>
          <p:nvPr/>
        </p:nvGrpSpPr>
        <p:grpSpPr>
          <a:xfrm>
            <a:off x="3365862" y="3454411"/>
            <a:ext cx="5625738" cy="2622539"/>
            <a:chOff x="3365862" y="3454411"/>
            <a:chExt cx="5625738" cy="262253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Cache Memory</a:t>
              </a:r>
              <a:endParaRPr lang="en-US" dirty="0">
                <a:solidFill>
                  <a:srgbClr val="000000"/>
                </a:solidFill>
              </a:endParaRPr>
            </a:p>
          </p:txBody>
        </p:sp>
        <p:grpSp>
          <p:nvGrpSpPr>
            <p:cNvPr id="8" name="Group 89"/>
            <p:cNvGrpSpPr/>
            <p:nvPr/>
          </p:nvGrpSpPr>
          <p:grpSpPr>
            <a:xfrm>
              <a:off x="3365862" y="3454411"/>
              <a:ext cx="5625738" cy="2622539"/>
              <a:chOff x="3365862" y="3454411"/>
              <a:chExt cx="5625738" cy="2622539"/>
            </a:xfrm>
          </p:grpSpPr>
          <p:grpSp>
            <p:nvGrpSpPr>
              <p:cNvPr id="9" name="Group 48"/>
              <p:cNvGrpSpPr/>
              <p:nvPr/>
            </p:nvGrpSpPr>
            <p:grpSpPr>
              <a:xfrm>
                <a:off x="3365862" y="3454411"/>
                <a:ext cx="5625738" cy="2622539"/>
                <a:chOff x="3365862" y="3454411"/>
                <a:chExt cx="5454288" cy="2850775"/>
              </a:xfrm>
            </p:grpSpPr>
            <p:sp>
              <p:nvSpPr>
                <p:cNvPr id="147" name="Freeform 146"/>
                <p:cNvSpPr/>
                <p:nvPr/>
              </p:nvSpPr>
              <p:spPr>
                <a:xfrm>
                  <a:off x="3365862" y="4775213"/>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5154635" y="3454411"/>
                  <a:ext cx="2252893"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45" y="3454411"/>
                  <a:ext cx="640305"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smtClean="0"/>
                  <a:t>Core</a:t>
                </a:r>
                <a:endParaRPr lang="en-US" dirty="0"/>
              </a:p>
            </p:txBody>
          </p:sp>
          <p:sp>
            <p:nvSpPr>
              <p:cNvPr id="163" name="Freeform 162"/>
              <p:cNvSpPr/>
              <p:nvPr/>
            </p:nvSpPr>
            <p:spPr>
              <a:xfrm>
                <a:off x="4108450" y="4718050"/>
                <a:ext cx="270510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Instruction </a:t>
                </a:r>
                <a:r>
                  <a:rPr lang="en-US" dirty="0" err="1" smtClean="0">
                    <a:solidFill>
                      <a:srgbClr val="000000"/>
                    </a:solidFill>
                  </a:rPr>
                  <a:t>Unit(s</a:t>
                </a:r>
                <a:r>
                  <a:rPr lang="en-US" dirty="0" smtClean="0">
                    <a:solidFill>
                      <a:srgbClr val="000000"/>
                    </a:solidFill>
                  </a:rPr>
                  <a:t>)</a:t>
                </a:r>
              </a:p>
              <a:p>
                <a:pPr algn="ctr">
                  <a:lnSpc>
                    <a:spcPct val="90000"/>
                  </a:lnSpc>
                </a:pPr>
                <a:endParaRPr lang="en-US" dirty="0" smtClean="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Functional</a:t>
                </a:r>
              </a:p>
              <a:p>
                <a:pPr algn="ctr">
                  <a:lnSpc>
                    <a:spcPct val="90000"/>
                  </a:lnSpc>
                </a:pPr>
                <a:r>
                  <a:rPr lang="en-US" dirty="0" err="1" smtClean="0">
                    <a:solidFill>
                      <a:srgbClr val="000000"/>
                    </a:solidFill>
                  </a:rPr>
                  <a:t>Unit(s</a:t>
                </a:r>
                <a:r>
                  <a:rPr lang="en-US" dirty="0" smtClean="0">
                    <a:solidFill>
                      <a:srgbClr val="000000"/>
                    </a:solidFill>
                  </a:rPr>
                  <a:t>)</a:t>
                </a:r>
                <a:endParaRPr lang="en-US" dirty="0">
                  <a:solidFill>
                    <a:srgbClr val="000000"/>
                  </a:solidFill>
                </a:endParaRPr>
              </a:p>
            </p:txBody>
          </p:sp>
        </p:grpSp>
        <p:pic>
          <p:nvPicPr>
            <p:cNvPr id="57" name="Picture 56" descr="600px-Pipeline_5.png"/>
            <p:cNvPicPr>
              <a:picLocks noChangeAspect="1"/>
            </p:cNvPicPr>
            <p:nvPr/>
          </p:nvPicPr>
          <p:blipFill>
            <a:blip r:embed="rId9"/>
            <a:stretch>
              <a:fillRect/>
            </a:stretch>
          </p:blipFill>
          <p:spPr>
            <a:xfrm>
              <a:off x="4875262" y="4921249"/>
              <a:ext cx="908064" cy="654673"/>
            </a:xfrm>
            <a:prstGeom prst="rect">
              <a:avLst/>
            </a:prstGeom>
          </p:spPr>
        </p:pic>
        <p:grpSp>
          <p:nvGrpSpPr>
            <p:cNvPr id="10" name="Group 88"/>
            <p:cNvGrpSpPr/>
            <p:nvPr/>
          </p:nvGrpSpPr>
          <p:grpSpPr>
            <a:xfrm>
              <a:off x="6108909" y="5194300"/>
              <a:ext cx="2127517" cy="361950"/>
              <a:chOff x="6108909" y="5194300"/>
              <a:chExt cx="2127517" cy="361950"/>
            </a:xfrm>
          </p:grpSpPr>
          <p:grpSp>
            <p:nvGrpSpPr>
              <p:cNvPr id="11"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3</a:t>
                  </a:r>
                  <a:r>
                    <a:rPr lang="en-US" sz="1400" dirty="0" smtClean="0"/>
                    <a:t>+B</a:t>
                  </a:r>
                  <a:r>
                    <a:rPr lang="en-US" sz="1400" baseline="-25000" dirty="0" smtClean="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2"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2</a:t>
                  </a:r>
                  <a:r>
                    <a:rPr lang="en-US" sz="1400" dirty="0" smtClean="0"/>
                    <a:t>+B</a:t>
                  </a:r>
                  <a:r>
                    <a:rPr lang="en-US" sz="1400" baseline="-25000" dirty="0" smtClean="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3"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1</a:t>
                  </a:r>
                  <a:r>
                    <a:rPr lang="en-US" sz="1400" dirty="0" smtClean="0"/>
                    <a:t>+B</a:t>
                  </a:r>
                  <a:r>
                    <a:rPr lang="en-US" sz="1400" baseline="-25000" dirty="0" smtClean="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4"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0</a:t>
                  </a:r>
                  <a:r>
                    <a:rPr lang="en-US" sz="1400" dirty="0" smtClean="0"/>
                    <a:t>+B</a:t>
                  </a:r>
                  <a:r>
                    <a:rPr lang="en-US" sz="1400" baseline="-25000" dirty="0" smtClean="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grpSp>
        <p:nvGrpSpPr>
          <p:cNvPr id="64" name="Group 91"/>
          <p:cNvGrpSpPr/>
          <p:nvPr/>
        </p:nvGrpSpPr>
        <p:grpSpPr>
          <a:xfrm>
            <a:off x="-1" y="1355845"/>
            <a:ext cx="8106781" cy="1670937"/>
            <a:chOff x="-1" y="1355845"/>
            <a:chExt cx="8106781" cy="1670937"/>
          </a:xfrm>
        </p:grpSpPr>
        <p:sp>
          <p:nvSpPr>
            <p:cNvPr id="67" name="Rectangle 66"/>
            <p:cNvSpPr/>
            <p:nvPr/>
          </p:nvSpPr>
          <p:spPr>
            <a:xfrm>
              <a:off x="-1" y="1460877"/>
              <a:ext cx="3236983" cy="926176"/>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4077261" y="1355845"/>
              <a:ext cx="4029519" cy="1670937"/>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9" name="TextBox 168"/>
          <p:cNvSpPr txBox="1"/>
          <p:nvPr/>
        </p:nvSpPr>
        <p:spPr>
          <a:xfrm>
            <a:off x="1869899" y="1062860"/>
            <a:ext cx="3176233" cy="461665"/>
          </a:xfrm>
          <a:prstGeom prst="rect">
            <a:avLst/>
          </a:prstGeom>
          <a:noFill/>
        </p:spPr>
        <p:txBody>
          <a:bodyPr wrap="none" rtlCol="0">
            <a:spAutoFit/>
          </a:bodyPr>
          <a:lstStyle/>
          <a:p>
            <a:r>
              <a:rPr lang="en-US" sz="2400" i="1" dirty="0" smtClean="0"/>
              <a:t>Software        Hardware</a:t>
            </a:r>
            <a:endParaRPr lang="en-US" sz="2400" i="1" dirty="0"/>
          </a:p>
        </p:txBody>
      </p:sp>
    </p:spTree>
    <p:extLst>
      <p:ext uri="{BB962C8B-B14F-4D97-AF65-F5344CB8AC3E}">
        <p14:creationId xmlns:p14="http://schemas.microsoft.com/office/powerpoint/2010/main" val="37107875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in 2011</a:t>
            </a:r>
            <a:endParaRPr lang="en-US" dirty="0"/>
          </a:p>
        </p:txBody>
      </p:sp>
      <p:sp>
        <p:nvSpPr>
          <p:cNvPr id="3" name="Content Placeholder 2"/>
          <p:cNvSpPr>
            <a:spLocks noGrp="1"/>
          </p:cNvSpPr>
          <p:nvPr>
            <p:ph idx="1"/>
          </p:nvPr>
        </p:nvSpPr>
        <p:spPr>
          <a:xfrm>
            <a:off x="457200" y="1278473"/>
            <a:ext cx="5549900" cy="4525963"/>
          </a:xfrm>
        </p:spPr>
        <p:txBody>
          <a:bodyPr>
            <a:normAutofit/>
          </a:bodyPr>
          <a:lstStyle/>
          <a:p>
            <a:r>
              <a:rPr lang="en-US" dirty="0" smtClean="0"/>
              <a:t>Google disclosed that it continuously uses enough electricity to power 200,000 homes, but it says that in doing so, it also makes the planet greener.</a:t>
            </a:r>
          </a:p>
          <a:p>
            <a:r>
              <a:rPr lang="en-US" dirty="0" smtClean="0"/>
              <a:t>Average energy use per typical user</a:t>
            </a:r>
            <a:r>
              <a:rPr lang="en-US" dirty="0"/>
              <a:t> </a:t>
            </a:r>
            <a:r>
              <a:rPr lang="en-US" dirty="0" smtClean="0"/>
              <a:t>per month is same as running a 60-watt bulb for 3 hours (180 watt-hours).</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6</a:t>
            </a:fld>
            <a:endParaRPr lang="en-US"/>
          </a:p>
        </p:txBody>
      </p:sp>
      <p:pic>
        <p:nvPicPr>
          <p:cNvPr id="7" name="Picture 6"/>
          <p:cNvPicPr>
            <a:picLocks noChangeAspect="1"/>
          </p:cNvPicPr>
          <p:nvPr/>
        </p:nvPicPr>
        <p:blipFill>
          <a:blip r:embed="rId2"/>
          <a:stretch>
            <a:fillRect/>
          </a:stretch>
        </p:blipFill>
        <p:spPr>
          <a:xfrm>
            <a:off x="6210300" y="203200"/>
            <a:ext cx="2413000" cy="2679700"/>
          </a:xfrm>
          <a:prstGeom prst="rect">
            <a:avLst/>
          </a:prstGeom>
        </p:spPr>
      </p:pic>
      <p:sp>
        <p:nvSpPr>
          <p:cNvPr id="8" name="TextBox 7"/>
          <p:cNvSpPr txBox="1"/>
          <p:nvPr/>
        </p:nvSpPr>
        <p:spPr>
          <a:xfrm>
            <a:off x="6146800" y="3031067"/>
            <a:ext cx="2874855" cy="646331"/>
          </a:xfrm>
          <a:prstGeom prst="rect">
            <a:avLst/>
          </a:prstGeom>
          <a:noFill/>
        </p:spPr>
        <p:txBody>
          <a:bodyPr wrap="none" rtlCol="0">
            <a:spAutoFit/>
          </a:bodyPr>
          <a:lstStyle/>
          <a:p>
            <a:r>
              <a:rPr lang="en-US" dirty="0" err="1" smtClean="0"/>
              <a:t>Urs</a:t>
            </a:r>
            <a:r>
              <a:rPr lang="en-US" dirty="0" smtClean="0"/>
              <a:t> </a:t>
            </a:r>
            <a:r>
              <a:rPr lang="en-US" dirty="0" err="1" smtClean="0"/>
              <a:t>Hoelzle</a:t>
            </a:r>
            <a:r>
              <a:rPr lang="en-US" dirty="0" smtClean="0"/>
              <a:t>,  Google SVP</a:t>
            </a:r>
          </a:p>
          <a:p>
            <a:r>
              <a:rPr lang="en-US" dirty="0" smtClean="0"/>
              <a:t>Co-author of today’s reading</a:t>
            </a:r>
            <a:endParaRPr lang="en-US" dirty="0"/>
          </a:p>
        </p:txBody>
      </p:sp>
      <p:sp>
        <p:nvSpPr>
          <p:cNvPr id="9" name="Rectangle 8"/>
          <p:cNvSpPr/>
          <p:nvPr/>
        </p:nvSpPr>
        <p:spPr>
          <a:xfrm>
            <a:off x="457200" y="5541202"/>
            <a:ext cx="8331200" cy="646331"/>
          </a:xfrm>
          <a:prstGeom prst="rect">
            <a:avLst/>
          </a:prstGeom>
        </p:spPr>
        <p:txBody>
          <a:bodyPr wrap="square">
            <a:spAutoFit/>
          </a:bodyPr>
          <a:lstStyle/>
          <a:p>
            <a:r>
              <a:rPr lang="en-US" dirty="0"/>
              <a:t>http://</a:t>
            </a:r>
            <a:r>
              <a:rPr lang="en-US" dirty="0" err="1"/>
              <a:t>www.nytimes.com</a:t>
            </a:r>
            <a:r>
              <a:rPr lang="en-US" dirty="0"/>
              <a:t>/2011/09/09/technology/</a:t>
            </a:r>
            <a:r>
              <a:rPr lang="en-US" dirty="0" err="1"/>
              <a:t>google</a:t>
            </a:r>
            <a:r>
              <a:rPr lang="en-US" dirty="0"/>
              <a:t>-details-and-defends-its-use-of-</a:t>
            </a:r>
            <a:r>
              <a:rPr lang="en-US" dirty="0" err="1"/>
              <a:t>electricity.html</a:t>
            </a:r>
            <a:endParaRPr lang="en-US" dirty="0"/>
          </a:p>
        </p:txBody>
      </p:sp>
    </p:spTree>
    <p:extLst>
      <p:ext uri="{BB962C8B-B14F-4D97-AF65-F5344CB8AC3E}">
        <p14:creationId xmlns:p14="http://schemas.microsoft.com/office/powerpoint/2010/main" val="384131280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139174"/>
            <a:ext cx="9144000" cy="559326"/>
          </a:xfrm>
        </p:spPr>
        <p:txBody>
          <a:bodyPr>
            <a:noAutofit/>
          </a:bodyPr>
          <a:lstStyle/>
          <a:p>
            <a:r>
              <a:rPr lang="en-US" dirty="0" smtClean="0"/>
              <a:t>Google’s WSCs</a:t>
            </a:r>
          </a:p>
        </p:txBody>
      </p:sp>
      <p:sp>
        <p:nvSpPr>
          <p:cNvPr id="28675" name="Slide Number Placeholder 2"/>
          <p:cNvSpPr>
            <a:spLocks noGrp="1"/>
          </p:cNvSpPr>
          <p:nvPr>
            <p:ph type="sldNum" sz="quarter" idx="12"/>
          </p:nvPr>
        </p:nvSpPr>
        <p:spPr/>
        <p:txBody>
          <a:bodyPr/>
          <a:lstStyle/>
          <a:p>
            <a:fld id="{D15BC594-4544-5148-94B8-8AC833ADF43A}" type="slidenum">
              <a:rPr lang="en-US" smtClean="0"/>
              <a:pPr/>
              <a:t>7</a:t>
            </a:fld>
            <a:endParaRPr lang="en-US" smtClean="0"/>
          </a:p>
        </p:txBody>
      </p:sp>
      <p:pic>
        <p:nvPicPr>
          <p:cNvPr id="28676" name="Picture 3"/>
          <p:cNvPicPr>
            <a:picLocks noChangeAspect="1"/>
          </p:cNvPicPr>
          <p:nvPr/>
        </p:nvPicPr>
        <p:blipFill>
          <a:blip r:embed="rId2"/>
          <a:srcRect/>
          <a:stretch>
            <a:fillRect/>
          </a:stretch>
        </p:blipFill>
        <p:spPr bwMode="auto">
          <a:xfrm>
            <a:off x="187325" y="1152525"/>
            <a:ext cx="8764588" cy="5651500"/>
          </a:xfrm>
          <a:prstGeom prst="rect">
            <a:avLst/>
          </a:prstGeom>
          <a:noFill/>
          <a:ln w="9525">
            <a:noFill/>
            <a:miter lim="800000"/>
            <a:headEnd/>
            <a:tailEnd/>
          </a:ln>
        </p:spPr>
      </p:pic>
      <p:pic>
        <p:nvPicPr>
          <p:cNvPr id="7" name="Picture 7"/>
          <p:cNvPicPr>
            <a:picLocks noChangeAspect="1" noChangeArrowheads="1"/>
          </p:cNvPicPr>
          <p:nvPr/>
        </p:nvPicPr>
        <p:blipFill>
          <a:blip r:embed="rId3"/>
          <a:srcRect/>
          <a:stretch>
            <a:fillRect/>
          </a:stretch>
        </p:blipFill>
        <p:spPr bwMode="auto">
          <a:xfrm>
            <a:off x="3330575" y="4203700"/>
            <a:ext cx="5791200" cy="2278063"/>
          </a:xfrm>
          <a:prstGeom prst="rect">
            <a:avLst/>
          </a:prstGeom>
          <a:noFill/>
          <a:ln w="9525">
            <a:noFill/>
            <a:miter lim="800000"/>
            <a:headEnd/>
            <a:tailEnd/>
          </a:ln>
        </p:spPr>
      </p:pic>
      <p:grpSp>
        <p:nvGrpSpPr>
          <p:cNvPr id="2" name="Group 10"/>
          <p:cNvGrpSpPr>
            <a:grpSpLocks/>
          </p:cNvGrpSpPr>
          <p:nvPr/>
        </p:nvGrpSpPr>
        <p:grpSpPr bwMode="auto">
          <a:xfrm>
            <a:off x="76200" y="4203700"/>
            <a:ext cx="5486400" cy="2441575"/>
            <a:chOff x="0" y="2926"/>
            <a:chExt cx="3456" cy="1538"/>
          </a:xfrm>
        </p:grpSpPr>
        <p:pic>
          <p:nvPicPr>
            <p:cNvPr id="28679" name="Picture 6"/>
            <p:cNvPicPr>
              <a:picLocks noChangeAspect="1" noChangeArrowheads="1"/>
            </p:cNvPicPr>
            <p:nvPr/>
          </p:nvPicPr>
          <p:blipFill>
            <a:blip r:embed="rId4"/>
            <a:srcRect/>
            <a:stretch>
              <a:fillRect/>
            </a:stretch>
          </p:blipFill>
          <p:spPr bwMode="auto">
            <a:xfrm>
              <a:off x="0" y="2926"/>
              <a:ext cx="2050" cy="1538"/>
            </a:xfrm>
            <a:prstGeom prst="rect">
              <a:avLst/>
            </a:prstGeom>
            <a:noFill/>
            <a:ln w="9525">
              <a:noFill/>
              <a:miter lim="800000"/>
              <a:headEnd/>
              <a:tailEnd/>
            </a:ln>
          </p:spPr>
        </p:pic>
        <p:sp>
          <p:nvSpPr>
            <p:cNvPr id="28680" name="Rectangle 8"/>
            <p:cNvSpPr>
              <a:spLocks noChangeArrowheads="1"/>
            </p:cNvSpPr>
            <p:nvPr/>
          </p:nvSpPr>
          <p:spPr bwMode="auto">
            <a:xfrm>
              <a:off x="3024" y="3696"/>
              <a:ext cx="432" cy="432"/>
            </a:xfrm>
            <a:prstGeom prst="rect">
              <a:avLst/>
            </a:prstGeom>
            <a:noFill/>
            <a:ln w="76200">
              <a:solidFill>
                <a:srgbClr val="FF0000"/>
              </a:solidFill>
              <a:miter lim="800000"/>
              <a:headEnd/>
              <a:tailEnd/>
            </a:ln>
          </p:spPr>
          <p:txBody>
            <a:bodyPr wrap="none" anchor="ctr">
              <a:prstTxWarp prst="textNoShape">
                <a:avLst/>
              </a:prstTxWarp>
            </a:bodyPr>
            <a:lstStyle/>
            <a:p>
              <a:endParaRPr lang="en-US"/>
            </a:p>
          </p:txBody>
        </p:sp>
        <p:sp>
          <p:nvSpPr>
            <p:cNvPr id="28681" name="Line 9"/>
            <p:cNvSpPr>
              <a:spLocks noChangeShapeType="1"/>
            </p:cNvSpPr>
            <p:nvPr/>
          </p:nvSpPr>
          <p:spPr bwMode="auto">
            <a:xfrm flipH="1" flipV="1">
              <a:off x="1872" y="3744"/>
              <a:ext cx="1152" cy="192"/>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a:p>
          </p:txBody>
        </p:sp>
      </p:grpSp>
      <p:sp>
        <p:nvSpPr>
          <p:cNvPr id="12" name="Date Placeholder 11"/>
          <p:cNvSpPr>
            <a:spLocks noGrp="1"/>
          </p:cNvSpPr>
          <p:nvPr>
            <p:ph type="dt" sz="half" idx="10"/>
          </p:nvPr>
        </p:nvSpPr>
        <p:spPr/>
        <p:txBody>
          <a:bodyPr/>
          <a:lstStyle/>
          <a:p>
            <a:fld id="{C525775C-1D2C-E94C-8548-0DA2DB79B8DA}" type="datetime1">
              <a:rPr lang="en-US" smtClean="0"/>
              <a:pPr/>
              <a:t>4/8/16</a:t>
            </a:fld>
            <a:endParaRPr lang="en-US"/>
          </a:p>
        </p:txBody>
      </p:sp>
      <p:pic>
        <p:nvPicPr>
          <p:cNvPr id="3" name="Picture 2" descr="google-center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 y="876300"/>
            <a:ext cx="6763089" cy="3276600"/>
          </a:xfrm>
          <a:prstGeom prst="rect">
            <a:avLst/>
          </a:prstGeom>
        </p:spPr>
      </p:pic>
      <p:sp>
        <p:nvSpPr>
          <p:cNvPr id="4" name="TextBox 3"/>
          <p:cNvSpPr txBox="1"/>
          <p:nvPr/>
        </p:nvSpPr>
        <p:spPr>
          <a:xfrm>
            <a:off x="4318000" y="4660900"/>
            <a:ext cx="1611213" cy="400110"/>
          </a:xfrm>
          <a:prstGeom prst="rect">
            <a:avLst/>
          </a:prstGeom>
          <a:noFill/>
        </p:spPr>
        <p:txBody>
          <a:bodyPr wrap="none" rtlCol="0">
            <a:spAutoFit/>
          </a:bodyPr>
          <a:lstStyle/>
          <a:p>
            <a:r>
              <a:rPr lang="en-US" sz="2000" b="1" dirty="0" smtClean="0"/>
              <a:t>Ex: In Oregon</a:t>
            </a:r>
            <a:endParaRPr lang="en-US" sz="2000" b="1" dirty="0"/>
          </a:p>
        </p:txBody>
      </p:sp>
    </p:spTree>
    <p:extLst>
      <p:ext uri="{BB962C8B-B14F-4D97-AF65-F5344CB8AC3E}">
        <p14:creationId xmlns:p14="http://schemas.microsoft.com/office/powerpoint/2010/main" val="7534906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Containers in WSCs</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8</a:t>
            </a:fld>
            <a:endParaRPr lang="en-US"/>
          </a:p>
        </p:txBody>
      </p:sp>
      <p:pic>
        <p:nvPicPr>
          <p:cNvPr id="7" name="Picture 6" descr="ms_chicago_datacenter_container.jpg"/>
          <p:cNvPicPr>
            <a:picLocks noChangeAspect="1"/>
          </p:cNvPicPr>
          <p:nvPr/>
        </p:nvPicPr>
        <p:blipFill>
          <a:blip r:embed="rId2"/>
          <a:stretch>
            <a:fillRect/>
          </a:stretch>
        </p:blipFill>
        <p:spPr>
          <a:xfrm>
            <a:off x="5672667" y="1759405"/>
            <a:ext cx="2980266" cy="4354727"/>
          </a:xfrm>
          <a:prstGeom prst="rect">
            <a:avLst/>
          </a:prstGeom>
        </p:spPr>
      </p:pic>
      <p:pic>
        <p:nvPicPr>
          <p:cNvPr id="8" name="Picture 7" descr="ms_chicago_datacenter_interior.jpg"/>
          <p:cNvPicPr>
            <a:picLocks noChangeAspect="1"/>
          </p:cNvPicPr>
          <p:nvPr/>
        </p:nvPicPr>
        <p:blipFill>
          <a:blip r:embed="rId3"/>
          <a:stretch>
            <a:fillRect/>
          </a:stretch>
        </p:blipFill>
        <p:spPr>
          <a:xfrm>
            <a:off x="835713" y="1833033"/>
            <a:ext cx="4532154" cy="4342184"/>
          </a:xfrm>
          <a:prstGeom prst="rect">
            <a:avLst/>
          </a:prstGeom>
        </p:spPr>
      </p:pic>
      <p:sp>
        <p:nvSpPr>
          <p:cNvPr id="9" name="TextBox 8"/>
          <p:cNvSpPr txBox="1"/>
          <p:nvPr/>
        </p:nvSpPr>
        <p:spPr>
          <a:xfrm>
            <a:off x="2116666" y="1236133"/>
            <a:ext cx="2041344" cy="584776"/>
          </a:xfrm>
          <a:prstGeom prst="rect">
            <a:avLst/>
          </a:prstGeom>
          <a:noFill/>
        </p:spPr>
        <p:txBody>
          <a:bodyPr wrap="none" rtlCol="0">
            <a:spAutoFit/>
          </a:bodyPr>
          <a:lstStyle/>
          <a:p>
            <a:r>
              <a:rPr lang="en-US" sz="3200" dirty="0" smtClean="0"/>
              <a:t>Inside WSC</a:t>
            </a:r>
            <a:endParaRPr lang="en-US" sz="3200" dirty="0"/>
          </a:p>
        </p:txBody>
      </p:sp>
      <p:sp>
        <p:nvSpPr>
          <p:cNvPr id="10" name="TextBox 9"/>
          <p:cNvSpPr txBox="1"/>
          <p:nvPr/>
        </p:nvSpPr>
        <p:spPr>
          <a:xfrm>
            <a:off x="5706533" y="1151466"/>
            <a:ext cx="2903960" cy="584776"/>
          </a:xfrm>
          <a:prstGeom prst="rect">
            <a:avLst/>
          </a:prstGeom>
          <a:noFill/>
        </p:spPr>
        <p:txBody>
          <a:bodyPr wrap="none" rtlCol="0">
            <a:spAutoFit/>
          </a:bodyPr>
          <a:lstStyle/>
          <a:p>
            <a:r>
              <a:rPr lang="en-US" sz="3200" dirty="0" smtClean="0"/>
              <a:t>Inside Container</a:t>
            </a:r>
            <a:endParaRPr lang="en-US" sz="3200" dirty="0"/>
          </a:p>
        </p:txBody>
      </p:sp>
    </p:spTree>
    <p:extLst>
      <p:ext uri="{BB962C8B-B14F-4D97-AF65-F5344CB8AC3E}">
        <p14:creationId xmlns:p14="http://schemas.microsoft.com/office/powerpoint/2010/main" val="3358035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Rack, Array</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9</a:t>
            </a:fld>
            <a:endParaRPr lang="en-US"/>
          </a:p>
        </p:txBody>
      </p:sp>
      <p:pic>
        <p:nvPicPr>
          <p:cNvPr id="7" name="Picture 6" descr="array.jpg"/>
          <p:cNvPicPr>
            <a:picLocks noChangeAspect="1"/>
          </p:cNvPicPr>
          <p:nvPr/>
        </p:nvPicPr>
        <p:blipFill>
          <a:blip r:embed="rId2"/>
          <a:stretch>
            <a:fillRect/>
          </a:stretch>
        </p:blipFill>
        <p:spPr>
          <a:xfrm>
            <a:off x="4660904" y="1621367"/>
            <a:ext cx="4279900" cy="4597400"/>
          </a:xfrm>
          <a:prstGeom prst="rect">
            <a:avLst/>
          </a:prstGeom>
        </p:spPr>
      </p:pic>
      <p:pic>
        <p:nvPicPr>
          <p:cNvPr id="9" name="Picture 8" descr="rack2.jpg"/>
          <p:cNvPicPr>
            <a:picLocks noChangeAspect="1"/>
          </p:cNvPicPr>
          <p:nvPr/>
        </p:nvPicPr>
        <p:blipFill>
          <a:blip r:embed="rId3"/>
          <a:stretch>
            <a:fillRect/>
          </a:stretch>
        </p:blipFill>
        <p:spPr>
          <a:xfrm>
            <a:off x="2145341" y="1845733"/>
            <a:ext cx="2211493" cy="4334933"/>
          </a:xfrm>
          <a:prstGeom prst="rect">
            <a:avLst/>
          </a:prstGeom>
        </p:spPr>
      </p:pic>
      <p:pic>
        <p:nvPicPr>
          <p:cNvPr id="12" name="Picture 11" descr="server.jpg"/>
          <p:cNvPicPr>
            <a:picLocks noChangeAspect="1"/>
          </p:cNvPicPr>
          <p:nvPr/>
        </p:nvPicPr>
        <p:blipFill>
          <a:blip r:embed="rId4"/>
          <a:stretch>
            <a:fillRect/>
          </a:stretch>
        </p:blipFill>
        <p:spPr>
          <a:xfrm>
            <a:off x="203200" y="3926641"/>
            <a:ext cx="1557867" cy="395881"/>
          </a:xfrm>
          <a:prstGeom prst="rect">
            <a:avLst/>
          </a:prstGeom>
        </p:spPr>
      </p:pic>
    </p:spTree>
    <p:extLst>
      <p:ext uri="{BB962C8B-B14F-4D97-AF65-F5344CB8AC3E}">
        <p14:creationId xmlns:p14="http://schemas.microsoft.com/office/powerpoint/2010/main" val="2519994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ap="flat" cmpd="sng" algn="ctr">
          <a:solidFill>
            <a:schemeClr val="tx1"/>
          </a:solidFill>
          <a:prstDash val="solid"/>
          <a:round/>
          <a:headEnd type="none" w="med" len="med"/>
          <a:tailEnd type="none" w="med" len="med"/>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32690</TotalTime>
  <Words>1892</Words>
  <Application>Microsoft Macintosh PowerPoint</Application>
  <PresentationFormat>On-screen Show (4:3)</PresentationFormat>
  <Paragraphs>320</Paragraphs>
  <Slides>32</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8" baseType="lpstr">
      <vt:lpstr>Calibri</vt:lpstr>
      <vt:lpstr>ＭＳ Ｐゴシック</vt:lpstr>
      <vt:lpstr>Wingdings</vt:lpstr>
      <vt:lpstr>Arial</vt:lpstr>
      <vt:lpstr>Office Theme</vt:lpstr>
      <vt:lpstr>Image</vt:lpstr>
      <vt:lpstr>CS 61C: Great Ideas in Computer Architecture (Machine Structures) Warehouse-Scale Computing</vt:lpstr>
      <vt:lpstr>Coherency Tracked by Cache Block</vt:lpstr>
      <vt:lpstr>Review: Understanding Cache Misses: The 3Cs</vt:lpstr>
      <vt:lpstr>Fourth “C” of Cache Misses: Coherence Misses</vt:lpstr>
      <vt:lpstr>New-School Machine Structures (It’s a bit more complicated!)</vt:lpstr>
      <vt:lpstr>Back in 2011</vt:lpstr>
      <vt:lpstr>Google’s WSCs</vt:lpstr>
      <vt:lpstr>Containers in WSCs</vt:lpstr>
      <vt:lpstr>Server, Rack, Array</vt:lpstr>
      <vt:lpstr>Google Server Internals</vt:lpstr>
      <vt:lpstr>Warehouse-Scale Computers</vt:lpstr>
      <vt:lpstr>Unique to WSCs</vt:lpstr>
      <vt:lpstr>WSC Architecture</vt:lpstr>
      <vt:lpstr>WSC Storage Hierarchy</vt:lpstr>
      <vt:lpstr>Workload Variation</vt:lpstr>
      <vt:lpstr>Impact on WSC software</vt:lpstr>
      <vt:lpstr>Power Usage Effectiveness</vt:lpstr>
      <vt:lpstr>PUE in the Wild (2007)</vt:lpstr>
      <vt:lpstr>PowerPoint Presentation</vt:lpstr>
      <vt:lpstr>Load Profile of WSCs</vt:lpstr>
      <vt:lpstr>Energy-Proportional Computing: Design Goal of WSC</vt:lpstr>
      <vt:lpstr>Cause of Poor Energy Proportionality</vt:lpstr>
      <vt:lpstr>Clicker/Peer Instruction: Which Statement is True</vt:lpstr>
      <vt:lpstr>Administrivia</vt:lpstr>
      <vt:lpstr>Agenda</vt:lpstr>
      <vt:lpstr>Request-Level Parallelism (RLP)</vt:lpstr>
      <vt:lpstr>Google Query-Serving Architecture</vt:lpstr>
      <vt:lpstr>Anatomy of a Web Search</vt:lpstr>
      <vt:lpstr>Anatomy of a Web Search (1/3)</vt:lpstr>
      <vt:lpstr>Anatomy of a Web Search (2/3)</vt:lpstr>
      <vt:lpstr>Anatomy of a Web Search (3/3)</vt:lpstr>
      <vt:lpstr>Summary</vt:lpstr>
    </vt:vector>
  </TitlesOfParts>
  <Company>UC Berkeley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Nicholas Weaver</cp:lastModifiedBy>
  <cp:revision>617</cp:revision>
  <cp:lastPrinted>2013-10-22T04:54:04Z</cp:lastPrinted>
  <dcterms:created xsi:type="dcterms:W3CDTF">2012-10-08T01:19:02Z</dcterms:created>
  <dcterms:modified xsi:type="dcterms:W3CDTF">2016-04-08T13:51:19Z</dcterms:modified>
</cp:coreProperties>
</file>