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629" r:id="rId2"/>
    <p:sldId id="630" r:id="rId3"/>
    <p:sldId id="661" r:id="rId4"/>
    <p:sldId id="662" r:id="rId5"/>
    <p:sldId id="663" r:id="rId6"/>
    <p:sldId id="664" r:id="rId7"/>
    <p:sldId id="665" r:id="rId8"/>
    <p:sldId id="666" r:id="rId9"/>
    <p:sldId id="667" r:id="rId10"/>
    <p:sldId id="668" r:id="rId11"/>
    <p:sldId id="669" r:id="rId12"/>
    <p:sldId id="670" r:id="rId13"/>
    <p:sldId id="671" r:id="rId14"/>
    <p:sldId id="672" r:id="rId15"/>
    <p:sldId id="673" r:id="rId16"/>
    <p:sldId id="674" r:id="rId17"/>
    <p:sldId id="652" r:id="rId18"/>
    <p:sldId id="651" r:id="rId19"/>
    <p:sldId id="655" r:id="rId20"/>
    <p:sldId id="653" r:id="rId21"/>
    <p:sldId id="654" r:id="rId22"/>
    <p:sldId id="644" r:id="rId23"/>
    <p:sldId id="645" r:id="rId24"/>
    <p:sldId id="646" r:id="rId25"/>
    <p:sldId id="647" r:id="rId26"/>
    <p:sldId id="648" r:id="rId27"/>
    <p:sldId id="649" r:id="rId28"/>
    <p:sldId id="650" r:id="rId29"/>
    <p:sldId id="658" r:id="rId30"/>
    <p:sldId id="659" r:id="rId31"/>
    <p:sldId id="657" r:id="rId32"/>
    <p:sldId id="581" r:id="rId33"/>
    <p:sldId id="532" r:id="rId34"/>
    <p:sldId id="537" r:id="rId35"/>
    <p:sldId id="582" r:id="rId36"/>
    <p:sldId id="539" r:id="rId37"/>
    <p:sldId id="583" r:id="rId38"/>
    <p:sldId id="584" r:id="rId39"/>
    <p:sldId id="545" r:id="rId40"/>
    <p:sldId id="576" r:id="rId41"/>
    <p:sldId id="639" r:id="rId42"/>
    <p:sldId id="585" r:id="rId43"/>
    <p:sldId id="61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6FC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61" autoAdjust="0"/>
    <p:restoredTop sz="96272" autoAdjust="0"/>
  </p:normalViewPr>
  <p:slideViewPr>
    <p:cSldViewPr snapToGrid="0">
      <p:cViewPr varScale="1">
        <p:scale>
          <a:sx n="126" d="100"/>
          <a:sy n="126" d="100"/>
        </p:scale>
        <p:origin x="280" y="192"/>
      </p:cViewPr>
      <p:guideLst>
        <p:guide orient="horz" pos="2160"/>
        <p:guide pos="2880"/>
      </p:guideLst>
    </p:cSldViewPr>
  </p:slideViewPr>
  <p:outlineViewPr>
    <p:cViewPr>
      <p:scale>
        <a:sx n="33" d="100"/>
        <a:sy n="33" d="100"/>
      </p:scale>
      <p:origin x="22800" y="27608"/>
    </p:cViewPr>
  </p:outlineViewPr>
  <p:notesTextViewPr>
    <p:cViewPr>
      <p:scale>
        <a:sx n="100" d="100"/>
        <a:sy n="100" d="100"/>
      </p:scale>
      <p:origin x="0" y="0"/>
    </p:cViewPr>
  </p:notesTextViewPr>
  <p:sorterViewPr>
    <p:cViewPr>
      <p:scale>
        <a:sx n="150" d="100"/>
        <a:sy n="150" d="100"/>
      </p:scale>
      <p:origin x="0" y="13088"/>
    </p:cViewPr>
  </p:sorterViewPr>
  <p:notesViewPr>
    <p:cSldViewPr snapToGrid="0" snapToObjects="1">
      <p:cViewPr varScale="1">
        <p:scale>
          <a:sx n="75" d="100"/>
          <a:sy n="75" d="100"/>
        </p:scale>
        <p:origin x="-34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4/5/16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153693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4/5/16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25046123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p14="http://schemas.microsoft.com/office/powerpoint/2010/main"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8"/>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extLst>
      <p:ext uri="{BB962C8B-B14F-4D97-AF65-F5344CB8AC3E}">
        <p14:creationId xmlns:p14="http://schemas.microsoft.com/office/powerpoint/2010/main" val="1449321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4988"/>
            <a:ext cx="5910262" cy="4114800"/>
          </a:xfrm>
          <a:noFill/>
        </p:spPr>
        <p:txBody>
          <a:bodyPr wrap="square" lIns="92910" tIns="45640" rIns="92910" bIns="45640" numCol="1" anchor="t" anchorCtr="0" compatLnSpc="1">
            <a:prstTxWarp prst="textNoShape">
              <a:avLst/>
            </a:prstTxWarp>
          </a:bodyPr>
          <a:lstStyle/>
          <a:p>
            <a:r>
              <a:rPr lang="en-US"/>
              <a:t>(Capacity miss) That is the cache misses are due to the fact that the cache is simply not large enough to contain all the blocks that are accessed by the program.</a:t>
            </a:r>
          </a:p>
          <a:p>
            <a:r>
              <a:rPr lang="en-US"/>
              <a:t>The solution to reduce the Capacity miss rate is simple: increase the cache size.</a:t>
            </a:r>
          </a:p>
          <a:p>
            <a:r>
              <a:rPr lang="en-US"/>
              <a:t>Here is a summary of other types of cache miss we talked about.</a:t>
            </a:r>
          </a:p>
          <a:p>
            <a:r>
              <a:rPr lang="en-US"/>
              <a:t>First is the Compulsory misses. These are the misses that we cannot avoid.  They are caused when we first start the program.</a:t>
            </a:r>
          </a:p>
          <a:p>
            <a:r>
              <a:rPr lang="en-US"/>
              <a:t>Then we talked about the conflict misses.  They are the misses that caused by multiple memory locations being mapped to the same cache location.</a:t>
            </a:r>
          </a:p>
          <a:p>
            <a:r>
              <a:rPr lang="en-US"/>
              <a:t>There are two solutions to reduce conflict misses.  The first one is, once again, increase the cache size.  The second one is to increase the associativity.</a:t>
            </a:r>
          </a:p>
          <a:p>
            <a:r>
              <a:rPr lang="en-US"/>
              <a:t>For example, say using a 2-way set associative cache instead of directed mapped cache.</a:t>
            </a:r>
          </a:p>
          <a:p>
            <a:r>
              <a:rPr lang="en-US"/>
              <a:t>But keep in mind that cache miss rate is only one part of the equation.  You also have to worry about cache access time and miss penalty.  Do NOT optimize miss rate alone.</a:t>
            </a:r>
          </a:p>
          <a:p>
            <a:r>
              <a:rPr lang="en-US"/>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p>
          <a:p>
            <a:r>
              <a:rPr lang="en-US"/>
              <a:t>+2 = 43 min. (Y:23)</a:t>
            </a:r>
          </a:p>
        </p:txBody>
      </p:sp>
      <p:sp>
        <p:nvSpPr>
          <p:cNvPr id="29699" name="Rectangle 3"/>
          <p:cNvSpPr>
            <a:spLocks noGrp="1" noRot="1" noChangeAspect="1" noChangeArrowheads="1" noTextEdit="1"/>
          </p:cNvSpPr>
          <p:nvPr>
            <p:ph type="sldImg"/>
          </p:nvPr>
        </p:nvSpPr>
        <p:spPr bwMode="auto">
          <a:xfrm>
            <a:off x="1165225" y="588963"/>
            <a:ext cx="4548188" cy="3413125"/>
          </a:xfrm>
          <a:noFill/>
          <a:ln>
            <a:solidFill>
              <a:srgbClr val="000000"/>
            </a:solidFill>
            <a:miter lim="800000"/>
            <a:headEnd/>
            <a:tailEnd/>
          </a:ln>
        </p:spPr>
      </p:sp>
    </p:spTree>
    <p:extLst>
      <p:ext uri="{BB962C8B-B14F-4D97-AF65-F5344CB8AC3E}">
        <p14:creationId xmlns:p14="http://schemas.microsoft.com/office/powerpoint/2010/main" val="198240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7" name="Rectangle 7"/>
          <p:cNvSpPr>
            <a:spLocks noGrp="1" noChangeArrowheads="1"/>
          </p:cNvSpPr>
          <p:nvPr>
            <p:ph type="sldNum" sz="quarter" idx="5"/>
          </p:nvPr>
        </p:nvSpPr>
        <p:spPr>
          <a:ln/>
        </p:spPr>
        <p:txBody>
          <a:bodyPr/>
          <a:lstStyle/>
          <a:p>
            <a:fld id="{42FEF71F-A33A-3449-8F2D-D74D15AC6BB3}" type="slidenum">
              <a:rPr lang="en-US"/>
              <a:pPr/>
              <a:t>9</a:t>
            </a:fld>
            <a:endParaRPr lang="en-US" dirty="0"/>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r>
              <a:rPr lang="en-AU" dirty="0" smtClean="0"/>
              <a:t>Interloper thread can be from same core or another core.</a:t>
            </a:r>
            <a:endParaRPr lang="en-AU" dirty="0"/>
          </a:p>
        </p:txBody>
      </p:sp>
      <p:sp>
        <p:nvSpPr>
          <p:cNvPr id="2" name="Date Placeholder 1"/>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97499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7" name="Rectangle 7"/>
          <p:cNvSpPr>
            <a:spLocks noGrp="1" noChangeArrowheads="1"/>
          </p:cNvSpPr>
          <p:nvPr>
            <p:ph type="sldNum" sz="quarter" idx="5"/>
          </p:nvPr>
        </p:nvSpPr>
        <p:spPr>
          <a:ln/>
        </p:spPr>
        <p:txBody>
          <a:bodyPr/>
          <a:lstStyle/>
          <a:p>
            <a:fld id="{8E97A960-F2E5-6743-B445-419E55865893}" type="slidenum">
              <a:rPr lang="en-US"/>
              <a:pPr/>
              <a:t>10</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en-AU" dirty="0" smtClean="0"/>
              <a:t>Here using the Green Sheet convention of </a:t>
            </a:r>
            <a:r>
              <a:rPr lang="en-AU" dirty="0" err="1" smtClean="0"/>
              <a:t>rs</a:t>
            </a:r>
            <a:r>
              <a:rPr lang="en-AU" baseline="0" dirty="0" smtClean="0"/>
              <a:t> and </a:t>
            </a:r>
            <a:r>
              <a:rPr lang="en-AU" baseline="0" dirty="0" err="1" smtClean="0"/>
              <a:t>rt</a:t>
            </a:r>
            <a:r>
              <a:rPr lang="en-AU" baseline="0" dirty="0" smtClean="0"/>
              <a:t> for source register and target register.</a:t>
            </a:r>
            <a:endParaRPr lang="en-AU" dirty="0"/>
          </a:p>
        </p:txBody>
      </p:sp>
      <p:sp>
        <p:nvSpPr>
          <p:cNvPr id="2" name="Date Placeholder 1"/>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90561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7" name="Rectangle 7"/>
          <p:cNvSpPr>
            <a:spLocks noGrp="1" noChangeArrowheads="1"/>
          </p:cNvSpPr>
          <p:nvPr>
            <p:ph type="sldNum" sz="quarter" idx="5"/>
          </p:nvPr>
        </p:nvSpPr>
        <p:spPr>
          <a:ln/>
        </p:spPr>
        <p:txBody>
          <a:bodyPr/>
          <a:lstStyle/>
          <a:p>
            <a:fld id="{8E97A960-F2E5-6743-B445-419E55865893}" type="slidenum">
              <a:rPr lang="en-US"/>
              <a:pPr/>
              <a:t>13</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dirty="0"/>
          </a:p>
        </p:txBody>
      </p:sp>
      <p:sp>
        <p:nvSpPr>
          <p:cNvPr id="2" name="Date Placeholder 1"/>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98199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dirty="0">
                <a:solidFill>
                  <a:srgbClr val="FF0000"/>
                </a:solidFill>
              </a:rPr>
              <a:t>- 102 if one thread starts executing after the other completely finishes.</a:t>
            </a:r>
          </a:p>
          <a:p>
            <a:r>
              <a:rPr lang="en-US" dirty="0">
                <a:solidFill>
                  <a:srgbClr val="FF0000"/>
                </a:solidFill>
              </a:rPr>
              <a:t>- 101 if both threads execute the </a:t>
            </a:r>
            <a:r>
              <a:rPr lang="en-US" dirty="0" err="1">
                <a:solidFill>
                  <a:srgbClr val="FF0000"/>
                </a:solidFill>
              </a:rPr>
              <a:t>lw</a:t>
            </a:r>
            <a:r>
              <a:rPr lang="en-US" dirty="0">
                <a:solidFill>
                  <a:srgbClr val="FF0000"/>
                </a:solidFill>
              </a:rPr>
              <a:t> before either thread executes the sw. One thread will see “stale data”.</a:t>
            </a: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14</a:t>
            </a:fld>
            <a:endParaRPr lang="en-US" dirty="0" smtClean="0">
              <a:solidFill>
                <a:srgbClr val="000000"/>
              </a:solidFill>
            </a:endParaRPr>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997561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thread handles every other rectangle with 2 threads</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21</a:t>
            </a:fld>
            <a:endParaRPr lang="en-US" dirty="0"/>
          </a:p>
        </p:txBody>
      </p:sp>
    </p:spTree>
    <p:extLst>
      <p:ext uri="{BB962C8B-B14F-4D97-AF65-F5344CB8AC3E}">
        <p14:creationId xmlns:p14="http://schemas.microsoft.com/office/powerpoint/2010/main" val="15029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work-sharing construct divides the execution of the enclosed code region among the members of the team that encounter it.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22</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extLst>
      <p:ext uri="{BB962C8B-B14F-4D97-AF65-F5344CB8AC3E}">
        <p14:creationId xmlns:p14="http://schemas.microsoft.com/office/powerpoint/2010/main" val="36257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“Shape” restrictions:</a:t>
            </a:r>
            <a:r>
              <a:rPr lang="en-US" baseline="0" dirty="0" smtClean="0"/>
              <a:t>  </a:t>
            </a:r>
            <a:r>
              <a:rPr lang="en-US" dirty="0" smtClean="0"/>
              <a:t>The FOR loop can not be a DO WHILE loop, or a loop without loop control.  Also, the loop iteration variable must be an integer and the loop control parameters must be the same for all threads.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24</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extLst>
      <p:ext uri="{BB962C8B-B14F-4D97-AF65-F5344CB8AC3E}">
        <p14:creationId xmlns:p14="http://schemas.microsoft.com/office/powerpoint/2010/main" val="1327640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thread handles every other rectangle with 2 threads</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30</a:t>
            </a:fld>
            <a:endParaRPr lang="en-US" dirty="0"/>
          </a:p>
        </p:txBody>
      </p:sp>
    </p:spTree>
    <p:extLst>
      <p:ext uri="{BB962C8B-B14F-4D97-AF65-F5344CB8AC3E}">
        <p14:creationId xmlns:p14="http://schemas.microsoft.com/office/powerpoint/2010/main" val="15029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B8C4FD3-839F-CB49-B76B-A6197BE1EFB4}" type="datetime1">
              <a:rPr lang="en-US" smtClean="0"/>
              <a:pPr/>
              <a:t>4/5/16</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E5C4C-2F6C-8143-A6B9-C21167B0D1A1}" type="datetime1">
              <a:rPr lang="en-US" smtClean="0"/>
              <a:pPr/>
              <a:t>4/5/16</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922F3-8BC8-624B-9E4B-B53EAC39B8FA}" type="datetime1">
              <a:rPr lang="en-US" smtClean="0"/>
              <a:pPr/>
              <a:t>4/5/16</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pPr>
                <a:defRPr/>
              </a:pPr>
              <a:t>‹#›</a:t>
            </a:fld>
            <a:endParaRPr lang="en-US" dirty="0"/>
          </a:p>
        </p:txBody>
      </p:sp>
    </p:spTree>
    <p:extLst>
      <p:ext uri="{BB962C8B-B14F-4D97-AF65-F5344CB8AC3E}">
        <p14:creationId xmlns:p14="http://schemas.microsoft.com/office/powerpoint/2010/main" val="392176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9F542-6AAC-0E47-959B-00CEE8AB9FA6}" type="datetime1">
              <a:rPr lang="en-US" smtClean="0"/>
              <a:pPr/>
              <a:t>4/5/16</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5C622-59DB-644B-834E-0BA054630FEF}" type="datetime1">
              <a:rPr lang="en-US" smtClean="0"/>
              <a:pPr/>
              <a:t>4/5/16</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B91DB-4D2B-3649-A923-DE738F94CC96}" type="datetime1">
              <a:rPr lang="en-US" smtClean="0"/>
              <a:pPr/>
              <a:t>4/5/16</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CC187-4E74-0345-9AA4-EF3CEEF40715}" type="datetime1">
              <a:rPr lang="en-US" smtClean="0"/>
              <a:pPr/>
              <a:t>4/5/16</a:t>
            </a:fld>
            <a:endParaRPr lang="en-US" dirty="0"/>
          </a:p>
        </p:txBody>
      </p:sp>
      <p:sp>
        <p:nvSpPr>
          <p:cNvPr id="8" name="Footer Placeholder 7"/>
          <p:cNvSpPr>
            <a:spLocks noGrp="1"/>
          </p:cNvSpPr>
          <p:nvPr>
            <p:ph type="ftr" sz="quarter" idx="11"/>
          </p:nvPr>
        </p:nvSpPr>
        <p:spPr/>
        <p:txBody>
          <a:bodyPr/>
          <a:lstStyle/>
          <a:p>
            <a:r>
              <a:rPr lang="en-US" dirty="0" smtClean="0"/>
              <a:t>Fall 2013 -- Lecture #15</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CF144-9D44-BC40-86E8-6D9F2C16BD51}" type="datetime1">
              <a:rPr lang="en-US" smtClean="0"/>
              <a:pPr/>
              <a:t>4/5/16</a:t>
            </a:fld>
            <a:endParaRPr lang="en-US" dirty="0"/>
          </a:p>
        </p:txBody>
      </p:sp>
      <p:sp>
        <p:nvSpPr>
          <p:cNvPr id="4" name="Footer Placeholder 3"/>
          <p:cNvSpPr>
            <a:spLocks noGrp="1"/>
          </p:cNvSpPr>
          <p:nvPr>
            <p:ph type="ftr" sz="quarter" idx="11"/>
          </p:nvPr>
        </p:nvSpPr>
        <p:spPr/>
        <p:txBody>
          <a:bodyPr/>
          <a:lstStyle/>
          <a:p>
            <a:r>
              <a:rPr lang="en-US" dirty="0" smtClean="0"/>
              <a:t>Fall 2013 -- Lecture #15</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76D7-DDE1-7E47-9267-E985B8D0C3CC}" type="datetime1">
              <a:rPr lang="en-US" smtClean="0"/>
              <a:pPr/>
              <a:t>4/5/16</a:t>
            </a:fld>
            <a:endParaRPr lang="en-US" dirty="0"/>
          </a:p>
        </p:txBody>
      </p:sp>
      <p:sp>
        <p:nvSpPr>
          <p:cNvPr id="3" name="Footer Placeholder 2"/>
          <p:cNvSpPr>
            <a:spLocks noGrp="1"/>
          </p:cNvSpPr>
          <p:nvPr>
            <p:ph type="ftr" sz="quarter" idx="11"/>
          </p:nvPr>
        </p:nvSpPr>
        <p:spPr/>
        <p:txBody>
          <a:bodyPr/>
          <a:lstStyle/>
          <a:p>
            <a:r>
              <a:rPr lang="en-US" dirty="0" smtClean="0"/>
              <a:t>Fall 2013 -- Lecture #15</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6D919-1DDD-034C-8019-2500669B255A}" type="datetime1">
              <a:rPr lang="en-US" smtClean="0"/>
              <a:pPr/>
              <a:t>4/5/16</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3E8E0-25CE-884E-9E7D-20E856232ECC}" type="datetime1">
              <a:rPr lang="en-US" smtClean="0"/>
              <a:pPr/>
              <a:t>4/5/16</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CFDFC-C3A6-F347-A06E-D4BB7389A97D}" type="datetime1">
              <a:rPr lang="en-US" smtClean="0"/>
              <a:pPr/>
              <a:t>4/5/16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Autofit/>
          </a:bodyPr>
          <a:lstStyle/>
          <a:p>
            <a:pPr>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i="1" dirty="0"/>
              <a:t>Thread-Level Parallelism (TLP) </a:t>
            </a:r>
            <a:br>
              <a:rPr lang="en-US" sz="4000" i="1" dirty="0"/>
            </a:br>
            <a:r>
              <a:rPr lang="en-US" sz="4000" i="1" dirty="0"/>
              <a:t>and </a:t>
            </a:r>
            <a:r>
              <a:rPr lang="en-US" sz="4000" i="1" dirty="0" err="1"/>
              <a:t>OpenMP</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22571" y="3886200"/>
            <a:ext cx="8098858" cy="1752600"/>
          </a:xfrm>
        </p:spPr>
        <p:txBody>
          <a:bodyPr rtlCol="0">
            <a:normAutofit/>
          </a:bodyPr>
          <a:lstStyle/>
          <a:p>
            <a:r>
              <a:rPr lang="en-US" dirty="0"/>
              <a:t>Instructors:</a:t>
            </a:r>
          </a:p>
          <a:p>
            <a:r>
              <a:rPr lang="en-US" dirty="0" smtClean="0"/>
              <a:t>Nicholas Weaver &amp; </a:t>
            </a:r>
            <a:r>
              <a:rPr lang="en-US" dirty="0"/>
              <a:t>Vladimir Stojanovic</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a:t>
            </a:r>
          </a:p>
        </p:txBody>
      </p:sp>
    </p:spTree>
    <p:extLst>
      <p:ext uri="{BB962C8B-B14F-4D97-AF65-F5344CB8AC3E}">
        <p14:creationId xmlns:p14="http://schemas.microsoft.com/office/powerpoint/2010/main" val="74278267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AU" dirty="0">
                <a:solidFill>
                  <a:schemeClr val="accent1"/>
                </a:solidFill>
              </a:rPr>
              <a:t>Synchronization in MIPS </a:t>
            </a:r>
          </a:p>
        </p:txBody>
      </p:sp>
      <p:sp>
        <p:nvSpPr>
          <p:cNvPr id="450563" name="Rectangle 3"/>
          <p:cNvSpPr>
            <a:spLocks noGrp="1" noChangeArrowheads="1"/>
          </p:cNvSpPr>
          <p:nvPr>
            <p:ph idx="1"/>
          </p:nvPr>
        </p:nvSpPr>
        <p:spPr>
          <a:xfrm>
            <a:off x="457200" y="1600200"/>
            <a:ext cx="8229600" cy="4940340"/>
          </a:xfrm>
        </p:spPr>
        <p:txBody>
          <a:bodyPr>
            <a:normAutofit/>
          </a:bodyPr>
          <a:lstStyle/>
          <a:p>
            <a:pPr>
              <a:lnSpc>
                <a:spcPct val="90000"/>
              </a:lnSpc>
            </a:pPr>
            <a:r>
              <a:rPr lang="en-AU" i="1" dirty="0">
                <a:solidFill>
                  <a:srgbClr val="FF0000"/>
                </a:solidFill>
              </a:rPr>
              <a:t>Load </a:t>
            </a:r>
            <a:r>
              <a:rPr lang="en-AU" i="1" dirty="0" smtClean="0">
                <a:solidFill>
                  <a:srgbClr val="FF0000"/>
                </a:solidFill>
              </a:rPr>
              <a:t>linked:		</a:t>
            </a:r>
            <a:r>
              <a:rPr lang="en-AU" dirty="0" err="1" smtClean="0">
                <a:latin typeface="Courier New"/>
                <a:cs typeface="Courier New"/>
              </a:rPr>
              <a:t>ll</a:t>
            </a:r>
            <a:r>
              <a:rPr lang="en-AU" dirty="0" smtClean="0">
                <a:latin typeface="Courier New"/>
                <a:cs typeface="Courier New"/>
              </a:rPr>
              <a:t> </a:t>
            </a:r>
            <a:r>
              <a:rPr lang="en-US" dirty="0" err="1" smtClean="0">
                <a:latin typeface="Courier New"/>
                <a:cs typeface="Courier New"/>
              </a:rPr>
              <a:t>rt,off</a:t>
            </a:r>
            <a:r>
              <a:rPr lang="en-US" dirty="0" smtClean="0">
                <a:latin typeface="Courier New"/>
                <a:cs typeface="Courier New"/>
              </a:rPr>
              <a:t>(</a:t>
            </a:r>
            <a:r>
              <a:rPr lang="en-US" dirty="0" err="1" smtClean="0">
                <a:latin typeface="Courier New"/>
                <a:cs typeface="Courier New"/>
              </a:rPr>
              <a:t>rs</a:t>
            </a:r>
            <a:r>
              <a:rPr lang="en-US" dirty="0">
                <a:latin typeface="Courier New"/>
                <a:cs typeface="Courier New"/>
              </a:rPr>
              <a:t>)</a:t>
            </a:r>
          </a:p>
          <a:p>
            <a:pPr>
              <a:lnSpc>
                <a:spcPct val="90000"/>
              </a:lnSpc>
            </a:pPr>
            <a:r>
              <a:rPr lang="en-AU" i="1" dirty="0">
                <a:solidFill>
                  <a:srgbClr val="FF0000"/>
                </a:solidFill>
              </a:rPr>
              <a:t>Store </a:t>
            </a:r>
            <a:r>
              <a:rPr lang="en-AU" i="1" dirty="0" smtClean="0">
                <a:solidFill>
                  <a:srgbClr val="FF0000"/>
                </a:solidFill>
              </a:rPr>
              <a:t>conditional:</a:t>
            </a:r>
            <a:r>
              <a:rPr lang="en-AU" dirty="0" smtClean="0"/>
              <a:t>	</a:t>
            </a:r>
            <a:r>
              <a:rPr lang="en-AU" dirty="0" smtClean="0">
                <a:latin typeface="Courier New"/>
                <a:cs typeface="Courier New"/>
              </a:rPr>
              <a:t>sc </a:t>
            </a:r>
            <a:r>
              <a:rPr lang="en-AU" dirty="0" err="1" smtClean="0">
                <a:latin typeface="Courier New"/>
                <a:cs typeface="Courier New"/>
              </a:rPr>
              <a:t>rt</a:t>
            </a:r>
            <a:r>
              <a:rPr lang="en-AU" dirty="0" smtClean="0">
                <a:latin typeface="Courier New"/>
                <a:cs typeface="Courier New"/>
              </a:rPr>
              <a:t>,</a:t>
            </a:r>
            <a:r>
              <a:rPr lang="en-US" dirty="0" smtClean="0">
                <a:latin typeface="Courier New"/>
                <a:cs typeface="Courier New"/>
              </a:rPr>
              <a:t>off(</a:t>
            </a:r>
            <a:r>
              <a:rPr lang="en-US" dirty="0" err="1" smtClean="0">
                <a:latin typeface="Courier New"/>
                <a:cs typeface="Courier New"/>
              </a:rPr>
              <a:t>rs</a:t>
            </a:r>
            <a:r>
              <a:rPr lang="en-US" dirty="0">
                <a:latin typeface="Courier New"/>
                <a:cs typeface="Courier New"/>
              </a:rPr>
              <a:t>)</a:t>
            </a:r>
          </a:p>
          <a:p>
            <a:pPr lvl="1">
              <a:lnSpc>
                <a:spcPct val="90000"/>
              </a:lnSpc>
            </a:pPr>
            <a:r>
              <a:rPr lang="en-AU" dirty="0" smtClean="0"/>
              <a:t>Returns </a:t>
            </a:r>
            <a:r>
              <a:rPr lang="en-AU" b="1" dirty="0" smtClean="0"/>
              <a:t>1</a:t>
            </a:r>
            <a:r>
              <a:rPr lang="en-AU" dirty="0" smtClean="0"/>
              <a:t> (success) </a:t>
            </a:r>
            <a:r>
              <a:rPr lang="en-AU" dirty="0"/>
              <a:t>if </a:t>
            </a:r>
            <a:r>
              <a:rPr lang="en-AU" dirty="0" smtClean="0"/>
              <a:t>location has </a:t>
            </a:r>
            <a:r>
              <a:rPr lang="en-AU" dirty="0"/>
              <a:t>not changed since the </a:t>
            </a:r>
            <a:r>
              <a:rPr lang="en-AU" sz="2600" dirty="0" err="1" smtClean="0">
                <a:latin typeface="Courier New"/>
                <a:cs typeface="Courier New"/>
              </a:rPr>
              <a:t>ll</a:t>
            </a:r>
            <a:endParaRPr lang="en-AU" sz="2600" dirty="0" smtClean="0">
              <a:latin typeface="+mj-lt"/>
              <a:cs typeface="Courier New"/>
            </a:endParaRPr>
          </a:p>
          <a:p>
            <a:pPr lvl="1">
              <a:lnSpc>
                <a:spcPct val="90000"/>
              </a:lnSpc>
            </a:pPr>
            <a:r>
              <a:rPr lang="en-AU" dirty="0" smtClean="0">
                <a:latin typeface="+mj-lt"/>
                <a:cs typeface="Courier New"/>
              </a:rPr>
              <a:t>Returns </a:t>
            </a:r>
            <a:r>
              <a:rPr lang="en-AU" b="1" dirty="0" smtClean="0">
                <a:latin typeface="+mj-lt"/>
                <a:cs typeface="Courier New"/>
              </a:rPr>
              <a:t>0</a:t>
            </a:r>
            <a:r>
              <a:rPr lang="en-AU" dirty="0" smtClean="0">
                <a:latin typeface="+mj-lt"/>
                <a:cs typeface="Courier New"/>
              </a:rPr>
              <a:t> (failure) if location has changed</a:t>
            </a:r>
          </a:p>
          <a:p>
            <a:pPr>
              <a:lnSpc>
                <a:spcPct val="90000"/>
              </a:lnSpc>
              <a:spcBef>
                <a:spcPts val="3000"/>
              </a:spcBef>
            </a:pPr>
            <a:r>
              <a:rPr lang="en-AU" dirty="0" smtClean="0"/>
              <a:t>Note that </a:t>
            </a:r>
            <a:r>
              <a:rPr lang="en-AU" sz="3000" dirty="0" smtClean="0">
                <a:latin typeface="Courier New" pitchFamily="49" charset="0"/>
                <a:cs typeface="Courier New" pitchFamily="49" charset="0"/>
              </a:rPr>
              <a:t>sc</a:t>
            </a:r>
            <a:r>
              <a:rPr lang="en-AU" dirty="0" smtClean="0"/>
              <a:t> </a:t>
            </a:r>
            <a:r>
              <a:rPr lang="en-AU" i="1" dirty="0" smtClean="0"/>
              <a:t>clobbers</a:t>
            </a:r>
            <a:r>
              <a:rPr lang="en-AU" dirty="0" smtClean="0"/>
              <a:t> the register value being stored (</a:t>
            </a:r>
            <a:r>
              <a:rPr lang="en-AU" sz="3000" dirty="0" err="1" smtClean="0">
                <a:latin typeface="Courier New" pitchFamily="49" charset="0"/>
                <a:cs typeface="Courier New" pitchFamily="49" charset="0"/>
              </a:rPr>
              <a:t>rt</a:t>
            </a:r>
            <a:r>
              <a:rPr lang="en-AU" dirty="0" smtClean="0"/>
              <a:t>)!</a:t>
            </a:r>
          </a:p>
          <a:p>
            <a:pPr lvl="1">
              <a:lnSpc>
                <a:spcPct val="90000"/>
              </a:lnSpc>
            </a:pPr>
            <a:r>
              <a:rPr lang="en-AU" dirty="0" smtClean="0"/>
              <a:t>Need to have a copy elsewhere if you plan on repeating on failure or using value later</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dirty="0"/>
          </a:p>
        </p:txBody>
      </p:sp>
    </p:spTree>
    <p:extLst>
      <p:ext uri="{BB962C8B-B14F-4D97-AF65-F5344CB8AC3E}">
        <p14:creationId xmlns:p14="http://schemas.microsoft.com/office/powerpoint/2010/main" val="13184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6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Synchronization in MIPS Example</a:t>
            </a:r>
            <a:endParaRPr lang="en-US" dirty="0"/>
          </a:p>
        </p:txBody>
      </p:sp>
      <p:sp>
        <p:nvSpPr>
          <p:cNvPr id="3" name="Content Placeholder 2"/>
          <p:cNvSpPr>
            <a:spLocks noGrp="1"/>
          </p:cNvSpPr>
          <p:nvPr>
            <p:ph idx="1"/>
          </p:nvPr>
        </p:nvSpPr>
        <p:spPr>
          <a:xfrm>
            <a:off x="457200" y="1600199"/>
            <a:ext cx="8229600" cy="4937760"/>
          </a:xfrm>
        </p:spPr>
        <p:txBody>
          <a:bodyPr/>
          <a:lstStyle/>
          <a:p>
            <a:pPr>
              <a:lnSpc>
                <a:spcPct val="90000"/>
              </a:lnSpc>
            </a:pPr>
            <a:r>
              <a:rPr lang="en-AU" sz="2800" dirty="0" smtClean="0"/>
              <a:t>Atomic swap (to test/set lock variable)</a:t>
            </a:r>
          </a:p>
          <a:p>
            <a:pPr>
              <a:lnSpc>
                <a:spcPct val="90000"/>
              </a:lnSpc>
              <a:buNone/>
            </a:pPr>
            <a:r>
              <a:rPr lang="en-AU" sz="2800" dirty="0" smtClean="0"/>
              <a:t>	Exchange contents of register and memory: </a:t>
            </a:r>
            <a:br>
              <a:rPr lang="en-AU" sz="2800" dirty="0" smtClean="0"/>
            </a:br>
            <a:r>
              <a:rPr lang="en-AU" sz="2800" dirty="0" smtClean="0"/>
              <a:t>$s4 </a:t>
            </a:r>
            <a:r>
              <a:rPr lang="en-AU" sz="2800" dirty="0" smtClean="0">
                <a:ea typeface="Arial" charset="0"/>
                <a:cs typeface="Arial" charset="0"/>
              </a:rPr>
              <a:t>↔</a:t>
            </a:r>
            <a:r>
              <a:rPr lang="en-US" sz="2800" dirty="0" smtClean="0">
                <a:sym typeface="Wingdings"/>
              </a:rPr>
              <a:t> </a:t>
            </a:r>
            <a:r>
              <a:rPr lang="en-US" sz="2800" dirty="0" err="1" smtClean="0">
                <a:sym typeface="Wingdings"/>
              </a:rPr>
              <a:t>Mem</a:t>
            </a:r>
            <a:r>
              <a:rPr lang="en-AU" sz="2800" dirty="0" smtClean="0"/>
              <a:t>($s1)</a:t>
            </a:r>
          </a:p>
          <a:p>
            <a:pPr>
              <a:lnSpc>
                <a:spcPct val="90000"/>
              </a:lnSpc>
              <a:buNone/>
            </a:pPr>
            <a:endParaRPr lang="en-AU" sz="2800" dirty="0" smtClean="0"/>
          </a:p>
          <a:p>
            <a:pPr lvl="1">
              <a:lnSpc>
                <a:spcPct val="90000"/>
              </a:lnSpc>
              <a:buFont typeface="Wingdings" charset="2"/>
              <a:buNone/>
            </a:pPr>
            <a:r>
              <a:rPr lang="en-AU" sz="2400" dirty="0" smtClean="0">
                <a:latin typeface="Courier New"/>
                <a:cs typeface="Courier New"/>
              </a:rPr>
              <a:t>try: add $t0,$zero,$s4 #copy value</a:t>
            </a:r>
          </a:p>
          <a:p>
            <a:pPr lvl="1">
              <a:lnSpc>
                <a:spcPct val="90000"/>
              </a:lnSpc>
              <a:buFont typeface="Wingdings" charset="2"/>
              <a:buNone/>
            </a:pPr>
            <a:r>
              <a:rPr lang="en-AU" sz="2400" dirty="0" smtClean="0">
                <a:latin typeface="Courier New"/>
                <a:cs typeface="Courier New"/>
              </a:rPr>
              <a:t>     </a:t>
            </a:r>
            <a:r>
              <a:rPr lang="en-AU" sz="2400" dirty="0" err="1" smtClean="0">
                <a:latin typeface="Courier New"/>
                <a:cs typeface="Courier New"/>
              </a:rPr>
              <a:t>ll</a:t>
            </a:r>
            <a:r>
              <a:rPr lang="en-AU" sz="2400" dirty="0" smtClean="0">
                <a:latin typeface="Courier New"/>
                <a:cs typeface="Courier New"/>
              </a:rPr>
              <a:t>  $t1,0($s1)    #load linked</a:t>
            </a:r>
          </a:p>
          <a:p>
            <a:pPr lvl="1">
              <a:lnSpc>
                <a:spcPct val="90000"/>
              </a:lnSpc>
              <a:buFont typeface="Wingdings" charset="2"/>
              <a:buNone/>
            </a:pPr>
            <a:r>
              <a:rPr lang="en-AU" sz="2400" dirty="0" smtClean="0">
                <a:latin typeface="Courier New"/>
                <a:cs typeface="Courier New"/>
              </a:rPr>
              <a:t>     sc  $t0,0($s1)    #store conditional</a:t>
            </a:r>
          </a:p>
          <a:p>
            <a:pPr lvl="1">
              <a:lnSpc>
                <a:spcPct val="90000"/>
              </a:lnSpc>
              <a:buFont typeface="Wingdings" charset="2"/>
              <a:buNone/>
            </a:pPr>
            <a:r>
              <a:rPr lang="en-AU" sz="2400" dirty="0" smtClean="0">
                <a:latin typeface="Courier New"/>
                <a:cs typeface="Courier New"/>
              </a:rPr>
              <a:t>     </a:t>
            </a:r>
            <a:r>
              <a:rPr lang="en-AU" sz="2400" dirty="0" err="1" smtClean="0">
                <a:latin typeface="Courier New"/>
                <a:cs typeface="Courier New"/>
              </a:rPr>
              <a:t>beq</a:t>
            </a:r>
            <a:r>
              <a:rPr lang="en-AU" sz="2400" dirty="0" smtClean="0">
                <a:latin typeface="Courier New"/>
                <a:cs typeface="Courier New"/>
              </a:rPr>
              <a:t> $t0,$zero,try #loop if sc fails</a:t>
            </a:r>
          </a:p>
          <a:p>
            <a:pPr lvl="1">
              <a:lnSpc>
                <a:spcPct val="90000"/>
              </a:lnSpc>
              <a:buFont typeface="Wingdings" charset="2"/>
              <a:buNone/>
            </a:pPr>
            <a:r>
              <a:rPr lang="en-AU" sz="2400" dirty="0" smtClean="0">
                <a:latin typeface="Courier New"/>
                <a:cs typeface="Courier New"/>
              </a:rPr>
              <a:t>     add $s4,$zero,$t1 #load value in $s4</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dirty="0"/>
          </a:p>
        </p:txBody>
      </p:sp>
      <p:grpSp>
        <p:nvGrpSpPr>
          <p:cNvPr id="9" name="Group 8"/>
          <p:cNvGrpSpPr/>
          <p:nvPr/>
        </p:nvGrpSpPr>
        <p:grpSpPr>
          <a:xfrm>
            <a:off x="914400" y="4251960"/>
            <a:ext cx="7380214" cy="1769257"/>
            <a:chOff x="914400" y="4251960"/>
            <a:chExt cx="7380214" cy="1769257"/>
          </a:xfrm>
        </p:grpSpPr>
        <p:sp>
          <p:nvSpPr>
            <p:cNvPr id="7" name="Arc 6"/>
            <p:cNvSpPr/>
            <p:nvPr/>
          </p:nvSpPr>
          <p:spPr>
            <a:xfrm>
              <a:off x="914400" y="4251960"/>
              <a:ext cx="2011680" cy="1554480"/>
            </a:xfrm>
            <a:prstGeom prst="arc">
              <a:avLst>
                <a:gd name="adj1" fmla="val 5322757"/>
                <a:gd name="adj2" fmla="val 16147906"/>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920240" y="5559552"/>
              <a:ext cx="6374374" cy="461665"/>
            </a:xfrm>
            <a:prstGeom prst="rect">
              <a:avLst/>
            </a:prstGeom>
            <a:noFill/>
          </p:spPr>
          <p:txBody>
            <a:bodyPr wrap="none" rtlCol="0">
              <a:spAutoFit/>
            </a:bodyPr>
            <a:lstStyle/>
            <a:p>
              <a:r>
                <a:rPr lang="en-US" sz="2200" dirty="0" smtClean="0">
                  <a:solidFill>
                    <a:srgbClr val="FF0000"/>
                  </a:solidFill>
                  <a:latin typeface="Courier New" pitchFamily="49" charset="0"/>
                  <a:cs typeface="Courier New" pitchFamily="49" charset="0"/>
                </a:rPr>
                <a:t>sc</a:t>
              </a:r>
              <a:r>
                <a:rPr lang="en-US" sz="2400" dirty="0" smtClean="0">
                  <a:solidFill>
                    <a:srgbClr val="FF0000"/>
                  </a:solidFill>
                </a:rPr>
                <a:t> would fail if another threads executes </a:t>
              </a:r>
              <a:r>
                <a:rPr lang="en-US" sz="2200" dirty="0" smtClean="0">
                  <a:solidFill>
                    <a:srgbClr val="FF0000"/>
                  </a:solidFill>
                  <a:latin typeface="Courier New" pitchFamily="49" charset="0"/>
                  <a:cs typeface="Courier New" pitchFamily="49" charset="0"/>
                </a:rPr>
                <a:t>sc</a:t>
              </a:r>
              <a:r>
                <a:rPr lang="en-US" sz="2400" dirty="0" smtClean="0">
                  <a:solidFill>
                    <a:srgbClr val="FF0000"/>
                  </a:solidFill>
                </a:rPr>
                <a:t> here</a:t>
              </a:r>
              <a:endParaRPr lang="en-US" sz="2400" dirty="0">
                <a:solidFill>
                  <a:srgbClr val="FF0000"/>
                </a:solidFill>
              </a:endParaRPr>
            </a:p>
          </p:txBody>
        </p:sp>
      </p:grpSp>
    </p:spTree>
    <p:extLst>
      <p:ext uri="{BB962C8B-B14F-4D97-AF65-F5344CB8AC3E}">
        <p14:creationId xmlns:p14="http://schemas.microsoft.com/office/powerpoint/2010/main" val="4600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22912" cy="1143000"/>
          </a:xfrm>
        </p:spPr>
        <p:txBody>
          <a:bodyPr/>
          <a:lstStyle/>
          <a:p>
            <a:r>
              <a:rPr lang="en-US" dirty="0" smtClean="0">
                <a:solidFill>
                  <a:schemeClr val="accent1"/>
                </a:solidFill>
              </a:rPr>
              <a:t>Test-and-Set</a:t>
            </a:r>
            <a:endParaRPr lang="en-US" dirty="0">
              <a:solidFill>
                <a:schemeClr val="accent1"/>
              </a:solidFill>
            </a:endParaRPr>
          </a:p>
        </p:txBody>
      </p:sp>
      <p:sp>
        <p:nvSpPr>
          <p:cNvPr id="3" name="Content Placeholder 2"/>
          <p:cNvSpPr>
            <a:spLocks noGrp="1"/>
          </p:cNvSpPr>
          <p:nvPr>
            <p:ph sz="half" idx="1"/>
          </p:nvPr>
        </p:nvSpPr>
        <p:spPr>
          <a:xfrm>
            <a:off x="457200" y="1600199"/>
            <a:ext cx="5943600" cy="4937760"/>
          </a:xfrm>
        </p:spPr>
        <p:txBody>
          <a:bodyPr>
            <a:noAutofit/>
          </a:bodyPr>
          <a:lstStyle/>
          <a:p>
            <a:pPr>
              <a:lnSpc>
                <a:spcPct val="95000"/>
              </a:lnSpc>
            </a:pPr>
            <a:r>
              <a:rPr lang="en-US" dirty="0" smtClean="0"/>
              <a:t>In a single atomic operation:</a:t>
            </a:r>
          </a:p>
          <a:p>
            <a:pPr lvl="1">
              <a:lnSpc>
                <a:spcPct val="95000"/>
              </a:lnSpc>
              <a:buClr>
                <a:schemeClr val="tx1"/>
              </a:buClr>
            </a:pPr>
            <a:r>
              <a:rPr lang="en-US" i="1" dirty="0" smtClean="0">
                <a:solidFill>
                  <a:srgbClr val="FF0000"/>
                </a:solidFill>
              </a:rPr>
              <a:t>Test </a:t>
            </a:r>
            <a:r>
              <a:rPr lang="en-US" dirty="0" smtClean="0"/>
              <a:t>to see if a memory location is set (contains a 1)</a:t>
            </a:r>
          </a:p>
          <a:p>
            <a:pPr lvl="1">
              <a:lnSpc>
                <a:spcPct val="95000"/>
              </a:lnSpc>
              <a:buClr>
                <a:schemeClr val="tx1"/>
              </a:buClr>
            </a:pPr>
            <a:r>
              <a:rPr lang="en-US" i="1" dirty="0" smtClean="0">
                <a:solidFill>
                  <a:srgbClr val="FF0000"/>
                </a:solidFill>
              </a:rPr>
              <a:t>Set </a:t>
            </a:r>
            <a:r>
              <a:rPr lang="en-US" dirty="0" smtClean="0"/>
              <a:t>it (to 1) if it isn’t (it contained a zero when tested)</a:t>
            </a:r>
          </a:p>
          <a:p>
            <a:pPr lvl="1">
              <a:lnSpc>
                <a:spcPct val="95000"/>
              </a:lnSpc>
            </a:pPr>
            <a:r>
              <a:rPr lang="en-US" dirty="0" smtClean="0"/>
              <a:t>Otherwise indicate that the Set failed, so the program can try again</a:t>
            </a:r>
          </a:p>
          <a:p>
            <a:pPr lvl="1">
              <a:lnSpc>
                <a:spcPct val="95000"/>
              </a:lnSpc>
            </a:pPr>
            <a:r>
              <a:rPr lang="en-US" dirty="0" smtClean="0"/>
              <a:t>While accessing, no other instruction can modify the memory location, including other Test-and-Set instructions</a:t>
            </a:r>
          </a:p>
          <a:p>
            <a:pPr>
              <a:lnSpc>
                <a:spcPct val="95000"/>
              </a:lnSpc>
            </a:pPr>
            <a:r>
              <a:rPr lang="en-US" dirty="0" smtClean="0"/>
              <a:t>Useful for implementing lock operations</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dirty="0"/>
          </a:p>
        </p:txBody>
      </p:sp>
      <p:pic>
        <p:nvPicPr>
          <p:cNvPr id="8" name="Picture 7" descr="Screen shot 2011-03-06 at 6.40.20 PM.png"/>
          <p:cNvPicPr>
            <a:picLocks noChangeAspect="1"/>
          </p:cNvPicPr>
          <p:nvPr/>
        </p:nvPicPr>
        <p:blipFill>
          <a:blip r:embed="rId2"/>
          <a:stretch>
            <a:fillRect/>
          </a:stretch>
        </p:blipFill>
        <p:spPr>
          <a:xfrm>
            <a:off x="6593248" y="84421"/>
            <a:ext cx="2550752" cy="6384610"/>
          </a:xfrm>
          <a:prstGeom prst="rect">
            <a:avLst/>
          </a:prstGeom>
        </p:spPr>
      </p:pic>
      <p:grpSp>
        <p:nvGrpSpPr>
          <p:cNvPr id="7" name="Group 19"/>
          <p:cNvGrpSpPr/>
          <p:nvPr/>
        </p:nvGrpSpPr>
        <p:grpSpPr>
          <a:xfrm>
            <a:off x="6010656" y="950976"/>
            <a:ext cx="1158240" cy="1341120"/>
            <a:chOff x="6010656" y="950976"/>
            <a:chExt cx="1158240" cy="1341120"/>
          </a:xfrm>
        </p:grpSpPr>
        <p:cxnSp>
          <p:nvCxnSpPr>
            <p:cNvPr id="10" name="Straight Arrow Connector 9"/>
            <p:cNvCxnSpPr/>
            <p:nvPr/>
          </p:nvCxnSpPr>
          <p:spPr>
            <a:xfrm flipV="1">
              <a:off x="6010656" y="950976"/>
              <a:ext cx="1072896" cy="134112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035040" y="2023872"/>
              <a:ext cx="1133856" cy="26822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6230112" y="2987040"/>
            <a:ext cx="877824" cy="9753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a:off x="5791200" y="3182112"/>
            <a:ext cx="1011936" cy="914400"/>
          </a:xfrm>
          <a:prstGeom prst="arc">
            <a:avLst>
              <a:gd name="adj1" fmla="val 40924"/>
              <a:gd name="adj2" fmla="val 8005407"/>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Arrow Connector 21"/>
          <p:cNvCxnSpPr/>
          <p:nvPr/>
        </p:nvCxnSpPr>
        <p:spPr>
          <a:xfrm>
            <a:off x="5949696" y="4645152"/>
            <a:ext cx="950976" cy="46329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25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1-03-06 at 6.40.20 PM.png"/>
          <p:cNvPicPr>
            <a:picLocks noChangeAspect="1"/>
          </p:cNvPicPr>
          <p:nvPr/>
        </p:nvPicPr>
        <p:blipFill>
          <a:blip r:embed="rId3"/>
          <a:stretch>
            <a:fillRect/>
          </a:stretch>
        </p:blipFill>
        <p:spPr>
          <a:xfrm>
            <a:off x="6593248" y="84421"/>
            <a:ext cx="2550752" cy="6384610"/>
          </a:xfrm>
          <a:prstGeom prst="rect">
            <a:avLst/>
          </a:prstGeom>
        </p:spPr>
      </p:pic>
      <p:sp>
        <p:nvSpPr>
          <p:cNvPr id="450562" name="Rectangle 2"/>
          <p:cNvSpPr>
            <a:spLocks noGrp="1" noChangeArrowheads="1"/>
          </p:cNvSpPr>
          <p:nvPr>
            <p:ph type="title"/>
          </p:nvPr>
        </p:nvSpPr>
        <p:spPr>
          <a:xfrm>
            <a:off x="457200" y="274638"/>
            <a:ext cx="5214037" cy="1143000"/>
          </a:xfrm>
        </p:spPr>
        <p:txBody>
          <a:bodyPr/>
          <a:lstStyle/>
          <a:p>
            <a:r>
              <a:rPr lang="en-AU" dirty="0" smtClean="0">
                <a:solidFill>
                  <a:schemeClr val="accent1"/>
                </a:solidFill>
              </a:rPr>
              <a:t>Test-and-Set </a:t>
            </a:r>
            <a:r>
              <a:rPr lang="en-AU" dirty="0">
                <a:solidFill>
                  <a:schemeClr val="accent1"/>
                </a:solidFill>
              </a:rPr>
              <a:t>in MIPS </a:t>
            </a:r>
          </a:p>
        </p:txBody>
      </p:sp>
      <p:sp>
        <p:nvSpPr>
          <p:cNvPr id="450563" name="Rectangle 3"/>
          <p:cNvSpPr>
            <a:spLocks noGrp="1" noChangeArrowheads="1"/>
          </p:cNvSpPr>
          <p:nvPr>
            <p:ph idx="1"/>
          </p:nvPr>
        </p:nvSpPr>
        <p:spPr>
          <a:xfrm>
            <a:off x="457200" y="1600200"/>
            <a:ext cx="6431788" cy="5257800"/>
          </a:xfrm>
        </p:spPr>
        <p:txBody>
          <a:bodyPr>
            <a:normAutofit/>
          </a:bodyPr>
          <a:lstStyle/>
          <a:p>
            <a:pPr>
              <a:lnSpc>
                <a:spcPct val="90000"/>
              </a:lnSpc>
            </a:pPr>
            <a:r>
              <a:rPr lang="en-AU" sz="2800" dirty="0" smtClean="0"/>
              <a:t>Example</a:t>
            </a:r>
            <a:r>
              <a:rPr lang="en-AU" sz="2800" dirty="0"/>
              <a:t>:</a:t>
            </a:r>
            <a:r>
              <a:rPr lang="en-AU" sz="2800" dirty="0" smtClean="0"/>
              <a:t> MIPS sequence for implementing a T&amp;S at ($s1)</a:t>
            </a:r>
          </a:p>
          <a:p>
            <a:pPr lvl="1">
              <a:lnSpc>
                <a:spcPct val="90000"/>
              </a:lnSpc>
              <a:buFont typeface="Wingdings" charset="2"/>
              <a:buNone/>
            </a:pPr>
            <a:r>
              <a:rPr lang="en-AU" sz="2200" dirty="0" smtClean="0">
                <a:latin typeface="Courier New"/>
                <a:cs typeface="Courier New"/>
              </a:rPr>
              <a:t>Try: </a:t>
            </a:r>
            <a:r>
              <a:rPr lang="en-AU" sz="2200" dirty="0" err="1" smtClean="0">
                <a:latin typeface="Courier New"/>
                <a:cs typeface="Courier New"/>
              </a:rPr>
              <a:t>addiu</a:t>
            </a:r>
            <a:r>
              <a:rPr lang="en-AU" sz="2200" dirty="0" smtClean="0">
                <a:latin typeface="Courier New"/>
                <a:cs typeface="Courier New"/>
              </a:rPr>
              <a:t> $t0,$zero,1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ll</a:t>
            </a:r>
            <a:r>
              <a:rPr lang="en-AU" sz="2200" dirty="0" smtClean="0">
                <a:latin typeface="Courier New"/>
                <a:cs typeface="Courier New"/>
              </a:rPr>
              <a:t>  $t1,0($s1)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bne</a:t>
            </a:r>
            <a:r>
              <a:rPr lang="en-AU" sz="2200" dirty="0" smtClean="0">
                <a:latin typeface="Courier New"/>
                <a:cs typeface="Courier New"/>
              </a:rPr>
              <a:t> $t1,$zero,Try</a:t>
            </a:r>
          </a:p>
          <a:p>
            <a:pPr lvl="1">
              <a:lnSpc>
                <a:spcPct val="90000"/>
              </a:lnSpc>
              <a:buFont typeface="Wingdings" charset="2"/>
              <a:buNone/>
            </a:pPr>
            <a:r>
              <a:rPr lang="en-AU" sz="2200" dirty="0" smtClean="0">
                <a:latin typeface="Courier New"/>
                <a:cs typeface="Courier New"/>
              </a:rPr>
              <a:t>     sc  $t0,0($s1)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beq</a:t>
            </a:r>
            <a:r>
              <a:rPr lang="en-AU" sz="2200" dirty="0" smtClean="0">
                <a:latin typeface="Courier New"/>
                <a:cs typeface="Courier New"/>
              </a:rPr>
              <a:t> $t0,$zero,try</a:t>
            </a:r>
          </a:p>
          <a:p>
            <a:pPr lvl="1">
              <a:lnSpc>
                <a:spcPct val="90000"/>
              </a:lnSpc>
              <a:buFont typeface="Wingdings" charset="2"/>
              <a:buNone/>
            </a:pPr>
            <a:r>
              <a:rPr lang="en-AU" sz="2200" dirty="0" smtClean="0">
                <a:latin typeface="Courier New"/>
                <a:cs typeface="Courier New"/>
              </a:rPr>
              <a:t>Locked:</a:t>
            </a:r>
          </a:p>
          <a:p>
            <a:pPr lvl="1">
              <a:lnSpc>
                <a:spcPct val="90000"/>
              </a:lnSpc>
              <a:spcBef>
                <a:spcPts val="1800"/>
              </a:spcBef>
              <a:buFont typeface="Wingdings" charset="2"/>
              <a:buNone/>
            </a:pPr>
            <a:r>
              <a:rPr lang="en-AU" sz="2200" dirty="0" smtClean="0">
                <a:latin typeface="Courier New"/>
                <a:cs typeface="Courier New"/>
              </a:rPr>
              <a:t>     # critical section</a:t>
            </a:r>
          </a:p>
          <a:p>
            <a:pPr lvl="1">
              <a:lnSpc>
                <a:spcPct val="90000"/>
              </a:lnSpc>
              <a:spcBef>
                <a:spcPts val="1800"/>
              </a:spcBef>
              <a:buFont typeface="Wingdings" charset="2"/>
              <a:buNone/>
            </a:pPr>
            <a:r>
              <a:rPr lang="en-AU" sz="2200" dirty="0" smtClean="0">
                <a:latin typeface="Courier New"/>
                <a:cs typeface="Courier New"/>
              </a:rPr>
              <a:t>Unlock:</a:t>
            </a:r>
          </a:p>
          <a:p>
            <a:pPr lvl="1">
              <a:lnSpc>
                <a:spcPct val="90000"/>
              </a:lnSpc>
              <a:buFont typeface="Wingdings" charset="2"/>
              <a:buNone/>
            </a:pPr>
            <a:r>
              <a:rPr lang="en-AU" sz="2200" dirty="0" smtClean="0">
                <a:latin typeface="Courier New"/>
                <a:cs typeface="Courier New"/>
              </a:rPr>
              <a:t>     sw $zero,0($s1)</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dirty="0"/>
          </a:p>
        </p:txBody>
      </p:sp>
      <p:cxnSp>
        <p:nvCxnSpPr>
          <p:cNvPr id="9" name="Straight Connector 8"/>
          <p:cNvCxnSpPr/>
          <p:nvPr/>
        </p:nvCxnSpPr>
        <p:spPr>
          <a:xfrm flipV="1">
            <a:off x="4888398" y="887148"/>
            <a:ext cx="2139761" cy="2052617"/>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884231" y="2122197"/>
            <a:ext cx="2387478" cy="1248289"/>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4905794" y="2957159"/>
            <a:ext cx="2157158" cy="869754"/>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905794" y="4244393"/>
            <a:ext cx="2400708" cy="226136"/>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023401" y="5979743"/>
            <a:ext cx="1952569" cy="143316"/>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442520" y="2992737"/>
            <a:ext cx="8460804" cy="2541208"/>
          </a:xfrm>
          <a:prstGeom prst="rect">
            <a:avLst/>
          </a:prstGeom>
          <a:solidFill>
            <a:schemeClr val="bg1">
              <a:lumMod val="75000"/>
            </a:schemeClr>
          </a:solidFill>
          <a:ln>
            <a:solidFill>
              <a:srgbClr val="4F81BD"/>
            </a:solidFill>
          </a:ln>
        </p:spPr>
        <p:txBody>
          <a:bodyPr wrap="square">
            <a:spAutoFit/>
          </a:bodyPr>
          <a:lstStyle/>
          <a:p>
            <a:pPr lvl="1">
              <a:lnSpc>
                <a:spcPct val="90000"/>
              </a:lnSpc>
              <a:buNone/>
            </a:pPr>
            <a:r>
              <a:rPr lang="en-AU" sz="4400" dirty="0" smtClean="0"/>
              <a:t>Idea is that not for programmers to use this directly, but as a tool for enabling implementation of parallel libraries</a:t>
            </a:r>
            <a:endParaRPr lang="en-AU" sz="4400" dirty="0"/>
          </a:p>
        </p:txBody>
      </p:sp>
    </p:spTree>
    <p:extLst>
      <p:ext uri="{BB962C8B-B14F-4D97-AF65-F5344CB8AC3E}">
        <p14:creationId xmlns:p14="http://schemas.microsoft.com/office/powerpoint/2010/main" val="211125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7" name="Slide Number Placeholder 11"/>
          <p:cNvSpPr>
            <a:spLocks noGrp="1"/>
          </p:cNvSpPr>
          <p:nvPr>
            <p:ph type="sldNum" sz="quarter" idx="10"/>
          </p:nvPr>
        </p:nvSpPr>
        <p:spPr>
          <a:noFill/>
        </p:spPr>
        <p:txBody>
          <a:bodyPr/>
          <a:lstStyle/>
          <a:p>
            <a:fld id="{318A5DC7-8BDF-994F-9CC6-B289B75E5426}" type="slidenum">
              <a:rPr lang="en-US" smtClean="0"/>
              <a:pPr/>
              <a:t>14</a:t>
            </a:fld>
            <a:endParaRPr lang="en-US" dirty="0" smtClean="0"/>
          </a:p>
        </p:txBody>
      </p:sp>
      <p:sp>
        <p:nvSpPr>
          <p:cNvPr id="53258" name="TextBox 12"/>
          <p:cNvSpPr txBox="1">
            <a:spLocks noChangeArrowheads="1"/>
          </p:cNvSpPr>
          <p:nvPr/>
        </p:nvSpPr>
        <p:spPr bwMode="auto">
          <a:xfrm>
            <a:off x="685800" y="482599"/>
            <a:ext cx="7315200" cy="3570208"/>
          </a:xfrm>
          <a:prstGeom prst="rect">
            <a:avLst/>
          </a:prstGeom>
          <a:noFill/>
          <a:ln w="9525">
            <a:noFill/>
            <a:miter lim="800000"/>
            <a:headEnd/>
            <a:tailEnd/>
          </a:ln>
        </p:spPr>
        <p:txBody>
          <a:bodyPr>
            <a:prstTxWarp prst="textNoShape">
              <a:avLst/>
            </a:prstTxWarp>
            <a:spAutoFit/>
          </a:bodyPr>
          <a:lstStyle/>
          <a:p>
            <a:pPr>
              <a:spcBef>
                <a:spcPts val="3000"/>
              </a:spcBef>
            </a:pPr>
            <a:r>
              <a:rPr lang="en-US" sz="2800" b="1" dirty="0" smtClean="0">
                <a:solidFill>
                  <a:srgbClr val="000000"/>
                </a:solidFill>
              </a:rPr>
              <a:t>Clickers:  </a:t>
            </a:r>
            <a:r>
              <a:rPr lang="en-US" sz="2800" dirty="0" smtClean="0"/>
              <a:t>Consider the following code when executed </a:t>
            </a:r>
            <a:r>
              <a:rPr lang="en-US" sz="2800" i="1" dirty="0" smtClean="0"/>
              <a:t>concurrently</a:t>
            </a:r>
            <a:r>
              <a:rPr lang="en-US" sz="2800" dirty="0" smtClean="0"/>
              <a:t> by two threads.</a:t>
            </a:r>
          </a:p>
          <a:p>
            <a:pPr>
              <a:spcBef>
                <a:spcPts val="1800"/>
              </a:spcBef>
            </a:pPr>
            <a:r>
              <a:rPr lang="en-US" sz="2800" dirty="0" smtClean="0"/>
              <a:t>What possible values can result in *($s0)?</a:t>
            </a:r>
          </a:p>
          <a:p>
            <a:pPr>
              <a:spcBef>
                <a:spcPts val="1800"/>
              </a:spcBef>
              <a:buNone/>
            </a:pPr>
            <a:r>
              <a:rPr lang="en-US" sz="2800" dirty="0" smtClean="0">
                <a:latin typeface="Courier New" pitchFamily="49" charset="0"/>
                <a:cs typeface="Courier New" pitchFamily="49" charset="0"/>
              </a:rPr>
              <a:t>		# *($s0) = 100</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   $t0,0($s0)</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addi</a:t>
            </a:r>
            <a:r>
              <a:rPr lang="en-US" sz="2800" dirty="0" smtClean="0">
                <a:latin typeface="Courier New" pitchFamily="49" charset="0"/>
                <a:cs typeface="Courier New" pitchFamily="49" charset="0"/>
              </a:rPr>
              <a:t> $t0,$t0,1</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sw</a:t>
            </a:r>
            <a:r>
              <a:rPr lang="en-US" sz="2800" dirty="0" smtClean="0">
                <a:latin typeface="Courier New" pitchFamily="49" charset="0"/>
                <a:cs typeface="Courier New" pitchFamily="49" charset="0"/>
              </a:rPr>
              <a:t>   $t0,0($s0)</a:t>
            </a:r>
          </a:p>
        </p:txBody>
      </p:sp>
      <p:grpSp>
        <p:nvGrpSpPr>
          <p:cNvPr id="2" name="Group 17"/>
          <p:cNvGrpSpPr/>
          <p:nvPr/>
        </p:nvGrpSpPr>
        <p:grpSpPr>
          <a:xfrm>
            <a:off x="914399" y="4297680"/>
            <a:ext cx="6689725" cy="2011680"/>
            <a:chOff x="7955280" y="3293581"/>
            <a:chExt cx="3383280" cy="2011680"/>
          </a:xfrm>
        </p:grpSpPr>
        <p:grpSp>
          <p:nvGrpSpPr>
            <p:cNvPr id="3" name="Group 10"/>
            <p:cNvGrpSpPr>
              <a:grpSpLocks/>
            </p:cNvGrpSpPr>
            <p:nvPr/>
          </p:nvGrpSpPr>
          <p:grpSpPr bwMode="auto">
            <a:xfrm>
              <a:off x="8046720" y="3385022"/>
              <a:ext cx="3206931" cy="523221"/>
              <a:chOff x="960651" y="1539289"/>
              <a:chExt cx="3206831" cy="392422"/>
            </a:xfrm>
          </p:grpSpPr>
          <p:sp>
            <p:nvSpPr>
              <p:cNvPr id="53259" name="TextBox 2"/>
              <p:cNvSpPr txBox="1">
                <a:spLocks noChangeArrowheads="1"/>
              </p:cNvSpPr>
              <p:nvPr/>
            </p:nvSpPr>
            <p:spPr bwMode="auto">
              <a:xfrm>
                <a:off x="1515805" y="1539289"/>
                <a:ext cx="2651677" cy="392422"/>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FF8000"/>
                    </a:solidFill>
                  </a:rPr>
                  <a:t>A: 101 or 102</a:t>
                </a:r>
                <a:endParaRPr lang="en-US" sz="2800" b="1" dirty="0">
                  <a:solidFill>
                    <a:srgbClr val="FF8000"/>
                  </a:solidFill>
                  <a:latin typeface="Symbol" pitchFamily="1" charset="2"/>
                </a:endParaRPr>
              </a:p>
            </p:txBody>
          </p:sp>
          <p:sp>
            <p:nvSpPr>
              <p:cNvPr id="53260" name="Rectangle 6"/>
              <p:cNvSpPr>
                <a:spLocks noChangeArrowheads="1"/>
              </p:cNvSpPr>
              <p:nvPr/>
            </p:nvSpPr>
            <p:spPr bwMode="auto">
              <a:xfrm>
                <a:off x="960651" y="1614727"/>
                <a:ext cx="93391" cy="277003"/>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4" name="Group 2"/>
            <p:cNvGrpSpPr/>
            <p:nvPr/>
          </p:nvGrpSpPr>
          <p:grpSpPr>
            <a:xfrm>
              <a:off x="8046720" y="3842221"/>
              <a:ext cx="3206931" cy="523220"/>
              <a:chOff x="960438" y="3058949"/>
              <a:chExt cx="3206931" cy="523220"/>
            </a:xfrm>
          </p:grpSpPr>
          <p:sp>
            <p:nvSpPr>
              <p:cNvPr id="53250" name="TextBox 3"/>
              <p:cNvSpPr txBox="1">
                <a:spLocks noChangeArrowheads="1"/>
              </p:cNvSpPr>
              <p:nvPr/>
            </p:nvSpPr>
            <p:spPr bwMode="auto">
              <a:xfrm>
                <a:off x="1515609" y="3058949"/>
                <a:ext cx="265176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rPr>
                  <a:t>B: 100, 101, or 102</a:t>
                </a:r>
                <a:endParaRPr lang="en-US" sz="2800" b="1" dirty="0">
                  <a:solidFill>
                    <a:srgbClr val="408000"/>
                  </a:solidFill>
                  <a:latin typeface="Symbol" pitchFamily="1" charset="2"/>
                </a:endParaRPr>
              </a:p>
            </p:txBody>
          </p:sp>
          <p:sp>
            <p:nvSpPr>
              <p:cNvPr id="53254" name="Rectangle 7"/>
              <p:cNvSpPr>
                <a:spLocks noChangeArrowheads="1"/>
              </p:cNvSpPr>
              <p:nvPr/>
            </p:nvSpPr>
            <p:spPr bwMode="auto">
              <a:xfrm>
                <a:off x="960438" y="3159533"/>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5" name="Group 3"/>
            <p:cNvGrpSpPr/>
            <p:nvPr/>
          </p:nvGrpSpPr>
          <p:grpSpPr>
            <a:xfrm>
              <a:off x="8046720" y="4299421"/>
              <a:ext cx="3206931" cy="523220"/>
              <a:chOff x="960438" y="4064789"/>
              <a:chExt cx="3206931" cy="523220"/>
            </a:xfrm>
          </p:grpSpPr>
          <p:sp>
            <p:nvSpPr>
              <p:cNvPr id="53251" name="TextBox 4"/>
              <p:cNvSpPr txBox="1">
                <a:spLocks noChangeArrowheads="1"/>
              </p:cNvSpPr>
              <p:nvPr/>
            </p:nvSpPr>
            <p:spPr bwMode="auto">
              <a:xfrm>
                <a:off x="1515609" y="4064789"/>
                <a:ext cx="265176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rPr>
                  <a:t>C: 100 or 101</a:t>
                </a:r>
                <a:endParaRPr lang="en-US" sz="2800" b="1" dirty="0">
                  <a:solidFill>
                    <a:srgbClr val="FF66A0"/>
                  </a:solidFill>
                  <a:latin typeface="Symbol" pitchFamily="1" charset="2"/>
                </a:endParaRPr>
              </a:p>
            </p:txBody>
          </p:sp>
          <p:sp>
            <p:nvSpPr>
              <p:cNvPr id="53255" name="Rectangle 8"/>
              <p:cNvSpPr>
                <a:spLocks noChangeArrowheads="1"/>
              </p:cNvSpPr>
              <p:nvPr/>
            </p:nvSpPr>
            <p:spPr bwMode="auto">
              <a:xfrm>
                <a:off x="960438" y="4165373"/>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6" name="Group 4"/>
            <p:cNvGrpSpPr/>
            <p:nvPr/>
          </p:nvGrpSpPr>
          <p:grpSpPr>
            <a:xfrm>
              <a:off x="8046720" y="4757158"/>
              <a:ext cx="3206929" cy="523220"/>
              <a:chOff x="947738" y="5068888"/>
              <a:chExt cx="3206929" cy="523220"/>
            </a:xfrm>
          </p:grpSpPr>
          <p:sp>
            <p:nvSpPr>
              <p:cNvPr id="53252" name="TextBox 5"/>
              <p:cNvSpPr txBox="1">
                <a:spLocks noChangeArrowheads="1"/>
              </p:cNvSpPr>
              <p:nvPr/>
            </p:nvSpPr>
            <p:spPr bwMode="auto">
              <a:xfrm>
                <a:off x="1502907" y="5068888"/>
                <a:ext cx="2651760" cy="523220"/>
              </a:xfrm>
              <a:prstGeom prst="rect">
                <a:avLst/>
              </a:prstGeom>
              <a:noFill/>
              <a:ln w="9525">
                <a:noFill/>
                <a:miter lim="800000"/>
                <a:headEnd/>
                <a:tailEnd/>
              </a:ln>
            </p:spPr>
            <p:txBody>
              <a:bodyPr wrap="square">
                <a:prstTxWarp prst="textNoShape">
                  <a:avLst/>
                </a:prstTxWarp>
                <a:spAutoFit/>
              </a:bodyPr>
              <a:lstStyle/>
              <a:p>
                <a:r>
                  <a:rPr lang="en-US" sz="2800" b="1" dirty="0" smtClean="0">
                    <a:ln>
                      <a:solidFill>
                        <a:schemeClr val="tx1"/>
                      </a:solidFill>
                    </a:ln>
                    <a:solidFill>
                      <a:srgbClr val="FFE860"/>
                    </a:solidFill>
                  </a:rPr>
                  <a:t>D: 102</a:t>
                </a:r>
                <a:endParaRPr lang="en-US" sz="2800" b="1" dirty="0">
                  <a:ln>
                    <a:solidFill>
                      <a:schemeClr val="tx1"/>
                    </a:solidFill>
                  </a:ln>
                  <a:solidFill>
                    <a:srgbClr val="FFE860"/>
                  </a:solidFill>
                  <a:latin typeface="Symbol" pitchFamily="1" charset="2"/>
                </a:endParaRPr>
              </a:p>
            </p:txBody>
          </p:sp>
          <p:sp>
            <p:nvSpPr>
              <p:cNvPr id="53256" name="Rectangle 9"/>
              <p:cNvSpPr>
                <a:spLocks noChangeArrowheads="1"/>
              </p:cNvSpPr>
              <p:nvPr/>
            </p:nvSpPr>
            <p:spPr bwMode="auto">
              <a:xfrm>
                <a:off x="947738" y="5168935"/>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sp>
          <p:nvSpPr>
            <p:cNvPr id="17" name="Rectangle 16"/>
            <p:cNvSpPr/>
            <p:nvPr/>
          </p:nvSpPr>
          <p:spPr>
            <a:xfrm>
              <a:off x="7955280" y="3293581"/>
              <a:ext cx="3383280" cy="2011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29970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 related problem:</a:t>
            </a:r>
            <a:br>
              <a:rPr lang="en-US" dirty="0" smtClean="0"/>
            </a:br>
            <a:r>
              <a:rPr lang="en-US" dirty="0" smtClean="0"/>
              <a:t>Deadlock</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Consider the following: A dozen lawyers are sitting around a table for dinner</a:t>
            </a:r>
          </a:p>
          <a:p>
            <a:pPr lvl="1"/>
            <a:r>
              <a:rPr lang="en-US" dirty="0" smtClean="0"/>
              <a:t>Between each lawyer is a chopstick</a:t>
            </a:r>
          </a:p>
          <a:p>
            <a:pPr lvl="2"/>
            <a:r>
              <a:rPr lang="en-US" dirty="0" smtClean="0"/>
              <a:t>Original version is ‘Dining Philosophers’ by </a:t>
            </a:r>
            <a:r>
              <a:rPr lang="en-US" dirty="0" err="1" smtClean="0"/>
              <a:t>Dijkstra</a:t>
            </a:r>
            <a:r>
              <a:rPr lang="en-US" dirty="0" smtClean="0"/>
              <a:t>, but changing to lawyers is a Berkeley innovation</a:t>
            </a:r>
            <a:r>
              <a:rPr lang="is-IS" dirty="0" smtClean="0"/>
              <a:t>…</a:t>
            </a:r>
            <a:endParaRPr lang="en-US" dirty="0" smtClean="0"/>
          </a:p>
          <a:p>
            <a:r>
              <a:rPr lang="en-US" dirty="0" smtClean="0"/>
              <a:t>Each lawyer grabs the chopstick to the right and then to the left</a:t>
            </a:r>
            <a:r>
              <a:rPr lang="is-IS" dirty="0" smtClean="0"/>
              <a:t>…</a:t>
            </a:r>
          </a:p>
          <a:p>
            <a:pPr lvl="1"/>
            <a:r>
              <a:rPr lang="is-IS" dirty="0" smtClean="0"/>
              <a:t>What if every lawyer only grabs the first chopstick?</a:t>
            </a:r>
          </a:p>
          <a:p>
            <a:r>
              <a:rPr lang="en-US" dirty="0" smtClean="0"/>
              <a:t>Result is </a:t>
            </a:r>
            <a:r>
              <a:rPr lang="en-US" b="1" i="1" dirty="0" smtClean="0"/>
              <a:t>deadlock</a:t>
            </a:r>
            <a:r>
              <a:rPr lang="en-US" dirty="0" smtClean="0"/>
              <a:t>: each lawyer is waiting on another to release a chopstick</a:t>
            </a:r>
            <a:endParaRPr lang="en-US" dirty="0"/>
          </a:p>
        </p:txBody>
      </p:sp>
      <p:sp>
        <p:nvSpPr>
          <p:cNvPr id="2" name="Slide Number Placeholder 1"/>
          <p:cNvSpPr>
            <a:spLocks noGrp="1"/>
          </p:cNvSpPr>
          <p:nvPr>
            <p:ph type="sldNum" sz="quarter" idx="12"/>
          </p:nvPr>
        </p:nvSpPr>
        <p:spPr/>
        <p:txBody>
          <a:bodyPr/>
          <a:lstStyle/>
          <a:p>
            <a:pPr>
              <a:defRPr/>
            </a:pPr>
            <a:fld id="{845CF6B1-C410-DE41-99C1-A52DCD7C2094}" type="slidenum">
              <a:rPr lang="en-US" smtClean="0"/>
              <a:pPr>
                <a:defRPr/>
              </a:pPr>
              <a:t>15</a:t>
            </a:fld>
            <a:endParaRPr lang="en-US" dirty="0"/>
          </a:p>
        </p:txBody>
      </p:sp>
    </p:spTree>
    <p:extLst>
      <p:ext uri="{BB962C8B-B14F-4D97-AF65-F5344CB8AC3E}">
        <p14:creationId xmlns:p14="http://schemas.microsoft.com/office/powerpoint/2010/main" val="67974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Solutions for Deadlock</a:t>
            </a:r>
            <a:r>
              <a:rPr lang="is-IS" dirty="0" smtClean="0"/>
              <a:t>…</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Structure your program so it doesn’t occur!</a:t>
            </a:r>
          </a:p>
          <a:p>
            <a:pPr lvl="1"/>
            <a:r>
              <a:rPr lang="en-US" dirty="0" smtClean="0"/>
              <a:t>EG, rather than going “Right then left” go “even than odd”</a:t>
            </a:r>
          </a:p>
          <a:p>
            <a:pPr lvl="2"/>
            <a:r>
              <a:rPr lang="en-US" dirty="0" smtClean="0"/>
              <a:t>Now the system will always progress</a:t>
            </a:r>
          </a:p>
          <a:p>
            <a:r>
              <a:rPr lang="en-US" dirty="0" smtClean="0"/>
              <a:t>Or have each lawyer give up after a </a:t>
            </a:r>
            <a:r>
              <a:rPr lang="en-US" b="1" i="1" dirty="0" smtClean="0"/>
              <a:t>random</a:t>
            </a:r>
            <a:r>
              <a:rPr lang="en-US" dirty="0" smtClean="0"/>
              <a:t> time, drop the chopstick, </a:t>
            </a:r>
            <a:r>
              <a:rPr lang="en-US" b="1" i="1" dirty="0" smtClean="0"/>
              <a:t>randomly wait</a:t>
            </a:r>
            <a:r>
              <a:rPr lang="en-US" dirty="0" smtClean="0"/>
              <a:t> and try again</a:t>
            </a:r>
          </a:p>
          <a:p>
            <a:pPr lvl="1"/>
            <a:r>
              <a:rPr lang="en-US" dirty="0" smtClean="0"/>
              <a:t>Need randomization to prevent “</a:t>
            </a:r>
            <a:r>
              <a:rPr lang="en-US" dirty="0" err="1" smtClean="0"/>
              <a:t>livelock</a:t>
            </a:r>
            <a:r>
              <a:rPr lang="en-US" dirty="0" smtClean="0"/>
              <a:t>”</a:t>
            </a:r>
          </a:p>
          <a:p>
            <a:pPr lvl="1"/>
            <a:r>
              <a:rPr lang="en-US" dirty="0" smtClean="0"/>
              <a:t>Technique used by Ethernet to arbitrate access</a:t>
            </a:r>
          </a:p>
          <a:p>
            <a:r>
              <a:rPr lang="en-US" dirty="0" smtClean="0"/>
              <a:t>Centrally arbitrate access</a:t>
            </a:r>
          </a:p>
          <a:p>
            <a:pPr lvl="1"/>
            <a:r>
              <a:rPr lang="en-US" dirty="0" smtClean="0"/>
              <a:t>A waiter tells each lawyer which chopstick to take</a:t>
            </a:r>
          </a:p>
          <a:p>
            <a:pPr lvl="1"/>
            <a:r>
              <a:rPr lang="en-US" dirty="0" smtClean="0"/>
              <a:t>Which does limit potential parallelism</a:t>
            </a:r>
          </a:p>
          <a:p>
            <a:r>
              <a:rPr lang="en-US" dirty="0" smtClean="0"/>
              <a:t>Watch for deadlock and respond</a:t>
            </a:r>
          </a:p>
          <a:p>
            <a:pPr lvl="1"/>
            <a:r>
              <a:rPr lang="en-US" dirty="0" smtClean="0"/>
              <a:t>A waiter is standing by to shoot a lawyer if deadlock occurs</a:t>
            </a:r>
            <a:r>
              <a:rPr lang="is-IS" dirty="0" smtClean="0"/>
              <a:t>…</a:t>
            </a:r>
          </a:p>
          <a:p>
            <a:pPr lvl="2"/>
            <a:r>
              <a:rPr lang="is-IS" dirty="0" smtClean="0"/>
              <a:t>Which is why</a:t>
            </a:r>
            <a:r>
              <a:rPr lang="en-US" dirty="0" smtClean="0"/>
              <a:t> a long-forgotten Berkeley OS prof changed it to “lawyers”</a:t>
            </a:r>
            <a:endParaRPr lang="en-US" dirty="0"/>
          </a:p>
        </p:txBody>
      </p:sp>
      <p:sp>
        <p:nvSpPr>
          <p:cNvPr id="2" name="Slide Number Placeholder 1"/>
          <p:cNvSpPr>
            <a:spLocks noGrp="1"/>
          </p:cNvSpPr>
          <p:nvPr>
            <p:ph type="sldNum" sz="quarter" idx="12"/>
          </p:nvPr>
        </p:nvSpPr>
        <p:spPr/>
        <p:txBody>
          <a:bodyPr/>
          <a:lstStyle/>
          <a:p>
            <a:pPr>
              <a:defRPr/>
            </a:pPr>
            <a:fld id="{845CF6B1-C410-DE41-99C1-A52DCD7C2094}" type="slidenum">
              <a:rPr lang="en-US" smtClean="0"/>
              <a:pPr>
                <a:defRPr/>
              </a:pPr>
              <a:t>16</a:t>
            </a:fld>
            <a:endParaRPr lang="en-US" dirty="0"/>
          </a:p>
        </p:txBody>
      </p:sp>
    </p:spTree>
    <p:extLst>
      <p:ext uri="{BB962C8B-B14F-4D97-AF65-F5344CB8AC3E}">
        <p14:creationId xmlns:p14="http://schemas.microsoft.com/office/powerpoint/2010/main" val="131939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2823938" y="1486887"/>
            <a:ext cx="6023726" cy="2031531"/>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Programming Model - Review</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fontScale="77500" lnSpcReduction="20000"/>
          </a:bodyPr>
          <a:lstStyle/>
          <a:p>
            <a:r>
              <a:rPr lang="en-US" sz="3600" b="1" dirty="0" smtClean="0"/>
              <a:t>Fork - Join Model:</a:t>
            </a:r>
          </a:p>
          <a:p>
            <a:pPr>
              <a:buNone/>
            </a:pPr>
            <a:endParaRPr lang="en-US" dirty="0" smtClean="0"/>
          </a:p>
          <a:p>
            <a:pPr>
              <a:buNone/>
            </a:pPr>
            <a:endParaRPr lang="en-US" dirty="0" smtClean="0"/>
          </a:p>
          <a:p>
            <a:pPr>
              <a:buNone/>
            </a:pPr>
            <a:endParaRPr lang="en-US" dirty="0" smtClean="0"/>
          </a:p>
          <a:p>
            <a:pPr>
              <a:buNone/>
            </a:pPr>
            <a:endParaRPr lang="en-US" dirty="0" smtClean="0"/>
          </a:p>
          <a:p>
            <a:pPr>
              <a:lnSpc>
                <a:spcPct val="110000"/>
              </a:lnSpc>
              <a:spcBef>
                <a:spcPts val="0"/>
              </a:spcBef>
            </a:pPr>
            <a:r>
              <a:rPr lang="en-US" dirty="0" err="1" smtClean="0"/>
              <a:t>OpenMP</a:t>
            </a:r>
            <a:r>
              <a:rPr lang="en-US" dirty="0" smtClean="0"/>
              <a:t> programs begin as single process (</a:t>
            </a:r>
            <a:r>
              <a:rPr lang="en-US" i="1" dirty="0" smtClean="0">
                <a:solidFill>
                  <a:srgbClr val="FF0000"/>
                </a:solidFill>
              </a:rPr>
              <a:t>master thread</a:t>
            </a:r>
            <a:r>
              <a:rPr lang="en-US" dirty="0" smtClean="0"/>
              <a:t>) and executes sequentially until the first parallel region construct is encountered</a:t>
            </a:r>
          </a:p>
          <a:p>
            <a:pPr lvl="1">
              <a:lnSpc>
                <a:spcPct val="110000"/>
              </a:lnSpc>
              <a:spcBef>
                <a:spcPts val="0"/>
              </a:spcBef>
            </a:pPr>
            <a:r>
              <a:rPr lang="en-US" i="1" dirty="0" smtClean="0">
                <a:solidFill>
                  <a:srgbClr val="FF0000"/>
                </a:solidFill>
              </a:rPr>
              <a:t>FORK:  </a:t>
            </a:r>
            <a:r>
              <a:rPr lang="en-US" dirty="0" smtClean="0"/>
              <a:t>Master thread then creates a team of parallel threads</a:t>
            </a:r>
          </a:p>
          <a:p>
            <a:pPr lvl="1">
              <a:lnSpc>
                <a:spcPct val="110000"/>
              </a:lnSpc>
              <a:spcBef>
                <a:spcPts val="0"/>
              </a:spcBef>
            </a:pPr>
            <a:r>
              <a:rPr lang="en-US" dirty="0" smtClean="0"/>
              <a:t>Statements in program that are enclosed by the parallel region construct are executed in parallel among the various threads</a:t>
            </a:r>
          </a:p>
          <a:p>
            <a:pPr lvl="1">
              <a:lnSpc>
                <a:spcPct val="110000"/>
              </a:lnSpc>
              <a:spcBef>
                <a:spcPts val="0"/>
              </a:spcBef>
            </a:pPr>
            <a:r>
              <a:rPr lang="en-US" i="1" dirty="0" smtClean="0">
                <a:solidFill>
                  <a:srgbClr val="FF0000"/>
                </a:solidFill>
              </a:rPr>
              <a:t>JOIN:</a:t>
            </a:r>
            <a:r>
              <a:rPr lang="en-US" dirty="0" smtClean="0"/>
              <a:t>  When the team threads complete the statements in the parallel region construct, they synchronize and terminate, leaving only the master thread</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dirty="0"/>
          </a:p>
        </p:txBody>
      </p:sp>
    </p:spTree>
    <p:extLst>
      <p:ext uri="{BB962C8B-B14F-4D97-AF65-F5344CB8AC3E}">
        <p14:creationId xmlns:p14="http://schemas.microsoft.com/office/powerpoint/2010/main" val="428960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Pragma and Scope - Review</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lnSpcReduction="20000"/>
          </a:bodyPr>
          <a:lstStyle/>
          <a:p>
            <a:r>
              <a:rPr lang="en-US" dirty="0" smtClean="0"/>
              <a:t>Basic </a:t>
            </a:r>
            <a:r>
              <a:rPr lang="en-US" dirty="0" err="1" smtClean="0"/>
              <a:t>OpenMP</a:t>
            </a:r>
            <a:r>
              <a:rPr lang="en-US" dirty="0" smtClean="0"/>
              <a:t> construct for parallelization:</a:t>
            </a:r>
          </a:p>
          <a:p>
            <a:pPr>
              <a:buNone/>
            </a:pPr>
            <a:r>
              <a:rPr lang="en-US" sz="2800" dirty="0" smtClean="0">
                <a:latin typeface="Courier New"/>
                <a:cs typeface="Courier New"/>
              </a:rPr>
              <a:t>		#pragma </a:t>
            </a:r>
            <a:r>
              <a:rPr lang="en-US" sz="2800" dirty="0" err="1" smtClean="0">
                <a:latin typeface="Courier New"/>
                <a:cs typeface="Courier New"/>
              </a:rPr>
              <a:t>omp</a:t>
            </a:r>
            <a:r>
              <a:rPr lang="en-US" sz="2800" dirty="0" smtClean="0">
                <a:latin typeface="Courier New"/>
                <a:cs typeface="Courier New"/>
              </a:rPr>
              <a:t> parallel </a:t>
            </a:r>
          </a:p>
          <a:p>
            <a:pPr>
              <a:buNone/>
            </a:pPr>
            <a:r>
              <a:rPr lang="en-US" sz="2800" dirty="0" smtClean="0">
                <a:latin typeface="Courier New"/>
                <a:cs typeface="Courier New"/>
              </a:rPr>
              <a:t>		</a:t>
            </a:r>
            <a:r>
              <a:rPr lang="en-US" sz="2800" dirty="0" smtClean="0">
                <a:latin typeface="Courier New"/>
                <a:cs typeface="Courier New"/>
              </a:rPr>
              <a:t>{</a:t>
            </a:r>
            <a:r>
              <a:rPr lang="en-US" sz="2800" dirty="0" smtClean="0">
                <a:latin typeface="Courier New"/>
                <a:cs typeface="Courier New"/>
              </a:rPr>
              <a:t>	</a:t>
            </a:r>
            <a:r>
              <a:rPr lang="en-US" sz="2800" dirty="0" smtClean="0">
                <a:latin typeface="Courier New"/>
                <a:cs typeface="Courier New"/>
              </a:rPr>
              <a:t>/* </a:t>
            </a:r>
            <a:r>
              <a:rPr lang="en-US" sz="2800" dirty="0" smtClean="0">
                <a:latin typeface="Courier New"/>
                <a:cs typeface="Courier New"/>
              </a:rPr>
              <a:t>code goes here </a:t>
            </a:r>
            <a:endParaRPr lang="en-US" sz="2800" dirty="0" smtClean="0">
              <a:latin typeface="Courier New"/>
              <a:cs typeface="Courier New"/>
            </a:endParaRPr>
          </a:p>
          <a:p>
            <a:pPr>
              <a:buNone/>
            </a:pPr>
            <a:r>
              <a:rPr lang="en-US" sz="2800" dirty="0" smtClean="0">
                <a:latin typeface="Courier New"/>
                <a:cs typeface="Courier New"/>
              </a:rPr>
              <a:t>        Brackets </a:t>
            </a:r>
            <a:r>
              <a:rPr lang="en-US" sz="2800" dirty="0">
                <a:latin typeface="Courier New"/>
                <a:cs typeface="Courier New"/>
              </a:rPr>
              <a:t>needed because the </a:t>
            </a:r>
            <a:endParaRPr lang="en-US" sz="2800" dirty="0" smtClean="0">
              <a:latin typeface="Courier New"/>
              <a:cs typeface="Courier New"/>
            </a:endParaRPr>
          </a:p>
          <a:p>
            <a:pPr>
              <a:buNone/>
            </a:pPr>
            <a:r>
              <a:rPr lang="en-US" sz="2800" dirty="0">
                <a:latin typeface="Courier New"/>
                <a:cs typeface="Courier New"/>
              </a:rPr>
              <a:t> </a:t>
            </a:r>
            <a:r>
              <a:rPr lang="en-US" sz="2800" dirty="0" smtClean="0">
                <a:latin typeface="Courier New"/>
                <a:cs typeface="Courier New"/>
              </a:rPr>
              <a:t>       pragma </a:t>
            </a:r>
            <a:r>
              <a:rPr lang="en-US" sz="2800" dirty="0">
                <a:latin typeface="Courier New"/>
                <a:cs typeface="Courier New"/>
              </a:rPr>
              <a:t>applies to a single </a:t>
            </a:r>
            <a:endParaRPr lang="en-US" sz="2800" dirty="0" smtClean="0">
              <a:latin typeface="Courier New"/>
              <a:cs typeface="Courier New"/>
            </a:endParaRPr>
          </a:p>
          <a:p>
            <a:pPr>
              <a:buNone/>
            </a:pPr>
            <a:r>
              <a:rPr lang="en-US" sz="2800" dirty="0">
                <a:latin typeface="Courier New"/>
                <a:cs typeface="Courier New"/>
              </a:rPr>
              <a:t> </a:t>
            </a:r>
            <a:r>
              <a:rPr lang="en-US" sz="2800" dirty="0" smtClean="0">
                <a:latin typeface="Courier New"/>
                <a:cs typeface="Courier New"/>
              </a:rPr>
              <a:t>       C </a:t>
            </a:r>
            <a:r>
              <a:rPr lang="en-US" sz="2800" dirty="0">
                <a:latin typeface="Courier New"/>
                <a:cs typeface="Courier New"/>
              </a:rPr>
              <a:t>statement */</a:t>
            </a:r>
            <a:endParaRPr lang="en-US" sz="2800" dirty="0" smtClean="0">
              <a:latin typeface="Courier New"/>
              <a:cs typeface="Courier New"/>
            </a:endParaRPr>
          </a:p>
          <a:p>
            <a:pPr>
              <a:buNone/>
            </a:pPr>
            <a:r>
              <a:rPr lang="en-US" sz="2800" dirty="0" smtClean="0">
                <a:latin typeface="Courier New"/>
                <a:cs typeface="Courier New"/>
              </a:rPr>
              <a:t>		}</a:t>
            </a:r>
            <a:endParaRPr lang="en-US" sz="2800" dirty="0" smtClean="0"/>
          </a:p>
          <a:p>
            <a:pPr lvl="1"/>
            <a:r>
              <a:rPr lang="en-US" i="1" dirty="0">
                <a:solidFill>
                  <a:srgbClr val="FF0000"/>
                </a:solidFill>
              </a:rPr>
              <a:t>Each</a:t>
            </a:r>
            <a:r>
              <a:rPr lang="en-US" dirty="0"/>
              <a:t> thread </a:t>
            </a:r>
            <a:r>
              <a:rPr lang="en-US" dirty="0" smtClean="0"/>
              <a:t>runs a </a:t>
            </a:r>
            <a:r>
              <a:rPr lang="en-US" dirty="0"/>
              <a:t>copy </a:t>
            </a:r>
            <a:r>
              <a:rPr lang="en-US" dirty="0" smtClean="0"/>
              <a:t>of code within </a:t>
            </a:r>
            <a:r>
              <a:rPr lang="en-US" dirty="0"/>
              <a:t>the </a:t>
            </a:r>
            <a:r>
              <a:rPr lang="en-US" dirty="0" smtClean="0"/>
              <a:t>block</a:t>
            </a:r>
          </a:p>
          <a:p>
            <a:pPr lvl="1"/>
            <a:r>
              <a:rPr lang="en-US" dirty="0" smtClean="0"/>
              <a:t>Thread scheduling is </a:t>
            </a:r>
            <a:r>
              <a:rPr lang="en-US" i="1" dirty="0" smtClean="0"/>
              <a:t>non-deterministic</a:t>
            </a:r>
            <a:endParaRPr lang="en-US" i="1" dirty="0"/>
          </a:p>
          <a:p>
            <a:r>
              <a:rPr lang="en-US" dirty="0" err="1" smtClean="0"/>
              <a:t>OpenMP</a:t>
            </a:r>
            <a:r>
              <a:rPr lang="en-US" dirty="0" smtClean="0"/>
              <a:t> default is </a:t>
            </a:r>
            <a:r>
              <a:rPr lang="en-US" i="1" dirty="0" smtClean="0"/>
              <a:t>shared</a:t>
            </a:r>
            <a:r>
              <a:rPr lang="en-US" dirty="0" smtClean="0"/>
              <a:t> variables</a:t>
            </a:r>
          </a:p>
          <a:p>
            <a:pPr lvl="1"/>
            <a:r>
              <a:rPr lang="en-US" dirty="0" smtClean="0"/>
              <a:t>To make private, need to declare with pragma:</a:t>
            </a:r>
          </a:p>
          <a:p>
            <a:pPr>
              <a:buNone/>
            </a:pPr>
            <a:r>
              <a:rPr lang="en-US" sz="2400" dirty="0" smtClean="0">
                <a:latin typeface="Courier New"/>
                <a:cs typeface="Courier New"/>
              </a:rPr>
              <a:t>		</a:t>
            </a:r>
            <a:r>
              <a:rPr lang="en-US" sz="2800" dirty="0" smtClean="0">
                <a:latin typeface="Courier New"/>
                <a:cs typeface="Courier New"/>
              </a:rPr>
              <a:t>#pragma </a:t>
            </a:r>
            <a:r>
              <a:rPr lang="en-US" sz="2800" dirty="0" err="1" smtClean="0">
                <a:latin typeface="Courier New"/>
                <a:cs typeface="Courier New"/>
              </a:rPr>
              <a:t>omp</a:t>
            </a:r>
            <a:r>
              <a:rPr lang="en-US" sz="2800" dirty="0" smtClean="0">
                <a:latin typeface="Courier New"/>
                <a:cs typeface="Courier New"/>
              </a:rPr>
              <a:t> parallel </a:t>
            </a:r>
            <a:r>
              <a:rPr lang="en-US" sz="2800" dirty="0" smtClean="0">
                <a:solidFill>
                  <a:srgbClr val="FF0000"/>
                </a:solidFill>
                <a:latin typeface="Courier New"/>
                <a:cs typeface="Courier New"/>
              </a:rPr>
              <a:t>private (x)</a:t>
            </a:r>
            <a:endParaRPr lang="en-US" sz="2800" dirty="0" smtClean="0">
              <a:solidFill>
                <a:srgbClr val="FF0000"/>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spTree>
    <p:extLst>
      <p:ext uri="{BB962C8B-B14F-4D97-AF65-F5344CB8AC3E}">
        <p14:creationId xmlns:p14="http://schemas.microsoft.com/office/powerpoint/2010/main" val="344810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144"/>
          </a:xfrm>
        </p:spPr>
        <p:txBody>
          <a:bodyPr/>
          <a:lstStyle/>
          <a:p>
            <a:r>
              <a:rPr lang="en-US" dirty="0" smtClean="0"/>
              <a:t>Example: Calculating π</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pic>
        <p:nvPicPr>
          <p:cNvPr id="7" name="Picture 6"/>
          <p:cNvPicPr>
            <a:picLocks noChangeAspect="1"/>
          </p:cNvPicPr>
          <p:nvPr/>
        </p:nvPicPr>
        <p:blipFill>
          <a:blip r:embed="rId2"/>
          <a:stretch>
            <a:fillRect/>
          </a:stretch>
        </p:blipFill>
        <p:spPr>
          <a:xfrm>
            <a:off x="0" y="897937"/>
            <a:ext cx="9131300" cy="5739933"/>
          </a:xfrm>
          <a:prstGeom prst="rect">
            <a:avLst/>
          </a:prstGeom>
        </p:spPr>
      </p:pic>
    </p:spTree>
    <p:extLst>
      <p:ext uri="{BB962C8B-B14F-4D97-AF65-F5344CB8AC3E}">
        <p14:creationId xmlns:p14="http://schemas.microsoft.com/office/powerpoint/2010/main" val="1079593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89467" y="1430867"/>
            <a:ext cx="8229600" cy="4851400"/>
          </a:xfrm>
        </p:spPr>
        <p:txBody>
          <a:bodyPr>
            <a:normAutofit/>
          </a:bodyPr>
          <a:lstStyle/>
          <a:p>
            <a:r>
              <a:rPr lang="en-US" dirty="0" smtClean="0"/>
              <a:t>Sequential software is slow software</a:t>
            </a:r>
          </a:p>
          <a:p>
            <a:pPr lvl="1"/>
            <a:r>
              <a:rPr lang="en-US" dirty="0" smtClean="0"/>
              <a:t>SIMD and MIMD are paths to higher performance</a:t>
            </a:r>
          </a:p>
          <a:p>
            <a:r>
              <a:rPr lang="en-US" dirty="0" smtClean="0"/>
              <a:t>MIMD thru: multithreading processor cores (increases utilization), Multicore processors (more cores per chip)</a:t>
            </a:r>
          </a:p>
          <a:p>
            <a:r>
              <a:rPr lang="en-US" dirty="0" err="1" smtClean="0"/>
              <a:t>OpenMP</a:t>
            </a:r>
            <a:r>
              <a:rPr lang="en-US" dirty="0" smtClean="0"/>
              <a:t> </a:t>
            </a:r>
            <a:r>
              <a:rPr lang="en-US" dirty="0"/>
              <a:t>as simple parallel extension to C</a:t>
            </a:r>
          </a:p>
          <a:p>
            <a:pPr lvl="1"/>
            <a:r>
              <a:rPr lang="en-US" dirty="0" smtClean="0"/>
              <a:t>Pragmas for forking multiple Threads</a:t>
            </a:r>
          </a:p>
          <a:p>
            <a:pPr lvl="1"/>
            <a:r>
              <a:rPr lang="en-US" dirty="0" smtClean="0"/>
              <a:t>≈ </a:t>
            </a:r>
            <a:r>
              <a:rPr lang="en-US" dirty="0"/>
              <a:t>C: small so easy to learn, but not very high level and </a:t>
            </a:r>
            <a:r>
              <a:rPr lang="en-US" dirty="0" smtClean="0"/>
              <a:t>it’s </a:t>
            </a:r>
            <a:r>
              <a:rPr lang="en-US" dirty="0"/>
              <a:t>easy to get into </a:t>
            </a:r>
            <a:r>
              <a:rPr lang="en-US" dirty="0" smtClean="0"/>
              <a:t>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dirty="0"/>
          </a:p>
        </p:txBody>
      </p:sp>
    </p:spTree>
    <p:extLst>
      <p:ext uri="{BB962C8B-B14F-4D97-AF65-F5344CB8AC3E}">
        <p14:creationId xmlns:p14="http://schemas.microsoft.com/office/powerpoint/2010/main" val="3149995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41370"/>
          </a:xfrm>
        </p:spPr>
        <p:txBody>
          <a:bodyPr/>
          <a:lstStyle/>
          <a:p>
            <a:r>
              <a:rPr lang="en-US" dirty="0" smtClean="0"/>
              <a:t>Sequential Calculation of </a:t>
            </a:r>
            <a:r>
              <a:rPr lang="en-US" dirty="0" err="1" smtClean="0"/>
              <a:t>π</a:t>
            </a:r>
            <a:r>
              <a:rPr lang="en-US" dirty="0" smtClean="0"/>
              <a:t> in C </a:t>
            </a:r>
            <a:endParaRPr lang="en-US" dirty="0"/>
          </a:p>
        </p:txBody>
      </p:sp>
      <p:sp>
        <p:nvSpPr>
          <p:cNvPr id="7" name="Content Placeholder 6"/>
          <p:cNvSpPr>
            <a:spLocks noGrp="1"/>
          </p:cNvSpPr>
          <p:nvPr>
            <p:ph idx="1"/>
          </p:nvPr>
        </p:nvSpPr>
        <p:spPr>
          <a:xfrm>
            <a:off x="592382" y="1356474"/>
            <a:ext cx="8551618" cy="5257800"/>
          </a:xfrm>
        </p:spPr>
        <p:txBody>
          <a:bodyPr>
            <a:noAutofit/>
          </a:bodyPr>
          <a:lstStyle/>
          <a:p>
            <a:pPr>
              <a:buNone/>
            </a:pPr>
            <a:r>
              <a:rPr lang="en-US" sz="2050" b="1" dirty="0" smtClean="0">
                <a:latin typeface="Courier New"/>
                <a:cs typeface="Courier New"/>
              </a:rPr>
              <a:t>#include &lt;</a:t>
            </a:r>
            <a:r>
              <a:rPr lang="en-US" sz="2050" b="1" dirty="0" err="1" smtClean="0">
                <a:latin typeface="Courier New"/>
                <a:cs typeface="Courier New"/>
              </a:rPr>
              <a:t>stdio.h</a:t>
            </a:r>
            <a:r>
              <a:rPr lang="en-US" sz="2050" b="1" dirty="0" smtClean="0">
                <a:latin typeface="Courier New"/>
                <a:cs typeface="Courier New"/>
              </a:rPr>
              <a:t>&gt;      /* Serial Code */</a:t>
            </a:r>
          </a:p>
          <a:p>
            <a:pPr>
              <a:buNone/>
            </a:pPr>
            <a:r>
              <a:rPr lang="en-US" sz="2050" b="1" dirty="0" smtClean="0">
                <a:latin typeface="Courier New"/>
                <a:cs typeface="Courier New"/>
              </a:rPr>
              <a:t>static long </a:t>
            </a:r>
            <a:r>
              <a:rPr lang="en-US" sz="2050" b="1" dirty="0" err="1" smtClean="0">
                <a:latin typeface="Courier New"/>
                <a:cs typeface="Courier New"/>
              </a:rPr>
              <a:t>num_steps</a:t>
            </a:r>
            <a:r>
              <a:rPr lang="en-US" sz="2050" b="1" dirty="0" smtClean="0">
                <a:latin typeface="Courier New"/>
                <a:cs typeface="Courier New"/>
              </a:rPr>
              <a:t> = 100000; </a:t>
            </a:r>
          </a:p>
          <a:p>
            <a:pPr>
              <a:buNone/>
            </a:pPr>
            <a:r>
              <a:rPr lang="en-US" sz="2050" b="1" dirty="0" smtClean="0">
                <a:latin typeface="Courier New"/>
                <a:cs typeface="Courier New"/>
              </a:rPr>
              <a:t>double step; </a:t>
            </a:r>
          </a:p>
          <a:p>
            <a:pPr>
              <a:buNone/>
            </a:pPr>
            <a:r>
              <a:rPr lang="en-US" sz="2050" b="1" dirty="0" smtClean="0">
                <a:latin typeface="Courier New"/>
                <a:cs typeface="Courier New"/>
              </a:rPr>
              <a:t>void main () {	  </a:t>
            </a:r>
            <a:endParaRPr lang="en-US" sz="2050" b="1" dirty="0">
              <a:latin typeface="Courier New"/>
              <a:cs typeface="Courier New"/>
            </a:endParaRPr>
          </a:p>
          <a:p>
            <a:pPr>
              <a:buNone/>
            </a:pPr>
            <a:r>
              <a:rPr lang="en-US" sz="2050" b="1" dirty="0" smtClean="0">
                <a:latin typeface="Courier New"/>
                <a:cs typeface="Courier New"/>
              </a:rPr>
              <a:t>    </a:t>
            </a:r>
            <a:r>
              <a:rPr lang="en-US" sz="2050" b="1" dirty="0" err="1" smtClean="0">
                <a:latin typeface="Courier New"/>
                <a:cs typeface="Courier New"/>
              </a:rPr>
              <a:t>int</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a:t>
            </a:r>
          </a:p>
          <a:p>
            <a:pPr>
              <a:buNone/>
            </a:pPr>
            <a:r>
              <a:rPr lang="en-US" sz="2050" b="1" dirty="0" smtClean="0">
                <a:latin typeface="Courier New"/>
                <a:cs typeface="Courier New"/>
              </a:rPr>
              <a:t>    double x, pi, sum = 0.0; </a:t>
            </a:r>
          </a:p>
          <a:p>
            <a:pPr>
              <a:buNone/>
            </a:pPr>
            <a:r>
              <a:rPr lang="en-US" sz="2050" b="1" dirty="0" smtClean="0">
                <a:latin typeface="Courier New"/>
                <a:cs typeface="Courier New"/>
              </a:rPr>
              <a:t>	  step = 1.0/(double)</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for (</a:t>
            </a:r>
            <a:r>
              <a:rPr lang="en-US" sz="2050" b="1" dirty="0" err="1" smtClean="0">
                <a:latin typeface="Courier New"/>
                <a:cs typeface="Courier New"/>
              </a:rPr>
              <a:t>i</a:t>
            </a:r>
            <a:r>
              <a:rPr lang="en-US" sz="2050" b="1" dirty="0" smtClean="0">
                <a:latin typeface="Courier New"/>
                <a:cs typeface="Courier New"/>
              </a:rPr>
              <a:t> = 1; </a:t>
            </a:r>
            <a:r>
              <a:rPr lang="en-US" sz="2050" b="1" dirty="0" err="1" smtClean="0">
                <a:latin typeface="Courier New"/>
                <a:cs typeface="Courier New"/>
              </a:rPr>
              <a:t>i</a:t>
            </a:r>
            <a:r>
              <a:rPr lang="en-US" sz="2050" b="1" dirty="0" smtClean="0">
                <a:latin typeface="Courier New"/>
                <a:cs typeface="Courier New"/>
              </a:rPr>
              <a:t> &lt;= </a:t>
            </a:r>
            <a:r>
              <a:rPr lang="en-US" sz="2050" b="1" dirty="0" err="1" smtClean="0">
                <a:latin typeface="Courier New"/>
                <a:cs typeface="Courier New"/>
              </a:rPr>
              <a:t>num_steps</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 </a:t>
            </a:r>
          </a:p>
          <a:p>
            <a:pPr>
              <a:buNone/>
            </a:pPr>
            <a:r>
              <a:rPr lang="en-US" sz="2050" b="1" dirty="0" smtClean="0">
                <a:latin typeface="Courier New"/>
                <a:cs typeface="Courier New"/>
              </a:rPr>
              <a:t>	    x = (</a:t>
            </a:r>
            <a:r>
              <a:rPr lang="en-US" sz="2050" b="1" dirty="0" err="1" smtClean="0">
                <a:latin typeface="Courier New"/>
                <a:cs typeface="Courier New"/>
              </a:rPr>
              <a:t>i</a:t>
            </a:r>
            <a:r>
              <a:rPr lang="en-US" sz="2050" b="1" dirty="0" smtClean="0">
                <a:latin typeface="Courier New"/>
                <a:cs typeface="Courier New"/>
              </a:rPr>
              <a:t> - 0.5) * step; </a:t>
            </a:r>
          </a:p>
          <a:p>
            <a:pPr>
              <a:buNone/>
            </a:pPr>
            <a:r>
              <a:rPr lang="en-US" sz="2050" b="1" dirty="0">
                <a:latin typeface="Courier New"/>
                <a:cs typeface="Courier New"/>
              </a:rPr>
              <a:t> </a:t>
            </a:r>
            <a:r>
              <a:rPr lang="en-US" sz="2050" b="1" dirty="0" smtClean="0">
                <a:latin typeface="Courier New"/>
                <a:cs typeface="Courier New"/>
              </a:rPr>
              <a:t>     sum = sum + 4.0 / (1.0 + x*x); </a:t>
            </a:r>
          </a:p>
          <a:p>
            <a:pPr>
              <a:buNone/>
            </a:pPr>
            <a:r>
              <a:rPr lang="en-US" sz="2050" b="1" dirty="0" smtClean="0">
                <a:latin typeface="Courier New"/>
                <a:cs typeface="Courier New"/>
              </a:rPr>
              <a:t>	  } </a:t>
            </a:r>
          </a:p>
          <a:p>
            <a:pPr>
              <a:buNone/>
            </a:pPr>
            <a:r>
              <a:rPr lang="en-US" sz="2050" b="1" dirty="0" smtClean="0">
                <a:latin typeface="Courier New"/>
                <a:cs typeface="Courier New"/>
              </a:rPr>
              <a:t>	  pi = sum / </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a:t>
            </a:r>
            <a:r>
              <a:rPr lang="en-US" sz="2050" b="1" dirty="0" err="1" smtClean="0">
                <a:latin typeface="Courier New"/>
                <a:cs typeface="Courier New"/>
              </a:rPr>
              <a:t>printf</a:t>
            </a:r>
            <a:r>
              <a:rPr lang="en-US" sz="2050" b="1" dirty="0" smtClean="0">
                <a:latin typeface="Courier New"/>
                <a:cs typeface="Courier New"/>
              </a:rPr>
              <a:t> ("pi = %6.12f\n", pi);</a:t>
            </a:r>
          </a:p>
          <a:p>
            <a:pPr>
              <a:buNone/>
            </a:pPr>
            <a:r>
              <a:rPr lang="en-US" sz="2050" b="1" dirty="0" smtClean="0">
                <a:latin typeface="Courier New"/>
                <a:cs typeface="Courier New"/>
              </a:rPr>
              <a:t>}</a:t>
            </a:r>
            <a:endParaRPr lang="en-US" sz="2050" b="1" dirty="0">
              <a:latin typeface="Courier New"/>
              <a:cs typeface="Courier New"/>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20</a:t>
            </a:fld>
            <a:endParaRPr lang="en-US" dirty="0"/>
          </a:p>
        </p:txBody>
      </p:sp>
      <p:pic>
        <p:nvPicPr>
          <p:cNvPr id="8" name="Picture 7"/>
          <p:cNvPicPr>
            <a:picLocks noChangeAspect="1"/>
          </p:cNvPicPr>
          <p:nvPr/>
        </p:nvPicPr>
        <p:blipFill rotWithShape="1">
          <a:blip r:embed="rId2"/>
          <a:srcRect l="58456" t="13919" r="13294" b="63958"/>
          <a:stretch/>
        </p:blipFill>
        <p:spPr>
          <a:xfrm>
            <a:off x="6564383" y="2440605"/>
            <a:ext cx="2579617" cy="1269908"/>
          </a:xfrm>
          <a:prstGeom prst="rect">
            <a:avLst/>
          </a:prstGeom>
        </p:spPr>
      </p:pic>
      <p:pic>
        <p:nvPicPr>
          <p:cNvPr id="9" name="Picture 8"/>
          <p:cNvPicPr>
            <a:picLocks noChangeAspect="1"/>
          </p:cNvPicPr>
          <p:nvPr/>
        </p:nvPicPr>
        <p:blipFill rotWithShape="1">
          <a:blip r:embed="rId2"/>
          <a:srcRect l="58860" t="59719" r="14628" b="19714"/>
          <a:stretch/>
        </p:blipFill>
        <p:spPr>
          <a:xfrm>
            <a:off x="6723128" y="4834084"/>
            <a:ext cx="2420872" cy="1180618"/>
          </a:xfrm>
          <a:prstGeom prst="rect">
            <a:avLst/>
          </a:prstGeom>
        </p:spPr>
      </p:pic>
    </p:spTree>
    <p:extLst>
      <p:ext uri="{BB962C8B-B14F-4D97-AF65-F5344CB8AC3E}">
        <p14:creationId xmlns:p14="http://schemas.microsoft.com/office/powerpoint/2010/main" val="575375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54212"/>
          </a:xfrm>
        </p:spPr>
        <p:txBody>
          <a:bodyPr>
            <a:normAutofit fontScale="90000"/>
          </a:bodyPr>
          <a:lstStyle/>
          <a:p>
            <a:r>
              <a:rPr lang="en-US" dirty="0" smtClean="0"/>
              <a:t>Parallel </a:t>
            </a:r>
            <a:r>
              <a:rPr lang="en-US" dirty="0" err="1" smtClean="0"/>
              <a:t>OpenMP</a:t>
            </a:r>
            <a:r>
              <a:rPr lang="en-US" dirty="0" smtClean="0"/>
              <a:t> Version (1)</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#define NUM_THREADS 4</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p>
          <a:p>
            <a:pPr>
              <a:buNone/>
            </a:pPr>
            <a:r>
              <a:rPr lang="en-US" b="1" dirty="0" smtClean="0">
                <a:latin typeface="Courier New"/>
                <a:cs typeface="Courier New"/>
              </a:rPr>
              <a:t>void main ()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solidFill>
                  <a:srgbClr val="3366FF"/>
                </a:solidFill>
                <a:latin typeface="Courier New"/>
                <a:cs typeface="Courier New"/>
              </a:rPr>
              <a:t>#pragma </a:t>
            </a:r>
            <a:r>
              <a:rPr lang="en-US" b="1" dirty="0" err="1" smtClean="0">
                <a:solidFill>
                  <a:srgbClr val="3366FF"/>
                </a:solidFill>
                <a:latin typeface="Courier New"/>
                <a:cs typeface="Courier New"/>
              </a:rPr>
              <a:t>omp</a:t>
            </a:r>
            <a:r>
              <a:rPr lang="en-US" b="1" dirty="0" smtClean="0">
                <a:solidFill>
                  <a:srgbClr val="3366FF"/>
                </a:solidFill>
                <a:latin typeface="Courier New"/>
                <a:cs typeface="Courier New"/>
              </a:rPr>
              <a:t> parallel private ( </a:t>
            </a:r>
            <a:r>
              <a:rPr lang="en-US" b="1" dirty="0" err="1" smtClean="0">
                <a:solidFill>
                  <a:srgbClr val="3366FF"/>
                </a:solidFill>
                <a:latin typeface="Courier New"/>
                <a:cs typeface="Courier New"/>
              </a:rPr>
              <a:t>i</a:t>
            </a:r>
            <a:r>
              <a:rPr lang="en-US" b="1" dirty="0" smtClean="0">
                <a:solidFill>
                  <a:srgbClr val="3366FF"/>
                </a:solidFill>
                <a:latin typeface="Courier New"/>
                <a:cs typeface="Courier New"/>
              </a:rPr>
              <a:t>, x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p>
          <a:p>
            <a:pPr>
              <a:buNone/>
            </a:pPr>
            <a:r>
              <a:rPr lang="en-US" b="1" dirty="0" smtClean="0">
                <a:latin typeface="Courier New"/>
                <a:cs typeface="Courier New"/>
              </a:rPr>
              <a:t>      x = (i+0.5)*step; </a:t>
            </a:r>
          </a:p>
          <a:p>
            <a:pPr>
              <a:buNone/>
            </a:pPr>
            <a:r>
              <a:rPr lang="en-US" b="1" dirty="0" smtClean="0">
                <a:latin typeface="Courier New"/>
                <a:cs typeface="Courier New"/>
              </a:rPr>
              <a:t>      sum[id] += 4.0/(1.0+x*x); </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a:latin typeface="Courier New"/>
                <a:cs typeface="Courier New"/>
              </a:rPr>
              <a:t> </a:t>
            </a:r>
            <a:r>
              <a:rPr lang="en-US" b="1" dirty="0" smtClean="0">
                <a:latin typeface="Courier New"/>
                <a:cs typeface="Courier New"/>
              </a:rPr>
              <a:t> for(</a:t>
            </a:r>
            <a:r>
              <a:rPr lang="en-US" b="1" dirty="0" err="1" smtClean="0">
                <a:latin typeface="Courier New"/>
                <a:cs typeface="Courier New"/>
              </a:rPr>
              <a:t>i</a:t>
            </a:r>
            <a:r>
              <a:rPr lang="en-US" b="1" dirty="0" smtClean="0">
                <a:latin typeface="Courier New"/>
                <a:cs typeface="Courier New"/>
              </a:rPr>
              <a:t>=1;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sum[0] += sum[</a:t>
            </a:r>
            <a:r>
              <a:rPr lang="en-US" b="1" dirty="0" err="1" smtClean="0">
                <a:latin typeface="Courier New"/>
                <a:cs typeface="Courier New"/>
              </a:rPr>
              <a:t>i</a:t>
            </a:r>
            <a:r>
              <a:rPr lang="en-US" b="1" dirty="0" smtClean="0">
                <a:latin typeface="Courier New"/>
                <a:cs typeface="Courier New"/>
              </a:rPr>
              <a:t>];  pi = sum[0] / </a:t>
            </a:r>
            <a:r>
              <a:rPr lang="en-US" b="1" dirty="0" err="1" smtClean="0">
                <a:latin typeface="Courier New"/>
                <a:cs typeface="Courier New"/>
              </a:rPr>
              <a:t>num_steps</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spTree>
    <p:extLst>
      <p:ext uri="{BB962C8B-B14F-4D97-AF65-F5344CB8AC3E}">
        <p14:creationId xmlns:p14="http://schemas.microsoft.com/office/powerpoint/2010/main" val="2724116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OpenMP</a:t>
            </a:r>
            <a:r>
              <a:rPr lang="en-US" dirty="0" smtClean="0">
                <a:solidFill>
                  <a:schemeClr val="accent1"/>
                </a:solidFill>
              </a:rPr>
              <a:t> Directives (Work-Sharing)</a:t>
            </a:r>
            <a:endParaRPr lang="en-US" dirty="0">
              <a:solidFill>
                <a:schemeClr val="accent1"/>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pic>
        <p:nvPicPr>
          <p:cNvPr id="103426" name="Picture 2"/>
          <p:cNvPicPr>
            <a:picLocks noChangeAspect="1" noChangeArrowheads="1"/>
          </p:cNvPicPr>
          <p:nvPr/>
        </p:nvPicPr>
        <p:blipFill>
          <a:blip r:embed="rId3"/>
          <a:srcRect/>
          <a:stretch>
            <a:fillRect/>
          </a:stretch>
        </p:blipFill>
        <p:spPr bwMode="auto">
          <a:xfrm>
            <a:off x="365760" y="2011680"/>
            <a:ext cx="2381277" cy="3474720"/>
          </a:xfrm>
          <a:prstGeom prst="rect">
            <a:avLst/>
          </a:prstGeom>
          <a:noFill/>
          <a:ln w="9525">
            <a:noFill/>
            <a:miter lim="800000"/>
            <a:headEnd/>
            <a:tailEnd/>
          </a:ln>
          <a:effectLst/>
        </p:spPr>
      </p:pic>
      <p:pic>
        <p:nvPicPr>
          <p:cNvPr id="103427" name="Picture 3"/>
          <p:cNvPicPr>
            <a:picLocks noChangeAspect="1" noChangeArrowheads="1"/>
          </p:cNvPicPr>
          <p:nvPr/>
        </p:nvPicPr>
        <p:blipFill>
          <a:blip r:embed="rId4"/>
          <a:srcRect/>
          <a:stretch>
            <a:fillRect/>
          </a:stretch>
        </p:blipFill>
        <p:spPr bwMode="auto">
          <a:xfrm>
            <a:off x="3474720" y="2011680"/>
            <a:ext cx="2381277" cy="3474720"/>
          </a:xfrm>
          <a:prstGeom prst="rect">
            <a:avLst/>
          </a:prstGeom>
          <a:noFill/>
          <a:ln w="9525">
            <a:noFill/>
            <a:miter lim="800000"/>
            <a:headEnd/>
            <a:tailEnd/>
          </a:ln>
          <a:effectLst/>
        </p:spPr>
      </p:pic>
      <p:pic>
        <p:nvPicPr>
          <p:cNvPr id="103428" name="Picture 4"/>
          <p:cNvPicPr>
            <a:picLocks noChangeAspect="1" noChangeArrowheads="1"/>
          </p:cNvPicPr>
          <p:nvPr/>
        </p:nvPicPr>
        <p:blipFill>
          <a:blip r:embed="rId5"/>
          <a:srcRect/>
          <a:stretch>
            <a:fillRect/>
          </a:stretch>
        </p:blipFill>
        <p:spPr bwMode="auto">
          <a:xfrm>
            <a:off x="6400800" y="2011680"/>
            <a:ext cx="2381277" cy="3474720"/>
          </a:xfrm>
          <a:prstGeom prst="rect">
            <a:avLst/>
          </a:prstGeom>
          <a:noFill/>
          <a:ln w="9525">
            <a:noFill/>
            <a:miter lim="800000"/>
            <a:headEnd/>
            <a:tailEnd/>
          </a:ln>
          <a:effectLst/>
        </p:spPr>
      </p:pic>
      <p:sp>
        <p:nvSpPr>
          <p:cNvPr id="10" name="TextBox 9"/>
          <p:cNvSpPr txBox="1"/>
          <p:nvPr/>
        </p:nvSpPr>
        <p:spPr>
          <a:xfrm>
            <a:off x="278343" y="5577840"/>
            <a:ext cx="2620141" cy="707886"/>
          </a:xfrm>
          <a:prstGeom prst="rect">
            <a:avLst/>
          </a:prstGeom>
          <a:noFill/>
        </p:spPr>
        <p:txBody>
          <a:bodyPr wrap="none" rtlCol="0">
            <a:spAutoFit/>
          </a:bodyPr>
          <a:lstStyle/>
          <a:p>
            <a:r>
              <a:rPr lang="en-US" sz="2000" dirty="0" smtClean="0"/>
              <a:t>Shares iterations of a </a:t>
            </a:r>
            <a:br>
              <a:rPr lang="en-US" sz="2000" dirty="0" smtClean="0"/>
            </a:br>
            <a:r>
              <a:rPr lang="en-US" sz="2000" dirty="0" smtClean="0"/>
              <a:t>loop across the threads</a:t>
            </a:r>
            <a:endParaRPr lang="en-US" sz="2000" dirty="0"/>
          </a:p>
        </p:txBody>
      </p:sp>
      <p:sp>
        <p:nvSpPr>
          <p:cNvPr id="11" name="TextBox 10"/>
          <p:cNvSpPr txBox="1"/>
          <p:nvPr/>
        </p:nvSpPr>
        <p:spPr>
          <a:xfrm>
            <a:off x="3383280" y="5577840"/>
            <a:ext cx="2706190" cy="707886"/>
          </a:xfrm>
          <a:prstGeom prst="rect">
            <a:avLst/>
          </a:prstGeom>
          <a:noFill/>
        </p:spPr>
        <p:txBody>
          <a:bodyPr wrap="none" rtlCol="0">
            <a:spAutoFit/>
          </a:bodyPr>
          <a:lstStyle/>
          <a:p>
            <a:r>
              <a:rPr lang="en-US" sz="2000" dirty="0" smtClean="0"/>
              <a:t>Each section is executed</a:t>
            </a:r>
            <a:br>
              <a:rPr lang="en-US" sz="2000" dirty="0" smtClean="0"/>
            </a:br>
            <a:r>
              <a:rPr lang="en-US" sz="2000" dirty="0" smtClean="0"/>
              <a:t>by a separate thread</a:t>
            </a:r>
            <a:endParaRPr lang="en-US" sz="2000" dirty="0"/>
          </a:p>
        </p:txBody>
      </p:sp>
      <p:sp>
        <p:nvSpPr>
          <p:cNvPr id="12" name="TextBox 11"/>
          <p:cNvSpPr txBox="1"/>
          <p:nvPr/>
        </p:nvSpPr>
        <p:spPr>
          <a:xfrm>
            <a:off x="6309360" y="5577840"/>
            <a:ext cx="2627258" cy="707886"/>
          </a:xfrm>
          <a:prstGeom prst="rect">
            <a:avLst/>
          </a:prstGeom>
          <a:noFill/>
        </p:spPr>
        <p:txBody>
          <a:bodyPr wrap="none" rtlCol="0">
            <a:spAutoFit/>
          </a:bodyPr>
          <a:lstStyle/>
          <a:p>
            <a:r>
              <a:rPr lang="en-US" sz="2000" dirty="0" smtClean="0"/>
              <a:t>Serializes the execution</a:t>
            </a:r>
            <a:br>
              <a:rPr lang="en-US" sz="2000" dirty="0" smtClean="0"/>
            </a:br>
            <a:r>
              <a:rPr lang="en-US" sz="2000" dirty="0" smtClean="0"/>
              <a:t>of a thread</a:t>
            </a:r>
            <a:endParaRPr lang="en-US" sz="2000" dirty="0"/>
          </a:p>
        </p:txBody>
      </p:sp>
      <p:sp>
        <p:nvSpPr>
          <p:cNvPr id="3" name="TextBox 2"/>
          <p:cNvSpPr txBox="1"/>
          <p:nvPr/>
        </p:nvSpPr>
        <p:spPr>
          <a:xfrm>
            <a:off x="457200" y="1371600"/>
            <a:ext cx="8229600" cy="584775"/>
          </a:xfrm>
          <a:prstGeom prst="rect">
            <a:avLst/>
          </a:prstGeom>
          <a:noFill/>
        </p:spPr>
        <p:txBody>
          <a:bodyPr wrap="none" rtlCol="0">
            <a:normAutofit/>
          </a:bodyPr>
          <a:lstStyle/>
          <a:p>
            <a:pPr marL="457200" indent="-457200">
              <a:buFont typeface="Arial" pitchFamily="34" charset="0"/>
              <a:buChar char="•"/>
            </a:pPr>
            <a:r>
              <a:rPr lang="en-US" sz="3200" dirty="0" smtClean="0"/>
              <a:t>These are defined </a:t>
            </a:r>
            <a:r>
              <a:rPr lang="en-US" sz="3200" i="1" dirty="0" smtClean="0"/>
              <a:t>within</a:t>
            </a:r>
            <a:r>
              <a:rPr lang="en-US" sz="3200" dirty="0" smtClean="0"/>
              <a:t> a </a:t>
            </a:r>
            <a:r>
              <a:rPr lang="en-US" sz="3000" dirty="0" smtClean="0">
                <a:latin typeface="Courier New" pitchFamily="49" charset="0"/>
                <a:cs typeface="Courier New" pitchFamily="49" charset="0"/>
              </a:rPr>
              <a:t>parallel</a:t>
            </a:r>
            <a:r>
              <a:rPr lang="en-US" sz="3200" dirty="0" smtClean="0"/>
              <a:t> section</a:t>
            </a:r>
            <a:endParaRPr lang="en-US" sz="3200" dirty="0"/>
          </a:p>
        </p:txBody>
      </p:sp>
    </p:spTree>
    <p:extLst>
      <p:ext uri="{BB962C8B-B14F-4D97-AF65-F5344CB8AC3E}">
        <p14:creationId xmlns:p14="http://schemas.microsoft.com/office/powerpoint/2010/main" val="37596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4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Statement Shorthand</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a:t>
            </a:r>
          </a:p>
          <a:p>
            <a:pPr>
              <a:buNone/>
            </a:pPr>
            <a:r>
              <a:rPr lang="en-US" sz="2800" dirty="0" smtClean="0">
                <a:latin typeface="Courier New" pitchFamily="49" charset="0"/>
                <a:cs typeface="Courier New" pitchFamily="49" charset="0"/>
              </a:rPr>
              <a:t>{</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buNone/>
            </a:pPr>
            <a:r>
              <a:rPr lang="en-US" sz="2800" dirty="0" smtClean="0">
                <a:latin typeface="Courier New" pitchFamily="49" charset="0"/>
                <a:cs typeface="Courier New" pitchFamily="49" charset="0"/>
              </a:rPr>
              <a:t>}</a:t>
            </a:r>
          </a:p>
          <a:p>
            <a:pPr>
              <a:buNone/>
            </a:pPr>
            <a:r>
              <a:rPr lang="en-US" dirty="0" smtClean="0">
                <a:latin typeface="+mj-lt"/>
                <a:cs typeface="Courier New" pitchFamily="49" charset="0"/>
              </a:rPr>
              <a:t>can be shortened to:</a:t>
            </a:r>
            <a:endParaRPr lang="en-US" dirty="0" smtClean="0">
              <a:latin typeface="Courier New" pitchFamily="49" charset="0"/>
              <a:cs typeface="Courier New" pitchFamily="49" charset="0"/>
            </a:endParaRPr>
          </a:p>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 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spcBef>
                <a:spcPts val="2400"/>
              </a:spcBef>
            </a:pPr>
            <a:r>
              <a:rPr lang="en-US" sz="2800" dirty="0" smtClean="0">
                <a:latin typeface="+mj-lt"/>
                <a:cs typeface="Courier New" pitchFamily="49" charset="0"/>
              </a:rPr>
              <a:t>Also works for </a:t>
            </a:r>
            <a:r>
              <a:rPr lang="en-US" sz="2600" dirty="0" smtClean="0">
                <a:latin typeface="Courier New" pitchFamily="49" charset="0"/>
                <a:cs typeface="Courier New" pitchFamily="49" charset="0"/>
              </a:rPr>
              <a:t>sections</a:t>
            </a:r>
            <a:endParaRPr lang="en-US" sz="2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grpSp>
        <p:nvGrpSpPr>
          <p:cNvPr id="12" name="Group 11"/>
          <p:cNvGrpSpPr/>
          <p:nvPr/>
        </p:nvGrpSpPr>
        <p:grpSpPr>
          <a:xfrm>
            <a:off x="4132163" y="1851950"/>
            <a:ext cx="4859437" cy="1200329"/>
            <a:chOff x="4132163" y="1851950"/>
            <a:chExt cx="4859437" cy="1200329"/>
          </a:xfrm>
        </p:grpSpPr>
        <p:cxnSp>
          <p:nvCxnSpPr>
            <p:cNvPr id="8" name="Straight Arrow Connector 7"/>
            <p:cNvCxnSpPr/>
            <p:nvPr/>
          </p:nvCxnSpPr>
          <p:spPr>
            <a:xfrm flipH="1">
              <a:off x="4132163" y="2110154"/>
              <a:ext cx="2655499" cy="6677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27133" y="1851950"/>
              <a:ext cx="2164467" cy="1200329"/>
            </a:xfrm>
            <a:prstGeom prst="rect">
              <a:avLst/>
            </a:prstGeom>
            <a:noFill/>
          </p:spPr>
          <p:txBody>
            <a:bodyPr wrap="square" rtlCol="0">
              <a:spAutoFit/>
            </a:bodyPr>
            <a:lstStyle/>
            <a:p>
              <a:r>
                <a:rPr lang="en-US" sz="2400" dirty="0" smtClean="0">
                  <a:solidFill>
                    <a:srgbClr val="FF0000"/>
                  </a:solidFill>
                </a:rPr>
                <a:t>This is the only directive in the parallel section</a:t>
              </a:r>
              <a:endParaRPr lang="en-US" sz="2400" dirty="0">
                <a:solidFill>
                  <a:srgbClr val="FF0000"/>
                </a:solidFill>
              </a:endParaRPr>
            </a:p>
          </p:txBody>
        </p:sp>
      </p:grpSp>
    </p:spTree>
    <p:extLst>
      <p:ext uri="{BB962C8B-B14F-4D97-AF65-F5344CB8AC3E}">
        <p14:creationId xmlns:p14="http://schemas.microsoft.com/office/powerpoint/2010/main" val="18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93"/>
            <a:ext cx="8229600" cy="1077525"/>
          </a:xfrm>
        </p:spPr>
        <p:txBody>
          <a:bodyPr>
            <a:normAutofit/>
          </a:bodyPr>
          <a:lstStyle/>
          <a:p>
            <a:r>
              <a:rPr lang="en-US" dirty="0" smtClean="0">
                <a:solidFill>
                  <a:schemeClr val="accent1"/>
                </a:solidFill>
              </a:rPr>
              <a:t>Building Block: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dirty="0" smtClean="0">
                <a:solidFill>
                  <a:schemeClr val="accent1"/>
                </a:solidFill>
              </a:rPr>
              <a:t>loop</a:t>
            </a:r>
            <a:endParaRPr lang="en-US" dirty="0">
              <a:solidFill>
                <a:schemeClr val="accent1"/>
              </a:solidFill>
            </a:endParaRPr>
          </a:p>
        </p:txBody>
      </p:sp>
      <p:sp>
        <p:nvSpPr>
          <p:cNvPr id="10243" name="Content Placeholder 2"/>
          <p:cNvSpPr>
            <a:spLocks noGrp="1"/>
          </p:cNvSpPr>
          <p:nvPr>
            <p:ph idx="1"/>
          </p:nvPr>
        </p:nvSpPr>
        <p:spPr>
          <a:xfrm>
            <a:off x="457200" y="1600199"/>
            <a:ext cx="8229600" cy="4937760"/>
          </a:xfrm>
        </p:spPr>
        <p:txBody>
          <a:bodyPr>
            <a:normAutofit fontScale="85000" lnSpcReduction="10000"/>
          </a:bodyPr>
          <a:lstStyle/>
          <a:p>
            <a:pPr>
              <a:buNone/>
            </a:pPr>
            <a:r>
              <a:rPr lang="en-US" sz="2800" b="1" dirty="0" smtClean="0">
                <a:latin typeface="Courier New"/>
                <a:cs typeface="Courier New"/>
              </a:rPr>
              <a:t>for (i=0; i&lt;max; i++) zero[i] = 0;</a:t>
            </a:r>
            <a:endParaRPr lang="en-US" dirty="0" smtClean="0"/>
          </a:p>
          <a:p>
            <a:pPr>
              <a:spcBef>
                <a:spcPts val="2400"/>
              </a:spcBef>
            </a:pPr>
            <a:r>
              <a:rPr lang="en-US" dirty="0" smtClean="0"/>
              <a:t>Breaks </a:t>
            </a:r>
            <a:r>
              <a:rPr lang="en-US" i="1" dirty="0" smtClean="0"/>
              <a:t>for loop </a:t>
            </a:r>
            <a:r>
              <a:rPr lang="en-US" dirty="0" smtClean="0"/>
              <a:t>into chunks, and allocate each to a separate thread</a:t>
            </a:r>
          </a:p>
          <a:p>
            <a:pPr lvl="1"/>
            <a:r>
              <a:rPr lang="en-US" dirty="0" smtClean="0"/>
              <a:t>e.g. if </a:t>
            </a:r>
            <a:r>
              <a:rPr lang="en-US" sz="2600" dirty="0" smtClean="0">
                <a:latin typeface="Courier New" pitchFamily="49" charset="0"/>
                <a:cs typeface="Courier New" pitchFamily="49" charset="0"/>
              </a:rPr>
              <a:t>max</a:t>
            </a:r>
            <a:r>
              <a:rPr lang="en-US" dirty="0" smtClean="0"/>
              <a:t> = 100 with 2 threads:</a:t>
            </a:r>
            <a:br>
              <a:rPr lang="en-US" dirty="0" smtClean="0"/>
            </a:br>
            <a:r>
              <a:rPr lang="en-US" dirty="0" smtClean="0"/>
              <a:t>	assign 0-49 to thread 0, and 50-99 to thread 1</a:t>
            </a:r>
          </a:p>
          <a:p>
            <a:r>
              <a:rPr lang="en-US" dirty="0" smtClean="0"/>
              <a:t>Must have relatively simple “shape” for an </a:t>
            </a:r>
            <a:r>
              <a:rPr lang="en-US" dirty="0" err="1" smtClean="0"/>
              <a:t>OpenMP</a:t>
            </a:r>
            <a:r>
              <a:rPr lang="en-US" dirty="0" smtClean="0"/>
              <a:t>-aware compiler to be able to parallelize it</a:t>
            </a:r>
          </a:p>
          <a:p>
            <a:pPr lvl="1"/>
            <a:r>
              <a:rPr lang="en-US" dirty="0" smtClean="0"/>
              <a:t>Necessary for the run-time system to be able to determine how many of the loop iterations to assign to each thread</a:t>
            </a:r>
          </a:p>
          <a:p>
            <a:r>
              <a:rPr lang="en-US" dirty="0" smtClean="0"/>
              <a:t>No premature exits from the loop allowed</a:t>
            </a:r>
          </a:p>
          <a:p>
            <a:pPr lvl="1"/>
            <a:r>
              <a:rPr lang="en-US" dirty="0" smtClean="0"/>
              <a:t>i.e. No </a:t>
            </a:r>
            <a:r>
              <a:rPr lang="en-US" sz="2600" dirty="0" smtClean="0">
                <a:latin typeface="Courier New" pitchFamily="49" charset="0"/>
                <a:cs typeface="Courier New" pitchFamily="49" charset="0"/>
              </a:rPr>
              <a:t>break</a:t>
            </a:r>
            <a:r>
              <a:rPr lang="en-US" dirty="0" smtClean="0"/>
              <a:t>, </a:t>
            </a:r>
            <a:r>
              <a:rPr lang="en-US" sz="2600" dirty="0" smtClean="0">
                <a:latin typeface="Courier New" pitchFamily="49" charset="0"/>
                <a:cs typeface="Courier New" pitchFamily="49" charset="0"/>
              </a:rPr>
              <a:t>return</a:t>
            </a:r>
            <a:r>
              <a:rPr lang="en-US" dirty="0" smtClean="0"/>
              <a:t>, </a:t>
            </a:r>
            <a:r>
              <a:rPr lang="en-US" sz="2600" dirty="0" smtClean="0">
                <a:latin typeface="Courier New" pitchFamily="49" charset="0"/>
                <a:cs typeface="Courier New" pitchFamily="49" charset="0"/>
              </a:rPr>
              <a:t>exit</a:t>
            </a:r>
            <a:r>
              <a:rPr lang="en-US" dirty="0" smtClean="0"/>
              <a:t>, </a:t>
            </a:r>
            <a:r>
              <a:rPr lang="en-US" sz="2600" dirty="0" smtClean="0">
                <a:latin typeface="Courier New" pitchFamily="49" charset="0"/>
                <a:cs typeface="Courier New" pitchFamily="49" charset="0"/>
              </a:rPr>
              <a:t>goto</a:t>
            </a:r>
            <a:r>
              <a:rPr lang="en-US" dirty="0" smtClean="0"/>
              <a:t> statements</a:t>
            </a:r>
          </a:p>
          <a:p>
            <a:pPr lvl="1"/>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24</a:t>
            </a:fld>
            <a:endParaRPr lang="en-US" dirty="0"/>
          </a:p>
        </p:txBody>
      </p:sp>
      <p:grpSp>
        <p:nvGrpSpPr>
          <p:cNvPr id="12" name="Group 11"/>
          <p:cNvGrpSpPr/>
          <p:nvPr/>
        </p:nvGrpSpPr>
        <p:grpSpPr>
          <a:xfrm>
            <a:off x="6829063" y="5312780"/>
            <a:ext cx="2314938" cy="1200329"/>
            <a:chOff x="6829063" y="5312780"/>
            <a:chExt cx="2314938" cy="1200329"/>
          </a:xfrm>
        </p:grpSpPr>
        <p:cxnSp>
          <p:nvCxnSpPr>
            <p:cNvPr id="10" name="Straight Arrow Connector 9"/>
            <p:cNvCxnSpPr/>
            <p:nvPr/>
          </p:nvCxnSpPr>
          <p:spPr>
            <a:xfrm flipH="1">
              <a:off x="6829063" y="5555848"/>
              <a:ext cx="60188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44155" y="5312780"/>
              <a:ext cx="1699846" cy="1200329"/>
            </a:xfrm>
            <a:prstGeom prst="rect">
              <a:avLst/>
            </a:prstGeom>
            <a:noFill/>
          </p:spPr>
          <p:txBody>
            <a:bodyPr wrap="square" rtlCol="0">
              <a:spAutoFit/>
            </a:bodyPr>
            <a:lstStyle/>
            <a:p>
              <a:r>
                <a:rPr lang="en-US" dirty="0" smtClean="0">
                  <a:solidFill>
                    <a:srgbClr val="FF0000"/>
                  </a:solidFill>
                </a:rPr>
                <a:t>In general, don’t jump outside of any </a:t>
              </a:r>
              <a:r>
                <a:rPr lang="en-US" dirty="0" err="1" smtClean="0">
                  <a:solidFill>
                    <a:srgbClr val="FF0000"/>
                  </a:solidFill>
                </a:rPr>
                <a:t>pragma</a:t>
              </a:r>
              <a:r>
                <a:rPr lang="en-US" dirty="0" smtClean="0">
                  <a:solidFill>
                    <a:srgbClr val="FF0000"/>
                  </a:solidFill>
                </a:rPr>
                <a:t> block</a:t>
              </a:r>
              <a:endParaRPr lang="en-US" dirty="0">
                <a:solidFill>
                  <a:srgbClr val="FF0000"/>
                </a:solidFill>
              </a:endParaRPr>
            </a:p>
          </p:txBody>
        </p:sp>
      </p:grpSp>
    </p:spTree>
    <p:extLst>
      <p:ext uri="{BB962C8B-B14F-4D97-AF65-F5344CB8AC3E}">
        <p14:creationId xmlns:p14="http://schemas.microsoft.com/office/powerpoint/2010/main" val="129898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Parallel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i="1" dirty="0" smtClean="0">
                <a:solidFill>
                  <a:schemeClr val="accent1"/>
                </a:solidFill>
              </a:rPr>
              <a:t>pragma</a:t>
            </a:r>
            <a:endParaRPr lang="en-US" i="1" dirty="0">
              <a:solidFill>
                <a:schemeClr val="accent1"/>
              </a:solidFill>
            </a:endParaRPr>
          </a:p>
        </p:txBody>
      </p:sp>
      <p:sp>
        <p:nvSpPr>
          <p:cNvPr id="3" name="Content Placeholder 2"/>
          <p:cNvSpPr>
            <a:spLocks noGrp="1"/>
          </p:cNvSpPr>
          <p:nvPr>
            <p:ph idx="1"/>
          </p:nvPr>
        </p:nvSpPr>
        <p:spPr>
          <a:xfrm>
            <a:off x="541863" y="1511300"/>
            <a:ext cx="7166876" cy="5346700"/>
          </a:xfrm>
        </p:spPr>
        <p:txBody>
          <a:bodyPr>
            <a:normAutofit fontScale="77500" lnSpcReduction="20000"/>
          </a:bodyPr>
          <a:lstStyle/>
          <a:p>
            <a:pPr>
              <a:buNone/>
            </a:pPr>
            <a:r>
              <a:rPr lang="en-US" b="1" dirty="0" smtClean="0">
                <a:solidFill>
                  <a:srgbClr val="FF0000"/>
                </a:solidFill>
                <a:latin typeface="Courier New"/>
                <a:cs typeface="Courier New"/>
              </a:rPr>
              <a:t>#pragma omp parallel for</a:t>
            </a:r>
          </a:p>
          <a:p>
            <a:pPr>
              <a:buNone/>
            </a:pPr>
            <a:r>
              <a:rPr lang="en-US" b="1" dirty="0" smtClean="0">
                <a:latin typeface="Courier New"/>
                <a:cs typeface="Courier New"/>
              </a:rPr>
              <a:t>  for (i=0; i&lt;max; i++) zero[i] = 0;</a:t>
            </a:r>
            <a:endParaRPr lang="en-US" b="1" dirty="0" smtClean="0"/>
          </a:p>
          <a:p>
            <a:pPr>
              <a:spcBef>
                <a:spcPts val="2400"/>
              </a:spcBef>
            </a:pPr>
            <a:r>
              <a:rPr lang="en-US" sz="3613" dirty="0" smtClean="0"/>
              <a:t>Master thread creates additional threads, each with a separate execution context</a:t>
            </a:r>
          </a:p>
          <a:p>
            <a:r>
              <a:rPr lang="en-US" sz="3613" dirty="0" smtClean="0"/>
              <a:t>All variables declared outside for loop are shared by default, except for loop index which is </a:t>
            </a:r>
            <a:r>
              <a:rPr lang="en-US" sz="3613" i="1" dirty="0" smtClean="0">
                <a:solidFill>
                  <a:srgbClr val="FF0000"/>
                </a:solidFill>
              </a:rPr>
              <a:t>private </a:t>
            </a:r>
            <a:r>
              <a:rPr lang="en-US" sz="3613" dirty="0" smtClean="0"/>
              <a:t>per thread (Why?)</a:t>
            </a:r>
          </a:p>
          <a:p>
            <a:r>
              <a:rPr lang="en-US" sz="3613" dirty="0" smtClean="0"/>
              <a:t>Implicit “barrier” synchronization at end of for loop</a:t>
            </a:r>
          </a:p>
          <a:p>
            <a:r>
              <a:rPr lang="en-US" sz="3613" dirty="0" smtClean="0"/>
              <a:t>Divide index regions sequentially per thread</a:t>
            </a:r>
          </a:p>
          <a:p>
            <a:pPr lvl="1"/>
            <a:r>
              <a:rPr lang="en-US" sz="3097" dirty="0" smtClean="0"/>
              <a:t>Thread 0 gets 0, 1, …, (max/n)-1; </a:t>
            </a:r>
          </a:p>
          <a:p>
            <a:pPr lvl="1"/>
            <a:r>
              <a:rPr lang="en-US" sz="3097" dirty="0" smtClean="0"/>
              <a:t>Thread 1 gets max/</a:t>
            </a:r>
            <a:r>
              <a:rPr lang="en-US" sz="3097" dirty="0" err="1" smtClean="0"/>
              <a:t>n</a:t>
            </a:r>
            <a:r>
              <a:rPr lang="en-US" sz="3097" dirty="0" smtClean="0"/>
              <a:t>, max/n+1, …, 2*(max/n)-1</a:t>
            </a:r>
          </a:p>
          <a:p>
            <a:pPr lvl="1"/>
            <a:r>
              <a:rPr lang="en-US" sz="3097" dirty="0" smtClean="0"/>
              <a:t>Why?</a:t>
            </a:r>
            <a:endParaRPr lang="en-US" sz="3097"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25</a:t>
            </a:fld>
            <a:endParaRPr lang="en-US" dirty="0"/>
          </a:p>
        </p:txBody>
      </p:sp>
      <p:pic>
        <p:nvPicPr>
          <p:cNvPr id="10" name="Picture 2"/>
          <p:cNvPicPr>
            <a:picLocks noChangeAspect="1" noChangeArrowheads="1"/>
          </p:cNvPicPr>
          <p:nvPr/>
        </p:nvPicPr>
        <p:blipFill rotWithShape="1">
          <a:blip r:embed="rId2"/>
          <a:srcRect r="29469"/>
          <a:stretch/>
        </p:blipFill>
        <p:spPr bwMode="auto">
          <a:xfrm>
            <a:off x="7594600" y="2590800"/>
            <a:ext cx="1397000" cy="2890205"/>
          </a:xfrm>
          <a:prstGeom prst="rect">
            <a:avLst/>
          </a:prstGeom>
          <a:noFill/>
          <a:ln w="9525">
            <a:noFill/>
            <a:miter lim="800000"/>
            <a:headEnd/>
            <a:tailEnd/>
          </a:ln>
          <a:effectLst/>
        </p:spPr>
      </p:pic>
    </p:spTree>
    <p:extLst>
      <p:ext uri="{BB962C8B-B14F-4D97-AF65-F5344CB8AC3E}">
        <p14:creationId xmlns:p14="http://schemas.microsoft.com/office/powerpoint/2010/main" val="37225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OpenMP Timing</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Elapsed wall clock time:</a:t>
            </a:r>
          </a:p>
          <a:p>
            <a:pPr>
              <a:buNone/>
            </a:pPr>
            <a:r>
              <a:rPr lang="en-US" dirty="0" smtClean="0">
                <a:latin typeface="Courier New"/>
                <a:cs typeface="Courier New"/>
              </a:rPr>
              <a:t>		</a:t>
            </a:r>
            <a:r>
              <a:rPr lang="en-US" dirty="0" smtClean="0">
                <a:solidFill>
                  <a:srgbClr val="FF0000"/>
                </a:solidFill>
                <a:latin typeface="Courier New"/>
                <a:cs typeface="Courier New"/>
              </a:rPr>
              <a:t>double </a:t>
            </a:r>
            <a:r>
              <a:rPr lang="en-US" dirty="0" err="1" smtClean="0">
                <a:solidFill>
                  <a:srgbClr val="FF0000"/>
                </a:solidFill>
                <a:latin typeface="Courier New"/>
                <a:cs typeface="Courier New"/>
              </a:rPr>
              <a:t>omp_get_wtime</a:t>
            </a:r>
            <a:r>
              <a:rPr lang="en-US" dirty="0" smtClean="0">
                <a:solidFill>
                  <a:srgbClr val="FF0000"/>
                </a:solidFill>
                <a:latin typeface="Courier New"/>
                <a:cs typeface="Courier New"/>
              </a:rPr>
              <a:t>(void); </a:t>
            </a:r>
          </a:p>
          <a:p>
            <a:pPr lvl="1"/>
            <a:r>
              <a:rPr lang="en-US" dirty="0" smtClean="0"/>
              <a:t>Returns elapsed wall clock time in seconds</a:t>
            </a:r>
          </a:p>
          <a:p>
            <a:pPr lvl="1"/>
            <a:r>
              <a:rPr lang="en-US" dirty="0" smtClean="0"/>
              <a:t>Time is measured per thread, no guarantee can be made that two distinct threads measure the same time</a:t>
            </a:r>
          </a:p>
          <a:p>
            <a:pPr lvl="1"/>
            <a:r>
              <a:rPr lang="en-US" dirty="0" smtClean="0"/>
              <a:t>Time is measured from “some time in the past,” so subtract results of two calls to </a:t>
            </a:r>
            <a:r>
              <a:rPr lang="en-US" sz="2600" dirty="0" err="1" smtClean="0">
                <a:latin typeface="Courier New" pitchFamily="49" charset="0"/>
                <a:cs typeface="Courier New" pitchFamily="49" charset="0"/>
              </a:rPr>
              <a:t>omp_get_wtime</a:t>
            </a:r>
            <a:r>
              <a:rPr lang="en-US" sz="2600" dirty="0" smtClean="0">
                <a:latin typeface="Courier New" pitchFamily="49" charset="0"/>
                <a:cs typeface="Courier New" pitchFamily="49" charset="0"/>
              </a:rPr>
              <a:t> </a:t>
            </a:r>
            <a:r>
              <a:rPr lang="en-US" dirty="0" smtClean="0"/>
              <a:t>to get elapsed time</a:t>
            </a:r>
            <a:endParaRPr lang="en-US" sz="2600" dirty="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dirty="0"/>
          </a:p>
        </p:txBody>
      </p:sp>
    </p:spTree>
    <p:extLst>
      <p:ext uri="{BB962C8B-B14F-4D97-AF65-F5344CB8AC3E}">
        <p14:creationId xmlns:p14="http://schemas.microsoft.com/office/powerpoint/2010/main" val="3999834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1" y="95050"/>
            <a:ext cx="8229600" cy="597645"/>
          </a:xfrm>
        </p:spPr>
        <p:txBody>
          <a:bodyPr>
            <a:normAutofit fontScale="90000"/>
          </a:bodyPr>
          <a:lstStyle/>
          <a:p>
            <a:r>
              <a:rPr lang="en-US" dirty="0" smtClean="0">
                <a:solidFill>
                  <a:schemeClr val="accent1"/>
                </a:solidFill>
              </a:rPr>
              <a:t>Matrix Multiply in OpenMP</a:t>
            </a:r>
            <a:endParaRPr lang="en-US" dirty="0">
              <a:solidFill>
                <a:schemeClr val="accent1"/>
              </a:solidFill>
            </a:endParaRPr>
          </a:p>
        </p:txBody>
      </p:sp>
      <p:sp>
        <p:nvSpPr>
          <p:cNvPr id="3" name="Content Placeholder 2"/>
          <p:cNvSpPr>
            <a:spLocks noGrp="1"/>
          </p:cNvSpPr>
          <p:nvPr>
            <p:ph idx="1"/>
          </p:nvPr>
        </p:nvSpPr>
        <p:spPr>
          <a:xfrm>
            <a:off x="251933" y="997299"/>
            <a:ext cx="8229600" cy="4937760"/>
          </a:xfrm>
        </p:spPr>
        <p:txBody>
          <a:bodyPr>
            <a:normAutofit lnSpcReduction="10000"/>
          </a:bodyPr>
          <a:lstStyle/>
          <a:p>
            <a:pPr>
              <a:buNone/>
            </a:pPr>
            <a:r>
              <a:rPr lang="en-US" sz="2000" b="1" dirty="0" smtClean="0">
                <a:latin typeface="Courier New"/>
                <a:cs typeface="Courier New"/>
              </a:rPr>
              <a:t>// C[M][N] = A[M][P] × B[P][N]</a:t>
            </a:r>
          </a:p>
          <a:p>
            <a:pPr>
              <a:buNone/>
            </a:pPr>
            <a:r>
              <a:rPr lang="en-US" sz="2000" dirty="0" err="1" smtClean="0">
                <a:latin typeface="Courier New"/>
                <a:cs typeface="Courier New"/>
              </a:rPr>
              <a:t>start_time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a:t>
            </a:r>
          </a:p>
          <a:p>
            <a:pPr>
              <a:buNone/>
            </a:pPr>
            <a:r>
              <a:rPr lang="en-US" sz="2000" b="1" dirty="0" smtClean="0">
                <a:solidFill>
                  <a:srgbClr val="FF0000"/>
                </a:solidFill>
                <a:latin typeface="Courier New"/>
                <a:cs typeface="Courier New"/>
              </a:rPr>
              <a:t>#pragma </a:t>
            </a:r>
            <a:r>
              <a:rPr lang="en-US" sz="2000" b="1" dirty="0" err="1" smtClean="0">
                <a:solidFill>
                  <a:srgbClr val="FF0000"/>
                </a:solidFill>
                <a:latin typeface="Courier New"/>
                <a:cs typeface="Courier New"/>
              </a:rPr>
              <a:t>omp</a:t>
            </a:r>
            <a:r>
              <a:rPr lang="en-US" sz="2000" b="1" dirty="0" smtClean="0">
                <a:solidFill>
                  <a:srgbClr val="FF0000"/>
                </a:solidFill>
                <a:latin typeface="Courier New"/>
                <a:cs typeface="Courier New"/>
              </a:rPr>
              <a:t> parallel for private(</a:t>
            </a:r>
            <a:r>
              <a:rPr lang="en-US" sz="2000" b="1" dirty="0" err="1" smtClean="0">
                <a:solidFill>
                  <a:srgbClr val="FF0000"/>
                </a:solidFill>
                <a:latin typeface="Courier New"/>
                <a:cs typeface="Courier New"/>
              </a:rPr>
              <a:t>tmp</a:t>
            </a:r>
            <a:r>
              <a:rPr lang="en-US" sz="2000" b="1" dirty="0" smtClean="0">
                <a:solidFill>
                  <a:srgbClr val="FF0000"/>
                </a:solidFill>
                <a:latin typeface="Courier New"/>
                <a:cs typeface="Courier New"/>
              </a:rPr>
              <a:t>, j, k)</a:t>
            </a:r>
            <a:endParaRPr lang="en-US" sz="2000" b="1" dirty="0" smtClean="0">
              <a:latin typeface="Courier New"/>
              <a:cs typeface="Courier New"/>
            </a:endParaRPr>
          </a:p>
          <a:p>
            <a:pPr>
              <a:buNone/>
            </a:pPr>
            <a:r>
              <a:rPr lang="en-US" sz="2000" b="1" dirty="0" smtClean="0">
                <a:latin typeface="Courier New"/>
                <a:cs typeface="Courier New"/>
              </a:rPr>
              <a:t>  for (</a:t>
            </a:r>
            <a:r>
              <a:rPr lang="en-US" sz="2000" b="1" dirty="0" err="1" smtClean="0">
                <a:latin typeface="Courier New"/>
                <a:cs typeface="Courier New"/>
              </a:rPr>
              <a:t>i</a:t>
            </a:r>
            <a:r>
              <a:rPr lang="en-US" sz="2000" b="1" dirty="0" smtClean="0">
                <a:latin typeface="Courier New"/>
                <a:cs typeface="Courier New"/>
              </a:rPr>
              <a:t>=0; </a:t>
            </a:r>
            <a:r>
              <a:rPr lang="en-US" sz="2000" b="1" dirty="0" err="1" smtClean="0">
                <a:latin typeface="Courier New"/>
                <a:cs typeface="Courier New"/>
              </a:rPr>
              <a:t>i</a:t>
            </a:r>
            <a:r>
              <a:rPr lang="en-US" sz="2000" b="1" dirty="0" smtClean="0">
                <a:latin typeface="Courier New"/>
                <a:cs typeface="Courier New"/>
              </a:rPr>
              <a:t>&lt;M; </a:t>
            </a:r>
            <a:r>
              <a:rPr lang="en-US" sz="2000" b="1" dirty="0" err="1" smtClean="0">
                <a:latin typeface="Courier New"/>
                <a:cs typeface="Courier New"/>
              </a:rPr>
              <a:t>i</a:t>
            </a:r>
            <a:r>
              <a:rPr lang="en-US" sz="2000" b="1" dirty="0" smtClean="0">
                <a:latin typeface="Courier New"/>
                <a:cs typeface="Courier New"/>
              </a:rPr>
              <a:t>++){</a:t>
            </a:r>
          </a:p>
          <a:p>
            <a:pPr>
              <a:buNone/>
            </a:pPr>
            <a:r>
              <a:rPr lang="en-US" sz="2000" b="1" dirty="0" smtClean="0">
                <a:latin typeface="Courier New"/>
                <a:cs typeface="Courier New"/>
              </a:rPr>
              <a:t>    for (j=0; j&lt;N; j++){</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0.0;</a:t>
            </a:r>
          </a:p>
          <a:p>
            <a:pPr>
              <a:buNone/>
            </a:pPr>
            <a:r>
              <a:rPr lang="en-US" sz="2000" b="1" dirty="0" smtClean="0">
                <a:latin typeface="Courier New"/>
                <a:cs typeface="Courier New"/>
              </a:rPr>
              <a:t>      for( k=0; k&lt;P; k++){</a:t>
            </a:r>
          </a:p>
          <a:p>
            <a:pPr>
              <a:buNone/>
            </a:pPr>
            <a:r>
              <a:rPr lang="en-US" sz="2000" b="1" dirty="0" smtClean="0">
                <a:latin typeface="Courier New"/>
                <a:cs typeface="Courier New"/>
              </a:rPr>
              <a:t>        /* C(</a:t>
            </a:r>
            <a:r>
              <a:rPr lang="en-US" sz="2000" b="1" dirty="0" err="1" smtClean="0">
                <a:latin typeface="Courier New"/>
                <a:cs typeface="Courier New"/>
              </a:rPr>
              <a:t>i,j</a:t>
            </a:r>
            <a:r>
              <a:rPr lang="en-US" sz="2000" b="1" dirty="0" smtClean="0">
                <a:latin typeface="Courier New"/>
                <a:cs typeface="Courier New"/>
              </a:rPr>
              <a:t>) = sum(over k) A(</a:t>
            </a:r>
            <a:r>
              <a:rPr lang="en-US" sz="2000" b="1" dirty="0" err="1" smtClean="0">
                <a:latin typeface="Courier New"/>
                <a:cs typeface="Courier New"/>
              </a:rPr>
              <a:t>i,k</a:t>
            </a:r>
            <a:r>
              <a:rPr lang="en-US" sz="2000" b="1" dirty="0" smtClean="0">
                <a:latin typeface="Courier New"/>
                <a:cs typeface="Courier New"/>
              </a:rPr>
              <a:t>) * B(</a:t>
            </a:r>
            <a:r>
              <a:rPr lang="en-US" sz="2000" b="1" dirty="0" err="1" smtClean="0">
                <a:latin typeface="Courier New"/>
                <a:cs typeface="Courier New"/>
              </a:rPr>
              <a:t>k,j</a:t>
            </a:r>
            <a:r>
              <a:rPr lang="en-US" sz="2000" b="1" dirty="0" smtClean="0">
                <a:latin typeface="Courier New"/>
                <a:cs typeface="Courier New"/>
              </a:rPr>
              <a:t>)*/</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A[</a:t>
            </a:r>
            <a:r>
              <a:rPr lang="en-US" sz="2000" b="1" dirty="0" err="1" smtClean="0">
                <a:latin typeface="Courier New"/>
                <a:cs typeface="Courier New"/>
              </a:rPr>
              <a:t>i</a:t>
            </a:r>
            <a:r>
              <a:rPr lang="en-US" sz="2000" b="1" dirty="0" smtClean="0">
                <a:latin typeface="Courier New"/>
                <a:cs typeface="Courier New"/>
              </a:rPr>
              <a:t>][k] * B[k][j];</a:t>
            </a:r>
          </a:p>
          <a:p>
            <a:pPr>
              <a:buNone/>
            </a:pPr>
            <a:r>
              <a:rPr lang="en-US" sz="2000" b="1" dirty="0" smtClean="0">
                <a:latin typeface="Courier New"/>
                <a:cs typeface="Courier New"/>
              </a:rPr>
              <a:t>      }</a:t>
            </a:r>
          </a:p>
          <a:p>
            <a:pPr>
              <a:buNone/>
            </a:pPr>
            <a:r>
              <a:rPr lang="en-US" sz="2000" b="1" dirty="0" smtClean="0">
                <a:latin typeface="Courier New"/>
                <a:cs typeface="Courier New"/>
              </a:rPr>
              <a:t>      C[</a:t>
            </a:r>
            <a:r>
              <a:rPr lang="en-US" sz="2000" b="1" dirty="0" err="1" smtClean="0">
                <a:latin typeface="Courier New"/>
                <a:cs typeface="Courier New"/>
              </a:rPr>
              <a:t>i</a:t>
            </a:r>
            <a:r>
              <a:rPr lang="en-US" sz="2000" b="1" dirty="0" smtClean="0">
                <a:latin typeface="Courier New"/>
                <a:cs typeface="Courier New"/>
              </a:rPr>
              <a:t>][j] = </a:t>
            </a:r>
            <a:r>
              <a:rPr lang="en-US" sz="2000" b="1" dirty="0" err="1" smtClean="0">
                <a:latin typeface="Courier New"/>
                <a:cs typeface="Courier New"/>
              </a:rPr>
              <a:t>tmp</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a:t>
            </a:r>
          </a:p>
          <a:p>
            <a:pPr>
              <a:buNone/>
            </a:pPr>
            <a:r>
              <a:rPr lang="en-US" sz="2000" dirty="0" err="1" smtClean="0">
                <a:latin typeface="Courier New"/>
                <a:cs typeface="Courier New"/>
              </a:rPr>
              <a:t>run_time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 - </a:t>
            </a:r>
            <a:r>
              <a:rPr lang="en-US" sz="2000" dirty="0" err="1" smtClean="0">
                <a:latin typeface="Courier New"/>
                <a:cs typeface="Courier New"/>
              </a:rPr>
              <a:t>start_time</a:t>
            </a:r>
            <a:r>
              <a:rPr lang="en-US" sz="2000" dirty="0" smtClean="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dirty="0"/>
          </a:p>
        </p:txBody>
      </p:sp>
      <p:grpSp>
        <p:nvGrpSpPr>
          <p:cNvPr id="7" name="Group 6"/>
          <p:cNvGrpSpPr/>
          <p:nvPr/>
        </p:nvGrpSpPr>
        <p:grpSpPr>
          <a:xfrm>
            <a:off x="4064821" y="1901746"/>
            <a:ext cx="4979751" cy="1323439"/>
            <a:chOff x="3433937" y="1488418"/>
            <a:chExt cx="5226965" cy="1323439"/>
          </a:xfrm>
        </p:grpSpPr>
        <p:sp>
          <p:nvSpPr>
            <p:cNvPr id="8" name="TextBox 7"/>
            <p:cNvSpPr txBox="1"/>
            <p:nvPr/>
          </p:nvSpPr>
          <p:spPr>
            <a:xfrm>
              <a:off x="5053290" y="1488418"/>
              <a:ext cx="3607612" cy="1323439"/>
            </a:xfrm>
            <a:prstGeom prst="rect">
              <a:avLst/>
            </a:prstGeom>
            <a:noFill/>
            <a:ln w="19050" cmpd="sng">
              <a:noFill/>
            </a:ln>
          </p:spPr>
          <p:txBody>
            <a:bodyPr wrap="square" rtlCol="0">
              <a:spAutoFit/>
            </a:bodyPr>
            <a:lstStyle/>
            <a:p>
              <a:r>
                <a:rPr lang="en-US" sz="2000" dirty="0" smtClean="0">
                  <a:solidFill>
                    <a:schemeClr val="accent1"/>
                  </a:solidFill>
                </a:rPr>
                <a:t>Outer loop spread across N threads; </a:t>
              </a:r>
              <a:br>
                <a:rPr lang="en-US" sz="2000" dirty="0" smtClean="0">
                  <a:solidFill>
                    <a:schemeClr val="accent1"/>
                  </a:solidFill>
                </a:rPr>
              </a:br>
              <a:r>
                <a:rPr lang="en-US" sz="2000" dirty="0" smtClean="0">
                  <a:solidFill>
                    <a:schemeClr val="accent1"/>
                  </a:solidFill>
                </a:rPr>
                <a:t>inner loops inside a single thread</a:t>
              </a:r>
              <a:endParaRPr lang="en-US" sz="2000" dirty="0">
                <a:solidFill>
                  <a:schemeClr val="accent1"/>
                </a:solidFill>
              </a:endParaRPr>
            </a:p>
          </p:txBody>
        </p:sp>
        <p:cxnSp>
          <p:nvCxnSpPr>
            <p:cNvPr id="9" name="Straight Connector 8"/>
            <p:cNvCxnSpPr/>
            <p:nvPr/>
          </p:nvCxnSpPr>
          <p:spPr>
            <a:xfrm flipH="1">
              <a:off x="3433937" y="1744134"/>
              <a:ext cx="1612196" cy="41368"/>
            </a:xfrm>
            <a:prstGeom prst="line">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pic>
        <p:nvPicPr>
          <p:cNvPr id="4" name="Picture 3"/>
          <p:cNvPicPr>
            <a:picLocks noChangeAspect="1"/>
          </p:cNvPicPr>
          <p:nvPr/>
        </p:nvPicPr>
        <p:blipFill>
          <a:blip r:embed="rId2"/>
          <a:stretch>
            <a:fillRect/>
          </a:stretch>
        </p:blipFill>
        <p:spPr>
          <a:xfrm>
            <a:off x="6117251" y="3758511"/>
            <a:ext cx="3527781" cy="3099488"/>
          </a:xfrm>
          <a:prstGeom prst="rect">
            <a:avLst/>
          </a:prstGeom>
        </p:spPr>
      </p:pic>
    </p:spTree>
    <p:extLst>
      <p:ext uri="{BB962C8B-B14F-4D97-AF65-F5344CB8AC3E}">
        <p14:creationId xmlns:p14="http://schemas.microsoft.com/office/powerpoint/2010/main" val="51645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Notes on Matrix Multiply Example</a:t>
            </a:r>
            <a:endParaRPr lang="en-US" dirty="0">
              <a:solidFill>
                <a:schemeClr val="accent1"/>
              </a:solidFill>
            </a:endParaRPr>
          </a:p>
        </p:txBody>
      </p:sp>
      <p:sp>
        <p:nvSpPr>
          <p:cNvPr id="7" name="Content Placeholder 6"/>
          <p:cNvSpPr>
            <a:spLocks noGrp="1"/>
          </p:cNvSpPr>
          <p:nvPr>
            <p:ph idx="1"/>
          </p:nvPr>
        </p:nvSpPr>
        <p:spPr>
          <a:xfrm>
            <a:off x="457200" y="1600199"/>
            <a:ext cx="8229600" cy="4937760"/>
          </a:xfrm>
        </p:spPr>
        <p:txBody>
          <a:bodyPr/>
          <a:lstStyle/>
          <a:p>
            <a:r>
              <a:rPr lang="en-US" dirty="0" smtClean="0"/>
              <a:t>More performance optimizations available:</a:t>
            </a:r>
          </a:p>
          <a:p>
            <a:pPr lvl="1"/>
            <a:r>
              <a:rPr lang="en-US" dirty="0" smtClean="0"/>
              <a:t>Higher </a:t>
            </a:r>
            <a:r>
              <a:rPr lang="en-US" i="1" dirty="0" smtClean="0"/>
              <a:t>compiler optimization</a:t>
            </a:r>
            <a:r>
              <a:rPr lang="en-US" dirty="0" smtClean="0"/>
              <a:t> (-O2, -O3) to reduce number of instructions executed</a:t>
            </a:r>
          </a:p>
          <a:p>
            <a:pPr lvl="1"/>
            <a:r>
              <a:rPr lang="en-US" i="1" dirty="0" smtClean="0"/>
              <a:t>Cache blocking</a:t>
            </a:r>
            <a:r>
              <a:rPr lang="en-US" dirty="0" smtClean="0"/>
              <a:t> to improve memory </a:t>
            </a:r>
            <a:r>
              <a:rPr lang="en-US" dirty="0" smtClean="0"/>
              <a:t>performance</a:t>
            </a:r>
          </a:p>
          <a:p>
            <a:pPr lvl="2"/>
            <a:r>
              <a:rPr lang="en-US" dirty="0" smtClean="0"/>
              <a:t>Take advantage of both spatial and temporal locality</a:t>
            </a:r>
            <a:endParaRPr lang="en-US" dirty="0" smtClean="0"/>
          </a:p>
          <a:p>
            <a:pPr lvl="1"/>
            <a:r>
              <a:rPr lang="en-US" dirty="0" smtClean="0"/>
              <a:t>Using SIMD SSE instructions to raise floating point computation rate (</a:t>
            </a:r>
            <a:r>
              <a:rPr lang="en-US" i="1" dirty="0" smtClean="0"/>
              <a:t>DLP</a:t>
            </a:r>
            <a:r>
              <a:rPr lang="en-US" dirty="0" smtClean="0"/>
              <a:t>)</a:t>
            </a:r>
          </a:p>
        </p:txBody>
      </p:sp>
      <p:sp>
        <p:nvSpPr>
          <p:cNvPr id="5" name="Slide Number Placeholder 4"/>
          <p:cNvSpPr>
            <a:spLocks noGrp="1"/>
          </p:cNvSpPr>
          <p:nvPr>
            <p:ph type="sldNum" sz="quarter" idx="12"/>
          </p:nvPr>
        </p:nvSpPr>
        <p:spPr/>
        <p:txBody>
          <a:bodyPr/>
          <a:lstStyle/>
          <a:p>
            <a:fld id="{3CC63E4C-4642-794D-A2FD-70F6B81535F5}" type="slidenum">
              <a:rPr lang="en-US" smtClean="0"/>
              <a:pPr/>
              <a:t>28</a:t>
            </a:fld>
            <a:endParaRPr lang="en-US" dirty="0"/>
          </a:p>
        </p:txBody>
      </p:sp>
    </p:spTree>
    <p:extLst>
      <p:ext uri="{BB962C8B-B14F-4D97-AF65-F5344CB8AC3E}">
        <p14:creationId xmlns:p14="http://schemas.microsoft.com/office/powerpoint/2010/main" val="2707819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661"/>
          </a:xfrm>
        </p:spPr>
        <p:txBody>
          <a:bodyPr/>
          <a:lstStyle/>
          <a:p>
            <a:r>
              <a:rPr lang="en-US" dirty="0" smtClean="0"/>
              <a:t>OpenMP Reduction</a:t>
            </a:r>
            <a:endParaRPr lang="en-US" dirty="0"/>
          </a:p>
        </p:txBody>
      </p:sp>
      <p:sp>
        <p:nvSpPr>
          <p:cNvPr id="3" name="Content Placeholder 2"/>
          <p:cNvSpPr>
            <a:spLocks noGrp="1"/>
          </p:cNvSpPr>
          <p:nvPr>
            <p:ph idx="1"/>
          </p:nvPr>
        </p:nvSpPr>
        <p:spPr>
          <a:xfrm>
            <a:off x="457200" y="846627"/>
            <a:ext cx="8229600" cy="5849423"/>
          </a:xfrm>
        </p:spPr>
        <p:txBody>
          <a:bodyPr>
            <a:normAutofit fontScale="47500" lnSpcReduction="20000"/>
          </a:bodyPr>
          <a:lstStyle/>
          <a:p>
            <a:pPr>
              <a:buNone/>
            </a:pPr>
            <a:r>
              <a:rPr lang="en-US" sz="3800" b="1" dirty="0">
                <a:latin typeface="Courier"/>
                <a:cs typeface="Courier"/>
              </a:rPr>
              <a:t>double </a:t>
            </a:r>
            <a:r>
              <a:rPr lang="en-US" sz="3800" b="1" dirty="0" err="1" smtClean="0">
                <a:latin typeface="Courier"/>
                <a:cs typeface="Courier"/>
              </a:rPr>
              <a:t>avg</a:t>
            </a:r>
            <a:r>
              <a:rPr lang="en-US" sz="3800" b="1" dirty="0" smtClean="0">
                <a:latin typeface="Courier"/>
                <a:cs typeface="Courier"/>
              </a:rPr>
              <a:t>, sum=</a:t>
            </a:r>
            <a:r>
              <a:rPr lang="en-US" sz="3800" b="1" dirty="0">
                <a:latin typeface="Courier"/>
                <a:cs typeface="Courier"/>
              </a:rPr>
              <a:t>0.0, A[MAX]; </a:t>
            </a:r>
            <a:r>
              <a:rPr lang="en-US" sz="3800" b="1" dirty="0" err="1">
                <a:latin typeface="Courier"/>
                <a:cs typeface="Courier"/>
              </a:rPr>
              <a:t>int</a:t>
            </a:r>
            <a:r>
              <a:rPr lang="en-US" sz="3800" b="1" dirty="0">
                <a:latin typeface="Courier"/>
                <a:cs typeface="Courier"/>
              </a:rPr>
              <a:t> </a:t>
            </a:r>
            <a:r>
              <a:rPr lang="en-US" sz="3800" b="1" dirty="0" err="1">
                <a:latin typeface="Courier"/>
                <a:cs typeface="Courier"/>
              </a:rPr>
              <a:t>i</a:t>
            </a:r>
            <a:r>
              <a:rPr lang="en-US" sz="3800" b="1" dirty="0">
                <a:latin typeface="Courier"/>
                <a:cs typeface="Courier"/>
              </a:rPr>
              <a:t>;</a:t>
            </a:r>
          </a:p>
          <a:p>
            <a:pPr>
              <a:buNone/>
            </a:pPr>
            <a:r>
              <a:rPr lang="en-US" sz="3800" b="1" dirty="0">
                <a:solidFill>
                  <a:srgbClr val="3366FF"/>
                </a:solidFill>
                <a:latin typeface="Courier"/>
                <a:cs typeface="Courier"/>
              </a:rPr>
              <a:t>#pragma </a:t>
            </a:r>
            <a:r>
              <a:rPr lang="en-US" sz="3800" b="1" dirty="0" err="1">
                <a:solidFill>
                  <a:srgbClr val="3366FF"/>
                </a:solidFill>
                <a:latin typeface="Courier"/>
                <a:cs typeface="Courier"/>
              </a:rPr>
              <a:t>omp</a:t>
            </a:r>
            <a:r>
              <a:rPr lang="en-US" sz="3800" b="1" dirty="0">
                <a:solidFill>
                  <a:srgbClr val="3366FF"/>
                </a:solidFill>
                <a:latin typeface="Courier"/>
                <a:cs typeface="Courier"/>
              </a:rPr>
              <a:t> </a:t>
            </a:r>
            <a:r>
              <a:rPr lang="en-US" sz="3800" b="1" dirty="0" smtClean="0">
                <a:solidFill>
                  <a:srgbClr val="3366FF"/>
                </a:solidFill>
                <a:latin typeface="Courier"/>
                <a:cs typeface="Courier"/>
              </a:rPr>
              <a:t>parallel for private ( sum )</a:t>
            </a:r>
            <a:endParaRPr lang="en-US" sz="3800" b="1" dirty="0">
              <a:solidFill>
                <a:srgbClr val="3366FF"/>
              </a:solidFill>
              <a:latin typeface="Courier"/>
              <a:cs typeface="Courier"/>
            </a:endParaRPr>
          </a:p>
          <a:p>
            <a:pPr>
              <a:buNone/>
            </a:pPr>
            <a:r>
              <a:rPr lang="en-US" sz="3800" b="1" dirty="0">
                <a:latin typeface="Courier"/>
                <a:cs typeface="Courier"/>
              </a:rPr>
              <a:t>for (</a:t>
            </a:r>
            <a:r>
              <a:rPr lang="en-US" sz="3800" b="1" dirty="0" err="1">
                <a:latin typeface="Courier"/>
                <a:cs typeface="Courier"/>
              </a:rPr>
              <a:t>i</a:t>
            </a:r>
            <a:r>
              <a:rPr lang="en-US" sz="3800" b="1" dirty="0">
                <a:latin typeface="Courier"/>
                <a:cs typeface="Courier"/>
              </a:rPr>
              <a:t> = 0; </a:t>
            </a:r>
            <a:r>
              <a:rPr lang="en-US" sz="3800" b="1" dirty="0" err="1">
                <a:latin typeface="Courier"/>
                <a:cs typeface="Courier"/>
              </a:rPr>
              <a:t>i</a:t>
            </a:r>
            <a:r>
              <a:rPr lang="en-US" sz="3800" b="1" dirty="0">
                <a:latin typeface="Courier"/>
                <a:cs typeface="Courier"/>
              </a:rPr>
              <a:t> &lt;= MAX ; </a:t>
            </a:r>
            <a:r>
              <a:rPr lang="en-US" sz="3800" b="1" dirty="0" err="1">
                <a:latin typeface="Courier"/>
                <a:cs typeface="Courier"/>
              </a:rPr>
              <a:t>i</a:t>
            </a:r>
            <a:r>
              <a:rPr lang="en-US" sz="3800" b="1" dirty="0">
                <a:latin typeface="Courier"/>
                <a:cs typeface="Courier"/>
              </a:rPr>
              <a:t>++) </a:t>
            </a:r>
            <a:br>
              <a:rPr lang="en-US" sz="3800" b="1" dirty="0">
                <a:latin typeface="Courier"/>
                <a:cs typeface="Courier"/>
              </a:rPr>
            </a:br>
            <a:r>
              <a:rPr lang="en-US" sz="3800" b="1" dirty="0">
                <a:latin typeface="Courier"/>
                <a:cs typeface="Courier"/>
              </a:rPr>
              <a:t>	</a:t>
            </a:r>
            <a:r>
              <a:rPr lang="en-US" sz="3800" b="1" dirty="0" smtClean="0">
                <a:latin typeface="Courier"/>
                <a:cs typeface="Courier"/>
              </a:rPr>
              <a:t>sum </a:t>
            </a:r>
            <a:r>
              <a:rPr lang="en-US" sz="3800" b="1" dirty="0">
                <a:latin typeface="Courier"/>
                <a:cs typeface="Courier"/>
              </a:rPr>
              <a:t>+= A[</a:t>
            </a:r>
            <a:r>
              <a:rPr lang="en-US" sz="3800" b="1" dirty="0" err="1">
                <a:latin typeface="Courier"/>
                <a:cs typeface="Courier"/>
              </a:rPr>
              <a:t>i</a:t>
            </a:r>
            <a:r>
              <a:rPr lang="en-US" sz="3800" b="1" dirty="0">
                <a:latin typeface="Courier"/>
                <a:cs typeface="Courier"/>
              </a:rPr>
              <a:t>]; </a:t>
            </a:r>
          </a:p>
          <a:p>
            <a:pPr>
              <a:buNone/>
            </a:pPr>
            <a:r>
              <a:rPr lang="en-US" sz="3800" b="1" dirty="0" err="1">
                <a:latin typeface="Courier"/>
                <a:cs typeface="Courier"/>
              </a:rPr>
              <a:t>avg</a:t>
            </a:r>
            <a:r>
              <a:rPr lang="en-US" sz="3800" b="1" dirty="0">
                <a:latin typeface="Courier"/>
                <a:cs typeface="Courier"/>
              </a:rPr>
              <a:t> = </a:t>
            </a:r>
            <a:r>
              <a:rPr lang="en-US" sz="3800" b="1" dirty="0" smtClean="0">
                <a:latin typeface="Courier"/>
                <a:cs typeface="Courier"/>
              </a:rPr>
              <a:t>sum/</a:t>
            </a:r>
            <a:r>
              <a:rPr lang="en-US" sz="3800" b="1" dirty="0">
                <a:latin typeface="Courier"/>
                <a:cs typeface="Courier"/>
              </a:rPr>
              <a:t>MAX</a:t>
            </a:r>
            <a:r>
              <a:rPr lang="en-US" sz="3800" b="1" dirty="0" smtClean="0">
                <a:latin typeface="Courier"/>
                <a:cs typeface="Courier"/>
              </a:rPr>
              <a:t>;  // bug</a:t>
            </a:r>
          </a:p>
          <a:p>
            <a:pPr>
              <a:buNone/>
            </a:pPr>
            <a:endParaRPr lang="en-US" i="1" dirty="0" smtClean="0">
              <a:solidFill>
                <a:srgbClr val="FF0000"/>
              </a:solidFill>
            </a:endParaRPr>
          </a:p>
          <a:p>
            <a:pPr>
              <a:buClr>
                <a:schemeClr val="tx1"/>
              </a:buClr>
            </a:pPr>
            <a:r>
              <a:rPr lang="en-US" sz="5100" i="1" dirty="0" smtClean="0">
                <a:solidFill>
                  <a:srgbClr val="FF0000"/>
                </a:solidFill>
              </a:rPr>
              <a:t>Problem is that we really want sum over all threads!</a:t>
            </a:r>
            <a:endParaRPr lang="en-US" sz="5100" i="1" dirty="0">
              <a:solidFill>
                <a:srgbClr val="FF0000"/>
              </a:solidFill>
            </a:endParaRPr>
          </a:p>
          <a:p>
            <a:pPr>
              <a:buClr>
                <a:schemeClr val="tx1"/>
              </a:buClr>
            </a:pPr>
            <a:r>
              <a:rPr lang="en-US" sz="5100" i="1" dirty="0" smtClean="0">
                <a:solidFill>
                  <a:srgbClr val="3366FF"/>
                </a:solidFill>
              </a:rPr>
              <a:t>Reduction</a:t>
            </a:r>
            <a:r>
              <a:rPr lang="en-US" sz="5100" dirty="0" smtClean="0"/>
              <a:t>: specifies that 1 or more variables that are private to each thread are subject of reduction operation at end of parallel region:</a:t>
            </a:r>
            <a:br>
              <a:rPr lang="en-US" sz="5100" dirty="0" smtClean="0"/>
            </a:br>
            <a:r>
              <a:rPr lang="en-US" sz="5100" b="1" dirty="0" smtClean="0"/>
              <a:t>reduction(</a:t>
            </a:r>
            <a:r>
              <a:rPr lang="en-US" sz="5100" b="1" dirty="0" err="1" smtClean="0"/>
              <a:t>operation:var</a:t>
            </a:r>
            <a:r>
              <a:rPr lang="en-US" sz="5100" b="1" dirty="0" smtClean="0"/>
              <a:t>) </a:t>
            </a:r>
            <a:r>
              <a:rPr lang="en-US" sz="5100" dirty="0" smtClean="0"/>
              <a:t>where</a:t>
            </a:r>
          </a:p>
          <a:p>
            <a:pPr lvl="1">
              <a:buClr>
                <a:schemeClr val="tx1"/>
              </a:buClr>
            </a:pPr>
            <a:r>
              <a:rPr lang="en-US" sz="3800" i="1" dirty="0" smtClean="0">
                <a:solidFill>
                  <a:srgbClr val="3366FF"/>
                </a:solidFill>
              </a:rPr>
              <a:t>Operation</a:t>
            </a:r>
            <a:r>
              <a:rPr lang="en-US" sz="3800" dirty="0" smtClean="0"/>
              <a:t>: operator to perform on the variables (</a:t>
            </a:r>
            <a:r>
              <a:rPr lang="en-US" sz="3800" dirty="0" err="1" smtClean="0"/>
              <a:t>var</a:t>
            </a:r>
            <a:r>
              <a:rPr lang="en-US" sz="3800" dirty="0" smtClean="0"/>
              <a:t>) at the end of the parallel region</a:t>
            </a:r>
          </a:p>
          <a:p>
            <a:pPr lvl="1">
              <a:buClr>
                <a:schemeClr val="tx1"/>
              </a:buClr>
            </a:pPr>
            <a:r>
              <a:rPr lang="en-US" sz="3800" i="1" dirty="0" err="1" smtClean="0">
                <a:solidFill>
                  <a:srgbClr val="3366FF"/>
                </a:solidFill>
              </a:rPr>
              <a:t>Var</a:t>
            </a:r>
            <a:r>
              <a:rPr lang="en-US" sz="3800" dirty="0" smtClean="0"/>
              <a:t>: One or more variables on which to perform scalar reduction. </a:t>
            </a:r>
          </a:p>
          <a:p>
            <a:pPr lvl="1">
              <a:buClr>
                <a:schemeClr val="tx1"/>
              </a:buClr>
            </a:pPr>
            <a:endParaRPr lang="en-US" sz="3400" dirty="0" smtClean="0"/>
          </a:p>
          <a:p>
            <a:pPr>
              <a:buNone/>
            </a:pPr>
            <a:r>
              <a:rPr lang="en-US" sz="4200" b="1" dirty="0">
                <a:latin typeface="Courier"/>
                <a:cs typeface="Courier"/>
              </a:rPr>
              <a:t>d</a:t>
            </a:r>
            <a:r>
              <a:rPr lang="en-US" sz="4200" b="1" dirty="0" smtClean="0">
                <a:latin typeface="Courier"/>
                <a:cs typeface="Courier"/>
              </a:rPr>
              <a:t>ouble </a:t>
            </a:r>
            <a:r>
              <a:rPr lang="en-US" sz="4200" b="1" dirty="0" err="1" smtClean="0">
                <a:latin typeface="Courier"/>
                <a:cs typeface="Courier"/>
              </a:rPr>
              <a:t>avg</a:t>
            </a:r>
            <a:r>
              <a:rPr lang="en-US" sz="4200" b="1" dirty="0" smtClean="0">
                <a:latin typeface="Courier"/>
                <a:cs typeface="Courier"/>
              </a:rPr>
              <a:t>, sum=0.0, A[MAX]; </a:t>
            </a:r>
            <a:r>
              <a:rPr lang="en-US" sz="4200" b="1" dirty="0" err="1" smtClean="0">
                <a:latin typeface="Courier"/>
                <a:cs typeface="Courier"/>
              </a:rPr>
              <a:t>int</a:t>
            </a:r>
            <a:r>
              <a:rPr lang="en-US" sz="4200" b="1" dirty="0" smtClean="0">
                <a:latin typeface="Courier"/>
                <a:cs typeface="Courier"/>
              </a:rPr>
              <a:t> </a:t>
            </a:r>
            <a:r>
              <a:rPr lang="en-US" sz="4200" b="1" dirty="0" err="1" smtClean="0">
                <a:latin typeface="Courier"/>
                <a:cs typeface="Courier"/>
              </a:rPr>
              <a:t>i</a:t>
            </a:r>
            <a:r>
              <a:rPr lang="en-US" sz="4200" b="1" dirty="0" smtClean="0">
                <a:latin typeface="Courier"/>
                <a:cs typeface="Courier"/>
              </a:rPr>
              <a:t>;</a:t>
            </a:r>
          </a:p>
          <a:p>
            <a:pPr>
              <a:buNone/>
            </a:pPr>
            <a:r>
              <a:rPr lang="en-US" sz="4200" b="1" dirty="0">
                <a:solidFill>
                  <a:srgbClr val="3366FF"/>
                </a:solidFill>
                <a:latin typeface="Courier"/>
                <a:cs typeface="Courier"/>
              </a:rPr>
              <a:t>#</a:t>
            </a:r>
            <a:r>
              <a:rPr lang="en-US" sz="4200" b="1" dirty="0" smtClean="0">
                <a:solidFill>
                  <a:srgbClr val="3366FF"/>
                </a:solidFill>
                <a:latin typeface="Courier"/>
                <a:cs typeface="Courier"/>
              </a:rPr>
              <a:t>pragma </a:t>
            </a:r>
            <a:r>
              <a:rPr lang="en-US" sz="4200" b="1" dirty="0" err="1" smtClean="0">
                <a:solidFill>
                  <a:srgbClr val="3366FF"/>
                </a:solidFill>
                <a:latin typeface="Courier"/>
                <a:cs typeface="Courier"/>
              </a:rPr>
              <a:t>omp</a:t>
            </a:r>
            <a:r>
              <a:rPr lang="en-US" sz="4200" b="1" dirty="0" smtClean="0">
                <a:solidFill>
                  <a:srgbClr val="3366FF"/>
                </a:solidFill>
                <a:latin typeface="Courier"/>
                <a:cs typeface="Courier"/>
              </a:rPr>
              <a:t> for </a:t>
            </a:r>
            <a:r>
              <a:rPr lang="en-US" sz="4200" b="1" dirty="0" smtClean="0">
                <a:solidFill>
                  <a:srgbClr val="FF0000"/>
                </a:solidFill>
                <a:latin typeface="Courier"/>
                <a:cs typeface="Courier"/>
              </a:rPr>
              <a:t>reduction(+ : sum)</a:t>
            </a:r>
          </a:p>
          <a:p>
            <a:pPr>
              <a:buNone/>
            </a:pPr>
            <a:r>
              <a:rPr lang="en-US" sz="4200" b="1" dirty="0" smtClean="0">
                <a:latin typeface="Courier"/>
                <a:cs typeface="Courier"/>
              </a:rPr>
              <a:t>for (</a:t>
            </a:r>
            <a:r>
              <a:rPr lang="en-US" sz="4200" b="1" dirty="0" err="1" smtClean="0">
                <a:latin typeface="Courier"/>
                <a:cs typeface="Courier"/>
              </a:rPr>
              <a:t>i</a:t>
            </a:r>
            <a:r>
              <a:rPr lang="en-US" sz="4200" b="1" dirty="0" smtClean="0">
                <a:latin typeface="Courier"/>
                <a:cs typeface="Courier"/>
              </a:rPr>
              <a:t> = </a:t>
            </a:r>
            <a:r>
              <a:rPr lang="en-US" sz="4200" b="1" dirty="0">
                <a:latin typeface="Courier"/>
                <a:cs typeface="Courier"/>
              </a:rPr>
              <a:t>0</a:t>
            </a:r>
            <a:r>
              <a:rPr lang="en-US" sz="4200" b="1" dirty="0" smtClean="0">
                <a:latin typeface="Courier"/>
                <a:cs typeface="Courier"/>
              </a:rPr>
              <a:t>; </a:t>
            </a:r>
            <a:r>
              <a:rPr lang="en-US" sz="4200" b="1" dirty="0" err="1" smtClean="0">
                <a:latin typeface="Courier"/>
                <a:cs typeface="Courier"/>
              </a:rPr>
              <a:t>i</a:t>
            </a:r>
            <a:r>
              <a:rPr lang="en-US" sz="4200" b="1" dirty="0" smtClean="0">
                <a:latin typeface="Courier"/>
                <a:cs typeface="Courier"/>
              </a:rPr>
              <a:t> &lt;= MAX ; </a:t>
            </a:r>
            <a:r>
              <a:rPr lang="en-US" sz="4200" b="1" dirty="0" err="1" smtClean="0">
                <a:latin typeface="Courier"/>
                <a:cs typeface="Courier"/>
              </a:rPr>
              <a:t>i</a:t>
            </a:r>
            <a:r>
              <a:rPr lang="en-US" sz="4200" b="1" dirty="0" smtClean="0">
                <a:latin typeface="Courier"/>
                <a:cs typeface="Courier"/>
              </a:rPr>
              <a:t>++) </a:t>
            </a:r>
            <a:br>
              <a:rPr lang="en-US" sz="4200" b="1" dirty="0" smtClean="0">
                <a:latin typeface="Courier"/>
                <a:cs typeface="Courier"/>
              </a:rPr>
            </a:br>
            <a:r>
              <a:rPr lang="en-US" sz="4200" b="1" dirty="0" smtClean="0">
                <a:latin typeface="Courier"/>
                <a:cs typeface="Courier"/>
              </a:rPr>
              <a:t>	sum += A[</a:t>
            </a:r>
            <a:r>
              <a:rPr lang="en-US" sz="4200" b="1" dirty="0" err="1" smtClean="0">
                <a:latin typeface="Courier"/>
                <a:cs typeface="Courier"/>
              </a:rPr>
              <a:t>i</a:t>
            </a:r>
            <a:r>
              <a:rPr lang="en-US" sz="4200" b="1" dirty="0" smtClean="0">
                <a:latin typeface="Courier"/>
                <a:cs typeface="Courier"/>
              </a:rPr>
              <a:t>]; </a:t>
            </a:r>
          </a:p>
          <a:p>
            <a:pPr>
              <a:buNone/>
            </a:pPr>
            <a:r>
              <a:rPr lang="en-US" sz="4200" b="1" dirty="0" err="1" smtClean="0">
                <a:latin typeface="Courier"/>
                <a:cs typeface="Courier"/>
              </a:rPr>
              <a:t>avg</a:t>
            </a:r>
            <a:r>
              <a:rPr lang="en-US" sz="4200" b="1" dirty="0" smtClean="0">
                <a:latin typeface="Courier"/>
                <a:cs typeface="Courier"/>
              </a:rPr>
              <a:t> = sum/MAX;</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dirty="0"/>
          </a:p>
        </p:txBody>
      </p:sp>
    </p:spTree>
    <p:extLst>
      <p:ext uri="{BB962C8B-B14F-4D97-AF65-F5344CB8AC3E}">
        <p14:creationId xmlns:p14="http://schemas.microsoft.com/office/powerpoint/2010/main" val="1732739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Races and Synchronization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memory accesses form a </a:t>
            </a:r>
            <a:r>
              <a:rPr lang="en-US" i="1" dirty="0" smtClean="0">
                <a:solidFill>
                  <a:srgbClr val="3366FF"/>
                </a:solidFill>
              </a:rPr>
              <a:t>data race </a:t>
            </a:r>
            <a:r>
              <a:rPr lang="en-US" dirty="0" smtClean="0"/>
              <a:t>if from different threads to same location, and at least one is a write, and they occur one after another</a:t>
            </a:r>
          </a:p>
          <a:p>
            <a:r>
              <a:rPr lang="en-US" dirty="0" smtClean="0"/>
              <a:t>If there is a data race, result of program can vary depending on chance (which thread first?)</a:t>
            </a:r>
          </a:p>
          <a:p>
            <a:r>
              <a:rPr lang="en-US" dirty="0" smtClean="0"/>
              <a:t>Avoid data races by synchronizing writing and reading to get deterministic behavior</a:t>
            </a:r>
          </a:p>
          <a:p>
            <a:r>
              <a:rPr lang="en-US" dirty="0" smtClean="0"/>
              <a:t>Synchronization done by user-level routines that rely on hardware synchronization instructions</a:t>
            </a:r>
          </a:p>
          <a:p>
            <a:r>
              <a:rPr lang="en-US" dirty="0" smtClean="0"/>
              <a:t>(more later)</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dirty="0"/>
          </a:p>
        </p:txBody>
      </p:sp>
    </p:spTree>
    <p:extLst>
      <p:ext uri="{BB962C8B-B14F-4D97-AF65-F5344CB8AC3E}">
        <p14:creationId xmlns:p14="http://schemas.microsoft.com/office/powerpoint/2010/main" val="24354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54212"/>
          </a:xfrm>
        </p:spPr>
        <p:txBody>
          <a:bodyPr>
            <a:normAutofit fontScale="90000"/>
          </a:bodyPr>
          <a:lstStyle/>
          <a:p>
            <a:r>
              <a:rPr lang="en-US" dirty="0"/>
              <a:t>Calculating </a:t>
            </a:r>
            <a:r>
              <a:rPr lang="en-US" dirty="0" smtClean="0"/>
              <a:t>π Version (1) - review</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#define NUM_THREADS 4</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p>
          <a:p>
            <a:pPr>
              <a:buNone/>
            </a:pPr>
            <a:r>
              <a:rPr lang="en-US" b="1" dirty="0" smtClean="0">
                <a:latin typeface="Courier New"/>
                <a:cs typeface="Courier New"/>
              </a:rPr>
              <a:t>void main ()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solidFill>
                  <a:srgbClr val="3366FF"/>
                </a:solidFill>
                <a:latin typeface="Courier New"/>
                <a:cs typeface="Courier New"/>
              </a:rPr>
              <a:t>#pragma </a:t>
            </a:r>
            <a:r>
              <a:rPr lang="en-US" b="1" dirty="0" err="1" smtClean="0">
                <a:solidFill>
                  <a:srgbClr val="3366FF"/>
                </a:solidFill>
                <a:latin typeface="Courier New"/>
                <a:cs typeface="Courier New"/>
              </a:rPr>
              <a:t>omp</a:t>
            </a:r>
            <a:r>
              <a:rPr lang="en-US" b="1" dirty="0" smtClean="0">
                <a:solidFill>
                  <a:srgbClr val="3366FF"/>
                </a:solidFill>
                <a:latin typeface="Courier New"/>
                <a:cs typeface="Courier New"/>
              </a:rPr>
              <a:t> parallel private ( </a:t>
            </a:r>
            <a:r>
              <a:rPr lang="en-US" b="1" dirty="0" err="1" smtClean="0">
                <a:solidFill>
                  <a:srgbClr val="3366FF"/>
                </a:solidFill>
                <a:latin typeface="Courier New"/>
                <a:cs typeface="Courier New"/>
              </a:rPr>
              <a:t>i</a:t>
            </a:r>
            <a:r>
              <a:rPr lang="en-US" b="1" dirty="0" smtClean="0">
                <a:solidFill>
                  <a:srgbClr val="3366FF"/>
                </a:solidFill>
                <a:latin typeface="Courier New"/>
                <a:cs typeface="Courier New"/>
              </a:rPr>
              <a:t>, x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p>
          <a:p>
            <a:pPr>
              <a:buNone/>
            </a:pPr>
            <a:r>
              <a:rPr lang="en-US" b="1" dirty="0" smtClean="0">
                <a:latin typeface="Courier New"/>
                <a:cs typeface="Courier New"/>
              </a:rPr>
              <a:t>      x = (i+0.5)*step; </a:t>
            </a:r>
          </a:p>
          <a:p>
            <a:pPr>
              <a:buNone/>
            </a:pPr>
            <a:r>
              <a:rPr lang="en-US" b="1" dirty="0" smtClean="0">
                <a:latin typeface="Courier New"/>
                <a:cs typeface="Courier New"/>
              </a:rPr>
              <a:t>      sum[id] += 4.0/(1.0+x*x); </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a:latin typeface="Courier New"/>
                <a:cs typeface="Courier New"/>
              </a:rPr>
              <a:t> </a:t>
            </a:r>
            <a:r>
              <a:rPr lang="en-US" b="1" dirty="0" smtClean="0">
                <a:latin typeface="Courier New"/>
                <a:cs typeface="Courier New"/>
              </a:rPr>
              <a:t> for(</a:t>
            </a:r>
            <a:r>
              <a:rPr lang="en-US" b="1" dirty="0" err="1" smtClean="0">
                <a:latin typeface="Courier New"/>
                <a:cs typeface="Courier New"/>
              </a:rPr>
              <a:t>i</a:t>
            </a:r>
            <a:r>
              <a:rPr lang="en-US" b="1" dirty="0" smtClean="0">
                <a:latin typeface="Courier New"/>
                <a:cs typeface="Courier New"/>
              </a:rPr>
              <a:t>=1;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sum[0] += sum[</a:t>
            </a:r>
            <a:r>
              <a:rPr lang="en-US" b="1" dirty="0" err="1" smtClean="0">
                <a:latin typeface="Courier New"/>
                <a:cs typeface="Courier New"/>
              </a:rPr>
              <a:t>i</a:t>
            </a:r>
            <a:r>
              <a:rPr lang="en-US" b="1" dirty="0" smtClean="0">
                <a:latin typeface="Courier New"/>
                <a:cs typeface="Courier New"/>
              </a:rPr>
              <a:t>];  pi = sum[0] / </a:t>
            </a:r>
            <a:r>
              <a:rPr lang="en-US" b="1" dirty="0" err="1" smtClean="0">
                <a:latin typeface="Courier New"/>
                <a:cs typeface="Courier New"/>
              </a:rPr>
              <a:t>num_steps</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dirty="0"/>
          </a:p>
        </p:txBody>
      </p:sp>
    </p:spTree>
    <p:extLst>
      <p:ext uri="{BB962C8B-B14F-4D97-AF65-F5344CB8AC3E}">
        <p14:creationId xmlns:p14="http://schemas.microsoft.com/office/powerpoint/2010/main" val="2550122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5729"/>
          </a:xfrm>
        </p:spPr>
        <p:txBody>
          <a:bodyPr>
            <a:normAutofit fontScale="90000"/>
          </a:bodyPr>
          <a:lstStyle/>
          <a:p>
            <a:r>
              <a:rPr lang="en-US" dirty="0" smtClean="0"/>
              <a:t>Version 2: </a:t>
            </a:r>
            <a:r>
              <a:rPr lang="en-US" dirty="0"/>
              <a:t>p</a:t>
            </a:r>
            <a:r>
              <a:rPr lang="en-US" dirty="0" smtClean="0"/>
              <a:t>arallel for, reduction</a:t>
            </a:r>
            <a:endParaRPr lang="en-US" dirty="0"/>
          </a:p>
        </p:txBody>
      </p:sp>
      <p:sp>
        <p:nvSpPr>
          <p:cNvPr id="3" name="Content Placeholder 2"/>
          <p:cNvSpPr>
            <a:spLocks noGrp="1"/>
          </p:cNvSpPr>
          <p:nvPr>
            <p:ph idx="1"/>
          </p:nvPr>
        </p:nvSpPr>
        <p:spPr>
          <a:xfrm>
            <a:off x="166779" y="578817"/>
            <a:ext cx="8775161" cy="6163733"/>
          </a:xfrm>
        </p:spPr>
        <p:txBody>
          <a:bodyPr>
            <a:noAutofit/>
          </a:bodyPr>
          <a:lstStyle/>
          <a:p>
            <a:pPr>
              <a:buNone/>
            </a:pPr>
            <a:r>
              <a:rPr lang="en-US" sz="2100" b="1" dirty="0" smtClean="0">
                <a:latin typeface="Courier New"/>
                <a:cs typeface="Courier New"/>
              </a:rPr>
              <a:t>#include &lt;</a:t>
            </a:r>
            <a:r>
              <a:rPr lang="en-US" sz="2100" b="1" dirty="0" err="1" smtClean="0">
                <a:latin typeface="Courier New"/>
                <a:cs typeface="Courier New"/>
              </a:rPr>
              <a:t>omp.h</a:t>
            </a:r>
            <a:r>
              <a:rPr lang="en-US" sz="2100" b="1" dirty="0" smtClean="0">
                <a:latin typeface="Courier New"/>
                <a:cs typeface="Courier New"/>
              </a:rPr>
              <a:t>&gt;</a:t>
            </a:r>
          </a:p>
          <a:p>
            <a:pPr>
              <a:buNone/>
            </a:pPr>
            <a:r>
              <a:rPr lang="en-US" sz="2100" b="1" dirty="0" smtClean="0">
                <a:latin typeface="Courier New"/>
                <a:cs typeface="Courier New"/>
              </a:rPr>
              <a:t>#include &lt;</a:t>
            </a:r>
            <a:r>
              <a:rPr lang="en-US" sz="2100" b="1" dirty="0" err="1" smtClean="0">
                <a:latin typeface="Courier New"/>
                <a:cs typeface="Courier New"/>
              </a:rPr>
              <a:t>stdio.h</a:t>
            </a:r>
            <a:r>
              <a:rPr lang="en-US" sz="2100" b="1" dirty="0" smtClean="0">
                <a:latin typeface="Courier New"/>
                <a:cs typeface="Courier New"/>
              </a:rPr>
              <a:t>&gt;</a:t>
            </a:r>
          </a:p>
          <a:p>
            <a:pPr>
              <a:buNone/>
            </a:pPr>
            <a:r>
              <a:rPr lang="en-US" sz="2100" b="1" dirty="0" smtClean="0">
                <a:latin typeface="Courier New"/>
                <a:cs typeface="Courier New"/>
              </a:rPr>
              <a:t>/static long </a:t>
            </a:r>
            <a:r>
              <a:rPr lang="en-US" sz="2100" b="1" dirty="0" err="1" smtClean="0">
                <a:latin typeface="Courier New"/>
                <a:cs typeface="Courier New"/>
              </a:rPr>
              <a:t>num_steps</a:t>
            </a:r>
            <a:r>
              <a:rPr lang="en-US" sz="2100" b="1" dirty="0" smtClean="0">
                <a:latin typeface="Courier New"/>
                <a:cs typeface="Courier New"/>
              </a:rPr>
              <a:t> = 100000; </a:t>
            </a:r>
          </a:p>
          <a:p>
            <a:pPr>
              <a:buNone/>
            </a:pPr>
            <a:r>
              <a:rPr lang="en-US" sz="2100" b="1" dirty="0" smtClean="0">
                <a:latin typeface="Courier New"/>
                <a:cs typeface="Courier New"/>
              </a:rPr>
              <a:t>double step; </a:t>
            </a:r>
          </a:p>
          <a:p>
            <a:pPr>
              <a:buNone/>
            </a:pPr>
            <a:r>
              <a:rPr lang="en-US" sz="2100" b="1" dirty="0" smtClean="0">
                <a:latin typeface="Courier New"/>
                <a:cs typeface="Courier New"/>
              </a:rPr>
              <a:t>void main () </a:t>
            </a:r>
          </a:p>
          <a:p>
            <a:pPr>
              <a:buNone/>
            </a:pPr>
            <a:r>
              <a:rPr lang="en-US" sz="2100" b="1" dirty="0" smtClean="0">
                <a:latin typeface="Courier New"/>
                <a:cs typeface="Courier New"/>
              </a:rPr>
              <a:t>{	  int </a:t>
            </a:r>
            <a:r>
              <a:rPr lang="en-US" sz="2100" b="1" dirty="0" err="1" smtClean="0">
                <a:latin typeface="Courier New"/>
                <a:cs typeface="Courier New"/>
              </a:rPr>
              <a:t>i</a:t>
            </a:r>
            <a:r>
              <a:rPr lang="en-US" sz="2100" b="1" dirty="0" smtClean="0">
                <a:latin typeface="Courier New"/>
                <a:cs typeface="Courier New"/>
              </a:rPr>
              <a:t>; 	  double </a:t>
            </a:r>
            <a:r>
              <a:rPr lang="en-US" sz="2100" b="1" dirty="0" err="1" smtClean="0">
                <a:latin typeface="Courier New"/>
                <a:cs typeface="Courier New"/>
              </a:rPr>
              <a:t>x</a:t>
            </a:r>
            <a:r>
              <a:rPr lang="en-US" sz="2100" b="1" dirty="0" smtClean="0">
                <a:latin typeface="Courier New"/>
                <a:cs typeface="Courier New"/>
              </a:rPr>
              <a:t>, pi, sum = 0.0; </a:t>
            </a:r>
          </a:p>
          <a:p>
            <a:pPr>
              <a:buNone/>
            </a:pPr>
            <a:r>
              <a:rPr lang="en-US" sz="2100" b="1" dirty="0" smtClean="0">
                <a:latin typeface="Courier New"/>
                <a:cs typeface="Courier New"/>
              </a:rPr>
              <a:t>	  step = 1.0/(double) </a:t>
            </a:r>
            <a:r>
              <a:rPr lang="en-US" sz="2100" b="1" dirty="0" err="1" smtClean="0">
                <a:latin typeface="Courier New"/>
                <a:cs typeface="Courier New"/>
              </a:rPr>
              <a:t>num_steps</a:t>
            </a:r>
            <a:r>
              <a:rPr lang="en-US" sz="2100" b="1" dirty="0" smtClean="0">
                <a:latin typeface="Courier New"/>
                <a:cs typeface="Courier New"/>
              </a:rPr>
              <a:t>; </a:t>
            </a:r>
          </a:p>
          <a:p>
            <a:pPr>
              <a:buNone/>
            </a:pPr>
            <a:r>
              <a:rPr lang="en-US" sz="2100" b="1" dirty="0" smtClean="0">
                <a:solidFill>
                  <a:srgbClr val="3366FF"/>
                </a:solidFill>
                <a:latin typeface="Courier New"/>
                <a:cs typeface="Courier New"/>
              </a:rPr>
              <a:t>#pragma </a:t>
            </a:r>
            <a:r>
              <a:rPr lang="en-US" sz="2100" b="1" dirty="0" err="1" smtClean="0">
                <a:solidFill>
                  <a:srgbClr val="3366FF"/>
                </a:solidFill>
                <a:latin typeface="Courier New"/>
                <a:cs typeface="Courier New"/>
              </a:rPr>
              <a:t>omp</a:t>
            </a:r>
            <a:r>
              <a:rPr lang="en-US" sz="2100" b="1" dirty="0" smtClean="0">
                <a:solidFill>
                  <a:srgbClr val="3366FF"/>
                </a:solidFill>
                <a:latin typeface="Courier New"/>
                <a:cs typeface="Courier New"/>
              </a:rPr>
              <a:t> parallel for private(x) reduction(+:sum)</a:t>
            </a:r>
          </a:p>
          <a:p>
            <a:pPr>
              <a:buNone/>
            </a:pPr>
            <a:r>
              <a:rPr lang="en-US" sz="2100" b="1" dirty="0" smtClean="0">
                <a:latin typeface="Courier New"/>
                <a:cs typeface="Courier New"/>
              </a:rPr>
              <a:t>	  for (</a:t>
            </a:r>
            <a:r>
              <a:rPr lang="en-US" sz="2100" b="1" dirty="0" err="1" smtClean="0">
                <a:latin typeface="Courier New"/>
                <a:cs typeface="Courier New"/>
              </a:rPr>
              <a:t>i</a:t>
            </a:r>
            <a:r>
              <a:rPr lang="en-US" sz="2100" b="1" dirty="0" smtClean="0">
                <a:latin typeface="Courier New"/>
                <a:cs typeface="Courier New"/>
              </a:rPr>
              <a:t>=1; </a:t>
            </a:r>
            <a:r>
              <a:rPr lang="en-US" sz="2100" b="1" dirty="0" err="1" smtClean="0">
                <a:latin typeface="Courier New"/>
                <a:cs typeface="Courier New"/>
              </a:rPr>
              <a:t>i</a:t>
            </a:r>
            <a:r>
              <a:rPr lang="en-US" sz="2100" b="1" dirty="0" smtClean="0">
                <a:latin typeface="Courier New"/>
                <a:cs typeface="Courier New"/>
              </a:rPr>
              <a:t>&lt;= </a:t>
            </a:r>
            <a:r>
              <a:rPr lang="en-US" sz="2100" b="1" dirty="0" err="1" smtClean="0">
                <a:latin typeface="Courier New"/>
                <a:cs typeface="Courier New"/>
              </a:rPr>
              <a:t>num_steps</a:t>
            </a:r>
            <a:r>
              <a:rPr lang="en-US" sz="2100" b="1" dirty="0" smtClean="0">
                <a:latin typeface="Courier New"/>
                <a:cs typeface="Courier New"/>
              </a:rPr>
              <a:t>; </a:t>
            </a:r>
            <a:r>
              <a:rPr lang="en-US" sz="2100" b="1" dirty="0" err="1" smtClean="0">
                <a:latin typeface="Courier New"/>
                <a:cs typeface="Courier New"/>
              </a:rPr>
              <a:t>i</a:t>
            </a:r>
            <a:r>
              <a:rPr lang="en-US" sz="2100" b="1" dirty="0" smtClean="0">
                <a:latin typeface="Courier New"/>
                <a:cs typeface="Courier New"/>
              </a:rPr>
              <a:t>++){ </a:t>
            </a:r>
          </a:p>
          <a:p>
            <a:pPr>
              <a:buNone/>
            </a:pPr>
            <a:r>
              <a:rPr lang="en-US" sz="2100" b="1" dirty="0" smtClean="0">
                <a:latin typeface="Courier New"/>
                <a:cs typeface="Courier New"/>
              </a:rPr>
              <a:t>		  </a:t>
            </a:r>
            <a:r>
              <a:rPr lang="en-US" sz="2100" b="1" dirty="0" err="1" smtClean="0">
                <a:latin typeface="Courier New"/>
                <a:cs typeface="Courier New"/>
              </a:rPr>
              <a:t>x</a:t>
            </a:r>
            <a:r>
              <a:rPr lang="en-US" sz="2100" b="1" dirty="0" smtClean="0">
                <a:latin typeface="Courier New"/>
                <a:cs typeface="Courier New"/>
              </a:rPr>
              <a:t> = (i-0.5)*step; </a:t>
            </a:r>
          </a:p>
          <a:p>
            <a:pPr>
              <a:buNone/>
            </a:pPr>
            <a:r>
              <a:rPr lang="en-US" sz="2100" b="1" dirty="0" smtClean="0">
                <a:latin typeface="Courier New"/>
                <a:cs typeface="Courier New"/>
              </a:rPr>
              <a:t>		  sum = sum + 4.0/(1.0+x*x); </a:t>
            </a:r>
          </a:p>
          <a:p>
            <a:pPr>
              <a:buNone/>
            </a:pPr>
            <a:r>
              <a:rPr lang="en-US" sz="2100" b="1" dirty="0" smtClean="0">
                <a:latin typeface="Courier New"/>
                <a:cs typeface="Courier New"/>
              </a:rPr>
              <a:t>	  } </a:t>
            </a:r>
          </a:p>
          <a:p>
            <a:pPr>
              <a:buNone/>
            </a:pPr>
            <a:r>
              <a:rPr lang="en-US" sz="2100" b="1" dirty="0" smtClean="0">
                <a:latin typeface="Courier New"/>
                <a:cs typeface="Courier New"/>
              </a:rPr>
              <a:t>	  pi = sum / </a:t>
            </a:r>
            <a:r>
              <a:rPr lang="en-US" sz="2100" b="1" dirty="0" err="1" smtClean="0">
                <a:latin typeface="Courier New"/>
                <a:cs typeface="Courier New"/>
              </a:rPr>
              <a:t>num_steps</a:t>
            </a:r>
            <a:r>
              <a:rPr lang="en-US" sz="2100" b="1" dirty="0" smtClean="0">
                <a:latin typeface="Courier New"/>
                <a:cs typeface="Courier New"/>
              </a:rPr>
              <a:t>; </a:t>
            </a:r>
          </a:p>
          <a:p>
            <a:pPr>
              <a:buNone/>
            </a:pPr>
            <a:r>
              <a:rPr lang="en-US" sz="2100" b="1" dirty="0" smtClean="0">
                <a:latin typeface="Courier New"/>
                <a:cs typeface="Courier New"/>
              </a:rPr>
              <a:t>	</a:t>
            </a:r>
            <a:r>
              <a:rPr lang="en-US" sz="2100" b="1" dirty="0" err="1" smtClean="0">
                <a:latin typeface="Courier New"/>
                <a:cs typeface="Courier New"/>
              </a:rPr>
              <a:t>printf</a:t>
            </a:r>
            <a:r>
              <a:rPr lang="en-US" sz="2100" b="1" dirty="0" smtClean="0">
                <a:latin typeface="Courier New"/>
                <a:cs typeface="Courier New"/>
              </a:rPr>
              <a:t> ("pi = %6.8f\n", pi);</a:t>
            </a:r>
          </a:p>
          <a:p>
            <a:pPr>
              <a:buNone/>
            </a:pPr>
            <a:r>
              <a:rPr lang="en-US" sz="2100" b="1" dirty="0" smtClean="0">
                <a:latin typeface="Courier New"/>
                <a:cs typeface="Courier New"/>
              </a:rPr>
              <a:t>}</a:t>
            </a:r>
            <a:endParaRPr lang="en-US" sz="2100"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spTree>
    <p:extLst>
      <p:ext uri="{BB962C8B-B14F-4D97-AF65-F5344CB8AC3E}">
        <p14:creationId xmlns:p14="http://schemas.microsoft.com/office/powerpoint/2010/main" val="418989204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1143000"/>
          </a:xfrm>
        </p:spPr>
        <p:txBody>
          <a:bodyPr/>
          <a:lstStyle/>
          <a:p>
            <a:r>
              <a:rPr lang="en-US" dirty="0" smtClean="0"/>
              <a:t>Simple Multi-core Processor</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32</a:t>
            </a:fld>
            <a:endParaRPr lang="en-US"/>
          </a:p>
        </p:txBody>
      </p:sp>
      <p:grpSp>
        <p:nvGrpSpPr>
          <p:cNvPr id="288" name="Group 287"/>
          <p:cNvGrpSpPr/>
          <p:nvPr/>
        </p:nvGrpSpPr>
        <p:grpSpPr>
          <a:xfrm>
            <a:off x="990600" y="1066800"/>
            <a:ext cx="2057400" cy="2674620"/>
            <a:chOff x="609600" y="1676400"/>
            <a:chExt cx="3048000" cy="3962400"/>
          </a:xfrm>
        </p:grpSpPr>
        <p:grpSp>
          <p:nvGrpSpPr>
            <p:cNvPr id="2"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0</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3"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4" name="Group 25"/>
              <p:cNvGrpSpPr/>
              <p:nvPr/>
            </p:nvGrpSpPr>
            <p:grpSpPr>
              <a:xfrm>
                <a:off x="914399" y="3886200"/>
                <a:ext cx="2362202" cy="731926"/>
                <a:chOff x="1600199" y="3962400"/>
                <a:chExt cx="1600201" cy="731926"/>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97787"/>
                <a:ext cx="2367430" cy="636213"/>
                <a:chOff x="4572000" y="3402387"/>
                <a:chExt cx="2367430" cy="636213"/>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6"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26" name="Group 270"/>
          <p:cNvGrpSpPr/>
          <p:nvPr/>
        </p:nvGrpSpPr>
        <p:grpSpPr>
          <a:xfrm>
            <a:off x="4953000" y="1981200"/>
            <a:ext cx="1524000" cy="3429000"/>
            <a:chOff x="4953000" y="1981200"/>
            <a:chExt cx="1524000" cy="3429000"/>
          </a:xfrm>
        </p:grpSpPr>
        <p:grpSp>
          <p:nvGrpSpPr>
            <p:cNvPr id="236"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7"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8"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9"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0"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1"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2"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3"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4"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5"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8"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9"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0"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1"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2"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5"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34"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313" name="Straight Arrow Connector 312"/>
          <p:cNvCxnSpPr>
            <a:stCxn id="11" idx="3"/>
          </p:cNvCxnSpPr>
          <p:nvPr/>
        </p:nvCxnSpPr>
        <p:spPr>
          <a:xfrm>
            <a:off x="3048000" y="2404110"/>
            <a:ext cx="1752600" cy="64389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4" name="TextBox 313"/>
          <p:cNvSpPr txBox="1"/>
          <p:nvPr/>
        </p:nvSpPr>
        <p:spPr>
          <a:xfrm>
            <a:off x="3352800" y="1676400"/>
            <a:ext cx="1295400" cy="923330"/>
          </a:xfrm>
          <a:prstGeom prst="rect">
            <a:avLst/>
          </a:prstGeom>
          <a:noFill/>
        </p:spPr>
        <p:txBody>
          <a:bodyPr wrap="square" rtlCol="0">
            <a:spAutoFit/>
          </a:bodyPr>
          <a:lstStyle/>
          <a:p>
            <a:r>
              <a:rPr lang="en-US" dirty="0" smtClean="0"/>
              <a:t>Processor 0 Memory Accesses</a:t>
            </a:r>
            <a:endParaRPr lang="en-US" dirty="0"/>
          </a:p>
        </p:txBody>
      </p:sp>
      <p:grpSp>
        <p:nvGrpSpPr>
          <p:cNvPr id="320" name="Group 319"/>
          <p:cNvGrpSpPr/>
          <p:nvPr/>
        </p:nvGrpSpPr>
        <p:grpSpPr>
          <a:xfrm>
            <a:off x="1447800" y="3962400"/>
            <a:ext cx="3352800" cy="2674620"/>
            <a:chOff x="1447800" y="3962400"/>
            <a:chExt cx="3352800" cy="2674620"/>
          </a:xfrm>
        </p:grpSpPr>
        <p:grpSp>
          <p:nvGrpSpPr>
            <p:cNvPr id="290" name="Group 268"/>
            <p:cNvGrpSpPr/>
            <p:nvPr/>
          </p:nvGrpSpPr>
          <p:grpSpPr>
            <a:xfrm>
              <a:off x="1447800" y="3962400"/>
              <a:ext cx="2057400" cy="2674620"/>
              <a:chOff x="609600" y="1676400"/>
              <a:chExt cx="3048000" cy="3962400"/>
            </a:xfrm>
          </p:grpSpPr>
          <p:sp>
            <p:nvSpPr>
              <p:cNvPr id="307" name="Rectangle 306"/>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1</a:t>
                </a:r>
              </a:p>
            </p:txBody>
          </p:sp>
          <p:sp>
            <p:nvSpPr>
              <p:cNvPr id="308" name="Rectangle 307"/>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309" name="Rectangle 308"/>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310" name="Straight Arrow Connector 309"/>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311" name="Straight Arrow Connector 310"/>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291" name="Group 269"/>
            <p:cNvGrpSpPr/>
            <p:nvPr/>
          </p:nvGrpSpPr>
          <p:grpSpPr>
            <a:xfrm>
              <a:off x="1653539" y="5196840"/>
              <a:ext cx="1598016" cy="1234440"/>
              <a:chOff x="914399" y="3505200"/>
              <a:chExt cx="2367431" cy="1828800"/>
            </a:xfrm>
          </p:grpSpPr>
          <p:sp>
            <p:nvSpPr>
              <p:cNvPr id="292" name="Rectangle 29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93" name="Group 25"/>
              <p:cNvGrpSpPr/>
              <p:nvPr/>
            </p:nvGrpSpPr>
            <p:grpSpPr>
              <a:xfrm>
                <a:off x="914399" y="3886200"/>
                <a:ext cx="2362202" cy="731926"/>
                <a:chOff x="1600199" y="3962400"/>
                <a:chExt cx="1600201" cy="731926"/>
              </a:xfrm>
              <a:solidFill>
                <a:srgbClr val="9BBB59"/>
              </a:solidFill>
            </p:grpSpPr>
            <p:sp>
              <p:nvSpPr>
                <p:cNvPr id="297" name="Rectangle 296"/>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301" name="Rectangle 300"/>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TextBox 305"/>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94" name="Group 293"/>
              <p:cNvGrpSpPr/>
              <p:nvPr/>
            </p:nvGrpSpPr>
            <p:grpSpPr>
              <a:xfrm>
                <a:off x="914400" y="4697787"/>
                <a:ext cx="2367430" cy="636213"/>
                <a:chOff x="4572000" y="3402387"/>
                <a:chExt cx="2367430" cy="636213"/>
              </a:xfrm>
            </p:grpSpPr>
            <p:sp>
              <p:nvSpPr>
                <p:cNvPr id="295" name="Trapezoid 294"/>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96" name="TextBox 295"/>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cxnSp>
          <p:nvCxnSpPr>
            <p:cNvPr id="315" name="Straight Arrow Connector 314"/>
            <p:cNvCxnSpPr/>
            <p:nvPr/>
          </p:nvCxnSpPr>
          <p:spPr>
            <a:xfrm flipV="1">
              <a:off x="3505200" y="4953000"/>
              <a:ext cx="1295400" cy="76200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6" name="TextBox 315"/>
            <p:cNvSpPr txBox="1"/>
            <p:nvPr/>
          </p:nvSpPr>
          <p:spPr>
            <a:xfrm>
              <a:off x="3505200" y="4343400"/>
              <a:ext cx="1295400" cy="923330"/>
            </a:xfrm>
            <a:prstGeom prst="rect">
              <a:avLst/>
            </a:prstGeom>
            <a:noFill/>
          </p:spPr>
          <p:txBody>
            <a:bodyPr wrap="square" rtlCol="0">
              <a:spAutoFit/>
            </a:bodyPr>
            <a:lstStyle/>
            <a:p>
              <a:r>
                <a:rPr lang="en-US" dirty="0" smtClean="0"/>
                <a:t>Processor 1 Memory Accesses</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a:bodyPr>
          <a:lstStyle/>
          <a:p>
            <a:r>
              <a:rPr lang="en-US" dirty="0" smtClean="0"/>
              <a:t>Multiprocessor Caches</a:t>
            </a:r>
            <a:endParaRPr lang="en-US" dirty="0"/>
          </a:p>
        </p:txBody>
      </p:sp>
      <p:sp>
        <p:nvSpPr>
          <p:cNvPr id="1872937" name="Rectangle 41"/>
          <p:cNvSpPr>
            <a:spLocks noGrp="1" noChangeArrowheads="1"/>
          </p:cNvSpPr>
          <p:nvPr>
            <p:ph type="body" idx="1"/>
          </p:nvPr>
        </p:nvSpPr>
        <p:spPr>
          <a:xfrm>
            <a:off x="304800" y="1371600"/>
            <a:ext cx="8686800" cy="1981200"/>
          </a:xfrm>
        </p:spPr>
        <p:txBody>
          <a:bodyPr>
            <a:normAutofit fontScale="77500" lnSpcReduction="20000"/>
          </a:bodyPr>
          <a:lstStyle/>
          <a:p>
            <a:pPr>
              <a:buClr>
                <a:schemeClr val="tx1"/>
              </a:buClr>
            </a:pPr>
            <a:r>
              <a:rPr lang="en-US" dirty="0" smtClean="0">
                <a:solidFill>
                  <a:srgbClr val="000000"/>
                </a:solidFill>
              </a:rPr>
              <a:t>Memory is a performance bottleneck even with one processor</a:t>
            </a:r>
          </a:p>
          <a:p>
            <a:pPr>
              <a:buClr>
                <a:schemeClr val="tx1"/>
              </a:buClr>
            </a:pPr>
            <a:r>
              <a:rPr lang="en-US" dirty="0" smtClean="0">
                <a:solidFill>
                  <a:srgbClr val="000000"/>
                </a:solidFill>
              </a:rPr>
              <a:t>Use caches to reduce bandwidth demands on main memory</a:t>
            </a:r>
          </a:p>
          <a:p>
            <a:pPr>
              <a:buClr>
                <a:schemeClr val="tx1"/>
              </a:buClr>
            </a:pPr>
            <a:r>
              <a:rPr lang="en-US" dirty="0" smtClean="0">
                <a:solidFill>
                  <a:srgbClr val="000000"/>
                </a:solidFill>
              </a:rPr>
              <a:t>Each core has a local private cache holding data it has accessed recently</a:t>
            </a:r>
          </a:p>
          <a:p>
            <a:pPr>
              <a:buClr>
                <a:schemeClr val="tx1"/>
              </a:buClr>
            </a:pPr>
            <a:r>
              <a:rPr lang="en-US" dirty="0" smtClean="0">
                <a:solidFill>
                  <a:srgbClr val="000000"/>
                </a:solidFill>
              </a:rPr>
              <a:t>Only cache misses have to access the shared common memory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905000" y="3352800"/>
            <a:ext cx="5397928" cy="2600385"/>
            <a:chOff x="1524000" y="1066800"/>
            <a:chExt cx="5706381" cy="3151982"/>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0" name="Text Box 6"/>
            <p:cNvSpPr txBox="1">
              <a:spLocks noChangeArrowheads="1"/>
            </p:cNvSpPr>
            <p:nvPr/>
          </p:nvSpPr>
          <p:spPr bwMode="auto">
            <a:xfrm>
              <a:off x="1584325" y="1203325"/>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3" name="Text Box 9"/>
            <p:cNvSpPr txBox="1">
              <a:spLocks noChangeArrowheads="1"/>
            </p:cNvSpPr>
            <p:nvPr/>
          </p:nvSpPr>
          <p:spPr bwMode="auto">
            <a:xfrm>
              <a:off x="3276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4" name="Text Box 10"/>
            <p:cNvSpPr txBox="1">
              <a:spLocks noChangeArrowheads="1"/>
            </p:cNvSpPr>
            <p:nvPr/>
          </p:nvSpPr>
          <p:spPr bwMode="auto">
            <a:xfrm>
              <a:off x="5943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8" name="Text Box 14"/>
            <p:cNvSpPr txBox="1">
              <a:spLocks noChangeArrowheads="1"/>
            </p:cNvSpPr>
            <p:nvPr/>
          </p:nvSpPr>
          <p:spPr bwMode="auto">
            <a:xfrm>
              <a:off x="17526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49" name="Text Box 15"/>
            <p:cNvSpPr txBox="1">
              <a:spLocks noChangeArrowheads="1"/>
            </p:cNvSpPr>
            <p:nvPr/>
          </p:nvSpPr>
          <p:spPr bwMode="auto">
            <a:xfrm>
              <a:off x="34290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0" name="Text Box 16"/>
            <p:cNvSpPr txBox="1">
              <a:spLocks noChangeArrowheads="1"/>
            </p:cNvSpPr>
            <p:nvPr/>
          </p:nvSpPr>
          <p:spPr bwMode="auto">
            <a:xfrm>
              <a:off x="61722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2000" b="1" dirty="0" smtClean="0">
                  <a:solidFill>
                    <a:schemeClr val="tx1"/>
                  </a:solidFill>
                </a:rPr>
                <a:t>Interconnection Network</a:t>
              </a:r>
              <a:endParaRPr lang="en-US" sz="20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3" name="Text Box 19"/>
            <p:cNvSpPr txBox="1">
              <a:spLocks noChangeArrowheads="1"/>
            </p:cNvSpPr>
            <p:nvPr/>
          </p:nvSpPr>
          <p:spPr bwMode="auto">
            <a:xfrm>
              <a:off x="3048000" y="3657600"/>
              <a:ext cx="1161009" cy="484982"/>
            </a:xfrm>
            <a:prstGeom prst="rect">
              <a:avLst/>
            </a:prstGeom>
            <a:noFill/>
            <a:ln w="12700">
              <a:noFill/>
              <a:miter lim="800000"/>
              <a:headEnd/>
              <a:tailEnd/>
            </a:ln>
            <a:effectLst/>
          </p:spPr>
          <p:txBody>
            <a:bodyPr wrap="none">
              <a:spAutoFit/>
            </a:bodyPr>
            <a:lstStyle/>
            <a:p>
              <a:r>
                <a:rPr lang="en-US" sz="20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5" name="Text Box 21"/>
            <p:cNvSpPr txBox="1">
              <a:spLocks noChangeArrowheads="1"/>
            </p:cNvSpPr>
            <p:nvPr/>
          </p:nvSpPr>
          <p:spPr bwMode="auto">
            <a:xfrm>
              <a:off x="5562600" y="3733800"/>
              <a:ext cx="567369" cy="484982"/>
            </a:xfrm>
            <a:prstGeom prst="rect">
              <a:avLst/>
            </a:prstGeom>
            <a:noFill/>
            <a:ln w="12700">
              <a:noFill/>
              <a:miter lim="800000"/>
              <a:headEnd/>
              <a:tailEnd/>
            </a:ln>
            <a:effectLst/>
          </p:spPr>
          <p:txBody>
            <a:bodyPr wrap="none">
              <a:spAutoFit/>
            </a:bodyPr>
            <a:lstStyle/>
            <a:p>
              <a:r>
                <a:rPr lang="en-US" sz="20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grpSp>
      <p:sp>
        <p:nvSpPr>
          <p:cNvPr id="34" name="Slide Number Placeholder 33"/>
          <p:cNvSpPr>
            <a:spLocks noGrp="1"/>
          </p:cNvSpPr>
          <p:nvPr>
            <p:ph type="sldNum" sz="quarter" idx="12"/>
          </p:nvPr>
        </p:nvSpPr>
        <p:spPr/>
        <p:txBody>
          <a:bodyPr/>
          <a:lstStyle/>
          <a:p>
            <a:fld id="{3CC63E4C-4642-794D-A2FD-70F6B81535F5}" type="slidenum">
              <a:rPr lang="en-US" smtClean="0"/>
              <a:pPr/>
              <a:t>33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dirty="0"/>
          </a:p>
        </p:txBody>
      </p:sp>
      <p:grpSp>
        <p:nvGrpSpPr>
          <p:cNvPr id="7" name="Group 63"/>
          <p:cNvGrpSpPr/>
          <p:nvPr/>
        </p:nvGrpSpPr>
        <p:grpSpPr>
          <a:xfrm>
            <a:off x="1591731" y="28194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064935"/>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4893734"/>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014136"/>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3589867"/>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3589867"/>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4927601"/>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289560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2912534"/>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2929467"/>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1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1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1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1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1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1"/>
      <p:bldP spid="37" grpId="0" build="allAtOnce"/>
      <p:bldP spid="37" grpId="1" build="allAtOnce"/>
      <p:bldP spid="37" grpId="2" build="allAtOnce"/>
      <p:bldP spid="39" grpId="0" animBg="1"/>
      <p:bldP spid="40" grpId="0" animBg="1"/>
      <p:bldP spid="45" grpId="0"/>
      <p:bldP spid="45"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Now:</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dirty="0"/>
          </a:p>
        </p:txBody>
      </p:sp>
      <p:grpSp>
        <p:nvGrpSpPr>
          <p:cNvPr id="7" name="Group 63"/>
          <p:cNvGrpSpPr/>
          <p:nvPr/>
        </p:nvGrpSpPr>
        <p:grpSpPr>
          <a:xfrm>
            <a:off x="1905000" y="26670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819403" y="2743201"/>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394203" y="2760134"/>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917251" y="2777067"/>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649136" y="34374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6155269" y="3454401"/>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40" name="TextBox 39"/>
          <p:cNvSpPr txBox="1"/>
          <p:nvPr/>
        </p:nvSpPr>
        <p:spPr>
          <a:xfrm>
            <a:off x="1075269" y="2794001"/>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2108203" y="3437467"/>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3293536" y="47582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
        <p:nvSpPr>
          <p:cNvPr id="43" name="TextBox 42"/>
          <p:cNvSpPr txBox="1"/>
          <p:nvPr/>
        </p:nvSpPr>
        <p:spPr>
          <a:xfrm>
            <a:off x="3352800" y="5334000"/>
            <a:ext cx="2180655" cy="707886"/>
          </a:xfrm>
          <a:prstGeom prst="rect">
            <a:avLst/>
          </a:prstGeom>
          <a:noFill/>
        </p:spPr>
        <p:txBody>
          <a:bodyPr wrap="none" rtlCol="0">
            <a:spAutoFit/>
          </a:bodyPr>
          <a:lstStyle/>
          <a:p>
            <a:r>
              <a:rPr lang="en-US" sz="4000" dirty="0" smtClean="0"/>
              <a:t>Problem?</a:t>
            </a:r>
            <a:endParaRPr lang="en-US"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533400" y="1371600"/>
            <a:ext cx="8382000" cy="4783667"/>
          </a:xfrm>
        </p:spPr>
        <p:txBody>
          <a:bodyPr>
            <a:normAutofit fontScale="92500" lnSpcReduction="20000"/>
          </a:bodyPr>
          <a:lstStyle/>
          <a:p>
            <a:r>
              <a:rPr lang="en-US" dirty="0" smtClean="0"/>
              <a:t>Architect’s job: shared memory </a:t>
            </a:r>
            <a:br>
              <a:rPr lang="en-US" dirty="0" smtClean="0"/>
            </a:br>
            <a:r>
              <a:rPr lang="en-US" dirty="0" smtClean="0"/>
              <a:t>=&gt; keep cache values coherent</a:t>
            </a:r>
          </a:p>
          <a:p>
            <a:r>
              <a:rPr lang="en-US" dirty="0" smtClean="0"/>
              <a:t>Idea: When any processor has cache miss or writes, notify other processors via interconnection network</a:t>
            </a:r>
          </a:p>
          <a:p>
            <a:pPr lvl="1"/>
            <a:r>
              <a:rPr lang="en-US" dirty="0" smtClean="0"/>
              <a:t>If only reading, many processors can have copies</a:t>
            </a:r>
          </a:p>
          <a:p>
            <a:pPr lvl="1"/>
            <a:r>
              <a:rPr lang="en-US" dirty="0" smtClean="0"/>
              <a:t>If a processor writes, invalidate any other copies</a:t>
            </a:r>
          </a:p>
          <a:p>
            <a:r>
              <a:rPr lang="en-US" dirty="0" smtClean="0"/>
              <a:t>Write transactions from one processor, other caches  “snoop” the common interconnect checking for tags they hold</a:t>
            </a:r>
          </a:p>
          <a:p>
            <a:pPr lvl="1"/>
            <a:r>
              <a:rPr lang="en-US" dirty="0" smtClean="0"/>
              <a:t>Invalidate any copies of same address modified in other cache</a:t>
            </a:r>
          </a:p>
        </p:txBody>
      </p:sp>
      <p:sp>
        <p:nvSpPr>
          <p:cNvPr id="6" name="Slide Number Placeholder 5"/>
          <p:cNvSpPr>
            <a:spLocks noGrp="1"/>
          </p:cNvSpPr>
          <p:nvPr>
            <p:ph type="sldNum" sz="quarter" idx="12"/>
          </p:nvPr>
        </p:nvSpPr>
        <p:spPr/>
        <p:txBody>
          <a:bodyPr/>
          <a:lstStyle/>
          <a:p>
            <a:fld id="{3CC63E4C-4642-794D-A2FD-70F6B81535F5}" type="slidenum">
              <a:rPr lang="en-US" smtClean="0"/>
              <a:pPr/>
              <a:t>36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Example, now with cache coherence</a:t>
            </a:r>
          </a:p>
          <a:p>
            <a:pPr lvl="1"/>
            <a:r>
              <a:rPr lang="en-US" dirty="0" smtClean="0"/>
              <a:t>Processors 1 and 2 read Memory[1000]</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37</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1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1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Clickers/Peer Instruction:</a:t>
            </a:r>
            <a:br>
              <a:rPr lang="en-US" dirty="0" smtClean="0"/>
            </a:br>
            <a:r>
              <a:rPr lang="en-US" dirty="0" smtClean="0"/>
              <a:t>Which statement is true?</a:t>
            </a:r>
            <a:endParaRPr lang="en-US" dirty="0"/>
          </a:p>
        </p:txBody>
      </p:sp>
      <p:sp>
        <p:nvSpPr>
          <p:cNvPr id="3" name="Content Placeholder 2"/>
          <p:cNvSpPr>
            <a:spLocks noGrp="1"/>
          </p:cNvSpPr>
          <p:nvPr>
            <p:ph idx="1"/>
          </p:nvPr>
        </p:nvSpPr>
        <p:spPr/>
        <p:txBody>
          <a:bodyPr/>
          <a:lstStyle/>
          <a:p>
            <a:r>
              <a:rPr lang="en-US" b="1" dirty="0" smtClean="0"/>
              <a:t>A: Using write-through caches removes the need for cache coherence</a:t>
            </a:r>
          </a:p>
          <a:p>
            <a:r>
              <a:rPr lang="en-US" b="1" dirty="0" smtClean="0"/>
              <a:t>B: Every processor store instruction must check contents of other caches</a:t>
            </a:r>
          </a:p>
          <a:p>
            <a:r>
              <a:rPr lang="en-US" b="1" dirty="0" smtClean="0"/>
              <a:t>C: Most processor load and store accesses only need to check in local private cache</a:t>
            </a:r>
          </a:p>
          <a:p>
            <a:r>
              <a:rPr lang="en-US" b="1" dirty="0" smtClean="0"/>
              <a:t>D: Only one processor can cache any memory location at one time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371600" y="2514600"/>
            <a:ext cx="6400800" cy="3810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Cache Coherency Tracked by Block</a:t>
            </a:r>
            <a:endParaRPr lang="en-US" dirty="0"/>
          </a:p>
        </p:txBody>
      </p:sp>
      <p:sp>
        <p:nvSpPr>
          <p:cNvPr id="3" name="Content Placeholder 2"/>
          <p:cNvSpPr>
            <a:spLocks noGrp="1"/>
          </p:cNvSpPr>
          <p:nvPr>
            <p:ph idx="1"/>
          </p:nvPr>
        </p:nvSpPr>
        <p:spPr>
          <a:xfrm>
            <a:off x="457200" y="3962400"/>
            <a:ext cx="8229600" cy="2308435"/>
          </a:xfrm>
        </p:spPr>
        <p:txBody>
          <a:bodyPr>
            <a:normAutofit/>
          </a:bodyPr>
          <a:lstStyle/>
          <a:p>
            <a:r>
              <a:rPr lang="en-US" sz="2400" dirty="0" smtClean="0"/>
              <a:t>Suppose block size is 32 bytes</a:t>
            </a:r>
          </a:p>
          <a:p>
            <a:r>
              <a:rPr lang="en-US" sz="2400" dirty="0" smtClean="0"/>
              <a:t>Suppose Processor 0 reading and writing variable X, Processor 1 reading and writing variable Y</a:t>
            </a:r>
          </a:p>
          <a:p>
            <a:r>
              <a:rPr lang="en-US" sz="2400" dirty="0" smtClean="0"/>
              <a:t>Suppose in X location 4000,  Y in 4012</a:t>
            </a:r>
          </a:p>
          <a:p>
            <a:r>
              <a:rPr lang="en-US" sz="2400" dirty="0" smtClean="0"/>
              <a:t>What will happen?</a:t>
            </a:r>
          </a:p>
          <a:p>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39</a:t>
            </a:fld>
            <a:endParaRPr lang="en-US" dirty="0"/>
          </a:p>
        </p:txBody>
      </p:sp>
      <p:grpSp>
        <p:nvGrpSpPr>
          <p:cNvPr id="29" name="Group 28"/>
          <p:cNvGrpSpPr/>
          <p:nvPr/>
        </p:nvGrpSpPr>
        <p:grpSpPr>
          <a:xfrm>
            <a:off x="1524000" y="1143000"/>
            <a:ext cx="6096000" cy="2667000"/>
            <a:chOff x="1447800" y="3657600"/>
            <a:chExt cx="6096000" cy="2667000"/>
          </a:xfrm>
        </p:grpSpPr>
        <p:sp>
          <p:nvSpPr>
            <p:cNvPr id="7" name="Rectangle 6"/>
            <p:cNvSpPr/>
            <p:nvPr/>
          </p:nvSpPr>
          <p:spPr>
            <a:xfrm>
              <a:off x="1828800" y="3657600"/>
              <a:ext cx="1447800" cy="609600"/>
            </a:xfrm>
            <a:prstGeom prst="rect">
              <a:avLst/>
            </a:prstGeom>
            <a:solidFill>
              <a:srgbClr val="D7E4B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0</a:t>
              </a:r>
              <a:endParaRPr lang="en-US" dirty="0">
                <a:solidFill>
                  <a:schemeClr val="tx1"/>
                </a:solidFill>
              </a:endParaRPr>
            </a:p>
          </p:txBody>
        </p:sp>
        <p:sp>
          <p:nvSpPr>
            <p:cNvPr id="8" name="Rectangle 7"/>
            <p:cNvSpPr/>
            <p:nvPr/>
          </p:nvSpPr>
          <p:spPr>
            <a:xfrm>
              <a:off x="5181600" y="3657600"/>
              <a:ext cx="1447800" cy="6096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1</a:t>
              </a:r>
              <a:endParaRPr lang="en-US" dirty="0">
                <a:solidFill>
                  <a:schemeClr val="tx1"/>
                </a:solidFill>
              </a:endParaRPr>
            </a:p>
          </p:txBody>
        </p:sp>
        <p:sp>
          <p:nvSpPr>
            <p:cNvPr id="9" name="Rectangle 8"/>
            <p:cNvSpPr/>
            <p:nvPr/>
          </p:nvSpPr>
          <p:spPr>
            <a:xfrm>
              <a:off x="1447800" y="5117068"/>
              <a:ext cx="11430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0" name="Rectangle 9"/>
            <p:cNvSpPr/>
            <p:nvPr/>
          </p:nvSpPr>
          <p:spPr>
            <a:xfrm>
              <a:off x="2743200" y="5117068"/>
              <a:ext cx="685800" cy="228600"/>
            </a:xfrm>
            <a:prstGeom prst="rect">
              <a:avLst/>
            </a:prstGeom>
            <a:solidFill>
              <a:srgbClr val="C3D69B"/>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1" name="Rectangle 10"/>
            <p:cNvSpPr/>
            <p:nvPr/>
          </p:nvSpPr>
          <p:spPr>
            <a:xfrm>
              <a:off x="3429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4004</a:t>
              </a:r>
              <a:endParaRPr lang="en-US" dirty="0">
                <a:solidFill>
                  <a:schemeClr val="tx1"/>
                </a:solidFill>
              </a:endParaRPr>
            </a:p>
          </p:txBody>
        </p:sp>
        <p:sp>
          <p:nvSpPr>
            <p:cNvPr id="12" name="Rectangle 11"/>
            <p:cNvSpPr/>
            <p:nvPr/>
          </p:nvSpPr>
          <p:spPr>
            <a:xfrm>
              <a:off x="41148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4008</a:t>
              </a:r>
              <a:endParaRPr lang="en-US" dirty="0">
                <a:solidFill>
                  <a:schemeClr val="tx1"/>
                </a:solidFill>
              </a:endParaRPr>
            </a:p>
          </p:txBody>
        </p:sp>
        <p:sp>
          <p:nvSpPr>
            <p:cNvPr id="13" name="Rectangle 12"/>
            <p:cNvSpPr/>
            <p:nvPr/>
          </p:nvSpPr>
          <p:spPr>
            <a:xfrm>
              <a:off x="4800600" y="5117068"/>
              <a:ext cx="685800" cy="22860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4012</a:t>
              </a:r>
              <a:endParaRPr lang="en-US" dirty="0">
                <a:solidFill>
                  <a:schemeClr val="tx1"/>
                </a:solidFill>
              </a:endParaRPr>
            </a:p>
          </p:txBody>
        </p:sp>
        <p:sp>
          <p:nvSpPr>
            <p:cNvPr id="14" name="Rectangle 13"/>
            <p:cNvSpPr/>
            <p:nvPr/>
          </p:nvSpPr>
          <p:spPr>
            <a:xfrm>
              <a:off x="54864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4016</a:t>
              </a:r>
              <a:endParaRPr lang="en-US" dirty="0">
                <a:solidFill>
                  <a:schemeClr val="tx1"/>
                </a:solidFill>
              </a:endParaRPr>
            </a:p>
          </p:txBody>
        </p:sp>
        <p:sp>
          <p:nvSpPr>
            <p:cNvPr id="15" name="Rectangle 14"/>
            <p:cNvSpPr/>
            <p:nvPr/>
          </p:nvSpPr>
          <p:spPr>
            <a:xfrm>
              <a:off x="6172200" y="5117068"/>
              <a:ext cx="685800" cy="228600"/>
            </a:xfrm>
            <a:prstGeom prst="rect">
              <a:avLst/>
            </a:prstGeom>
            <a:solidFill>
              <a:schemeClr val="bg1"/>
            </a:solidFill>
            <a:ln w="12700" cap="flat" cmpd="sng" algn="ctr">
              <a:solidFill>
                <a:schemeClr val="tx1"/>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6858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4028</a:t>
              </a:r>
              <a:endParaRPr lang="en-US" dirty="0">
                <a:solidFill>
                  <a:schemeClr val="tx1"/>
                </a:solidFill>
              </a:endParaRPr>
            </a:p>
          </p:txBody>
        </p:sp>
        <p:sp>
          <p:nvSpPr>
            <p:cNvPr id="17" name="TextBox 16"/>
            <p:cNvSpPr txBox="1"/>
            <p:nvPr/>
          </p:nvSpPr>
          <p:spPr>
            <a:xfrm>
              <a:off x="1828800" y="5345668"/>
              <a:ext cx="498341" cy="369332"/>
            </a:xfrm>
            <a:prstGeom prst="rect">
              <a:avLst/>
            </a:prstGeom>
            <a:noFill/>
          </p:spPr>
          <p:txBody>
            <a:bodyPr wrap="none" rtlCol="0">
              <a:spAutoFit/>
            </a:bodyPr>
            <a:lstStyle/>
            <a:p>
              <a:r>
                <a:rPr lang="en-US" dirty="0" smtClean="0"/>
                <a:t>Tag</a:t>
              </a:r>
              <a:endParaRPr lang="en-US" dirty="0"/>
            </a:p>
          </p:txBody>
        </p:sp>
        <p:sp>
          <p:nvSpPr>
            <p:cNvPr id="18" name="TextBox 17"/>
            <p:cNvSpPr txBox="1"/>
            <p:nvPr/>
          </p:nvSpPr>
          <p:spPr>
            <a:xfrm>
              <a:off x="4800600" y="5345668"/>
              <a:ext cx="1954381" cy="369332"/>
            </a:xfrm>
            <a:prstGeom prst="rect">
              <a:avLst/>
            </a:prstGeom>
            <a:noFill/>
          </p:spPr>
          <p:txBody>
            <a:bodyPr wrap="none" rtlCol="0">
              <a:spAutoFit/>
            </a:bodyPr>
            <a:lstStyle/>
            <a:p>
              <a:r>
                <a:rPr lang="en-US" dirty="0" smtClean="0"/>
                <a:t>32-Byte Data Block</a:t>
              </a:r>
              <a:endParaRPr lang="en-US" dirty="0"/>
            </a:p>
          </p:txBody>
        </p:sp>
        <p:cxnSp>
          <p:nvCxnSpPr>
            <p:cNvPr id="20" name="Straight Arrow Connector 19"/>
            <p:cNvCxnSpPr>
              <a:stCxn id="7" idx="2"/>
              <a:endCxn id="10" idx="0"/>
            </p:cNvCxnSpPr>
            <p:nvPr/>
          </p:nvCxnSpPr>
          <p:spPr>
            <a:xfrm rot="16200000" flipH="1">
              <a:off x="2394466" y="4425434"/>
              <a:ext cx="849868" cy="533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13" idx="0"/>
            </p:cNvCxnSpPr>
            <p:nvPr/>
          </p:nvCxnSpPr>
          <p:spPr>
            <a:xfrm rot="5400000">
              <a:off x="5099566" y="4311134"/>
              <a:ext cx="849868" cy="7620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828800" y="4495800"/>
              <a:ext cx="1447800" cy="381000"/>
            </a:xfrm>
            <a:prstGeom prst="rect">
              <a:avLst/>
            </a:prstGeom>
            <a:solidFill>
              <a:schemeClr val="accent3">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0</a:t>
              </a:r>
              <a:endParaRPr lang="en-US" dirty="0">
                <a:solidFill>
                  <a:schemeClr val="tx1"/>
                </a:solidFill>
              </a:endParaRPr>
            </a:p>
          </p:txBody>
        </p:sp>
        <p:sp>
          <p:nvSpPr>
            <p:cNvPr id="26" name="Rectangle 25"/>
            <p:cNvSpPr/>
            <p:nvPr/>
          </p:nvSpPr>
          <p:spPr>
            <a:xfrm>
              <a:off x="5181600" y="4495800"/>
              <a:ext cx="1447800" cy="3810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1</a:t>
              </a:r>
              <a:endParaRPr lang="en-US" dirty="0">
                <a:solidFill>
                  <a:schemeClr val="tx1"/>
                </a:solidFill>
              </a:endParaRPr>
            </a:p>
          </p:txBody>
        </p:sp>
        <p:sp>
          <p:nvSpPr>
            <p:cNvPr id="27" name="Rectangle 26"/>
            <p:cNvSpPr/>
            <p:nvPr/>
          </p:nvSpPr>
          <p:spPr>
            <a:xfrm>
              <a:off x="3200400" y="5791200"/>
              <a:ext cx="2514600" cy="5334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Memory</a:t>
              </a:r>
              <a:endParaRPr lang="en-US" dirty="0">
                <a:solidFill>
                  <a:schemeClr val="tx1"/>
                </a:solidFill>
              </a:endParaRPr>
            </a:p>
          </p:txBody>
        </p:sp>
        <p:cxnSp>
          <p:nvCxnSpPr>
            <p:cNvPr id="28" name="Straight Arrow Connector 27"/>
            <p:cNvCxnSpPr>
              <a:stCxn id="12" idx="2"/>
              <a:endCxn id="27" idx="0"/>
            </p:cNvCxnSpPr>
            <p:nvPr/>
          </p:nvCxnSpPr>
          <p:spPr>
            <a:xfrm rot="5400000">
              <a:off x="4234934" y="5568434"/>
              <a:ext cx="44553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Analogy: Buying Milk</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Your fridge has no milk. You and your roommate will return from classes at some point and check the fridge</a:t>
            </a:r>
          </a:p>
          <a:p>
            <a:r>
              <a:rPr lang="en-US" dirty="0" smtClean="0"/>
              <a:t>Whoever gets home first will check the fridge, go and buy milk, and return</a:t>
            </a:r>
          </a:p>
          <a:p>
            <a:r>
              <a:rPr lang="en-US" dirty="0" smtClean="0"/>
              <a:t>What if the other person gets back while the first person is buying milk?</a:t>
            </a:r>
          </a:p>
          <a:p>
            <a:pPr lvl="1"/>
            <a:r>
              <a:rPr lang="en-US" dirty="0" smtClean="0"/>
              <a:t>You’ve just bought twice as much milk as you need!</a:t>
            </a:r>
          </a:p>
          <a:p>
            <a:r>
              <a:rPr lang="en-US" dirty="0" smtClean="0"/>
              <a:t>It would’ve helped to have left a note…</a:t>
            </a:r>
          </a:p>
          <a:p>
            <a:endParaRPr lang="en-US" dirty="0" smtClean="0"/>
          </a:p>
          <a:p>
            <a:pPr lvl="1"/>
            <a:endParaRPr lang="en-US" dirty="0" smtClean="0"/>
          </a:p>
          <a:p>
            <a:endParaRPr lang="en-US" dirty="0" smtClean="0"/>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dirty="0"/>
          </a:p>
        </p:txBody>
      </p:sp>
    </p:spTree>
    <p:extLst>
      <p:ext uri="{BB962C8B-B14F-4D97-AF65-F5344CB8AC3E}">
        <p14:creationId xmlns:p14="http://schemas.microsoft.com/office/powerpoint/2010/main" val="12335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Coherency Tracked by Cache Block</a:t>
            </a:r>
            <a:endParaRPr lang="en-US" dirty="0"/>
          </a:p>
        </p:txBody>
      </p:sp>
      <p:sp>
        <p:nvSpPr>
          <p:cNvPr id="3" name="Content Placeholder 2"/>
          <p:cNvSpPr>
            <a:spLocks noGrp="1"/>
          </p:cNvSpPr>
          <p:nvPr>
            <p:ph idx="1"/>
          </p:nvPr>
        </p:nvSpPr>
        <p:spPr/>
        <p:txBody>
          <a:bodyPr/>
          <a:lstStyle/>
          <a:p>
            <a:r>
              <a:rPr lang="en-US" dirty="0" smtClean="0"/>
              <a:t>Block ping-pongs between two caches even though processors are accessing disjoint variables</a:t>
            </a:r>
          </a:p>
          <a:p>
            <a:r>
              <a:rPr lang="en-US" dirty="0" smtClean="0"/>
              <a:t>Effect called </a:t>
            </a:r>
            <a:r>
              <a:rPr lang="en-US" i="1" dirty="0" smtClean="0">
                <a:solidFill>
                  <a:srgbClr val="3366FF"/>
                </a:solidFill>
              </a:rPr>
              <a:t>false sharing </a:t>
            </a:r>
          </a:p>
          <a:p>
            <a:r>
              <a:rPr lang="en-US" dirty="0" smtClean="0"/>
              <a:t>How can you prevent it?</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nSpc>
                <a:spcPct val="85000"/>
              </a:lnSpc>
            </a:pPr>
            <a:r>
              <a:rPr lang="en-US" dirty="0" smtClean="0"/>
              <a:t>Review: Understanding Cache Misses:</a:t>
            </a:r>
            <a:br>
              <a:rPr lang="en-US" dirty="0" smtClean="0"/>
            </a:br>
            <a:r>
              <a:rPr lang="en-US" dirty="0" smtClean="0"/>
              <a:t>The 3Cs</a:t>
            </a:r>
          </a:p>
        </p:txBody>
      </p:sp>
      <p:sp>
        <p:nvSpPr>
          <p:cNvPr id="1602563" name="Rectangle 3"/>
          <p:cNvSpPr>
            <a:spLocks noGrp="1" noChangeArrowheads="1"/>
          </p:cNvSpPr>
          <p:nvPr>
            <p:ph type="body" idx="1"/>
          </p:nvPr>
        </p:nvSpPr>
        <p:spPr/>
        <p:txBody>
          <a:bodyPr>
            <a:normAutofit fontScale="70000" lnSpcReduction="20000"/>
          </a:bodyPr>
          <a:lstStyle/>
          <a:p>
            <a:pPr>
              <a:buClr>
                <a:schemeClr val="tx1"/>
              </a:buClr>
              <a:defRPr/>
            </a:pPr>
            <a:r>
              <a:rPr lang="en-US" dirty="0" smtClean="0">
                <a:solidFill>
                  <a:srgbClr val="FF0000"/>
                </a:solidFill>
              </a:rPr>
              <a:t>Compulsory </a:t>
            </a:r>
            <a:r>
              <a:rPr lang="en-US" dirty="0" smtClean="0"/>
              <a:t>(cold start or process migration, 1</a:t>
            </a:r>
            <a:r>
              <a:rPr lang="en-US" baseline="30000" dirty="0" smtClean="0"/>
              <a:t>st</a:t>
            </a:r>
            <a:r>
              <a:rPr lang="en-US" dirty="0" smtClean="0"/>
              <a:t> reference):</a:t>
            </a:r>
          </a:p>
          <a:p>
            <a:pPr lvl="1">
              <a:defRPr/>
            </a:pPr>
            <a:r>
              <a:rPr lang="en-US" dirty="0" smtClean="0"/>
              <a:t>First access to block, impossible to avoid; small effect for long-running programs</a:t>
            </a:r>
          </a:p>
          <a:p>
            <a:pPr lvl="1">
              <a:defRPr/>
            </a:pPr>
            <a:r>
              <a:rPr lang="en-US" dirty="0" smtClean="0"/>
              <a:t>Solution: increase block size (increases miss penalty; very large blocks could increase miss rate)</a:t>
            </a:r>
          </a:p>
          <a:p>
            <a:pPr>
              <a:buClr>
                <a:schemeClr val="tx1"/>
              </a:buClr>
              <a:defRPr/>
            </a:pPr>
            <a:r>
              <a:rPr lang="en-US" dirty="0" smtClean="0">
                <a:solidFill>
                  <a:srgbClr val="FF0000"/>
                </a:solidFill>
              </a:rPr>
              <a:t>Capacity</a:t>
            </a:r>
            <a:r>
              <a:rPr lang="en-US" dirty="0"/>
              <a:t> </a:t>
            </a:r>
            <a:r>
              <a:rPr lang="en-US" dirty="0" smtClean="0"/>
              <a:t>(not compulsory and…)</a:t>
            </a:r>
          </a:p>
          <a:p>
            <a:pPr lvl="1">
              <a:defRPr/>
            </a:pPr>
            <a:r>
              <a:rPr lang="en-US" dirty="0" smtClean="0"/>
              <a:t>Cache cannot contain all blocks accessed by the program </a:t>
            </a:r>
            <a:r>
              <a:rPr lang="en-US" b="1" i="1" dirty="0" smtClean="0"/>
              <a:t>even with perfect replacement policy in fully associative cache</a:t>
            </a:r>
          </a:p>
          <a:p>
            <a:pPr lvl="1">
              <a:defRPr/>
            </a:pPr>
            <a:r>
              <a:rPr lang="en-US" dirty="0" smtClean="0"/>
              <a:t>Solution: increase cache size (may increase access time)</a:t>
            </a:r>
          </a:p>
          <a:p>
            <a:pPr>
              <a:buClr>
                <a:schemeClr val="tx1"/>
              </a:buClr>
              <a:defRPr/>
            </a:pPr>
            <a:r>
              <a:rPr lang="en-US" dirty="0" smtClean="0">
                <a:solidFill>
                  <a:srgbClr val="FF0000"/>
                </a:solidFill>
              </a:rPr>
              <a:t>Conflict </a:t>
            </a:r>
            <a:r>
              <a:rPr lang="en-US" dirty="0" smtClean="0"/>
              <a:t>(not compulsory or capacity and…):</a:t>
            </a:r>
          </a:p>
          <a:p>
            <a:pPr lvl="1">
              <a:defRPr/>
            </a:pPr>
            <a:r>
              <a:rPr lang="en-US" dirty="0" smtClean="0"/>
              <a:t>Multiple memory locations map to the same cache location</a:t>
            </a:r>
          </a:p>
          <a:p>
            <a:pPr lvl="1">
              <a:defRPr/>
            </a:pPr>
            <a:r>
              <a:rPr lang="en-US" dirty="0" smtClean="0"/>
              <a:t>Solution 1: increase cache size</a:t>
            </a:r>
          </a:p>
          <a:p>
            <a:pPr lvl="1">
              <a:defRPr/>
            </a:pPr>
            <a:r>
              <a:rPr lang="en-US" dirty="0" smtClean="0"/>
              <a:t>Solution 2: increase associativity (may increase access time)</a:t>
            </a:r>
          </a:p>
          <a:p>
            <a:pPr lvl="1">
              <a:defRPr/>
            </a:pPr>
            <a:r>
              <a:rPr lang="en-US" dirty="0" smtClean="0"/>
              <a:t>Solution 3: improve replacement policy, e.g.. LRU</a:t>
            </a:r>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41</a:t>
            </a:fld>
            <a:endParaRPr lang="en-US" dirty="0"/>
          </a:p>
        </p:txBody>
      </p:sp>
    </p:spTree>
    <p:extLst>
      <p:ext uri="{BB962C8B-B14F-4D97-AF65-F5344CB8AC3E}">
        <p14:creationId xmlns:p14="http://schemas.microsoft.com/office/powerpoint/2010/main" val="2436095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256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25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 “C” of Cache Misses:</a:t>
            </a:r>
            <a:br>
              <a:rPr lang="en-US" dirty="0" smtClean="0"/>
            </a:br>
            <a:r>
              <a:rPr lang="en-US" i="1" dirty="0" smtClean="0"/>
              <a:t>Coherence </a:t>
            </a:r>
            <a:r>
              <a:rPr lang="en-US" dirty="0" smtClean="0"/>
              <a:t>Misses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Misses caused by coherence traffic with other processor</a:t>
            </a:r>
          </a:p>
          <a:p>
            <a:r>
              <a:rPr lang="en-US" dirty="0" smtClean="0"/>
              <a:t>Also known as </a:t>
            </a:r>
            <a:r>
              <a:rPr lang="en-US" i="1" dirty="0" smtClean="0"/>
              <a:t>communication </a:t>
            </a:r>
            <a:r>
              <a:rPr lang="en-US" dirty="0" smtClean="0"/>
              <a:t>misses because represents data moving between processors working together on a parallel program</a:t>
            </a:r>
          </a:p>
          <a:p>
            <a:r>
              <a:rPr lang="en-US" dirty="0" smtClean="0"/>
              <a:t>For some parallel programs, coherence misses can dominate total </a:t>
            </a:r>
            <a:r>
              <a:rPr lang="en-US" dirty="0" smtClean="0"/>
              <a:t>misses</a:t>
            </a:r>
          </a:p>
          <a:p>
            <a:pPr lvl="1"/>
            <a:r>
              <a:rPr lang="en-US" dirty="0" smtClean="0"/>
              <a:t>It gets even more complicated with multithreaded processors: You want separate threads on the same CPU to have common working set, otherwise you get what could be described as </a:t>
            </a:r>
            <a:r>
              <a:rPr lang="en-US" b="1" i="1" dirty="0" smtClean="0"/>
              <a:t>in</a:t>
            </a:r>
            <a:r>
              <a:rPr lang="en-US" dirty="0" smtClean="0"/>
              <a:t>coherence misses</a:t>
            </a:r>
            <a:endParaRPr lang="en-US" dirty="0"/>
          </a:p>
        </p:txBody>
      </p:sp>
      <p:sp>
        <p:nvSpPr>
          <p:cNvPr id="6" name="Slide Number Placeholder 5"/>
          <p:cNvSpPr>
            <a:spLocks noGrp="1"/>
          </p:cNvSpPr>
          <p:nvPr>
            <p:ph type="sldNum" sz="quarter" idx="12"/>
          </p:nvPr>
        </p:nvSpPr>
        <p:spPr>
          <a:xfrm>
            <a:off x="6553200" y="6369860"/>
            <a:ext cx="2133600" cy="365125"/>
          </a:xfrm>
        </p:spPr>
        <p:txBody>
          <a:bodyPr/>
          <a:lstStyle/>
          <a:p>
            <a:fld id="{3CC63E4C-4642-794D-A2FD-70F6B81535F5}"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 …</a:t>
            </a:r>
            <a:endParaRPr lang="en-US" dirty="0"/>
          </a:p>
        </p:txBody>
      </p:sp>
      <p:sp>
        <p:nvSpPr>
          <p:cNvPr id="3" name="Content Placeholder 2"/>
          <p:cNvSpPr>
            <a:spLocks noGrp="1"/>
          </p:cNvSpPr>
          <p:nvPr>
            <p:ph idx="1"/>
          </p:nvPr>
        </p:nvSpPr>
        <p:spPr>
          <a:xfrm>
            <a:off x="389467" y="1430867"/>
            <a:ext cx="8229600" cy="5252356"/>
          </a:xfrm>
        </p:spPr>
        <p:txBody>
          <a:bodyPr>
            <a:normAutofit lnSpcReduction="10000"/>
          </a:bodyPr>
          <a:lstStyle/>
          <a:p>
            <a:r>
              <a:rPr lang="en-US" dirty="0" smtClean="0"/>
              <a:t>Multiprocessor/Multicore uses Shared Memory</a:t>
            </a:r>
          </a:p>
          <a:p>
            <a:pPr lvl="1"/>
            <a:r>
              <a:rPr lang="en-US" dirty="0" smtClean="0"/>
              <a:t>Cache coherency implements shared memory even with multiple copies in multiple caches</a:t>
            </a:r>
          </a:p>
          <a:p>
            <a:pPr lvl="1"/>
            <a:r>
              <a:rPr lang="en-US" dirty="0" smtClean="0"/>
              <a:t>False sharing a concern; watch block size!</a:t>
            </a:r>
          </a:p>
          <a:p>
            <a:r>
              <a:rPr lang="en-US" dirty="0" err="1" smtClean="0"/>
              <a:t>OpenMP</a:t>
            </a:r>
            <a:r>
              <a:rPr lang="en-US" dirty="0" smtClean="0"/>
              <a:t> as simple parallel extension to C</a:t>
            </a:r>
          </a:p>
          <a:p>
            <a:pPr lvl="1"/>
            <a:r>
              <a:rPr lang="en-US" dirty="0" smtClean="0"/>
              <a:t>Threads, Parallel for, private, reductions … </a:t>
            </a:r>
          </a:p>
          <a:p>
            <a:pPr lvl="1"/>
            <a:r>
              <a:rPr lang="en-US" dirty="0" smtClean="0"/>
              <a:t>≈ C: small so easy to learn, but not very high level and it’s easy to get into trouble</a:t>
            </a:r>
          </a:p>
          <a:p>
            <a:pPr lvl="1"/>
            <a:r>
              <a:rPr lang="en-US" dirty="0" smtClean="0"/>
              <a:t>Much we didn’t cover – including other synchronization mechanisms (locks, etc.)</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43</a:t>
            </a:fld>
            <a:endParaRPr lang="en-US" dirty="0"/>
          </a:p>
        </p:txBody>
      </p:sp>
    </p:spTree>
    <p:extLst>
      <p:ext uri="{BB962C8B-B14F-4D97-AF65-F5344CB8AC3E}">
        <p14:creationId xmlns:p14="http://schemas.microsoft.com/office/powerpoint/2010/main" val="937721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Lock Synchronization (1/2)</a:t>
            </a:r>
            <a:endParaRPr lang="en-US" dirty="0"/>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Use a “Lock” to grant access to a region (</a:t>
            </a:r>
            <a:r>
              <a:rPr lang="en-US" i="1" dirty="0" smtClean="0">
                <a:solidFill>
                  <a:srgbClr val="FF0000"/>
                </a:solidFill>
              </a:rPr>
              <a:t>critical section</a:t>
            </a:r>
            <a:r>
              <a:rPr lang="en-US" dirty="0" smtClean="0"/>
              <a:t>) so that only one thread can operate at a time</a:t>
            </a:r>
          </a:p>
          <a:p>
            <a:pPr lvl="1"/>
            <a:r>
              <a:rPr lang="en-US" dirty="0" smtClean="0"/>
              <a:t>Need all processors to be able to access the lock, so use a location in shared memory as </a:t>
            </a:r>
            <a:r>
              <a:rPr lang="en-US" i="1" dirty="0" smtClean="0">
                <a:solidFill>
                  <a:srgbClr val="FF0000"/>
                </a:solidFill>
              </a:rPr>
              <a:t>the lock</a:t>
            </a:r>
          </a:p>
          <a:p>
            <a:r>
              <a:rPr lang="en-US" dirty="0" smtClean="0"/>
              <a:t>Processors read lock and either wait (if locked) or set lock and go into critical section</a:t>
            </a:r>
          </a:p>
          <a:p>
            <a:pPr lvl="1"/>
            <a:r>
              <a:rPr lang="en-US" b="1" dirty="0" smtClean="0"/>
              <a:t>0</a:t>
            </a:r>
            <a:r>
              <a:rPr lang="en-US" dirty="0" smtClean="0"/>
              <a:t> means lock is free / open / unlocked / lock off</a:t>
            </a:r>
          </a:p>
          <a:p>
            <a:pPr lvl="1"/>
            <a:r>
              <a:rPr lang="en-US" b="1" dirty="0" smtClean="0"/>
              <a:t>1</a:t>
            </a:r>
            <a:r>
              <a:rPr lang="en-US" dirty="0" smtClean="0"/>
              <a:t> means lock is set / closed / locked / lock 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dirty="0"/>
          </a:p>
        </p:txBody>
      </p:sp>
    </p:spTree>
    <p:extLst>
      <p:ext uri="{BB962C8B-B14F-4D97-AF65-F5344CB8AC3E}">
        <p14:creationId xmlns:p14="http://schemas.microsoft.com/office/powerpoint/2010/main" val="87233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Lock Synchronization (2/2)</a:t>
            </a:r>
            <a:endParaRPr lang="en-US" dirty="0">
              <a:solidFill>
                <a:schemeClr val="accent1"/>
              </a:solidFill>
            </a:endParaRPr>
          </a:p>
        </p:txBody>
      </p:sp>
      <p:sp>
        <p:nvSpPr>
          <p:cNvPr id="7" name="Content Placeholder 6"/>
          <p:cNvSpPr>
            <a:spLocks noGrp="1"/>
          </p:cNvSpPr>
          <p:nvPr>
            <p:ph sz="half" idx="2"/>
          </p:nvPr>
        </p:nvSpPr>
        <p:spPr>
          <a:xfrm>
            <a:off x="457200" y="1600200"/>
            <a:ext cx="8229600" cy="4937760"/>
          </a:xfrm>
        </p:spPr>
        <p:txBody>
          <a:bodyPr>
            <a:normAutofit/>
          </a:bodyPr>
          <a:lstStyle/>
          <a:p>
            <a:r>
              <a:rPr lang="en-US" sz="3200" dirty="0" err="1" smtClean="0">
                <a:latin typeface="+mj-lt"/>
                <a:cs typeface="Courier New"/>
              </a:rPr>
              <a:t>Pseudocode</a:t>
            </a:r>
            <a:r>
              <a:rPr lang="en-US" sz="3200" dirty="0" smtClean="0">
                <a:latin typeface="+mj-lt"/>
                <a:cs typeface="Courier New"/>
              </a:rPr>
              <a:t>:</a:t>
            </a:r>
            <a:endParaRPr lang="en-US" dirty="0" smtClean="0">
              <a:solidFill>
                <a:srgbClr val="FF0000"/>
              </a:solidFill>
              <a:latin typeface="Courier New"/>
              <a:cs typeface="Courier New"/>
            </a:endParaRPr>
          </a:p>
          <a:p>
            <a:pPr>
              <a:spcBef>
                <a:spcPts val="3000"/>
              </a:spcBef>
              <a:buNone/>
            </a:pPr>
            <a:r>
              <a:rPr lang="en-US" dirty="0" smtClean="0">
                <a:solidFill>
                  <a:srgbClr val="FF0000"/>
                </a:solidFill>
                <a:latin typeface="Courier New"/>
                <a:cs typeface="Courier New"/>
              </a:rPr>
              <a:t>		Check lock</a:t>
            </a:r>
          </a:p>
          <a:p>
            <a:pPr>
              <a:buNone/>
            </a:pPr>
            <a:r>
              <a:rPr lang="en-US" dirty="0" smtClean="0">
                <a:solidFill>
                  <a:srgbClr val="FF0000"/>
                </a:solidFill>
                <a:latin typeface="Courier New"/>
                <a:cs typeface="Courier New"/>
              </a:rPr>
              <a:t>		Set the lock</a:t>
            </a:r>
          </a:p>
          <a:p>
            <a:pPr>
              <a:buNone/>
            </a:pPr>
            <a:r>
              <a:rPr lang="en-US" dirty="0" smtClean="0">
                <a:latin typeface="Courier New"/>
                <a:cs typeface="Courier New"/>
              </a:rPr>
              <a:t>		Critical section</a:t>
            </a:r>
          </a:p>
          <a:p>
            <a:pPr>
              <a:buNone/>
            </a:pPr>
            <a:r>
              <a:rPr lang="en-US" dirty="0" smtClean="0">
                <a:latin typeface="Courier New"/>
                <a:cs typeface="Courier New"/>
              </a:rPr>
              <a:t>		(e.g. change shared variables)</a:t>
            </a:r>
          </a:p>
          <a:p>
            <a:pPr>
              <a:buNone/>
            </a:pPr>
            <a:r>
              <a:rPr lang="en-US" dirty="0" smtClean="0">
                <a:solidFill>
                  <a:srgbClr val="FF0000"/>
                </a:solidFill>
                <a:latin typeface="Courier New"/>
                <a:cs typeface="Courier New"/>
              </a:rPr>
              <a:t>		Unset the lock</a:t>
            </a:r>
            <a:endParaRPr lang="en-US" dirty="0">
              <a:solidFill>
                <a:srgbClr val="FF0000"/>
              </a:solidFill>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dirty="0"/>
          </a:p>
        </p:txBody>
      </p:sp>
      <p:grpSp>
        <p:nvGrpSpPr>
          <p:cNvPr id="3" name="Group 9"/>
          <p:cNvGrpSpPr/>
          <p:nvPr/>
        </p:nvGrpSpPr>
        <p:grpSpPr>
          <a:xfrm>
            <a:off x="3474720" y="2194560"/>
            <a:ext cx="2865932" cy="731520"/>
            <a:chOff x="3474720" y="2194560"/>
            <a:chExt cx="2865932" cy="731520"/>
          </a:xfrm>
        </p:grpSpPr>
        <p:sp>
          <p:nvSpPr>
            <p:cNvPr id="8" name="Arc 7"/>
            <p:cNvSpPr/>
            <p:nvPr/>
          </p:nvSpPr>
          <p:spPr>
            <a:xfrm flipH="1">
              <a:off x="3474720" y="2468880"/>
              <a:ext cx="457200" cy="457200"/>
            </a:xfrm>
            <a:prstGeom prst="arc">
              <a:avLst>
                <a:gd name="adj1" fmla="val 3154432"/>
                <a:gd name="adj2" fmla="val 1926165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840480" y="2194560"/>
              <a:ext cx="2500172" cy="690638"/>
            </a:xfrm>
            <a:prstGeom prst="rect">
              <a:avLst/>
            </a:prstGeom>
            <a:noFill/>
          </p:spPr>
          <p:txBody>
            <a:bodyPr wrap="none" rtlCol="0">
              <a:spAutoFit/>
            </a:bodyPr>
            <a:lstStyle/>
            <a:p>
              <a:pPr>
                <a:lnSpc>
                  <a:spcPct val="80000"/>
                </a:lnSpc>
              </a:pPr>
              <a:r>
                <a:rPr lang="en-US" sz="2400" dirty="0" smtClean="0"/>
                <a:t>Can loop/idle here</a:t>
              </a:r>
              <a:br>
                <a:rPr lang="en-US" sz="2400" dirty="0" smtClean="0"/>
              </a:br>
              <a:r>
                <a:rPr lang="en-US" sz="2400" dirty="0" smtClean="0"/>
                <a:t>  if locked</a:t>
              </a:r>
              <a:endParaRPr lang="en-US" sz="2400" dirty="0"/>
            </a:p>
          </p:txBody>
        </p:sp>
      </p:grpSp>
    </p:spTree>
    <p:extLst>
      <p:ext uri="{BB962C8B-B14F-4D97-AF65-F5344CB8AC3E}">
        <p14:creationId xmlns:p14="http://schemas.microsoft.com/office/powerpoint/2010/main" val="489067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Possible Lock Implementation</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t>Lock (a.k.a. busy wait)</a:t>
            </a:r>
          </a:p>
          <a:p>
            <a:pPr lvl="1">
              <a:buNone/>
              <a:tabLst>
                <a:tab pos="2116138" algn="l"/>
                <a:tab pos="5435600" algn="l"/>
              </a:tabLst>
            </a:pPr>
            <a:r>
              <a:rPr lang="en-US" sz="2000" dirty="0" err="1" smtClean="0">
                <a:latin typeface="Courier New"/>
              </a:rPr>
              <a:t>Get_lock</a:t>
            </a:r>
            <a:r>
              <a:rPr lang="en-US" sz="2000" dirty="0" smtClean="0">
                <a:latin typeface="Courier New"/>
              </a:rPr>
              <a:t>:                  # $s0 -&gt; </a:t>
            </a:r>
            <a:r>
              <a:rPr lang="en-US" sz="2000" dirty="0" err="1" smtClean="0">
                <a:latin typeface="Courier New"/>
              </a:rPr>
              <a:t>addr</a:t>
            </a:r>
            <a:r>
              <a:rPr lang="en-US" sz="2000" dirty="0" smtClean="0">
                <a:latin typeface="Courier New"/>
              </a:rPr>
              <a:t> of lock</a:t>
            </a:r>
          </a:p>
          <a:p>
            <a:pPr lvl="1">
              <a:buNone/>
              <a:tabLst>
                <a:tab pos="2116138" algn="l"/>
                <a:tab pos="5435600" algn="l"/>
              </a:tabLst>
            </a:pPr>
            <a:r>
              <a:rPr lang="en-US" sz="2000" dirty="0" smtClean="0">
                <a:latin typeface="Courier New"/>
              </a:rPr>
              <a:t>       </a:t>
            </a:r>
            <a:r>
              <a:rPr lang="en-US" sz="2000" dirty="0" err="1" smtClean="0">
                <a:latin typeface="Courier New"/>
              </a:rPr>
              <a:t>addiu</a:t>
            </a:r>
            <a:r>
              <a:rPr lang="en-US" sz="2000" dirty="0" smtClean="0">
                <a:latin typeface="Courier New"/>
              </a:rPr>
              <a:t> $t1,$zero,1   # t1 = Locked value </a:t>
            </a:r>
          </a:p>
          <a:p>
            <a:pPr lvl="1">
              <a:buNone/>
              <a:tabLst>
                <a:tab pos="2116138" algn="l"/>
                <a:tab pos="5435600" algn="l"/>
              </a:tabLst>
            </a:pPr>
            <a:r>
              <a:rPr lang="en-US" sz="2000" dirty="0" smtClean="0">
                <a:latin typeface="Courier New"/>
              </a:rPr>
              <a:t>Loop:  </a:t>
            </a:r>
            <a:r>
              <a:rPr lang="en-US" sz="2000" dirty="0" err="1" smtClean="0">
                <a:latin typeface="Courier New"/>
              </a:rPr>
              <a:t>lw</a:t>
            </a:r>
            <a:r>
              <a:rPr lang="en-US" sz="2000" dirty="0" smtClean="0">
                <a:latin typeface="Courier New"/>
              </a:rPr>
              <a:t> $t0,0($s0)    </a:t>
            </a:r>
            <a:r>
              <a:rPr lang="en-US" sz="2000" dirty="0">
                <a:latin typeface="Courier New"/>
              </a:rPr>
              <a:t> </a:t>
            </a:r>
            <a:r>
              <a:rPr lang="en-US" sz="2000" dirty="0" smtClean="0">
                <a:latin typeface="Courier New"/>
              </a:rPr>
              <a:t>  # load lock</a:t>
            </a:r>
          </a:p>
          <a:p>
            <a:pPr lvl="1">
              <a:buNone/>
              <a:tabLst>
                <a:tab pos="2116138" algn="l"/>
                <a:tab pos="5435600" algn="l"/>
              </a:tabLst>
            </a:pPr>
            <a:r>
              <a:rPr lang="en-US" sz="2000" dirty="0" smtClean="0">
                <a:latin typeface="Courier New"/>
              </a:rPr>
              <a:t>       </a:t>
            </a:r>
            <a:r>
              <a:rPr lang="en-US" sz="2000" dirty="0" err="1" smtClean="0">
                <a:latin typeface="Courier New"/>
              </a:rPr>
              <a:t>bne</a:t>
            </a:r>
            <a:r>
              <a:rPr lang="en-US" sz="2000" dirty="0" smtClean="0">
                <a:latin typeface="Courier New"/>
              </a:rPr>
              <a:t> $t0,$zero,Loop  # loop if locked</a:t>
            </a:r>
          </a:p>
          <a:p>
            <a:pPr lvl="1">
              <a:buNone/>
              <a:tabLst>
                <a:tab pos="2116138" algn="l"/>
                <a:tab pos="5435600" algn="l"/>
              </a:tabLst>
            </a:pPr>
            <a:r>
              <a:rPr lang="en-US" sz="2000" dirty="0" smtClean="0">
                <a:latin typeface="Courier New"/>
              </a:rPr>
              <a:t>Lock:  </a:t>
            </a:r>
            <a:r>
              <a:rPr lang="en-US" sz="2000" dirty="0" err="1" smtClean="0">
                <a:latin typeface="Courier New"/>
              </a:rPr>
              <a:t>sw</a:t>
            </a:r>
            <a:r>
              <a:rPr lang="en-US" sz="2000" dirty="0" smtClean="0">
                <a:latin typeface="Courier New"/>
              </a:rPr>
              <a:t> $t1,0($s0)       # Unlocked, so lock</a:t>
            </a:r>
            <a:endParaRPr lang="en-US" dirty="0" smtClean="0"/>
          </a:p>
          <a:p>
            <a:pPr>
              <a:spcBef>
                <a:spcPts val="1800"/>
              </a:spcBef>
            </a:pPr>
            <a:r>
              <a:rPr lang="en-US" dirty="0" smtClean="0"/>
              <a:t>Unlock</a:t>
            </a:r>
          </a:p>
          <a:p>
            <a:pPr lvl="1">
              <a:buNone/>
            </a:pPr>
            <a:r>
              <a:rPr lang="en-US" sz="2000" dirty="0" smtClean="0">
                <a:latin typeface="Courier New"/>
                <a:cs typeface="Courier New"/>
              </a:rPr>
              <a:t>Unlock:</a:t>
            </a:r>
          </a:p>
          <a:p>
            <a:pPr>
              <a:buNone/>
            </a:pPr>
            <a:r>
              <a:rPr lang="en-US" sz="2000" dirty="0" smtClean="0">
                <a:latin typeface="Courier New"/>
                <a:cs typeface="Courier New"/>
              </a:rPr>
              <a:t>		    </a:t>
            </a:r>
            <a:r>
              <a:rPr lang="en-US" sz="2000" dirty="0" err="1" smtClean="0">
                <a:latin typeface="Courier New"/>
                <a:cs typeface="Courier New"/>
              </a:rPr>
              <a:t>sw</a:t>
            </a:r>
            <a:r>
              <a:rPr lang="en-US" sz="2000" dirty="0" smtClean="0">
                <a:latin typeface="Courier New"/>
                <a:cs typeface="Courier New"/>
              </a:rPr>
              <a:t> $zero,0($s0)</a:t>
            </a:r>
          </a:p>
          <a:p>
            <a:pPr>
              <a:spcBef>
                <a:spcPts val="2400"/>
              </a:spcBef>
            </a:pPr>
            <a:r>
              <a:rPr lang="en-US" dirty="0" smtClean="0">
                <a:latin typeface="+mj-lt"/>
                <a:cs typeface="Courier New"/>
              </a:rPr>
              <a:t>Any problems with this?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7</a:t>
            </a:fld>
            <a:endParaRPr lang="en-US" dirty="0"/>
          </a:p>
        </p:txBody>
      </p:sp>
    </p:spTree>
    <p:extLst>
      <p:ext uri="{BB962C8B-B14F-4D97-AF65-F5344CB8AC3E}">
        <p14:creationId xmlns:p14="http://schemas.microsoft.com/office/powerpoint/2010/main" val="133226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accent1"/>
                </a:solidFill>
              </a:rPr>
              <a:t>Possible Lock Problem</a:t>
            </a:r>
            <a:endParaRPr lang="en-US" dirty="0">
              <a:solidFill>
                <a:schemeClr val="accent1"/>
              </a:solidFill>
            </a:endParaRPr>
          </a:p>
        </p:txBody>
      </p:sp>
      <p:sp>
        <p:nvSpPr>
          <p:cNvPr id="8" name="Content Placeholder 7"/>
          <p:cNvSpPr>
            <a:spLocks noGrp="1"/>
          </p:cNvSpPr>
          <p:nvPr>
            <p:ph sz="half" idx="1"/>
          </p:nvPr>
        </p:nvSpPr>
        <p:spPr>
          <a:xfrm>
            <a:off x="457200" y="1600200"/>
            <a:ext cx="4269646" cy="4525963"/>
          </a:xfrm>
        </p:spPr>
        <p:txBody>
          <a:bodyPr/>
          <a:lstStyle/>
          <a:p>
            <a:r>
              <a:rPr lang="en-US" dirty="0" smtClean="0"/>
              <a:t>Thread 1</a:t>
            </a:r>
          </a:p>
          <a:p>
            <a:pPr>
              <a:buNone/>
            </a:pPr>
            <a:r>
              <a:rPr lang="en-US" sz="2000" dirty="0" smtClean="0">
                <a:latin typeface="Courier New"/>
              </a:rPr>
              <a:t>      </a:t>
            </a:r>
            <a:r>
              <a:rPr lang="en-US" sz="2000" dirty="0" err="1" smtClean="0">
                <a:latin typeface="Courier New"/>
              </a:rPr>
              <a:t>addiu</a:t>
            </a:r>
            <a:r>
              <a:rPr lang="en-US" sz="2000" dirty="0" smtClean="0">
                <a:latin typeface="Courier New"/>
              </a:rPr>
              <a:t> $t1,$zero,1</a:t>
            </a:r>
          </a:p>
          <a:p>
            <a:pPr>
              <a:buNone/>
            </a:pPr>
            <a:r>
              <a:rPr lang="en-US" sz="2000" dirty="0" smtClean="0">
                <a:latin typeface="Courier New"/>
              </a:rPr>
              <a:t>Loop: </a:t>
            </a:r>
            <a:r>
              <a:rPr lang="en-US" sz="2000" dirty="0" err="1" smtClean="0">
                <a:latin typeface="Courier New"/>
              </a:rPr>
              <a:t>lw</a:t>
            </a:r>
            <a:r>
              <a:rPr lang="en-US" sz="2000" dirty="0" smtClean="0">
                <a:latin typeface="Courier New"/>
              </a:rPr>
              <a:t> $t0,0($s0)</a:t>
            </a:r>
          </a:p>
          <a:p>
            <a:pPr>
              <a:buNone/>
            </a:pPr>
            <a:endParaRPr lang="en-US" sz="2000" dirty="0" smtClean="0">
              <a:latin typeface="Courier New"/>
            </a:endParaRP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bne</a:t>
            </a:r>
            <a:r>
              <a:rPr lang="en-US" sz="2000" dirty="0" smtClean="0">
                <a:latin typeface="Courier New"/>
              </a:rPr>
              <a:t> $t0,$zero,Loop</a:t>
            </a:r>
          </a:p>
          <a:p>
            <a:pPr>
              <a:buNone/>
            </a:pPr>
            <a:endParaRPr lang="en-US" sz="2000" dirty="0" smtClean="0">
              <a:latin typeface="Courier New"/>
            </a:endParaRPr>
          </a:p>
          <a:p>
            <a:pPr>
              <a:buNone/>
            </a:pPr>
            <a:r>
              <a:rPr lang="en-US" sz="2000" dirty="0" smtClean="0">
                <a:latin typeface="Courier New"/>
              </a:rPr>
              <a:t>Lock: </a:t>
            </a:r>
            <a:r>
              <a:rPr lang="en-US" sz="2000" dirty="0" err="1" smtClean="0">
                <a:latin typeface="Courier New"/>
              </a:rPr>
              <a:t>sw</a:t>
            </a:r>
            <a:r>
              <a:rPr lang="en-US" sz="2000" dirty="0" smtClean="0">
                <a:latin typeface="Courier New"/>
              </a:rPr>
              <a:t> $t1,0($s0)</a:t>
            </a:r>
            <a:endParaRPr lang="en-US" sz="2000" dirty="0" smtClean="0"/>
          </a:p>
          <a:p>
            <a:pPr>
              <a:buNone/>
            </a:pPr>
            <a:endParaRPr lang="en-US" dirty="0"/>
          </a:p>
        </p:txBody>
      </p:sp>
      <p:sp>
        <p:nvSpPr>
          <p:cNvPr id="9" name="Content Placeholder 8"/>
          <p:cNvSpPr>
            <a:spLocks noGrp="1"/>
          </p:cNvSpPr>
          <p:nvPr>
            <p:ph sz="half" idx="2"/>
          </p:nvPr>
        </p:nvSpPr>
        <p:spPr/>
        <p:txBody>
          <a:bodyPr/>
          <a:lstStyle/>
          <a:p>
            <a:r>
              <a:rPr lang="en-US" dirty="0" smtClean="0"/>
              <a:t>Thread 2</a:t>
            </a: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addiu</a:t>
            </a:r>
            <a:r>
              <a:rPr lang="en-US" sz="2000" dirty="0" smtClean="0">
                <a:latin typeface="Courier New"/>
              </a:rPr>
              <a:t> $t1,$zero,1</a:t>
            </a:r>
          </a:p>
          <a:p>
            <a:pPr>
              <a:buNone/>
            </a:pPr>
            <a:r>
              <a:rPr lang="en-US" sz="2000" dirty="0" smtClean="0">
                <a:latin typeface="Courier New"/>
              </a:rPr>
              <a:t>Loop: </a:t>
            </a:r>
            <a:r>
              <a:rPr lang="en-US" sz="2000" dirty="0" err="1" smtClean="0">
                <a:latin typeface="Courier New"/>
              </a:rPr>
              <a:t>lw</a:t>
            </a:r>
            <a:r>
              <a:rPr lang="en-US" sz="2000" dirty="0" smtClean="0">
                <a:latin typeface="Courier New"/>
              </a:rPr>
              <a:t> $t0,0($s0)</a:t>
            </a: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bne</a:t>
            </a:r>
            <a:r>
              <a:rPr lang="en-US" sz="2000" dirty="0" smtClean="0">
                <a:latin typeface="Courier New"/>
              </a:rPr>
              <a:t> $t0,$zero,Loop</a:t>
            </a:r>
          </a:p>
          <a:p>
            <a:pPr>
              <a:buNone/>
            </a:pPr>
            <a:endParaRPr lang="en-US" sz="2000" dirty="0" smtClean="0">
              <a:latin typeface="Courier New"/>
            </a:endParaRPr>
          </a:p>
          <a:p>
            <a:pPr>
              <a:buNone/>
            </a:pPr>
            <a:r>
              <a:rPr lang="en-US" sz="2000" dirty="0" smtClean="0">
                <a:latin typeface="Courier New"/>
              </a:rPr>
              <a:t>Lock: </a:t>
            </a:r>
            <a:r>
              <a:rPr lang="en-US" sz="2000" dirty="0" err="1" smtClean="0">
                <a:latin typeface="Courier New"/>
              </a:rPr>
              <a:t>sw</a:t>
            </a:r>
            <a:r>
              <a:rPr lang="en-US" sz="2000" dirty="0" smtClean="0">
                <a:latin typeface="Courier New"/>
              </a:rPr>
              <a:t> $t1,0($s0)</a:t>
            </a:r>
            <a:endParaRPr lang="en-US" sz="20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dirty="0"/>
          </a:p>
        </p:txBody>
      </p:sp>
      <p:sp>
        <p:nvSpPr>
          <p:cNvPr id="12" name="TextBox 11"/>
          <p:cNvSpPr txBox="1"/>
          <p:nvPr/>
        </p:nvSpPr>
        <p:spPr>
          <a:xfrm>
            <a:off x="4243224" y="5394960"/>
            <a:ext cx="657551" cy="369332"/>
          </a:xfrm>
          <a:prstGeom prst="rect">
            <a:avLst/>
          </a:prstGeom>
          <a:noFill/>
        </p:spPr>
        <p:txBody>
          <a:bodyPr wrap="none" rtlCol="0">
            <a:spAutoFit/>
          </a:bodyPr>
          <a:lstStyle/>
          <a:p>
            <a:pPr algn="ctr"/>
            <a:r>
              <a:rPr lang="en-US" b="1" dirty="0" smtClean="0"/>
              <a:t>Time</a:t>
            </a:r>
            <a:endParaRPr lang="en-US" b="1" dirty="0"/>
          </a:p>
        </p:txBody>
      </p:sp>
      <p:sp>
        <p:nvSpPr>
          <p:cNvPr id="13" name="TextBox 12"/>
          <p:cNvSpPr txBox="1"/>
          <p:nvPr/>
        </p:nvSpPr>
        <p:spPr>
          <a:xfrm>
            <a:off x="457200" y="5715000"/>
            <a:ext cx="8229600" cy="731520"/>
          </a:xfrm>
          <a:prstGeom prst="rect">
            <a:avLst/>
          </a:prstGeom>
          <a:noFill/>
        </p:spPr>
        <p:txBody>
          <a:bodyPr wrap="none" rtlCol="0">
            <a:noAutofit/>
          </a:bodyPr>
          <a:lstStyle/>
          <a:p>
            <a:pPr algn="ctr">
              <a:lnSpc>
                <a:spcPct val="80000"/>
              </a:lnSpc>
            </a:pPr>
            <a:r>
              <a:rPr lang="en-US" sz="2800" i="1" dirty="0" smtClean="0">
                <a:solidFill>
                  <a:srgbClr val="FF0000"/>
                </a:solidFill>
              </a:rPr>
              <a:t>Both threads think they have set the lock!  </a:t>
            </a:r>
          </a:p>
          <a:p>
            <a:pPr algn="ctr">
              <a:lnSpc>
                <a:spcPct val="80000"/>
              </a:lnSpc>
            </a:pPr>
            <a:r>
              <a:rPr lang="en-US" sz="2800" i="1" dirty="0" smtClean="0">
                <a:solidFill>
                  <a:srgbClr val="FF0000"/>
                </a:solidFill>
              </a:rPr>
              <a:t>Exclusive access not guaranteed!</a:t>
            </a:r>
            <a:endParaRPr lang="en-US" sz="2800" i="1" dirty="0">
              <a:solidFill>
                <a:srgbClr val="FF0000"/>
              </a:solidFill>
            </a:endParaRPr>
          </a:p>
        </p:txBody>
      </p:sp>
      <p:cxnSp>
        <p:nvCxnSpPr>
          <p:cNvPr id="15" name="Straight Arrow Connector 14"/>
          <p:cNvCxnSpPr/>
          <p:nvPr/>
        </p:nvCxnSpPr>
        <p:spPr>
          <a:xfrm>
            <a:off x="4572000" y="1975104"/>
            <a:ext cx="0" cy="34747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9217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AU" dirty="0" smtClean="0">
                <a:solidFill>
                  <a:schemeClr val="accent1"/>
                </a:solidFill>
              </a:rPr>
              <a:t>Hardware Synchronization</a:t>
            </a:r>
            <a:endParaRPr lang="en-AU" dirty="0">
              <a:solidFill>
                <a:schemeClr val="accent1"/>
              </a:solidFill>
            </a:endParaRPr>
          </a:p>
        </p:txBody>
      </p:sp>
      <p:sp>
        <p:nvSpPr>
          <p:cNvPr id="418819" name="Rectangle 3"/>
          <p:cNvSpPr>
            <a:spLocks noGrp="1" noChangeArrowheads="1"/>
          </p:cNvSpPr>
          <p:nvPr>
            <p:ph idx="1"/>
          </p:nvPr>
        </p:nvSpPr>
        <p:spPr>
          <a:xfrm>
            <a:off x="457200" y="1600199"/>
            <a:ext cx="8229600" cy="4937760"/>
          </a:xfrm>
        </p:spPr>
        <p:txBody>
          <a:bodyPr>
            <a:normAutofit/>
          </a:bodyPr>
          <a:lstStyle/>
          <a:p>
            <a:r>
              <a:rPr lang="en-AU" dirty="0" smtClean="0"/>
              <a:t>Hardware </a:t>
            </a:r>
            <a:r>
              <a:rPr lang="en-AU" dirty="0"/>
              <a:t>support </a:t>
            </a:r>
            <a:r>
              <a:rPr lang="en-AU" dirty="0" smtClean="0"/>
              <a:t>required to prevent an interloper (another thread) from changing the value </a:t>
            </a:r>
          </a:p>
          <a:p>
            <a:pPr lvl="1">
              <a:buClr>
                <a:schemeClr val="tx1"/>
              </a:buClr>
            </a:pPr>
            <a:r>
              <a:rPr lang="en-AU" i="1" dirty="0">
                <a:solidFill>
                  <a:srgbClr val="FF0000"/>
                </a:solidFill>
              </a:rPr>
              <a:t>Atomic </a:t>
            </a:r>
            <a:r>
              <a:rPr lang="en-AU" dirty="0"/>
              <a:t>read/write memory operation</a:t>
            </a:r>
          </a:p>
          <a:p>
            <a:pPr lvl="1"/>
            <a:r>
              <a:rPr lang="en-AU" dirty="0"/>
              <a:t>No other access to the location allowed between the read and write</a:t>
            </a:r>
          </a:p>
          <a:p>
            <a:r>
              <a:rPr lang="en-AU" dirty="0" smtClean="0"/>
              <a:t>How best to implement in software?</a:t>
            </a:r>
            <a:endParaRPr lang="en-AU" dirty="0"/>
          </a:p>
          <a:p>
            <a:pPr lvl="1"/>
            <a:r>
              <a:rPr lang="en-AU" dirty="0" smtClean="0"/>
              <a:t>Single </a:t>
            </a:r>
            <a:r>
              <a:rPr lang="en-AU" dirty="0" err="1" smtClean="0"/>
              <a:t>instr</a:t>
            </a:r>
            <a:r>
              <a:rPr lang="en-AU" dirty="0" smtClean="0"/>
              <a:t>?  Atomic </a:t>
            </a:r>
            <a:r>
              <a:rPr lang="en-AU" dirty="0"/>
              <a:t>swap of register </a:t>
            </a:r>
            <a:r>
              <a:rPr lang="en-AU" dirty="0">
                <a:ea typeface="Arial" charset="0"/>
                <a:cs typeface="Arial" charset="0"/>
              </a:rPr>
              <a:t>↔ memory</a:t>
            </a:r>
          </a:p>
          <a:p>
            <a:pPr lvl="1"/>
            <a:r>
              <a:rPr lang="en-AU" dirty="0" smtClean="0">
                <a:ea typeface="Arial" charset="0"/>
                <a:cs typeface="Arial" charset="0"/>
              </a:rPr>
              <a:t>Pair </a:t>
            </a:r>
            <a:r>
              <a:rPr lang="en-AU" dirty="0">
                <a:ea typeface="Arial" charset="0"/>
                <a:cs typeface="Arial" charset="0"/>
              </a:rPr>
              <a:t>of </a:t>
            </a:r>
            <a:r>
              <a:rPr lang="en-AU" dirty="0" err="1" smtClean="0">
                <a:ea typeface="Arial" charset="0"/>
                <a:cs typeface="Arial" charset="0"/>
              </a:rPr>
              <a:t>instr</a:t>
            </a:r>
            <a:r>
              <a:rPr lang="en-AU" dirty="0" smtClean="0">
                <a:ea typeface="Arial" charset="0"/>
                <a:cs typeface="Arial" charset="0"/>
              </a:rPr>
              <a:t>?  One for read, one for write</a:t>
            </a:r>
            <a:endParaRPr lang="en-AU" dirty="0">
              <a:ea typeface="Arial" charset="0"/>
              <a:cs typeface="Arial" charset="0"/>
            </a:endParaRPr>
          </a:p>
        </p:txBody>
      </p:sp>
      <p:sp>
        <p:nvSpPr>
          <p:cNvPr id="7" name="Slide Number Placeholder 6"/>
          <p:cNvSpPr>
            <a:spLocks noGrp="1"/>
          </p:cNvSpPr>
          <p:nvPr>
            <p:ph type="sldNum" sz="quarter" idx="12"/>
          </p:nvPr>
        </p:nvSpPr>
        <p:spPr/>
        <p:txBody>
          <a:bodyPr/>
          <a:lstStyle/>
          <a:p>
            <a:fld id="{3CC63E4C-4642-794D-A2FD-70F6B81535F5}" type="slidenum">
              <a:rPr lang="en-US" smtClean="0"/>
              <a:pPr/>
              <a:t>9</a:t>
            </a:fld>
            <a:endParaRPr lang="en-US" dirty="0"/>
          </a:p>
        </p:txBody>
      </p:sp>
    </p:spTree>
    <p:extLst>
      <p:ext uri="{BB962C8B-B14F-4D97-AF65-F5344CB8AC3E}">
        <p14:creationId xmlns:p14="http://schemas.microsoft.com/office/powerpoint/2010/main" val="192617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8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88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88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88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8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1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cap="flat" cmpd="sng" algn="ctr">
          <a:solidFill>
            <a:schemeClr val="tx1"/>
          </a:solidFill>
          <a:prstDash val="solid"/>
          <a:round/>
          <a:headEnd type="none" w="med" len="med"/>
          <a:tailEnd type="none" w="med" len="med"/>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27035</TotalTime>
  <Words>2775</Words>
  <Application>Microsoft Macintosh PowerPoint</Application>
  <PresentationFormat>On-screen Show (4:3)</PresentationFormat>
  <Paragraphs>560</Paragraphs>
  <Slides>43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Calibri</vt:lpstr>
      <vt:lpstr>Courier</vt:lpstr>
      <vt:lpstr>Courier New</vt:lpstr>
      <vt:lpstr>ＭＳ Ｐゴシック</vt:lpstr>
      <vt:lpstr>Symbol</vt:lpstr>
      <vt:lpstr>Wingdings</vt:lpstr>
      <vt:lpstr>Arial</vt:lpstr>
      <vt:lpstr>Office Theme</vt:lpstr>
      <vt:lpstr>CS 61C: Great Ideas in Computer Architecture (Machine Structures) Thread-Level Parallelism (TLP)  and OpenMP</vt:lpstr>
      <vt:lpstr>Review</vt:lpstr>
      <vt:lpstr>Data Races and Synchronization</vt:lpstr>
      <vt:lpstr>Analogy: Buying Milk</vt:lpstr>
      <vt:lpstr>Lock Synchronization (1/2)</vt:lpstr>
      <vt:lpstr>Lock Synchronization (2/2)</vt:lpstr>
      <vt:lpstr>Possible Lock Implementation</vt:lpstr>
      <vt:lpstr>Possible Lock Problem</vt:lpstr>
      <vt:lpstr>Hardware Synchronization</vt:lpstr>
      <vt:lpstr>Synchronization in MIPS </vt:lpstr>
      <vt:lpstr>Synchronization in MIPS Example</vt:lpstr>
      <vt:lpstr>Test-and-Set</vt:lpstr>
      <vt:lpstr>Test-and-Set in MIPS </vt:lpstr>
      <vt:lpstr>PowerPoint Presentation</vt:lpstr>
      <vt:lpstr>A related problem: Deadlock</vt:lpstr>
      <vt:lpstr>Solutions for Deadlock…</vt:lpstr>
      <vt:lpstr>OpenMP Programming Model - Review</vt:lpstr>
      <vt:lpstr>parallel Pragma and Scope - Review</vt:lpstr>
      <vt:lpstr>Example: Calculating π</vt:lpstr>
      <vt:lpstr>Sequential Calculation of π in C </vt:lpstr>
      <vt:lpstr>Parallel OpenMP Version (1)</vt:lpstr>
      <vt:lpstr>OpenMP Directives (Work-Sharing)</vt:lpstr>
      <vt:lpstr>Parallel Statement Shorthand</vt:lpstr>
      <vt:lpstr>Building Block: for loop</vt:lpstr>
      <vt:lpstr>Parallel for pragma</vt:lpstr>
      <vt:lpstr>OpenMP Timing</vt:lpstr>
      <vt:lpstr>Matrix Multiply in OpenMP</vt:lpstr>
      <vt:lpstr>Notes on Matrix Multiply Example</vt:lpstr>
      <vt:lpstr>OpenMP Reduction</vt:lpstr>
      <vt:lpstr>Calculating π Version (1) - review</vt:lpstr>
      <vt:lpstr>Version 2: parallel for, reduction</vt:lpstr>
      <vt:lpstr>Simple Multi-core Processor</vt:lpstr>
      <vt:lpstr>Multiprocessor Caches</vt:lpstr>
      <vt:lpstr>Shared Memory and Caches</vt:lpstr>
      <vt:lpstr>Shared Memory and Caches</vt:lpstr>
      <vt:lpstr>Keeping Multiple Caches Coherent</vt:lpstr>
      <vt:lpstr>Shared Memory and Caches</vt:lpstr>
      <vt:lpstr>Clickers/Peer Instruction: Which statement is true?</vt:lpstr>
      <vt:lpstr>Cache Coherency Tracked by Block</vt:lpstr>
      <vt:lpstr>Coherency Tracked by Cache Block</vt:lpstr>
      <vt:lpstr>Review: Understanding Cache Misses: The 3Cs</vt:lpstr>
      <vt:lpstr>Fourth “C” of Cache Misses: Coherence Misses</vt:lpstr>
      <vt:lpstr>And in Conclusion, …</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Nicholas Weaver</cp:lastModifiedBy>
  <cp:revision>411</cp:revision>
  <cp:lastPrinted>2013-10-22T04:54:04Z</cp:lastPrinted>
  <dcterms:created xsi:type="dcterms:W3CDTF">2012-10-08T01:19:02Z</dcterms:created>
  <dcterms:modified xsi:type="dcterms:W3CDTF">2016-04-05T18:58:12Z</dcterms:modified>
</cp:coreProperties>
</file>