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658" r:id="rId2"/>
    <p:sldId id="643" r:id="rId3"/>
    <p:sldId id="623" r:id="rId4"/>
    <p:sldId id="624" r:id="rId5"/>
    <p:sldId id="626" r:id="rId6"/>
    <p:sldId id="627" r:id="rId7"/>
    <p:sldId id="625" r:id="rId8"/>
    <p:sldId id="628" r:id="rId9"/>
    <p:sldId id="456" r:id="rId10"/>
    <p:sldId id="476" r:id="rId11"/>
    <p:sldId id="585" r:id="rId12"/>
    <p:sldId id="582" r:id="rId13"/>
    <p:sldId id="583" r:id="rId14"/>
    <p:sldId id="584" r:id="rId15"/>
    <p:sldId id="586" r:id="rId16"/>
    <p:sldId id="588" r:id="rId17"/>
    <p:sldId id="477" r:id="rId18"/>
    <p:sldId id="574" r:id="rId19"/>
    <p:sldId id="575" r:id="rId20"/>
    <p:sldId id="576" r:id="rId21"/>
    <p:sldId id="577" r:id="rId22"/>
    <p:sldId id="578" r:id="rId23"/>
    <p:sldId id="579" r:id="rId24"/>
    <p:sldId id="587" r:id="rId25"/>
    <p:sldId id="659" r:id="rId26"/>
    <p:sldId id="589" r:id="rId27"/>
    <p:sldId id="644" r:id="rId28"/>
    <p:sldId id="646" r:id="rId29"/>
    <p:sldId id="647" r:id="rId30"/>
    <p:sldId id="648" r:id="rId31"/>
    <p:sldId id="649" r:id="rId32"/>
    <p:sldId id="650" r:id="rId33"/>
    <p:sldId id="651" r:id="rId34"/>
    <p:sldId id="652" r:id="rId35"/>
    <p:sldId id="654" r:id="rId36"/>
    <p:sldId id="655" r:id="rId37"/>
    <p:sldId id="656" r:id="rId38"/>
    <p:sldId id="62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CCFE"/>
    <a:srgbClr val="FFCCCC"/>
    <a:srgbClr val="CCFCCC"/>
    <a:srgbClr val="98ABCC"/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2" autoAdjust="0"/>
    <p:restoredTop sz="93845" autoAdjust="0"/>
  </p:normalViewPr>
  <p:slideViewPr>
    <p:cSldViewPr>
      <p:cViewPr varScale="1">
        <p:scale>
          <a:sx n="89" d="100"/>
          <a:sy n="89" d="100"/>
        </p:scale>
        <p:origin x="69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84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385874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3/29/2016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29 March, 2016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15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>
                <a:latin typeface="Times New Roman" charset="0"/>
              </a:rPr>
              <a:t>CS267 Lecture 2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EF7B23-A069-7143-B684-412060CBF65C}" type="slidenum">
              <a:rPr lang="en-US"/>
              <a:pPr/>
              <a:t>27</a:t>
            </a:fld>
            <a:endParaRPr lang="en-US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1" y="8685457"/>
            <a:ext cx="2970213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CS267 Lecture 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7788" y="8685457"/>
            <a:ext cx="2970212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F310EA-34D0-5347-8777-2772C97A2B82}" type="slidenum"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900" i="1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7375"/>
            <a:ext cx="4557713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15938" y="4343519"/>
            <a:ext cx="5910262" cy="420753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6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6503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Great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Ideas in Computer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i="1" dirty="0" smtClean="0">
                <a:latin typeface="Calibri" charset="0"/>
                <a:ea typeface="ＭＳ Ｐゴシック" charset="0"/>
                <a:cs typeface="ＭＳ Ｐゴシック" charset="0"/>
              </a:rPr>
              <a:t>Flynn Taxonomy,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i="1" dirty="0" smtClean="0"/>
              <a:t>Data-level Parallelism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3886200"/>
            <a:ext cx="8098858" cy="1752600"/>
          </a:xfrm>
        </p:spPr>
        <p:txBody>
          <a:bodyPr rtlCol="0">
            <a:normAutofit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 smtClean="0"/>
              <a:t>Vladimir Stojanovic &amp; Nicholas Weaver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10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Intel “Advanced Digital Media Boost”</a:t>
            </a:r>
            <a:endParaRPr lang="en-US" sz="40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368" y="3124200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93" y="1676400"/>
            <a:ext cx="5886907" cy="4419600"/>
          </a:xfrm>
          <a:prstGeom prst="rect">
            <a:avLst/>
          </a:prstGeom>
        </p:spPr>
      </p:pic>
      <p:pic>
        <p:nvPicPr>
          <p:cNvPr id="8" name="Picture 7" descr="tx2sim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695238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First SIMD Extensions:</a:t>
            </a:r>
            <a:br>
              <a:rPr lang="en-US" dirty="0" smtClean="0"/>
            </a:br>
            <a:r>
              <a:rPr lang="en-US" dirty="0" smtClean="0"/>
              <a:t>MIT Lincoln Labs TX-2, 1957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SIMD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MMX 64-bit registers, reusing floating-point registers [1992]</a:t>
            </a:r>
          </a:p>
          <a:p>
            <a:r>
              <a:rPr lang="en-US" dirty="0" smtClean="0"/>
              <a:t>SSE2/3/4, new 128-bit registers [1999]</a:t>
            </a:r>
          </a:p>
          <a:p>
            <a:r>
              <a:rPr lang="en-US" dirty="0" smtClean="0"/>
              <a:t>AVX, new 256-bit registers [2011]</a:t>
            </a:r>
          </a:p>
          <a:p>
            <a:pPr lvl="1"/>
            <a:r>
              <a:rPr lang="en-US" dirty="0" smtClean="0"/>
              <a:t>Space for expansion to 1024-bit registers </a:t>
            </a:r>
            <a:endParaRPr lang="en-US" dirty="0" smtClean="0"/>
          </a:p>
          <a:p>
            <a:r>
              <a:rPr lang="en-US" dirty="0" smtClean="0"/>
              <a:t>AVX-512 [2013]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13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05400"/>
            <a:ext cx="8382000" cy="129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Architecture extended with eight 128-bit data registers: XMM registers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x86 64-bit address architecture adds 8 additional registers (XMM8 – XMM15)</a:t>
            </a:r>
          </a:p>
          <a:p>
            <a:pPr eaLnBrk="1" hangingPunct="1"/>
            <a:endParaRPr lang="en-US" dirty="0"/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93044" cy="39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4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Architecture SSE2+</a:t>
            </a:r>
            <a:br>
              <a:rPr lang="en-US" dirty="0" smtClean="0"/>
            </a:br>
            <a:r>
              <a:rPr lang="en-US" dirty="0" smtClean="0"/>
              <a:t>128-Bit SIMD Data Types</a:t>
            </a:r>
            <a:endParaRPr lang="en-US" dirty="0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3106293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6268106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4772978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3949443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3906448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4714815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5523182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6289679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/ 128 bits</a:t>
            </a:r>
            <a:endParaRPr lang="en-US" dirty="0"/>
          </a:p>
        </p:txBody>
      </p:sp>
      <p:sp>
        <p:nvSpPr>
          <p:cNvPr id="38" name="Content Placeholder 11"/>
          <p:cNvSpPr>
            <a:spLocks noGrp="1"/>
          </p:cNvSpPr>
          <p:nvPr>
            <p:ph idx="1"/>
          </p:nvPr>
        </p:nvSpPr>
        <p:spPr>
          <a:xfrm>
            <a:off x="341751" y="1678219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Single-precision FP: Double word (32 bits)</a:t>
            </a:r>
          </a:p>
          <a:p>
            <a:pPr lvl="1"/>
            <a:r>
              <a:rPr lang="en-US" dirty="0" smtClean="0"/>
              <a:t>Double-precision FP: Quad word (64 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SSE/SSE2 Floating Point Instructions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152900"/>
            <a:ext cx="6972300" cy="2387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{SS} Scalar Single precision FP: one 32-bit operand in a 128-bit register</a:t>
            </a:r>
          </a:p>
          <a:p>
            <a:pPr>
              <a:buNone/>
            </a:pPr>
            <a:r>
              <a:rPr lang="en-US" dirty="0" smtClean="0"/>
              <a:t>{PS} Packed Single precision FP: four 32-bit operands in a 128-bit register</a:t>
            </a:r>
          </a:p>
          <a:p>
            <a:pPr>
              <a:buNone/>
            </a:pPr>
            <a:r>
              <a:rPr lang="en-US" dirty="0" smtClean="0"/>
              <a:t>{SD} Scalar Double precision FP: one 64-bit operand in a 128-bit register</a:t>
            </a:r>
          </a:p>
          <a:p>
            <a:pPr>
              <a:buNone/>
            </a:pPr>
            <a:r>
              <a:rPr lang="en-US" dirty="0" smtClean="0"/>
              <a:t>{PD} Packed Double precision FP, or two 64-bit operands in a 128-bit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944" y="1448484"/>
            <a:ext cx="9340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Move does both load and store</a:t>
            </a:r>
          </a:p>
        </p:txBody>
      </p:sp>
    </p:spTree>
    <p:extLst>
      <p:ext uri="{BB962C8B-B14F-4D97-AF65-F5344CB8AC3E}">
        <p14:creationId xmlns:p14="http://schemas.microsoft.com/office/powerpoint/2010/main" val="39983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Packed and Scalar Double-Precision Floating-Point Operations </a:t>
            </a:r>
            <a:endParaRPr lang="en-US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12395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9525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2800" y="2286000"/>
            <a:ext cx="84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181600"/>
            <a:ext cx="7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SIMD Array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81" y="1754184"/>
            <a:ext cx="281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sqrt(f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981" y="2615134"/>
            <a:ext cx="6840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load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4220" y="4369318"/>
            <a:ext cx="7994131" cy="2047305"/>
            <a:chOff x="244220" y="4369318"/>
            <a:chExt cx="7994131" cy="2047305"/>
          </a:xfrm>
        </p:grpSpPr>
        <p:sp>
          <p:nvSpPr>
            <p:cNvPr id="12" name="TextBox 11"/>
            <p:cNvSpPr txBox="1"/>
            <p:nvPr/>
          </p:nvSpPr>
          <p:spPr>
            <a:xfrm>
              <a:off x="634981" y="4369318"/>
              <a:ext cx="725070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for each 4 members in array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{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load 4 members to the SSE register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calculate 4 square roots in one operation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store the 4 results from the register to memory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}</a:t>
              </a:r>
            </a:p>
            <a:p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4220" y="4428192"/>
              <a:ext cx="7994131" cy="1988431"/>
              <a:chOff x="244220" y="4428192"/>
              <a:chExt cx="7994131" cy="1988431"/>
            </a:xfrm>
          </p:grpSpPr>
          <p:sp>
            <p:nvSpPr>
              <p:cNvPr id="9" name="Double Brace 8"/>
              <p:cNvSpPr/>
              <p:nvPr/>
            </p:nvSpPr>
            <p:spPr>
              <a:xfrm>
                <a:off x="244220" y="4428192"/>
                <a:ext cx="7994131" cy="1921054"/>
              </a:xfrm>
              <a:prstGeom prst="bracePair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2547" y="5893403"/>
                <a:ext cx="1729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SIMD style</a:t>
                </a:r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Data-Level Parallelism and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SIMD wants adjacent values in memory that can be operated in parallel</a:t>
            </a:r>
          </a:p>
          <a:p>
            <a:r>
              <a:rPr lang="en-US" dirty="0" smtClean="0"/>
              <a:t>Usually specified in programs as loops</a:t>
            </a:r>
          </a:p>
          <a:p>
            <a:pPr>
              <a:buFont typeface="Arial" charset="0"/>
              <a:buNone/>
            </a:pPr>
            <a:r>
              <a:rPr lang="en-US" dirty="0" smtClean="0"/>
              <a:t> 	</a:t>
            </a:r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for(i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How can reveal more data-level parallelism than available in a single iteration of a loop?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i="1" dirty="0" smtClean="0">
                <a:solidFill>
                  <a:srgbClr val="0000FF"/>
                </a:solidFill>
              </a:rPr>
              <a:t>Unroll loop </a:t>
            </a:r>
            <a:r>
              <a:rPr lang="en-US" dirty="0" smtClean="0"/>
              <a:t>and adjust iteration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Looping in MIPS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 dirty="0"/>
              <a:t>Assumptions: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$t1 </a:t>
            </a:r>
            <a:r>
              <a:rPr lang="en-US" sz="2000" dirty="0"/>
              <a:t>is initially the address of the element in the array with the highest address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$f0 </a:t>
            </a:r>
            <a:r>
              <a:rPr lang="en-US" sz="2000" dirty="0"/>
              <a:t>contains the scalar value </a:t>
            </a:r>
            <a:r>
              <a:rPr lang="en-US" sz="2000" dirty="0" err="1"/>
              <a:t>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8</a:t>
            </a:r>
            <a:r>
              <a:rPr lang="en-US" sz="2000" dirty="0" smtClean="0"/>
              <a:t>($t2) </a:t>
            </a:r>
            <a:r>
              <a:rPr lang="en-US" sz="2000" dirty="0"/>
              <a:t>is the address of the last element to operate </a:t>
            </a:r>
            <a:r>
              <a:rPr lang="en-US" sz="2000" dirty="0" smtClean="0"/>
              <a:t>on</a:t>
            </a:r>
          </a:p>
          <a:p>
            <a:pPr>
              <a:buFont typeface="Arial" charset="0"/>
              <a:buNone/>
            </a:pPr>
            <a:r>
              <a:rPr lang="en-US" sz="2000" dirty="0"/>
              <a:t>CODE:</a:t>
            </a:r>
          </a:p>
          <a:p>
            <a:pPr>
              <a:buFont typeface="Arial" charset="0"/>
              <a:buNone/>
            </a:pPr>
            <a:r>
              <a:rPr lang="en-US" sz="2000" dirty="0"/>
              <a:t>Loop</a:t>
            </a:r>
            <a:r>
              <a:rPr lang="en-US" sz="2000" dirty="0" smtClean="0"/>
              <a:t>: 1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l.d</a:t>
            </a:r>
            <a:r>
              <a:rPr lang="en-US" sz="2000" dirty="0" smtClean="0"/>
              <a:t>		$f2,0($t1</a:t>
            </a:r>
            <a:r>
              <a:rPr lang="en-US" sz="2000" dirty="0"/>
              <a:t>)	</a:t>
            </a:r>
            <a:r>
              <a:rPr lang="en-US" sz="2000" dirty="0" smtClean="0"/>
              <a:t>	; $f2=</a:t>
            </a:r>
            <a:r>
              <a:rPr lang="en-US" sz="2000" dirty="0"/>
              <a:t>array element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2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add.d</a:t>
            </a:r>
            <a:r>
              <a:rPr lang="en-US" sz="2000" dirty="0" smtClean="0"/>
              <a:t>	$f10,$f2,$f0		; </a:t>
            </a:r>
            <a:r>
              <a:rPr lang="en-US" sz="2000" dirty="0"/>
              <a:t>add s to</a:t>
            </a:r>
            <a:r>
              <a:rPr lang="en-US" sz="2000" dirty="0" smtClean="0"/>
              <a:t> $f2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3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s.d</a:t>
            </a:r>
            <a:r>
              <a:rPr lang="en-US" sz="2000" dirty="0" smtClean="0"/>
              <a:t>		$f10,0($t1</a:t>
            </a:r>
            <a:r>
              <a:rPr lang="en-US" sz="2000" dirty="0"/>
              <a:t>)</a:t>
            </a:r>
            <a:r>
              <a:rPr lang="en-US" sz="2000" dirty="0" smtClean="0"/>
              <a:t>		; </a:t>
            </a:r>
            <a:r>
              <a:rPr lang="en-US" sz="2000" dirty="0"/>
              <a:t>store result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4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addiu</a:t>
            </a:r>
            <a:r>
              <a:rPr lang="en-US" sz="2000" dirty="0" smtClean="0"/>
              <a:t>	$t1,$t1</a:t>
            </a:r>
            <a:r>
              <a:rPr lang="en-US" sz="2000" dirty="0"/>
              <a:t>,#-8	</a:t>
            </a:r>
            <a:r>
              <a:rPr lang="en-US" sz="2000" dirty="0" smtClean="0"/>
              <a:t>	; </a:t>
            </a:r>
            <a:r>
              <a:rPr lang="en-US" sz="2000" dirty="0"/>
              <a:t>decrement pointer 8 byte 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5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bne</a:t>
            </a:r>
            <a:r>
              <a:rPr lang="en-US" sz="2000" dirty="0" smtClean="0"/>
              <a:t>		$t1,$t2</a:t>
            </a:r>
            <a:r>
              <a:rPr lang="en-US" sz="2000" dirty="0"/>
              <a:t>,Loop	</a:t>
            </a:r>
            <a:r>
              <a:rPr lang="en-US" sz="2000" dirty="0" smtClean="0"/>
              <a:t>	;</a:t>
            </a:r>
            <a:r>
              <a:rPr lang="en-US" sz="2000" dirty="0"/>
              <a:t>repeat loop if</a:t>
            </a:r>
            <a:r>
              <a:rPr lang="en-US" sz="2000" dirty="0" smtClean="0"/>
              <a:t> $t1 </a:t>
            </a:r>
            <a:r>
              <a:rPr lang="en-US" sz="2000" dirty="0"/>
              <a:t>!=</a:t>
            </a:r>
            <a:r>
              <a:rPr lang="en-US" sz="2000" dirty="0" smtClean="0"/>
              <a:t> $t2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mtClean="0"/>
              <a:t>New-School Machine Structures</a:t>
            </a:r>
            <a:br>
              <a:rPr lang="en-US" smtClean="0"/>
            </a:br>
            <a:r>
              <a:rPr lang="en-US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Programming Languages</a:t>
            </a:r>
            <a:endParaRPr lang="en-US" sz="2200" dirty="0" smtClean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88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2" name="Group 64"/>
          <p:cNvGrpSpPr/>
          <p:nvPr/>
        </p:nvGrpSpPr>
        <p:grpSpPr>
          <a:xfrm>
            <a:off x="-1" y="4463817"/>
            <a:ext cx="8249280" cy="1103450"/>
            <a:chOff x="574463" y="4188970"/>
            <a:chExt cx="8249280" cy="1103450"/>
          </a:xfrm>
        </p:grpSpPr>
        <p:sp>
          <p:nvSpPr>
            <p:cNvPr id="63" name="Rectangle 62"/>
            <p:cNvSpPr/>
            <p:nvPr/>
          </p:nvSpPr>
          <p:spPr>
            <a:xfrm>
              <a:off x="6725133" y="4889318"/>
              <a:ext cx="2098610" cy="403102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78957" y="4220953"/>
              <a:ext cx="1167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Today’s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Lecture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4463" y="4188970"/>
              <a:ext cx="3180065" cy="994243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379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98686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dirty="0" smtClean="0"/>
              <a:t>Loop:</a:t>
            </a:r>
            <a:r>
              <a:rPr lang="en-US" sz="1600" b="1" dirty="0" smtClean="0"/>
              <a:t> 	</a:t>
            </a:r>
            <a:r>
              <a:rPr lang="en-US" sz="1600" b="1" dirty="0" err="1" smtClean="0">
                <a:solidFill>
                  <a:srgbClr val="17375E"/>
                </a:solidFill>
              </a:rPr>
              <a:t>l.d</a:t>
            </a:r>
            <a:r>
              <a:rPr lang="en-US" sz="1600" b="1" dirty="0" smtClean="0">
                <a:solidFill>
                  <a:srgbClr val="17375E"/>
                </a:solidFill>
              </a:rPr>
              <a:t>	$f2,0($t1</a:t>
            </a:r>
            <a:r>
              <a:rPr lang="en-US" sz="1600" b="1" dirty="0">
                <a:solidFill>
                  <a:srgbClr val="17375E"/>
                </a:solidFill>
              </a:rPr>
              <a:t>)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add.d</a:t>
            </a:r>
            <a:r>
              <a:rPr lang="en-US" sz="1600" b="1" dirty="0" smtClean="0">
                <a:solidFill>
                  <a:srgbClr val="17375E"/>
                </a:solidFill>
              </a:rPr>
              <a:t>	$f10,$f2,$f0           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s.d</a:t>
            </a:r>
            <a:r>
              <a:rPr lang="en-US" sz="1600" b="1" dirty="0" smtClean="0">
                <a:solidFill>
                  <a:srgbClr val="17375E"/>
                </a:solidFill>
              </a:rPr>
              <a:t>	$f10,0($t1</a:t>
            </a:r>
            <a:r>
              <a:rPr lang="en-US" sz="1600" b="1" dirty="0">
                <a:solidFill>
                  <a:srgbClr val="17375E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l.d</a:t>
            </a:r>
            <a:r>
              <a:rPr lang="en-US" sz="1600" b="1" dirty="0" smtClean="0">
                <a:solidFill>
                  <a:srgbClr val="632523"/>
                </a:solidFill>
              </a:rPr>
              <a:t>	$f4,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          </a:t>
            </a:r>
            <a:r>
              <a:rPr lang="en-US" sz="1600" b="1" dirty="0" smtClean="0">
                <a:solidFill>
                  <a:srgbClr val="632523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add.d</a:t>
            </a:r>
            <a:r>
              <a:rPr lang="en-US" sz="1600" b="1" dirty="0" smtClean="0">
                <a:solidFill>
                  <a:srgbClr val="632523"/>
                </a:solidFill>
              </a:rPr>
              <a:t>	$f12,$f4,$f0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632523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s.d</a:t>
            </a:r>
            <a:r>
              <a:rPr lang="en-US" sz="1600" b="1" dirty="0" smtClean="0">
                <a:solidFill>
                  <a:srgbClr val="632523"/>
                </a:solidFill>
              </a:rPr>
              <a:t>	$f12,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l.d</a:t>
            </a:r>
            <a:r>
              <a:rPr lang="en-US" sz="1600" b="1" dirty="0" smtClean="0">
                <a:solidFill>
                  <a:srgbClr val="215968"/>
                </a:solidFill>
              </a:rPr>
              <a:t>	$f6,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add.d</a:t>
            </a:r>
            <a:r>
              <a:rPr lang="en-US" sz="1600" b="1" dirty="0" smtClean="0">
                <a:solidFill>
                  <a:srgbClr val="215968"/>
                </a:solidFill>
              </a:rPr>
              <a:t>	$f14,$f6,$f0</a:t>
            </a:r>
            <a:r>
              <a:rPr lang="en-US" sz="1600" b="1" dirty="0" smtClean="0">
                <a:solidFill>
                  <a:srgbClr val="C00000"/>
                </a:solidFill>
              </a:rPr>
              <a:t>       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s.d</a:t>
            </a:r>
            <a:r>
              <a:rPr lang="en-US" sz="1600" b="1" dirty="0" smtClean="0">
                <a:solidFill>
                  <a:srgbClr val="215968"/>
                </a:solidFill>
              </a:rPr>
              <a:t>	$f14,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l.d</a:t>
            </a:r>
            <a:r>
              <a:rPr lang="en-US" sz="1600" b="1" dirty="0" smtClean="0">
                <a:solidFill>
                  <a:srgbClr val="00B050"/>
                </a:solidFill>
              </a:rPr>
              <a:t>	$f8,</a:t>
            </a:r>
            <a:r>
              <a:rPr lang="en-US" sz="1600" b="1" dirty="0">
                <a:solidFill>
                  <a:srgbClr val="00B050"/>
                </a:solidFill>
              </a:rPr>
              <a:t>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add.d</a:t>
            </a:r>
            <a:r>
              <a:rPr lang="en-US" sz="1600" b="1" dirty="0" smtClean="0">
                <a:solidFill>
                  <a:srgbClr val="00B050"/>
                </a:solidFill>
              </a:rPr>
              <a:t>	$f16,$f8,$f0       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s.d</a:t>
            </a:r>
            <a:r>
              <a:rPr lang="en-US" sz="1600" b="1" dirty="0" smtClean="0">
                <a:solidFill>
                  <a:srgbClr val="00B050"/>
                </a:solidFill>
              </a:rPr>
              <a:t>	$f16</a:t>
            </a:r>
            <a:r>
              <a:rPr lang="en-US" sz="1600" b="1" dirty="0">
                <a:solidFill>
                  <a:srgbClr val="00B050"/>
                </a:solidFill>
              </a:rPr>
              <a:t>,-24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addiu</a:t>
            </a:r>
            <a:r>
              <a:rPr lang="en-US" sz="1600" b="1" dirty="0" smtClean="0"/>
              <a:t> 	$t1,$t1</a:t>
            </a:r>
            <a:r>
              <a:rPr lang="en-US" sz="1600" b="1" dirty="0"/>
              <a:t>,#-32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bne</a:t>
            </a:r>
            <a:r>
              <a:rPr lang="en-US" sz="1600" b="1" dirty="0" smtClean="0"/>
              <a:t>	$t1,$t2</a:t>
            </a:r>
            <a:r>
              <a:rPr lang="en-US" sz="1600" b="1" dirty="0"/>
              <a:t>,Loop</a:t>
            </a:r>
            <a:endParaRPr lang="en-US" sz="1600" b="1" dirty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4419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NOTE: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Only </a:t>
            </a:r>
            <a:r>
              <a:rPr lang="en-US" dirty="0">
                <a:latin typeface="+mn-lt"/>
                <a:ea typeface="+mn-ea"/>
                <a:cs typeface="+mn-cs"/>
              </a:rPr>
              <a:t>1 Loop Overhead every 4 iterations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This unrolling works if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                             </a:t>
            </a:r>
            <a:r>
              <a:rPr lang="en-US" dirty="0" err="1">
                <a:latin typeface="+mn-lt"/>
                <a:ea typeface="+mn-ea"/>
                <a:cs typeface="+mn-cs"/>
              </a:rPr>
              <a:t>loop_limit(mod</a:t>
            </a:r>
            <a:r>
              <a:rPr lang="en-US" dirty="0">
                <a:latin typeface="+mn-lt"/>
                <a:ea typeface="+mn-ea"/>
                <a:cs typeface="+mn-cs"/>
              </a:rPr>
              <a:t> 4) = </a:t>
            </a:r>
            <a:r>
              <a:rPr lang="en-US" dirty="0" smtClean="0">
                <a:latin typeface="+mn-lt"/>
                <a:ea typeface="+mn-ea"/>
                <a:cs typeface="+mn-cs"/>
              </a:rPr>
              <a:t>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3.   Using different registers for each iteration eliminates data hazards in pipeline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 Scheduled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dirty="0" err="1" smtClean="0"/>
              <a:t>Loop:</a:t>
            </a:r>
            <a:r>
              <a:rPr lang="en-US" sz="2000" b="1" dirty="0" err="1" smtClean="0">
                <a:solidFill>
                  <a:srgbClr val="17375E"/>
                </a:solidFill>
              </a:rPr>
              <a:t>l.d</a:t>
            </a:r>
            <a:r>
              <a:rPr lang="en-US" sz="2000" b="1" dirty="0" smtClean="0">
                <a:solidFill>
                  <a:srgbClr val="17375E"/>
                </a:solidFill>
              </a:rPr>
              <a:t>	$f2,0($t1</a:t>
            </a:r>
            <a:r>
              <a:rPr lang="en-US" sz="2000" b="1" dirty="0">
                <a:solidFill>
                  <a:srgbClr val="17375E"/>
                </a:solidFill>
              </a:rPr>
              <a:t>)            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l.d</a:t>
            </a:r>
            <a:r>
              <a:rPr lang="en-US" sz="2000" b="1" dirty="0" smtClean="0">
                <a:solidFill>
                  <a:srgbClr val="632523"/>
                </a:solidFill>
              </a:rPr>
              <a:t>	$f4,</a:t>
            </a:r>
            <a:r>
              <a:rPr lang="en-US" sz="2000" b="1" dirty="0">
                <a:solidFill>
                  <a:srgbClr val="632523"/>
                </a:solidFill>
              </a:rPr>
              <a:t>-8</a:t>
            </a:r>
            <a:r>
              <a:rPr lang="en-US" sz="2000" b="1" dirty="0" smtClean="0">
                <a:solidFill>
                  <a:srgbClr val="632523"/>
                </a:solidFill>
              </a:rPr>
              <a:t>($t1</a:t>
            </a:r>
            <a:r>
              <a:rPr lang="en-US" sz="2000" b="1" dirty="0">
                <a:solidFill>
                  <a:srgbClr val="632523"/>
                </a:solidFill>
              </a:rPr>
              <a:t>)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l.d</a:t>
            </a:r>
            <a:r>
              <a:rPr lang="en-US" sz="2000" b="1" dirty="0" smtClean="0">
                <a:solidFill>
                  <a:srgbClr val="215968"/>
                </a:solidFill>
              </a:rPr>
              <a:t>	$f6,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</a:t>
            </a:r>
            <a:r>
              <a:rPr lang="en-US" sz="2000" b="1" dirty="0">
                <a:solidFill>
                  <a:srgbClr val="215968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l.d</a:t>
            </a:r>
            <a:r>
              <a:rPr lang="en-US" sz="2000" b="1" dirty="0" smtClean="0">
                <a:solidFill>
                  <a:srgbClr val="00B050"/>
                </a:solidFill>
              </a:rPr>
              <a:t>	$f8,</a:t>
            </a:r>
            <a:r>
              <a:rPr lang="en-US" sz="2000" b="1" dirty="0">
                <a:solidFill>
                  <a:srgbClr val="00B050"/>
                </a:solidFill>
              </a:rPr>
              <a:t>-24</a:t>
            </a:r>
            <a:r>
              <a:rPr lang="en-US" sz="2000" b="1" dirty="0" smtClean="0">
                <a:solidFill>
                  <a:srgbClr val="00B050"/>
                </a:solidFill>
              </a:rPr>
              <a:t>($t1</a:t>
            </a:r>
            <a:r>
              <a:rPr lang="en-US" sz="2000" b="1" dirty="0">
                <a:solidFill>
                  <a:srgbClr val="00B050"/>
                </a:solidFill>
              </a:rPr>
              <a:t>)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add.d</a:t>
            </a:r>
            <a:r>
              <a:rPr lang="en-US" sz="2000" b="1" dirty="0" smtClean="0">
                <a:solidFill>
                  <a:srgbClr val="17375E"/>
                </a:solidFill>
              </a:rPr>
              <a:t>	$f10,$f2,$f0  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       </a:t>
            </a:r>
            <a:r>
              <a:rPr lang="en-US" sz="2000" b="1" dirty="0" smtClean="0">
                <a:solidFill>
                  <a:srgbClr val="17375E"/>
                </a:solidFill>
              </a:rPr>
              <a:t>  </a:t>
            </a:r>
            <a:r>
              <a:rPr lang="en-US" sz="2000" b="1" dirty="0" err="1" smtClean="0">
                <a:solidFill>
                  <a:srgbClr val="632523"/>
                </a:solidFill>
              </a:rPr>
              <a:t>add.d</a:t>
            </a:r>
            <a:r>
              <a:rPr lang="en-US" sz="2000" b="1" dirty="0" smtClean="0">
                <a:solidFill>
                  <a:srgbClr val="632523"/>
                </a:solidFill>
              </a:rPr>
              <a:t>	$f12,$f4,$f0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add.d</a:t>
            </a:r>
            <a:r>
              <a:rPr lang="en-US" sz="2000" b="1" dirty="0" smtClean="0">
                <a:solidFill>
                  <a:srgbClr val="215968"/>
                </a:solidFill>
              </a:rPr>
              <a:t>	$f14,$f6,$f0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add.d</a:t>
            </a:r>
            <a:r>
              <a:rPr lang="en-US" sz="2000" b="1" dirty="0" smtClean="0">
                <a:solidFill>
                  <a:srgbClr val="00B050"/>
                </a:solidFill>
              </a:rPr>
              <a:t>	$f16,$f8,$f0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s.d</a:t>
            </a:r>
            <a:r>
              <a:rPr lang="en-US" sz="2000" b="1" dirty="0" smtClean="0">
                <a:solidFill>
                  <a:srgbClr val="17375E"/>
                </a:solidFill>
              </a:rPr>
              <a:t>	$f10,0($t1)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s.d</a:t>
            </a:r>
            <a:r>
              <a:rPr lang="en-US" sz="2000" b="1" dirty="0" smtClean="0">
                <a:solidFill>
                  <a:srgbClr val="632523"/>
                </a:solidFill>
              </a:rPr>
              <a:t>	$f12,-8($t1)</a:t>
            </a:r>
            <a:endParaRPr lang="en-US" sz="2000" b="1" dirty="0" smtClean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s.d</a:t>
            </a:r>
            <a:r>
              <a:rPr lang="en-US" sz="2000" b="1" dirty="0" smtClean="0">
                <a:solidFill>
                  <a:srgbClr val="215968"/>
                </a:solidFill>
              </a:rPr>
              <a:t>	$f14,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s.d</a:t>
            </a:r>
            <a:r>
              <a:rPr lang="en-US" sz="2000" b="1" dirty="0" smtClean="0">
                <a:solidFill>
                  <a:srgbClr val="00B050"/>
                </a:solidFill>
              </a:rPr>
              <a:t>	$f16</a:t>
            </a:r>
            <a:r>
              <a:rPr lang="en-US" sz="2000" b="1" dirty="0">
                <a:solidFill>
                  <a:srgbClr val="00B050"/>
                </a:solidFill>
              </a:rPr>
              <a:t>,-24</a:t>
            </a:r>
            <a:r>
              <a:rPr lang="en-US" sz="2000" b="1" dirty="0" smtClean="0">
                <a:solidFill>
                  <a:srgbClr val="00B050"/>
                </a:solidFill>
              </a:rPr>
              <a:t>($t1)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/>
              <a:t>	   </a:t>
            </a:r>
            <a:r>
              <a:rPr lang="en-US" sz="2000" b="1" dirty="0" err="1" smtClean="0"/>
              <a:t>addiu</a:t>
            </a:r>
            <a:r>
              <a:rPr lang="en-US" sz="2000" b="1" dirty="0" smtClean="0"/>
              <a:t>   	$t1,$t1,#-32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/>
              <a:t>bne</a:t>
            </a:r>
            <a:r>
              <a:rPr lang="en-US" sz="2000" b="1" dirty="0" smtClean="0"/>
              <a:t>	 $t1,$t2</a:t>
            </a:r>
            <a:r>
              <a:rPr lang="en-US" sz="2000" b="1" dirty="0"/>
              <a:t>,Loop</a:t>
            </a:r>
            <a:endParaRPr lang="en-US" sz="2000" dirty="0"/>
          </a:p>
        </p:txBody>
      </p:sp>
      <p:grpSp>
        <p:nvGrpSpPr>
          <p:cNvPr id="4" name="Group 9"/>
          <p:cNvGrpSpPr/>
          <p:nvPr/>
        </p:nvGrpSpPr>
        <p:grpSpPr>
          <a:xfrm>
            <a:off x="3140528" y="1701800"/>
            <a:ext cx="6003472" cy="1092201"/>
            <a:chOff x="2667000" y="1701800"/>
            <a:chExt cx="6360543" cy="10498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77067" y="1701800"/>
              <a:ext cx="455058" cy="390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67000" y="2344742"/>
              <a:ext cx="511304" cy="406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62332" y="2048934"/>
              <a:ext cx="5965211" cy="35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Loads side-by-side: Could replace with 4-wide SIMD Load</a:t>
              </a:r>
              <a:endParaRPr lang="en-US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136295" y="2963333"/>
            <a:ext cx="6072514" cy="1049867"/>
            <a:chOff x="2667000" y="1701800"/>
            <a:chExt cx="6072514" cy="10498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58238" y="2048934"/>
              <a:ext cx="5581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Adds side-by-side: Could replace with 4-wide SIMD Add</a:t>
              </a:r>
              <a:endParaRPr lang="en-US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3154375" y="4114800"/>
            <a:ext cx="5989625" cy="1049867"/>
            <a:chOff x="2667000" y="1701800"/>
            <a:chExt cx="5989625" cy="104986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902113" y="2067077"/>
              <a:ext cx="575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Stores side-by-side: Could replace with 4-wide SIMD Store</a:t>
              </a:r>
              <a:endParaRPr lang="en-US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Instead of compiler doing loop unrolling, could do it yourself in C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Could be rewritten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=i-4) {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</a:t>
            </a: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 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x[i-1] = x[i-1]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x[i-2] = x[i-2]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x[i-3] = x[i-3]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}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1" y="3107267"/>
            <a:ext cx="442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downside of doing it in C?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Generalizing Loop Unrolling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loop of </a:t>
            </a:r>
            <a:r>
              <a:rPr lang="en-US" b="1" dirty="0" err="1"/>
              <a:t>n</a:t>
            </a:r>
            <a:r>
              <a:rPr lang="en-US" b="1" dirty="0"/>
              <a:t> iterations</a:t>
            </a:r>
          </a:p>
          <a:p>
            <a:r>
              <a:rPr lang="en-US" b="1" dirty="0" err="1"/>
              <a:t>k</a:t>
            </a:r>
            <a:r>
              <a:rPr lang="en-US" b="1" dirty="0"/>
              <a:t> copies </a:t>
            </a:r>
            <a:r>
              <a:rPr lang="en-US" dirty="0"/>
              <a:t>of the body of the </a:t>
            </a:r>
            <a:r>
              <a:rPr lang="en-US" dirty="0" smtClean="0"/>
              <a:t>loop</a:t>
            </a:r>
          </a:p>
          <a:p>
            <a:r>
              <a:rPr lang="en-US" b="1" dirty="0" smtClean="0"/>
              <a:t>Assuming (</a:t>
            </a:r>
            <a:r>
              <a:rPr lang="en-US" b="1" dirty="0" err="1" smtClean="0"/>
              <a:t>n</a:t>
            </a:r>
            <a:r>
              <a:rPr lang="en-US" b="1" dirty="0" smtClean="0"/>
              <a:t> mod </a:t>
            </a:r>
            <a:r>
              <a:rPr lang="en-US" b="1" dirty="0" err="1" smtClean="0"/>
              <a:t>k</a:t>
            </a:r>
            <a:r>
              <a:rPr lang="en-US" b="1" dirty="0" smtClean="0"/>
              <a:t>) ≠ 0</a:t>
            </a:r>
          </a:p>
          <a:p>
            <a:pPr>
              <a:buFont typeface="Arial" charset="0"/>
              <a:buNone/>
            </a:pPr>
            <a:r>
              <a:rPr lang="en-US" dirty="0" smtClean="0"/>
              <a:t>	Then </a:t>
            </a:r>
            <a:r>
              <a:rPr lang="en-US" dirty="0"/>
              <a:t>we will run the loop with 1 copy of the body</a:t>
            </a:r>
            <a:r>
              <a:rPr lang="en-US" dirty="0" smtClean="0"/>
              <a:t> </a:t>
            </a:r>
            <a:r>
              <a:rPr lang="en-US" b="1" dirty="0" smtClean="0"/>
              <a:t>(n mod </a:t>
            </a:r>
            <a:r>
              <a:rPr lang="en-US" b="1" dirty="0"/>
              <a:t>k) </a:t>
            </a:r>
            <a:r>
              <a:rPr lang="en-US" dirty="0"/>
              <a:t>times and </a:t>
            </a:r>
            <a:r>
              <a:rPr lang="en-US" dirty="0" smtClean="0"/>
              <a:t>with </a:t>
            </a:r>
            <a:r>
              <a:rPr lang="en-US" dirty="0"/>
              <a:t>k copies of the body </a:t>
            </a:r>
            <a:r>
              <a:rPr lang="en-US" b="1" dirty="0"/>
              <a:t>floor(n/k) </a:t>
            </a:r>
            <a:r>
              <a:rPr lang="en-US" dirty="0" smtClean="0"/>
              <a:t>times</a:t>
            </a:r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Add Two Single-Precision</a:t>
            </a:r>
            <a:br>
              <a:rPr lang="en-US" dirty="0" smtClean="0"/>
            </a:br>
            <a:r>
              <a:rPr lang="en-US" dirty="0" smtClean="0"/>
              <a:t>Floating-Point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47328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vec_res.x</a:t>
            </a:r>
            <a:r>
              <a:rPr lang="en-US" sz="1600" dirty="0" smtClean="0">
                <a:latin typeface="Courier"/>
                <a:cs typeface="Courier"/>
              </a:rPr>
              <a:t> = v1.x + v2.x;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vec_res.y</a:t>
            </a:r>
            <a:r>
              <a:rPr lang="en-US" sz="1600" dirty="0" smtClean="0">
                <a:latin typeface="Courier"/>
                <a:cs typeface="Courier"/>
              </a:rPr>
              <a:t> = v1.y + v2.y;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vec_res.z</a:t>
            </a:r>
            <a:r>
              <a:rPr lang="en-US" sz="1600" dirty="0" smtClean="0">
                <a:latin typeface="Courier"/>
                <a:cs typeface="Courier"/>
              </a:rPr>
              <a:t> = v1.z + v2.z;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vec_res.w</a:t>
            </a:r>
            <a:r>
              <a:rPr lang="en-US" sz="1600" dirty="0" smtClean="0">
                <a:latin typeface="Courier"/>
                <a:cs typeface="Courier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r>
              <a:rPr lang="en-US" sz="2400" dirty="0" smtClean="0"/>
              <a:t>(Note: Destination on the right in x86 assembly)</a:t>
            </a: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address-of-v1, %xmm0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 | v1.z | v1.y | v1.x -&gt; xmm0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addps</a:t>
            </a:r>
            <a:r>
              <a:rPr lang="en-US" sz="1600" dirty="0" smtClean="0">
                <a:latin typeface="Courier"/>
                <a:cs typeface="Courier"/>
              </a:rPr>
              <a:t> address-of-v2, %xmm0 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v1.w+v2.w | v1.z+v2.z | v1.y+v2.y | v1.x+v2.x -&gt; xmm0          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%xmm0, address-of-</a:t>
            </a:r>
            <a:r>
              <a:rPr lang="en-US" sz="1600" dirty="0" err="1" smtClean="0">
                <a:latin typeface="Courier"/>
                <a:cs typeface="Courier"/>
              </a:rPr>
              <a:t>vec_res</a:t>
            </a: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3516766" y="2133600"/>
            <a:ext cx="5627233" cy="2420220"/>
            <a:chOff x="3740061" y="2561496"/>
            <a:chExt cx="5403939" cy="2184409"/>
          </a:xfrm>
        </p:grpSpPr>
        <p:sp>
          <p:nvSpPr>
            <p:cNvPr id="7" name="TextBox 6"/>
            <p:cNvSpPr txBox="1"/>
            <p:nvPr/>
          </p:nvSpPr>
          <p:spPr>
            <a:xfrm>
              <a:off x="4546806" y="2561496"/>
              <a:ext cx="4597194" cy="58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0800000" flipV="1">
              <a:off x="3740061" y="2853175"/>
              <a:ext cx="806745" cy="189273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3511395" y="2819400"/>
            <a:ext cx="4898095" cy="2297456"/>
            <a:chOff x="3556000" y="3239745"/>
            <a:chExt cx="4898095" cy="2297456"/>
          </a:xfrm>
        </p:grpSpPr>
        <p:sp>
          <p:nvSpPr>
            <p:cNvPr id="8" name="TextBox 7"/>
            <p:cNvSpPr txBox="1"/>
            <p:nvPr/>
          </p:nvSpPr>
          <p:spPr>
            <a:xfrm>
              <a:off x="4362748" y="3239745"/>
              <a:ext cx="4091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add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3556000" y="3675957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3606800" y="3581400"/>
            <a:ext cx="5311890" cy="2280780"/>
            <a:chOff x="3606800" y="3866020"/>
            <a:chExt cx="5311890" cy="2280780"/>
          </a:xfrm>
        </p:grpSpPr>
        <p:sp>
          <p:nvSpPr>
            <p:cNvPr id="9" name="TextBox 8"/>
            <p:cNvSpPr txBox="1"/>
            <p:nvPr/>
          </p:nvSpPr>
          <p:spPr>
            <a:xfrm>
              <a:off x="4362748" y="3866020"/>
              <a:ext cx="4555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606800" y="4285556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7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MT2 is </a:t>
            </a:r>
            <a:r>
              <a:rPr lang="en-US" dirty="0" smtClean="0"/>
              <a:t>Monday, April 4</a:t>
            </a:r>
            <a:r>
              <a:rPr lang="en-US" baseline="30000" dirty="0" smtClean="0"/>
              <a:t>th</a:t>
            </a:r>
            <a:r>
              <a:rPr lang="en-US" dirty="0" smtClean="0"/>
              <a:t>, 7-9pm:</a:t>
            </a:r>
            <a:endParaRPr lang="en-US" dirty="0" smtClean="0"/>
          </a:p>
          <a:p>
            <a:pPr lvl="1"/>
            <a:r>
              <a:rPr lang="en-US" dirty="0" smtClean="0"/>
              <a:t>Covers lecture material up till </a:t>
            </a:r>
            <a:r>
              <a:rPr lang="en-US" dirty="0" smtClean="0"/>
              <a:t>and including 3/28 lecture (Amdahl’s law)</a:t>
            </a:r>
            <a:endParaRPr lang="en-US" dirty="0" smtClean="0"/>
          </a:p>
          <a:p>
            <a:pPr lvl="1"/>
            <a:r>
              <a:rPr lang="en-US" dirty="0" smtClean="0"/>
              <a:t>Conflict: Email Fred or William by midnight </a:t>
            </a:r>
            <a:r>
              <a:rPr lang="en-US" b="1" u="sng" dirty="0" smtClean="0"/>
              <a:t>today</a:t>
            </a:r>
          </a:p>
          <a:p>
            <a:pPr lvl="1"/>
            <a:r>
              <a:rPr lang="en-US" dirty="0" smtClean="0"/>
              <a:t>Watch Piazza for locations announcement</a:t>
            </a:r>
          </a:p>
          <a:p>
            <a:endParaRPr lang="en-US" dirty="0"/>
          </a:p>
          <a:p>
            <a:r>
              <a:rPr lang="en-US" dirty="0"/>
              <a:t>Guerrilla Session: Floating Point &amp;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Wed </a:t>
            </a:r>
            <a:r>
              <a:rPr lang="en-US" dirty="0"/>
              <a:t>3/30 3 - 5 PM @ 241 </a:t>
            </a:r>
            <a:r>
              <a:rPr lang="en-US" dirty="0" smtClean="0"/>
              <a:t>Cory</a:t>
            </a:r>
          </a:p>
          <a:p>
            <a:pPr lvl="1"/>
            <a:r>
              <a:rPr lang="en-US" dirty="0" smtClean="0"/>
              <a:t>Sat </a:t>
            </a:r>
            <a:r>
              <a:rPr lang="en-US" dirty="0"/>
              <a:t>4/02 1 - 3 PM @ 521 </a:t>
            </a:r>
            <a:r>
              <a:rPr lang="en-US" dirty="0" smtClean="0"/>
              <a:t>Cory</a:t>
            </a:r>
          </a:p>
          <a:p>
            <a:pPr lvl="1"/>
            <a:endParaRPr lang="en-US" dirty="0"/>
          </a:p>
          <a:p>
            <a:r>
              <a:rPr lang="en-US" dirty="0" smtClean="0"/>
              <a:t>Project 3-2 feedback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37B87-1492-C04D-B18D-9333A183A08E}" type="slidenum">
              <a:rPr lang="en-US"/>
              <a:pPr/>
              <a:t>26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Intel</a:t>
            </a:r>
            <a:r>
              <a:rPr lang="en-US" sz="4000" dirty="0" smtClean="0"/>
              <a:t> SSE </a:t>
            </a:r>
            <a:r>
              <a:rPr lang="en-US" sz="4000" dirty="0" err="1"/>
              <a:t>Intrinsics</a:t>
            </a:r>
            <a:endParaRPr lang="en-US" sz="4000" dirty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Intrinsics are</a:t>
            </a:r>
            <a:r>
              <a:rPr lang="en-US" sz="2800" dirty="0" smtClean="0"/>
              <a:t> C </a:t>
            </a:r>
            <a:r>
              <a:rPr lang="en-US" sz="2800" dirty="0"/>
              <a:t>functions and procedures </a:t>
            </a:r>
            <a:r>
              <a:rPr lang="en-US" sz="2800" dirty="0" smtClean="0"/>
              <a:t>for inserting assembly language into C code, including SSE </a:t>
            </a:r>
            <a:r>
              <a:rPr lang="en-US" sz="2800" dirty="0"/>
              <a:t>instructions</a:t>
            </a:r>
          </a:p>
          <a:p>
            <a:pPr lvl="1" eaLnBrk="1" hangingPunct="1"/>
            <a:r>
              <a:rPr lang="en-US" sz="2400" dirty="0"/>
              <a:t>With </a:t>
            </a:r>
            <a:r>
              <a:rPr lang="en-US" sz="2400" dirty="0" smtClean="0"/>
              <a:t>intrinsics</a:t>
            </a:r>
            <a:r>
              <a:rPr lang="en-US" sz="2400" dirty="0"/>
              <a:t>,</a:t>
            </a:r>
            <a:r>
              <a:rPr lang="en-US" sz="2400" dirty="0" smtClean="0"/>
              <a:t> can </a:t>
            </a:r>
            <a:r>
              <a:rPr lang="en-US" sz="2400" dirty="0"/>
              <a:t>program using these instructions </a:t>
            </a:r>
            <a:r>
              <a:rPr lang="en-US" sz="2400" dirty="0" smtClean="0"/>
              <a:t>indirectly</a:t>
            </a:r>
          </a:p>
          <a:p>
            <a:pPr lvl="1" eaLnBrk="1" hangingPunct="1"/>
            <a:r>
              <a:rPr lang="en-US" sz="2400" dirty="0" smtClean="0"/>
              <a:t>One</a:t>
            </a:r>
            <a:r>
              <a:rPr lang="en-US" sz="2400" dirty="0"/>
              <a:t>-to-one correspondence between</a:t>
            </a:r>
            <a:r>
              <a:rPr lang="en-US" sz="2400" dirty="0" smtClean="0"/>
              <a:t> SSE </a:t>
            </a:r>
            <a:r>
              <a:rPr lang="en-US" sz="2400" dirty="0"/>
              <a:t>instructions and </a:t>
            </a:r>
            <a:r>
              <a:rPr lang="en-US" sz="2400" dirty="0" smtClean="0"/>
              <a:t>intrinsics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34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SSE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Vector data type: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_m128d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store operations: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mm_loadu_pd</a:t>
            </a:r>
            <a:r>
              <a:rPr lang="en-US" dirty="0" smtClean="0">
                <a:solidFill>
                  <a:srgbClr val="0536D2"/>
                </a:solidFill>
              </a:rPr>
              <a:t>		MOVUPD/unaligned,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mm_storeu_pd</a:t>
            </a:r>
            <a:r>
              <a:rPr lang="en-US" dirty="0" smtClean="0">
                <a:solidFill>
                  <a:srgbClr val="0536D2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broadcast across vector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_mm_load1_pd		MOVSD + shuffling/duplicating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Arithmetic: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mm_add_pd</a:t>
            </a:r>
            <a:r>
              <a:rPr lang="en-US" dirty="0" smtClean="0">
                <a:solidFill>
                  <a:srgbClr val="0536D2"/>
                </a:solidFill>
              </a:rPr>
              <a:t>		ADDPD/add, packed double	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mm_mul_pd</a:t>
            </a:r>
            <a:r>
              <a:rPr lang="en-US" dirty="0" smtClean="0">
                <a:solidFill>
                  <a:srgbClr val="0536D2"/>
                </a:solidFill>
              </a:rPr>
              <a:t>		MULPD/multiple, packed double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2556" y="1143918"/>
            <a:ext cx="4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SSE instructions: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934" y="1143918"/>
            <a:ext cx="15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Instrinsics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30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x 2 Matrix Multiply</a:t>
            </a:r>
            <a:endParaRPr lang="en-US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559"/>
          </a:xfrm>
        </p:spPr>
        <p:txBody>
          <a:bodyPr>
            <a:normAutofit/>
          </a:bodyPr>
          <a:lstStyle/>
          <a:p>
            <a:r>
              <a:rPr lang="en-US" dirty="0" smtClean="0"/>
              <a:t>Using the XMM registers</a:t>
            </a:r>
          </a:p>
          <a:p>
            <a:pPr lvl="1"/>
            <a:r>
              <a:rPr lang="en-US" dirty="0" smtClean="0"/>
              <a:t>64-bit/double precision/two doubles per XMM </a:t>
            </a:r>
            <a:r>
              <a:rPr lang="en-US" dirty="0" err="1" smtClean="0"/>
              <a:t>reg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952975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3340073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8670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32524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8670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325243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8754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326090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93733" y="3081867"/>
            <a:ext cx="344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in memory in Column order</a:t>
            </a:r>
            <a:endParaRPr lang="en-US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205101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3"/>
          <p:cNvGrpSpPr/>
          <p:nvPr/>
        </p:nvGrpSpPr>
        <p:grpSpPr>
          <a:xfrm>
            <a:off x="1444150" y="5592199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51191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5045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51191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50456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51276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51302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grpSp>
        <p:nvGrpSpPr>
          <p:cNvPr id="24" name="Group 32"/>
          <p:cNvGrpSpPr/>
          <p:nvPr/>
        </p:nvGrpSpPr>
        <p:grpSpPr>
          <a:xfrm>
            <a:off x="1443604" y="4256835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417087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4170873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1,i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179339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2,i</a:t>
            </a:r>
            <a:endParaRPr lang="en-US" baseline="-25000" dirty="0"/>
          </a:p>
        </p:txBody>
      </p:sp>
      <p:pic>
        <p:nvPicPr>
          <p:cNvPr id="4" name="Picture 3" descr="latexit-dr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00" y="3821790"/>
            <a:ext cx="2819400" cy="1104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65232" y="3604579"/>
            <a:ext cx="1051993" cy="16034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7669" y="5143900"/>
            <a:ext cx="82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200" baseline="-25000" dirty="0" smtClean="0"/>
              <a:t>1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951866" y="5180852"/>
            <a:ext cx="82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r>
              <a:rPr lang="en-US" sz="3200" baseline="-25000" dirty="0"/>
              <a:t>2</a:t>
            </a:r>
            <a:endParaRPr lang="en-US" sz="3600" baseline="-250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Parallelism for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ways:</a:t>
            </a:r>
          </a:p>
          <a:p>
            <a:pPr lvl="1"/>
            <a:r>
              <a:rPr lang="en-US" dirty="0" smtClean="0"/>
              <a:t>Multiprogramming</a:t>
            </a:r>
            <a:endParaRPr lang="en-US" dirty="0"/>
          </a:p>
          <a:p>
            <a:pPr lvl="2"/>
            <a:r>
              <a:rPr lang="en-US" dirty="0" smtClean="0"/>
              <a:t>run multiple independent programs in parallel</a:t>
            </a:r>
          </a:p>
          <a:p>
            <a:pPr lvl="2"/>
            <a:r>
              <a:rPr lang="en-US" dirty="0" smtClean="0"/>
              <a:t>“Easy”</a:t>
            </a:r>
          </a:p>
          <a:p>
            <a:pPr lvl="1"/>
            <a:r>
              <a:rPr lang="en-US" dirty="0" smtClean="0"/>
              <a:t>Parallel computing</a:t>
            </a:r>
          </a:p>
          <a:p>
            <a:pPr lvl="2"/>
            <a:r>
              <a:rPr lang="en-US" dirty="0" smtClean="0"/>
              <a:t>run one program faster</a:t>
            </a:r>
          </a:p>
          <a:p>
            <a:pPr lvl="2"/>
            <a:r>
              <a:rPr lang="en-US" dirty="0" smtClean="0"/>
              <a:t>“Hard”</a:t>
            </a:r>
            <a:endParaRPr lang="en-US" dirty="0"/>
          </a:p>
          <a:p>
            <a:r>
              <a:rPr lang="en-US" dirty="0" smtClean="0"/>
              <a:t>We’ll focus on parallel computing for next few lectures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8763000" cy="2765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3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7" y="3955802"/>
            <a:ext cx="410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Load 2 doubles into XMM </a:t>
            </a:r>
            <a:r>
              <a:rPr lang="en-US" dirty="0" err="1" smtClean="0"/>
              <a:t>reg</a:t>
            </a:r>
            <a:r>
              <a:rPr lang="en-US" dirty="0" smtClean="0"/>
              <a:t>, Stored in memory in 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46" y="748727"/>
            <a:ext cx="5546175" cy="958306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457200" y="-166406"/>
            <a:ext cx="82296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Example: 2 x 2 Matrix Multiply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6406"/>
            <a:ext cx="8229600" cy="1039091"/>
          </a:xfrm>
        </p:spPr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 smtClean="0"/>
              <a:t>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7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46" y="748727"/>
            <a:ext cx="5546175" cy="9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25" y="748727"/>
            <a:ext cx="5546175" cy="958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482"/>
            <a:ext cx="8229600" cy="1143000"/>
          </a:xfrm>
        </p:spPr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8129" y="40208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1" y="817711"/>
            <a:ext cx="533400" cy="782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876800" y="1267446"/>
            <a:ext cx="436193" cy="4089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114800" y="838200"/>
            <a:ext cx="436193" cy="782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Second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 smtClean="0"/>
              <a:t>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9635" y="2323211"/>
            <a:ext cx="1595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8535" y="2708634"/>
            <a:ext cx="1659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6348" y="2331677"/>
            <a:ext cx="171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17262" y="2717100"/>
            <a:ext cx="1752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grpSp>
        <p:nvGrpSpPr>
          <p:cNvPr id="24" name="Group 45"/>
          <p:cNvGrpSpPr/>
          <p:nvPr/>
        </p:nvGrpSpPr>
        <p:grpSpPr>
          <a:xfrm>
            <a:off x="1930713" y="2011887"/>
            <a:ext cx="2138419" cy="1395395"/>
            <a:chOff x="1930713" y="2011887"/>
            <a:chExt cx="2138419" cy="1395395"/>
          </a:xfrm>
        </p:grpSpPr>
        <p:sp>
          <p:nvSpPr>
            <p:cNvPr id="42" name="TextBox 41"/>
            <p:cNvSpPr txBox="1"/>
            <p:nvPr/>
          </p:nvSpPr>
          <p:spPr>
            <a:xfrm>
              <a:off x="1930713" y="20175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0713" y="303795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3865" y="20118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63865" y="3018194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2 x 2 Matrix Multiply</a:t>
            </a:r>
            <a:br>
              <a:rPr lang="en-US" smtClean="0"/>
            </a:br>
            <a:r>
              <a:rPr lang="en-US" smtClean="0"/>
              <a:t>(Part 1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200"/>
            <a:ext cx="42700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i="1" dirty="0" smtClean="0"/>
              <a:t>// header file for SSE compiler </a:t>
            </a:r>
            <a:r>
              <a:rPr lang="en-US" sz="1400" i="1" dirty="0" err="1" smtClean="0"/>
              <a:t>intrinsics</a:t>
            </a: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emmintrin.h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// NOTE: vector registers will be represented in comments as v1 = [ a |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]</a:t>
            </a:r>
          </a:p>
          <a:p>
            <a:pPr>
              <a:buNone/>
            </a:pPr>
            <a:r>
              <a:rPr lang="en-US" sz="1400" i="1" dirty="0" smtClean="0"/>
              <a:t>// where v1 is a variable of type __m128d and</a:t>
            </a:r>
            <a:br>
              <a:rPr lang="en-US" sz="1400" i="1" dirty="0" smtClean="0"/>
            </a:br>
            <a:r>
              <a:rPr lang="en-US" sz="1400" i="1" dirty="0" smtClean="0"/>
              <a:t>a,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i="1" dirty="0" smtClean="0"/>
              <a:t>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i="1" dirty="0" smtClean="0"/>
              <a:t>    // declare several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631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 // Initialize A, B, C for example</a:t>
            </a:r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i="1" dirty="0" smtClean="0"/>
              <a:t>/* A =                           (note column order!)  </a:t>
            </a:r>
          </a:p>
          <a:p>
            <a:pPr>
              <a:buNone/>
            </a:pPr>
            <a:r>
              <a:rPr lang="en-US" sz="1400" i="1" dirty="0" smtClean="0"/>
              <a:t>       1 0</a:t>
            </a:r>
          </a:p>
          <a:p>
            <a:pPr>
              <a:buNone/>
            </a:pPr>
            <a:r>
              <a:rPr lang="en-US" sz="1400" i="1" dirty="0" smtClean="0"/>
              <a:t>       0 1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1 3</a:t>
            </a:r>
          </a:p>
          <a:p>
            <a:pPr>
              <a:buNone/>
            </a:pPr>
            <a:r>
              <a:rPr lang="en-US" sz="1400" i="1" dirty="0" smtClean="0"/>
              <a:t>       2 4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br>
              <a:rPr lang="en-US" dirty="0" smtClean="0"/>
            </a:br>
            <a:r>
              <a:rPr lang="en-US" dirty="0" smtClean="0"/>
              <a:t>(Part 2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</a:t>
            </a:r>
            <a:r>
              <a:rPr lang="en-US" sz="2240" i="1" dirty="0" smtClean="0"/>
              <a:t>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/>
              <a:t>Inner loop from </a:t>
            </a:r>
            <a:r>
              <a:rPr lang="en-US" dirty="0" err="1" smtClean="0"/>
              <a:t>gcc</a:t>
            </a:r>
            <a:r>
              <a:rPr lang="en-US" dirty="0" smtClean="0"/>
              <a:t> –O -S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rax,%rsi</a:t>
            </a:r>
            <a:r>
              <a:rPr lang="en-US" dirty="0" smtClean="0"/>
              <a:t>), %xmm1	//Load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//Load </a:t>
            </a:r>
            <a:r>
              <a:rPr lang="en-US" dirty="0" err="1" smtClean="0"/>
              <a:t>B[j</a:t>
            </a:r>
            <a:r>
              <a:rPr lang="en-US" dirty="0" smtClean="0"/>
              <a:t>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//store aligned m2 into C[l,l+1]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Flynn </a:t>
            </a:r>
            <a:r>
              <a:rPr lang="en-US" dirty="0" smtClean="0"/>
              <a:t>Taxonomy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/>
              <a:t>Exploit data-level parallelism in loops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128-bit XMM registers</a:t>
            </a:r>
          </a:p>
          <a:p>
            <a:r>
              <a:rPr lang="en-US" dirty="0" smtClean="0"/>
              <a:t>SSE Instructions in C</a:t>
            </a:r>
          </a:p>
          <a:p>
            <a:pPr lvl="1"/>
            <a:r>
              <a:rPr lang="en-US" dirty="0" smtClean="0"/>
              <a:t>Embed the SSE machine instructions directly into C programs through use of intrinsics</a:t>
            </a:r>
          </a:p>
          <a:p>
            <a:pPr lvl="1"/>
            <a:r>
              <a:rPr lang="en-US" dirty="0" smtClean="0"/>
              <a:t>Achieve efficiency beyond that of optimizing compiler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Single-Instruction/Single-Data Stream</a:t>
            </a:r>
            <a:br>
              <a:rPr lang="en-US" dirty="0" smtClean="0"/>
            </a:br>
            <a:r>
              <a:rPr lang="en-US" dirty="0" smtClean="0"/>
              <a:t>(SISD)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computer that exploits no parallelism in either the instruction or data streams. Examples of SISD architecture are traditional </a:t>
            </a:r>
            <a:r>
              <a:rPr lang="en-US" dirty="0" err="1" smtClean="0"/>
              <a:t>uniprocessor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2" y="1715028"/>
            <a:ext cx="4110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0" y="4572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274638"/>
            <a:ext cx="88222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Single-Instruction/Multiple-Data </a:t>
            </a:r>
            <a:r>
              <a:rPr lang="en-US" dirty="0"/>
              <a:t>Stream</a:t>
            </a:r>
            <a:br>
              <a:rPr lang="en-US" dirty="0"/>
            </a:br>
            <a:r>
              <a:rPr lang="en-US" dirty="0"/>
              <a:t>(SIMD or “</a:t>
            </a:r>
            <a:r>
              <a:rPr lang="en-US" dirty="0" err="1"/>
              <a:t>sim-dee</a:t>
            </a:r>
            <a:r>
              <a:rPr lang="en-US" dirty="0"/>
              <a:t>”)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SIMD computer exploits multiple data streams against a single instruction stream to operations that may be naturally parallelized, e.g., Intel SIMD instruction extensions or NVIDIA Graphics Processing Unit (GPU)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" y="1730905"/>
            <a:ext cx="3958695" cy="39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63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Multiple-Instruction/Multiple-Data </a:t>
            </a:r>
            <a:r>
              <a:rPr lang="en-US" dirty="0"/>
              <a:t>Streams</a:t>
            </a:r>
            <a:br>
              <a:rPr lang="en-US" dirty="0"/>
            </a:br>
            <a:r>
              <a:rPr lang="en-US" dirty="0"/>
              <a:t>(MIMD or “</a:t>
            </a:r>
            <a:r>
              <a:rPr lang="en-US" dirty="0" err="1"/>
              <a:t>mim-dee</a:t>
            </a:r>
            <a:r>
              <a:rPr lang="en-US" dirty="0"/>
              <a:t>”)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autonomous processors simultaneously executing different instructions on different data. </a:t>
            </a:r>
          </a:p>
          <a:p>
            <a:pPr lvl="1"/>
            <a:r>
              <a:rPr lang="en-US" dirty="0" smtClean="0"/>
              <a:t>MIMD architectures include multicore and Warehouse-Scale Computers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1752600"/>
            <a:ext cx="2438400" cy="457200"/>
          </a:xfrm>
          <a:prstGeom prst="rect">
            <a:avLst/>
          </a:prstGeom>
          <a:solidFill>
            <a:srgbClr val="CCFC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Instruction Pool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8956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35052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8768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304800" y="3962400"/>
            <a:ext cx="2590800" cy="457200"/>
          </a:xfrm>
          <a:prstGeom prst="rect">
            <a:avLst/>
          </a:prstGeom>
          <a:solidFill>
            <a:srgbClr val="CCCCF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 Pool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endCxn id="9" idx="1"/>
          </p:cNvCxnSpPr>
          <p:nvPr/>
        </p:nvCxnSpPr>
        <p:spPr>
          <a:xfrm>
            <a:off x="1219200" y="3086100"/>
            <a:ext cx="60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1219200" y="3695700"/>
            <a:ext cx="1143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>
            <a:off x="1219200" y="4380707"/>
            <a:ext cx="1676400" cy="7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>
            <a:off x="1219200" y="5066506"/>
            <a:ext cx="2209800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0"/>
          </p:cNvCxnSpPr>
          <p:nvPr/>
        </p:nvCxnSpPr>
        <p:spPr>
          <a:xfrm rot="5400000">
            <a:off x="1714500" y="2552700"/>
            <a:ext cx="685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943100" y="2857500"/>
            <a:ext cx="12954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3" idx="0"/>
          </p:cNvCxnSpPr>
          <p:nvPr/>
        </p:nvCxnSpPr>
        <p:spPr>
          <a:xfrm rot="5400000">
            <a:off x="2133600" y="3200400"/>
            <a:ext cx="19812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4" idx="0"/>
          </p:cNvCxnSpPr>
          <p:nvPr/>
        </p:nvCxnSpPr>
        <p:spPr>
          <a:xfrm rot="5400000">
            <a:off x="2324100" y="3543300"/>
            <a:ext cx="2667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Multiple-Instruction/Single-Data </a:t>
            </a:r>
            <a:r>
              <a:rPr lang="en-US" dirty="0"/>
              <a:t>Stream</a:t>
            </a:r>
            <a:br>
              <a:rPr lang="en-US" dirty="0"/>
            </a:br>
            <a:r>
              <a:rPr lang="en-US" dirty="0"/>
              <a:t>(MISD)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Multiple-Instruction, Single-Data stream </a:t>
            </a:r>
            <a:r>
              <a:rPr lang="en-US" dirty="0"/>
              <a:t> </a:t>
            </a:r>
            <a:r>
              <a:rPr lang="en-US" dirty="0" smtClean="0"/>
              <a:t>computer that exploits multiple instruction streams against a single data stream.</a:t>
            </a:r>
          </a:p>
          <a:p>
            <a:pPr lvl="1"/>
            <a:r>
              <a:rPr lang="en-US" dirty="0" smtClean="0"/>
              <a:t>Rare, mainly of historical interest only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65" y="1680632"/>
            <a:ext cx="4110567" cy="41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68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Flynn* Taxonomy, 1966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976565"/>
            <a:ext cx="7543800" cy="33697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2013, SIMD and MIMD most common parallelism in architectures – usually both in same system!</a:t>
            </a:r>
          </a:p>
          <a:p>
            <a:r>
              <a:rPr lang="en-US" dirty="0" smtClean="0"/>
              <a:t>Most common parallel processing programming style: Single Program Multiple Data (“SPMD”)</a:t>
            </a:r>
          </a:p>
          <a:p>
            <a:pPr lvl="1"/>
            <a:r>
              <a:rPr lang="en-US" dirty="0" smtClean="0"/>
              <a:t>Single program that runs on all processors of a MIMD</a:t>
            </a:r>
          </a:p>
          <a:p>
            <a:pPr lvl="1"/>
            <a:r>
              <a:rPr lang="en-US" dirty="0" smtClean="0"/>
              <a:t>Cross-processor execution coordination using synchronization primitives</a:t>
            </a:r>
          </a:p>
          <a:p>
            <a:r>
              <a:rPr lang="en-US" dirty="0" smtClean="0"/>
              <a:t>SIMD (aka hw-level </a:t>
            </a:r>
            <a:r>
              <a:rPr lang="en-US" i="1" dirty="0" smtClean="0"/>
              <a:t>data parallelism</a:t>
            </a:r>
            <a:r>
              <a:rPr lang="en-US" dirty="0" smtClean="0"/>
              <a:t>): specialized function units, for handling lock-step calculations involving arrays</a:t>
            </a:r>
          </a:p>
          <a:p>
            <a:pPr lvl="1"/>
            <a:r>
              <a:rPr lang="en-US" dirty="0" smtClean="0"/>
              <a:t>Scientific computing, signal processing, multimedia (audio/video processing)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6737"/>
            <a:ext cx="9158310" cy="20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571096"/>
            <a:ext cx="3428997" cy="13461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529431" y="4812442"/>
            <a:ext cx="3044681" cy="2045558"/>
            <a:chOff x="6529431" y="4812442"/>
            <a:chExt cx="3044681" cy="2045558"/>
          </a:xfrm>
        </p:grpSpPr>
        <p:sp>
          <p:nvSpPr>
            <p:cNvPr id="12" name="TextBox 11"/>
            <p:cNvSpPr txBox="1"/>
            <p:nvPr/>
          </p:nvSpPr>
          <p:spPr>
            <a:xfrm>
              <a:off x="6529431" y="6019800"/>
              <a:ext cx="177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*Prof. Michael Flynn, Stanford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rcRect l="19636" t="5625"/>
            <a:stretch>
              <a:fillRect/>
            </a:stretch>
          </p:blipFill>
          <p:spPr>
            <a:xfrm>
              <a:off x="8077200" y="4812442"/>
              <a:ext cx="1496912" cy="2045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6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232"/>
            <a:ext cx="8229600" cy="1143000"/>
          </a:xfrm>
        </p:spPr>
        <p:txBody>
          <a:bodyPr/>
          <a:lstStyle/>
          <a:p>
            <a:r>
              <a:rPr lang="en-US" dirty="0" smtClean="0"/>
              <a:t>SIMD Architectures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Data parallelism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executing same operation on multiple data streams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Example to provide context: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Multiplying a coefficient vector by a data vector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 (e.g.,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          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:=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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], 0 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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&lt;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Multiplications are known to be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Pipelining/concurrency in memory access as well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19585</TotalTime>
  <Words>1895</Words>
  <Application>Microsoft Office PowerPoint</Application>
  <PresentationFormat>On-screen Show (4:3)</PresentationFormat>
  <Paragraphs>610</Paragraphs>
  <Slides>38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Courier</vt:lpstr>
      <vt:lpstr>Courier New</vt:lpstr>
      <vt:lpstr>DejaVu Sans</vt:lpstr>
      <vt:lpstr>Symbol</vt:lpstr>
      <vt:lpstr>Times New Roman</vt:lpstr>
      <vt:lpstr>Office Theme</vt:lpstr>
      <vt:lpstr>Image</vt:lpstr>
      <vt:lpstr>CS 61C:  Great Ideas in Computer Architecture Flynn Taxonomy, Data-level Parallelism</vt:lpstr>
      <vt:lpstr>New-School Machine Structures (It’s a bit more complicated!)</vt:lpstr>
      <vt:lpstr>Using Parallelism for Performance</vt:lpstr>
      <vt:lpstr>Single-Instruction/Single-Data Stream (SISD)</vt:lpstr>
      <vt:lpstr>Single-Instruction/Multiple-Data Stream (SIMD or “sim-dee”) </vt:lpstr>
      <vt:lpstr>Multiple-Instruction/Multiple-Data Streams (MIMD or “mim-dee”) </vt:lpstr>
      <vt:lpstr>Multiple-Instruction/Single-Data Stream (MISD) </vt:lpstr>
      <vt:lpstr>Flynn* Taxonomy, 1966</vt:lpstr>
      <vt:lpstr>SIMD Architectures</vt:lpstr>
      <vt:lpstr>Intel “Advanced Digital Media Boost”</vt:lpstr>
      <vt:lpstr>First SIMD Extensions: MIT Lincoln Labs TX-2, 1957</vt:lpstr>
      <vt:lpstr>Intel SIMD Extensions</vt:lpstr>
      <vt:lpstr>XMM Registers</vt:lpstr>
      <vt:lpstr>Intel Architecture SSE2+ 128-Bit SIMD Data Types</vt:lpstr>
      <vt:lpstr>SSE/SSE2 Floating Point Instructions</vt:lpstr>
      <vt:lpstr>Packed and Scalar Double-Precision Floating-Point Operations </vt:lpstr>
      <vt:lpstr>Example: SIMD Array Processing</vt:lpstr>
      <vt:lpstr>Data-Level Parallelism and SIMD</vt:lpstr>
      <vt:lpstr>Looping in MIPS</vt:lpstr>
      <vt:lpstr>Loop Unrolled</vt:lpstr>
      <vt:lpstr>Loop Unrolled Scheduled</vt:lpstr>
      <vt:lpstr>Loop Unrolling in C</vt:lpstr>
      <vt:lpstr>Generalizing Loop Unrolling</vt:lpstr>
      <vt:lpstr>Example: Add Two Single-Precision Floating-Point Vectors</vt:lpstr>
      <vt:lpstr>Administrativia</vt:lpstr>
      <vt:lpstr>Intel SSE Intrinsics</vt:lpstr>
      <vt:lpstr>Example SSE Intrinsics</vt:lpstr>
      <vt:lpstr>Example: 2 x 2 Matrix Multiply</vt:lpstr>
      <vt:lpstr>Example: 2 x 2 Matrix Multiply</vt:lpstr>
      <vt:lpstr>Example: 2 x 2 Matrix Multiply</vt:lpstr>
      <vt:lpstr>PowerPoint Presentation</vt:lpstr>
      <vt:lpstr>Example: 2 x 2 Matrix Multiply</vt:lpstr>
      <vt:lpstr>Example: 2 x 2 Matrix Multiply</vt:lpstr>
      <vt:lpstr>Example: 2 x 2 Matrix Multiply</vt:lpstr>
      <vt:lpstr>Example: 2 x 2 Matrix Multiply (Part 1 of 2)</vt:lpstr>
      <vt:lpstr>Example: 2 x 2 Matrix Multiply (Part 2 of 2)</vt:lpstr>
      <vt:lpstr>Inner loop from gcc –O -S</vt:lpstr>
      <vt:lpstr>And in Conclusion, …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Vladimir Stojanovic</cp:lastModifiedBy>
  <cp:revision>260</cp:revision>
  <cp:lastPrinted>2013-10-11T04:37:49Z</cp:lastPrinted>
  <dcterms:created xsi:type="dcterms:W3CDTF">2012-10-03T16:41:44Z</dcterms:created>
  <dcterms:modified xsi:type="dcterms:W3CDTF">2016-03-30T04:18:34Z</dcterms:modified>
</cp:coreProperties>
</file>