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1" r:id="rId2"/>
    <p:sldId id="371" r:id="rId3"/>
    <p:sldId id="357" r:id="rId4"/>
    <p:sldId id="355" r:id="rId5"/>
    <p:sldId id="309" r:id="rId6"/>
    <p:sldId id="310" r:id="rId7"/>
    <p:sldId id="311" r:id="rId8"/>
    <p:sldId id="312" r:id="rId9"/>
    <p:sldId id="313" r:id="rId10"/>
    <p:sldId id="315" r:id="rId11"/>
    <p:sldId id="328" r:id="rId12"/>
    <p:sldId id="316" r:id="rId13"/>
    <p:sldId id="373" r:id="rId14"/>
    <p:sldId id="408" r:id="rId15"/>
    <p:sldId id="409" r:id="rId16"/>
    <p:sldId id="410" r:id="rId17"/>
    <p:sldId id="411" r:id="rId18"/>
    <p:sldId id="412" r:id="rId19"/>
    <p:sldId id="413" r:id="rId20"/>
    <p:sldId id="417" r:id="rId21"/>
    <p:sldId id="445" r:id="rId22"/>
    <p:sldId id="446" r:id="rId23"/>
    <p:sldId id="447" r:id="rId24"/>
    <p:sldId id="448" r:id="rId25"/>
    <p:sldId id="449" r:id="rId26"/>
    <p:sldId id="450" r:id="rId27"/>
    <p:sldId id="32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6" autoAdjust="0"/>
    <p:restoredTop sz="79697" autoAdjust="0"/>
  </p:normalViewPr>
  <p:slideViewPr>
    <p:cSldViewPr snapToGrid="0">
      <p:cViewPr varScale="1">
        <p:scale>
          <a:sx n="85" d="100"/>
          <a:sy n="85" d="100"/>
        </p:scale>
        <p:origin x="16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3/28/16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6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3/28/16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143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F5042-9C52-0449-B2EC-628456EB9E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10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Answer: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4</a:t>
            </a:r>
            <a:r>
              <a:rPr lang="en-US" baseline="300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</a:t>
            </a:r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Need infinitely fast to get to 5X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5 = 2.8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10 = 3.6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20 = 4.2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100 = 4.8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7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  <p:extLst>
      <p:ext uri="{BB962C8B-B14F-4D97-AF65-F5344CB8AC3E}">
        <p14:creationId xmlns:p14="http://schemas.microsoft.com/office/powerpoint/2010/main" val="357867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0DE24-C025-3A4C-8243-423BDA851E43}" type="slidenum">
              <a:rPr lang="en-US"/>
              <a:pPr/>
              <a:t>3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7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dirty="0" smtClean="0"/>
              <a:t>Instruction count, possibly CPI</a:t>
            </a:r>
          </a:p>
          <a:p>
            <a:r>
              <a:rPr lang="en-US" dirty="0" smtClean="0"/>
              <a:t>The algorithm determines the number of source program</a:t>
            </a:r>
            <a:r>
              <a:rPr lang="en-US" baseline="0" dirty="0" smtClean="0"/>
              <a:t> </a:t>
            </a:r>
            <a:r>
              <a:rPr lang="en-US" dirty="0" smtClean="0"/>
              <a:t>instructions executed and hence the number of processor</a:t>
            </a:r>
            <a:r>
              <a:rPr lang="en-US" baseline="0" dirty="0" smtClean="0"/>
              <a:t> </a:t>
            </a:r>
            <a:r>
              <a:rPr lang="en-US" dirty="0" smtClean="0"/>
              <a:t>instructions executed. The algorithm may also affect the CPI, by</a:t>
            </a:r>
          </a:p>
          <a:p>
            <a:r>
              <a:rPr lang="en-US" dirty="0" smtClean="0"/>
              <a:t>favoring slower or faster instructions. For example, if the algorith</a:t>
            </a:r>
            <a:r>
              <a:rPr lang="en-US" baseline="0" dirty="0" smtClean="0"/>
              <a:t>m </a:t>
            </a:r>
            <a:r>
              <a:rPr lang="en-US" dirty="0" smtClean="0"/>
              <a:t>uses more floating-point operations, it will tend to have a higher</a:t>
            </a:r>
            <a:r>
              <a:rPr lang="en-US" baseline="0" dirty="0" smtClean="0"/>
              <a:t> </a:t>
            </a:r>
            <a:r>
              <a:rPr lang="en-US" dirty="0" smtClean="0"/>
              <a:t>CPI.</a:t>
            </a:r>
          </a:p>
          <a:p>
            <a:endParaRPr lang="en-US" dirty="0" smtClean="0"/>
          </a:p>
          <a:p>
            <a:r>
              <a:rPr lang="en-US" dirty="0" smtClean="0"/>
              <a:t>Programming language</a:t>
            </a:r>
          </a:p>
          <a:p>
            <a:r>
              <a:rPr lang="en-US" dirty="0" smtClean="0"/>
              <a:t>Instruction count, CPI</a:t>
            </a:r>
          </a:p>
          <a:p>
            <a:r>
              <a:rPr lang="en-US" dirty="0" smtClean="0"/>
              <a:t>The programming language certainly affects the instruction count, since statements in the language are translated to processor</a:t>
            </a:r>
          </a:p>
          <a:p>
            <a:r>
              <a:rPr lang="en-US" dirty="0" smtClean="0"/>
              <a:t>instructions, which determine instruction count. The language </a:t>
            </a:r>
            <a:r>
              <a:rPr lang="en-US" dirty="0" err="1" smtClean="0"/>
              <a:t>mayalso</a:t>
            </a:r>
            <a:r>
              <a:rPr lang="en-US" dirty="0" smtClean="0"/>
              <a:t> affect the CPI because of its features; for example, a language</a:t>
            </a:r>
          </a:p>
          <a:p>
            <a:r>
              <a:rPr lang="en-US" dirty="0" smtClean="0"/>
              <a:t>with heavy support for data abstraction (e.g., Java) will require</a:t>
            </a:r>
            <a:r>
              <a:rPr lang="en-US" baseline="0" dirty="0" smtClean="0"/>
              <a:t> </a:t>
            </a:r>
            <a:r>
              <a:rPr lang="en-US" dirty="0" smtClean="0"/>
              <a:t>indirect calls, which will use higher CPI instructions.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Compiler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the compiler affects both the instruction count and average cycles per instruction, since the compiler determines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translation of the source language instructions into computer instructions. The compiler’s role can be very complex and affect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CPI in complex 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clock rate,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instruction set architecture affects all three a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CPU performance, since it affects the instructions needed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function, the cost in cycles of each instruction, and the overall clock rate of the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3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dirty="0" smtClean="0"/>
              <a:t>Instruction count, possibly CPI</a:t>
            </a:r>
          </a:p>
          <a:p>
            <a:r>
              <a:rPr lang="en-US" dirty="0" smtClean="0"/>
              <a:t>The algorithm determines the number of source program</a:t>
            </a:r>
            <a:r>
              <a:rPr lang="en-US" baseline="0" dirty="0" smtClean="0"/>
              <a:t> </a:t>
            </a:r>
            <a:r>
              <a:rPr lang="en-US" dirty="0" smtClean="0"/>
              <a:t>instructions executed and hence the number of processor</a:t>
            </a:r>
            <a:r>
              <a:rPr lang="en-US" baseline="0" dirty="0" smtClean="0"/>
              <a:t> </a:t>
            </a:r>
            <a:r>
              <a:rPr lang="en-US" dirty="0" smtClean="0"/>
              <a:t>instructions executed. The algorithm may also affect the CPI, by</a:t>
            </a:r>
          </a:p>
          <a:p>
            <a:r>
              <a:rPr lang="en-US" dirty="0" smtClean="0"/>
              <a:t>favoring slower or faster instructions. For example, if the algorith</a:t>
            </a:r>
            <a:r>
              <a:rPr lang="en-US" baseline="0" dirty="0" smtClean="0"/>
              <a:t>m </a:t>
            </a:r>
            <a:r>
              <a:rPr lang="en-US" dirty="0" smtClean="0"/>
              <a:t>uses more floating-point operations, it will tend to have a higher</a:t>
            </a:r>
            <a:r>
              <a:rPr lang="en-US" baseline="0" dirty="0" smtClean="0"/>
              <a:t> </a:t>
            </a:r>
            <a:r>
              <a:rPr lang="en-US" dirty="0" smtClean="0"/>
              <a:t>CPI.</a:t>
            </a:r>
          </a:p>
          <a:p>
            <a:endParaRPr lang="en-US" dirty="0" smtClean="0"/>
          </a:p>
          <a:p>
            <a:r>
              <a:rPr lang="en-US" dirty="0" smtClean="0"/>
              <a:t>Programming language</a:t>
            </a:r>
          </a:p>
          <a:p>
            <a:r>
              <a:rPr lang="en-US" dirty="0" smtClean="0"/>
              <a:t>Instruction count, CPI</a:t>
            </a:r>
          </a:p>
          <a:p>
            <a:r>
              <a:rPr lang="en-US" dirty="0" smtClean="0"/>
              <a:t>The programming language certainly affects the instruction count, since statements in the language are translated to processor</a:t>
            </a:r>
          </a:p>
          <a:p>
            <a:r>
              <a:rPr lang="en-US" dirty="0" smtClean="0"/>
              <a:t>instructions, which determine instruction count. The language </a:t>
            </a:r>
            <a:r>
              <a:rPr lang="en-US" dirty="0" err="1" smtClean="0"/>
              <a:t>mayalso</a:t>
            </a:r>
            <a:r>
              <a:rPr lang="en-US" dirty="0" smtClean="0"/>
              <a:t> affect the CPI because of its features; for example, a language</a:t>
            </a:r>
          </a:p>
          <a:p>
            <a:r>
              <a:rPr lang="en-US" dirty="0" smtClean="0"/>
              <a:t>with heavy support for data abstraction (e.g., Java) will require</a:t>
            </a:r>
            <a:r>
              <a:rPr lang="en-US" baseline="0" dirty="0" smtClean="0"/>
              <a:t> </a:t>
            </a:r>
            <a:r>
              <a:rPr lang="en-US" dirty="0" smtClean="0"/>
              <a:t>indirect calls, which will use higher CPI instructions.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Compiler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the compiler affects both the instruction count and average cycles per instruction, since the compiler determines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translation of the source language instructions into computer instructions. The compiler’s role can be very complex and affect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CPI in complex 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clock rate,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instruction set architecture affects all three aspects of CPU performance, since it affects the instructions needed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function, the cost in cycles of each instruction, and the overall clock rate of the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z="1200" dirty="0" smtClean="0">
                <a:solidFill>
                  <a:schemeClr val="folHlink"/>
                </a:solidFill>
              </a:rPr>
              <a:t>A: 1ns</a:t>
            </a:r>
            <a:r>
              <a:rPr lang="en-US" sz="1200" baseline="0" dirty="0" smtClean="0">
                <a:solidFill>
                  <a:schemeClr val="folHlink"/>
                </a:solidFill>
              </a:rPr>
              <a:t> * 2 * 1000 = 2us</a:t>
            </a:r>
          </a:p>
          <a:p>
            <a:pPr algn="l"/>
            <a:r>
              <a:rPr lang="en-US" sz="1200" dirty="0" smtClean="0">
                <a:solidFill>
                  <a:schemeClr val="folHlink"/>
                </a:solidFill>
              </a:rPr>
              <a:t>B: 0.5ns * 5*800</a:t>
            </a:r>
            <a:r>
              <a:rPr lang="en-US" sz="1200" baseline="0" dirty="0" smtClean="0">
                <a:solidFill>
                  <a:schemeClr val="folHlink"/>
                </a:solidFill>
              </a:rPr>
              <a:t> = 2us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</a:rPr>
              <a:t>C: 2ns*1.25*400 = 1us</a:t>
            </a:r>
          </a:p>
          <a:p>
            <a:pPr algn="l"/>
            <a:r>
              <a:rPr lang="en-US" sz="1200" baseline="0" dirty="0" smtClean="0">
                <a:solidFill>
                  <a:schemeClr val="folHlink"/>
                </a:solidFill>
              </a:rPr>
              <a:t>D: 0.2ns*10*2000 = 4us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3A919-69E6-DE4D-BFDC-229DC6488E88}" type="slidenum">
              <a:rPr lang="en-US"/>
              <a:pPr/>
              <a:t>17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B0CD0-8C84-1049-956F-16497922AA20}" type="slidenum">
              <a:rPr lang="en-US"/>
              <a:pPr/>
              <a:t>18</a:t>
            </a:fld>
            <a:endParaRPr 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8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load balancing example here – page 638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1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67" y="1503891"/>
            <a:ext cx="7772400" cy="16503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CS 61C: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Great 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Ideas in Computer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i="1" dirty="0" smtClean="0"/>
              <a:t>Performance</a:t>
            </a:r>
            <a:br>
              <a:rPr lang="en-US" sz="3600" i="1" dirty="0" smtClean="0"/>
            </a:br>
            <a:r>
              <a:rPr lang="en-US" sz="3600" i="1" dirty="0" smtClean="0"/>
              <a:t>Iron Law, Amdahl’s Law</a:t>
            </a:r>
            <a:endParaRPr lang="en-US" sz="40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71" y="3886200"/>
            <a:ext cx="8098858" cy="1752600"/>
          </a:xfrm>
        </p:spPr>
        <p:txBody>
          <a:bodyPr rtlCol="0">
            <a:normAutofit/>
          </a:bodyPr>
          <a:lstStyle/>
          <a:p>
            <a:r>
              <a:rPr lang="en-US" dirty="0"/>
              <a:t>Instructors:</a:t>
            </a:r>
          </a:p>
          <a:p>
            <a:r>
              <a:rPr lang="en-US" dirty="0" smtClean="0"/>
              <a:t>Nicholas Weaver&amp; </a:t>
            </a:r>
            <a:r>
              <a:rPr lang="en-US" dirty="0"/>
              <a:t>Vladimir </a:t>
            </a:r>
            <a:r>
              <a:rPr lang="en-US" dirty="0" err="1"/>
              <a:t>Stojanovic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http://</a:t>
            </a:r>
            <a:r>
              <a:rPr lang="en-US" dirty="0" err="1" smtClean="0">
                <a:ea typeface="+mn-ea"/>
                <a:cs typeface="+mn-cs"/>
              </a:rPr>
              <a:t>inst.eecs.berkeley.edu</a:t>
            </a:r>
            <a:r>
              <a:rPr lang="en-US" dirty="0" smtClean="0">
                <a:ea typeface="+mn-ea"/>
                <a:cs typeface="+mn-cs"/>
              </a:rPr>
              <a:t>/~cs61c/</a:t>
            </a:r>
          </a:p>
        </p:txBody>
      </p:sp>
    </p:spTree>
    <p:extLst>
      <p:ext uri="{BB962C8B-B14F-4D97-AF65-F5344CB8AC3E}">
        <p14:creationId xmlns:p14="http://schemas.microsoft.com/office/powerpoint/2010/main" val="3405578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Restating Performance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9" y="1244600"/>
            <a:ext cx="8502009" cy="4525963"/>
          </a:xfrm>
        </p:spPr>
        <p:txBody>
          <a:bodyPr>
            <a:normAutofit/>
          </a:bodyPr>
          <a:lstStyle/>
          <a:p>
            <a:pPr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</a:pPr>
            <a:r>
              <a:rPr lang="en-US" dirty="0" smtClean="0"/>
              <a:t>Time = 	Seconds</a:t>
            </a:r>
            <a:br>
              <a:rPr lang="en-US" dirty="0" smtClean="0"/>
            </a:br>
            <a:r>
              <a:rPr lang="en-US" dirty="0" smtClean="0"/>
              <a:t>		Program</a:t>
            </a:r>
            <a:br>
              <a:rPr lang="en-US" dirty="0" smtClean="0"/>
            </a:br>
            <a:r>
              <a:rPr lang="en-US" dirty="0" smtClean="0"/>
              <a:t>		 Instructions		Clock cycles		Seconds</a:t>
            </a:r>
            <a:br>
              <a:rPr lang="en-US" dirty="0" smtClean="0"/>
            </a:br>
            <a:r>
              <a:rPr lang="en-US" dirty="0" smtClean="0"/>
              <a:t>		 Program		Instruction		 Clock Cycle</a:t>
            </a:r>
          </a:p>
          <a:p>
            <a:pPr>
              <a:buNone/>
              <a:tabLst>
                <a:tab pos="1257300" algn="l"/>
                <a:tab pos="1549400" algn="l"/>
              </a:tabLst>
            </a:pPr>
            <a:r>
              <a:rPr lang="en-US" dirty="0" smtClean="0"/>
              <a:t>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32000" y="1841500"/>
            <a:ext cx="1943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485900" y="2438400"/>
            <a:ext cx="7251700" cy="610176"/>
            <a:chOff x="1485900" y="2438400"/>
            <a:chExt cx="7251700" cy="61017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981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48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985000" y="2743200"/>
              <a:ext cx="17526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13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0" y="2463800"/>
              <a:ext cx="38904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26" y="274638"/>
            <a:ext cx="859032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Affects Each Component? A)Instruction Count, B)CPI, C)Clock Rate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54224"/>
              </p:ext>
            </p:extLst>
          </p:nvPr>
        </p:nvGraphicFramePr>
        <p:xfrm>
          <a:off x="125834" y="1600200"/>
          <a:ext cx="895105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610"/>
                <a:gridCol w="4538444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Affects What?</a:t>
                      </a:r>
                    </a:p>
                    <a:p>
                      <a:r>
                        <a:rPr lang="en-US" sz="2800" dirty="0" smtClean="0"/>
                        <a:t>(click</a:t>
                      </a:r>
                      <a:r>
                        <a:rPr lang="en-US" sz="2800" baseline="0" dirty="0" smtClean="0"/>
                        <a:t> in letter of component not affected)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Algorithm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Programming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Language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Compiler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Set</a:t>
                      </a:r>
                      <a:r>
                        <a:rPr lang="en-US" sz="2800" baseline="0" dirty="0" smtClean="0"/>
                        <a:t> Architecture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Affects Each Component? Instruction Count, CPI, Clock Rate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686159"/>
              </p:ext>
            </p:extLst>
          </p:nvPr>
        </p:nvGraphicFramePr>
        <p:xfrm>
          <a:off x="457200" y="1600200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Affects What?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Algorithm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Programming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Language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Compiler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Set</a:t>
                      </a:r>
                      <a:r>
                        <a:rPr lang="en-US" sz="2800" baseline="0" dirty="0" smtClean="0"/>
                        <a:t> Architecture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Clock Rate, CPI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865615"/>
            <a:ext cx="8502242" cy="1260548"/>
          </a:xfrm>
        </p:spPr>
        <p:txBody>
          <a:bodyPr/>
          <a:lstStyle/>
          <a:p>
            <a:r>
              <a:rPr lang="en-US" dirty="0" smtClean="0"/>
              <a:t>Which computer has the highest performance for a given program?</a:t>
            </a:r>
            <a:endParaRPr lang="en-US" dirty="0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13</a:t>
            </a:fld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599254"/>
              </p:ext>
            </p:extLst>
          </p:nvPr>
        </p:nvGraphicFramePr>
        <p:xfrm>
          <a:off x="1065401" y="1560352"/>
          <a:ext cx="6494827" cy="2392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707"/>
                <a:gridCol w="1463944"/>
                <a:gridCol w="1783469"/>
                <a:gridCol w="1623707"/>
              </a:tblGrid>
              <a:tr h="721155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Clock</a:t>
                      </a:r>
                      <a:r>
                        <a:rPr lang="en-US" baseline="0" dirty="0" smtClean="0"/>
                        <a:t>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Clock</a:t>
                      </a:r>
                      <a:r>
                        <a:rPr lang="en-US" baseline="0" dirty="0" smtClean="0"/>
                        <a:t> cycles per 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#instructions per program</a:t>
                      </a:r>
                      <a:endParaRPr lang="en-US" dirty="0"/>
                    </a:p>
                  </a:txBody>
                  <a:tcPr/>
                </a:tc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4178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and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8420100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Workload</a:t>
            </a:r>
            <a:r>
              <a:rPr lang="en-US" i="1" dirty="0" smtClean="0">
                <a:solidFill>
                  <a:srgbClr val="000000"/>
                </a:solidFill>
              </a:rPr>
              <a:t>:</a:t>
            </a:r>
            <a:r>
              <a:rPr lang="en-US" i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Set of programs run on a computer </a:t>
            </a:r>
          </a:p>
          <a:p>
            <a:pPr lvl="1"/>
            <a:r>
              <a:rPr lang="en-US" dirty="0" smtClean="0"/>
              <a:t>Actual collection of applications run or made from real programs to approximate such a mix </a:t>
            </a:r>
          </a:p>
          <a:p>
            <a:pPr lvl="1"/>
            <a:r>
              <a:rPr lang="en-US" dirty="0" smtClean="0"/>
              <a:t>Specifies programs, inputs, and relative frequencies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Benchmark: </a:t>
            </a:r>
            <a:r>
              <a:rPr lang="en-US" dirty="0" smtClean="0"/>
              <a:t>Program selected for use in comparing computer performance</a:t>
            </a:r>
          </a:p>
          <a:p>
            <a:pPr lvl="1"/>
            <a:r>
              <a:rPr lang="en-US" dirty="0" smtClean="0"/>
              <a:t>Benchmarks form a workload</a:t>
            </a:r>
          </a:p>
          <a:p>
            <a:pPr lvl="1"/>
            <a:r>
              <a:rPr lang="en-US" dirty="0" smtClean="0"/>
              <a:t>Usually standardized so that many use them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57" y="274638"/>
            <a:ext cx="88133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 </a:t>
            </a:r>
            <a:br>
              <a:rPr lang="en-US" dirty="0" smtClean="0"/>
            </a:br>
            <a:r>
              <a:rPr lang="en-US" sz="4000" dirty="0" smtClean="0"/>
              <a:t>(System Performance Evaluation Cooperative)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 Vendor cooperative for benchmarks, started in 1989</a:t>
            </a:r>
          </a:p>
          <a:p>
            <a:r>
              <a:rPr lang="en-US" dirty="0" smtClean="0"/>
              <a:t>SPECCPU2006</a:t>
            </a:r>
          </a:p>
          <a:p>
            <a:pPr lvl="1"/>
            <a:r>
              <a:rPr lang="en-US" dirty="0" smtClean="0"/>
              <a:t>12 Integer Programs</a:t>
            </a:r>
          </a:p>
          <a:p>
            <a:pPr lvl="1"/>
            <a:r>
              <a:rPr lang="en-US" dirty="0" smtClean="0"/>
              <a:t>17 Floating-Point Programs</a:t>
            </a:r>
          </a:p>
          <a:p>
            <a:r>
              <a:rPr lang="en-US" dirty="0" smtClean="0"/>
              <a:t>Often turn into number where bigger is faster</a:t>
            </a:r>
          </a:p>
          <a:p>
            <a:r>
              <a:rPr lang="en-US" i="1" dirty="0" err="1" smtClean="0">
                <a:solidFill>
                  <a:srgbClr val="000000"/>
                </a:solidFill>
              </a:rPr>
              <a:t>SPECratio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/>
              <a:t>reference execution time on old reference computer divide by execution time on new computer to get an effective speed-up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901700"/>
          </a:xfrm>
        </p:spPr>
        <p:txBody>
          <a:bodyPr/>
          <a:lstStyle/>
          <a:p>
            <a:r>
              <a:rPr lang="en-US" dirty="0" smtClean="0"/>
              <a:t>SPECINT2006 on AMD Barcelona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313274"/>
              </p:ext>
            </p:extLst>
          </p:nvPr>
        </p:nvGraphicFramePr>
        <p:xfrm>
          <a:off x="176169" y="882313"/>
          <a:ext cx="8790031" cy="584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231"/>
                <a:gridCol w="1282700"/>
                <a:gridCol w="698500"/>
                <a:gridCol w="1257300"/>
                <a:gridCol w="1181100"/>
                <a:gridCol w="1168400"/>
                <a:gridCol w="812800"/>
              </a:tblGrid>
              <a:tr h="622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Description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Verdana"/>
                        </a:rPr>
                        <a:t>Instruc-tion</a:t>
                      </a:r>
                      <a:r>
                        <a:rPr lang="en-US" sz="2000" b="0" i="0" u="none" strike="noStrike" baseline="0" dirty="0" smtClean="0">
                          <a:latin typeface="Verdana"/>
                        </a:rPr>
                        <a:t> 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Count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(B)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CPI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Clock cycle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ps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Verdana"/>
                        </a:rPr>
                        <a:t>Execu-tion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Refer-</a:t>
                      </a:r>
                      <a:r>
                        <a:rPr lang="en-US" sz="2000" b="0" i="0" u="none" strike="noStrike" dirty="0" err="1" smtClean="0">
                          <a:latin typeface="Verdana"/>
                        </a:rPr>
                        <a:t>ence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SPEC-ratio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Interpreted string processing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2,118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9,770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15.3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Block-sorting compression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2,389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817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9,650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11.8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GNU C compiler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1,050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1.72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8,050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11.1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Verdana"/>
                        </a:rPr>
                        <a:t>Combinatorial optimization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336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10.0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1,345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9,120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Go game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1,658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1.09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10,490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14.6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Verdana"/>
                        </a:rPr>
                        <a:t>Search gene sequence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2,783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0.80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9,330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10.5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Chess game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2,176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12,100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14.5</a:t>
                      </a:r>
                    </a:p>
                  </a:txBody>
                  <a:tcPr marL="12700" marR="12700" marT="12700" marB="0" anchor="b"/>
                </a:tc>
              </a:tr>
              <a:tr h="49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Quantum computer simulation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1,623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1.61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1,047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20,720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19.8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Video compression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3,102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0.80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22,130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22.3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Discrete event simulation library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587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2.94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6,250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Games/path finding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1,082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1.79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7,020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XML parsing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1,058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2.70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1,143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6,900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6.0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EB2-242F-CC43-810C-EE3579874E97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934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Summarizing </a:t>
            </a:r>
            <a:r>
              <a:rPr lang="en-US" dirty="0" smtClean="0"/>
              <a:t>Performance …</a:t>
            </a:r>
            <a:endParaRPr lang="en-US" dirty="0"/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278" y="2946688"/>
            <a:ext cx="5649240" cy="584776"/>
          </a:xfrm>
          <a:noFill/>
          <a:ln/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sz="3200" i="1" dirty="0" smtClean="0"/>
              <a:t>Clickers: Which </a:t>
            </a:r>
            <a:r>
              <a:rPr lang="en-US" sz="3200" i="1" dirty="0"/>
              <a:t>system is faster?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85806" y="1198247"/>
            <a:ext cx="6172200" cy="1600200"/>
            <a:chOff x="1200" y="1296"/>
            <a:chExt cx="3888" cy="1008"/>
          </a:xfrm>
        </p:grpSpPr>
        <p:sp>
          <p:nvSpPr>
            <p:cNvPr id="1049605" name="Rectangle 5"/>
            <p:cNvSpPr>
              <a:spLocks noChangeArrowheads="1"/>
            </p:cNvSpPr>
            <p:nvPr/>
          </p:nvSpPr>
          <p:spPr bwMode="auto">
            <a:xfrm>
              <a:off x="1200" y="1296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49606" name="Rectangle 6"/>
            <p:cNvSpPr>
              <a:spLocks noChangeArrowheads="1"/>
            </p:cNvSpPr>
            <p:nvPr/>
          </p:nvSpPr>
          <p:spPr bwMode="auto">
            <a:xfrm>
              <a:off x="2112" y="1296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49607" name="Rectangle 7"/>
            <p:cNvSpPr>
              <a:spLocks noChangeArrowheads="1"/>
            </p:cNvSpPr>
            <p:nvPr/>
          </p:nvSpPr>
          <p:spPr bwMode="auto">
            <a:xfrm>
              <a:off x="3600" y="1296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49608" name="Rectangle 8"/>
            <p:cNvSpPr>
              <a:spLocks noChangeArrowheads="1"/>
            </p:cNvSpPr>
            <p:nvPr/>
          </p:nvSpPr>
          <p:spPr bwMode="auto">
            <a:xfrm>
              <a:off x="1200" y="1632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49609" name="Rectangle 9"/>
            <p:cNvSpPr>
              <a:spLocks noChangeArrowheads="1"/>
            </p:cNvSpPr>
            <p:nvPr/>
          </p:nvSpPr>
          <p:spPr bwMode="auto">
            <a:xfrm>
              <a:off x="2112" y="1632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49610" name="Rectangle 10"/>
            <p:cNvSpPr>
              <a:spLocks noChangeArrowheads="1"/>
            </p:cNvSpPr>
            <p:nvPr/>
          </p:nvSpPr>
          <p:spPr bwMode="auto">
            <a:xfrm>
              <a:off x="3600" y="1632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49611" name="Rectangle 11"/>
            <p:cNvSpPr>
              <a:spLocks noChangeArrowheads="1"/>
            </p:cNvSpPr>
            <p:nvPr/>
          </p:nvSpPr>
          <p:spPr bwMode="auto">
            <a:xfrm>
              <a:off x="1200" y="1968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49612" name="Rectangle 12"/>
            <p:cNvSpPr>
              <a:spLocks noChangeArrowheads="1"/>
            </p:cNvSpPr>
            <p:nvPr/>
          </p:nvSpPr>
          <p:spPr bwMode="auto">
            <a:xfrm>
              <a:off x="2112" y="1968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49613" name="Rectangle 13"/>
            <p:cNvSpPr>
              <a:spLocks noChangeArrowheads="1"/>
            </p:cNvSpPr>
            <p:nvPr/>
          </p:nvSpPr>
          <p:spPr bwMode="auto">
            <a:xfrm>
              <a:off x="3600" y="1968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41223" y="3643175"/>
            <a:ext cx="6388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A: System A</a:t>
            </a:r>
          </a:p>
          <a:p>
            <a:r>
              <a:rPr lang="en-US" sz="3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B: System B</a:t>
            </a:r>
          </a:p>
          <a:p>
            <a:r>
              <a:rPr lang="en-US" sz="3600" b="1" dirty="0" smtClean="0">
                <a:solidFill>
                  <a:schemeClr val="accent3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C: Same performance</a:t>
            </a:r>
          </a:p>
          <a:p>
            <a:r>
              <a:rPr lang="en-US" sz="3600" b="1" dirty="0" smtClean="0">
                <a:solidFill>
                  <a:srgbClr val="F900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D: Unanswerable question!</a:t>
            </a:r>
            <a:endParaRPr lang="en-US" sz="3600" b="1" dirty="0">
              <a:solidFill>
                <a:srgbClr val="F900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1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9D2-4FA8-4A48-963C-641F04BB694C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762000"/>
          </a:xfrm>
        </p:spPr>
        <p:txBody>
          <a:bodyPr/>
          <a:lstStyle/>
          <a:p>
            <a:r>
              <a:rPr lang="en-US" dirty="0"/>
              <a:t>…</a:t>
            </a:r>
            <a:r>
              <a:rPr lang="en-US" dirty="0" smtClean="0"/>
              <a:t> Depends Who’s Selling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71553" y="1285116"/>
            <a:ext cx="6110288" cy="1146175"/>
            <a:chOff x="1296" y="911"/>
            <a:chExt cx="3849" cy="722"/>
          </a:xfrm>
        </p:grpSpPr>
        <p:sp>
          <p:nvSpPr>
            <p:cNvPr id="1050628" name="Rectangle 4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29" name="Rectangle 5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30" name="Rectangle 6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31" name="Rectangle 7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32" name="Rectangle 8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50633" name="Rectangle 9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50634" name="Rectangle 10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35" name="Rectangle 11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50636" name="Rectangle 12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50637" name="Rectangle 13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38" name="Rectangle 14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050639" name="Rectangle 15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1050640" name="Text Box 16"/>
          <p:cNvSpPr txBox="1">
            <a:spLocks noChangeArrowheads="1"/>
          </p:cNvSpPr>
          <p:nvPr/>
        </p:nvSpPr>
        <p:spPr bwMode="auto">
          <a:xfrm>
            <a:off x="3019353" y="2428116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Average throughput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71553" y="2885316"/>
            <a:ext cx="6110288" cy="1146175"/>
            <a:chOff x="1296" y="911"/>
            <a:chExt cx="3849" cy="722"/>
          </a:xfrm>
        </p:grpSpPr>
        <p:sp>
          <p:nvSpPr>
            <p:cNvPr id="1050642" name="Rectangle 18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43" name="Rectangle 19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44" name="Rectangle 20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45" name="Rectangle 21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46" name="Rectangle 22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0.50</a:t>
              </a:r>
            </a:p>
          </p:txBody>
        </p:sp>
        <p:sp>
          <p:nvSpPr>
            <p:cNvPr id="1050647" name="Rectangle 23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2.00</a:t>
              </a:r>
            </a:p>
          </p:txBody>
        </p:sp>
        <p:sp>
          <p:nvSpPr>
            <p:cNvPr id="1050648" name="Rectangle 24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49" name="Rectangle 25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50" name="Rectangle 26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51" name="Rectangle 27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52" name="Rectangle 28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1.25</a:t>
              </a:r>
            </a:p>
          </p:txBody>
        </p:sp>
        <p:sp>
          <p:nvSpPr>
            <p:cNvPr id="1050653" name="Rectangle 29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</p:grpSp>
      <p:sp>
        <p:nvSpPr>
          <p:cNvPr id="1050654" name="Text Box 30"/>
          <p:cNvSpPr txBox="1">
            <a:spLocks noChangeArrowheads="1"/>
          </p:cNvSpPr>
          <p:nvPr/>
        </p:nvSpPr>
        <p:spPr bwMode="auto">
          <a:xfrm>
            <a:off x="3095553" y="4028316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Throughput relative to B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71553" y="4637916"/>
            <a:ext cx="6110288" cy="1146175"/>
            <a:chOff x="1296" y="911"/>
            <a:chExt cx="3849" cy="722"/>
          </a:xfrm>
        </p:grpSpPr>
        <p:sp>
          <p:nvSpPr>
            <p:cNvPr id="1050656" name="Rectangle 32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57" name="Rectangle 33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58" name="Rectangle 34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59" name="Rectangle 35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60" name="Rectangle 36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1" name="Rectangle 37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2" name="Rectangle 38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63" name="Rectangle 39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2.00</a:t>
              </a:r>
            </a:p>
          </p:txBody>
        </p:sp>
        <p:sp>
          <p:nvSpPr>
            <p:cNvPr id="1050664" name="Rectangle 40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0.50</a:t>
              </a:r>
            </a:p>
          </p:txBody>
        </p:sp>
        <p:sp>
          <p:nvSpPr>
            <p:cNvPr id="1050665" name="Rectangle 41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66" name="Rectangle 42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7" name="Rectangle 43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1.25</a:t>
              </a:r>
            </a:p>
          </p:txBody>
        </p:sp>
      </p:grpSp>
      <p:sp>
        <p:nvSpPr>
          <p:cNvPr id="1050668" name="Text Box 44"/>
          <p:cNvSpPr txBox="1">
            <a:spLocks noChangeArrowheads="1"/>
          </p:cNvSpPr>
          <p:nvPr/>
        </p:nvSpPr>
        <p:spPr bwMode="auto">
          <a:xfrm>
            <a:off x="3095553" y="5780916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Throughput relative to A</a:t>
            </a:r>
          </a:p>
        </p:txBody>
      </p:sp>
    </p:spTree>
    <p:extLst>
      <p:ext uri="{BB962C8B-B14F-4D97-AF65-F5344CB8AC3E}">
        <p14:creationId xmlns:p14="http://schemas.microsoft.com/office/powerpoint/2010/main" val="39426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SPEC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37100"/>
          </a:xfrm>
        </p:spPr>
        <p:txBody>
          <a:bodyPr>
            <a:normAutofit/>
          </a:bodyPr>
          <a:lstStyle/>
          <a:p>
            <a:r>
              <a:rPr lang="en-US" dirty="0" smtClean="0"/>
              <a:t>Varies from 6x to 22x faster than reference computer</a:t>
            </a:r>
          </a:p>
          <a:p>
            <a:r>
              <a:rPr lang="en-US" i="1" dirty="0" smtClean="0"/>
              <a:t>Geometric mean </a:t>
            </a:r>
            <a:r>
              <a:rPr lang="en-US" dirty="0" smtClean="0"/>
              <a:t>of ratios: </a:t>
            </a:r>
            <a:br>
              <a:rPr lang="en-US" dirty="0" smtClean="0"/>
            </a:br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root of product </a:t>
            </a:r>
            <a:br>
              <a:rPr lang="en-US" dirty="0" smtClean="0"/>
            </a:br>
            <a:r>
              <a:rPr lang="en-US" dirty="0" smtClean="0"/>
              <a:t>of N ratios</a:t>
            </a:r>
          </a:p>
          <a:p>
            <a:pPr lvl="1"/>
            <a:r>
              <a:rPr lang="en-US" dirty="0" smtClean="0"/>
              <a:t>Geometric Mean gives same relative answer no matter what computer is used as reference</a:t>
            </a:r>
          </a:p>
          <a:p>
            <a:r>
              <a:rPr lang="en-US" dirty="0" smtClean="0"/>
              <a:t>Geometric Mean for Barcelona is 11.7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726" y="2753021"/>
            <a:ext cx="3184319" cy="1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235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1" name="Group 64"/>
          <p:cNvGrpSpPr/>
          <p:nvPr/>
        </p:nvGrpSpPr>
        <p:grpSpPr>
          <a:xfrm>
            <a:off x="2597167" y="2423531"/>
            <a:ext cx="2627501" cy="1012993"/>
            <a:chOff x="7090963" y="2946400"/>
            <a:chExt cx="2627501" cy="1012993"/>
          </a:xfrm>
        </p:grpSpPr>
        <p:sp>
          <p:nvSpPr>
            <p:cNvPr id="62" name="Rectangle 61"/>
            <p:cNvSpPr/>
            <p:nvPr/>
          </p:nvSpPr>
          <p:spPr>
            <a:xfrm>
              <a:off x="7090963" y="3406794"/>
              <a:ext cx="1509901" cy="552599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84770" y="2946400"/>
              <a:ext cx="1133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How do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we know?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6517754" y="4614300"/>
            <a:ext cx="2455951" cy="55259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860"/>
            <a:ext cx="8229600" cy="1143000"/>
          </a:xfrm>
        </p:spPr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Midterm 2 </a:t>
            </a:r>
            <a:r>
              <a:rPr lang="is-IS" dirty="0" smtClean="0"/>
              <a:t>in the evening next </a:t>
            </a:r>
            <a:r>
              <a:rPr lang="en-US" dirty="0" smtClean="0"/>
              <a:t>M</a:t>
            </a:r>
            <a:r>
              <a:rPr lang="is-IS" dirty="0" smtClean="0"/>
              <a:t>onday</a:t>
            </a:r>
          </a:p>
          <a:p>
            <a:r>
              <a:rPr lang="is-IS" dirty="0" smtClean="0"/>
              <a:t>Project 2.1 grades in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847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Idea: Amdahl’s (Heartbreaking) </a:t>
            </a:r>
            <a:r>
              <a:rPr lang="en-US" dirty="0"/>
              <a:t>Law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4658"/>
            <a:ext cx="8153400" cy="415925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Speedup due to enhancement E is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811858"/>
            <a:ext cx="5181600" cy="873125"/>
            <a:chOff x="336" y="960"/>
            <a:chExt cx="3264" cy="550"/>
          </a:xfrm>
        </p:grpSpPr>
        <p:sp>
          <p:nvSpPr>
            <p:cNvPr id="1907717" name="Rectangle 5"/>
            <p:cNvSpPr>
              <a:spLocks noChangeArrowheads="1"/>
            </p:cNvSpPr>
            <p:nvPr/>
          </p:nvSpPr>
          <p:spPr bwMode="auto">
            <a:xfrm>
              <a:off x="336" y="1104"/>
              <a:ext cx="3072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 marL="287338" indent="-287338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 dirty="0">
                  <a:solidFill>
                    <a:schemeClr val="tx1"/>
                  </a:solidFill>
                </a:rPr>
                <a:t>Speedup </a:t>
              </a:r>
              <a:r>
                <a:rPr lang="en-US" sz="2400" dirty="0" err="1">
                  <a:solidFill>
                    <a:schemeClr val="tx1"/>
                  </a:solidFill>
                </a:rPr>
                <a:t>w</a:t>
              </a:r>
              <a:r>
                <a:rPr lang="en-US" sz="2400" dirty="0">
                  <a:solidFill>
                    <a:schemeClr val="tx1"/>
                  </a:solidFill>
                </a:rPr>
                <a:t>/ E = </a:t>
              </a:r>
              <a:r>
                <a:rPr lang="en-US" sz="2400" dirty="0" smtClean="0">
                  <a:solidFill>
                    <a:schemeClr val="tx1"/>
                  </a:solidFill>
                </a:rPr>
                <a:t>     -</a:t>
              </a:r>
              <a:r>
                <a:rPr lang="en-US" sz="2400" dirty="0">
                  <a:solidFill>
                    <a:schemeClr val="tx1"/>
                  </a:solidFill>
                </a:rPr>
                <a:t>---------------------  </a:t>
              </a:r>
            </a:p>
          </p:txBody>
        </p:sp>
        <p:sp>
          <p:nvSpPr>
            <p:cNvPr id="1907718" name="Rectangle 6"/>
            <p:cNvSpPr>
              <a:spLocks noChangeArrowheads="1"/>
            </p:cNvSpPr>
            <p:nvPr/>
          </p:nvSpPr>
          <p:spPr bwMode="auto">
            <a:xfrm>
              <a:off x="1824" y="960"/>
              <a:ext cx="1776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 marL="287338" indent="-287338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>
                  <a:solidFill>
                    <a:schemeClr val="tx1"/>
                  </a:solidFill>
                </a:rPr>
                <a:t>Exec time w/o E</a:t>
              </a:r>
            </a:p>
          </p:txBody>
        </p:sp>
        <p:sp>
          <p:nvSpPr>
            <p:cNvPr id="1907719" name="Rectangle 7"/>
            <p:cNvSpPr>
              <a:spLocks noChangeArrowheads="1"/>
            </p:cNvSpPr>
            <p:nvPr/>
          </p:nvSpPr>
          <p:spPr bwMode="auto">
            <a:xfrm>
              <a:off x="1824" y="1248"/>
              <a:ext cx="1728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 marL="287338" indent="-287338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>
                  <a:solidFill>
                    <a:schemeClr val="tx1"/>
                  </a:solidFill>
                </a:rPr>
                <a:t>Exec time w/ E </a:t>
              </a:r>
            </a:p>
          </p:txBody>
        </p:sp>
      </p:grpSp>
      <p:sp>
        <p:nvSpPr>
          <p:cNvPr id="1907720" name="Rectangle 8"/>
          <p:cNvSpPr>
            <a:spLocks noChangeArrowheads="1"/>
          </p:cNvSpPr>
          <p:nvPr/>
        </p:nvSpPr>
        <p:spPr bwMode="auto">
          <a:xfrm>
            <a:off x="9207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1" name="Rectangle 9" descr="Light downward diagonal"/>
          <p:cNvSpPr>
            <a:spLocks noChangeArrowheads="1"/>
          </p:cNvSpPr>
          <p:nvPr/>
        </p:nvSpPr>
        <p:spPr bwMode="auto">
          <a:xfrm>
            <a:off x="1987550" y="4270896"/>
            <a:ext cx="1054100" cy="3683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2" name="Rectangle 10"/>
          <p:cNvSpPr>
            <a:spLocks noChangeArrowheads="1"/>
          </p:cNvSpPr>
          <p:nvPr/>
        </p:nvSpPr>
        <p:spPr bwMode="auto">
          <a:xfrm>
            <a:off x="30543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3" name="Rectangle 11"/>
          <p:cNvSpPr>
            <a:spLocks noChangeArrowheads="1"/>
          </p:cNvSpPr>
          <p:nvPr/>
        </p:nvSpPr>
        <p:spPr bwMode="auto">
          <a:xfrm>
            <a:off x="51879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4" name="Rectangle 12" descr="Light downward diagonal"/>
          <p:cNvSpPr>
            <a:spLocks noChangeArrowheads="1"/>
          </p:cNvSpPr>
          <p:nvPr/>
        </p:nvSpPr>
        <p:spPr bwMode="auto">
          <a:xfrm>
            <a:off x="6254750" y="4270896"/>
            <a:ext cx="596900" cy="3683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5" name="Rectangle 13"/>
          <p:cNvSpPr>
            <a:spLocks noChangeArrowheads="1"/>
          </p:cNvSpPr>
          <p:nvPr/>
        </p:nvSpPr>
        <p:spPr bwMode="auto">
          <a:xfrm>
            <a:off x="68643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6" name="Line 14"/>
          <p:cNvSpPr>
            <a:spLocks noChangeShapeType="1"/>
          </p:cNvSpPr>
          <p:nvPr/>
        </p:nvSpPr>
        <p:spPr bwMode="auto">
          <a:xfrm>
            <a:off x="4362450" y="4493146"/>
            <a:ext cx="4953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30" name="Rectangle 18"/>
          <p:cNvSpPr>
            <a:spLocks noChangeArrowheads="1"/>
          </p:cNvSpPr>
          <p:nvPr/>
        </p:nvSpPr>
        <p:spPr bwMode="auto">
          <a:xfrm>
            <a:off x="533400" y="2802458"/>
            <a:ext cx="8153400" cy="1159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>
              <a:spcBef>
                <a:spcPct val="30000"/>
              </a:spcBef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Suppose that enhancement E accelerates a fraction F   (F &lt;1) of the task by a factor S (S&gt;1) and the remainder of the task is unaffected</a:t>
            </a:r>
          </a:p>
        </p:txBody>
      </p:sp>
      <p:sp>
        <p:nvSpPr>
          <p:cNvPr id="1907731" name="Rectangle 19"/>
          <p:cNvSpPr>
            <a:spLocks noChangeArrowheads="1"/>
          </p:cNvSpPr>
          <p:nvPr/>
        </p:nvSpPr>
        <p:spPr bwMode="auto">
          <a:xfrm>
            <a:off x="533400" y="5393258"/>
            <a:ext cx="81534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Execution Time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/ E  </a:t>
            </a:r>
            <a:r>
              <a:rPr lang="en-US" sz="2400" dirty="0" smtClean="0">
                <a:solidFill>
                  <a:schemeClr val="tx1"/>
                </a:solidFill>
              </a:rPr>
              <a:t>=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07732" name="Rectangle 20"/>
          <p:cNvSpPr>
            <a:spLocks noChangeArrowheads="1"/>
          </p:cNvSpPr>
          <p:nvPr/>
        </p:nvSpPr>
        <p:spPr bwMode="auto">
          <a:xfrm>
            <a:off x="1591711" y="6002858"/>
            <a:ext cx="74168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Speedup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smtClean="0">
                <a:solidFill>
                  <a:schemeClr val="tx1"/>
                </a:solidFill>
              </a:rPr>
              <a:t>E  =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07733" name="Oval 21"/>
          <p:cNvSpPr>
            <a:spLocks noChangeArrowheads="1"/>
          </p:cNvSpPr>
          <p:nvPr/>
        </p:nvSpPr>
        <p:spPr bwMode="auto">
          <a:xfrm>
            <a:off x="64008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34" name="Oval 22"/>
          <p:cNvSpPr>
            <a:spLocks noChangeArrowheads="1"/>
          </p:cNvSpPr>
          <p:nvPr/>
        </p:nvSpPr>
        <p:spPr bwMode="auto">
          <a:xfrm>
            <a:off x="73152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3589634" y="4639195"/>
            <a:ext cx="4843393" cy="1200405"/>
            <a:chOff x="3589634" y="4639195"/>
            <a:chExt cx="4843393" cy="1200405"/>
          </a:xfrm>
        </p:grpSpPr>
        <p:cxnSp>
          <p:nvCxnSpPr>
            <p:cNvPr id="46" name="Straight Arrow Connector 45"/>
            <p:cNvCxnSpPr>
              <a:stCxn id="1907725" idx="2"/>
            </p:cNvCxnSpPr>
            <p:nvPr/>
          </p:nvCxnSpPr>
          <p:spPr>
            <a:xfrm rot="5400000">
              <a:off x="6949654" y="5037400"/>
              <a:ext cx="839950" cy="435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907723" idx="2"/>
            </p:cNvCxnSpPr>
            <p:nvPr/>
          </p:nvCxnSpPr>
          <p:spPr>
            <a:xfrm rot="16200000" flipH="1">
              <a:off x="6020741" y="4333454"/>
              <a:ext cx="839947" cy="14514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589634" y="5377935"/>
              <a:ext cx="48433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7338" indent="-287338" algn="ctr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 dirty="0" smtClean="0"/>
                <a:t>Execution Time w/o E  </a:t>
              </a:r>
              <a:r>
                <a:rPr lang="en-US" sz="2400" b="1" dirty="0" err="1" smtClean="0">
                  <a:sym typeface="Symbol" pitchFamily="18" charset="2"/>
                </a:rPr>
                <a:t></a:t>
              </a:r>
              <a:r>
                <a:rPr lang="en-US" sz="2400" dirty="0" smtClean="0"/>
                <a:t>  [ (1-F) + </a:t>
              </a:r>
              <a:r>
                <a:rPr lang="en-US" sz="2400" dirty="0" smtClean="0">
                  <a:solidFill>
                    <a:srgbClr val="FF0000"/>
                  </a:solidFill>
                </a:rPr>
                <a:t>F/S</a:t>
              </a:r>
              <a:r>
                <a:rPr lang="en-US" sz="2400" dirty="0" smtClean="0"/>
                <a:t>] </a:t>
              </a:r>
              <a:endParaRPr lang="en-US" sz="24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795677" y="5970601"/>
            <a:ext cx="2189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 smtClean="0"/>
              <a:t>1 / [ (1-F) + F/S ]</a:t>
            </a:r>
            <a:endParaRPr lang="en-US" sz="2400" dirty="0"/>
          </a:p>
        </p:txBody>
      </p:sp>
      <p:sp>
        <p:nvSpPr>
          <p:cNvPr id="35" name="Rectangle 9" descr="Light downward diagonal"/>
          <p:cNvSpPr>
            <a:spLocks noChangeArrowheads="1"/>
          </p:cNvSpPr>
          <p:nvPr/>
        </p:nvSpPr>
        <p:spPr bwMode="auto">
          <a:xfrm>
            <a:off x="7963936" y="4576874"/>
            <a:ext cx="1054100" cy="3683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2" descr="Light downward diagonal"/>
          <p:cNvSpPr>
            <a:spLocks noChangeArrowheads="1"/>
          </p:cNvSpPr>
          <p:nvPr/>
        </p:nvSpPr>
        <p:spPr bwMode="auto">
          <a:xfrm>
            <a:off x="8176079" y="4931163"/>
            <a:ext cx="596900" cy="3683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077200" y="5059168"/>
            <a:ext cx="0" cy="41997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826" name="Picture 2" descr="Gene Amdah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570" y="1066800"/>
            <a:ext cx="1313491" cy="16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91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Idea: Amdahl’s </a:t>
            </a:r>
            <a:r>
              <a:rPr lang="en-US" dirty="0"/>
              <a:t>Law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914391" y="1600200"/>
            <a:ext cx="822960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Speedup  =                      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285061" y="2184400"/>
            <a:ext cx="333586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56001" y="2201335"/>
            <a:ext cx="21836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(1 - F)   +   F</a:t>
            </a:r>
            <a:endParaRPr lang="en-US" sz="3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283192" y="2743200"/>
            <a:ext cx="507999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41027" y="2634735"/>
            <a:ext cx="3732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422399" y="27262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Non-speed-up part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27333" y="27770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Speed-up part</a:t>
            </a:r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2539990" y="5452533"/>
            <a:ext cx="988522" cy="1012799"/>
            <a:chOff x="3928533" y="5469466"/>
            <a:chExt cx="988522" cy="1012799"/>
          </a:xfrm>
        </p:grpSpPr>
        <p:sp>
          <p:nvSpPr>
            <p:cNvPr id="35" name="TextBox 34"/>
            <p:cNvSpPr txBox="1"/>
            <p:nvPr/>
          </p:nvSpPr>
          <p:spPr>
            <a:xfrm>
              <a:off x="4267199" y="546946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28533" y="5808133"/>
              <a:ext cx="988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 + 0.5</a:t>
              </a:r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996261" y="5842000"/>
              <a:ext cx="84667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453461" y="6163733"/>
              <a:ext cx="44027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521199" y="611293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3979323" y="5469466"/>
            <a:ext cx="1105516" cy="707999"/>
            <a:chOff x="3928533" y="5469466"/>
            <a:chExt cx="1105516" cy="707999"/>
          </a:xfrm>
        </p:grpSpPr>
        <p:sp>
          <p:nvSpPr>
            <p:cNvPr id="48" name="TextBox 47"/>
            <p:cNvSpPr txBox="1"/>
            <p:nvPr/>
          </p:nvSpPr>
          <p:spPr>
            <a:xfrm>
              <a:off x="4267199" y="546946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8533" y="5808133"/>
              <a:ext cx="1105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 + 0.25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030127" y="5842000"/>
              <a:ext cx="84667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3640657" y="562186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096923" y="563880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87990" y="5672667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1.33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403600" y="2760133"/>
            <a:ext cx="795867" cy="152401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1"/>
          </p:cNvCxnSpPr>
          <p:nvPr/>
        </p:nvCxnSpPr>
        <p:spPr>
          <a:xfrm rot="10800000">
            <a:off x="5808133" y="2590800"/>
            <a:ext cx="1219200" cy="370934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43000" y="4116739"/>
            <a:ext cx="7061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Example: the execution time of half of the program can be accelerated by a factor of 2.</a:t>
            </a:r>
            <a:br>
              <a:rPr lang="en-US" sz="2400" dirty="0"/>
            </a:br>
            <a:r>
              <a:rPr lang="en-US" sz="2400" dirty="0"/>
              <a:t>What is the program speed-up overall?</a:t>
            </a:r>
          </a:p>
        </p:txBody>
      </p:sp>
    </p:spTree>
    <p:extLst>
      <p:ext uri="{BB962C8B-B14F-4D97-AF65-F5344CB8AC3E}">
        <p14:creationId xmlns:p14="http://schemas.microsoft.com/office/powerpoint/2010/main" val="560831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dirty="0" smtClean="0"/>
              <a:t>Example #1: Amdahl’s Law</a:t>
            </a:r>
            <a:endParaRPr lang="en-US" dirty="0"/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2468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Consider an enhancement which runs 20 times faster but which is only usable 25% of the time</a:t>
            </a:r>
          </a:p>
          <a:p>
            <a:pPr>
              <a:buNone/>
            </a:pPr>
            <a:r>
              <a:rPr lang="en-US" dirty="0" smtClean="0"/>
              <a:t>			Speedup </a:t>
            </a:r>
            <a:r>
              <a:rPr lang="en-US" dirty="0" err="1" smtClean="0"/>
              <a:t>w</a:t>
            </a:r>
            <a:r>
              <a:rPr lang="en-US" dirty="0" smtClean="0"/>
              <a:t>/ E  =  1/(.75 + .25/20)  =  1.31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if its usable only 15% of the time?</a:t>
            </a:r>
          </a:p>
          <a:p>
            <a:pPr>
              <a:buNone/>
            </a:pPr>
            <a:r>
              <a:rPr lang="en-US" dirty="0" smtClean="0"/>
              <a:t>			Speedup </a:t>
            </a:r>
            <a:r>
              <a:rPr lang="en-US" dirty="0" err="1" smtClean="0"/>
              <a:t>w</a:t>
            </a:r>
            <a:r>
              <a:rPr lang="en-US" dirty="0" smtClean="0"/>
              <a:t>/ E  =  1/(.85 + .15/20)  =  1.17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Amdahl’s Law tells us that to achieve linear speedup with 100 processors, none of the original computation can be scalar!</a:t>
            </a:r>
          </a:p>
          <a:p>
            <a:r>
              <a:rPr lang="en-US" dirty="0" smtClean="0"/>
              <a:t>To get a speedup of 90 from 100 processors, the percentage of the original program that could be scalar would have to be 0.1% or less</a:t>
            </a:r>
          </a:p>
          <a:p>
            <a:pPr>
              <a:buNone/>
            </a:pPr>
            <a:r>
              <a:rPr lang="en-US" dirty="0" smtClean="0"/>
              <a:t>			Speedup </a:t>
            </a:r>
            <a:r>
              <a:rPr lang="en-US" dirty="0" err="1" smtClean="0"/>
              <a:t>w</a:t>
            </a:r>
            <a:r>
              <a:rPr lang="en-US" dirty="0" smtClean="0"/>
              <a:t>/ E  =  1/(.001 + .999/100)  =  90.99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909764" name="Rectangle 4"/>
          <p:cNvSpPr>
            <a:spLocks noChangeArrowheads="1"/>
          </p:cNvSpPr>
          <p:nvPr/>
        </p:nvSpPr>
        <p:spPr bwMode="auto">
          <a:xfrm>
            <a:off x="372534" y="1007537"/>
            <a:ext cx="81534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 algn="ctr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Speedup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/ E =   1 /</a:t>
            </a:r>
            <a:r>
              <a:rPr lang="en-US" sz="2400" dirty="0" smtClean="0">
                <a:solidFill>
                  <a:schemeClr val="tx1"/>
                </a:solidFill>
              </a:rPr>
              <a:t> [ (</a:t>
            </a:r>
            <a:r>
              <a:rPr lang="en-US" sz="2400" dirty="0">
                <a:solidFill>
                  <a:schemeClr val="tx1"/>
                </a:solidFill>
              </a:rPr>
              <a:t>1-F) + F/</a:t>
            </a:r>
            <a:r>
              <a:rPr lang="en-US" sz="2400" dirty="0" smtClean="0">
                <a:solidFill>
                  <a:schemeClr val="tx1"/>
                </a:solidFill>
              </a:rPr>
              <a:t>S ]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16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1111" t="1481" r="1111" b="1481"/>
          <a:stretch>
            <a:fillRect/>
          </a:stretch>
        </p:blipFill>
        <p:spPr bwMode="auto">
          <a:xfrm>
            <a:off x="381000" y="152028"/>
            <a:ext cx="8739613" cy="65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47800" y="762000"/>
            <a:ext cx="2125677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the portion of</a:t>
            </a:r>
            <a:br>
              <a:rPr lang="en-US" sz="2000" dirty="0" smtClean="0"/>
            </a:br>
            <a:r>
              <a:rPr lang="en-US" sz="2000" dirty="0" smtClean="0"/>
              <a:t>the program that</a:t>
            </a:r>
            <a:br>
              <a:rPr lang="en-US" sz="2000" dirty="0" smtClean="0"/>
            </a:br>
            <a:r>
              <a:rPr lang="en-US" sz="2000" dirty="0" smtClean="0"/>
              <a:t>can be parallelized</a:t>
            </a:r>
            <a:br>
              <a:rPr lang="en-US" sz="2000" dirty="0" smtClean="0"/>
            </a:br>
            <a:r>
              <a:rPr lang="en-US" sz="2000" dirty="0" smtClean="0"/>
              <a:t>is small, then the</a:t>
            </a:r>
            <a:br>
              <a:rPr lang="en-US" sz="2000" dirty="0" smtClean="0"/>
            </a:br>
            <a:r>
              <a:rPr lang="en-US" sz="2000" dirty="0" smtClean="0"/>
              <a:t>speedup is limited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3429000"/>
            <a:ext cx="243840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non-parallel</a:t>
            </a:r>
            <a:br>
              <a:rPr lang="en-US" sz="2000" dirty="0" smtClean="0"/>
            </a:br>
            <a:r>
              <a:rPr lang="en-US" sz="2000" dirty="0" smtClean="0"/>
              <a:t>portion limits</a:t>
            </a:r>
            <a:br>
              <a:rPr lang="en-US" sz="2000" dirty="0" smtClean="0"/>
            </a:br>
            <a:r>
              <a:rPr lang="en-US" sz="2000" dirty="0" smtClean="0"/>
              <a:t>the performance</a:t>
            </a:r>
          </a:p>
        </p:txBody>
      </p:sp>
    </p:spTree>
    <p:extLst>
      <p:ext uri="{BB962C8B-B14F-4D97-AF65-F5344CB8AC3E}">
        <p14:creationId xmlns:p14="http://schemas.microsoft.com/office/powerpoint/2010/main" val="692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and Weak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 get good speedup on a parallel processor while keeping the problem size fixed is harder than getting good speedup by increasing the size of the problem.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Strong scaling</a:t>
            </a:r>
            <a:r>
              <a:rPr lang="en-US" dirty="0" smtClean="0"/>
              <a:t>: when speedup can be achieved on a parallel processor without increasing the size of the problem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Weak scaling</a:t>
            </a:r>
            <a:r>
              <a:rPr lang="en-US" dirty="0" smtClean="0"/>
              <a:t>: when speedup is achieved on a parallel processor by increasing the size of the problem proportionally to the increase in the number of processors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Load balancing </a:t>
            </a:r>
            <a:r>
              <a:rPr lang="en-US" dirty="0" smtClean="0"/>
              <a:t>is another important factor: every processor doing same amount of work  </a:t>
            </a:r>
          </a:p>
          <a:p>
            <a:pPr lvl="1"/>
            <a:r>
              <a:rPr lang="en-US" dirty="0" smtClean="0"/>
              <a:t>Just one unit with twice the load of others cuts speedup almost in half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Clickers/Peer Instruction</a:t>
            </a:r>
            <a:endParaRPr lang="en-US" dirty="0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533400" y="1295400"/>
            <a:ext cx="7876665" cy="50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Suppose a program spends 80% of its time in a square root routine. How much must you speedup square root to make the program run 5 times faster?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3600" dirty="0" smtClean="0"/>
              <a:t>A: 5</a:t>
            </a:r>
            <a:endParaRPr lang="en-US" sz="3600" dirty="0"/>
          </a:p>
          <a:p>
            <a:r>
              <a:rPr lang="en-US" sz="3600" dirty="0" smtClean="0"/>
              <a:t>B: 16</a:t>
            </a:r>
          </a:p>
          <a:p>
            <a:r>
              <a:rPr lang="en-US" sz="3600" dirty="0" smtClean="0"/>
              <a:t>C: 20</a:t>
            </a:r>
          </a:p>
          <a:p>
            <a:r>
              <a:rPr lang="en-US" sz="3600" dirty="0" smtClean="0"/>
              <a:t>D: 100</a:t>
            </a:r>
          </a:p>
          <a:p>
            <a:r>
              <a:rPr lang="en-US" sz="3600" dirty="0" smtClean="0"/>
              <a:t>E: None of the above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81000" y="2667000"/>
            <a:ext cx="8153400" cy="5437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 algn="ctr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3200" dirty="0">
                <a:solidFill>
                  <a:schemeClr val="tx1"/>
                </a:solidFill>
              </a:rPr>
              <a:t>Speedup </a:t>
            </a:r>
            <a:r>
              <a:rPr lang="en-US" sz="3200" dirty="0" err="1">
                <a:solidFill>
                  <a:schemeClr val="tx1"/>
                </a:solidFill>
              </a:rPr>
              <a:t>w</a:t>
            </a:r>
            <a:r>
              <a:rPr lang="en-US" sz="3200" dirty="0">
                <a:solidFill>
                  <a:schemeClr val="tx1"/>
                </a:solidFill>
              </a:rPr>
              <a:t>/ E =   1 /</a:t>
            </a:r>
            <a:r>
              <a:rPr lang="en-US" sz="3200" dirty="0" smtClean="0">
                <a:solidFill>
                  <a:schemeClr val="tx1"/>
                </a:solidFill>
              </a:rPr>
              <a:t> [ (</a:t>
            </a:r>
            <a:r>
              <a:rPr lang="en-US" sz="3200" dirty="0">
                <a:solidFill>
                  <a:schemeClr val="tx1"/>
                </a:solidFill>
              </a:rPr>
              <a:t>1-F) + F/</a:t>
            </a:r>
            <a:r>
              <a:rPr lang="en-US" sz="3200" dirty="0" smtClean="0">
                <a:solidFill>
                  <a:schemeClr val="tx1"/>
                </a:solidFill>
              </a:rPr>
              <a:t>S ]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4500" y="1219198"/>
            <a:ext cx="8394700" cy="563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Time (seconds/program) is measure of </a:t>
            </a:r>
            <a:r>
              <a:rPr lang="en-US" sz="2800" noProof="0" dirty="0" smtClean="0"/>
              <a:t>performance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 Instructions		Clock cycles		Seconds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 Program		Instruction		Clock Cycle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Floating-point representations hold approximations of real numbers  in a finite number of bits</a:t>
            </a:r>
            <a:endParaRPr lang="en-US" sz="2800" dirty="0"/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1549400" algn="l"/>
              </a:tabLst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3356" y="1803321"/>
            <a:ext cx="7251700" cy="610176"/>
            <a:chOff x="1485900" y="2438400"/>
            <a:chExt cx="7251700" cy="61017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81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48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985000" y="2743200"/>
              <a:ext cx="17526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13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5900" y="2463800"/>
              <a:ext cx="38904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Performance?</a:t>
            </a:r>
            <a:endParaRPr lang="en-US"/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Latency </a:t>
            </a:r>
            <a:r>
              <a:rPr lang="en-US" dirty="0" smtClean="0"/>
              <a:t>(or </a:t>
            </a:r>
            <a:r>
              <a:rPr lang="en-US" i="1" dirty="0" smtClean="0"/>
              <a:t>response time </a:t>
            </a:r>
            <a:r>
              <a:rPr lang="en-US" dirty="0" smtClean="0"/>
              <a:t>or </a:t>
            </a:r>
            <a:r>
              <a:rPr lang="en-US" i="1" dirty="0" smtClean="0"/>
              <a:t>execution 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Time to complete one task</a:t>
            </a:r>
          </a:p>
          <a:p>
            <a:r>
              <a:rPr lang="en-US" i="1" dirty="0" smtClean="0"/>
              <a:t>Bandwidth </a:t>
            </a:r>
            <a:r>
              <a:rPr lang="en-US" dirty="0" smtClean="0"/>
              <a:t>(or </a:t>
            </a:r>
            <a:r>
              <a:rPr lang="en-US" i="1" dirty="0" smtClean="0"/>
              <a:t>throughput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Tasks completed per unit time</a:t>
            </a:r>
          </a:p>
          <a:p>
            <a:pPr lvl="2"/>
            <a:r>
              <a:rPr lang="en-US" dirty="0" smtClean="0"/>
              <a:t>If you have sufficient independent tasks, you can always throw more money at the problem:</a:t>
            </a:r>
            <a:br>
              <a:rPr lang="en-US" dirty="0" smtClean="0"/>
            </a:br>
            <a:r>
              <a:rPr lang="en-US" dirty="0" smtClean="0"/>
              <a:t>Throughput/$ often a more important metric than just throughput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2C0-DC77-E64D-ACD4-9D571498FD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435100"/>
            <a:ext cx="85852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Cloud Performance:</a:t>
            </a:r>
            <a:br>
              <a:rPr lang="en-US" dirty="0" smtClean="0"/>
            </a:br>
            <a:r>
              <a:rPr lang="en-US" dirty="0" smtClean="0"/>
              <a:t>Why Application Latency Matters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864100"/>
            <a:ext cx="8229600" cy="12620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Key figure of merit: application responsiveness</a:t>
            </a:r>
          </a:p>
          <a:p>
            <a:pPr lvl="1"/>
            <a:r>
              <a:rPr lang="en-US" dirty="0" smtClean="0"/>
              <a:t>Longer the delay, the fewer the user clicks, the less the user happiness, and the lower the revenue per user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700"/>
            <a:ext cx="8521700" cy="5346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does it mean to say </a:t>
            </a:r>
            <a:br>
              <a:rPr lang="en-US" dirty="0" smtClean="0"/>
            </a:br>
            <a:r>
              <a:rPr lang="en-US" dirty="0" smtClean="0"/>
              <a:t>X is faster than Y?</a:t>
            </a:r>
          </a:p>
          <a:p>
            <a:r>
              <a:rPr lang="en-US" dirty="0" smtClean="0"/>
              <a:t>Ferrari vs. School Bus?</a:t>
            </a:r>
          </a:p>
          <a:p>
            <a:r>
              <a:rPr lang="en-US" dirty="0" smtClean="0"/>
              <a:t>2013 Ferrari 599 GTB  </a:t>
            </a:r>
          </a:p>
          <a:p>
            <a:pPr lvl="1"/>
            <a:r>
              <a:rPr lang="en-US" dirty="0" smtClean="0"/>
              <a:t>2 passengers, quarter mile in 10 secs</a:t>
            </a:r>
          </a:p>
          <a:p>
            <a:r>
              <a:rPr lang="en-US" dirty="0" smtClean="0"/>
              <a:t>2013 Type D school bus</a:t>
            </a:r>
          </a:p>
          <a:p>
            <a:pPr lvl="1"/>
            <a:r>
              <a:rPr lang="en-US" dirty="0" smtClean="0"/>
              <a:t>50 passengers, quarter mile in 20 secs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r>
              <a:rPr lang="en-US" sz="2800" i="1" dirty="0" smtClean="0"/>
              <a:t>Response Time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11" i="1" dirty="0" smtClean="0">
                <a:solidFill>
                  <a:srgbClr val="000000"/>
                </a:solidFill>
              </a:rPr>
              <a:t>Latency)</a:t>
            </a:r>
            <a:r>
              <a:rPr lang="en-US" sz="2800" dirty="0" smtClean="0"/>
              <a:t>: e.g., time to travel ¼ mile</a:t>
            </a:r>
          </a:p>
          <a:p>
            <a:r>
              <a:rPr lang="en-US" sz="2811" i="1" dirty="0" smtClean="0">
                <a:solidFill>
                  <a:srgbClr val="000000"/>
                </a:solidFill>
              </a:rPr>
              <a:t>Throughput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11" i="1" dirty="0" smtClean="0">
                <a:solidFill>
                  <a:srgbClr val="000000"/>
                </a:solidFill>
              </a:rPr>
              <a:t>Bandwidth)</a:t>
            </a:r>
            <a:r>
              <a:rPr lang="en-US" sz="2800" dirty="0" smtClean="0"/>
              <a:t>: e.g., passenger-mi  in 1 hour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766" y="1787525"/>
            <a:ext cx="1579033" cy="1184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1251066"/>
            <a:ext cx="2832100" cy="187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Relative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15" y="1600200"/>
            <a:ext cx="8657437" cy="495999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= 1/Program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&gt; </a:t>
            </a:r>
            <a:r>
              <a:rPr lang="en-US" dirty="0" err="1" smtClean="0"/>
              <a:t>Performance</a:t>
            </a:r>
            <a:r>
              <a:rPr lang="en-US" baseline="-25000" dirty="0" err="1" smtClean="0"/>
              <a:t>Y</a:t>
            </a:r>
            <a:r>
              <a:rPr lang="en-US" dirty="0" smtClean="0"/>
              <a:t> =&gt;</a:t>
            </a:r>
            <a:br>
              <a:rPr lang="en-US" dirty="0" smtClean="0"/>
            </a:br>
            <a:r>
              <a:rPr lang="en-US" dirty="0" smtClean="0"/>
              <a:t>1/Execution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&gt; 1/Execution Time</a:t>
            </a:r>
            <a:r>
              <a:rPr lang="en-US" baseline="-25000" dirty="0" smtClean="0"/>
              <a:t>y </a:t>
            </a:r>
            <a:r>
              <a:rPr lang="en-US" dirty="0" smtClean="0"/>
              <a:t>=&gt;</a:t>
            </a:r>
            <a:br>
              <a:rPr lang="en-US" dirty="0" smtClean="0"/>
            </a:br>
            <a:r>
              <a:rPr lang="en-US" dirty="0" smtClean="0"/>
              <a:t>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&gt;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smtClean="0"/>
              <a:t>Computer X is N times faster than Computer Y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/ </a:t>
            </a:r>
            <a:r>
              <a:rPr lang="en-US" dirty="0" err="1" smtClean="0"/>
              <a:t>Performance</a:t>
            </a:r>
            <a:r>
              <a:rPr lang="en-US" baseline="-25000" dirty="0" err="1" smtClean="0"/>
              <a:t>Y</a:t>
            </a:r>
            <a:r>
              <a:rPr lang="en-US" dirty="0" smtClean="0"/>
              <a:t> = N or</a:t>
            </a:r>
            <a:br>
              <a:rPr lang="en-US" dirty="0" smtClean="0"/>
            </a:br>
            <a:r>
              <a:rPr lang="en-US" dirty="0" smtClean="0"/>
              <a:t>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/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= N</a:t>
            </a:r>
          </a:p>
          <a:p>
            <a:endParaRPr lang="en-US" dirty="0" smtClean="0"/>
          </a:p>
          <a:p>
            <a:r>
              <a:rPr lang="en-US" dirty="0" smtClean="0"/>
              <a:t>Bus to Ferrari performance:</a:t>
            </a:r>
          </a:p>
          <a:p>
            <a:pPr lvl="1"/>
            <a:r>
              <a:rPr lang="en-US" dirty="0" smtClean="0"/>
              <a:t>Program: Transfer 1000 passengers for 1 mile</a:t>
            </a:r>
          </a:p>
          <a:p>
            <a:pPr lvl="1"/>
            <a:r>
              <a:rPr lang="en-US" dirty="0" smtClean="0"/>
              <a:t>Bus: 3,200 sec, Ferrari: 40,000 sec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Computers use a clock to determine when events takes place within hardware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Clock cycles:</a:t>
            </a:r>
            <a:r>
              <a:rPr lang="en-US" dirty="0" smtClean="0"/>
              <a:t> discrete time intervals</a:t>
            </a:r>
          </a:p>
          <a:p>
            <a:pPr lvl="1"/>
            <a:r>
              <a:rPr lang="en-US" dirty="0" smtClean="0"/>
              <a:t>aka clocks, cycles, clock periods, clock ticks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Clock rate </a:t>
            </a:r>
            <a:r>
              <a:rPr lang="en-US" dirty="0" smtClean="0"/>
              <a:t>or </a:t>
            </a:r>
            <a:r>
              <a:rPr lang="en-US" i="1" dirty="0" smtClean="0">
                <a:solidFill>
                  <a:srgbClr val="000000"/>
                </a:solidFill>
              </a:rPr>
              <a:t>clock frequency:</a:t>
            </a:r>
            <a:r>
              <a:rPr lang="en-US" dirty="0" smtClean="0"/>
              <a:t> clock cycles per second (inverse of clock cycle time)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GigaHertz</a:t>
            </a:r>
            <a:r>
              <a:rPr lang="en-US" dirty="0" smtClean="0"/>
              <a:t> clock rate </a:t>
            </a:r>
            <a:br>
              <a:rPr lang="en-US" dirty="0" smtClean="0"/>
            </a:br>
            <a:r>
              <a:rPr lang="en-US" dirty="0" smtClean="0"/>
              <a:t>=&gt; clock cycle time = 1/(3x10</a:t>
            </a:r>
            <a:r>
              <a:rPr lang="en-US" baseline="30000" dirty="0" smtClean="0"/>
              <a:t>9</a:t>
            </a:r>
            <a:r>
              <a:rPr lang="en-US" dirty="0" smtClean="0"/>
              <a:t>) seconds </a:t>
            </a:r>
            <a:br>
              <a:rPr lang="en-US" dirty="0" smtClean="0"/>
            </a:br>
            <a:r>
              <a:rPr lang="en-US" dirty="0" smtClean="0"/>
              <a:t>      clock cycle time = 333 picoseconds (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Performance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47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 distinguish between processor time and I/O, </a:t>
            </a:r>
            <a:r>
              <a:rPr lang="en-US" i="1" dirty="0" smtClean="0">
                <a:solidFill>
                  <a:srgbClr val="000000"/>
                </a:solidFill>
              </a:rPr>
              <a:t>CPU time </a:t>
            </a:r>
            <a:r>
              <a:rPr lang="en-US" dirty="0" smtClean="0"/>
              <a:t>is time spent in processor</a:t>
            </a:r>
          </a:p>
          <a:p>
            <a:r>
              <a:rPr lang="en-US" sz="2800" dirty="0" smtClean="0">
                <a:latin typeface="Courier New"/>
                <a:cs typeface="Courier New"/>
              </a:rPr>
              <a:t>CPU Time/Program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  = Clock Cycles/Program 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    </a:t>
            </a:r>
            <a:r>
              <a:rPr lang="en-US" sz="2800" dirty="0" err="1" smtClean="0">
                <a:latin typeface="Courier New"/>
                <a:cs typeface="Courier New"/>
              </a:rPr>
              <a:t>x</a:t>
            </a:r>
            <a:r>
              <a:rPr lang="en-US" sz="2800" dirty="0" smtClean="0">
                <a:latin typeface="Courier New"/>
                <a:cs typeface="Courier New"/>
              </a:rPr>
              <a:t> Clock Cycle Time</a:t>
            </a:r>
          </a:p>
          <a:p>
            <a:r>
              <a:rPr lang="en-US" dirty="0" smtClean="0"/>
              <a:t>Or </a:t>
            </a:r>
            <a:br>
              <a:rPr lang="en-US" dirty="0" smtClean="0"/>
            </a:br>
            <a:r>
              <a:rPr lang="en-US" sz="2800" dirty="0" smtClean="0">
                <a:latin typeface="Courier New"/>
                <a:cs typeface="Courier New"/>
              </a:rPr>
              <a:t>CPU Time/Program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= Clock Cycles/Program ÷ Clock Rate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Iron Law of Performance</a:t>
            </a:r>
            <a:br>
              <a:rPr lang="en-US" dirty="0" smtClean="0"/>
            </a:br>
            <a:r>
              <a:rPr lang="en-US" sz="2700" dirty="0" smtClean="0"/>
              <a:t>by </a:t>
            </a:r>
            <a:r>
              <a:rPr lang="en-US" sz="2700" dirty="0" err="1" smtClean="0"/>
              <a:t>Emer</a:t>
            </a:r>
            <a:r>
              <a:rPr lang="en-US" sz="2700" dirty="0" smtClean="0"/>
              <a:t> and Clark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program executes instructions</a:t>
            </a:r>
          </a:p>
          <a:p>
            <a:r>
              <a:rPr lang="en-US" dirty="0" smtClean="0">
                <a:latin typeface="Courier New"/>
                <a:cs typeface="Courier New"/>
              </a:rPr>
              <a:t>CPU Time/Program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595" dirty="0" smtClean="0">
                <a:latin typeface="Courier New"/>
                <a:cs typeface="Courier New"/>
              </a:rPr>
              <a:t> = Clock Cycles/Program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Clock Cycle 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595" dirty="0" smtClean="0">
                <a:latin typeface="Courier New"/>
                <a:cs typeface="Courier New"/>
              </a:rPr>
              <a:t>= Instructions/Program 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  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Average Clock Cycles/Instruction 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  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Clock Cycle Time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term called </a:t>
            </a:r>
            <a:r>
              <a:rPr lang="en-US" i="1" dirty="0" smtClean="0"/>
              <a:t>Instruction Count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term abbreviated </a:t>
            </a:r>
            <a:r>
              <a:rPr lang="en-US" i="1" dirty="0" smtClean="0"/>
              <a:t>CPI </a:t>
            </a:r>
            <a:r>
              <a:rPr lang="en-US" dirty="0" smtClean="0"/>
              <a:t>for average </a:t>
            </a:r>
            <a:br>
              <a:rPr lang="en-US" dirty="0" smtClean="0"/>
            </a:br>
            <a:r>
              <a:rPr lang="en-US" b="1" i="1" dirty="0" smtClean="0">
                <a:latin typeface="+mj-lt"/>
                <a:cs typeface="Courier New"/>
              </a:rPr>
              <a:t>C</a:t>
            </a:r>
            <a:r>
              <a:rPr lang="en-US" i="1" dirty="0" smtClean="0">
                <a:latin typeface="+mj-lt"/>
                <a:cs typeface="Courier New"/>
              </a:rPr>
              <a:t>lock Cycles </a:t>
            </a:r>
            <a:r>
              <a:rPr lang="en-US" b="1" i="1" dirty="0" smtClean="0">
                <a:latin typeface="+mj-lt"/>
                <a:cs typeface="Courier New"/>
              </a:rPr>
              <a:t>P</a:t>
            </a:r>
            <a:r>
              <a:rPr lang="en-US" i="1" dirty="0" smtClean="0">
                <a:latin typeface="+mj-lt"/>
                <a:cs typeface="Courier New"/>
              </a:rPr>
              <a:t>er </a:t>
            </a:r>
            <a:r>
              <a:rPr lang="en-US" b="1" i="1" dirty="0" smtClean="0">
                <a:latin typeface="+mj-lt"/>
                <a:cs typeface="Courier New"/>
              </a:rPr>
              <a:t>I</a:t>
            </a:r>
            <a:r>
              <a:rPr lang="en-US" i="1" dirty="0" smtClean="0">
                <a:latin typeface="+mj-lt"/>
                <a:cs typeface="Courier New"/>
              </a:rPr>
              <a:t>nstruction </a:t>
            </a:r>
          </a:p>
          <a:p>
            <a:r>
              <a:rPr lang="en-US" dirty="0" smtClean="0"/>
              <a:t>3rd term is 1 / Clock rate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16067</TotalTime>
  <Words>1264</Words>
  <Application>Microsoft Macintosh PowerPoint</Application>
  <PresentationFormat>On-screen Show (4:3)</PresentationFormat>
  <Paragraphs>458</Paragraphs>
  <Slides>27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Courier New</vt:lpstr>
      <vt:lpstr>ＭＳ Ｐゴシック</vt:lpstr>
      <vt:lpstr>Symbol</vt:lpstr>
      <vt:lpstr>Verdana</vt:lpstr>
      <vt:lpstr>Wingdings</vt:lpstr>
      <vt:lpstr>Arial</vt:lpstr>
      <vt:lpstr>Office Theme</vt:lpstr>
      <vt:lpstr>Image</vt:lpstr>
      <vt:lpstr>CS 61C:  Great Ideas in Computer Architecture Performance Iron Law, Amdahl’s Law</vt:lpstr>
      <vt:lpstr>New-School Machine Structures (It’s a bit more complicated!)</vt:lpstr>
      <vt:lpstr>What is Performance?</vt:lpstr>
      <vt:lpstr>Cloud Performance: Why Application Latency Matters</vt:lpstr>
      <vt:lpstr>Defining CPU Performance</vt:lpstr>
      <vt:lpstr>Defining Relative CPU Performance</vt:lpstr>
      <vt:lpstr>Measuring CPU Performance</vt:lpstr>
      <vt:lpstr>CPU Performance Factors</vt:lpstr>
      <vt:lpstr>Iron Law of Performance by Emer and Clark</vt:lpstr>
      <vt:lpstr>Restating Performance Equation</vt:lpstr>
      <vt:lpstr>What Affects Each Component? A)Instruction Count, B)CPI, C)Clock Rate</vt:lpstr>
      <vt:lpstr>What Affects Each Component? Instruction Count, CPI, Clock Rate</vt:lpstr>
      <vt:lpstr>Clickers</vt:lpstr>
      <vt:lpstr>Workload and Benchmark</vt:lpstr>
      <vt:lpstr>SPEC  (System Performance Evaluation Cooperative)</vt:lpstr>
      <vt:lpstr>SPECINT2006 on AMD Barcelona</vt:lpstr>
      <vt:lpstr>Summarizing Performance …</vt:lpstr>
      <vt:lpstr>… Depends Who’s Selling</vt:lpstr>
      <vt:lpstr>Summarizing SPEC Performance</vt:lpstr>
      <vt:lpstr>Administrivia</vt:lpstr>
      <vt:lpstr>Big Idea: Amdahl’s (Heartbreaking) Law</vt:lpstr>
      <vt:lpstr>Big Idea: Amdahl’s Law</vt:lpstr>
      <vt:lpstr>Example #1: Amdahl’s Law</vt:lpstr>
      <vt:lpstr>PowerPoint Presentation</vt:lpstr>
      <vt:lpstr>Strong and Weak Scaling</vt:lpstr>
      <vt:lpstr>Clickers/Peer Instruction</vt:lpstr>
      <vt:lpstr>And In Conclusion, …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Nicholas Weaver</cp:lastModifiedBy>
  <cp:revision>183</cp:revision>
  <cp:lastPrinted>2013-10-02T04:31:49Z</cp:lastPrinted>
  <dcterms:created xsi:type="dcterms:W3CDTF">2012-02-15T14:17:37Z</dcterms:created>
  <dcterms:modified xsi:type="dcterms:W3CDTF">2016-03-28T16:58:48Z</dcterms:modified>
</cp:coreProperties>
</file>