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29"/>
  </p:notesMasterIdLst>
  <p:handoutMasterIdLst>
    <p:handoutMasterId r:id="rId30"/>
  </p:handoutMasterIdLst>
  <p:sldIdLst>
    <p:sldId id="441" r:id="rId3"/>
    <p:sldId id="371" r:id="rId4"/>
    <p:sldId id="419" r:id="rId5"/>
    <p:sldId id="420" r:id="rId6"/>
    <p:sldId id="421" r:id="rId7"/>
    <p:sldId id="422" r:id="rId8"/>
    <p:sldId id="423" r:id="rId9"/>
    <p:sldId id="424" r:id="rId10"/>
    <p:sldId id="425" r:id="rId11"/>
    <p:sldId id="426" r:id="rId12"/>
    <p:sldId id="427" r:id="rId13"/>
    <p:sldId id="428" r:id="rId14"/>
    <p:sldId id="429" r:id="rId15"/>
    <p:sldId id="430" r:id="rId16"/>
    <p:sldId id="431" r:id="rId17"/>
    <p:sldId id="432" r:id="rId18"/>
    <p:sldId id="445" r:id="rId19"/>
    <p:sldId id="446" r:id="rId20"/>
    <p:sldId id="433" r:id="rId21"/>
    <p:sldId id="434" r:id="rId22"/>
    <p:sldId id="435" r:id="rId23"/>
    <p:sldId id="436" r:id="rId24"/>
    <p:sldId id="437" r:id="rId25"/>
    <p:sldId id="438" r:id="rId26"/>
    <p:sldId id="439" r:id="rId27"/>
    <p:sldId id="44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DC47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00" autoAdjust="0"/>
    <p:restoredTop sz="79724" autoAdjust="0"/>
  </p:normalViewPr>
  <p:slideViewPr>
    <p:cSldViewPr snapToGrid="0">
      <p:cViewPr varScale="1">
        <p:scale>
          <a:sx n="76" d="100"/>
          <a:sy n="76" d="100"/>
        </p:scale>
        <p:origin x="11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856"/>
    </p:cViewPr>
  </p:sorterViewPr>
  <p:notesViewPr>
    <p:cSldViewPr snapToGrid="0" snapToObjects="1">
      <p:cViewPr varScale="1">
        <p:scale>
          <a:sx n="125" d="100"/>
          <a:sy n="125" d="100"/>
        </p:scale>
        <p:origin x="-2368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46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143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8F5042-9C52-0449-B2EC-628456EB9E9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10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85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73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5788"/>
            <a:ext cx="4552950" cy="34163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15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5788"/>
            <a:ext cx="4552950" cy="34163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91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5788"/>
            <a:ext cx="4552950" cy="34163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9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763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5788"/>
            <a:ext cx="4552950" cy="34163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6" tIns="45712" rIns="91426" bIns="45712"/>
          <a:lstStyle/>
          <a:p>
            <a:r>
              <a:rPr lang="en-US"/>
              <a:t>1:30 in</a:t>
            </a:r>
          </a:p>
        </p:txBody>
      </p:sp>
    </p:spTree>
    <p:extLst>
      <p:ext uri="{BB962C8B-B14F-4D97-AF65-F5344CB8AC3E}">
        <p14:creationId xmlns:p14="http://schemas.microsoft.com/office/powerpoint/2010/main" val="12647335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sz="1200" dirty="0" smtClean="0">
                <a:solidFill>
                  <a:schemeClr val="folHlink"/>
                </a:solidFill>
              </a:rPr>
              <a:t>E</a:t>
            </a:r>
            <a:endParaRPr lang="en-US" sz="1200" dirty="0">
              <a:solidFill>
                <a:schemeClr val="folHlink"/>
              </a:solidFill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22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sz="1200" dirty="0" smtClean="0">
                <a:solidFill>
                  <a:schemeClr val="folHlink"/>
                </a:solidFill>
              </a:rPr>
              <a:t>E</a:t>
            </a:r>
            <a:endParaRPr lang="en-US" sz="1200" dirty="0">
              <a:solidFill>
                <a:schemeClr val="folHlink"/>
              </a:solidFill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8063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5225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443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16212" y="4347454"/>
            <a:ext cx="5910839" cy="41119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9951" tIns="44975" rIns="89951" bIns="44975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2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  <p:extLst>
      <p:ext uri="{BB962C8B-B14F-4D97-AF65-F5344CB8AC3E}">
        <p14:creationId xmlns:p14="http://schemas.microsoft.com/office/powerpoint/2010/main" val="35786791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6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552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8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079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700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2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229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975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672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16212" y="4347454"/>
            <a:ext cx="5910839" cy="411199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1" tIns="44975" rIns="89951" bIns="44975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483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8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5897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42" tIns="44971" rIns="89942" bIns="4497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06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49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0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5788"/>
            <a:ext cx="4552950" cy="34163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07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5788"/>
            <a:ext cx="4552950" cy="34163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25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5788"/>
            <a:ext cx="4552950" cy="34163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18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5788"/>
            <a:ext cx="4552950" cy="34163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61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5788"/>
            <a:ext cx="4552950" cy="34163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899" tIns="44949" rIns="89899" bIns="44949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8952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153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1313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192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105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8987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639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110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3128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3128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3028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94419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998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207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853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5727700" cy="474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848600" cy="213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Helvetica" charset="0"/>
              </a:rPr>
              <a:t>CS61C</a:t>
            </a:r>
            <a:r>
              <a:rPr lang="en-US" sz="1000" b="1" baseline="0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1000" b="1" dirty="0" smtClean="0">
                <a:solidFill>
                  <a:srgbClr val="000000"/>
                </a:solidFill>
                <a:latin typeface="Helvetica" charset="0"/>
              </a:rPr>
              <a:t>(</a:t>
            </a:r>
            <a:fld id="{B202E75B-9348-BE48-95E6-46E96AF94A3C}" type="slidenum">
              <a:rPr lang="en-US" sz="1000" b="1" smtClean="0">
                <a:solidFill>
                  <a:srgbClr val="000000"/>
                </a:solidFill>
                <a:latin typeface="Helvetica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sz="1000" b="1" dirty="0" smtClean="0">
                <a:solidFill>
                  <a:srgbClr val="000000"/>
                </a:solidFill>
                <a:latin typeface="Helvetica" charset="0"/>
              </a:rPr>
              <a:t>)</a:t>
            </a:r>
            <a:endParaRPr lang="en-US" sz="10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7593183" y="6651625"/>
            <a:ext cx="1584155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>
                <a:solidFill>
                  <a:srgbClr val="000000"/>
                </a:solidFill>
                <a:latin typeface="Helvetica" charset="0"/>
              </a:rPr>
              <a:t>Garcia, Fall 2014 © UCB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85800" y="685800"/>
            <a:ext cx="7943850" cy="0"/>
          </a:xfrm>
          <a:prstGeom prst="line">
            <a:avLst/>
          </a:prstGeom>
          <a:noFill/>
          <a:ln w="57150" cmpd="thickThin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5600">
              <a:solidFill>
                <a:srgbClr val="FC0128"/>
              </a:solidFill>
              <a:latin typeface="Helvetica" charset="0"/>
            </a:endParaRPr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3500" y="6169025"/>
            <a:ext cx="8509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401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Font typeface="Times" charset="0"/>
        <a:buChar char="•"/>
        <a:defRPr sz="32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•"/>
        <a:defRPr sz="2800" b="1">
          <a:solidFill>
            <a:srgbClr val="0D407F"/>
          </a:solidFill>
          <a:latin typeface="+mn-lt"/>
          <a:ea typeface="ＭＳ Ｐゴシック" charset="-128"/>
        </a:defRPr>
      </a:lvl2pPr>
      <a:lvl3pPr marL="12573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Font typeface="Wingdings" charset="2"/>
        <a:buChar char="§"/>
        <a:defRPr sz="2400" b="1">
          <a:solidFill>
            <a:srgbClr val="810A52"/>
          </a:solidFill>
          <a:latin typeface="+mn-lt"/>
          <a:ea typeface="ＭＳ Ｐゴシック" charset="-128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6289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30861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5433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40005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467" y="1503891"/>
            <a:ext cx="7772400" cy="165037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CS 61C: </a:t>
            </a: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Great </a:t>
            </a:r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Ideas in Computer </a:t>
            </a: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Architecture</a:t>
            </a:r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3600" i="1" dirty="0" smtClean="0"/>
              <a:t>Floating </a:t>
            </a:r>
            <a:r>
              <a:rPr lang="en-US" sz="3600" i="1" dirty="0"/>
              <a:t>Point Arithmetic</a:t>
            </a:r>
            <a:endParaRPr lang="en-US" sz="4000" i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571" y="3886200"/>
            <a:ext cx="8098858" cy="1752600"/>
          </a:xfrm>
        </p:spPr>
        <p:txBody>
          <a:bodyPr rtlCol="0">
            <a:normAutofit/>
          </a:bodyPr>
          <a:lstStyle/>
          <a:p>
            <a:r>
              <a:rPr lang="en-US" dirty="0"/>
              <a:t>Instructors:</a:t>
            </a:r>
          </a:p>
          <a:p>
            <a:r>
              <a:rPr lang="en-US" dirty="0" smtClean="0"/>
              <a:t>Vladimir Stojanovic &amp; Nicholas Weaver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http://</a:t>
            </a:r>
            <a:r>
              <a:rPr lang="en-US" dirty="0" err="1" smtClean="0">
                <a:ea typeface="+mn-ea"/>
                <a:cs typeface="+mn-cs"/>
              </a:rPr>
              <a:t>inst.eecs.berkeley.edu</a:t>
            </a:r>
            <a:r>
              <a:rPr lang="en-US" dirty="0" smtClean="0">
                <a:ea typeface="+mn-ea"/>
                <a:cs typeface="+mn-cs"/>
              </a:rPr>
              <a:t>/~cs61c/</a:t>
            </a:r>
          </a:p>
        </p:txBody>
      </p:sp>
    </p:spTree>
    <p:extLst>
      <p:ext uri="{BB962C8B-B14F-4D97-AF65-F5344CB8AC3E}">
        <p14:creationId xmlns:p14="http://schemas.microsoft.com/office/powerpoint/2010/main" val="3405578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807075" cy="474662"/>
          </a:xfrm>
          <a:noFill/>
        </p:spPr>
        <p:txBody>
          <a:bodyPr/>
          <a:lstStyle/>
          <a:p>
            <a:r>
              <a:rPr lang="en-US"/>
              <a:t>Scientific Notation (in Binary)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590800" y="1689100"/>
            <a:ext cx="2325689" cy="4821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  <a:latin typeface="Helvetica" charset="0"/>
              </a:rPr>
              <a:t>1.01</a:t>
            </a:r>
            <a:r>
              <a:rPr lang="en-US" sz="3200" b="1" baseline="-25000">
                <a:solidFill>
                  <a:srgbClr val="FC0128"/>
                </a:solidFill>
                <a:latin typeface="Helvetica" charset="0"/>
              </a:rPr>
              <a:t>two</a:t>
            </a:r>
            <a:r>
              <a:rPr lang="en-US" sz="3200" b="1">
                <a:solidFill>
                  <a:srgbClr val="000000"/>
                </a:solidFill>
                <a:latin typeface="Helvetica" charset="0"/>
              </a:rPr>
              <a:t> x </a:t>
            </a:r>
            <a:r>
              <a:rPr lang="en-US" sz="3200" b="1">
                <a:solidFill>
                  <a:srgbClr val="FC0128"/>
                </a:solidFill>
                <a:latin typeface="Helvetica" charset="0"/>
              </a:rPr>
              <a:t>2</a:t>
            </a:r>
            <a:r>
              <a:rPr lang="en-US" sz="3200" b="1" baseline="30000">
                <a:solidFill>
                  <a:srgbClr val="000000"/>
                </a:solidFill>
                <a:latin typeface="Helvetica" charset="0"/>
              </a:rPr>
              <a:t>-1</a:t>
            </a:r>
            <a:endParaRPr lang="en-US" sz="3200" b="1">
              <a:solidFill>
                <a:srgbClr val="000000"/>
              </a:solidFill>
              <a:latin typeface="Helvetica" charset="0"/>
            </a:endParaRP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4602163" y="2125663"/>
            <a:ext cx="2789238" cy="846138"/>
            <a:chOff x="2899" y="1339"/>
            <a:chExt cx="1757" cy="533"/>
          </a:xfrm>
        </p:grpSpPr>
        <p:sp>
          <p:nvSpPr>
            <p:cNvPr id="34834" name="Rectangle 5"/>
            <p:cNvSpPr>
              <a:spLocks noChangeArrowheads="1"/>
            </p:cNvSpPr>
            <p:nvPr/>
          </p:nvSpPr>
          <p:spPr bwMode="auto">
            <a:xfrm>
              <a:off x="3139" y="1579"/>
              <a:ext cx="1517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solidFill>
                    <a:srgbClr val="000000"/>
                  </a:solidFill>
                  <a:latin typeface="Helvetica" charset="0"/>
                </a:rPr>
                <a:t>radix (base)</a:t>
              </a:r>
            </a:p>
          </p:txBody>
        </p:sp>
        <p:sp>
          <p:nvSpPr>
            <p:cNvPr id="34835" name="Line 6"/>
            <p:cNvSpPr>
              <a:spLocks noChangeShapeType="1"/>
            </p:cNvSpPr>
            <p:nvPr/>
          </p:nvSpPr>
          <p:spPr bwMode="auto">
            <a:xfrm>
              <a:off x="2899" y="1339"/>
              <a:ext cx="232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</p:grpSp>
      <p:grpSp>
        <p:nvGrpSpPr>
          <p:cNvPr id="34821" name="Group 7"/>
          <p:cNvGrpSpPr>
            <a:grpSpLocks/>
          </p:cNvGrpSpPr>
          <p:nvPr/>
        </p:nvGrpSpPr>
        <p:grpSpPr bwMode="auto">
          <a:xfrm>
            <a:off x="1492626" y="2125662"/>
            <a:ext cx="2859088" cy="922338"/>
            <a:chOff x="912" y="1296"/>
            <a:chExt cx="1801" cy="581"/>
          </a:xfrm>
        </p:grpSpPr>
        <p:sp>
          <p:nvSpPr>
            <p:cNvPr id="34832" name="Rectangle 8"/>
            <p:cNvSpPr>
              <a:spLocks noChangeArrowheads="1"/>
            </p:cNvSpPr>
            <p:nvPr/>
          </p:nvSpPr>
          <p:spPr bwMode="auto">
            <a:xfrm>
              <a:off x="912" y="1584"/>
              <a:ext cx="1801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solidFill>
                    <a:srgbClr val="000000"/>
                  </a:solidFill>
                  <a:latin typeface="Helvetica" charset="0"/>
                </a:rPr>
                <a:t>“</a:t>
              </a:r>
              <a:r>
                <a:rPr lang="en-US" sz="3200" b="1">
                  <a:solidFill>
                    <a:srgbClr val="FC0128"/>
                  </a:solidFill>
                  <a:latin typeface="Helvetica" charset="0"/>
                </a:rPr>
                <a:t>binary point</a:t>
              </a:r>
              <a:r>
                <a:rPr lang="en-US" sz="3200" b="1">
                  <a:solidFill>
                    <a:srgbClr val="000000"/>
                  </a:solidFill>
                  <a:latin typeface="Helvetica" charset="0"/>
                </a:rPr>
                <a:t>”</a:t>
              </a:r>
            </a:p>
          </p:txBody>
        </p:sp>
        <p:sp>
          <p:nvSpPr>
            <p:cNvPr id="34833" name="Line 9"/>
            <p:cNvSpPr>
              <a:spLocks noChangeShapeType="1"/>
            </p:cNvSpPr>
            <p:nvPr/>
          </p:nvSpPr>
          <p:spPr bwMode="auto">
            <a:xfrm>
              <a:off x="1824" y="12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</p:grpSp>
      <p:grpSp>
        <p:nvGrpSpPr>
          <p:cNvPr id="34822" name="Group 10"/>
          <p:cNvGrpSpPr>
            <a:grpSpLocks/>
          </p:cNvGrpSpPr>
          <p:nvPr/>
        </p:nvGrpSpPr>
        <p:grpSpPr bwMode="auto">
          <a:xfrm>
            <a:off x="4848225" y="830263"/>
            <a:ext cx="2466975" cy="846137"/>
            <a:chOff x="3054" y="523"/>
            <a:chExt cx="1554" cy="533"/>
          </a:xfrm>
        </p:grpSpPr>
        <p:sp>
          <p:nvSpPr>
            <p:cNvPr id="34828" name="Line 11"/>
            <p:cNvSpPr>
              <a:spLocks noChangeShapeType="1"/>
            </p:cNvSpPr>
            <p:nvPr/>
          </p:nvSpPr>
          <p:spPr bwMode="auto">
            <a:xfrm flipV="1">
              <a:off x="3054" y="912"/>
              <a:ext cx="336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grpSp>
          <p:nvGrpSpPr>
            <p:cNvPr id="34829" name="Group 12"/>
            <p:cNvGrpSpPr>
              <a:grpSpLocks/>
            </p:cNvGrpSpPr>
            <p:nvPr/>
          </p:nvGrpSpPr>
          <p:grpSpPr bwMode="auto">
            <a:xfrm>
              <a:off x="3390" y="523"/>
              <a:ext cx="1218" cy="533"/>
              <a:chOff x="3390" y="523"/>
              <a:chExt cx="1218" cy="533"/>
            </a:xfrm>
          </p:grpSpPr>
          <p:sp>
            <p:nvSpPr>
              <p:cNvPr id="34830" name="Rectangle 13"/>
              <p:cNvSpPr>
                <a:spLocks noChangeArrowheads="1"/>
              </p:cNvSpPr>
              <p:nvPr/>
            </p:nvSpPr>
            <p:spPr bwMode="auto">
              <a:xfrm>
                <a:off x="3390" y="763"/>
                <a:ext cx="1218" cy="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defTabSz="9144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000000"/>
                    </a:solidFill>
                    <a:latin typeface="Helvetica" charset="0"/>
                  </a:rPr>
                  <a:t>exponent</a:t>
                </a:r>
                <a:endParaRPr lang="en-US" sz="3200" b="1" i="1">
                  <a:solidFill>
                    <a:srgbClr val="000000"/>
                  </a:solidFill>
                  <a:latin typeface="Helvetica" charset="0"/>
                </a:endParaRPr>
              </a:p>
            </p:txBody>
          </p:sp>
          <p:sp>
            <p:nvSpPr>
              <p:cNvPr id="34831" name="Rectangle 14"/>
              <p:cNvSpPr>
                <a:spLocks noChangeArrowheads="1"/>
              </p:cNvSpPr>
              <p:nvPr/>
            </p:nvSpPr>
            <p:spPr bwMode="auto">
              <a:xfrm>
                <a:off x="3408" y="523"/>
                <a:ext cx="80" cy="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defTabSz="9144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AU" sz="3200" b="1">
                  <a:solidFill>
                    <a:srgbClr val="000000"/>
                  </a:solidFill>
                  <a:latin typeface="Helvetica" charset="0"/>
                </a:endParaRPr>
              </a:p>
            </p:txBody>
          </p:sp>
        </p:grpSp>
      </p:grpSp>
      <p:sp>
        <p:nvSpPr>
          <p:cNvPr id="34823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570751" y="3381751"/>
            <a:ext cx="8305800" cy="2658164"/>
          </a:xfrm>
          <a:noFill/>
        </p:spPr>
        <p:txBody>
          <a:bodyPr/>
          <a:lstStyle/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 sz="3000" dirty="0"/>
              <a:t>Computer arithmetic that supports it called </a:t>
            </a:r>
            <a:r>
              <a:rPr lang="en-US" sz="3000" u="sng" dirty="0">
                <a:solidFill>
                  <a:schemeClr val="accent1"/>
                </a:solidFill>
              </a:rPr>
              <a:t>floating point</a:t>
            </a:r>
            <a:r>
              <a:rPr lang="en-US" sz="3000" dirty="0"/>
              <a:t>, because it represents numbers where the binary point is not fixed, as it is for integers</a:t>
            </a:r>
          </a:p>
          <a:p>
            <a:pPr lvl="1"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 dirty="0"/>
              <a:t>Declare such variable in C as </a:t>
            </a:r>
            <a:r>
              <a:rPr lang="en-US" dirty="0" smtClean="0">
                <a:latin typeface="Courier"/>
              </a:rPr>
              <a:t>float</a:t>
            </a:r>
          </a:p>
          <a:p>
            <a:pPr lvl="2"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 sz="2800" dirty="0" smtClean="0">
                <a:solidFill>
                  <a:srgbClr val="0D407F"/>
                </a:solidFill>
                <a:latin typeface="Courier"/>
                <a:cs typeface="Courier"/>
              </a:rPr>
              <a:t>double</a:t>
            </a:r>
            <a:r>
              <a:rPr lang="en-US" sz="2800" dirty="0" smtClean="0">
                <a:solidFill>
                  <a:srgbClr val="0D407F"/>
                </a:solidFill>
              </a:rPr>
              <a:t> </a:t>
            </a:r>
            <a:r>
              <a:rPr lang="en-US" sz="2800" dirty="0">
                <a:solidFill>
                  <a:srgbClr val="0D407F"/>
                </a:solidFill>
              </a:rPr>
              <a:t>for double precision.</a:t>
            </a:r>
          </a:p>
        </p:txBody>
      </p:sp>
      <p:grpSp>
        <p:nvGrpSpPr>
          <p:cNvPr id="34824" name="Group 16"/>
          <p:cNvGrpSpPr>
            <a:grpSpLocks/>
          </p:cNvGrpSpPr>
          <p:nvPr/>
        </p:nvGrpSpPr>
        <p:grpSpPr bwMode="auto">
          <a:xfrm>
            <a:off x="0" y="838200"/>
            <a:ext cx="2590800" cy="1066800"/>
            <a:chOff x="0" y="528"/>
            <a:chExt cx="1632" cy="672"/>
          </a:xfrm>
        </p:grpSpPr>
        <p:sp>
          <p:nvSpPr>
            <p:cNvPr id="34825" name="Rectangle 17"/>
            <p:cNvSpPr>
              <a:spLocks noChangeArrowheads="1"/>
            </p:cNvSpPr>
            <p:nvPr/>
          </p:nvSpPr>
          <p:spPr bwMode="auto">
            <a:xfrm>
              <a:off x="432" y="763"/>
              <a:ext cx="1190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solidFill>
                    <a:srgbClr val="000000"/>
                  </a:solidFill>
                  <a:latin typeface="Helvetica" charset="0"/>
                </a:rPr>
                <a:t>mantissa</a:t>
              </a:r>
              <a:endParaRPr lang="en-US" sz="3200" b="1" i="1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34826" name="Line 18"/>
            <p:cNvSpPr>
              <a:spLocks noChangeShapeType="1"/>
            </p:cNvSpPr>
            <p:nvPr/>
          </p:nvSpPr>
          <p:spPr bwMode="auto">
            <a:xfrm flipH="1" flipV="1">
              <a:off x="1200" y="1056"/>
              <a:ext cx="43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34827" name="Rectangle 19"/>
            <p:cNvSpPr>
              <a:spLocks noChangeArrowheads="1"/>
            </p:cNvSpPr>
            <p:nvPr/>
          </p:nvSpPr>
          <p:spPr bwMode="auto">
            <a:xfrm>
              <a:off x="0" y="528"/>
              <a:ext cx="80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AU" sz="3200" b="1">
                <a:solidFill>
                  <a:srgbClr val="000000"/>
                </a:solidFill>
                <a:latin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9798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048203" cy="490391"/>
          </a:xfrm>
        </p:spPr>
        <p:txBody>
          <a:bodyPr/>
          <a:lstStyle/>
          <a:p>
            <a:r>
              <a:rPr lang="en-US" dirty="0" smtClean="0"/>
              <a:t>Floating-Point </a:t>
            </a:r>
            <a:r>
              <a:rPr lang="en-US" dirty="0"/>
              <a:t>Representation (1/2)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1130300"/>
          </a:xfrm>
        </p:spPr>
        <p:txBody>
          <a:bodyPr/>
          <a:lstStyle/>
          <a:p>
            <a:r>
              <a:rPr lang="en-US"/>
              <a:t>Normal format: </a:t>
            </a:r>
            <a:r>
              <a:rPr lang="en-US">
                <a:solidFill>
                  <a:schemeClr val="hlink"/>
                </a:solidFill>
              </a:rPr>
              <a:t>+</a:t>
            </a:r>
            <a:r>
              <a:rPr lang="en-US">
                <a:solidFill>
                  <a:schemeClr val="tx2"/>
                </a:solidFill>
              </a:rPr>
              <a:t>1</a:t>
            </a:r>
            <a:r>
              <a:rPr lang="en-US"/>
              <a:t>.</a:t>
            </a:r>
            <a:r>
              <a:rPr lang="en-US">
                <a:solidFill>
                  <a:schemeClr val="accent2"/>
                </a:solidFill>
              </a:rPr>
              <a:t>xxx…x</a:t>
            </a:r>
            <a:r>
              <a:rPr lang="en-US" baseline="-25000"/>
              <a:t>two</a:t>
            </a:r>
            <a:r>
              <a:rPr lang="en-US"/>
              <a:t>*2</a:t>
            </a:r>
            <a:r>
              <a:rPr lang="en-US" baseline="30000">
                <a:solidFill>
                  <a:schemeClr val="accent1"/>
                </a:solidFill>
              </a:rPr>
              <a:t>yyy…y</a:t>
            </a:r>
            <a:r>
              <a:rPr lang="en-US" sz="2400"/>
              <a:t>two</a:t>
            </a:r>
            <a:endParaRPr lang="en-US"/>
          </a:p>
          <a:p>
            <a:r>
              <a:rPr lang="en-US"/>
              <a:t>Multiple of Word Size (32 bits)</a:t>
            </a:r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381000" y="2362200"/>
            <a:ext cx="7926388" cy="1433513"/>
            <a:chOff x="240" y="1488"/>
            <a:chExt cx="4993" cy="903"/>
          </a:xfrm>
        </p:grpSpPr>
        <p:sp>
          <p:nvSpPr>
            <p:cNvPr id="36870" name="Text Box 5"/>
            <p:cNvSpPr txBox="1">
              <a:spLocks noChangeArrowheads="1"/>
            </p:cNvSpPr>
            <p:nvPr/>
          </p:nvSpPr>
          <p:spPr bwMode="auto">
            <a:xfrm>
              <a:off x="4992" y="1528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0</a:t>
              </a:r>
            </a:p>
          </p:txBody>
        </p:sp>
        <p:sp>
          <p:nvSpPr>
            <p:cNvPr id="36871" name="Text Box 6"/>
            <p:cNvSpPr txBox="1">
              <a:spLocks noChangeArrowheads="1"/>
            </p:cNvSpPr>
            <p:nvPr/>
          </p:nvSpPr>
          <p:spPr bwMode="auto">
            <a:xfrm>
              <a:off x="240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31</a:t>
              </a:r>
            </a:p>
          </p:txBody>
        </p:sp>
        <p:sp>
          <p:nvSpPr>
            <p:cNvPr id="36872" name="Rectangle 7"/>
            <p:cNvSpPr>
              <a:spLocks noChangeArrowheads="1"/>
            </p:cNvSpPr>
            <p:nvPr/>
          </p:nvSpPr>
          <p:spPr bwMode="auto">
            <a:xfrm>
              <a:off x="480" y="1776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36873" name="Text Box 8"/>
            <p:cNvSpPr txBox="1">
              <a:spLocks noChangeArrowheads="1"/>
            </p:cNvSpPr>
            <p:nvPr/>
          </p:nvSpPr>
          <p:spPr bwMode="auto">
            <a:xfrm>
              <a:off x="432" y="1728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DFCA"/>
                  </a:solidFill>
                  <a:latin typeface="Helvetica" charset="0"/>
                </a:rPr>
                <a:t>S</a:t>
              </a:r>
              <a:endParaRPr lang="en-US" sz="2800" b="1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36874" name="Text Box 9"/>
            <p:cNvSpPr txBox="1">
              <a:spLocks noChangeArrowheads="1"/>
            </p:cNvSpPr>
            <p:nvPr/>
          </p:nvSpPr>
          <p:spPr bwMode="auto">
            <a:xfrm>
              <a:off x="768" y="1728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C0128"/>
                  </a:solidFill>
                  <a:latin typeface="Helvetica" charset="0"/>
                </a:rPr>
                <a:t>Exponent</a:t>
              </a:r>
              <a:endParaRPr lang="en-US" sz="2800" b="1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36875" name="Line 10"/>
            <p:cNvSpPr>
              <a:spLocks noChangeShapeType="1"/>
            </p:cNvSpPr>
            <p:nvPr/>
          </p:nvSpPr>
          <p:spPr bwMode="auto">
            <a:xfrm>
              <a:off x="672" y="177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36876" name="Text Box 11"/>
            <p:cNvSpPr txBox="1">
              <a:spLocks noChangeArrowheads="1"/>
            </p:cNvSpPr>
            <p:nvPr/>
          </p:nvSpPr>
          <p:spPr bwMode="auto">
            <a:xfrm>
              <a:off x="528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30</a:t>
              </a:r>
            </a:p>
          </p:txBody>
        </p:sp>
        <p:sp>
          <p:nvSpPr>
            <p:cNvPr id="36877" name="Line 12"/>
            <p:cNvSpPr>
              <a:spLocks noChangeShapeType="1"/>
            </p:cNvSpPr>
            <p:nvPr/>
          </p:nvSpPr>
          <p:spPr bwMode="auto">
            <a:xfrm>
              <a:off x="1968" y="177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36878" name="Text Box 13"/>
            <p:cNvSpPr txBox="1">
              <a:spLocks noChangeArrowheads="1"/>
            </p:cNvSpPr>
            <p:nvPr/>
          </p:nvSpPr>
          <p:spPr bwMode="auto">
            <a:xfrm>
              <a:off x="1632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23</a:t>
              </a:r>
            </a:p>
          </p:txBody>
        </p:sp>
        <p:sp>
          <p:nvSpPr>
            <p:cNvPr id="36879" name="Text Box 14"/>
            <p:cNvSpPr txBox="1">
              <a:spLocks noChangeArrowheads="1"/>
            </p:cNvSpPr>
            <p:nvPr/>
          </p:nvSpPr>
          <p:spPr bwMode="auto">
            <a:xfrm>
              <a:off x="1920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22</a:t>
              </a:r>
            </a:p>
          </p:txBody>
        </p:sp>
        <p:sp>
          <p:nvSpPr>
            <p:cNvPr id="36880" name="Text Box 15"/>
            <p:cNvSpPr txBox="1">
              <a:spLocks noChangeArrowheads="1"/>
            </p:cNvSpPr>
            <p:nvPr/>
          </p:nvSpPr>
          <p:spPr bwMode="auto">
            <a:xfrm>
              <a:off x="2928" y="1728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63DE8"/>
                  </a:solidFill>
                  <a:latin typeface="Helvetica" charset="0"/>
                </a:rPr>
                <a:t>Significand</a:t>
              </a:r>
              <a:endParaRPr lang="en-US" sz="2800" b="1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36881" name="Text Box 16"/>
            <p:cNvSpPr txBox="1">
              <a:spLocks noChangeArrowheads="1"/>
            </p:cNvSpPr>
            <p:nvPr/>
          </p:nvSpPr>
          <p:spPr bwMode="auto">
            <a:xfrm>
              <a:off x="288" y="2064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1 bit</a:t>
              </a:r>
            </a:p>
          </p:txBody>
        </p:sp>
        <p:sp>
          <p:nvSpPr>
            <p:cNvPr id="36882" name="Text Box 17"/>
            <p:cNvSpPr txBox="1">
              <a:spLocks noChangeArrowheads="1"/>
            </p:cNvSpPr>
            <p:nvPr/>
          </p:nvSpPr>
          <p:spPr bwMode="auto">
            <a:xfrm>
              <a:off x="1056" y="2064"/>
              <a:ext cx="70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8 bits</a:t>
              </a:r>
            </a:p>
          </p:txBody>
        </p:sp>
        <p:sp>
          <p:nvSpPr>
            <p:cNvPr id="36883" name="Text Box 18"/>
            <p:cNvSpPr txBox="1">
              <a:spLocks noChangeArrowheads="1"/>
            </p:cNvSpPr>
            <p:nvPr/>
          </p:nvSpPr>
          <p:spPr bwMode="auto">
            <a:xfrm>
              <a:off x="3264" y="2064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23 bits</a:t>
              </a:r>
            </a:p>
          </p:txBody>
        </p:sp>
      </p:grpSp>
      <p:sp>
        <p:nvSpPr>
          <p:cNvPr id="36869" name="Rectangle 19"/>
          <p:cNvSpPr>
            <a:spLocks noChangeArrowheads="1"/>
          </p:cNvSpPr>
          <p:nvPr/>
        </p:nvSpPr>
        <p:spPr bwMode="auto">
          <a:xfrm>
            <a:off x="609600" y="3978275"/>
            <a:ext cx="8001000" cy="22180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defTabSz="9144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Font typeface="Times" charset="0"/>
              <a:buChar char="•"/>
            </a:pPr>
            <a:r>
              <a:rPr lang="en-US" sz="3200" b="1" dirty="0">
                <a:solidFill>
                  <a:srgbClr val="00DFCA"/>
                </a:solidFill>
                <a:latin typeface="Helvetica" charset="0"/>
              </a:rPr>
              <a:t>S</a:t>
            </a:r>
            <a:r>
              <a:rPr lang="en-US" sz="3200" b="1" dirty="0">
                <a:solidFill>
                  <a:srgbClr val="000000"/>
                </a:solidFill>
                <a:latin typeface="Helvetica" charset="0"/>
              </a:rPr>
              <a:t> represents </a:t>
            </a:r>
            <a:r>
              <a:rPr lang="en-US" sz="3200" b="1" dirty="0">
                <a:solidFill>
                  <a:srgbClr val="00DFCA"/>
                </a:solidFill>
                <a:latin typeface="Helvetica" charset="0"/>
              </a:rPr>
              <a:t>Sign</a:t>
            </a:r>
            <a:r>
              <a:rPr lang="en-US" sz="3200" b="1" dirty="0">
                <a:solidFill>
                  <a:srgbClr val="000000"/>
                </a:solidFill>
                <a:latin typeface="Helvetica" charset="0"/>
              </a:rPr>
              <a:t>				</a:t>
            </a:r>
            <a:r>
              <a:rPr lang="en-US" sz="3200" b="1" dirty="0">
                <a:solidFill>
                  <a:srgbClr val="FC0128"/>
                </a:solidFill>
                <a:latin typeface="Helvetica" charset="0"/>
              </a:rPr>
              <a:t>Exponent</a:t>
            </a:r>
            <a:r>
              <a:rPr lang="en-US" sz="3200" b="1" dirty="0">
                <a:solidFill>
                  <a:srgbClr val="000000"/>
                </a:solidFill>
                <a:latin typeface="Helvetica" charset="0"/>
              </a:rPr>
              <a:t> represents </a:t>
            </a:r>
            <a:r>
              <a:rPr lang="en-US" sz="3200" b="1" dirty="0">
                <a:solidFill>
                  <a:srgbClr val="FC0128"/>
                </a:solidFill>
                <a:latin typeface="Helvetica" charset="0"/>
              </a:rPr>
              <a:t>y</a:t>
            </a:r>
            <a:r>
              <a:rPr lang="en-US" sz="3200" b="1" dirty="0">
                <a:solidFill>
                  <a:srgbClr val="000000"/>
                </a:solidFill>
                <a:latin typeface="Helvetica" charset="0"/>
              </a:rPr>
              <a:t>’s			</a:t>
            </a:r>
            <a:r>
              <a:rPr lang="en-US" sz="3200" b="1" dirty="0">
                <a:solidFill>
                  <a:srgbClr val="063DE8"/>
                </a:solidFill>
                <a:latin typeface="Helvetica" charset="0"/>
              </a:rPr>
              <a:t>Significand</a:t>
            </a:r>
            <a:r>
              <a:rPr lang="en-US" sz="3200" b="1" dirty="0">
                <a:solidFill>
                  <a:srgbClr val="000000"/>
                </a:solidFill>
                <a:latin typeface="Helvetica" charset="0"/>
              </a:rPr>
              <a:t> represents </a:t>
            </a:r>
            <a:r>
              <a:rPr lang="en-US" sz="3200" b="1" dirty="0">
                <a:solidFill>
                  <a:srgbClr val="063DE8"/>
                </a:solidFill>
                <a:latin typeface="Helvetica" charset="0"/>
              </a:rPr>
              <a:t>x</a:t>
            </a:r>
            <a:r>
              <a:rPr lang="en-US" sz="3200" b="1" dirty="0">
                <a:solidFill>
                  <a:srgbClr val="000000"/>
                </a:solidFill>
                <a:latin typeface="Helvetica" charset="0"/>
              </a:rPr>
              <a:t>’s</a:t>
            </a:r>
          </a:p>
          <a:p>
            <a:pPr marL="203200" indent="-203200" defTabSz="9144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Font typeface="Times" charset="0"/>
              <a:buChar char="•"/>
            </a:pPr>
            <a:r>
              <a:rPr lang="en-US" sz="3200" b="1" dirty="0">
                <a:solidFill>
                  <a:srgbClr val="000000"/>
                </a:solidFill>
                <a:latin typeface="Helvetica" charset="0"/>
              </a:rPr>
              <a:t>Represent numbers as small as </a:t>
            </a:r>
            <a:br>
              <a:rPr lang="en-US" sz="3200" b="1" dirty="0">
                <a:solidFill>
                  <a:srgbClr val="000000"/>
                </a:solidFill>
                <a:latin typeface="Helvetica" charset="0"/>
              </a:rPr>
            </a:br>
            <a:r>
              <a:rPr lang="en-US" sz="3200" b="1" dirty="0" smtClean="0">
                <a:solidFill>
                  <a:srgbClr val="000000"/>
                </a:solidFill>
                <a:latin typeface="Helvetica" charset="0"/>
              </a:rPr>
              <a:t>2.0</a:t>
            </a:r>
            <a:r>
              <a:rPr lang="en-US" sz="3200" b="1" baseline="-25000" dirty="0" smtClean="0">
                <a:solidFill>
                  <a:srgbClr val="000000"/>
                </a:solidFill>
                <a:latin typeface="Helvetica" charset="0"/>
              </a:rPr>
              <a:t>ten</a:t>
            </a:r>
            <a:r>
              <a:rPr lang="en-US" sz="3200" b="1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Helvetica" charset="0"/>
              </a:rPr>
              <a:t>x 10</a:t>
            </a:r>
            <a:r>
              <a:rPr lang="en-US" sz="3200" b="1" baseline="30000" dirty="0">
                <a:solidFill>
                  <a:srgbClr val="000000"/>
                </a:solidFill>
                <a:latin typeface="Helvetica" charset="0"/>
              </a:rPr>
              <a:t>-38</a:t>
            </a:r>
            <a:r>
              <a:rPr lang="en-US" sz="3200" b="1" dirty="0">
                <a:solidFill>
                  <a:srgbClr val="000000"/>
                </a:solidFill>
                <a:latin typeface="Helvetica" charset="0"/>
              </a:rPr>
              <a:t> to as large as </a:t>
            </a:r>
            <a:r>
              <a:rPr lang="en-US" sz="3200" b="1" dirty="0" smtClean="0">
                <a:solidFill>
                  <a:srgbClr val="000000"/>
                </a:solidFill>
                <a:latin typeface="Helvetica" charset="0"/>
              </a:rPr>
              <a:t>2.0</a:t>
            </a:r>
            <a:r>
              <a:rPr lang="en-US" sz="3200" b="1" baseline="-25000" dirty="0" smtClean="0">
                <a:solidFill>
                  <a:srgbClr val="000000"/>
                </a:solidFill>
                <a:latin typeface="Helvetica" charset="0"/>
              </a:rPr>
              <a:t>ten</a:t>
            </a:r>
            <a:r>
              <a:rPr lang="en-US" sz="3200" b="1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Helvetica" charset="0"/>
              </a:rPr>
              <a:t>x 10</a:t>
            </a:r>
            <a:r>
              <a:rPr lang="en-US" sz="3200" b="1" baseline="30000" dirty="0">
                <a:solidFill>
                  <a:srgbClr val="000000"/>
                </a:solidFill>
                <a:latin typeface="Helvetica" charset="0"/>
              </a:rPr>
              <a:t>38</a:t>
            </a:r>
            <a:r>
              <a:rPr lang="en-US" sz="3200" b="1" dirty="0">
                <a:solidFill>
                  <a:srgbClr val="000000"/>
                </a:solidFill>
                <a:latin typeface="Helvetica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251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059224" cy="490391"/>
          </a:xfrm>
        </p:spPr>
        <p:txBody>
          <a:bodyPr/>
          <a:lstStyle/>
          <a:p>
            <a:r>
              <a:rPr lang="en-US" dirty="0" smtClean="0"/>
              <a:t>Floating-Point </a:t>
            </a:r>
            <a:r>
              <a:rPr lang="en-US" dirty="0"/>
              <a:t>Representation (2/2)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305800" cy="5602288"/>
          </a:xfrm>
        </p:spPr>
        <p:txBody>
          <a:bodyPr/>
          <a:lstStyle/>
          <a:p>
            <a:r>
              <a:rPr lang="en-US" sz="2800"/>
              <a:t>What if result too large? </a:t>
            </a:r>
          </a:p>
          <a:p>
            <a:pPr lvl="1">
              <a:buFontTx/>
              <a:buNone/>
            </a:pPr>
            <a:r>
              <a:rPr lang="en-US" sz="2400"/>
              <a:t>(&gt; 2.0x10</a:t>
            </a:r>
            <a:r>
              <a:rPr lang="en-US" sz="2400" baseline="30000"/>
              <a:t>38</a:t>
            </a:r>
            <a:r>
              <a:rPr lang="en-US" sz="2400"/>
              <a:t> , &lt; -2.0x10</a:t>
            </a:r>
            <a:r>
              <a:rPr lang="en-US" sz="2400" baseline="30000"/>
              <a:t>38</a:t>
            </a:r>
            <a:r>
              <a:rPr lang="en-US" sz="2400"/>
              <a:t> )</a:t>
            </a:r>
          </a:p>
          <a:p>
            <a:pPr lvl="1"/>
            <a:r>
              <a:rPr lang="en-US" sz="2400" u="sng">
                <a:solidFill>
                  <a:schemeClr val="accent1"/>
                </a:solidFill>
              </a:rPr>
              <a:t>Overflow</a:t>
            </a:r>
            <a:r>
              <a:rPr lang="en-US" sz="2400">
                <a:solidFill>
                  <a:schemeClr val="accent1"/>
                </a:solidFill>
              </a:rPr>
              <a:t>!</a:t>
            </a:r>
            <a:r>
              <a:rPr lang="en-US" sz="2400"/>
              <a:t> </a:t>
            </a:r>
            <a:r>
              <a:rPr lang="en-US" sz="2400">
                <a:solidFill>
                  <a:schemeClr val="tx2"/>
                </a:solidFill>
                <a:latin typeface="Symbol" charset="2"/>
                <a:cs typeface="ＭＳ Ｐゴシック" charset="-128"/>
                <a:sym typeface="Symbol" charset="2"/>
              </a:rPr>
              <a:t></a:t>
            </a:r>
            <a:r>
              <a:rPr lang="en-US" sz="2400"/>
              <a:t> Exponent larger than represented in 8-bit Exponent field</a:t>
            </a:r>
          </a:p>
          <a:p>
            <a:r>
              <a:rPr lang="en-US" sz="2800"/>
              <a:t>What if result too small? </a:t>
            </a:r>
          </a:p>
          <a:p>
            <a:pPr lvl="1">
              <a:buFontTx/>
              <a:buNone/>
            </a:pPr>
            <a:r>
              <a:rPr lang="en-US" sz="2400"/>
              <a:t>(&gt;0 &amp; &lt; 2.0x10</a:t>
            </a:r>
            <a:r>
              <a:rPr lang="en-US" sz="2400" baseline="30000"/>
              <a:t>-38</a:t>
            </a:r>
            <a:r>
              <a:rPr lang="en-US" sz="2400"/>
              <a:t> , &lt;0 &amp; &gt; -2.0x10</a:t>
            </a:r>
            <a:r>
              <a:rPr lang="en-US" sz="2400" baseline="30000"/>
              <a:t>-38</a:t>
            </a:r>
            <a:r>
              <a:rPr lang="en-US" sz="2400"/>
              <a:t> )</a:t>
            </a:r>
          </a:p>
          <a:p>
            <a:pPr lvl="1"/>
            <a:r>
              <a:rPr lang="en-US" sz="2400" u="sng">
                <a:solidFill>
                  <a:schemeClr val="accent1"/>
                </a:solidFill>
              </a:rPr>
              <a:t>Underflow!</a:t>
            </a:r>
            <a:r>
              <a:rPr lang="en-US" sz="2400"/>
              <a:t> </a:t>
            </a:r>
            <a:r>
              <a:rPr lang="en-US" sz="2400">
                <a:solidFill>
                  <a:schemeClr val="tx2"/>
                </a:solidFill>
                <a:latin typeface="Symbol" charset="2"/>
                <a:cs typeface="ＭＳ Ｐゴシック" charset="-128"/>
                <a:sym typeface="Symbol" charset="2"/>
              </a:rPr>
              <a:t></a:t>
            </a:r>
            <a:r>
              <a:rPr lang="en-US" sz="2400"/>
              <a:t> Negative exponent larger than represented in 8-bit Exponent field</a:t>
            </a:r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What would help reduce chances of overflow and/or underflow?</a:t>
            </a:r>
          </a:p>
        </p:txBody>
      </p:sp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1066800" y="4724400"/>
            <a:ext cx="6858000" cy="838200"/>
            <a:chOff x="672" y="2976"/>
            <a:chExt cx="4320" cy="528"/>
          </a:xfrm>
        </p:grpSpPr>
        <p:sp>
          <p:nvSpPr>
            <p:cNvPr id="38920" name="Rectangle 5"/>
            <p:cNvSpPr>
              <a:spLocks noChangeArrowheads="1"/>
            </p:cNvSpPr>
            <p:nvPr/>
          </p:nvSpPr>
          <p:spPr bwMode="auto">
            <a:xfrm>
              <a:off x="672" y="2976"/>
              <a:ext cx="432" cy="288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38921" name="Rectangle 6"/>
            <p:cNvSpPr>
              <a:spLocks noChangeArrowheads="1"/>
            </p:cNvSpPr>
            <p:nvPr/>
          </p:nvSpPr>
          <p:spPr bwMode="auto">
            <a:xfrm>
              <a:off x="4560" y="2976"/>
              <a:ext cx="432" cy="288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38922" name="Rectangle 7"/>
            <p:cNvSpPr>
              <a:spLocks noChangeArrowheads="1"/>
            </p:cNvSpPr>
            <p:nvPr/>
          </p:nvSpPr>
          <p:spPr bwMode="auto">
            <a:xfrm>
              <a:off x="2640" y="2976"/>
              <a:ext cx="384" cy="288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38923" name="Line 8"/>
            <p:cNvSpPr>
              <a:spLocks noChangeShapeType="1"/>
            </p:cNvSpPr>
            <p:nvPr/>
          </p:nvSpPr>
          <p:spPr bwMode="auto">
            <a:xfrm>
              <a:off x="672" y="3120"/>
              <a:ext cx="43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grpSp>
          <p:nvGrpSpPr>
            <p:cNvPr id="38924" name="Group 9"/>
            <p:cNvGrpSpPr>
              <a:grpSpLocks/>
            </p:cNvGrpSpPr>
            <p:nvPr/>
          </p:nvGrpSpPr>
          <p:grpSpPr bwMode="auto">
            <a:xfrm>
              <a:off x="1440" y="3044"/>
              <a:ext cx="96" cy="144"/>
              <a:chOff x="2400" y="3792"/>
              <a:chExt cx="96" cy="144"/>
            </a:xfrm>
          </p:grpSpPr>
          <p:sp>
            <p:nvSpPr>
              <p:cNvPr id="38948" name="Freeform 10"/>
              <p:cNvSpPr>
                <a:spLocks/>
              </p:cNvSpPr>
              <p:nvPr/>
            </p:nvSpPr>
            <p:spPr bwMode="auto">
              <a:xfrm>
                <a:off x="2400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5600">
                  <a:solidFill>
                    <a:srgbClr val="FC0128"/>
                  </a:solidFill>
                  <a:latin typeface="Helvetica" charset="0"/>
                </a:endParaRPr>
              </a:p>
            </p:txBody>
          </p:sp>
          <p:sp>
            <p:nvSpPr>
              <p:cNvPr id="38949" name="Freeform 11"/>
              <p:cNvSpPr>
                <a:spLocks/>
              </p:cNvSpPr>
              <p:nvPr/>
            </p:nvSpPr>
            <p:spPr bwMode="auto">
              <a:xfrm>
                <a:off x="2448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5600">
                  <a:solidFill>
                    <a:srgbClr val="FC0128"/>
                  </a:solidFill>
                  <a:latin typeface="Helvetica" charset="0"/>
                </a:endParaRPr>
              </a:p>
            </p:txBody>
          </p:sp>
        </p:grpSp>
        <p:grpSp>
          <p:nvGrpSpPr>
            <p:cNvPr id="38925" name="Group 12"/>
            <p:cNvGrpSpPr>
              <a:grpSpLocks/>
            </p:cNvGrpSpPr>
            <p:nvPr/>
          </p:nvGrpSpPr>
          <p:grpSpPr bwMode="auto">
            <a:xfrm>
              <a:off x="2256" y="3044"/>
              <a:ext cx="96" cy="144"/>
              <a:chOff x="2400" y="3792"/>
              <a:chExt cx="96" cy="144"/>
            </a:xfrm>
          </p:grpSpPr>
          <p:sp>
            <p:nvSpPr>
              <p:cNvPr id="38946" name="Freeform 13"/>
              <p:cNvSpPr>
                <a:spLocks/>
              </p:cNvSpPr>
              <p:nvPr/>
            </p:nvSpPr>
            <p:spPr bwMode="auto">
              <a:xfrm>
                <a:off x="2400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5600">
                  <a:solidFill>
                    <a:srgbClr val="FC0128"/>
                  </a:solidFill>
                  <a:latin typeface="Helvetica" charset="0"/>
                </a:endParaRPr>
              </a:p>
            </p:txBody>
          </p:sp>
          <p:sp>
            <p:nvSpPr>
              <p:cNvPr id="38947" name="Freeform 14"/>
              <p:cNvSpPr>
                <a:spLocks/>
              </p:cNvSpPr>
              <p:nvPr/>
            </p:nvSpPr>
            <p:spPr bwMode="auto">
              <a:xfrm>
                <a:off x="2448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5600">
                  <a:solidFill>
                    <a:srgbClr val="FC0128"/>
                  </a:solidFill>
                  <a:latin typeface="Helvetica" charset="0"/>
                </a:endParaRPr>
              </a:p>
            </p:txBody>
          </p:sp>
        </p:grpSp>
        <p:grpSp>
          <p:nvGrpSpPr>
            <p:cNvPr id="38926" name="Group 15"/>
            <p:cNvGrpSpPr>
              <a:grpSpLocks/>
            </p:cNvGrpSpPr>
            <p:nvPr/>
          </p:nvGrpSpPr>
          <p:grpSpPr bwMode="auto">
            <a:xfrm>
              <a:off x="3408" y="3044"/>
              <a:ext cx="96" cy="144"/>
              <a:chOff x="2400" y="3792"/>
              <a:chExt cx="96" cy="144"/>
            </a:xfrm>
          </p:grpSpPr>
          <p:sp>
            <p:nvSpPr>
              <p:cNvPr id="38944" name="Freeform 16"/>
              <p:cNvSpPr>
                <a:spLocks/>
              </p:cNvSpPr>
              <p:nvPr/>
            </p:nvSpPr>
            <p:spPr bwMode="auto">
              <a:xfrm>
                <a:off x="2400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5600">
                  <a:solidFill>
                    <a:srgbClr val="FC0128"/>
                  </a:solidFill>
                  <a:latin typeface="Helvetica" charset="0"/>
                </a:endParaRPr>
              </a:p>
            </p:txBody>
          </p:sp>
          <p:sp>
            <p:nvSpPr>
              <p:cNvPr id="38945" name="Freeform 17"/>
              <p:cNvSpPr>
                <a:spLocks/>
              </p:cNvSpPr>
              <p:nvPr/>
            </p:nvSpPr>
            <p:spPr bwMode="auto">
              <a:xfrm>
                <a:off x="2448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5600">
                  <a:solidFill>
                    <a:srgbClr val="FC0128"/>
                  </a:solidFill>
                  <a:latin typeface="Helvetica" charset="0"/>
                </a:endParaRPr>
              </a:p>
            </p:txBody>
          </p:sp>
        </p:grpSp>
        <p:grpSp>
          <p:nvGrpSpPr>
            <p:cNvPr id="38927" name="Group 18"/>
            <p:cNvGrpSpPr>
              <a:grpSpLocks/>
            </p:cNvGrpSpPr>
            <p:nvPr/>
          </p:nvGrpSpPr>
          <p:grpSpPr bwMode="auto">
            <a:xfrm>
              <a:off x="4176" y="3044"/>
              <a:ext cx="96" cy="144"/>
              <a:chOff x="2400" y="3792"/>
              <a:chExt cx="96" cy="144"/>
            </a:xfrm>
          </p:grpSpPr>
          <p:sp>
            <p:nvSpPr>
              <p:cNvPr id="38942" name="Freeform 19"/>
              <p:cNvSpPr>
                <a:spLocks/>
              </p:cNvSpPr>
              <p:nvPr/>
            </p:nvSpPr>
            <p:spPr bwMode="auto">
              <a:xfrm>
                <a:off x="2400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5600">
                  <a:solidFill>
                    <a:srgbClr val="FC0128"/>
                  </a:solidFill>
                  <a:latin typeface="Helvetica" charset="0"/>
                </a:endParaRPr>
              </a:p>
            </p:txBody>
          </p:sp>
          <p:sp>
            <p:nvSpPr>
              <p:cNvPr id="38943" name="Freeform 20"/>
              <p:cNvSpPr>
                <a:spLocks/>
              </p:cNvSpPr>
              <p:nvPr/>
            </p:nvSpPr>
            <p:spPr bwMode="auto">
              <a:xfrm>
                <a:off x="2448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5600">
                  <a:solidFill>
                    <a:srgbClr val="FC0128"/>
                  </a:solidFill>
                  <a:latin typeface="Helvetica" charset="0"/>
                </a:endParaRPr>
              </a:p>
            </p:txBody>
          </p:sp>
        </p:grpSp>
        <p:sp>
          <p:nvSpPr>
            <p:cNvPr id="38928" name="Line 21"/>
            <p:cNvSpPr>
              <a:spLocks noChangeShapeType="1"/>
            </p:cNvSpPr>
            <p:nvPr/>
          </p:nvSpPr>
          <p:spPr bwMode="auto">
            <a:xfrm>
              <a:off x="2832" y="297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38929" name="Line 22"/>
            <p:cNvSpPr>
              <a:spLocks noChangeShapeType="1"/>
            </p:cNvSpPr>
            <p:nvPr/>
          </p:nvSpPr>
          <p:spPr bwMode="auto">
            <a:xfrm>
              <a:off x="3024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38930" name="Line 23"/>
            <p:cNvSpPr>
              <a:spLocks noChangeShapeType="1"/>
            </p:cNvSpPr>
            <p:nvPr/>
          </p:nvSpPr>
          <p:spPr bwMode="auto">
            <a:xfrm>
              <a:off x="3792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38931" name="Line 24"/>
            <p:cNvSpPr>
              <a:spLocks noChangeShapeType="1"/>
            </p:cNvSpPr>
            <p:nvPr/>
          </p:nvSpPr>
          <p:spPr bwMode="auto">
            <a:xfrm>
              <a:off x="4560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38932" name="Line 25"/>
            <p:cNvSpPr>
              <a:spLocks noChangeShapeType="1"/>
            </p:cNvSpPr>
            <p:nvPr/>
          </p:nvSpPr>
          <p:spPr bwMode="auto">
            <a:xfrm>
              <a:off x="1104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38933" name="Line 26"/>
            <p:cNvSpPr>
              <a:spLocks noChangeShapeType="1"/>
            </p:cNvSpPr>
            <p:nvPr/>
          </p:nvSpPr>
          <p:spPr bwMode="auto">
            <a:xfrm>
              <a:off x="1872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38934" name="Line 27"/>
            <p:cNvSpPr>
              <a:spLocks noChangeShapeType="1"/>
            </p:cNvSpPr>
            <p:nvPr/>
          </p:nvSpPr>
          <p:spPr bwMode="auto">
            <a:xfrm>
              <a:off x="2640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38935" name="Text Box 28"/>
            <p:cNvSpPr txBox="1">
              <a:spLocks noChangeArrowheads="1"/>
            </p:cNvSpPr>
            <p:nvPr/>
          </p:nvSpPr>
          <p:spPr bwMode="auto">
            <a:xfrm>
              <a:off x="2736" y="3254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Helvetica" charset="0"/>
                </a:rPr>
                <a:t>0</a:t>
              </a:r>
            </a:p>
          </p:txBody>
        </p:sp>
        <p:sp>
          <p:nvSpPr>
            <p:cNvPr id="38936" name="Text Box 29"/>
            <p:cNvSpPr txBox="1">
              <a:spLocks noChangeArrowheads="1"/>
            </p:cNvSpPr>
            <p:nvPr/>
          </p:nvSpPr>
          <p:spPr bwMode="auto">
            <a:xfrm>
              <a:off x="2928" y="3216"/>
              <a:ext cx="61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Helvetica" charset="0"/>
                </a:rPr>
                <a:t>2x10</a:t>
              </a:r>
              <a:r>
                <a:rPr lang="en-US" sz="2000" baseline="30000">
                  <a:solidFill>
                    <a:srgbClr val="000000"/>
                  </a:solidFill>
                  <a:latin typeface="Helvetica" charset="0"/>
                </a:rPr>
                <a:t>-38</a:t>
              </a:r>
              <a:endParaRPr lang="en-US" sz="20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38937" name="Text Box 30"/>
            <p:cNvSpPr txBox="1">
              <a:spLocks noChangeArrowheads="1"/>
            </p:cNvSpPr>
            <p:nvPr/>
          </p:nvSpPr>
          <p:spPr bwMode="auto">
            <a:xfrm>
              <a:off x="4272" y="3206"/>
              <a:ext cx="57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Helvetica" charset="0"/>
                </a:rPr>
                <a:t>2x10</a:t>
              </a:r>
              <a:r>
                <a:rPr lang="en-US" sz="2000" baseline="30000">
                  <a:solidFill>
                    <a:srgbClr val="000000"/>
                  </a:solidFill>
                  <a:latin typeface="Helvetica" charset="0"/>
                </a:rPr>
                <a:t>38</a:t>
              </a:r>
              <a:endParaRPr lang="en-US" sz="20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38938" name="Text Box 31"/>
            <p:cNvSpPr txBox="1">
              <a:spLocks noChangeArrowheads="1"/>
            </p:cNvSpPr>
            <p:nvPr/>
          </p:nvSpPr>
          <p:spPr bwMode="auto">
            <a:xfrm>
              <a:off x="3696" y="3216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Helvetica" charset="0"/>
                </a:rPr>
                <a:t>1</a:t>
              </a:r>
            </a:p>
          </p:txBody>
        </p:sp>
        <p:sp>
          <p:nvSpPr>
            <p:cNvPr id="38939" name="Text Box 32"/>
            <p:cNvSpPr txBox="1">
              <a:spLocks noChangeArrowheads="1"/>
            </p:cNvSpPr>
            <p:nvPr/>
          </p:nvSpPr>
          <p:spPr bwMode="auto">
            <a:xfrm>
              <a:off x="1776" y="3216"/>
              <a:ext cx="25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Helvetica" charset="0"/>
                </a:rPr>
                <a:t>-1</a:t>
              </a:r>
            </a:p>
          </p:txBody>
        </p:sp>
        <p:sp>
          <p:nvSpPr>
            <p:cNvPr id="38940" name="Text Box 33"/>
            <p:cNvSpPr txBox="1">
              <a:spLocks noChangeArrowheads="1"/>
            </p:cNvSpPr>
            <p:nvPr/>
          </p:nvSpPr>
          <p:spPr bwMode="auto">
            <a:xfrm>
              <a:off x="2112" y="3216"/>
              <a:ext cx="66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Helvetica" charset="0"/>
                </a:rPr>
                <a:t>-2x10</a:t>
              </a:r>
              <a:r>
                <a:rPr lang="en-US" sz="2000" baseline="30000">
                  <a:solidFill>
                    <a:srgbClr val="000000"/>
                  </a:solidFill>
                  <a:latin typeface="Helvetica" charset="0"/>
                </a:rPr>
                <a:t>-38</a:t>
              </a:r>
              <a:endParaRPr lang="en-US" sz="20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38941" name="Text Box 34"/>
            <p:cNvSpPr txBox="1">
              <a:spLocks noChangeArrowheads="1"/>
            </p:cNvSpPr>
            <p:nvPr/>
          </p:nvSpPr>
          <p:spPr bwMode="auto">
            <a:xfrm>
              <a:off x="861" y="3216"/>
              <a:ext cx="6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Helvetica" charset="0"/>
                </a:rPr>
                <a:t>-2x10</a:t>
              </a:r>
              <a:r>
                <a:rPr lang="en-US" sz="2000" baseline="30000">
                  <a:solidFill>
                    <a:srgbClr val="000000"/>
                  </a:solidFill>
                  <a:latin typeface="Helvetica" charset="0"/>
                </a:rPr>
                <a:t>38</a:t>
              </a:r>
              <a:endParaRPr lang="en-US" sz="20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sp>
        <p:nvSpPr>
          <p:cNvPr id="38917" name="Text Box 35"/>
          <p:cNvSpPr txBox="1">
            <a:spLocks noChangeArrowheads="1"/>
          </p:cNvSpPr>
          <p:nvPr/>
        </p:nvSpPr>
        <p:spPr bwMode="auto">
          <a:xfrm>
            <a:off x="3886200" y="4354513"/>
            <a:ext cx="12858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C0128"/>
                </a:solidFill>
                <a:latin typeface="Helvetica" charset="0"/>
              </a:rPr>
              <a:t>underflow</a:t>
            </a:r>
          </a:p>
        </p:txBody>
      </p:sp>
      <p:sp>
        <p:nvSpPr>
          <p:cNvPr id="38918" name="Text Box 36"/>
          <p:cNvSpPr txBox="1">
            <a:spLocks noChangeArrowheads="1"/>
          </p:cNvSpPr>
          <p:nvPr/>
        </p:nvSpPr>
        <p:spPr bwMode="auto">
          <a:xfrm>
            <a:off x="6934200" y="4327525"/>
            <a:ext cx="1130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C0128"/>
                </a:solidFill>
                <a:latin typeface="Helvetica" charset="0"/>
              </a:rPr>
              <a:t>overflow</a:t>
            </a:r>
          </a:p>
        </p:txBody>
      </p:sp>
      <p:sp>
        <p:nvSpPr>
          <p:cNvPr id="38919" name="Text Box 37"/>
          <p:cNvSpPr txBox="1">
            <a:spLocks noChangeArrowheads="1"/>
          </p:cNvSpPr>
          <p:nvPr/>
        </p:nvSpPr>
        <p:spPr bwMode="auto">
          <a:xfrm>
            <a:off x="838200" y="4343400"/>
            <a:ext cx="1130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C0128"/>
                </a:solidFill>
                <a:latin typeface="Helvetica" charset="0"/>
              </a:rPr>
              <a:t>overflow</a:t>
            </a:r>
          </a:p>
        </p:txBody>
      </p:sp>
    </p:spTree>
    <p:extLst>
      <p:ext uri="{BB962C8B-B14F-4D97-AF65-F5344CB8AC3E}">
        <p14:creationId xmlns:p14="http://schemas.microsoft.com/office/powerpoint/2010/main" val="94352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584408" cy="490391"/>
          </a:xfrm>
        </p:spPr>
        <p:txBody>
          <a:bodyPr/>
          <a:lstStyle/>
          <a:p>
            <a:r>
              <a:rPr lang="en-US" dirty="0"/>
              <a:t>IEEE 754 </a:t>
            </a:r>
            <a:r>
              <a:rPr lang="en-US" dirty="0" smtClean="0"/>
              <a:t>Floating-Point </a:t>
            </a:r>
            <a:r>
              <a:rPr lang="en-US" dirty="0"/>
              <a:t>Standard (1/3)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44550"/>
            <a:ext cx="8153400" cy="5985740"/>
          </a:xfrm>
        </p:spPr>
        <p:txBody>
          <a:bodyPr/>
          <a:lstStyle/>
          <a:p>
            <a:pPr>
              <a:lnSpc>
                <a:spcPct val="65000"/>
              </a:lnSpc>
              <a:buFont typeface="Times" charset="0"/>
              <a:buNone/>
            </a:pPr>
            <a:r>
              <a:rPr lang="en-US" sz="2800" dirty="0"/>
              <a:t>Single Precision (</a:t>
            </a:r>
            <a:r>
              <a:rPr lang="en-US" sz="2800" dirty="0" smtClean="0"/>
              <a:t>Double Precision </a:t>
            </a:r>
            <a:r>
              <a:rPr lang="en-US" sz="2800" dirty="0"/>
              <a:t>similar):</a:t>
            </a:r>
          </a:p>
          <a:p>
            <a:pPr>
              <a:lnSpc>
                <a:spcPct val="65000"/>
              </a:lnSpc>
            </a:pPr>
            <a:endParaRPr lang="en-US" dirty="0"/>
          </a:p>
          <a:p>
            <a:pPr>
              <a:lnSpc>
                <a:spcPct val="65000"/>
              </a:lnSpc>
            </a:pPr>
            <a:endParaRPr lang="en-US" dirty="0"/>
          </a:p>
          <a:p>
            <a:pPr>
              <a:lnSpc>
                <a:spcPct val="65000"/>
              </a:lnSpc>
            </a:pP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S</a:t>
            </a:r>
            <a:r>
              <a:rPr lang="en-US" sz="2800" dirty="0"/>
              <a:t>ign bit:		1 means negative					0 means positive</a:t>
            </a:r>
          </a:p>
          <a:p>
            <a:pPr>
              <a:lnSpc>
                <a:spcPct val="65000"/>
              </a:lnSpc>
            </a:pPr>
            <a:r>
              <a:rPr lang="en-US" sz="2800" dirty="0" err="1" smtClean="0"/>
              <a:t>Significand</a:t>
            </a:r>
            <a:r>
              <a:rPr lang="en-US" sz="2800" dirty="0"/>
              <a:t> </a:t>
            </a:r>
            <a:r>
              <a:rPr lang="en-US" sz="2800" dirty="0" smtClean="0"/>
              <a:t>in </a:t>
            </a:r>
            <a:r>
              <a:rPr lang="en-US" sz="2800" i="1" dirty="0" smtClean="0"/>
              <a:t>sign-magnitude </a:t>
            </a:r>
            <a:r>
              <a:rPr lang="en-US" sz="2800" dirty="0" smtClean="0"/>
              <a:t>format (not 2’s complement)</a:t>
            </a:r>
            <a:endParaRPr lang="en-US" sz="2800" dirty="0"/>
          </a:p>
          <a:p>
            <a:pPr lvl="1">
              <a:lnSpc>
                <a:spcPct val="75000"/>
              </a:lnSpc>
            </a:pPr>
            <a:r>
              <a:rPr lang="en-US" sz="2400" dirty="0"/>
              <a:t>To pack more bits, leading 1 implicit for normalized numbers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1 + 23 bits single, 1 + 52 bits double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always true: 0 &lt; </a:t>
            </a:r>
            <a:r>
              <a:rPr lang="en-US" sz="2400" dirty="0" err="1"/>
              <a:t>Significand</a:t>
            </a:r>
            <a:r>
              <a:rPr lang="en-US" sz="2400" dirty="0"/>
              <a:t> &lt; 1                             (for normalized numbers)</a:t>
            </a:r>
          </a:p>
          <a:p>
            <a:pPr>
              <a:lnSpc>
                <a:spcPct val="65000"/>
              </a:lnSpc>
            </a:pPr>
            <a:r>
              <a:rPr lang="en-US" sz="2800" dirty="0"/>
              <a:t>Note: 0 has no leading 1, so reserve exponent value 0 just for number 0</a:t>
            </a:r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457200" y="1143000"/>
            <a:ext cx="7926388" cy="1433513"/>
            <a:chOff x="240" y="1488"/>
            <a:chExt cx="4993" cy="903"/>
          </a:xfrm>
        </p:grpSpPr>
        <p:sp>
          <p:nvSpPr>
            <p:cNvPr id="47109" name="Text Box 5"/>
            <p:cNvSpPr txBox="1">
              <a:spLocks noChangeArrowheads="1"/>
            </p:cNvSpPr>
            <p:nvPr/>
          </p:nvSpPr>
          <p:spPr bwMode="auto">
            <a:xfrm>
              <a:off x="4992" y="1528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0</a:t>
              </a:r>
            </a:p>
          </p:txBody>
        </p:sp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240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31</a:t>
              </a:r>
            </a:p>
          </p:txBody>
        </p:sp>
        <p:sp>
          <p:nvSpPr>
            <p:cNvPr id="47111" name="Rectangle 7"/>
            <p:cNvSpPr>
              <a:spLocks noChangeArrowheads="1"/>
            </p:cNvSpPr>
            <p:nvPr/>
          </p:nvSpPr>
          <p:spPr bwMode="auto">
            <a:xfrm>
              <a:off x="480" y="1776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47112" name="Text Box 8"/>
            <p:cNvSpPr txBox="1">
              <a:spLocks noChangeArrowheads="1"/>
            </p:cNvSpPr>
            <p:nvPr/>
          </p:nvSpPr>
          <p:spPr bwMode="auto">
            <a:xfrm>
              <a:off x="432" y="1728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DFCA"/>
                  </a:solidFill>
                  <a:latin typeface="Helvetica" charset="0"/>
                </a:rPr>
                <a:t>S</a:t>
              </a:r>
              <a:endParaRPr lang="en-US" sz="2800" b="1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47113" name="Text Box 9"/>
            <p:cNvSpPr txBox="1">
              <a:spLocks noChangeArrowheads="1"/>
            </p:cNvSpPr>
            <p:nvPr/>
          </p:nvSpPr>
          <p:spPr bwMode="auto">
            <a:xfrm>
              <a:off x="768" y="1728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C0128"/>
                  </a:solidFill>
                  <a:latin typeface="Helvetica" charset="0"/>
                </a:rPr>
                <a:t>Exponent</a:t>
              </a:r>
              <a:endParaRPr lang="en-US" sz="2800" b="1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47114" name="Line 10"/>
            <p:cNvSpPr>
              <a:spLocks noChangeShapeType="1"/>
            </p:cNvSpPr>
            <p:nvPr/>
          </p:nvSpPr>
          <p:spPr bwMode="auto">
            <a:xfrm>
              <a:off x="672" y="177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47115" name="Text Box 11"/>
            <p:cNvSpPr txBox="1">
              <a:spLocks noChangeArrowheads="1"/>
            </p:cNvSpPr>
            <p:nvPr/>
          </p:nvSpPr>
          <p:spPr bwMode="auto">
            <a:xfrm>
              <a:off x="528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30</a:t>
              </a:r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auto">
            <a:xfrm>
              <a:off x="1968" y="177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47117" name="Text Box 13"/>
            <p:cNvSpPr txBox="1">
              <a:spLocks noChangeArrowheads="1"/>
            </p:cNvSpPr>
            <p:nvPr/>
          </p:nvSpPr>
          <p:spPr bwMode="auto">
            <a:xfrm>
              <a:off x="1632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23</a:t>
              </a:r>
            </a:p>
          </p:txBody>
        </p:sp>
        <p:sp>
          <p:nvSpPr>
            <p:cNvPr id="47118" name="Text Box 14"/>
            <p:cNvSpPr txBox="1">
              <a:spLocks noChangeArrowheads="1"/>
            </p:cNvSpPr>
            <p:nvPr/>
          </p:nvSpPr>
          <p:spPr bwMode="auto">
            <a:xfrm>
              <a:off x="1920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22</a:t>
              </a:r>
            </a:p>
          </p:txBody>
        </p:sp>
        <p:sp>
          <p:nvSpPr>
            <p:cNvPr id="47119" name="Text Box 15"/>
            <p:cNvSpPr txBox="1">
              <a:spLocks noChangeArrowheads="1"/>
            </p:cNvSpPr>
            <p:nvPr/>
          </p:nvSpPr>
          <p:spPr bwMode="auto">
            <a:xfrm>
              <a:off x="2928" y="1728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63DE8"/>
                  </a:solidFill>
                  <a:latin typeface="Helvetica" charset="0"/>
                </a:rPr>
                <a:t>Significand</a:t>
              </a:r>
              <a:endParaRPr lang="en-US" sz="2800" b="1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47120" name="Text Box 16"/>
            <p:cNvSpPr txBox="1">
              <a:spLocks noChangeArrowheads="1"/>
            </p:cNvSpPr>
            <p:nvPr/>
          </p:nvSpPr>
          <p:spPr bwMode="auto">
            <a:xfrm>
              <a:off x="288" y="2064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1 bit</a:t>
              </a:r>
            </a:p>
          </p:txBody>
        </p:sp>
        <p:sp>
          <p:nvSpPr>
            <p:cNvPr id="47121" name="Text Box 17"/>
            <p:cNvSpPr txBox="1">
              <a:spLocks noChangeArrowheads="1"/>
            </p:cNvSpPr>
            <p:nvPr/>
          </p:nvSpPr>
          <p:spPr bwMode="auto">
            <a:xfrm>
              <a:off x="1056" y="2064"/>
              <a:ext cx="70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8 bits</a:t>
              </a:r>
            </a:p>
          </p:txBody>
        </p:sp>
        <p:sp>
          <p:nvSpPr>
            <p:cNvPr id="47122" name="Text Box 18"/>
            <p:cNvSpPr txBox="1">
              <a:spLocks noChangeArrowheads="1"/>
            </p:cNvSpPr>
            <p:nvPr/>
          </p:nvSpPr>
          <p:spPr bwMode="auto">
            <a:xfrm>
              <a:off x="3264" y="2064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23 bits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348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488238" cy="474662"/>
          </a:xfrm>
        </p:spPr>
        <p:txBody>
          <a:bodyPr/>
          <a:lstStyle/>
          <a:p>
            <a:r>
              <a:rPr lang="en-US"/>
              <a:t>IEEE 754 Floating Point Standard (2/3)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281" y="1039813"/>
            <a:ext cx="8665826" cy="4409412"/>
          </a:xfrm>
        </p:spPr>
        <p:txBody>
          <a:bodyPr/>
          <a:lstStyle/>
          <a:p>
            <a:r>
              <a:rPr lang="en-US" dirty="0"/>
              <a:t>IEEE 754 uses </a:t>
            </a:r>
            <a:r>
              <a:rPr lang="en-US" dirty="0">
                <a:solidFill>
                  <a:schemeClr val="accent2"/>
                </a:solidFill>
              </a:rPr>
              <a:t>“biased exponent”</a:t>
            </a:r>
            <a:r>
              <a:rPr lang="en-US" dirty="0"/>
              <a:t> </a:t>
            </a:r>
            <a:r>
              <a:rPr lang="en-US" dirty="0" smtClean="0"/>
              <a:t>representation</a:t>
            </a:r>
            <a:endParaRPr lang="en-US" dirty="0"/>
          </a:p>
          <a:p>
            <a:pPr marL="508000" lvl="1"/>
            <a:r>
              <a:rPr lang="en-US" dirty="0"/>
              <a:t>Designers wanted FP numbers to be used even if no FP hardware; e.g., sort records with FP numbers using integer compares</a:t>
            </a:r>
          </a:p>
          <a:p>
            <a:pPr marL="508000" lvl="1"/>
            <a:r>
              <a:rPr lang="en-US" dirty="0"/>
              <a:t>Wanted bigger (integer) exponent field to represent bigger </a:t>
            </a:r>
            <a:r>
              <a:rPr lang="en-US" dirty="0" smtClean="0"/>
              <a:t>numbers</a:t>
            </a:r>
            <a:endParaRPr lang="en-US" dirty="0"/>
          </a:p>
          <a:p>
            <a:pPr marL="508000" lvl="1"/>
            <a:r>
              <a:rPr lang="en-US" dirty="0"/>
              <a:t>2’s complement poses a problem (because negative numbers look bigger</a:t>
            </a:r>
            <a:r>
              <a:rPr lang="en-US" dirty="0" smtClean="0"/>
              <a:t>)</a:t>
            </a:r>
          </a:p>
          <a:p>
            <a:pPr marL="1079500" lvl="2"/>
            <a:r>
              <a:rPr lang="en-US" dirty="0" smtClean="0"/>
              <a:t>Use just magnitude and offset by half the 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4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52400" y="3312253"/>
            <a:ext cx="8534400" cy="2362200"/>
          </a:xfrm>
          <a:prstGeom prst="rect">
            <a:avLst/>
          </a:prstGeom>
          <a:solidFill>
            <a:srgbClr val="E6E6E6"/>
          </a:solidFill>
          <a:ln w="76200" cmpd="tri">
            <a:solidFill>
              <a:srgbClr val="80008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5600">
              <a:solidFill>
                <a:srgbClr val="FC0128"/>
              </a:solidFill>
              <a:latin typeface="Helvetica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488238" cy="474662"/>
          </a:xfrm>
        </p:spPr>
        <p:txBody>
          <a:bodyPr/>
          <a:lstStyle/>
          <a:p>
            <a:r>
              <a:rPr lang="en-US"/>
              <a:t>IEEE 754 Floating Point Standard (3/3)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533400" y="887835"/>
            <a:ext cx="8229600" cy="2233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defTabSz="9144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Font typeface="Times" charset="0"/>
              <a:buChar char="•"/>
            </a:pPr>
            <a:r>
              <a:rPr lang="en-US" sz="3200" b="1" dirty="0">
                <a:solidFill>
                  <a:srgbClr val="000000"/>
                </a:solidFill>
                <a:latin typeface="Helvetica" charset="0"/>
              </a:rPr>
              <a:t>Called </a:t>
            </a:r>
            <a:r>
              <a:rPr lang="en-US" sz="3200" b="1" u="sng" dirty="0">
                <a:solidFill>
                  <a:srgbClr val="FC0128"/>
                </a:solidFill>
                <a:latin typeface="Helvetica" charset="0"/>
              </a:rPr>
              <a:t>Biased Notation</a:t>
            </a:r>
            <a:r>
              <a:rPr lang="en-US" sz="3200" b="1" dirty="0">
                <a:solidFill>
                  <a:srgbClr val="000000"/>
                </a:solidFill>
                <a:latin typeface="Helvetica" charset="0"/>
              </a:rPr>
              <a:t>, where bias is number subtracted to get </a:t>
            </a:r>
            <a:r>
              <a:rPr lang="en-US" sz="3200" b="1" dirty="0" smtClean="0">
                <a:solidFill>
                  <a:srgbClr val="000000"/>
                </a:solidFill>
                <a:latin typeface="Helvetica" charset="0"/>
              </a:rPr>
              <a:t>final </a:t>
            </a:r>
            <a:r>
              <a:rPr lang="en-US" sz="3200" b="1" dirty="0">
                <a:solidFill>
                  <a:srgbClr val="000000"/>
                </a:solidFill>
                <a:latin typeface="Helvetica" charset="0"/>
              </a:rPr>
              <a:t>number</a:t>
            </a:r>
          </a:p>
          <a:p>
            <a:pPr marL="508000" lvl="1" indent="-190500" defTabSz="9144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SzPct val="100000"/>
              <a:buFontTx/>
              <a:buChar char="•"/>
            </a:pPr>
            <a:r>
              <a:rPr lang="en-US" sz="2800" b="1" dirty="0">
                <a:solidFill>
                  <a:srgbClr val="0D407F"/>
                </a:solidFill>
                <a:latin typeface="Helvetica" charset="0"/>
                <a:ea typeface="ＭＳ Ｐゴシック" charset="-128"/>
                <a:cs typeface="ＭＳ Ｐゴシック" charset="-128"/>
              </a:rPr>
              <a:t>IEEE 754 uses bias of 127 for single prec.</a:t>
            </a:r>
          </a:p>
          <a:p>
            <a:pPr marL="508000" lvl="1" indent="-190500" defTabSz="9144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SzPct val="100000"/>
              <a:buFontTx/>
              <a:buChar char="•"/>
            </a:pPr>
            <a:r>
              <a:rPr lang="en-US" sz="2800" b="1" dirty="0">
                <a:solidFill>
                  <a:srgbClr val="0D407F"/>
                </a:solidFill>
                <a:latin typeface="Helvetica" charset="0"/>
                <a:ea typeface="ＭＳ Ｐゴシック" charset="-128"/>
                <a:cs typeface="ＭＳ Ｐゴシック" charset="-128"/>
              </a:rPr>
              <a:t>Subtract 127 from Exponent field to get actual value for </a:t>
            </a:r>
            <a:r>
              <a:rPr lang="en-US" sz="2800" b="1" dirty="0" smtClean="0">
                <a:solidFill>
                  <a:srgbClr val="0D407F"/>
                </a:solidFill>
                <a:latin typeface="Helvetica" charset="0"/>
                <a:ea typeface="ＭＳ Ｐゴシック" charset="-128"/>
                <a:cs typeface="ＭＳ Ｐゴシック" charset="-128"/>
              </a:rPr>
              <a:t>exponent</a:t>
            </a:r>
            <a:endParaRPr lang="en-US" sz="2800" b="1" baseline="30000" dirty="0">
              <a:solidFill>
                <a:srgbClr val="0D407F"/>
              </a:solidFill>
              <a:latin typeface="Helvetic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3388453"/>
            <a:ext cx="7924800" cy="415925"/>
          </a:xfrm>
          <a:noFill/>
        </p:spPr>
        <p:txBody>
          <a:bodyPr/>
          <a:lstStyle/>
          <a:p>
            <a:r>
              <a:rPr lang="en-US"/>
              <a:t>Summary (single precision):</a:t>
            </a:r>
          </a:p>
        </p:txBody>
      </p:sp>
      <p:grpSp>
        <p:nvGrpSpPr>
          <p:cNvPr id="51206" name="Group 6"/>
          <p:cNvGrpSpPr>
            <a:grpSpLocks/>
          </p:cNvGrpSpPr>
          <p:nvPr/>
        </p:nvGrpSpPr>
        <p:grpSpPr bwMode="auto">
          <a:xfrm>
            <a:off x="544746" y="3693253"/>
            <a:ext cx="7735888" cy="1433513"/>
            <a:chOff x="455" y="1209"/>
            <a:chExt cx="4873" cy="903"/>
          </a:xfrm>
        </p:grpSpPr>
        <p:sp>
          <p:nvSpPr>
            <p:cNvPr id="51208" name="Text Box 7"/>
            <p:cNvSpPr txBox="1">
              <a:spLocks noChangeArrowheads="1"/>
            </p:cNvSpPr>
            <p:nvPr/>
          </p:nvSpPr>
          <p:spPr bwMode="auto">
            <a:xfrm>
              <a:off x="5087" y="1249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0</a:t>
              </a:r>
            </a:p>
          </p:txBody>
        </p:sp>
        <p:sp>
          <p:nvSpPr>
            <p:cNvPr id="51209" name="Text Box 8"/>
            <p:cNvSpPr txBox="1">
              <a:spLocks noChangeArrowheads="1"/>
            </p:cNvSpPr>
            <p:nvPr/>
          </p:nvSpPr>
          <p:spPr bwMode="auto">
            <a:xfrm>
              <a:off x="455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000000"/>
                  </a:solidFill>
                  <a:latin typeface="Helvetica" charset="0"/>
                </a:rPr>
                <a:t>31</a:t>
              </a:r>
            </a:p>
          </p:txBody>
        </p:sp>
        <p:sp>
          <p:nvSpPr>
            <p:cNvPr id="51210" name="Rectangle 9"/>
            <p:cNvSpPr>
              <a:spLocks noChangeArrowheads="1"/>
            </p:cNvSpPr>
            <p:nvPr/>
          </p:nvSpPr>
          <p:spPr bwMode="auto">
            <a:xfrm>
              <a:off x="575" y="1497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51211" name="Text Box 10"/>
            <p:cNvSpPr txBox="1">
              <a:spLocks noChangeArrowheads="1"/>
            </p:cNvSpPr>
            <p:nvPr/>
          </p:nvSpPr>
          <p:spPr bwMode="auto">
            <a:xfrm>
              <a:off x="527" y="1449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S</a:t>
              </a:r>
            </a:p>
          </p:txBody>
        </p:sp>
        <p:sp>
          <p:nvSpPr>
            <p:cNvPr id="51212" name="Text Box 11"/>
            <p:cNvSpPr txBox="1">
              <a:spLocks noChangeArrowheads="1"/>
            </p:cNvSpPr>
            <p:nvPr/>
          </p:nvSpPr>
          <p:spPr bwMode="auto">
            <a:xfrm>
              <a:off x="863" y="1449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Exponent</a:t>
              </a:r>
            </a:p>
          </p:txBody>
        </p:sp>
        <p:sp>
          <p:nvSpPr>
            <p:cNvPr id="51213" name="Line 12"/>
            <p:cNvSpPr>
              <a:spLocks noChangeShapeType="1"/>
            </p:cNvSpPr>
            <p:nvPr/>
          </p:nvSpPr>
          <p:spPr bwMode="auto">
            <a:xfrm>
              <a:off x="767" y="1497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51214" name="Text Box 13"/>
            <p:cNvSpPr txBox="1">
              <a:spLocks noChangeArrowheads="1"/>
            </p:cNvSpPr>
            <p:nvPr/>
          </p:nvSpPr>
          <p:spPr bwMode="auto">
            <a:xfrm>
              <a:off x="757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000000"/>
                  </a:solidFill>
                  <a:latin typeface="Helvetica" charset="0"/>
                </a:rPr>
                <a:t>30</a:t>
              </a:r>
            </a:p>
          </p:txBody>
        </p:sp>
        <p:sp>
          <p:nvSpPr>
            <p:cNvPr id="51215" name="Line 14"/>
            <p:cNvSpPr>
              <a:spLocks noChangeShapeType="1"/>
            </p:cNvSpPr>
            <p:nvPr/>
          </p:nvSpPr>
          <p:spPr bwMode="auto">
            <a:xfrm>
              <a:off x="2063" y="1497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51216" name="Text Box 15"/>
            <p:cNvSpPr txBox="1">
              <a:spLocks noChangeArrowheads="1"/>
            </p:cNvSpPr>
            <p:nvPr/>
          </p:nvSpPr>
          <p:spPr bwMode="auto">
            <a:xfrm>
              <a:off x="1727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23</a:t>
              </a:r>
            </a:p>
          </p:txBody>
        </p:sp>
        <p:sp>
          <p:nvSpPr>
            <p:cNvPr id="51217" name="Text Box 16"/>
            <p:cNvSpPr txBox="1">
              <a:spLocks noChangeArrowheads="1"/>
            </p:cNvSpPr>
            <p:nvPr/>
          </p:nvSpPr>
          <p:spPr bwMode="auto">
            <a:xfrm>
              <a:off x="2015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22</a:t>
              </a:r>
            </a:p>
          </p:txBody>
        </p:sp>
        <p:sp>
          <p:nvSpPr>
            <p:cNvPr id="51218" name="Text Box 17"/>
            <p:cNvSpPr txBox="1">
              <a:spLocks noChangeArrowheads="1"/>
            </p:cNvSpPr>
            <p:nvPr/>
          </p:nvSpPr>
          <p:spPr bwMode="auto">
            <a:xfrm>
              <a:off x="3023" y="1449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Significand</a:t>
              </a:r>
            </a:p>
          </p:txBody>
        </p:sp>
        <p:sp>
          <p:nvSpPr>
            <p:cNvPr id="51219" name="Text Box 18"/>
            <p:cNvSpPr txBox="1">
              <a:spLocks noChangeArrowheads="1"/>
            </p:cNvSpPr>
            <p:nvPr/>
          </p:nvSpPr>
          <p:spPr bwMode="auto">
            <a:xfrm>
              <a:off x="515" y="1785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000000"/>
                  </a:solidFill>
                  <a:latin typeface="Helvetica" charset="0"/>
                </a:rPr>
                <a:t>1 bit</a:t>
              </a:r>
            </a:p>
          </p:txBody>
        </p:sp>
        <p:sp>
          <p:nvSpPr>
            <p:cNvPr id="51220" name="Text Box 19"/>
            <p:cNvSpPr txBox="1">
              <a:spLocks noChangeArrowheads="1"/>
            </p:cNvSpPr>
            <p:nvPr/>
          </p:nvSpPr>
          <p:spPr bwMode="auto">
            <a:xfrm>
              <a:off x="1151" y="1785"/>
              <a:ext cx="70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8 bits</a:t>
              </a:r>
            </a:p>
          </p:txBody>
        </p:sp>
        <p:sp>
          <p:nvSpPr>
            <p:cNvPr id="51221" name="Text Box 20"/>
            <p:cNvSpPr txBox="1">
              <a:spLocks noChangeArrowheads="1"/>
            </p:cNvSpPr>
            <p:nvPr/>
          </p:nvSpPr>
          <p:spPr bwMode="auto">
            <a:xfrm>
              <a:off x="3359" y="1785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23 bits</a:t>
              </a:r>
            </a:p>
          </p:txBody>
        </p:sp>
      </p:grpSp>
      <p:sp>
        <p:nvSpPr>
          <p:cNvPr id="51207" name="Rectangle 21"/>
          <p:cNvSpPr>
            <a:spLocks noChangeArrowheads="1"/>
          </p:cNvSpPr>
          <p:nvPr/>
        </p:nvSpPr>
        <p:spPr bwMode="auto">
          <a:xfrm>
            <a:off x="457200" y="5216554"/>
            <a:ext cx="7924800" cy="1314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defTabSz="9144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Font typeface="Times" charset="0"/>
              <a:buChar char="•"/>
            </a:pPr>
            <a:r>
              <a:rPr lang="en-US" sz="3200" b="1" dirty="0">
                <a:solidFill>
                  <a:srgbClr val="000000"/>
                </a:solidFill>
                <a:latin typeface="Helvetica" charset="0"/>
              </a:rPr>
              <a:t>(-1)</a:t>
            </a:r>
            <a:r>
              <a:rPr lang="en-US" sz="3200" b="1" baseline="30000" dirty="0">
                <a:solidFill>
                  <a:srgbClr val="000000"/>
                </a:solidFill>
                <a:latin typeface="Helvetica" charset="0"/>
              </a:rPr>
              <a:t>S</a:t>
            </a:r>
            <a:r>
              <a:rPr lang="en-US" sz="3200" b="1" dirty="0">
                <a:solidFill>
                  <a:srgbClr val="000000"/>
                </a:solidFill>
                <a:latin typeface="Helvetica" charset="0"/>
              </a:rPr>
              <a:t> x (1 + Significand) x 2</a:t>
            </a:r>
            <a:r>
              <a:rPr lang="en-US" sz="3200" b="1" baseline="30000" dirty="0">
                <a:solidFill>
                  <a:srgbClr val="000000"/>
                </a:solidFill>
                <a:latin typeface="Helvetica" charset="0"/>
              </a:rPr>
              <a:t>(Exponent-127)</a:t>
            </a:r>
            <a:endParaRPr lang="en-US" sz="3200" b="1" dirty="0">
              <a:solidFill>
                <a:srgbClr val="000000"/>
              </a:solidFill>
              <a:latin typeface="Helvetica" charset="0"/>
            </a:endParaRPr>
          </a:p>
          <a:p>
            <a:pPr marL="685800" lvl="1" indent="-190500" defTabSz="9144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SzPct val="100000"/>
              <a:buFontTx/>
              <a:buChar char="•"/>
            </a:pPr>
            <a:r>
              <a:rPr lang="en-US" sz="2800" b="1" dirty="0">
                <a:solidFill>
                  <a:srgbClr val="0D407F"/>
                </a:solidFill>
                <a:latin typeface="Helvetica" charset="0"/>
                <a:ea typeface="ＭＳ Ｐゴシック" charset="-128"/>
                <a:cs typeface="ＭＳ Ｐゴシック" charset="-128"/>
              </a:rPr>
              <a:t>Double precision identical, except with exponent bias of 1023 (half, quad similar)</a:t>
            </a:r>
          </a:p>
        </p:txBody>
      </p:sp>
    </p:spTree>
    <p:extLst>
      <p:ext uri="{BB962C8B-B14F-4D97-AF65-F5344CB8AC3E}">
        <p14:creationId xmlns:p14="http://schemas.microsoft.com/office/powerpoint/2010/main" val="365667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3175" cy="474663"/>
          </a:xfrm>
        </p:spPr>
        <p:txBody>
          <a:bodyPr/>
          <a:lstStyle/>
          <a:p>
            <a:r>
              <a:rPr lang="en-US"/>
              <a:t>“Father” of the Floating point standard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4914900" cy="1955800"/>
          </a:xfrm>
        </p:spPr>
        <p:txBody>
          <a:bodyPr/>
          <a:lstStyle/>
          <a:p>
            <a:pPr algn="ctr">
              <a:buFont typeface="Times" charset="0"/>
              <a:buNone/>
            </a:pPr>
            <a:r>
              <a:rPr lang="en-US" sz="4000">
                <a:latin typeface="Times-Roman" charset="0"/>
              </a:rPr>
              <a:t>IEEE Standard 754 for Binary Floating-Point Arithmetic.</a:t>
            </a:r>
            <a:endParaRPr lang="en-US" sz="2800" b="0">
              <a:latin typeface="Courier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5410200"/>
            <a:ext cx="9118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</a:pPr>
            <a:r>
              <a:rPr lang="en-US" sz="2000" b="1">
                <a:solidFill>
                  <a:srgbClr val="000000"/>
                </a:solidFill>
                <a:latin typeface="Courier"/>
              </a:rPr>
              <a:t>www.cs.berkeley.edu/~wkahan/ieee754status/754story.html</a:t>
            </a:r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5600700" y="4191000"/>
            <a:ext cx="2781300" cy="43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ctr" defTabSz="9144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Font typeface="Times" charset="0"/>
              <a:buNone/>
            </a:pPr>
            <a:r>
              <a:rPr lang="en-US" sz="3200" b="1">
                <a:solidFill>
                  <a:srgbClr val="000000"/>
                </a:solidFill>
                <a:latin typeface="Times-Roman" charset="0"/>
              </a:rPr>
              <a:t>Prof. Kahan</a:t>
            </a:r>
            <a:endParaRPr lang="en-US" sz="2000">
              <a:solidFill>
                <a:srgbClr val="000000"/>
              </a:solidFill>
              <a:latin typeface="Courier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33400" y="3505200"/>
            <a:ext cx="4572000" cy="1644650"/>
            <a:chOff x="336" y="2208"/>
            <a:chExt cx="2880" cy="1036"/>
          </a:xfrm>
        </p:grpSpPr>
        <p:sp>
          <p:nvSpPr>
            <p:cNvPr id="53256" name="AutoShape 8"/>
            <p:cNvSpPr>
              <a:spLocks noChangeArrowheads="1"/>
            </p:cNvSpPr>
            <p:nvPr/>
          </p:nvSpPr>
          <p:spPr bwMode="auto">
            <a:xfrm>
              <a:off x="336" y="2208"/>
              <a:ext cx="2880" cy="1036"/>
            </a:xfrm>
            <a:prstGeom prst="ribbon2">
              <a:avLst>
                <a:gd name="adj1" fmla="val 16023"/>
                <a:gd name="adj2" fmla="val 75000"/>
              </a:avLst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sz="2000">
                <a:solidFill>
                  <a:srgbClr val="063DE8"/>
                </a:solidFill>
                <a:latin typeface="Helvetica" charset="0"/>
              </a:endParaRPr>
            </a:p>
          </p:txBody>
        </p:sp>
        <p:sp>
          <p:nvSpPr>
            <p:cNvPr id="53257" name="Rectangle 9"/>
            <p:cNvSpPr>
              <a:spLocks noChangeArrowheads="1"/>
            </p:cNvSpPr>
            <p:nvPr/>
          </p:nvSpPr>
          <p:spPr bwMode="auto">
            <a:xfrm>
              <a:off x="744" y="2272"/>
              <a:ext cx="2040" cy="7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 algn="ctr" defTabSz="914400" eaLnBrk="0" fontAlgn="base" hangingPunct="0">
                <a:lnSpc>
                  <a:spcPct val="75000"/>
                </a:lnSpc>
                <a:spcBef>
                  <a:spcPct val="65000"/>
                </a:spcBef>
                <a:spcAft>
                  <a:spcPct val="0"/>
                </a:spcAft>
                <a:buSzPct val="100000"/>
                <a:buFont typeface="Times" charset="0"/>
                <a:buNone/>
              </a:pPr>
              <a:r>
                <a:rPr lang="en-US" sz="3200" b="1">
                  <a:solidFill>
                    <a:srgbClr val="FC0128"/>
                  </a:solidFill>
                  <a:latin typeface="Times-Roman" charset="0"/>
                </a:rPr>
                <a:t>1989</a:t>
              </a:r>
              <a:br>
                <a:rPr lang="en-US" sz="3200" b="1">
                  <a:solidFill>
                    <a:srgbClr val="FC0128"/>
                  </a:solidFill>
                  <a:latin typeface="Times-Roman" charset="0"/>
                </a:rPr>
              </a:br>
              <a:r>
                <a:rPr lang="en-US" sz="3200" b="1">
                  <a:solidFill>
                    <a:srgbClr val="FC0128"/>
                  </a:solidFill>
                  <a:latin typeface="Times-Roman" charset="0"/>
                </a:rPr>
                <a:t>ACM Turing</a:t>
              </a:r>
              <a:br>
                <a:rPr lang="en-US" sz="3200" b="1">
                  <a:solidFill>
                    <a:srgbClr val="FC0128"/>
                  </a:solidFill>
                  <a:latin typeface="Times-Roman" charset="0"/>
                </a:rPr>
              </a:br>
              <a:r>
                <a:rPr lang="en-US" sz="3200" b="1">
                  <a:solidFill>
                    <a:srgbClr val="FC0128"/>
                  </a:solidFill>
                  <a:latin typeface="Times-Roman" charset="0"/>
                </a:rPr>
                <a:t>Award Winner!</a:t>
              </a:r>
              <a:endParaRPr lang="en-US" sz="2000">
                <a:solidFill>
                  <a:srgbClr val="FC0128"/>
                </a:solidFill>
                <a:latin typeface="Courier" charset="0"/>
              </a:endParaRPr>
            </a:p>
          </p:txBody>
        </p:sp>
      </p:grpSp>
      <p:pic>
        <p:nvPicPr>
          <p:cNvPr id="53255" name="Picture 10" descr="kah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1219200"/>
            <a:ext cx="201453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319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120" y="1417638"/>
            <a:ext cx="8137321" cy="4708525"/>
          </a:xfrm>
        </p:spPr>
        <p:txBody>
          <a:bodyPr/>
          <a:lstStyle/>
          <a:p>
            <a:r>
              <a:rPr lang="en-US" dirty="0" smtClean="0"/>
              <a:t>Guess this Floating Point number: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1 1000 0000  1000 0000 0000 0000 0000 000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A: -1x 2</a:t>
            </a:r>
            <a:r>
              <a:rPr lang="en-US" baseline="30000" dirty="0" smtClean="0"/>
              <a:t>128</a:t>
            </a:r>
          </a:p>
          <a:p>
            <a:pPr marL="0" indent="0">
              <a:buNone/>
            </a:pPr>
            <a:r>
              <a:rPr lang="en-US" dirty="0" smtClean="0"/>
              <a:t>B: +1x </a:t>
            </a:r>
            <a:r>
              <a:rPr lang="en-US" dirty="0"/>
              <a:t>2</a:t>
            </a:r>
            <a:r>
              <a:rPr lang="en-US" baseline="30000" dirty="0"/>
              <a:t>-128</a:t>
            </a:r>
          </a:p>
          <a:p>
            <a:pPr marL="0" indent="0">
              <a:buNone/>
            </a:pPr>
            <a:r>
              <a:rPr lang="en-US" dirty="0" smtClean="0"/>
              <a:t>C: </a:t>
            </a:r>
            <a:r>
              <a:rPr lang="en-US" dirty="0"/>
              <a:t>-1x </a:t>
            </a:r>
            <a:r>
              <a:rPr lang="en-US" dirty="0" smtClean="0"/>
              <a:t>2</a:t>
            </a:r>
            <a:r>
              <a:rPr lang="en-US" baseline="30000" dirty="0" smtClean="0"/>
              <a:t>1</a:t>
            </a:r>
            <a:endParaRPr lang="en-US" baseline="30000" dirty="0"/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: +1.5x 2</a:t>
            </a:r>
            <a:r>
              <a:rPr lang="en-US" baseline="30000" dirty="0" smtClean="0"/>
              <a:t>-1</a:t>
            </a:r>
            <a:endParaRPr lang="en-US" baseline="30000" dirty="0"/>
          </a:p>
          <a:p>
            <a:pPr marL="0" indent="0">
              <a:buNone/>
            </a:pPr>
            <a:r>
              <a:rPr lang="en-US" dirty="0" smtClean="0"/>
              <a:t>E: </a:t>
            </a:r>
            <a:r>
              <a:rPr lang="en-US" dirty="0"/>
              <a:t>-</a:t>
            </a:r>
            <a:r>
              <a:rPr lang="en-US" dirty="0" smtClean="0"/>
              <a:t>1.5x 2</a:t>
            </a:r>
            <a:r>
              <a:rPr lang="en-US" baseline="30000" dirty="0" smtClean="0"/>
              <a:t>1</a:t>
            </a:r>
            <a:endParaRPr lang="en-US" baseline="30000" dirty="0"/>
          </a:p>
          <a:p>
            <a:pPr marL="0" indent="0">
              <a:buNone/>
            </a:pPr>
            <a:endParaRPr lang="en-US" baseline="30000" dirty="0"/>
          </a:p>
        </p:txBody>
      </p:sp>
      <p:sp>
        <p:nvSpPr>
          <p:cNvPr id="53257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6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2338" y="1568741"/>
            <a:ext cx="8607103" cy="4557422"/>
          </a:xfrm>
        </p:spPr>
        <p:txBody>
          <a:bodyPr>
            <a:normAutofit/>
          </a:bodyPr>
          <a:lstStyle/>
          <a:p>
            <a:r>
              <a:rPr lang="en-US" dirty="0" smtClean="0"/>
              <a:t>Project 3-2 extended until 03/20 </a:t>
            </a:r>
            <a:r>
              <a:rPr lang="en-US" dirty="0"/>
              <a:t>@ </a:t>
            </a:r>
            <a:r>
              <a:rPr lang="en-US" dirty="0" smtClean="0"/>
              <a:t>23:59:59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Guerrilla Session: Caches/ </a:t>
            </a:r>
            <a:r>
              <a:rPr lang="en-US" dirty="0" err="1"/>
              <a:t>Proj</a:t>
            </a:r>
            <a:r>
              <a:rPr lang="en-US" dirty="0"/>
              <a:t> 3-2 </a:t>
            </a:r>
            <a:r>
              <a:rPr lang="en-US" dirty="0" smtClean="0"/>
              <a:t>OH</a:t>
            </a:r>
          </a:p>
          <a:p>
            <a:pPr lvl="1"/>
            <a:r>
              <a:rPr lang="en-US" dirty="0" smtClean="0"/>
              <a:t>Sat </a:t>
            </a:r>
            <a:r>
              <a:rPr lang="en-US" dirty="0"/>
              <a:t>3/19 1 - 3 PM @ 521 </a:t>
            </a:r>
            <a:r>
              <a:rPr lang="en-US" dirty="0" smtClean="0"/>
              <a:t>Cory</a:t>
            </a:r>
            <a:endParaRPr lang="en-US" dirty="0"/>
          </a:p>
        </p:txBody>
      </p:sp>
      <p:sp>
        <p:nvSpPr>
          <p:cNvPr id="53257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4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459288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Representation for ± ∞</a:t>
            </a:r>
          </a:p>
        </p:txBody>
      </p:sp>
      <p:sp>
        <p:nvSpPr>
          <p:cNvPr id="219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24800" cy="4840623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FP, divide by 0 should produce ± ∞, not overflow.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Why</a:t>
            </a:r>
            <a:r>
              <a:rPr lang="en-GB" dirty="0"/>
              <a:t>?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OK to do further computations with ∞ E.g.,  X/0  &gt;  Y may be a valid </a:t>
            </a:r>
            <a:r>
              <a:rPr lang="en-GB" dirty="0" smtClean="0"/>
              <a:t>comparison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IEEE 754 represents ± ∞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Most </a:t>
            </a:r>
            <a:r>
              <a:rPr lang="en-GB" dirty="0"/>
              <a:t>positive exponent reserved for ∞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Significands all zeroes</a:t>
            </a:r>
          </a:p>
        </p:txBody>
      </p:sp>
    </p:spTree>
    <p:extLst>
      <p:ext uri="{BB962C8B-B14F-4D97-AF65-F5344CB8AC3E}">
        <p14:creationId xmlns:p14="http://schemas.microsoft.com/office/powerpoint/2010/main" val="33404066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266" y="2214862"/>
            <a:ext cx="1023734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7576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New-School Machine Structures</a:t>
            </a:r>
            <a:br>
              <a:rPr lang="en-US" dirty="0" smtClean="0"/>
            </a:br>
            <a:r>
              <a:rPr lang="en-US" dirty="0" smtClean="0"/>
              <a:t>(It’s a bit more complicated!)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sz="half" idx="1"/>
          </p:nvPr>
        </p:nvSpPr>
        <p:spPr>
          <a:xfrm>
            <a:off x="0" y="1387066"/>
            <a:ext cx="3421902" cy="52378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Search “Katz”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Lookup, Ads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Instructions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instruction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data item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All gates @ one time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Programming Languages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170342" y="1665638"/>
            <a:ext cx="787395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916478" y="1665944"/>
            <a:ext cx="1305493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cxnSp>
        <p:nvCxnSpPr>
          <p:cNvPr id="168" name="Straight Connector 167"/>
          <p:cNvCxnSpPr/>
          <p:nvPr/>
        </p:nvCxnSpPr>
        <p:spPr>
          <a:xfrm rot="5400000">
            <a:off x="736707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869899" y="1062860"/>
            <a:ext cx="317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2559950" y="2275669"/>
            <a:ext cx="1619354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Harness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2" name="Group 50"/>
          <p:cNvGrpSpPr/>
          <p:nvPr/>
        </p:nvGrpSpPr>
        <p:grpSpPr>
          <a:xfrm>
            <a:off x="5831288" y="5537200"/>
            <a:ext cx="3360062" cy="1289820"/>
            <a:chOff x="5831288" y="5537200"/>
            <a:chExt cx="3360062" cy="1289820"/>
          </a:xfrm>
        </p:grpSpPr>
        <p:sp>
          <p:nvSpPr>
            <p:cNvPr id="166" name="TextBox 165"/>
            <p:cNvSpPr txBox="1"/>
            <p:nvPr/>
          </p:nvSpPr>
          <p:spPr>
            <a:xfrm>
              <a:off x="7942290" y="598575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Logic Gates</a:t>
              </a:r>
              <a:endParaRPr lang="en-US" dirty="0"/>
            </a:p>
          </p:txBody>
        </p:sp>
        <p:cxnSp>
          <p:nvCxnSpPr>
            <p:cNvPr id="172" name="Straight Connector 171"/>
            <p:cNvCxnSpPr>
              <a:stCxn id="104" idx="2"/>
              <a:endCxn id="177" idx="3"/>
            </p:cNvCxnSpPr>
            <p:nvPr/>
          </p:nvCxnSpPr>
          <p:spPr>
            <a:xfrm flipH="1">
              <a:off x="7920438" y="5537200"/>
              <a:ext cx="54947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04" idx="1"/>
              <a:endCxn id="177" idx="0"/>
            </p:cNvCxnSpPr>
            <p:nvPr/>
          </p:nvCxnSpPr>
          <p:spPr>
            <a:xfrm flipH="1">
              <a:off x="6543773" y="5537200"/>
              <a:ext cx="955786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77"/>
            <p:cNvGrpSpPr/>
            <p:nvPr/>
          </p:nvGrpSpPr>
          <p:grpSpPr>
            <a:xfrm>
              <a:off x="5831288" y="6109003"/>
              <a:ext cx="2089150" cy="718017"/>
              <a:chOff x="5831288" y="6139983"/>
              <a:chExt cx="2089150" cy="718017"/>
            </a:xfrm>
          </p:grpSpPr>
          <p:graphicFrame>
            <p:nvGraphicFramePr>
              <p:cNvPr id="93186" name="Object 2"/>
              <p:cNvGraphicFramePr>
                <a:graphicFrameLocks noChangeAspect="1"/>
              </p:cNvGraphicFramePr>
              <p:nvPr/>
            </p:nvGraphicFramePr>
            <p:xfrm>
              <a:off x="6560469" y="6139983"/>
              <a:ext cx="1044389" cy="7180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2241" name="Image" r:id="rId5" imgW="3492063" imgH="2400000" progId="">
                      <p:embed/>
                    </p:oleObj>
                  </mc:Choice>
                  <mc:Fallback>
                    <p:oleObj name="Image" r:id="rId5" imgW="3492063" imgH="240000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60469" y="6139983"/>
                            <a:ext cx="1044389" cy="7180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7" name="Freeform 176"/>
              <p:cNvSpPr/>
              <p:nvPr/>
            </p:nvSpPr>
            <p:spPr>
              <a:xfrm>
                <a:off x="5831288" y="6149353"/>
                <a:ext cx="2089150" cy="708647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17" name="Picture 116" descr="cern-rack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3656" y="1334878"/>
            <a:ext cx="2859651" cy="1667628"/>
          </a:xfrm>
          <a:prstGeom prst="rect">
            <a:avLst/>
          </a:prstGeom>
        </p:spPr>
      </p:pic>
      <p:grpSp>
        <p:nvGrpSpPr>
          <p:cNvPr id="4" name="Group 55"/>
          <p:cNvGrpSpPr/>
          <p:nvPr/>
        </p:nvGrpSpPr>
        <p:grpSpPr>
          <a:xfrm>
            <a:off x="3442017" y="2980266"/>
            <a:ext cx="5143176" cy="1625601"/>
            <a:chOff x="3442017" y="2980266"/>
            <a:chExt cx="5143176" cy="1625601"/>
          </a:xfrm>
        </p:grpSpPr>
        <p:grpSp>
          <p:nvGrpSpPr>
            <p:cNvPr id="5" name="Group 53"/>
            <p:cNvGrpSpPr/>
            <p:nvPr/>
          </p:nvGrpSpPr>
          <p:grpSpPr>
            <a:xfrm>
              <a:off x="3442017" y="2980266"/>
              <a:ext cx="5143176" cy="1625601"/>
              <a:chOff x="3442017" y="2980266"/>
              <a:chExt cx="5143176" cy="1625601"/>
            </a:xfrm>
          </p:grpSpPr>
          <p:pic>
            <p:nvPicPr>
              <p:cNvPr id="48" name="Picture 5"/>
              <p:cNvPicPr>
                <a:picLocks noChangeAspect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3442017" y="3451864"/>
                <a:ext cx="1792390" cy="8568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35" name="Straight Connector 134"/>
              <p:cNvCxnSpPr>
                <a:endCxn id="98" idx="1"/>
              </p:cNvCxnSpPr>
              <p:nvPr/>
            </p:nvCxnSpPr>
            <p:spPr>
              <a:xfrm rot="10800000" flipV="1">
                <a:off x="5432954" y="2980266"/>
                <a:ext cx="1729843" cy="38947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endCxn id="98" idx="0"/>
              </p:cNvCxnSpPr>
              <p:nvPr/>
            </p:nvCxnSpPr>
            <p:spPr>
              <a:xfrm>
                <a:off x="7501460" y="2980267"/>
                <a:ext cx="1083733" cy="389477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144"/>
              <p:cNvGrpSpPr/>
              <p:nvPr/>
            </p:nvGrpSpPr>
            <p:grpSpPr>
              <a:xfrm>
                <a:off x="3894659" y="3369744"/>
                <a:ext cx="4690534" cy="1236123"/>
                <a:chOff x="3539066" y="3369744"/>
                <a:chExt cx="4690534" cy="1236123"/>
              </a:xfrm>
            </p:grpSpPr>
            <p:sp>
              <p:nvSpPr>
                <p:cNvPr id="98" name="Freeform 97"/>
                <p:cNvSpPr/>
                <p:nvPr/>
              </p:nvSpPr>
              <p:spPr>
                <a:xfrm>
                  <a:off x="3539066" y="3369744"/>
                  <a:ext cx="4690534" cy="123612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4758265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6790242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6242320" y="3413668"/>
                  <a:ext cx="3440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4284134" y="3810000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     Memory               (Cache)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3826935" y="4199466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Input/Output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6760107" y="3049938"/>
              <a:ext cx="112659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dirty="0" smtClean="0"/>
                <a:t>Computer</a:t>
              </a:r>
            </a:p>
          </p:txBody>
        </p:sp>
      </p:grpSp>
      <p:grpSp>
        <p:nvGrpSpPr>
          <p:cNvPr id="7" name="Group 90"/>
          <p:cNvGrpSpPr/>
          <p:nvPr/>
        </p:nvGrpSpPr>
        <p:grpSpPr>
          <a:xfrm>
            <a:off x="3365862" y="3454411"/>
            <a:ext cx="5625738" cy="2622539"/>
            <a:chOff x="3365862" y="3454411"/>
            <a:chExt cx="5625738" cy="2622539"/>
          </a:xfrm>
        </p:grpSpPr>
        <p:sp>
          <p:nvSpPr>
            <p:cNvPr id="151" name="Freeform 150"/>
            <p:cNvSpPr/>
            <p:nvPr/>
          </p:nvSpPr>
          <p:spPr>
            <a:xfrm>
              <a:off x="3971023" y="5625230"/>
              <a:ext cx="3626511" cy="341684"/>
            </a:xfrm>
            <a:custGeom>
              <a:avLst/>
              <a:gdLst>
                <a:gd name="connsiteX0" fmla="*/ 423334 w 3302000"/>
                <a:gd name="connsiteY0" fmla="*/ 0 h 355600"/>
                <a:gd name="connsiteX1" fmla="*/ 3302000 w 3302000"/>
                <a:gd name="connsiteY1" fmla="*/ 0 h 355600"/>
                <a:gd name="connsiteX2" fmla="*/ 2895600 w 3302000"/>
                <a:gd name="connsiteY2" fmla="*/ 355600 h 355600"/>
                <a:gd name="connsiteX3" fmla="*/ 0 w 3302000"/>
                <a:gd name="connsiteY3" fmla="*/ 338666 h 355600"/>
                <a:gd name="connsiteX4" fmla="*/ 423334 w 3302000"/>
                <a:gd name="connsiteY4" fmla="*/ 0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2000" h="355600">
                  <a:moveTo>
                    <a:pt x="423334" y="0"/>
                  </a:moveTo>
                  <a:lnTo>
                    <a:pt x="3302000" y="0"/>
                  </a:lnTo>
                  <a:lnTo>
                    <a:pt x="2895600" y="355600"/>
                  </a:lnTo>
                  <a:lnTo>
                    <a:pt x="0" y="338666"/>
                  </a:lnTo>
                  <a:lnTo>
                    <a:pt x="423334" y="0"/>
                  </a:lnTo>
                  <a:close/>
                </a:path>
              </a:pathLst>
            </a:cu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Cache Memory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89"/>
            <p:cNvGrpSpPr/>
            <p:nvPr/>
          </p:nvGrpSpPr>
          <p:grpSpPr>
            <a:xfrm>
              <a:off x="3365862" y="3454411"/>
              <a:ext cx="5625738" cy="2622539"/>
              <a:chOff x="3365862" y="3454411"/>
              <a:chExt cx="5625738" cy="2622539"/>
            </a:xfrm>
          </p:grpSpPr>
          <p:grpSp>
            <p:nvGrpSpPr>
              <p:cNvPr id="9" name="Group 48"/>
              <p:cNvGrpSpPr/>
              <p:nvPr/>
            </p:nvGrpSpPr>
            <p:grpSpPr>
              <a:xfrm>
                <a:off x="3365862" y="3454411"/>
                <a:ext cx="5625738" cy="2622539"/>
                <a:chOff x="3365862" y="3454411"/>
                <a:chExt cx="5454288" cy="2850775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3365862" y="4775213"/>
                  <a:ext cx="5454288" cy="152997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3" idx="1"/>
                  <a:endCxn id="147" idx="1"/>
                </p:cNvCxnSpPr>
                <p:nvPr/>
              </p:nvCxnSpPr>
              <p:spPr>
                <a:xfrm flipH="1">
                  <a:off x="5154635" y="3454411"/>
                  <a:ext cx="2252893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>
                  <a:stCxn id="133" idx="0"/>
                  <a:endCxn id="147" idx="0"/>
                </p:cNvCxnSpPr>
                <p:nvPr/>
              </p:nvCxnSpPr>
              <p:spPr>
                <a:xfrm>
                  <a:off x="8179845" y="3454411"/>
                  <a:ext cx="640305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TextBox 161"/>
              <p:cNvSpPr txBox="1"/>
              <p:nvPr/>
            </p:nvSpPr>
            <p:spPr>
              <a:xfrm>
                <a:off x="7515253" y="4306692"/>
                <a:ext cx="641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4108450" y="4718050"/>
                <a:ext cx="2705100" cy="85090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  Instruction </a:t>
                </a: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</a:p>
              <a:p>
                <a:pPr algn="ctr">
                  <a:lnSpc>
                    <a:spcPct val="90000"/>
                  </a:lnSpc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>
                  <a:lnSpc>
                    <a:spcPct val="90000"/>
                  </a:lnSpc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6438900" y="4686300"/>
                <a:ext cx="2362199" cy="48895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Functional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57" name="Picture 56" descr="600px-Pipeline_5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875262" y="4921249"/>
              <a:ext cx="908064" cy="654673"/>
            </a:xfrm>
            <a:prstGeom prst="rect">
              <a:avLst/>
            </a:prstGeom>
          </p:spPr>
        </p:pic>
        <p:grpSp>
          <p:nvGrpSpPr>
            <p:cNvPr id="10" name="Group 88"/>
            <p:cNvGrpSpPr/>
            <p:nvPr/>
          </p:nvGrpSpPr>
          <p:grpSpPr>
            <a:xfrm>
              <a:off x="6108909" y="5194300"/>
              <a:ext cx="2127517" cy="361950"/>
              <a:chOff x="6108909" y="5194300"/>
              <a:chExt cx="2127517" cy="361950"/>
            </a:xfrm>
          </p:grpSpPr>
          <p:grpSp>
            <p:nvGrpSpPr>
              <p:cNvPr id="11" name="Group 68"/>
              <p:cNvGrpSpPr/>
              <p:nvPr/>
            </p:nvGrpSpPr>
            <p:grpSpPr>
              <a:xfrm>
                <a:off x="7499559" y="5194300"/>
                <a:ext cx="736867" cy="342900"/>
                <a:chOff x="7499559" y="5194300"/>
                <a:chExt cx="736867" cy="342900"/>
              </a:xfrm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3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3</a:t>
                  </a:r>
                  <a:endParaRPr lang="en-US" sz="1400" dirty="0"/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" name="Group 79"/>
              <p:cNvGrpSpPr/>
              <p:nvPr/>
            </p:nvGrpSpPr>
            <p:grpSpPr>
              <a:xfrm>
                <a:off x="7036009" y="52006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2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2</a:t>
                  </a:r>
                  <a:endParaRPr lang="en-US" sz="1400" dirty="0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" name="Group 82"/>
              <p:cNvGrpSpPr/>
              <p:nvPr/>
            </p:nvGrpSpPr>
            <p:grpSpPr>
              <a:xfrm>
                <a:off x="6572459" y="5207000"/>
                <a:ext cx="736867" cy="342900"/>
                <a:chOff x="7499559" y="5194300"/>
                <a:chExt cx="736867" cy="342900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1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1</a:t>
                  </a:r>
                  <a:endParaRPr lang="en-US" sz="1400" dirty="0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" name="Group 85"/>
              <p:cNvGrpSpPr/>
              <p:nvPr/>
            </p:nvGrpSpPr>
            <p:grpSpPr>
              <a:xfrm>
                <a:off x="6108909" y="52133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0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0</a:t>
                  </a:r>
                  <a:endParaRPr lang="en-US" sz="1400" dirty="0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61" name="Group 64"/>
          <p:cNvGrpSpPr/>
          <p:nvPr/>
        </p:nvGrpSpPr>
        <p:grpSpPr>
          <a:xfrm>
            <a:off x="2597167" y="2423531"/>
            <a:ext cx="2627501" cy="1012993"/>
            <a:chOff x="7090963" y="2946400"/>
            <a:chExt cx="2627501" cy="1012993"/>
          </a:xfrm>
        </p:grpSpPr>
        <p:sp>
          <p:nvSpPr>
            <p:cNvPr id="62" name="Rectangle 61"/>
            <p:cNvSpPr/>
            <p:nvPr/>
          </p:nvSpPr>
          <p:spPr>
            <a:xfrm>
              <a:off x="7090963" y="3406794"/>
              <a:ext cx="1509901" cy="552599"/>
            </a:xfrm>
            <a:prstGeom prst="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584770" y="2946400"/>
              <a:ext cx="11336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How do</a:t>
              </a:r>
              <a:br>
                <a:rPr lang="en-US" dirty="0" smtClean="0">
                  <a:solidFill>
                    <a:srgbClr val="FF0000"/>
                  </a:solidFill>
                </a:rPr>
              </a:br>
              <a:r>
                <a:rPr lang="en-US" dirty="0" smtClean="0">
                  <a:solidFill>
                    <a:srgbClr val="FF0000"/>
                  </a:solidFill>
                </a:rPr>
                <a:t>we know?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071938" cy="474662"/>
          </a:xfrm>
        </p:spPr>
        <p:txBody>
          <a:bodyPr/>
          <a:lstStyle/>
          <a:p>
            <a:r>
              <a:rPr lang="en-US"/>
              <a:t>Representation for 0</a:t>
            </a:r>
          </a:p>
        </p:txBody>
      </p:sp>
      <p:sp>
        <p:nvSpPr>
          <p:cNvPr id="219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077200" cy="2969018"/>
          </a:xfrm>
        </p:spPr>
        <p:txBody>
          <a:bodyPr/>
          <a:lstStyle/>
          <a:p>
            <a:r>
              <a:rPr lang="en-US" dirty="0"/>
              <a:t>Represent 0?</a:t>
            </a:r>
          </a:p>
          <a:p>
            <a:pPr lvl="1"/>
            <a:r>
              <a:rPr lang="en-US" dirty="0"/>
              <a:t>exponent all zeroes</a:t>
            </a:r>
          </a:p>
          <a:p>
            <a:pPr lvl="1"/>
            <a:r>
              <a:rPr lang="en-US" dirty="0"/>
              <a:t>significand all zeroes</a:t>
            </a:r>
          </a:p>
          <a:p>
            <a:pPr lvl="1"/>
            <a:r>
              <a:rPr lang="en-US" dirty="0"/>
              <a:t>What about sign?  Both cases </a:t>
            </a:r>
            <a:r>
              <a:rPr lang="en-US" dirty="0" smtClean="0"/>
              <a:t>valid</a:t>
            </a:r>
            <a:endParaRPr lang="en-US" dirty="0"/>
          </a:p>
          <a:p>
            <a:pPr lvl="1"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"/>
              </a:rPr>
              <a:t>+0: 0 00000000 00000000000000000000000</a:t>
            </a:r>
          </a:p>
          <a:p>
            <a:pPr lvl="1"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"/>
              </a:rPr>
              <a:t>-0: 1 00000000 00000000000000000000000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64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421063" cy="474662"/>
          </a:xfrm>
        </p:spPr>
        <p:txBody>
          <a:bodyPr/>
          <a:lstStyle/>
          <a:p>
            <a:r>
              <a:rPr lang="en-US"/>
              <a:t>Special Numbers</a:t>
            </a:r>
          </a:p>
        </p:txBody>
      </p:sp>
      <p:sp>
        <p:nvSpPr>
          <p:cNvPr id="219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924800" cy="5249642"/>
          </a:xfrm>
        </p:spPr>
        <p:txBody>
          <a:bodyPr/>
          <a:lstStyle/>
          <a:p>
            <a:r>
              <a:rPr lang="en-US" dirty="0"/>
              <a:t>What have we defined so far? 		(Single Precision)</a:t>
            </a:r>
          </a:p>
          <a:p>
            <a:pPr lvl="1">
              <a:buFontTx/>
              <a:buNone/>
            </a:pPr>
            <a:r>
              <a:rPr lang="en-US" dirty="0"/>
              <a:t>Exponent	Significand	Object</a:t>
            </a:r>
          </a:p>
          <a:p>
            <a:pPr lvl="1">
              <a:buFontTx/>
              <a:buNone/>
            </a:pPr>
            <a:r>
              <a:rPr lang="en-US" dirty="0"/>
              <a:t>0			0			0</a:t>
            </a:r>
          </a:p>
          <a:p>
            <a:pPr lvl="1">
              <a:buFontTx/>
              <a:buNone/>
            </a:pPr>
            <a:r>
              <a:rPr lang="en-US" dirty="0"/>
              <a:t>0			</a:t>
            </a:r>
            <a:r>
              <a:rPr lang="en-US" u="sng" dirty="0">
                <a:solidFill>
                  <a:schemeClr val="accent1"/>
                </a:solidFill>
              </a:rPr>
              <a:t>nonzero		???</a:t>
            </a:r>
            <a:endParaRPr lang="en-US" dirty="0"/>
          </a:p>
          <a:p>
            <a:pPr lvl="1">
              <a:buFontTx/>
              <a:buNone/>
            </a:pPr>
            <a:r>
              <a:rPr lang="en-US" dirty="0"/>
              <a:t>1-254		anything		+/- fl. pt. #</a:t>
            </a:r>
          </a:p>
          <a:p>
            <a:pPr lvl="1">
              <a:buFontTx/>
              <a:buNone/>
            </a:pPr>
            <a:r>
              <a:rPr lang="en-US" dirty="0"/>
              <a:t>255		0			+/- </a:t>
            </a:r>
            <a:r>
              <a:rPr lang="en-GB" dirty="0"/>
              <a:t>∞</a:t>
            </a:r>
            <a:endParaRPr lang="en-US" dirty="0"/>
          </a:p>
          <a:p>
            <a:pPr lvl="1">
              <a:buFontTx/>
              <a:buNone/>
            </a:pPr>
            <a:r>
              <a:rPr lang="en-US" dirty="0"/>
              <a:t>255		</a:t>
            </a:r>
            <a:r>
              <a:rPr lang="en-US" u="sng" dirty="0">
                <a:solidFill>
                  <a:schemeClr val="accent1"/>
                </a:solidFill>
              </a:rPr>
              <a:t>nonzero		???</a:t>
            </a:r>
          </a:p>
          <a:p>
            <a:r>
              <a:rPr lang="en-US" dirty="0"/>
              <a:t>Professor </a:t>
            </a:r>
            <a:r>
              <a:rPr lang="en-US" dirty="0" err="1"/>
              <a:t>Kahan</a:t>
            </a:r>
            <a:r>
              <a:rPr lang="en-US" dirty="0"/>
              <a:t> had clever </a:t>
            </a:r>
            <a:r>
              <a:rPr lang="en-US" dirty="0" smtClean="0"/>
              <a:t>ideas:</a:t>
            </a:r>
          </a:p>
          <a:p>
            <a:pPr lvl="1"/>
            <a:r>
              <a:rPr lang="en-US" dirty="0" smtClean="0"/>
              <a:t>Wanted </a:t>
            </a:r>
            <a:r>
              <a:rPr lang="en-US" dirty="0"/>
              <a:t>to use </a:t>
            </a:r>
            <a:r>
              <a:rPr lang="en-US" dirty="0" err="1"/>
              <a:t>Exp</a:t>
            </a:r>
            <a:r>
              <a:rPr lang="en-US" dirty="0"/>
              <a:t>=0,255 &amp; Sig!=0</a:t>
            </a:r>
          </a:p>
        </p:txBody>
      </p:sp>
      <p:sp>
        <p:nvSpPr>
          <p:cNvPr id="2197508" name="Rectangle 4"/>
          <p:cNvSpPr>
            <a:spLocks noChangeArrowheads="1"/>
          </p:cNvSpPr>
          <p:nvPr/>
        </p:nvSpPr>
        <p:spPr bwMode="auto">
          <a:xfrm>
            <a:off x="990600" y="1828800"/>
            <a:ext cx="7162800" cy="3276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5600">
              <a:solidFill>
                <a:srgbClr val="FC0128"/>
              </a:solidFill>
              <a:latin typeface="Helvetica" charset="0"/>
            </a:endParaRPr>
          </a:p>
        </p:txBody>
      </p:sp>
      <p:sp>
        <p:nvSpPr>
          <p:cNvPr id="2197509" name="Line 5"/>
          <p:cNvSpPr>
            <a:spLocks noChangeShapeType="1"/>
          </p:cNvSpPr>
          <p:nvPr/>
        </p:nvSpPr>
        <p:spPr bwMode="auto">
          <a:xfrm>
            <a:off x="990600" y="2362200"/>
            <a:ext cx="716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5600">
              <a:solidFill>
                <a:srgbClr val="FC0128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83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9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9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19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9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9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9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9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19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19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750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08750" cy="474662"/>
          </a:xfrm>
        </p:spPr>
        <p:txBody>
          <a:bodyPr/>
          <a:lstStyle/>
          <a:p>
            <a:r>
              <a:rPr lang="en-US"/>
              <a:t>Representation for Not a Number</a:t>
            </a:r>
          </a:p>
        </p:txBody>
      </p:sp>
      <p:sp>
        <p:nvSpPr>
          <p:cNvPr id="219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01000" cy="4635628"/>
          </a:xfrm>
        </p:spPr>
        <p:txBody>
          <a:bodyPr/>
          <a:lstStyle/>
          <a:p>
            <a:r>
              <a:rPr lang="en-US"/>
              <a:t>What do I get if I calculate		 	</a:t>
            </a:r>
            <a:r>
              <a:rPr lang="en-US">
                <a:latin typeface="Courier"/>
              </a:rPr>
              <a:t>sqrt(-4.0)</a:t>
            </a:r>
            <a:r>
              <a:rPr lang="en-US"/>
              <a:t>or </a:t>
            </a:r>
            <a:r>
              <a:rPr lang="en-US">
                <a:latin typeface="Courier"/>
              </a:rPr>
              <a:t>0/0</a:t>
            </a:r>
            <a:r>
              <a:rPr lang="en-US"/>
              <a:t>?</a:t>
            </a:r>
          </a:p>
          <a:p>
            <a:pPr lvl="1"/>
            <a:r>
              <a:rPr lang="en-US"/>
              <a:t>If </a:t>
            </a:r>
            <a:r>
              <a:rPr lang="en-GB"/>
              <a:t>∞ </a:t>
            </a:r>
            <a:r>
              <a:rPr lang="en-US"/>
              <a:t>not an error, these shouldn’t be either</a:t>
            </a:r>
          </a:p>
          <a:p>
            <a:pPr lvl="1"/>
            <a:r>
              <a:rPr lang="en-US"/>
              <a:t>Called </a:t>
            </a:r>
            <a:r>
              <a:rPr lang="en-US" u="sng">
                <a:solidFill>
                  <a:schemeClr val="accent1"/>
                </a:solidFill>
              </a:rPr>
              <a:t>N</a:t>
            </a:r>
            <a:r>
              <a:rPr lang="en-US"/>
              <a:t>ot </a:t>
            </a:r>
            <a:r>
              <a:rPr lang="en-US" u="sng">
                <a:solidFill>
                  <a:schemeClr val="accent1"/>
                </a:solidFill>
              </a:rPr>
              <a:t>a</a:t>
            </a:r>
            <a:r>
              <a:rPr lang="en-US"/>
              <a:t> </a:t>
            </a:r>
            <a:r>
              <a:rPr lang="en-US" u="sng">
                <a:solidFill>
                  <a:schemeClr val="accent1"/>
                </a:solidFill>
              </a:rPr>
              <a:t>N</a:t>
            </a:r>
            <a:r>
              <a:rPr lang="en-US"/>
              <a:t>umber (</a:t>
            </a:r>
            <a:r>
              <a:rPr lang="en-US">
                <a:solidFill>
                  <a:schemeClr val="accent1"/>
                </a:solidFill>
              </a:rPr>
              <a:t>NaN</a:t>
            </a:r>
            <a:r>
              <a:rPr lang="en-US"/>
              <a:t>)</a:t>
            </a:r>
          </a:p>
          <a:p>
            <a:pPr lvl="1"/>
            <a:r>
              <a:rPr lang="en-US"/>
              <a:t>Exponent = 255, Significand nonzero</a:t>
            </a:r>
          </a:p>
          <a:p>
            <a:r>
              <a:rPr lang="en-US" sz="2800"/>
              <a:t>Why is this useful?</a:t>
            </a:r>
          </a:p>
          <a:p>
            <a:pPr lvl="1"/>
            <a:r>
              <a:rPr lang="en-US"/>
              <a:t>Hope NaNs help with debugging?</a:t>
            </a:r>
          </a:p>
          <a:p>
            <a:pPr lvl="1"/>
            <a:r>
              <a:rPr lang="en-US"/>
              <a:t>They contaminate: op(NaN, X) = NaN</a:t>
            </a:r>
          </a:p>
          <a:p>
            <a:pPr lvl="1"/>
            <a:r>
              <a:rPr lang="en-US"/>
              <a:t>Can use the significand to identify which!</a:t>
            </a:r>
          </a:p>
        </p:txBody>
      </p:sp>
    </p:spTree>
    <p:extLst>
      <p:ext uri="{BB962C8B-B14F-4D97-AF65-F5344CB8AC3E}">
        <p14:creationId xmlns:p14="http://schemas.microsoft.com/office/powerpoint/2010/main" val="52846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62725" cy="474662"/>
          </a:xfrm>
        </p:spPr>
        <p:txBody>
          <a:bodyPr/>
          <a:lstStyle/>
          <a:p>
            <a:r>
              <a:rPr lang="en-US"/>
              <a:t>Representation for Denorms (1/2)</a:t>
            </a:r>
          </a:p>
        </p:txBody>
      </p:sp>
      <p:sp>
        <p:nvSpPr>
          <p:cNvPr id="220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848600" cy="4768850"/>
          </a:xfrm>
        </p:spPr>
        <p:txBody>
          <a:bodyPr/>
          <a:lstStyle/>
          <a:p>
            <a:r>
              <a:rPr lang="en-US" dirty="0"/>
              <a:t>Problem: There’s a gap among representable FP numbers around 0</a:t>
            </a:r>
          </a:p>
          <a:p>
            <a:pPr lvl="1"/>
            <a:r>
              <a:rPr lang="en-US" dirty="0"/>
              <a:t>Smallest representable </a:t>
            </a:r>
            <a:r>
              <a:rPr lang="en-US" dirty="0" err="1"/>
              <a:t>pos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:</a:t>
            </a:r>
          </a:p>
          <a:p>
            <a:pPr lvl="2">
              <a:buFont typeface="Wingdings" charset="2"/>
              <a:buNone/>
            </a:pPr>
            <a:r>
              <a:rPr lang="en-US" dirty="0"/>
              <a:t>a = 1.0… </a:t>
            </a:r>
            <a:r>
              <a:rPr lang="en-US" baseline="-25000" dirty="0" smtClean="0"/>
              <a:t>two</a:t>
            </a:r>
            <a:r>
              <a:rPr lang="en-US" dirty="0" smtClean="0"/>
              <a:t> </a:t>
            </a:r>
            <a:r>
              <a:rPr lang="en-US" dirty="0"/>
              <a:t>* 2</a:t>
            </a:r>
            <a:r>
              <a:rPr lang="en-US" baseline="30000" dirty="0"/>
              <a:t>-126</a:t>
            </a:r>
            <a:r>
              <a:rPr lang="en-US" dirty="0"/>
              <a:t> = 2</a:t>
            </a:r>
            <a:r>
              <a:rPr lang="en-US" baseline="30000" dirty="0"/>
              <a:t>-126</a:t>
            </a:r>
            <a:endParaRPr lang="en-US" dirty="0"/>
          </a:p>
          <a:p>
            <a:pPr lvl="1"/>
            <a:r>
              <a:rPr lang="en-US" dirty="0"/>
              <a:t>Second smallest representable </a:t>
            </a:r>
            <a:r>
              <a:rPr lang="en-US" dirty="0" err="1"/>
              <a:t>pos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:</a:t>
            </a:r>
          </a:p>
          <a:p>
            <a:pPr lvl="2">
              <a:buFont typeface="Wingdings" charset="2"/>
              <a:buNone/>
            </a:pPr>
            <a:r>
              <a:rPr lang="en-US" dirty="0"/>
              <a:t>b	= 1.000……1 </a:t>
            </a:r>
            <a:r>
              <a:rPr lang="en-US" baseline="-25000" dirty="0" smtClean="0"/>
              <a:t>two</a:t>
            </a:r>
            <a:r>
              <a:rPr lang="en-US" dirty="0" smtClean="0"/>
              <a:t> </a:t>
            </a:r>
            <a:r>
              <a:rPr lang="en-US" dirty="0"/>
              <a:t>* 2</a:t>
            </a:r>
            <a:r>
              <a:rPr lang="en-US" baseline="30000" dirty="0"/>
              <a:t>-126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= (1 + </a:t>
            </a:r>
            <a:r>
              <a:rPr lang="en-US" dirty="0" smtClean="0"/>
              <a:t>0.00…1</a:t>
            </a:r>
            <a:r>
              <a:rPr lang="en-US" baseline="-25000" dirty="0" smtClean="0"/>
              <a:t>two</a:t>
            </a:r>
            <a:r>
              <a:rPr lang="en-US" dirty="0" smtClean="0"/>
              <a:t>) </a:t>
            </a:r>
            <a:r>
              <a:rPr lang="en-US" dirty="0"/>
              <a:t>* 2</a:t>
            </a:r>
            <a:r>
              <a:rPr lang="en-US" baseline="30000" dirty="0"/>
              <a:t>-126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= (1 + 2</a:t>
            </a:r>
            <a:r>
              <a:rPr lang="en-US" baseline="30000" dirty="0"/>
              <a:t>-23</a:t>
            </a:r>
            <a:r>
              <a:rPr lang="en-US" dirty="0"/>
              <a:t>) * 2</a:t>
            </a:r>
            <a:r>
              <a:rPr lang="en-US" baseline="30000" dirty="0"/>
              <a:t>-126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= 2</a:t>
            </a:r>
            <a:r>
              <a:rPr lang="en-US" baseline="30000" dirty="0"/>
              <a:t>-126</a:t>
            </a:r>
            <a:r>
              <a:rPr lang="en-US" dirty="0"/>
              <a:t> + 2</a:t>
            </a:r>
            <a:r>
              <a:rPr lang="en-US" baseline="30000" dirty="0"/>
              <a:t>-149</a:t>
            </a:r>
          </a:p>
          <a:p>
            <a:pPr lvl="1">
              <a:buFontTx/>
              <a:buNone/>
            </a:pPr>
            <a:r>
              <a:rPr lang="en-US" dirty="0"/>
              <a:t>	a - 0 = 2</a:t>
            </a:r>
            <a:r>
              <a:rPr lang="en-US" baseline="30000" dirty="0"/>
              <a:t>-126</a:t>
            </a:r>
          </a:p>
          <a:p>
            <a:pPr lvl="1">
              <a:buFontTx/>
              <a:buNone/>
            </a:pPr>
            <a:r>
              <a:rPr lang="en-US" dirty="0"/>
              <a:t>	b - a = 2</a:t>
            </a:r>
            <a:r>
              <a:rPr lang="en-US" baseline="30000" dirty="0"/>
              <a:t>-149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71800" y="5957888"/>
            <a:ext cx="381000" cy="152400"/>
            <a:chOff x="1968" y="3417"/>
            <a:chExt cx="240" cy="96"/>
          </a:xfrm>
        </p:grpSpPr>
        <p:sp>
          <p:nvSpPr>
            <p:cNvPr id="2201605" name="Line 5"/>
            <p:cNvSpPr>
              <a:spLocks noChangeShapeType="1"/>
            </p:cNvSpPr>
            <p:nvPr/>
          </p:nvSpPr>
          <p:spPr bwMode="auto">
            <a:xfrm>
              <a:off x="220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1606" name="Line 6"/>
            <p:cNvSpPr>
              <a:spLocks noChangeShapeType="1"/>
            </p:cNvSpPr>
            <p:nvPr/>
          </p:nvSpPr>
          <p:spPr bwMode="auto">
            <a:xfrm>
              <a:off x="2160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1607" name="Line 7"/>
            <p:cNvSpPr>
              <a:spLocks noChangeShapeType="1"/>
            </p:cNvSpPr>
            <p:nvPr/>
          </p:nvSpPr>
          <p:spPr bwMode="auto">
            <a:xfrm>
              <a:off x="211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1608" name="Line 8"/>
            <p:cNvSpPr>
              <a:spLocks noChangeShapeType="1"/>
            </p:cNvSpPr>
            <p:nvPr/>
          </p:nvSpPr>
          <p:spPr bwMode="auto">
            <a:xfrm>
              <a:off x="2064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1609" name="Line 9"/>
            <p:cNvSpPr>
              <a:spLocks noChangeShapeType="1"/>
            </p:cNvSpPr>
            <p:nvPr/>
          </p:nvSpPr>
          <p:spPr bwMode="auto">
            <a:xfrm>
              <a:off x="201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1610" name="Line 10"/>
            <p:cNvSpPr>
              <a:spLocks noChangeShapeType="1"/>
            </p:cNvSpPr>
            <p:nvPr/>
          </p:nvSpPr>
          <p:spPr bwMode="auto">
            <a:xfrm>
              <a:off x="196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724400" y="5957888"/>
            <a:ext cx="381000" cy="152400"/>
            <a:chOff x="3072" y="3417"/>
            <a:chExt cx="240" cy="96"/>
          </a:xfrm>
        </p:grpSpPr>
        <p:sp>
          <p:nvSpPr>
            <p:cNvPr id="2201612" name="Line 12"/>
            <p:cNvSpPr>
              <a:spLocks noChangeShapeType="1"/>
            </p:cNvSpPr>
            <p:nvPr/>
          </p:nvSpPr>
          <p:spPr bwMode="auto">
            <a:xfrm>
              <a:off x="307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1613" name="Line 13"/>
            <p:cNvSpPr>
              <a:spLocks noChangeShapeType="1"/>
            </p:cNvSpPr>
            <p:nvPr/>
          </p:nvSpPr>
          <p:spPr bwMode="auto">
            <a:xfrm>
              <a:off x="3120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1614" name="Line 14"/>
            <p:cNvSpPr>
              <a:spLocks noChangeShapeType="1"/>
            </p:cNvSpPr>
            <p:nvPr/>
          </p:nvSpPr>
          <p:spPr bwMode="auto">
            <a:xfrm>
              <a:off x="316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1615" name="Line 15"/>
            <p:cNvSpPr>
              <a:spLocks noChangeShapeType="1"/>
            </p:cNvSpPr>
            <p:nvPr/>
          </p:nvSpPr>
          <p:spPr bwMode="auto">
            <a:xfrm>
              <a:off x="321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1616" name="Line 16"/>
            <p:cNvSpPr>
              <a:spLocks noChangeShapeType="1"/>
            </p:cNvSpPr>
            <p:nvPr/>
          </p:nvSpPr>
          <p:spPr bwMode="auto">
            <a:xfrm>
              <a:off x="3264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1617" name="Line 17"/>
            <p:cNvSpPr>
              <a:spLocks noChangeShapeType="1"/>
            </p:cNvSpPr>
            <p:nvPr/>
          </p:nvSpPr>
          <p:spPr bwMode="auto">
            <a:xfrm>
              <a:off x="331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200400" y="5500688"/>
            <a:ext cx="228600" cy="609600"/>
            <a:chOff x="2112" y="3129"/>
            <a:chExt cx="144" cy="384"/>
          </a:xfrm>
        </p:grpSpPr>
        <p:sp>
          <p:nvSpPr>
            <p:cNvPr id="2201619" name="Line 19"/>
            <p:cNvSpPr>
              <a:spLocks noChangeShapeType="1"/>
            </p:cNvSpPr>
            <p:nvPr/>
          </p:nvSpPr>
          <p:spPr bwMode="auto">
            <a:xfrm>
              <a:off x="225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1620" name="Text Box 20"/>
            <p:cNvSpPr txBox="1">
              <a:spLocks noChangeArrowheads="1"/>
            </p:cNvSpPr>
            <p:nvPr/>
          </p:nvSpPr>
          <p:spPr bwMode="auto">
            <a:xfrm>
              <a:off x="2112" y="3129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 b="1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4494213" y="5486400"/>
            <a:ext cx="401637" cy="623888"/>
            <a:chOff x="2927" y="3120"/>
            <a:chExt cx="253" cy="393"/>
          </a:xfrm>
        </p:grpSpPr>
        <p:sp>
          <p:nvSpPr>
            <p:cNvPr id="2201622" name="Line 22"/>
            <p:cNvSpPr>
              <a:spLocks noChangeShapeType="1"/>
            </p:cNvSpPr>
            <p:nvPr/>
          </p:nvSpPr>
          <p:spPr bwMode="auto">
            <a:xfrm>
              <a:off x="3024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1623" name="Text Box 23"/>
            <p:cNvSpPr txBox="1">
              <a:spLocks noChangeArrowheads="1"/>
            </p:cNvSpPr>
            <p:nvPr/>
          </p:nvSpPr>
          <p:spPr bwMode="auto">
            <a:xfrm>
              <a:off x="2927" y="3120"/>
              <a:ext cx="25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b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4418013" y="5957888"/>
            <a:ext cx="382587" cy="595312"/>
            <a:chOff x="2879" y="3417"/>
            <a:chExt cx="241" cy="375"/>
          </a:xfrm>
        </p:grpSpPr>
        <p:sp>
          <p:nvSpPr>
            <p:cNvPr id="2201625" name="Line 25"/>
            <p:cNvSpPr>
              <a:spLocks noChangeShapeType="1"/>
            </p:cNvSpPr>
            <p:nvPr/>
          </p:nvSpPr>
          <p:spPr bwMode="auto">
            <a:xfrm>
              <a:off x="297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1626" name="Text Box 26"/>
            <p:cNvSpPr txBox="1">
              <a:spLocks noChangeArrowheads="1"/>
            </p:cNvSpPr>
            <p:nvPr/>
          </p:nvSpPr>
          <p:spPr bwMode="auto">
            <a:xfrm>
              <a:off x="2879" y="3465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a</a:t>
              </a: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2057400" y="5715000"/>
            <a:ext cx="4114800" cy="838200"/>
            <a:chOff x="1296" y="3600"/>
            <a:chExt cx="2592" cy="528"/>
          </a:xfrm>
        </p:grpSpPr>
        <p:sp>
          <p:nvSpPr>
            <p:cNvPr id="2201628" name="Line 28"/>
            <p:cNvSpPr>
              <a:spLocks noChangeShapeType="1"/>
            </p:cNvSpPr>
            <p:nvPr/>
          </p:nvSpPr>
          <p:spPr bwMode="auto">
            <a:xfrm>
              <a:off x="2544" y="3753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1629" name="Text Box 29"/>
            <p:cNvSpPr txBox="1">
              <a:spLocks noChangeArrowheads="1"/>
            </p:cNvSpPr>
            <p:nvPr/>
          </p:nvSpPr>
          <p:spPr bwMode="auto">
            <a:xfrm>
              <a:off x="2447" y="3801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0</a:t>
              </a:r>
            </a:p>
          </p:txBody>
        </p:sp>
        <p:sp>
          <p:nvSpPr>
            <p:cNvPr id="2201630" name="Line 30"/>
            <p:cNvSpPr>
              <a:spLocks noChangeShapeType="1"/>
            </p:cNvSpPr>
            <p:nvPr/>
          </p:nvSpPr>
          <p:spPr bwMode="auto">
            <a:xfrm>
              <a:off x="1728" y="3801"/>
              <a:ext cx="1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1631" name="Text Box 31"/>
            <p:cNvSpPr txBox="1">
              <a:spLocks noChangeArrowheads="1"/>
            </p:cNvSpPr>
            <p:nvPr/>
          </p:nvSpPr>
          <p:spPr bwMode="auto">
            <a:xfrm>
              <a:off x="3446" y="3642"/>
              <a:ext cx="2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+</a:t>
              </a:r>
            </a:p>
          </p:txBody>
        </p:sp>
        <p:sp>
          <p:nvSpPr>
            <p:cNvPr id="2201632" name="Text Box 32"/>
            <p:cNvSpPr txBox="1">
              <a:spLocks noChangeArrowheads="1"/>
            </p:cNvSpPr>
            <p:nvPr/>
          </p:nvSpPr>
          <p:spPr bwMode="auto">
            <a:xfrm>
              <a:off x="1296" y="3600"/>
              <a:ext cx="1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-</a:t>
              </a:r>
            </a:p>
          </p:txBody>
        </p:sp>
        <p:sp>
          <p:nvSpPr>
            <p:cNvPr id="2201633" name="Oval 33"/>
            <p:cNvSpPr>
              <a:spLocks noChangeArrowheads="1"/>
            </p:cNvSpPr>
            <p:nvPr/>
          </p:nvSpPr>
          <p:spPr bwMode="auto">
            <a:xfrm>
              <a:off x="1488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1634" name="Oval 34"/>
            <p:cNvSpPr>
              <a:spLocks noChangeArrowheads="1"/>
            </p:cNvSpPr>
            <p:nvPr/>
          </p:nvSpPr>
          <p:spPr bwMode="auto">
            <a:xfrm>
              <a:off x="1584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1635" name="Oval 35"/>
            <p:cNvSpPr>
              <a:spLocks noChangeArrowheads="1"/>
            </p:cNvSpPr>
            <p:nvPr/>
          </p:nvSpPr>
          <p:spPr bwMode="auto">
            <a:xfrm>
              <a:off x="3696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1636" name="Oval 36"/>
            <p:cNvSpPr>
              <a:spLocks noChangeArrowheads="1"/>
            </p:cNvSpPr>
            <p:nvPr/>
          </p:nvSpPr>
          <p:spPr bwMode="auto">
            <a:xfrm>
              <a:off x="3792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2514600" y="5245100"/>
            <a:ext cx="2216150" cy="1308100"/>
            <a:chOff x="1584" y="3064"/>
            <a:chExt cx="1396" cy="824"/>
          </a:xfrm>
        </p:grpSpPr>
        <p:grpSp>
          <p:nvGrpSpPr>
            <p:cNvPr id="9" name="Group 38"/>
            <p:cNvGrpSpPr>
              <a:grpSpLocks/>
            </p:cNvGrpSpPr>
            <p:nvPr/>
          </p:nvGrpSpPr>
          <p:grpSpPr bwMode="auto">
            <a:xfrm>
              <a:off x="2111" y="3513"/>
              <a:ext cx="116" cy="375"/>
              <a:chOff x="2207" y="3417"/>
              <a:chExt cx="116" cy="375"/>
            </a:xfrm>
          </p:grpSpPr>
          <p:sp>
            <p:nvSpPr>
              <p:cNvPr id="2201639" name="Line 39"/>
              <p:cNvSpPr>
                <a:spLocks noChangeShapeType="1"/>
              </p:cNvSpPr>
              <p:nvPr/>
            </p:nvSpPr>
            <p:spPr bwMode="auto">
              <a:xfrm>
                <a:off x="2304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5600">
                  <a:solidFill>
                    <a:srgbClr val="FC0128"/>
                  </a:solidFill>
                  <a:latin typeface="Helvetica" charset="0"/>
                </a:endParaRPr>
              </a:p>
            </p:txBody>
          </p:sp>
          <p:sp>
            <p:nvSpPr>
              <p:cNvPr id="2201640" name="Text Box 40"/>
              <p:cNvSpPr txBox="1">
                <a:spLocks noChangeArrowheads="1"/>
              </p:cNvSpPr>
              <p:nvPr/>
            </p:nvSpPr>
            <p:spPr bwMode="auto">
              <a:xfrm>
                <a:off x="2207" y="3465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000000"/>
                  </a:solidFill>
                  <a:latin typeface="Helvetica" charset="0"/>
                </a:endParaRPr>
              </a:p>
            </p:txBody>
          </p:sp>
        </p:grp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2265" y="3064"/>
              <a:ext cx="715" cy="632"/>
              <a:chOff x="2265" y="3064"/>
              <a:chExt cx="715" cy="632"/>
            </a:xfrm>
          </p:grpSpPr>
          <p:sp>
            <p:nvSpPr>
              <p:cNvPr id="2201642" name="Oval 42"/>
              <p:cNvSpPr>
                <a:spLocks noChangeArrowheads="1"/>
              </p:cNvSpPr>
              <p:nvPr/>
            </p:nvSpPr>
            <p:spPr bwMode="auto">
              <a:xfrm>
                <a:off x="2592" y="3408"/>
                <a:ext cx="240" cy="288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lIns="63500" tIns="25400" rIns="63500" bIns="25400" anchor="ctr">
                <a:prstTxWarp prst="textNoShape">
                  <a:avLst/>
                </a:prstTxWarp>
                <a:spAutoFit/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5600">
                  <a:solidFill>
                    <a:srgbClr val="FC0128"/>
                  </a:solidFill>
                  <a:latin typeface="Helvetica" charset="0"/>
                </a:endParaRPr>
              </a:p>
            </p:txBody>
          </p:sp>
          <p:sp>
            <p:nvSpPr>
              <p:cNvPr id="2201643" name="Text Box 43"/>
              <p:cNvSpPr txBox="1">
                <a:spLocks noChangeArrowheads="1"/>
              </p:cNvSpPr>
              <p:nvPr/>
            </p:nvSpPr>
            <p:spPr bwMode="auto">
              <a:xfrm>
                <a:off x="2265" y="3064"/>
                <a:ext cx="715" cy="2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defTabSz="914400" eaLnBrk="0" fontAlgn="base" hangingPunct="0">
                  <a:lnSpc>
                    <a:spcPct val="85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C0128"/>
                    </a:solidFill>
                    <a:latin typeface="Helvetica" charset="0"/>
                  </a:rPr>
                  <a:t>Gaps!</a:t>
                </a:r>
              </a:p>
            </p:txBody>
          </p:sp>
        </p:grp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1584" y="3072"/>
              <a:ext cx="912" cy="632"/>
              <a:chOff x="1584" y="3072"/>
              <a:chExt cx="912" cy="632"/>
            </a:xfrm>
          </p:grpSpPr>
          <p:sp>
            <p:nvSpPr>
              <p:cNvPr id="2201645" name="Oval 45"/>
              <p:cNvSpPr>
                <a:spLocks noChangeArrowheads="1"/>
              </p:cNvSpPr>
              <p:nvPr/>
            </p:nvSpPr>
            <p:spPr bwMode="auto">
              <a:xfrm>
                <a:off x="2256" y="3416"/>
                <a:ext cx="240" cy="288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lIns="63500" tIns="25400" rIns="63500" bIns="25400" anchor="ctr">
                <a:prstTxWarp prst="textNoShape">
                  <a:avLst/>
                </a:prstTxWarp>
                <a:spAutoFit/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5600">
                  <a:solidFill>
                    <a:srgbClr val="FC0128"/>
                  </a:solidFill>
                  <a:latin typeface="Helvetica" charset="0"/>
                </a:endParaRPr>
              </a:p>
            </p:txBody>
          </p:sp>
          <p:sp>
            <p:nvSpPr>
              <p:cNvPr id="2201646" name="Text Box 46"/>
              <p:cNvSpPr txBox="1">
                <a:spLocks noChangeArrowheads="1"/>
              </p:cNvSpPr>
              <p:nvPr/>
            </p:nvSpPr>
            <p:spPr bwMode="auto">
              <a:xfrm>
                <a:off x="1584" y="3072"/>
                <a:ext cx="80" cy="2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defTabSz="914400" eaLnBrk="0" fontAlgn="base" hangingPunct="0">
                  <a:lnSpc>
                    <a:spcPct val="85000"/>
                  </a:lnSpc>
                  <a:spcBef>
                    <a:spcPct val="40000"/>
                  </a:spcBef>
                  <a:spcAft>
                    <a:spcPct val="0"/>
                  </a:spcAft>
                </a:pPr>
                <a:endParaRPr lang="en-US" sz="2800" b="1">
                  <a:solidFill>
                    <a:srgbClr val="FC0128"/>
                  </a:solidFill>
                  <a:latin typeface="Helvetica" charset="0"/>
                </a:endParaRPr>
              </a:p>
            </p:txBody>
          </p:sp>
        </p:grpSp>
      </p:grpSp>
      <p:sp>
        <p:nvSpPr>
          <p:cNvPr id="2201647" name="Text Box 47"/>
          <p:cNvSpPr txBox="1">
            <a:spLocks noChangeArrowheads="1"/>
          </p:cNvSpPr>
          <p:nvPr/>
        </p:nvSpPr>
        <p:spPr bwMode="auto">
          <a:xfrm>
            <a:off x="5562600" y="3886200"/>
            <a:ext cx="2743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FC0128"/>
                </a:solidFill>
                <a:latin typeface="Helvetica" charset="0"/>
              </a:rPr>
              <a:t>Normalization and implicit 1</a:t>
            </a:r>
            <a:br>
              <a:rPr lang="en-US" sz="2400" b="1">
                <a:solidFill>
                  <a:srgbClr val="FC0128"/>
                </a:solidFill>
                <a:latin typeface="Helvetica" charset="0"/>
              </a:rPr>
            </a:br>
            <a:r>
              <a:rPr lang="en-US" sz="2400" b="1">
                <a:solidFill>
                  <a:srgbClr val="FC0128"/>
                </a:solidFill>
                <a:latin typeface="Helvetica" charset="0"/>
              </a:rPr>
              <a:t>is to blame!</a:t>
            </a:r>
          </a:p>
        </p:txBody>
      </p:sp>
    </p:spTree>
    <p:extLst>
      <p:ext uri="{BB962C8B-B14F-4D97-AF65-F5344CB8AC3E}">
        <p14:creationId xmlns:p14="http://schemas.microsoft.com/office/powerpoint/2010/main" val="95570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62725" cy="474662"/>
          </a:xfrm>
        </p:spPr>
        <p:txBody>
          <a:bodyPr/>
          <a:lstStyle/>
          <a:p>
            <a:r>
              <a:rPr lang="en-US"/>
              <a:t>Representation for Denorms (2/2)</a:t>
            </a:r>
          </a:p>
        </p:txBody>
      </p:sp>
      <p:sp>
        <p:nvSpPr>
          <p:cNvPr id="2203651" name="Rectangle 3"/>
          <p:cNvSpPr>
            <a:spLocks noChangeArrowheads="1"/>
          </p:cNvSpPr>
          <p:nvPr/>
        </p:nvSpPr>
        <p:spPr bwMode="auto">
          <a:xfrm>
            <a:off x="685800" y="1066800"/>
            <a:ext cx="7848600" cy="42401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defTabSz="9144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Font typeface="Times" charset="0"/>
              <a:buChar char="•"/>
            </a:pPr>
            <a:r>
              <a:rPr lang="en-US" sz="3200" b="1">
                <a:solidFill>
                  <a:srgbClr val="000000"/>
                </a:solidFill>
                <a:latin typeface="Helvetica" charset="0"/>
              </a:rPr>
              <a:t>Solution:</a:t>
            </a:r>
          </a:p>
          <a:p>
            <a:pPr marL="685800" lvl="1" indent="-190500" defTabSz="9144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latin typeface="Helvetica" charset="0"/>
                <a:ea typeface="ＭＳ Ｐゴシック" charset="-128"/>
              </a:rPr>
              <a:t>We still haven’t used Exponent = 0, Significand nonzero</a:t>
            </a:r>
          </a:p>
          <a:p>
            <a:pPr marL="685800" lvl="1" indent="-190500" defTabSz="9144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SzPct val="100000"/>
              <a:buFontTx/>
              <a:buChar char="•"/>
            </a:pPr>
            <a:r>
              <a:rPr lang="en-US" sz="2800" b="1" u="sng">
                <a:solidFill>
                  <a:srgbClr val="0D407F"/>
                </a:solidFill>
                <a:latin typeface="Helvetica" charset="0"/>
                <a:ea typeface="ＭＳ Ｐゴシック" charset="-128"/>
              </a:rPr>
              <a:t>DEnormalized number</a:t>
            </a:r>
            <a:r>
              <a:rPr lang="en-US" sz="2800" b="1">
                <a:solidFill>
                  <a:srgbClr val="0D407F"/>
                </a:solidFill>
                <a:latin typeface="Helvetica" charset="0"/>
                <a:ea typeface="ＭＳ Ｐゴシック" charset="-128"/>
              </a:rPr>
              <a:t>: no (implied) leading 1, </a:t>
            </a:r>
            <a:r>
              <a:rPr lang="en-US" sz="2800" b="1">
                <a:solidFill>
                  <a:srgbClr val="063DE8"/>
                </a:solidFill>
                <a:latin typeface="Helvetica" charset="0"/>
                <a:ea typeface="ＭＳ Ｐゴシック" charset="-128"/>
              </a:rPr>
              <a:t>implicit exponent = -126</a:t>
            </a:r>
            <a:r>
              <a:rPr lang="en-US" sz="2800" b="1">
                <a:solidFill>
                  <a:srgbClr val="0D407F"/>
                </a:solidFill>
                <a:latin typeface="Helvetica" charset="0"/>
                <a:ea typeface="ＭＳ Ｐゴシック" charset="-128"/>
              </a:rPr>
              <a:t>.</a:t>
            </a:r>
          </a:p>
          <a:p>
            <a:pPr marL="685800" lvl="1" indent="-190500" defTabSz="9144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latin typeface="Helvetica" charset="0"/>
                <a:ea typeface="ＭＳ Ｐゴシック" charset="-128"/>
              </a:rPr>
              <a:t>Smallest representable pos num:</a:t>
            </a:r>
          </a:p>
          <a:p>
            <a:pPr marL="1257300" lvl="2" indent="-342900" defTabSz="9144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SzPct val="100000"/>
              <a:buFont typeface="Wingdings" charset="2"/>
              <a:buNone/>
            </a:pPr>
            <a:r>
              <a:rPr lang="en-US" sz="2400" b="1">
                <a:solidFill>
                  <a:srgbClr val="810A52"/>
                </a:solidFill>
                <a:latin typeface="Helvetica" charset="0"/>
                <a:ea typeface="ＭＳ Ｐゴシック" charset="-128"/>
              </a:rPr>
              <a:t>a = 2</a:t>
            </a:r>
            <a:r>
              <a:rPr lang="en-US" sz="2400" b="1" baseline="30000">
                <a:solidFill>
                  <a:srgbClr val="810A52"/>
                </a:solidFill>
                <a:latin typeface="Helvetica" charset="0"/>
                <a:ea typeface="ＭＳ Ｐゴシック" charset="-128"/>
              </a:rPr>
              <a:t>-149</a:t>
            </a:r>
            <a:r>
              <a:rPr lang="en-US" sz="2400" b="1">
                <a:solidFill>
                  <a:srgbClr val="810A52"/>
                </a:solidFill>
                <a:latin typeface="Helvetica" charset="0"/>
                <a:ea typeface="ＭＳ Ｐゴシック" charset="-128"/>
              </a:rPr>
              <a:t> </a:t>
            </a:r>
          </a:p>
          <a:p>
            <a:pPr marL="685800" lvl="1" indent="-190500" defTabSz="9144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latin typeface="Helvetica" charset="0"/>
                <a:ea typeface="ＭＳ Ｐゴシック" charset="-128"/>
              </a:rPr>
              <a:t>Second smallest representable pos num:</a:t>
            </a:r>
          </a:p>
          <a:p>
            <a:pPr marL="1257300" lvl="2" indent="-342900" defTabSz="9144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SzPct val="100000"/>
              <a:buFont typeface="Wingdings" charset="2"/>
              <a:buNone/>
            </a:pPr>
            <a:r>
              <a:rPr lang="en-US" sz="2400" b="1">
                <a:solidFill>
                  <a:srgbClr val="810A52"/>
                </a:solidFill>
                <a:latin typeface="Helvetica" charset="0"/>
                <a:ea typeface="ＭＳ Ｐゴシック" charset="-128"/>
              </a:rPr>
              <a:t>b = 2</a:t>
            </a:r>
            <a:r>
              <a:rPr lang="en-US" sz="2400" b="1" baseline="30000">
                <a:solidFill>
                  <a:srgbClr val="810A52"/>
                </a:solidFill>
                <a:latin typeface="Helvetica" charset="0"/>
                <a:ea typeface="ＭＳ Ｐゴシック" charset="-128"/>
              </a:rPr>
              <a:t>-148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57400" y="5334000"/>
            <a:ext cx="4114800" cy="838200"/>
            <a:chOff x="1296" y="3600"/>
            <a:chExt cx="2592" cy="528"/>
          </a:xfrm>
        </p:grpSpPr>
        <p:sp>
          <p:nvSpPr>
            <p:cNvPr id="2203653" name="Line 5"/>
            <p:cNvSpPr>
              <a:spLocks noChangeShapeType="1"/>
            </p:cNvSpPr>
            <p:nvPr/>
          </p:nvSpPr>
          <p:spPr bwMode="auto">
            <a:xfrm>
              <a:off x="2544" y="3753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3654" name="Text Box 6"/>
            <p:cNvSpPr txBox="1">
              <a:spLocks noChangeArrowheads="1"/>
            </p:cNvSpPr>
            <p:nvPr/>
          </p:nvSpPr>
          <p:spPr bwMode="auto">
            <a:xfrm>
              <a:off x="2447" y="3801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0</a:t>
              </a:r>
            </a:p>
          </p:txBody>
        </p:sp>
        <p:sp>
          <p:nvSpPr>
            <p:cNvPr id="2203655" name="Line 7"/>
            <p:cNvSpPr>
              <a:spLocks noChangeShapeType="1"/>
            </p:cNvSpPr>
            <p:nvPr/>
          </p:nvSpPr>
          <p:spPr bwMode="auto">
            <a:xfrm>
              <a:off x="1728" y="3801"/>
              <a:ext cx="1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3656" name="Text Box 8"/>
            <p:cNvSpPr txBox="1">
              <a:spLocks noChangeArrowheads="1"/>
            </p:cNvSpPr>
            <p:nvPr/>
          </p:nvSpPr>
          <p:spPr bwMode="auto">
            <a:xfrm>
              <a:off x="3446" y="3642"/>
              <a:ext cx="2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+</a:t>
              </a:r>
            </a:p>
          </p:txBody>
        </p:sp>
        <p:sp>
          <p:nvSpPr>
            <p:cNvPr id="2203657" name="Text Box 9"/>
            <p:cNvSpPr txBox="1">
              <a:spLocks noChangeArrowheads="1"/>
            </p:cNvSpPr>
            <p:nvPr/>
          </p:nvSpPr>
          <p:spPr bwMode="auto">
            <a:xfrm>
              <a:off x="1296" y="3600"/>
              <a:ext cx="1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-</a:t>
              </a:r>
            </a:p>
          </p:txBody>
        </p:sp>
        <p:sp>
          <p:nvSpPr>
            <p:cNvPr id="2203658" name="Oval 10"/>
            <p:cNvSpPr>
              <a:spLocks noChangeArrowheads="1"/>
            </p:cNvSpPr>
            <p:nvPr/>
          </p:nvSpPr>
          <p:spPr bwMode="auto">
            <a:xfrm>
              <a:off x="1488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3659" name="Oval 11"/>
            <p:cNvSpPr>
              <a:spLocks noChangeArrowheads="1"/>
            </p:cNvSpPr>
            <p:nvPr/>
          </p:nvSpPr>
          <p:spPr bwMode="auto">
            <a:xfrm>
              <a:off x="1584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3660" name="Oval 12"/>
            <p:cNvSpPr>
              <a:spLocks noChangeArrowheads="1"/>
            </p:cNvSpPr>
            <p:nvPr/>
          </p:nvSpPr>
          <p:spPr bwMode="auto">
            <a:xfrm>
              <a:off x="3696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3661" name="Oval 13"/>
            <p:cNvSpPr>
              <a:spLocks noChangeArrowheads="1"/>
            </p:cNvSpPr>
            <p:nvPr/>
          </p:nvSpPr>
          <p:spPr bwMode="auto">
            <a:xfrm>
              <a:off x="3792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581400" y="5576888"/>
            <a:ext cx="381000" cy="152400"/>
            <a:chOff x="1968" y="3417"/>
            <a:chExt cx="240" cy="96"/>
          </a:xfrm>
        </p:grpSpPr>
        <p:sp>
          <p:nvSpPr>
            <p:cNvPr id="2203663" name="Line 15"/>
            <p:cNvSpPr>
              <a:spLocks noChangeShapeType="1"/>
            </p:cNvSpPr>
            <p:nvPr/>
          </p:nvSpPr>
          <p:spPr bwMode="auto">
            <a:xfrm>
              <a:off x="220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3664" name="Line 16"/>
            <p:cNvSpPr>
              <a:spLocks noChangeShapeType="1"/>
            </p:cNvSpPr>
            <p:nvPr/>
          </p:nvSpPr>
          <p:spPr bwMode="auto">
            <a:xfrm>
              <a:off x="2160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3665" name="Line 17"/>
            <p:cNvSpPr>
              <a:spLocks noChangeShapeType="1"/>
            </p:cNvSpPr>
            <p:nvPr/>
          </p:nvSpPr>
          <p:spPr bwMode="auto">
            <a:xfrm>
              <a:off x="211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3666" name="Line 18"/>
            <p:cNvSpPr>
              <a:spLocks noChangeShapeType="1"/>
            </p:cNvSpPr>
            <p:nvPr/>
          </p:nvSpPr>
          <p:spPr bwMode="auto">
            <a:xfrm>
              <a:off x="2064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3667" name="Line 19"/>
            <p:cNvSpPr>
              <a:spLocks noChangeShapeType="1"/>
            </p:cNvSpPr>
            <p:nvPr/>
          </p:nvSpPr>
          <p:spPr bwMode="auto">
            <a:xfrm>
              <a:off x="201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3668" name="Line 20"/>
            <p:cNvSpPr>
              <a:spLocks noChangeShapeType="1"/>
            </p:cNvSpPr>
            <p:nvPr/>
          </p:nvSpPr>
          <p:spPr bwMode="auto">
            <a:xfrm>
              <a:off x="196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114800" y="5576888"/>
            <a:ext cx="381000" cy="152400"/>
            <a:chOff x="3072" y="3417"/>
            <a:chExt cx="240" cy="96"/>
          </a:xfrm>
        </p:grpSpPr>
        <p:sp>
          <p:nvSpPr>
            <p:cNvPr id="2203670" name="Line 22"/>
            <p:cNvSpPr>
              <a:spLocks noChangeShapeType="1"/>
            </p:cNvSpPr>
            <p:nvPr/>
          </p:nvSpPr>
          <p:spPr bwMode="auto">
            <a:xfrm>
              <a:off x="307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3671" name="Line 23"/>
            <p:cNvSpPr>
              <a:spLocks noChangeShapeType="1"/>
            </p:cNvSpPr>
            <p:nvPr/>
          </p:nvSpPr>
          <p:spPr bwMode="auto">
            <a:xfrm>
              <a:off x="3120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3672" name="Line 24"/>
            <p:cNvSpPr>
              <a:spLocks noChangeShapeType="1"/>
            </p:cNvSpPr>
            <p:nvPr/>
          </p:nvSpPr>
          <p:spPr bwMode="auto">
            <a:xfrm>
              <a:off x="316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3673" name="Line 25"/>
            <p:cNvSpPr>
              <a:spLocks noChangeShapeType="1"/>
            </p:cNvSpPr>
            <p:nvPr/>
          </p:nvSpPr>
          <p:spPr bwMode="auto">
            <a:xfrm>
              <a:off x="321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3674" name="Line 26"/>
            <p:cNvSpPr>
              <a:spLocks noChangeShapeType="1"/>
            </p:cNvSpPr>
            <p:nvPr/>
          </p:nvSpPr>
          <p:spPr bwMode="auto">
            <a:xfrm>
              <a:off x="3264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3675" name="Line 27"/>
            <p:cNvSpPr>
              <a:spLocks noChangeShapeType="1"/>
            </p:cNvSpPr>
            <p:nvPr/>
          </p:nvSpPr>
          <p:spPr bwMode="auto">
            <a:xfrm>
              <a:off x="331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648200" y="5576888"/>
            <a:ext cx="609600" cy="152400"/>
            <a:chOff x="2928" y="3513"/>
            <a:chExt cx="384" cy="96"/>
          </a:xfrm>
        </p:grpSpPr>
        <p:sp>
          <p:nvSpPr>
            <p:cNvPr id="2203677" name="Line 29"/>
            <p:cNvSpPr>
              <a:spLocks noChangeShapeType="1"/>
            </p:cNvSpPr>
            <p:nvPr/>
          </p:nvSpPr>
          <p:spPr bwMode="auto">
            <a:xfrm>
              <a:off x="2928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3678" name="Line 30"/>
            <p:cNvSpPr>
              <a:spLocks noChangeShapeType="1"/>
            </p:cNvSpPr>
            <p:nvPr/>
          </p:nvSpPr>
          <p:spPr bwMode="auto">
            <a:xfrm>
              <a:off x="3024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3679" name="Line 31"/>
            <p:cNvSpPr>
              <a:spLocks noChangeShapeType="1"/>
            </p:cNvSpPr>
            <p:nvPr/>
          </p:nvSpPr>
          <p:spPr bwMode="auto">
            <a:xfrm>
              <a:off x="3168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3680" name="Line 32"/>
            <p:cNvSpPr>
              <a:spLocks noChangeShapeType="1"/>
            </p:cNvSpPr>
            <p:nvPr/>
          </p:nvSpPr>
          <p:spPr bwMode="auto">
            <a:xfrm>
              <a:off x="3312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3048000" y="5576888"/>
            <a:ext cx="381000" cy="152400"/>
            <a:chOff x="1920" y="3513"/>
            <a:chExt cx="240" cy="96"/>
          </a:xfrm>
        </p:grpSpPr>
        <p:sp>
          <p:nvSpPr>
            <p:cNvPr id="2203682" name="Line 34"/>
            <p:cNvSpPr>
              <a:spLocks noChangeShapeType="1"/>
            </p:cNvSpPr>
            <p:nvPr/>
          </p:nvSpPr>
          <p:spPr bwMode="auto">
            <a:xfrm>
              <a:off x="2160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3683" name="Line 35"/>
            <p:cNvSpPr>
              <a:spLocks noChangeShapeType="1"/>
            </p:cNvSpPr>
            <p:nvPr/>
          </p:nvSpPr>
          <p:spPr bwMode="auto">
            <a:xfrm>
              <a:off x="2064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203684" name="Line 36"/>
            <p:cNvSpPr>
              <a:spLocks noChangeShapeType="1"/>
            </p:cNvSpPr>
            <p:nvPr/>
          </p:nvSpPr>
          <p:spPr bwMode="auto">
            <a:xfrm>
              <a:off x="1920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162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389563" cy="474662"/>
          </a:xfrm>
          <a:noFill/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Special Numbers Summary</a:t>
            </a:r>
          </a:p>
        </p:txBody>
      </p:sp>
      <p:sp>
        <p:nvSpPr>
          <p:cNvPr id="2205699" name="Text Box 3"/>
          <p:cNvSpPr txBox="1">
            <a:spLocks noChangeArrowheads="1"/>
          </p:cNvSpPr>
          <p:nvPr/>
        </p:nvSpPr>
        <p:spPr bwMode="auto">
          <a:xfrm>
            <a:off x="595313" y="1042988"/>
            <a:ext cx="784860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3360" tIns="25560" rIns="63360" bIns="25560">
            <a:prstTxWarp prst="textNoShape">
              <a:avLst/>
            </a:prstTxWarp>
            <a:spAutoFit/>
          </a:bodyPr>
          <a:lstStyle/>
          <a:p>
            <a:pPr marL="201613" indent="-201613" defTabSz="914400" eaLnBrk="0" fontAlgn="base" hangingPunct="0">
              <a:lnSpc>
                <a:spcPct val="75000"/>
              </a:lnSpc>
              <a:spcBef>
                <a:spcPts val="25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b="1">
                <a:solidFill>
                  <a:srgbClr val="000000"/>
                </a:solidFill>
                <a:latin typeface="Helvetica" charset="0"/>
                <a:ea typeface="HG Mincho Light J" charset="0"/>
                <a:cs typeface="HG Mincho Light J" charset="0"/>
              </a:rPr>
              <a:t>Reserve exponents, significands:</a:t>
            </a:r>
          </a:p>
          <a:p>
            <a:pPr marL="685800" lvl="1" indent="-190500" defTabSz="914400" eaLnBrk="0" fontAlgn="base" hangingPunct="0">
              <a:lnSpc>
                <a:spcPct val="65000"/>
              </a:lnSpc>
              <a:spcBef>
                <a:spcPts val="13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rgbClr val="000000"/>
                </a:solidFill>
                <a:latin typeface="Helvetica" charset="0"/>
                <a:ea typeface="HG Mincho Light J" charset="0"/>
                <a:cs typeface="HG Mincho Light J" charset="0"/>
              </a:rPr>
              <a:t>Exponent	Significand	Object</a:t>
            </a:r>
          </a:p>
          <a:p>
            <a:pPr marL="685800" lvl="1" indent="-190500" defTabSz="914400" eaLnBrk="0" fontAlgn="base" hangingPunct="0">
              <a:lnSpc>
                <a:spcPct val="45000"/>
              </a:lnSpc>
              <a:spcBef>
                <a:spcPts val="13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rgbClr val="000000"/>
                </a:solidFill>
                <a:latin typeface="Helvetica" charset="0"/>
                <a:ea typeface="HG Mincho Light J" charset="0"/>
                <a:cs typeface="HG Mincho Light J" charset="0"/>
              </a:rPr>
              <a:t>0			0			0</a:t>
            </a:r>
          </a:p>
          <a:p>
            <a:pPr marL="685800" lvl="1" indent="-190500" defTabSz="914400" eaLnBrk="0" fontAlgn="base" hangingPunct="0">
              <a:lnSpc>
                <a:spcPct val="45000"/>
              </a:lnSpc>
              <a:spcBef>
                <a:spcPts val="13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rgbClr val="000000"/>
                </a:solidFill>
                <a:latin typeface="Helvetica" charset="0"/>
                <a:ea typeface="HG Mincho Light J" charset="0"/>
                <a:cs typeface="HG Mincho Light J" charset="0"/>
              </a:rPr>
              <a:t>0			</a:t>
            </a:r>
            <a:r>
              <a:rPr lang="en-GB" sz="2800" b="1" u="sng">
                <a:solidFill>
                  <a:srgbClr val="FC0128"/>
                </a:solidFill>
                <a:latin typeface="Helvetica" charset="0"/>
                <a:ea typeface="HG Mincho Light J" charset="0"/>
                <a:cs typeface="HG Mincho Light J" charset="0"/>
              </a:rPr>
              <a:t>nonzero		Denorm</a:t>
            </a:r>
          </a:p>
          <a:p>
            <a:pPr marL="685800" lvl="1" indent="-190500" defTabSz="914400" eaLnBrk="0" fontAlgn="base" hangingPunct="0">
              <a:lnSpc>
                <a:spcPct val="45000"/>
              </a:lnSpc>
              <a:spcBef>
                <a:spcPts val="13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rgbClr val="000000"/>
                </a:solidFill>
                <a:latin typeface="Helvetica" charset="0"/>
                <a:ea typeface="HG Mincho Light J" charset="0"/>
                <a:cs typeface="HG Mincho Light J" charset="0"/>
              </a:rPr>
              <a:t>1-254		anything		+/- fl. pt. #</a:t>
            </a:r>
          </a:p>
          <a:p>
            <a:pPr marL="685800" lvl="1" indent="-190500" defTabSz="914400" eaLnBrk="0" fontAlgn="base" hangingPunct="0">
              <a:lnSpc>
                <a:spcPct val="45000"/>
              </a:lnSpc>
              <a:spcBef>
                <a:spcPts val="13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rgbClr val="000000"/>
                </a:solidFill>
                <a:latin typeface="Helvetica" charset="0"/>
                <a:ea typeface="HG Mincho Light J" charset="0"/>
                <a:cs typeface="HG Mincho Light J" charset="0"/>
              </a:rPr>
              <a:t>255		</a:t>
            </a:r>
            <a:r>
              <a:rPr lang="en-GB" sz="2800" b="1" u="sng">
                <a:solidFill>
                  <a:srgbClr val="063DE8"/>
                </a:solidFill>
                <a:latin typeface="Helvetica" charset="0"/>
                <a:ea typeface="HG Mincho Light J" charset="0"/>
                <a:cs typeface="HG Mincho Light J" charset="0"/>
              </a:rPr>
              <a:t>0</a:t>
            </a:r>
            <a:r>
              <a:rPr lang="en-GB" sz="2800" b="1">
                <a:solidFill>
                  <a:srgbClr val="063DE8"/>
                </a:solidFill>
                <a:latin typeface="Helvetica" charset="0"/>
                <a:ea typeface="HG Mincho Light J" charset="0"/>
                <a:cs typeface="HG Mincho Light J" charset="0"/>
              </a:rPr>
              <a:t>			</a:t>
            </a:r>
            <a:r>
              <a:rPr lang="en-GB" sz="2800" b="1" u="sng">
                <a:solidFill>
                  <a:srgbClr val="063DE8"/>
                </a:solidFill>
                <a:latin typeface="Helvetica" charset="0"/>
                <a:ea typeface="HG Mincho Light J" charset="0"/>
                <a:cs typeface="HG Mincho Light J" charset="0"/>
              </a:rPr>
              <a:t>+/- ∞</a:t>
            </a:r>
          </a:p>
          <a:p>
            <a:pPr marL="685800" lvl="1" indent="-190500" defTabSz="914400" eaLnBrk="0" fontAlgn="base" hangingPunct="0">
              <a:lnSpc>
                <a:spcPct val="45000"/>
              </a:lnSpc>
              <a:spcBef>
                <a:spcPts val="13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rgbClr val="000000"/>
                </a:solidFill>
                <a:latin typeface="Helvetica" charset="0"/>
                <a:ea typeface="HG Mincho Light J" charset="0"/>
                <a:cs typeface="HG Mincho Light J" charset="0"/>
              </a:rPr>
              <a:t>255		</a:t>
            </a:r>
            <a:r>
              <a:rPr lang="en-GB" sz="2800" b="1" u="sng">
                <a:solidFill>
                  <a:srgbClr val="800080"/>
                </a:solidFill>
                <a:latin typeface="Helvetica" charset="0"/>
                <a:ea typeface="HG Mincho Light J" charset="0"/>
                <a:cs typeface="HG Mincho Light J" charset="0"/>
              </a:rPr>
              <a:t>nonzero		NaN</a:t>
            </a:r>
          </a:p>
        </p:txBody>
      </p:sp>
    </p:spTree>
    <p:extLst>
      <p:ext uri="{BB962C8B-B14F-4D97-AF65-F5344CB8AC3E}">
        <p14:creationId xmlns:p14="http://schemas.microsoft.com/office/powerpoint/2010/main" val="13075197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362425" cy="490391"/>
          </a:xfrm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218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05800" cy="2722797"/>
          </a:xfrm>
        </p:spPr>
        <p:txBody>
          <a:bodyPr/>
          <a:lstStyle/>
          <a:p>
            <a:r>
              <a:rPr lang="en-US" sz="2400" dirty="0"/>
              <a:t>Floating Point lets us:</a:t>
            </a:r>
          </a:p>
          <a:p>
            <a:pPr marL="508000" lvl="1"/>
            <a:r>
              <a:rPr lang="en-US" sz="2000" dirty="0"/>
              <a:t>Represent numbers containing both integer and fractional parts; makes efficient use of available bits.</a:t>
            </a:r>
          </a:p>
          <a:p>
            <a:pPr marL="508000" lvl="1"/>
            <a:r>
              <a:rPr lang="en-US" sz="2000" dirty="0"/>
              <a:t>Store </a:t>
            </a:r>
            <a:r>
              <a:rPr lang="en-US" sz="2000" dirty="0">
                <a:solidFill>
                  <a:schemeClr val="accent2"/>
                </a:solidFill>
              </a:rPr>
              <a:t>approximate</a:t>
            </a:r>
            <a:r>
              <a:rPr lang="en-US" sz="2000" dirty="0"/>
              <a:t> values for very large and very small #s.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IEEE 754 </a:t>
            </a:r>
            <a:r>
              <a:rPr lang="en-US" sz="2400" dirty="0" smtClean="0">
                <a:solidFill>
                  <a:schemeClr val="accent2"/>
                </a:solidFill>
              </a:rPr>
              <a:t>Floating-Point </a:t>
            </a:r>
            <a:r>
              <a:rPr lang="en-US" sz="2400" dirty="0">
                <a:solidFill>
                  <a:schemeClr val="accent2"/>
                </a:solidFill>
              </a:rPr>
              <a:t>Standard</a:t>
            </a:r>
            <a:r>
              <a:rPr lang="en-US" sz="2400" dirty="0"/>
              <a:t> is most widely accepted attempt to standardize interpretation of such numbers (Every desktop or server computer sold since ~1997 follows these conventions)</a:t>
            </a:r>
          </a:p>
        </p:txBody>
      </p:sp>
      <p:sp>
        <p:nvSpPr>
          <p:cNvPr id="2187268" name="Rectangle 4"/>
          <p:cNvSpPr>
            <a:spLocks noChangeArrowheads="1"/>
          </p:cNvSpPr>
          <p:nvPr/>
        </p:nvSpPr>
        <p:spPr bwMode="auto">
          <a:xfrm>
            <a:off x="152400" y="3505200"/>
            <a:ext cx="8534400" cy="2362200"/>
          </a:xfrm>
          <a:prstGeom prst="rect">
            <a:avLst/>
          </a:prstGeom>
          <a:solidFill>
            <a:srgbClr val="E6E6E6"/>
          </a:solidFill>
          <a:ln w="76200" cmpd="tri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5600">
              <a:solidFill>
                <a:srgbClr val="FC0128"/>
              </a:solidFill>
              <a:latin typeface="Helvetica" charset="0"/>
            </a:endParaRPr>
          </a:p>
        </p:txBody>
      </p:sp>
      <p:sp>
        <p:nvSpPr>
          <p:cNvPr id="2187269" name="Rectangle 5"/>
          <p:cNvSpPr>
            <a:spLocks noChangeArrowheads="1"/>
          </p:cNvSpPr>
          <p:nvPr/>
        </p:nvSpPr>
        <p:spPr bwMode="auto">
          <a:xfrm>
            <a:off x="304800" y="3581400"/>
            <a:ext cx="7924800" cy="415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defTabSz="9144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Font typeface="Times" charset="0"/>
              <a:buChar char="•"/>
            </a:pPr>
            <a:r>
              <a:rPr lang="en-US" sz="3200" b="1">
                <a:solidFill>
                  <a:srgbClr val="000000"/>
                </a:solidFill>
                <a:latin typeface="Helvetica" charset="0"/>
              </a:rPr>
              <a:t>Summary (single precision):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3886200"/>
            <a:ext cx="7924800" cy="1433513"/>
            <a:chOff x="336" y="1209"/>
            <a:chExt cx="4992" cy="903"/>
          </a:xfrm>
        </p:grpSpPr>
        <p:sp>
          <p:nvSpPr>
            <p:cNvPr id="2187271" name="Text Box 7"/>
            <p:cNvSpPr txBox="1">
              <a:spLocks noChangeArrowheads="1"/>
            </p:cNvSpPr>
            <p:nvPr/>
          </p:nvSpPr>
          <p:spPr bwMode="auto">
            <a:xfrm>
              <a:off x="5087" y="1249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0</a:t>
              </a:r>
            </a:p>
          </p:txBody>
        </p:sp>
        <p:sp>
          <p:nvSpPr>
            <p:cNvPr id="2187272" name="Text Box 8"/>
            <p:cNvSpPr txBox="1">
              <a:spLocks noChangeArrowheads="1"/>
            </p:cNvSpPr>
            <p:nvPr/>
          </p:nvSpPr>
          <p:spPr bwMode="auto">
            <a:xfrm>
              <a:off x="336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31</a:t>
              </a:r>
            </a:p>
          </p:txBody>
        </p:sp>
        <p:sp>
          <p:nvSpPr>
            <p:cNvPr id="2187273" name="Rectangle 9"/>
            <p:cNvSpPr>
              <a:spLocks noChangeArrowheads="1"/>
            </p:cNvSpPr>
            <p:nvPr/>
          </p:nvSpPr>
          <p:spPr bwMode="auto">
            <a:xfrm>
              <a:off x="575" y="1497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187274" name="Text Box 10"/>
            <p:cNvSpPr txBox="1">
              <a:spLocks noChangeArrowheads="1"/>
            </p:cNvSpPr>
            <p:nvPr/>
          </p:nvSpPr>
          <p:spPr bwMode="auto">
            <a:xfrm>
              <a:off x="527" y="1449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S</a:t>
              </a:r>
            </a:p>
          </p:txBody>
        </p:sp>
        <p:sp>
          <p:nvSpPr>
            <p:cNvPr id="2187275" name="Text Box 11"/>
            <p:cNvSpPr txBox="1">
              <a:spLocks noChangeArrowheads="1"/>
            </p:cNvSpPr>
            <p:nvPr/>
          </p:nvSpPr>
          <p:spPr bwMode="auto">
            <a:xfrm>
              <a:off x="863" y="1449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Exponent</a:t>
              </a:r>
            </a:p>
          </p:txBody>
        </p:sp>
        <p:sp>
          <p:nvSpPr>
            <p:cNvPr id="2187276" name="Line 12"/>
            <p:cNvSpPr>
              <a:spLocks noChangeShapeType="1"/>
            </p:cNvSpPr>
            <p:nvPr/>
          </p:nvSpPr>
          <p:spPr bwMode="auto">
            <a:xfrm>
              <a:off x="767" y="1497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187277" name="Text Box 13"/>
            <p:cNvSpPr txBox="1">
              <a:spLocks noChangeArrowheads="1"/>
            </p:cNvSpPr>
            <p:nvPr/>
          </p:nvSpPr>
          <p:spPr bwMode="auto">
            <a:xfrm>
              <a:off x="624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30</a:t>
              </a:r>
            </a:p>
          </p:txBody>
        </p:sp>
        <p:sp>
          <p:nvSpPr>
            <p:cNvPr id="2187278" name="Line 14"/>
            <p:cNvSpPr>
              <a:spLocks noChangeShapeType="1"/>
            </p:cNvSpPr>
            <p:nvPr/>
          </p:nvSpPr>
          <p:spPr bwMode="auto">
            <a:xfrm>
              <a:off x="2063" y="1497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187279" name="Text Box 15"/>
            <p:cNvSpPr txBox="1">
              <a:spLocks noChangeArrowheads="1"/>
            </p:cNvSpPr>
            <p:nvPr/>
          </p:nvSpPr>
          <p:spPr bwMode="auto">
            <a:xfrm>
              <a:off x="1727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23</a:t>
              </a:r>
            </a:p>
          </p:txBody>
        </p:sp>
        <p:sp>
          <p:nvSpPr>
            <p:cNvPr id="2187280" name="Text Box 16"/>
            <p:cNvSpPr txBox="1">
              <a:spLocks noChangeArrowheads="1"/>
            </p:cNvSpPr>
            <p:nvPr/>
          </p:nvSpPr>
          <p:spPr bwMode="auto">
            <a:xfrm>
              <a:off x="2015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22</a:t>
              </a:r>
            </a:p>
          </p:txBody>
        </p:sp>
        <p:sp>
          <p:nvSpPr>
            <p:cNvPr id="2187281" name="Text Box 17"/>
            <p:cNvSpPr txBox="1">
              <a:spLocks noChangeArrowheads="1"/>
            </p:cNvSpPr>
            <p:nvPr/>
          </p:nvSpPr>
          <p:spPr bwMode="auto">
            <a:xfrm>
              <a:off x="3023" y="1449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Significand</a:t>
              </a:r>
            </a:p>
          </p:txBody>
        </p:sp>
        <p:sp>
          <p:nvSpPr>
            <p:cNvPr id="2187282" name="Text Box 18"/>
            <p:cNvSpPr txBox="1">
              <a:spLocks noChangeArrowheads="1"/>
            </p:cNvSpPr>
            <p:nvPr/>
          </p:nvSpPr>
          <p:spPr bwMode="auto">
            <a:xfrm>
              <a:off x="383" y="1785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1 bit</a:t>
              </a:r>
            </a:p>
          </p:txBody>
        </p:sp>
        <p:sp>
          <p:nvSpPr>
            <p:cNvPr id="2187283" name="Text Box 19"/>
            <p:cNvSpPr txBox="1">
              <a:spLocks noChangeArrowheads="1"/>
            </p:cNvSpPr>
            <p:nvPr/>
          </p:nvSpPr>
          <p:spPr bwMode="auto">
            <a:xfrm>
              <a:off x="1151" y="1785"/>
              <a:ext cx="70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8 bits</a:t>
              </a:r>
            </a:p>
          </p:txBody>
        </p:sp>
        <p:sp>
          <p:nvSpPr>
            <p:cNvPr id="2187284" name="Text Box 20"/>
            <p:cNvSpPr txBox="1">
              <a:spLocks noChangeArrowheads="1"/>
            </p:cNvSpPr>
            <p:nvPr/>
          </p:nvSpPr>
          <p:spPr bwMode="auto">
            <a:xfrm>
              <a:off x="3359" y="1785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Helvetica" charset="0"/>
                </a:rPr>
                <a:t>23 bits</a:t>
              </a:r>
            </a:p>
          </p:txBody>
        </p:sp>
      </p:grpSp>
      <p:sp>
        <p:nvSpPr>
          <p:cNvPr id="2187285" name="Rectangle 21"/>
          <p:cNvSpPr>
            <a:spLocks noChangeArrowheads="1"/>
          </p:cNvSpPr>
          <p:nvPr/>
        </p:nvSpPr>
        <p:spPr bwMode="auto">
          <a:xfrm>
            <a:off x="457200" y="5334000"/>
            <a:ext cx="7924800" cy="1314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defTabSz="914400" eaLnBrk="0" fontAlgn="base" hangingPunct="0">
              <a:lnSpc>
                <a:spcPct val="75000"/>
              </a:lnSpc>
              <a:spcBef>
                <a:spcPct val="65000"/>
              </a:spcBef>
              <a:spcAft>
                <a:spcPct val="0"/>
              </a:spcAft>
              <a:buSzPct val="100000"/>
              <a:buFont typeface="Times" charset="0"/>
              <a:buChar char="•"/>
            </a:pPr>
            <a:r>
              <a:rPr lang="en-US" sz="3200" b="1">
                <a:solidFill>
                  <a:srgbClr val="000000"/>
                </a:solidFill>
                <a:latin typeface="Helvetica" charset="0"/>
              </a:rPr>
              <a:t>(-1)</a:t>
            </a:r>
            <a:r>
              <a:rPr lang="en-US" sz="3200" b="1" baseline="30000">
                <a:solidFill>
                  <a:srgbClr val="000000"/>
                </a:solidFill>
                <a:latin typeface="Helvetica" charset="0"/>
              </a:rPr>
              <a:t>S</a:t>
            </a:r>
            <a:r>
              <a:rPr lang="en-US" sz="3200" b="1">
                <a:solidFill>
                  <a:srgbClr val="000000"/>
                </a:solidFill>
                <a:latin typeface="Helvetica" charset="0"/>
              </a:rPr>
              <a:t> x (1 + Significand) x 2</a:t>
            </a:r>
            <a:r>
              <a:rPr lang="en-US" sz="3200" b="1" baseline="30000">
                <a:solidFill>
                  <a:srgbClr val="000000"/>
                </a:solidFill>
                <a:latin typeface="Helvetica" charset="0"/>
              </a:rPr>
              <a:t>(Exponent-127)</a:t>
            </a:r>
            <a:endParaRPr lang="en-US" sz="3200" b="1">
              <a:solidFill>
                <a:srgbClr val="000000"/>
              </a:solidFill>
              <a:latin typeface="Helvetica" charset="0"/>
            </a:endParaRPr>
          </a:p>
          <a:p>
            <a:pPr marL="685800" lvl="1" indent="-190500" defTabSz="9144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latin typeface="Helvetica" charset="0"/>
                <a:ea typeface="ＭＳ Ｐゴシック" charset="-128"/>
              </a:rPr>
              <a:t>Double precision identical, except with exponent bias of 1023 (half, quad similar)</a:t>
            </a:r>
          </a:p>
        </p:txBody>
      </p:sp>
      <p:sp>
        <p:nvSpPr>
          <p:cNvPr id="2187286" name="Rectangle 22"/>
          <p:cNvSpPr>
            <a:spLocks noChangeArrowheads="1"/>
          </p:cNvSpPr>
          <p:nvPr/>
        </p:nvSpPr>
        <p:spPr bwMode="auto">
          <a:xfrm>
            <a:off x="4191000" y="381000"/>
            <a:ext cx="4800600" cy="758825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C0128"/>
                </a:solidFill>
                <a:latin typeface="Helvetica" charset="0"/>
              </a:rPr>
              <a:t>Exponent tells Significand how much (2</a:t>
            </a:r>
            <a:r>
              <a:rPr lang="en-US" sz="2000" b="1" baseline="30000">
                <a:solidFill>
                  <a:srgbClr val="FC0128"/>
                </a:solidFill>
                <a:latin typeface="Helvetica" charset="0"/>
              </a:rPr>
              <a:t>i</a:t>
            </a:r>
            <a:r>
              <a:rPr lang="en-US" sz="2000" b="1">
                <a:solidFill>
                  <a:srgbClr val="FC0128"/>
                </a:solidFill>
                <a:latin typeface="Helvetica" charset="0"/>
              </a:rPr>
              <a:t>) to count by (…, 1/4, 1/2, 1, 2, …)</a:t>
            </a:r>
            <a:endParaRPr lang="en-US" sz="2000" b="1">
              <a:solidFill>
                <a:srgbClr val="063DE8"/>
              </a:solidFill>
              <a:latin typeface="Helvetica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8077200" y="1219200"/>
            <a:ext cx="914400" cy="1323439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8000"/>
                </a:solidFill>
                <a:latin typeface="Helvetica" charset="0"/>
              </a:rPr>
              <a:t>Can store NaN, ± ∞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-152400"/>
            <a:ext cx="914400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00"/>
                </a:solidFill>
                <a:latin typeface="Courier"/>
                <a:cs typeface="Courier"/>
              </a:rPr>
              <a:t>www.h-schmidt.net/FloatApplet/IEEE754.html</a:t>
            </a:r>
          </a:p>
        </p:txBody>
      </p:sp>
    </p:spTree>
    <p:extLst>
      <p:ext uri="{BB962C8B-B14F-4D97-AF65-F5344CB8AC3E}">
        <p14:creationId xmlns:p14="http://schemas.microsoft.com/office/powerpoint/2010/main" val="18981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894138" cy="474662"/>
          </a:xfrm>
        </p:spPr>
        <p:txBody>
          <a:bodyPr/>
          <a:lstStyle/>
          <a:p>
            <a:r>
              <a:rPr lang="en-US"/>
              <a:t>Review of Numbers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077200" cy="5208588"/>
          </a:xfrm>
        </p:spPr>
        <p:txBody>
          <a:bodyPr/>
          <a:lstStyle/>
          <a:p>
            <a:r>
              <a:rPr lang="en-US" dirty="0"/>
              <a:t>Computers are made to deal with numbers</a:t>
            </a:r>
          </a:p>
          <a:p>
            <a:r>
              <a:rPr lang="en-US" dirty="0"/>
              <a:t>What can we represent in N bits?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2</a:t>
            </a:r>
            <a:r>
              <a:rPr lang="en-US" baseline="30000" dirty="0">
                <a:solidFill>
                  <a:schemeClr val="accent1"/>
                </a:solidFill>
              </a:rPr>
              <a:t>N</a:t>
            </a:r>
            <a:r>
              <a:rPr lang="en-US" dirty="0">
                <a:solidFill>
                  <a:schemeClr val="accent1"/>
                </a:solidFill>
              </a:rPr>
              <a:t> things, and no more! </a:t>
            </a:r>
            <a:r>
              <a:rPr lang="en-US" dirty="0"/>
              <a:t>They could be…</a:t>
            </a:r>
          </a:p>
          <a:p>
            <a:pPr lvl="1"/>
            <a:r>
              <a:rPr lang="en-US" dirty="0"/>
              <a:t>Unsigned integers:</a:t>
            </a:r>
          </a:p>
          <a:p>
            <a:pPr lvl="1">
              <a:buFontTx/>
              <a:buNone/>
            </a:pPr>
            <a:r>
              <a:rPr lang="en-US" dirty="0"/>
              <a:t>			</a:t>
            </a:r>
            <a:r>
              <a:rPr lang="en-US" dirty="0">
                <a:solidFill>
                  <a:schemeClr val="accent2"/>
                </a:solidFill>
              </a:rPr>
              <a:t>0</a:t>
            </a:r>
            <a:r>
              <a:rPr lang="en-US" dirty="0"/>
              <a:t>	to	</a:t>
            </a:r>
            <a:r>
              <a:rPr lang="en-US" dirty="0">
                <a:solidFill>
                  <a:schemeClr val="accent2"/>
                </a:solidFill>
              </a:rPr>
              <a:t>2</a:t>
            </a:r>
            <a:r>
              <a:rPr lang="en-US" baseline="30000" dirty="0">
                <a:solidFill>
                  <a:schemeClr val="accent2"/>
                </a:solidFill>
              </a:rPr>
              <a:t>N </a:t>
            </a:r>
            <a:r>
              <a:rPr lang="en-US" dirty="0">
                <a:solidFill>
                  <a:schemeClr val="accent2"/>
                </a:solidFill>
              </a:rPr>
              <a:t>- 1</a:t>
            </a:r>
          </a:p>
          <a:p>
            <a:pPr lvl="1">
              <a:buFontTx/>
              <a:buNone/>
            </a:pPr>
            <a:r>
              <a:rPr lang="en-US" b="0" dirty="0">
                <a:solidFill>
                  <a:srgbClr val="800080"/>
                </a:solidFill>
              </a:rPr>
              <a:t>(for N=32,  2</a:t>
            </a:r>
            <a:r>
              <a:rPr lang="en-US" b="0" baseline="30000" dirty="0">
                <a:solidFill>
                  <a:srgbClr val="800080"/>
                </a:solidFill>
              </a:rPr>
              <a:t>N</a:t>
            </a:r>
            <a:r>
              <a:rPr lang="en-US" b="0" dirty="0">
                <a:solidFill>
                  <a:srgbClr val="800080"/>
                </a:solidFill>
              </a:rPr>
              <a:t>–1</a:t>
            </a:r>
            <a:r>
              <a:rPr lang="en-US" b="0" baseline="30000" dirty="0">
                <a:solidFill>
                  <a:srgbClr val="800080"/>
                </a:solidFill>
              </a:rPr>
              <a:t> </a:t>
            </a:r>
            <a:r>
              <a:rPr lang="en-US" b="0" dirty="0">
                <a:solidFill>
                  <a:srgbClr val="800080"/>
                </a:solidFill>
              </a:rPr>
              <a:t> = 4,294,967,295)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/>
              <a:t>Signed Integers (Two’s Complement)</a:t>
            </a:r>
          </a:p>
          <a:p>
            <a:pPr lvl="1">
              <a:buFontTx/>
              <a:buNone/>
            </a:pPr>
            <a:r>
              <a:rPr lang="en-US" dirty="0"/>
              <a:t>			</a:t>
            </a:r>
            <a:r>
              <a:rPr lang="en-US" dirty="0">
                <a:solidFill>
                  <a:schemeClr val="accent2"/>
                </a:solidFill>
              </a:rPr>
              <a:t>-2</a:t>
            </a:r>
            <a:r>
              <a:rPr lang="en-US" baseline="30000" dirty="0">
                <a:solidFill>
                  <a:schemeClr val="accent2"/>
                </a:solidFill>
              </a:rPr>
              <a:t>(N-1)</a:t>
            </a:r>
            <a:r>
              <a:rPr lang="en-US" baseline="30000" dirty="0"/>
              <a:t>	</a:t>
            </a:r>
            <a:r>
              <a:rPr lang="en-US" dirty="0"/>
              <a:t>	to	  </a:t>
            </a:r>
            <a:r>
              <a:rPr lang="en-US" dirty="0">
                <a:solidFill>
                  <a:schemeClr val="accent2"/>
                </a:solidFill>
              </a:rPr>
              <a:t>2</a:t>
            </a:r>
            <a:r>
              <a:rPr lang="en-US" baseline="30000" dirty="0">
                <a:solidFill>
                  <a:schemeClr val="accent2"/>
                </a:solidFill>
              </a:rPr>
              <a:t>(N-1)  </a:t>
            </a:r>
            <a:r>
              <a:rPr lang="en-US" dirty="0">
                <a:solidFill>
                  <a:schemeClr val="accent2"/>
                </a:solidFill>
              </a:rPr>
              <a:t>- 1</a:t>
            </a:r>
          </a:p>
          <a:p>
            <a:pPr lvl="1">
              <a:buFontTx/>
              <a:buNone/>
            </a:pPr>
            <a:r>
              <a:rPr lang="en-US" b="0" dirty="0">
                <a:solidFill>
                  <a:srgbClr val="800080"/>
                </a:solidFill>
              </a:rPr>
              <a:t>(for N=32,  2</a:t>
            </a:r>
            <a:r>
              <a:rPr lang="en-US" b="0" baseline="30000" dirty="0">
                <a:solidFill>
                  <a:srgbClr val="800080"/>
                </a:solidFill>
              </a:rPr>
              <a:t>(N-1) </a:t>
            </a:r>
            <a:r>
              <a:rPr lang="en-US" b="0" dirty="0">
                <a:solidFill>
                  <a:srgbClr val="800080"/>
                </a:solidFill>
              </a:rPr>
              <a:t> = 2,147,483,648)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1762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545138" cy="474662"/>
          </a:xfrm>
        </p:spPr>
        <p:txBody>
          <a:bodyPr/>
          <a:lstStyle/>
          <a:p>
            <a:r>
              <a:rPr lang="en-US"/>
              <a:t>What about other numbers?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811" y="885825"/>
            <a:ext cx="8534400" cy="3981450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buFont typeface="Arial" charset="0"/>
              <a:buAutoNum type="arabicPeriod"/>
              <a:tabLst>
                <a:tab pos="1828800" algn="l"/>
                <a:tab pos="3429000" algn="l"/>
                <a:tab pos="4406900" algn="l"/>
                <a:tab pos="5372100" algn="l"/>
                <a:tab pos="5943600" algn="l"/>
              </a:tabLst>
            </a:pPr>
            <a:r>
              <a:rPr lang="en-US" sz="2400" dirty="0"/>
              <a:t>Very large numbers? 	(seconds/millennium)</a:t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en-US" sz="2000" dirty="0">
                <a:solidFill>
                  <a:schemeClr val="tx2"/>
                </a:solidFill>
                <a:latin typeface="Symbol" charset="2"/>
                <a:sym typeface="Symbol" charset="2"/>
              </a:rPr>
              <a:t></a:t>
            </a:r>
            <a:r>
              <a:rPr lang="en-US" sz="2400" dirty="0"/>
              <a:t> </a:t>
            </a:r>
            <a:r>
              <a:rPr lang="en-US" sz="2400" dirty="0" smtClean="0"/>
              <a:t>31,556,926,000</a:t>
            </a:r>
            <a:r>
              <a:rPr lang="en-US" sz="2400" baseline="-25000" dirty="0" smtClean="0"/>
              <a:t>ten</a:t>
            </a:r>
            <a:r>
              <a:rPr lang="en-US" sz="2400" dirty="0" smtClean="0"/>
              <a:t> </a:t>
            </a:r>
            <a:r>
              <a:rPr lang="en-US" sz="2400" dirty="0"/>
              <a:t>(3.1556926</a:t>
            </a:r>
            <a:r>
              <a:rPr lang="en-US" sz="2400" baseline="-25000" dirty="0"/>
              <a:t>10</a:t>
            </a:r>
            <a:r>
              <a:rPr lang="en-US" sz="2400" dirty="0"/>
              <a:t> x 10</a:t>
            </a:r>
            <a:r>
              <a:rPr lang="en-US" sz="2400" baseline="30000" dirty="0"/>
              <a:t>10</a:t>
            </a:r>
            <a:r>
              <a:rPr lang="en-US" sz="2400" dirty="0"/>
              <a:t>)</a:t>
            </a:r>
          </a:p>
          <a:p>
            <a:pPr marL="609600" indent="-609600">
              <a:lnSpc>
                <a:spcPct val="95000"/>
              </a:lnSpc>
              <a:buFont typeface="Arial" charset="0"/>
              <a:buAutoNum type="arabicPeriod"/>
              <a:tabLst>
                <a:tab pos="1828800" algn="l"/>
                <a:tab pos="3429000" algn="l"/>
                <a:tab pos="4406900" algn="l"/>
                <a:tab pos="5372100" algn="l"/>
                <a:tab pos="5943600" algn="l"/>
              </a:tabLst>
            </a:pPr>
            <a:r>
              <a:rPr lang="en-US" sz="2400" dirty="0"/>
              <a:t>Very small numbers? (Bohr radius)</a:t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en-US" sz="2000" dirty="0">
                <a:solidFill>
                  <a:schemeClr val="tx2"/>
                </a:solidFill>
                <a:latin typeface="Symbol" charset="2"/>
                <a:sym typeface="Symbol" charset="2"/>
              </a:rPr>
              <a:t></a:t>
            </a:r>
            <a:r>
              <a:rPr lang="en-US" sz="2400" dirty="0"/>
              <a:t> </a:t>
            </a:r>
            <a:r>
              <a:rPr lang="en-US" sz="2400" dirty="0" smtClean="0"/>
              <a:t>0.0000000000529177</a:t>
            </a:r>
            <a:r>
              <a:rPr lang="en-US" sz="2400" baseline="-25000" dirty="0" smtClean="0"/>
              <a:t>ten</a:t>
            </a:r>
            <a:r>
              <a:rPr lang="en-US" sz="2400" dirty="0"/>
              <a:t> </a:t>
            </a:r>
            <a:r>
              <a:rPr lang="en-US" sz="2400" dirty="0" smtClean="0"/>
              <a:t>(5.29177</a:t>
            </a:r>
            <a:r>
              <a:rPr lang="en-US" sz="2400" baseline="-25000" dirty="0" smtClean="0"/>
              <a:t>10</a:t>
            </a:r>
            <a:r>
              <a:rPr lang="en-US" sz="2400" dirty="0" smtClean="0"/>
              <a:t> </a:t>
            </a:r>
            <a:r>
              <a:rPr lang="en-US" sz="2400" dirty="0"/>
              <a:t>x 10</a:t>
            </a:r>
            <a:r>
              <a:rPr lang="en-US" sz="2400" baseline="30000" dirty="0"/>
              <a:t>-11</a:t>
            </a:r>
            <a:r>
              <a:rPr lang="en-US" sz="2400" dirty="0"/>
              <a:t>) </a:t>
            </a:r>
          </a:p>
          <a:p>
            <a:pPr marL="609600" indent="-609600">
              <a:lnSpc>
                <a:spcPct val="95000"/>
              </a:lnSpc>
              <a:buFont typeface="Arial" charset="0"/>
              <a:buAutoNum type="arabicPeriod"/>
              <a:tabLst>
                <a:tab pos="1828800" algn="l"/>
                <a:tab pos="3429000" algn="l"/>
                <a:tab pos="4406900" algn="l"/>
                <a:tab pos="5372100" algn="l"/>
                <a:tab pos="5943600" algn="l"/>
              </a:tabLst>
            </a:pPr>
            <a:r>
              <a:rPr lang="en-US" sz="2400" dirty="0"/>
              <a:t>Numbers with </a:t>
            </a:r>
            <a:r>
              <a:rPr lang="en-US" sz="2400" u="sng" dirty="0"/>
              <a:t>both</a:t>
            </a:r>
            <a:r>
              <a:rPr lang="en-US" sz="2400" dirty="0"/>
              <a:t> integer &amp; fractional parts?</a:t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en-US" sz="2000" dirty="0">
                <a:solidFill>
                  <a:schemeClr val="tx2"/>
                </a:solidFill>
                <a:latin typeface="Symbol" charset="2"/>
                <a:sym typeface="Symbol" charset="2"/>
              </a:rPr>
              <a:t></a:t>
            </a:r>
            <a:r>
              <a:rPr lang="en-US" sz="2400" dirty="0"/>
              <a:t> 1.5 </a:t>
            </a:r>
          </a:p>
          <a:p>
            <a:pPr marL="609600" indent="-609600">
              <a:lnSpc>
                <a:spcPct val="95000"/>
              </a:lnSpc>
              <a:buFont typeface="Times" charset="0"/>
              <a:buNone/>
              <a:tabLst>
                <a:tab pos="1828800" algn="l"/>
                <a:tab pos="3429000" algn="l"/>
                <a:tab pos="4406900" algn="l"/>
                <a:tab pos="5372100" algn="l"/>
                <a:tab pos="5943600" algn="l"/>
              </a:tabLst>
            </a:pPr>
            <a:r>
              <a:rPr lang="en-US" sz="2800" i="1" dirty="0">
                <a:solidFill>
                  <a:schemeClr val="accent2"/>
                </a:solidFill>
              </a:rPr>
              <a:t>First consider #3.  </a:t>
            </a:r>
          </a:p>
          <a:p>
            <a:pPr marL="609600" indent="-609600">
              <a:lnSpc>
                <a:spcPct val="95000"/>
              </a:lnSpc>
              <a:buFont typeface="Times" charset="0"/>
              <a:buNone/>
              <a:tabLst>
                <a:tab pos="1828800" algn="l"/>
                <a:tab pos="3429000" algn="l"/>
                <a:tab pos="4406900" algn="l"/>
                <a:tab pos="5372100" algn="l"/>
                <a:tab pos="5943600" algn="l"/>
              </a:tabLst>
            </a:pPr>
            <a:r>
              <a:rPr lang="en-US" sz="2800" i="1" dirty="0">
                <a:solidFill>
                  <a:schemeClr val="accent2"/>
                </a:solidFill>
              </a:rPr>
              <a:t>…our solution will also help with </a:t>
            </a:r>
            <a:r>
              <a:rPr lang="en-US" sz="2800" i="1" dirty="0" smtClean="0">
                <a:solidFill>
                  <a:schemeClr val="accent2"/>
                </a:solidFill>
              </a:rPr>
              <a:t>#1 </a:t>
            </a:r>
            <a:r>
              <a:rPr lang="en-US" sz="2800" i="1" dirty="0">
                <a:solidFill>
                  <a:schemeClr val="accent2"/>
                </a:solidFill>
              </a:rPr>
              <a:t>and </a:t>
            </a:r>
            <a:r>
              <a:rPr lang="en-US" sz="2800" i="1" dirty="0" smtClean="0">
                <a:solidFill>
                  <a:schemeClr val="accent2"/>
                </a:solidFill>
              </a:rPr>
              <a:t>#2</a:t>
            </a:r>
            <a:r>
              <a:rPr lang="en-US" sz="2800" i="1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478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524500" cy="474663"/>
          </a:xfrm>
        </p:spPr>
        <p:txBody>
          <a:bodyPr/>
          <a:lstStyle/>
          <a:p>
            <a:r>
              <a:rPr lang="en-US"/>
              <a:t>Representation of Fractions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82296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Helvetica" charset="0"/>
              </a:rPr>
              <a:t>“Binary Point” like decimal point signifies boundary between integer and fractional parts: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3960813" y="1600200"/>
            <a:ext cx="3582987" cy="1651000"/>
            <a:chOff x="1584" y="1008"/>
            <a:chExt cx="2257" cy="1040"/>
          </a:xfrm>
        </p:grpSpPr>
        <p:sp>
          <p:nvSpPr>
            <p:cNvPr id="24584" name="Text Box 5"/>
            <p:cNvSpPr txBox="1">
              <a:spLocks noChangeArrowheads="1"/>
            </p:cNvSpPr>
            <p:nvPr/>
          </p:nvSpPr>
          <p:spPr bwMode="auto">
            <a:xfrm>
              <a:off x="2112" y="1008"/>
              <a:ext cx="1100" cy="5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>
                  <a:solidFill>
                    <a:srgbClr val="063DE8"/>
                  </a:solidFill>
                  <a:latin typeface="Helvetica" charset="0"/>
                </a:rPr>
                <a:t>xx</a:t>
              </a:r>
              <a:r>
                <a:rPr lang="en-US" sz="5400">
                  <a:solidFill>
                    <a:srgbClr val="063DE8"/>
                  </a:solidFill>
                  <a:latin typeface="Helvetica" charset="0"/>
                </a:rPr>
                <a:t>.</a:t>
              </a:r>
              <a:r>
                <a:rPr lang="en-US" sz="3600">
                  <a:solidFill>
                    <a:srgbClr val="063DE8"/>
                  </a:solidFill>
                  <a:latin typeface="Helvetica" charset="0"/>
                </a:rPr>
                <a:t>yyyy</a:t>
              </a:r>
            </a:p>
          </p:txBody>
        </p:sp>
        <p:sp>
          <p:nvSpPr>
            <p:cNvPr id="24585" name="Freeform 6"/>
            <p:cNvSpPr>
              <a:spLocks/>
            </p:cNvSpPr>
            <p:nvPr/>
          </p:nvSpPr>
          <p:spPr bwMode="auto">
            <a:xfrm>
              <a:off x="1872" y="1488"/>
              <a:ext cx="336" cy="192"/>
            </a:xfrm>
            <a:custGeom>
              <a:avLst/>
              <a:gdLst>
                <a:gd name="T0" fmla="*/ 336 w 336"/>
                <a:gd name="T1" fmla="*/ 0 h 192"/>
                <a:gd name="T2" fmla="*/ 192 w 336"/>
                <a:gd name="T3" fmla="*/ 144 h 192"/>
                <a:gd name="T4" fmla="*/ 0 w 336"/>
                <a:gd name="T5" fmla="*/ 192 h 192"/>
                <a:gd name="T6" fmla="*/ 0 60000 65536"/>
                <a:gd name="T7" fmla="*/ 0 60000 65536"/>
                <a:gd name="T8" fmla="*/ 0 60000 65536"/>
                <a:gd name="T9" fmla="*/ 0 w 336"/>
                <a:gd name="T10" fmla="*/ 0 h 192"/>
                <a:gd name="T11" fmla="*/ 336 w 33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92">
                  <a:moveTo>
                    <a:pt x="336" y="0"/>
                  </a:moveTo>
                  <a:cubicBezTo>
                    <a:pt x="292" y="56"/>
                    <a:pt x="248" y="112"/>
                    <a:pt x="192" y="144"/>
                  </a:cubicBezTo>
                  <a:cubicBezTo>
                    <a:pt x="136" y="176"/>
                    <a:pt x="68" y="184"/>
                    <a:pt x="0" y="19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4586" name="Freeform 7"/>
            <p:cNvSpPr>
              <a:spLocks/>
            </p:cNvSpPr>
            <p:nvPr/>
          </p:nvSpPr>
          <p:spPr bwMode="auto">
            <a:xfrm>
              <a:off x="2784" y="1536"/>
              <a:ext cx="96" cy="240"/>
            </a:xfrm>
            <a:custGeom>
              <a:avLst/>
              <a:gdLst>
                <a:gd name="T0" fmla="*/ 0 w 96"/>
                <a:gd name="T1" fmla="*/ 0 h 240"/>
                <a:gd name="T2" fmla="*/ 48 w 96"/>
                <a:gd name="T3" fmla="*/ 144 h 240"/>
                <a:gd name="T4" fmla="*/ 96 w 96"/>
                <a:gd name="T5" fmla="*/ 240 h 240"/>
                <a:gd name="T6" fmla="*/ 0 60000 65536"/>
                <a:gd name="T7" fmla="*/ 0 60000 65536"/>
                <a:gd name="T8" fmla="*/ 0 60000 65536"/>
                <a:gd name="T9" fmla="*/ 0 w 96"/>
                <a:gd name="T10" fmla="*/ 0 h 240"/>
                <a:gd name="T11" fmla="*/ 96 w 96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240">
                  <a:moveTo>
                    <a:pt x="0" y="0"/>
                  </a:moveTo>
                  <a:cubicBezTo>
                    <a:pt x="16" y="52"/>
                    <a:pt x="32" y="104"/>
                    <a:pt x="48" y="144"/>
                  </a:cubicBezTo>
                  <a:cubicBezTo>
                    <a:pt x="64" y="184"/>
                    <a:pt x="80" y="212"/>
                    <a:pt x="96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4587" name="Freeform 8"/>
            <p:cNvSpPr>
              <a:spLocks/>
            </p:cNvSpPr>
            <p:nvPr/>
          </p:nvSpPr>
          <p:spPr bwMode="auto">
            <a:xfrm>
              <a:off x="2928" y="1536"/>
              <a:ext cx="288" cy="240"/>
            </a:xfrm>
            <a:custGeom>
              <a:avLst/>
              <a:gdLst>
                <a:gd name="T0" fmla="*/ 0 w 288"/>
                <a:gd name="T1" fmla="*/ 0 h 240"/>
                <a:gd name="T2" fmla="*/ 96 w 288"/>
                <a:gd name="T3" fmla="*/ 144 h 240"/>
                <a:gd name="T4" fmla="*/ 288 w 288"/>
                <a:gd name="T5" fmla="*/ 240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0" y="0"/>
                  </a:moveTo>
                  <a:cubicBezTo>
                    <a:pt x="24" y="52"/>
                    <a:pt x="48" y="104"/>
                    <a:pt x="96" y="144"/>
                  </a:cubicBezTo>
                  <a:cubicBezTo>
                    <a:pt x="144" y="184"/>
                    <a:pt x="216" y="212"/>
                    <a:pt x="288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4588" name="Freeform 9"/>
            <p:cNvSpPr>
              <a:spLocks/>
            </p:cNvSpPr>
            <p:nvPr/>
          </p:nvSpPr>
          <p:spPr bwMode="auto">
            <a:xfrm>
              <a:off x="3168" y="1536"/>
              <a:ext cx="384" cy="192"/>
            </a:xfrm>
            <a:custGeom>
              <a:avLst/>
              <a:gdLst>
                <a:gd name="T0" fmla="*/ 0 w 384"/>
                <a:gd name="T1" fmla="*/ 0 h 192"/>
                <a:gd name="T2" fmla="*/ 144 w 384"/>
                <a:gd name="T3" fmla="*/ 96 h 192"/>
                <a:gd name="T4" fmla="*/ 384 w 384"/>
                <a:gd name="T5" fmla="*/ 192 h 192"/>
                <a:gd name="T6" fmla="*/ 0 60000 65536"/>
                <a:gd name="T7" fmla="*/ 0 60000 65536"/>
                <a:gd name="T8" fmla="*/ 0 60000 65536"/>
                <a:gd name="T9" fmla="*/ 0 w 384"/>
                <a:gd name="T10" fmla="*/ 0 h 192"/>
                <a:gd name="T11" fmla="*/ 384 w 38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92">
                  <a:moveTo>
                    <a:pt x="0" y="0"/>
                  </a:moveTo>
                  <a:cubicBezTo>
                    <a:pt x="40" y="32"/>
                    <a:pt x="80" y="64"/>
                    <a:pt x="144" y="96"/>
                  </a:cubicBezTo>
                  <a:cubicBezTo>
                    <a:pt x="208" y="128"/>
                    <a:pt x="344" y="176"/>
                    <a:pt x="384" y="19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4589" name="Freeform 10"/>
            <p:cNvSpPr>
              <a:spLocks/>
            </p:cNvSpPr>
            <p:nvPr/>
          </p:nvSpPr>
          <p:spPr bwMode="auto">
            <a:xfrm>
              <a:off x="2256" y="1488"/>
              <a:ext cx="96" cy="240"/>
            </a:xfrm>
            <a:custGeom>
              <a:avLst/>
              <a:gdLst>
                <a:gd name="T0" fmla="*/ 96 w 96"/>
                <a:gd name="T1" fmla="*/ 0 h 240"/>
                <a:gd name="T2" fmla="*/ 48 w 96"/>
                <a:gd name="T3" fmla="*/ 144 h 240"/>
                <a:gd name="T4" fmla="*/ 0 w 96"/>
                <a:gd name="T5" fmla="*/ 240 h 240"/>
                <a:gd name="T6" fmla="*/ 0 60000 65536"/>
                <a:gd name="T7" fmla="*/ 0 60000 65536"/>
                <a:gd name="T8" fmla="*/ 0 60000 65536"/>
                <a:gd name="T9" fmla="*/ 0 w 96"/>
                <a:gd name="T10" fmla="*/ 0 h 240"/>
                <a:gd name="T11" fmla="*/ 96 w 96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240">
                  <a:moveTo>
                    <a:pt x="96" y="0"/>
                  </a:moveTo>
                  <a:cubicBezTo>
                    <a:pt x="80" y="52"/>
                    <a:pt x="64" y="104"/>
                    <a:pt x="48" y="144"/>
                  </a:cubicBezTo>
                  <a:cubicBezTo>
                    <a:pt x="32" y="184"/>
                    <a:pt x="16" y="212"/>
                    <a:pt x="0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4590" name="Freeform 11"/>
            <p:cNvSpPr>
              <a:spLocks/>
            </p:cNvSpPr>
            <p:nvPr/>
          </p:nvSpPr>
          <p:spPr bwMode="auto">
            <a:xfrm>
              <a:off x="2592" y="1536"/>
              <a:ext cx="48" cy="144"/>
            </a:xfrm>
            <a:custGeom>
              <a:avLst/>
              <a:gdLst>
                <a:gd name="T0" fmla="*/ 48 w 48"/>
                <a:gd name="T1" fmla="*/ 0 h 144"/>
                <a:gd name="T2" fmla="*/ 0 w 48"/>
                <a:gd name="T3" fmla="*/ 144 h 144"/>
                <a:gd name="T4" fmla="*/ 0 60000 65536"/>
                <a:gd name="T5" fmla="*/ 0 60000 65536"/>
                <a:gd name="T6" fmla="*/ 0 w 48"/>
                <a:gd name="T7" fmla="*/ 0 h 144"/>
                <a:gd name="T8" fmla="*/ 48 w 48"/>
                <a:gd name="T9" fmla="*/ 144 h 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" h="144">
                  <a:moveTo>
                    <a:pt x="48" y="0"/>
                  </a:moveTo>
                  <a:cubicBezTo>
                    <a:pt x="48" y="0"/>
                    <a:pt x="24" y="72"/>
                    <a:pt x="0" y="14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24591" name="Text Box 12"/>
            <p:cNvSpPr txBox="1">
              <a:spLocks noChangeArrowheads="1"/>
            </p:cNvSpPr>
            <p:nvPr/>
          </p:nvSpPr>
          <p:spPr bwMode="auto">
            <a:xfrm>
              <a:off x="1584" y="1616"/>
              <a:ext cx="29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Helvetica" charset="0"/>
                </a:rPr>
                <a:t>2</a:t>
              </a:r>
              <a:r>
                <a:rPr lang="en-US" sz="2400" baseline="300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 sz="2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4592" name="Text Box 13"/>
            <p:cNvSpPr txBox="1">
              <a:spLocks noChangeArrowheads="1"/>
            </p:cNvSpPr>
            <p:nvPr/>
          </p:nvSpPr>
          <p:spPr bwMode="auto">
            <a:xfrm>
              <a:off x="2016" y="1712"/>
              <a:ext cx="29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Helvetica" charset="0"/>
                </a:rPr>
                <a:t>2</a:t>
              </a:r>
              <a:r>
                <a:rPr lang="en-US" sz="2400" baseline="300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 sz="2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4593" name="Text Box 14"/>
            <p:cNvSpPr txBox="1">
              <a:spLocks noChangeArrowheads="1"/>
            </p:cNvSpPr>
            <p:nvPr/>
          </p:nvSpPr>
          <p:spPr bwMode="auto">
            <a:xfrm>
              <a:off x="2400" y="1721"/>
              <a:ext cx="33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Helvetica" charset="0"/>
                </a:rPr>
                <a:t>2</a:t>
              </a:r>
              <a:r>
                <a:rPr lang="en-US" sz="2400" baseline="30000">
                  <a:solidFill>
                    <a:srgbClr val="000000"/>
                  </a:solidFill>
                  <a:latin typeface="Helvetica" charset="0"/>
                </a:rPr>
                <a:t>-1</a:t>
              </a:r>
              <a:endParaRPr lang="en-US" sz="2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4594" name="Text Box 15"/>
            <p:cNvSpPr txBox="1">
              <a:spLocks noChangeArrowheads="1"/>
            </p:cNvSpPr>
            <p:nvPr/>
          </p:nvSpPr>
          <p:spPr bwMode="auto">
            <a:xfrm>
              <a:off x="2764" y="1760"/>
              <a:ext cx="33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Helvetica" charset="0"/>
                </a:rPr>
                <a:t>2</a:t>
              </a:r>
              <a:r>
                <a:rPr lang="en-US" sz="2400" baseline="30000">
                  <a:solidFill>
                    <a:srgbClr val="000000"/>
                  </a:solidFill>
                  <a:latin typeface="Helvetica" charset="0"/>
                </a:rPr>
                <a:t>-2</a:t>
              </a:r>
              <a:endParaRPr lang="en-US" sz="2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4595" name="Text Box 16"/>
            <p:cNvSpPr txBox="1">
              <a:spLocks noChangeArrowheads="1"/>
            </p:cNvSpPr>
            <p:nvPr/>
          </p:nvSpPr>
          <p:spPr bwMode="auto">
            <a:xfrm>
              <a:off x="3120" y="1760"/>
              <a:ext cx="33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Helvetica" charset="0"/>
                </a:rPr>
                <a:t>2</a:t>
              </a:r>
              <a:r>
                <a:rPr lang="en-US" sz="2400" baseline="30000">
                  <a:solidFill>
                    <a:srgbClr val="000000"/>
                  </a:solidFill>
                  <a:latin typeface="Helvetica" charset="0"/>
                </a:rPr>
                <a:t>-3</a:t>
              </a:r>
              <a:endParaRPr lang="en-US" sz="2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4596" name="Text Box 17"/>
            <p:cNvSpPr txBox="1">
              <a:spLocks noChangeArrowheads="1"/>
            </p:cNvSpPr>
            <p:nvPr/>
          </p:nvSpPr>
          <p:spPr bwMode="auto">
            <a:xfrm>
              <a:off x="3504" y="1664"/>
              <a:ext cx="33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Helvetica" charset="0"/>
                </a:rPr>
                <a:t>2</a:t>
              </a:r>
              <a:r>
                <a:rPr lang="en-US" sz="2400" baseline="30000">
                  <a:solidFill>
                    <a:srgbClr val="000000"/>
                  </a:solidFill>
                  <a:latin typeface="Helvetica" charset="0"/>
                </a:rPr>
                <a:t>-4</a:t>
              </a:r>
              <a:endParaRPr lang="en-US" sz="2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sp>
        <p:nvSpPr>
          <p:cNvPr id="24581" name="Text Box 18"/>
          <p:cNvSpPr txBox="1">
            <a:spLocks noChangeArrowheads="1"/>
          </p:cNvSpPr>
          <p:nvPr/>
        </p:nvSpPr>
        <p:spPr bwMode="auto">
          <a:xfrm>
            <a:off x="838200" y="1949450"/>
            <a:ext cx="29718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Helvetica" charset="0"/>
              </a:rPr>
              <a:t>Example 6-bit representation:</a:t>
            </a:r>
          </a:p>
        </p:txBody>
      </p:sp>
      <p:sp>
        <p:nvSpPr>
          <p:cNvPr id="24582" name="Text Box 19"/>
          <p:cNvSpPr txBox="1">
            <a:spLocks noChangeArrowheads="1"/>
          </p:cNvSpPr>
          <p:nvPr/>
        </p:nvSpPr>
        <p:spPr bwMode="auto">
          <a:xfrm>
            <a:off x="838200" y="3429000"/>
            <a:ext cx="762629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  <a:latin typeface="Helvetica" charset="0"/>
              </a:rPr>
              <a:t>10.1010</a:t>
            </a:r>
            <a:r>
              <a:rPr lang="en-US" sz="2800" b="1" baseline="-25000" dirty="0" smtClean="0">
                <a:solidFill>
                  <a:srgbClr val="000000"/>
                </a:solidFill>
                <a:latin typeface="Helvetica" charset="0"/>
              </a:rPr>
              <a:t>two</a:t>
            </a:r>
            <a:r>
              <a:rPr lang="en-US" sz="2800" b="1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Helvetica" charset="0"/>
              </a:rPr>
              <a:t>= 1x2</a:t>
            </a:r>
            <a:r>
              <a:rPr lang="en-US" sz="2800" b="1" baseline="30000" dirty="0">
                <a:solidFill>
                  <a:srgbClr val="000000"/>
                </a:solidFill>
                <a:latin typeface="Helvetica" charset="0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Helvetica" charset="0"/>
              </a:rPr>
              <a:t> + 1x2</a:t>
            </a:r>
            <a:r>
              <a:rPr lang="en-US" sz="2800" b="1" baseline="30000" dirty="0">
                <a:solidFill>
                  <a:srgbClr val="000000"/>
                </a:solidFill>
                <a:latin typeface="Helvetica" charset="0"/>
              </a:rPr>
              <a:t>-1</a:t>
            </a:r>
            <a:r>
              <a:rPr lang="en-US" sz="2800" b="1" dirty="0">
                <a:solidFill>
                  <a:srgbClr val="000000"/>
                </a:solidFill>
                <a:latin typeface="Helvetica" charset="0"/>
              </a:rPr>
              <a:t> + 1x2</a:t>
            </a:r>
            <a:r>
              <a:rPr lang="en-US" sz="2800" b="1" baseline="30000" dirty="0">
                <a:solidFill>
                  <a:srgbClr val="000000"/>
                </a:solidFill>
                <a:latin typeface="Helvetica" charset="0"/>
              </a:rPr>
              <a:t>-3</a:t>
            </a:r>
            <a:r>
              <a:rPr lang="en-US" sz="2800" b="1" dirty="0">
                <a:solidFill>
                  <a:srgbClr val="000000"/>
                </a:solidFill>
                <a:latin typeface="Helvetica" charset="0"/>
              </a:rPr>
              <a:t> = </a:t>
            </a:r>
            <a:r>
              <a:rPr lang="en-US" sz="2800" b="1" dirty="0" smtClean="0">
                <a:solidFill>
                  <a:srgbClr val="000000"/>
                </a:solidFill>
                <a:latin typeface="Helvetica" charset="0"/>
              </a:rPr>
              <a:t>2.625</a:t>
            </a:r>
            <a:r>
              <a:rPr lang="en-US" sz="2800" b="1" baseline="-25000" dirty="0" smtClean="0">
                <a:solidFill>
                  <a:srgbClr val="000000"/>
                </a:solidFill>
                <a:latin typeface="Helvetica" charset="0"/>
              </a:rPr>
              <a:t>ten </a:t>
            </a:r>
            <a:endParaRPr lang="en-US" sz="2800" b="1" baseline="-25000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4583" name="Text Box 20"/>
          <p:cNvSpPr txBox="1">
            <a:spLocks noChangeArrowheads="1"/>
          </p:cNvSpPr>
          <p:nvPr/>
        </p:nvSpPr>
        <p:spPr bwMode="auto">
          <a:xfrm>
            <a:off x="838200" y="4191000"/>
            <a:ext cx="7848600" cy="1373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If we assume “fixed binary point”, range of 6-bit representations with this format: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			0 to 3.9375 (almost 4)</a:t>
            </a:r>
          </a:p>
        </p:txBody>
      </p:sp>
    </p:spTree>
    <p:extLst>
      <p:ext uri="{BB962C8B-B14F-4D97-AF65-F5344CB8AC3E}">
        <p14:creationId xmlns:p14="http://schemas.microsoft.com/office/powerpoint/2010/main" val="649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462463" cy="474663"/>
          </a:xfrm>
        </p:spPr>
        <p:txBody>
          <a:bodyPr/>
          <a:lstStyle/>
          <a:p>
            <a:r>
              <a:rPr lang="en-US"/>
              <a:t>Fractional Powers of 2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864327" y="1371600"/>
            <a:ext cx="3198813" cy="501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0	1.0	1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/>
            </a:pPr>
            <a:r>
              <a:rPr lang="en-US" sz="2000" b="1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0.5		1/2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/>
            </a:pPr>
            <a:r>
              <a:rPr lang="en-US" sz="2000" b="1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0.25	1/4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/>
            </a:pPr>
            <a:r>
              <a:rPr lang="en-US" sz="2000" b="1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0.125	1/8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/>
            </a:pPr>
            <a:r>
              <a:rPr lang="en-US" sz="2000" b="1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0.0625	1/16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/>
            </a:pPr>
            <a:r>
              <a:rPr lang="en-US" sz="2000" b="1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0.03125	1/32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/>
            </a:pPr>
            <a:r>
              <a:rPr lang="en-US" sz="2000" b="1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0.015625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/>
            </a:pPr>
            <a:r>
              <a:rPr lang="en-US" sz="2000" b="1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0.0078125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/>
            </a:pPr>
            <a:r>
              <a:rPr lang="en-US" sz="2000" b="1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0.00390625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/>
            </a:pPr>
            <a:r>
              <a:rPr lang="en-US" sz="2000" b="1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0.001953125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/>
            </a:pPr>
            <a:r>
              <a:rPr lang="en-US" sz="2000" b="1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0.0009765625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/>
            </a:pPr>
            <a:r>
              <a:rPr lang="en-US" sz="2000" b="1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0.00048828125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/>
            </a:pPr>
            <a:r>
              <a:rPr lang="en-US" sz="2000" b="1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0.000244140625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/>
            </a:pPr>
            <a:r>
              <a:rPr lang="en-US" sz="2000" b="1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0.0001220703125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/>
            </a:pPr>
            <a:r>
              <a:rPr lang="en-US" sz="2000" b="1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0.00006103515625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lain"/>
            </a:pPr>
            <a:r>
              <a:rPr lang="en-US" sz="2000" b="1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0.000030517578125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911952" y="914400"/>
            <a:ext cx="9017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C0128"/>
                </a:solidFill>
                <a:latin typeface="Helvetica" charset="0"/>
              </a:rPr>
              <a:t>i    2</a:t>
            </a:r>
            <a:r>
              <a:rPr lang="en-US" sz="2400" b="1" baseline="30000">
                <a:solidFill>
                  <a:srgbClr val="FC0128"/>
                </a:solidFill>
                <a:latin typeface="Helvetica" charset="0"/>
              </a:rPr>
              <a:t>-i</a:t>
            </a:r>
            <a:endParaRPr lang="en-US" sz="2400" b="1">
              <a:solidFill>
                <a:srgbClr val="FC0128"/>
              </a:solidFill>
              <a:latin typeface="Helvetica" charset="0"/>
            </a:endParaRP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2940527" y="1371600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5600">
              <a:solidFill>
                <a:srgbClr val="FC0128"/>
              </a:solidFill>
              <a:latin typeface="Helvetica" charset="0"/>
            </a:endParaRP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321527" y="990600"/>
            <a:ext cx="0" cy="525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5600">
              <a:solidFill>
                <a:srgbClr val="FC0128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24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256588" cy="474663"/>
          </a:xfrm>
        </p:spPr>
        <p:txBody>
          <a:bodyPr/>
          <a:lstStyle/>
          <a:p>
            <a:r>
              <a:rPr lang="en-US"/>
              <a:t>Representation of Fractions with Fixed Pt.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82296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Helvetica" charset="0"/>
              </a:rPr>
              <a:t>What about addition and multiplication?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838200" y="1863725"/>
            <a:ext cx="5311775" cy="1220788"/>
            <a:chOff x="528" y="1174"/>
            <a:chExt cx="3346" cy="769"/>
          </a:xfrm>
        </p:grpSpPr>
        <p:grpSp>
          <p:nvGrpSpPr>
            <p:cNvPr id="28687" name="Group 5"/>
            <p:cNvGrpSpPr>
              <a:grpSpLocks/>
            </p:cNvGrpSpPr>
            <p:nvPr/>
          </p:nvGrpSpPr>
          <p:grpSpPr bwMode="auto">
            <a:xfrm>
              <a:off x="528" y="1174"/>
              <a:ext cx="3346" cy="769"/>
              <a:chOff x="528" y="1174"/>
              <a:chExt cx="3346" cy="769"/>
            </a:xfrm>
          </p:grpSpPr>
          <p:sp>
            <p:nvSpPr>
              <p:cNvPr id="28689" name="Text Box 6"/>
              <p:cNvSpPr txBox="1">
                <a:spLocks noChangeArrowheads="1"/>
              </p:cNvSpPr>
              <p:nvPr/>
            </p:nvSpPr>
            <p:spPr bwMode="auto">
              <a:xfrm>
                <a:off x="528" y="1228"/>
                <a:ext cx="1872" cy="5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000000"/>
                    </a:solidFill>
                    <a:latin typeface="Helvetica" charset="0"/>
                  </a:rPr>
                  <a:t>Addition is straightforward:</a:t>
                </a:r>
              </a:p>
            </p:txBody>
          </p:sp>
          <p:sp>
            <p:nvSpPr>
              <p:cNvPr id="28690" name="Text Box 7"/>
              <p:cNvSpPr txBox="1">
                <a:spLocks noChangeArrowheads="1"/>
              </p:cNvSpPr>
              <p:nvPr/>
            </p:nvSpPr>
            <p:spPr bwMode="auto">
              <a:xfrm>
                <a:off x="2304" y="1174"/>
                <a:ext cx="1570" cy="7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1" dirty="0">
                    <a:solidFill>
                      <a:srgbClr val="063DE8"/>
                    </a:solidFill>
                    <a:latin typeface="Courier"/>
                  </a:rPr>
                  <a:t>  01.100  </a:t>
                </a:r>
                <a:r>
                  <a:rPr lang="en-US" sz="2000" b="1" dirty="0" smtClean="0">
                    <a:solidFill>
                      <a:srgbClr val="063DE8"/>
                    </a:solidFill>
                    <a:latin typeface="Courier"/>
                  </a:rPr>
                  <a:t>1.5</a:t>
                </a:r>
                <a:r>
                  <a:rPr lang="en-US" sz="2000" b="1" baseline="-25000" dirty="0" smtClean="0">
                    <a:solidFill>
                      <a:srgbClr val="063DE8"/>
                    </a:solidFill>
                    <a:latin typeface="Courier"/>
                  </a:rPr>
                  <a:t>ten</a:t>
                </a:r>
                <a:endParaRPr lang="en-US" sz="2000" b="1" baseline="-25000" dirty="0">
                  <a:solidFill>
                    <a:srgbClr val="063DE8"/>
                  </a:solidFill>
                  <a:latin typeface="Courier"/>
                </a:endParaRPr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1" dirty="0">
                    <a:solidFill>
                      <a:srgbClr val="063DE8"/>
                    </a:solidFill>
                    <a:latin typeface="Courier"/>
                  </a:rPr>
                  <a:t>+ 00.100  </a:t>
                </a:r>
                <a:r>
                  <a:rPr lang="en-US" sz="2000" b="1" dirty="0" smtClean="0">
                    <a:solidFill>
                      <a:srgbClr val="063DE8"/>
                    </a:solidFill>
                    <a:latin typeface="Courier"/>
                  </a:rPr>
                  <a:t>0.5</a:t>
                </a:r>
                <a:r>
                  <a:rPr lang="en-US" sz="2000" b="1" baseline="-25000" dirty="0" smtClean="0">
                    <a:solidFill>
                      <a:srgbClr val="063DE8"/>
                    </a:solidFill>
                    <a:latin typeface="Courier"/>
                  </a:rPr>
                  <a:t>ten</a:t>
                </a:r>
                <a:endParaRPr lang="en-US" sz="2000" b="1" baseline="-25000" dirty="0">
                  <a:solidFill>
                    <a:srgbClr val="063DE8"/>
                  </a:solidFill>
                  <a:latin typeface="Courier"/>
                </a:endParaRPr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1" dirty="0">
                    <a:solidFill>
                      <a:srgbClr val="063DE8"/>
                    </a:solidFill>
                    <a:latin typeface="Courier"/>
                  </a:rPr>
                  <a:t>  10.000  </a:t>
                </a:r>
                <a:r>
                  <a:rPr lang="en-US" sz="2000" b="1" dirty="0" smtClean="0">
                    <a:solidFill>
                      <a:srgbClr val="063DE8"/>
                    </a:solidFill>
                    <a:latin typeface="Courier"/>
                  </a:rPr>
                  <a:t>2.0</a:t>
                </a:r>
                <a:r>
                  <a:rPr lang="en-US" sz="2000" b="1" baseline="-25000" dirty="0" smtClean="0">
                    <a:solidFill>
                      <a:srgbClr val="063DE8"/>
                    </a:solidFill>
                    <a:latin typeface="Courier"/>
                  </a:rPr>
                  <a:t>ten</a:t>
                </a:r>
                <a:endParaRPr lang="en-US" sz="2000" b="1" baseline="-25000" dirty="0">
                  <a:solidFill>
                    <a:srgbClr val="063DE8"/>
                  </a:solidFill>
                  <a:latin typeface="Courier"/>
                </a:endParaRPr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b="1" baseline="-25000" dirty="0">
                  <a:solidFill>
                    <a:srgbClr val="FC0128"/>
                  </a:solidFill>
                  <a:latin typeface="Courier"/>
                </a:endParaRPr>
              </a:p>
            </p:txBody>
          </p:sp>
        </p:grpSp>
        <p:sp>
          <p:nvSpPr>
            <p:cNvPr id="28688" name="Line 8"/>
            <p:cNvSpPr>
              <a:spLocks noChangeShapeType="1"/>
            </p:cNvSpPr>
            <p:nvPr/>
          </p:nvSpPr>
          <p:spPr bwMode="auto">
            <a:xfrm>
              <a:off x="2362" y="1584"/>
              <a:ext cx="75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33400" y="2438400"/>
            <a:ext cx="8305800" cy="3608388"/>
            <a:chOff x="336" y="1536"/>
            <a:chExt cx="5232" cy="2273"/>
          </a:xfrm>
        </p:grpSpPr>
        <p:sp>
          <p:nvSpPr>
            <p:cNvPr id="28679" name="Text Box 10"/>
            <p:cNvSpPr txBox="1">
              <a:spLocks noChangeArrowheads="1"/>
            </p:cNvSpPr>
            <p:nvPr/>
          </p:nvSpPr>
          <p:spPr bwMode="auto">
            <a:xfrm>
              <a:off x="336" y="2112"/>
              <a:ext cx="3552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Helvetica" charset="0"/>
                </a:rPr>
                <a:t>Multiplication a bit more complex:</a:t>
              </a:r>
            </a:p>
          </p:txBody>
        </p:sp>
        <p:grpSp>
          <p:nvGrpSpPr>
            <p:cNvPr id="28680" name="Group 11"/>
            <p:cNvGrpSpPr>
              <a:grpSpLocks/>
            </p:cNvGrpSpPr>
            <p:nvPr/>
          </p:nvGrpSpPr>
          <p:grpSpPr bwMode="auto">
            <a:xfrm>
              <a:off x="3312" y="1536"/>
              <a:ext cx="2256" cy="2273"/>
              <a:chOff x="3072" y="1968"/>
              <a:chExt cx="2256" cy="2273"/>
            </a:xfrm>
          </p:grpSpPr>
          <p:sp>
            <p:nvSpPr>
              <p:cNvPr id="28684" name="Text Box 12"/>
              <p:cNvSpPr txBox="1">
                <a:spLocks noChangeArrowheads="1"/>
              </p:cNvSpPr>
              <p:nvPr/>
            </p:nvSpPr>
            <p:spPr bwMode="auto">
              <a:xfrm>
                <a:off x="3072" y="1968"/>
                <a:ext cx="2256" cy="22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dirty="0">
                    <a:solidFill>
                      <a:srgbClr val="063DE8"/>
                    </a:solidFill>
                    <a:latin typeface="Helvetica" charset="0"/>
                  </a:rPr>
                  <a:t>         </a:t>
                </a:r>
                <a:r>
                  <a:rPr lang="en-US" sz="2400" b="1" dirty="0">
                    <a:solidFill>
                      <a:srgbClr val="063DE8"/>
                    </a:solidFill>
                    <a:latin typeface="Courier"/>
                  </a:rPr>
                  <a:t>01.100  </a:t>
                </a:r>
                <a:r>
                  <a:rPr lang="en-US" sz="2400" b="1" dirty="0" smtClean="0">
                    <a:solidFill>
                      <a:srgbClr val="063DE8"/>
                    </a:solidFill>
                    <a:latin typeface="Courier"/>
                  </a:rPr>
                  <a:t>1.5</a:t>
                </a:r>
                <a:r>
                  <a:rPr lang="en-US" sz="2400" b="1" baseline="-25000" dirty="0" smtClean="0">
                    <a:solidFill>
                      <a:srgbClr val="063DE8"/>
                    </a:solidFill>
                    <a:latin typeface="Courier"/>
                  </a:rPr>
                  <a:t>ten</a:t>
                </a:r>
                <a:endParaRPr lang="en-US" sz="2400" b="1" baseline="-25000" dirty="0">
                  <a:solidFill>
                    <a:srgbClr val="063DE8"/>
                  </a:solidFill>
                  <a:latin typeface="Courier"/>
                </a:endParaRPr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 dirty="0">
                    <a:solidFill>
                      <a:srgbClr val="063DE8"/>
                    </a:solidFill>
                    <a:latin typeface="Courier"/>
                  </a:rPr>
                  <a:t>     00.100  </a:t>
                </a:r>
                <a:r>
                  <a:rPr lang="en-US" sz="2400" b="1" dirty="0" smtClean="0">
                    <a:solidFill>
                      <a:srgbClr val="063DE8"/>
                    </a:solidFill>
                    <a:latin typeface="Courier"/>
                  </a:rPr>
                  <a:t>0.5</a:t>
                </a:r>
                <a:r>
                  <a:rPr lang="en-US" sz="2400" b="1" baseline="-25000" dirty="0" smtClean="0">
                    <a:solidFill>
                      <a:srgbClr val="063DE8"/>
                    </a:solidFill>
                    <a:latin typeface="Courier"/>
                  </a:rPr>
                  <a:t>ten </a:t>
                </a:r>
                <a:endParaRPr lang="en-US" sz="2400" b="1" baseline="-25000" dirty="0">
                  <a:solidFill>
                    <a:srgbClr val="063DE8"/>
                  </a:solidFill>
                  <a:latin typeface="Courier"/>
                </a:endParaRPr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 dirty="0">
                    <a:solidFill>
                      <a:srgbClr val="063DE8"/>
                    </a:solidFill>
                    <a:latin typeface="Courier"/>
                  </a:rPr>
                  <a:t>     00 000</a:t>
                </a:r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 dirty="0">
                    <a:solidFill>
                      <a:srgbClr val="063DE8"/>
                    </a:solidFill>
                    <a:latin typeface="Courier"/>
                  </a:rPr>
                  <a:t>    000 00</a:t>
                </a:r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 dirty="0">
                    <a:solidFill>
                      <a:srgbClr val="063DE8"/>
                    </a:solidFill>
                    <a:latin typeface="Courier"/>
                  </a:rPr>
                  <a:t>   0110 0</a:t>
                </a:r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 dirty="0">
                    <a:solidFill>
                      <a:srgbClr val="063DE8"/>
                    </a:solidFill>
                    <a:latin typeface="Courier"/>
                  </a:rPr>
                  <a:t>  00000</a:t>
                </a:r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 dirty="0">
                    <a:solidFill>
                      <a:srgbClr val="063DE8"/>
                    </a:solidFill>
                    <a:latin typeface="Courier"/>
                  </a:rPr>
                  <a:t> 00000</a:t>
                </a:r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 dirty="0">
                    <a:solidFill>
                      <a:srgbClr val="063DE8"/>
                    </a:solidFill>
                    <a:latin typeface="Courier"/>
                  </a:rPr>
                  <a:t>0000110000</a:t>
                </a:r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baseline="-25000" dirty="0">
                  <a:solidFill>
                    <a:srgbClr val="063DE8"/>
                  </a:solidFill>
                  <a:latin typeface="Courier"/>
                </a:endParaRPr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aseline="-25000" dirty="0">
                  <a:solidFill>
                    <a:srgbClr val="FC0128"/>
                  </a:solidFill>
                  <a:latin typeface="Helvetica" charset="0"/>
                </a:endParaRPr>
              </a:p>
            </p:txBody>
          </p:sp>
          <p:sp>
            <p:nvSpPr>
              <p:cNvPr id="28685" name="Line 13"/>
              <p:cNvSpPr>
                <a:spLocks noChangeShapeType="1"/>
              </p:cNvSpPr>
              <p:nvPr/>
            </p:nvSpPr>
            <p:spPr bwMode="auto">
              <a:xfrm>
                <a:off x="3696" y="2496"/>
                <a:ext cx="720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5600">
                  <a:solidFill>
                    <a:srgbClr val="FC0128"/>
                  </a:solidFill>
                  <a:latin typeface="Helvetica" charset="0"/>
                </a:endParaRPr>
              </a:p>
            </p:txBody>
          </p:sp>
          <p:sp>
            <p:nvSpPr>
              <p:cNvPr id="28686" name="Line 14"/>
              <p:cNvSpPr>
                <a:spLocks noChangeShapeType="1"/>
              </p:cNvSpPr>
              <p:nvPr/>
            </p:nvSpPr>
            <p:spPr bwMode="auto">
              <a:xfrm>
                <a:off x="3168" y="3648"/>
                <a:ext cx="1008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5600">
                  <a:solidFill>
                    <a:srgbClr val="FC0128"/>
                  </a:solidFill>
                  <a:latin typeface="Helvetica" charset="0"/>
                </a:endParaRPr>
              </a:p>
            </p:txBody>
          </p:sp>
        </p:grpSp>
      </p:grpSp>
      <p:sp>
        <p:nvSpPr>
          <p:cNvPr id="2192402" name="Text Box 18"/>
          <p:cNvSpPr txBox="1">
            <a:spLocks noChangeArrowheads="1"/>
          </p:cNvSpPr>
          <p:nvPr/>
        </p:nvSpPr>
        <p:spPr bwMode="auto">
          <a:xfrm>
            <a:off x="914400" y="5943600"/>
            <a:ext cx="76962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C0128"/>
                </a:solidFill>
                <a:latin typeface="Helvetica" charset="0"/>
              </a:rPr>
              <a:t>Where’s the answer, </a:t>
            </a:r>
            <a:r>
              <a:rPr lang="en-US" sz="2000" b="1">
                <a:solidFill>
                  <a:srgbClr val="000000"/>
                </a:solidFill>
                <a:latin typeface="Courier"/>
              </a:rPr>
              <a:t>0.11</a:t>
            </a:r>
            <a:r>
              <a:rPr lang="en-US" sz="2000" b="1">
                <a:solidFill>
                  <a:srgbClr val="FC0128"/>
                </a:solidFill>
                <a:latin typeface="Helvetica" charset="0"/>
              </a:rPr>
              <a:t>? (need to remember where point is)</a:t>
            </a:r>
          </a:p>
        </p:txBody>
      </p:sp>
    </p:spTree>
    <p:extLst>
      <p:ext uri="{BB962C8B-B14F-4D97-AF65-F5344CB8AC3E}">
        <p14:creationId xmlns:p14="http://schemas.microsoft.com/office/powerpoint/2010/main" val="138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9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9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24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524500" cy="474663"/>
          </a:xfrm>
        </p:spPr>
        <p:txBody>
          <a:bodyPr/>
          <a:lstStyle/>
          <a:p>
            <a:r>
              <a:rPr lang="en-US"/>
              <a:t>Representation of Fractions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33399" y="685800"/>
            <a:ext cx="840087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Helvetica" charset="0"/>
              </a:rPr>
              <a:t>So far, in our examples we used a “fixed” binary </a:t>
            </a:r>
            <a:r>
              <a:rPr lang="en-US" sz="2400" b="1" dirty="0" smtClean="0">
                <a:solidFill>
                  <a:srgbClr val="000000"/>
                </a:solidFill>
                <a:latin typeface="Helvetica" charset="0"/>
              </a:rPr>
              <a:t>point. What </a:t>
            </a:r>
            <a:r>
              <a:rPr lang="en-US" sz="2400" b="1" dirty="0">
                <a:solidFill>
                  <a:srgbClr val="000000"/>
                </a:solidFill>
                <a:latin typeface="Helvetica" charset="0"/>
              </a:rPr>
              <a:t>we really want is to “float” the binary point.  Why?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85800" y="1524000"/>
            <a:ext cx="6645275" cy="720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Helvetica" charset="0"/>
              </a:rPr>
              <a:t>Floating binary point most effective use of our limited bits (and thus more accuracy in our number representation):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667000" y="2971800"/>
            <a:ext cx="3376613" cy="595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63DE8"/>
                </a:solidFill>
                <a:latin typeface="Helvetica" charset="0"/>
              </a:rPr>
              <a:t>… 000000.001010100000…</a:t>
            </a:r>
            <a:endParaRPr lang="en-US" sz="2000" baseline="-25000">
              <a:solidFill>
                <a:srgbClr val="063DE8"/>
              </a:solidFill>
              <a:latin typeface="Helvetic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aseline="-25000">
              <a:solidFill>
                <a:srgbClr val="FC0128"/>
              </a:solidFill>
              <a:latin typeface="Helvetica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828800" y="4267200"/>
            <a:ext cx="46450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C0128"/>
                </a:solidFill>
                <a:latin typeface="Helvetica" charset="0"/>
              </a:rPr>
              <a:t>Any other solution would lose accuracy!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066800" y="2362200"/>
            <a:ext cx="626427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C0128"/>
                </a:solidFill>
                <a:latin typeface="Helvetica" charset="0"/>
              </a:rPr>
              <a:t>example:</a:t>
            </a:r>
            <a:r>
              <a:rPr lang="en-US" sz="2000" dirty="0">
                <a:solidFill>
                  <a:srgbClr val="000000"/>
                </a:solidFill>
                <a:latin typeface="Helvetica" charset="0"/>
              </a:rPr>
              <a:t>  put </a:t>
            </a:r>
            <a:r>
              <a:rPr lang="en-US" sz="2000" dirty="0" smtClean="0">
                <a:solidFill>
                  <a:srgbClr val="000000"/>
                </a:solidFill>
                <a:latin typeface="Helvetica" charset="0"/>
              </a:rPr>
              <a:t>0.1640625</a:t>
            </a:r>
            <a:r>
              <a:rPr lang="en-US" sz="2000" baseline="-25000" dirty="0" smtClean="0">
                <a:solidFill>
                  <a:srgbClr val="000000"/>
                </a:solidFill>
                <a:latin typeface="Helvetica" charset="0"/>
              </a:rPr>
              <a:t>ten</a:t>
            </a:r>
            <a:r>
              <a:rPr lang="en-US" sz="2000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Helvetica" charset="0"/>
              </a:rPr>
              <a:t>into binary.  Represent </a:t>
            </a:r>
            <a:r>
              <a:rPr lang="en-US" sz="2000" dirty="0" smtClean="0">
                <a:solidFill>
                  <a:srgbClr val="000000"/>
                </a:solidFill>
                <a:latin typeface="Helvetica" charset="0"/>
              </a:rPr>
              <a:t>with </a:t>
            </a:r>
            <a:r>
              <a:rPr lang="en-US" sz="2000" dirty="0">
                <a:solidFill>
                  <a:srgbClr val="000000"/>
                </a:solidFill>
                <a:latin typeface="Helvetica" charset="0"/>
              </a:rPr>
              <a:t>5-bits choosing where to put the binary point.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24194">
            <a:off x="4541838" y="3130550"/>
            <a:ext cx="228600" cy="609600"/>
          </a:xfrm>
          <a:prstGeom prst="leftBrace">
            <a:avLst>
              <a:gd name="adj1" fmla="val 22222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5600">
              <a:solidFill>
                <a:srgbClr val="FC0128"/>
              </a:solidFill>
              <a:latin typeface="Helvetica" charset="0"/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514600" y="3505200"/>
            <a:ext cx="51816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C0128"/>
                </a:solidFill>
                <a:latin typeface="Helvetica" charset="0"/>
              </a:rPr>
              <a:t>Store these bits and keep track of the binary point 2 places to the left of the MSB</a:t>
            </a:r>
          </a:p>
        </p:txBody>
      </p:sp>
      <p:sp>
        <p:nvSpPr>
          <p:cNvPr id="2194442" name="Text Box 10"/>
          <p:cNvSpPr txBox="1">
            <a:spLocks noChangeArrowheads="1"/>
          </p:cNvSpPr>
          <p:nvPr/>
        </p:nvSpPr>
        <p:spPr bwMode="auto">
          <a:xfrm>
            <a:off x="152400" y="4724400"/>
            <a:ext cx="8991600" cy="193899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Helvetica" charset="0"/>
              </a:rPr>
              <a:t>With </a:t>
            </a:r>
            <a:r>
              <a:rPr lang="en-US" sz="2400" b="1" dirty="0" smtClean="0">
                <a:solidFill>
                  <a:srgbClr val="000000"/>
                </a:solidFill>
                <a:latin typeface="Helvetica" charset="0"/>
              </a:rPr>
              <a:t>floating-point </a:t>
            </a:r>
            <a:r>
              <a:rPr lang="en-US" sz="2400" b="1" dirty="0">
                <a:solidFill>
                  <a:srgbClr val="000000"/>
                </a:solidFill>
                <a:latin typeface="Helvetica" charset="0"/>
              </a:rPr>
              <a:t>rep., each numeral carries </a:t>
            </a:r>
            <a:r>
              <a:rPr lang="en-US" sz="2400" b="1" dirty="0" smtClean="0">
                <a:solidFill>
                  <a:srgbClr val="000000"/>
                </a:solidFill>
                <a:latin typeface="Helvetica" charset="0"/>
              </a:rPr>
              <a:t>an </a:t>
            </a:r>
            <a:r>
              <a:rPr lang="en-US" sz="2400" b="1" dirty="0">
                <a:solidFill>
                  <a:srgbClr val="000000"/>
                </a:solidFill>
                <a:latin typeface="Helvetica" charset="0"/>
              </a:rPr>
              <a:t>exponent field recording the whereabouts of its binary point. 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Helvetic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Helvetica" charset="0"/>
              </a:rPr>
              <a:t>The binary point </a:t>
            </a:r>
            <a:r>
              <a:rPr lang="en-US" sz="2400" b="1" dirty="0">
                <a:solidFill>
                  <a:srgbClr val="800080"/>
                </a:solidFill>
                <a:latin typeface="Helvetica" charset="0"/>
              </a:rPr>
              <a:t>can be outside</a:t>
            </a:r>
            <a:r>
              <a:rPr lang="en-US" sz="2400" b="1" dirty="0">
                <a:solidFill>
                  <a:srgbClr val="000000"/>
                </a:solidFill>
                <a:latin typeface="Helvetica" charset="0"/>
              </a:rPr>
              <a:t> the stored bits, so very large and small numbers can be represented.</a:t>
            </a:r>
          </a:p>
        </p:txBody>
      </p:sp>
    </p:spTree>
    <p:extLst>
      <p:ext uri="{BB962C8B-B14F-4D97-AF65-F5344CB8AC3E}">
        <p14:creationId xmlns:p14="http://schemas.microsoft.com/office/powerpoint/2010/main" val="424175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/>
      <p:bldP spid="30726" grpId="0"/>
      <p:bldP spid="30727" grpId="0"/>
      <p:bldP spid="30728" grpId="0" animBg="1"/>
      <p:bldP spid="30729" grpId="0"/>
      <p:bldP spid="21944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100763" cy="474662"/>
          </a:xfrm>
          <a:noFill/>
        </p:spPr>
        <p:txBody>
          <a:bodyPr/>
          <a:lstStyle/>
          <a:p>
            <a:r>
              <a:rPr lang="en-US"/>
              <a:t>Scientific Notation (in Decimal)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590800" y="1689100"/>
            <a:ext cx="2550378" cy="4698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  <a:latin typeface="Helvetica" charset="0"/>
              </a:rPr>
              <a:t>6.02</a:t>
            </a:r>
            <a:r>
              <a:rPr lang="en-US" sz="3200" b="1" baseline="-25000" dirty="0" smtClean="0">
                <a:solidFill>
                  <a:srgbClr val="0070C0"/>
                </a:solidFill>
                <a:latin typeface="Helvetica" charset="0"/>
              </a:rPr>
              <a:t>ten</a:t>
            </a:r>
            <a:r>
              <a:rPr lang="en-US" sz="3200" b="1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Helvetica" charset="0"/>
              </a:rPr>
              <a:t>x </a:t>
            </a:r>
            <a:r>
              <a:rPr lang="en-US" sz="3200" b="1" dirty="0">
                <a:solidFill>
                  <a:srgbClr val="0070C0"/>
                </a:solidFill>
                <a:latin typeface="Helvetica" charset="0"/>
              </a:rPr>
              <a:t>10</a:t>
            </a:r>
            <a:r>
              <a:rPr lang="en-US" sz="3200" b="1" baseline="30000" dirty="0">
                <a:solidFill>
                  <a:srgbClr val="000000"/>
                </a:solidFill>
                <a:latin typeface="Helvetica" charset="0"/>
              </a:rPr>
              <a:t>23</a:t>
            </a:r>
            <a:endParaRPr lang="en-US" sz="3200" b="1" dirty="0">
              <a:solidFill>
                <a:srgbClr val="000000"/>
              </a:solidFill>
              <a:latin typeface="Helvetica" charset="0"/>
            </a:endParaRP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4525962" y="2125662"/>
            <a:ext cx="2789238" cy="846138"/>
            <a:chOff x="2688" y="1296"/>
            <a:chExt cx="1757" cy="533"/>
          </a:xfrm>
        </p:grpSpPr>
        <p:sp>
          <p:nvSpPr>
            <p:cNvPr id="32786" name="Rectangle 5"/>
            <p:cNvSpPr>
              <a:spLocks noChangeArrowheads="1"/>
            </p:cNvSpPr>
            <p:nvPr/>
          </p:nvSpPr>
          <p:spPr bwMode="auto">
            <a:xfrm>
              <a:off x="2928" y="1536"/>
              <a:ext cx="1517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solidFill>
                    <a:srgbClr val="000000"/>
                  </a:solidFill>
                  <a:latin typeface="Helvetica" charset="0"/>
                </a:rPr>
                <a:t>radix (base)</a:t>
              </a:r>
            </a:p>
          </p:txBody>
        </p:sp>
        <p:sp>
          <p:nvSpPr>
            <p:cNvPr id="32787" name="Line 6"/>
            <p:cNvSpPr>
              <a:spLocks noChangeShapeType="1"/>
            </p:cNvSpPr>
            <p:nvPr/>
          </p:nvSpPr>
          <p:spPr bwMode="auto">
            <a:xfrm>
              <a:off x="2688" y="1296"/>
              <a:ext cx="232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</p:grpSp>
      <p:grpSp>
        <p:nvGrpSpPr>
          <p:cNvPr id="32773" name="Group 7"/>
          <p:cNvGrpSpPr>
            <a:grpSpLocks/>
          </p:cNvGrpSpPr>
          <p:nvPr/>
        </p:nvGrpSpPr>
        <p:grpSpPr bwMode="auto">
          <a:xfrm>
            <a:off x="1483470" y="2079813"/>
            <a:ext cx="2746375" cy="922338"/>
            <a:chOff x="912" y="1296"/>
            <a:chExt cx="1730" cy="581"/>
          </a:xfrm>
        </p:grpSpPr>
        <p:sp>
          <p:nvSpPr>
            <p:cNvPr id="32784" name="Rectangle 8"/>
            <p:cNvSpPr>
              <a:spLocks noChangeArrowheads="1"/>
            </p:cNvSpPr>
            <p:nvPr/>
          </p:nvSpPr>
          <p:spPr bwMode="auto">
            <a:xfrm>
              <a:off x="912" y="1584"/>
              <a:ext cx="1730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solidFill>
                    <a:srgbClr val="000000"/>
                  </a:solidFill>
                  <a:latin typeface="Helvetica" charset="0"/>
                </a:rPr>
                <a:t>decimal point</a:t>
              </a:r>
            </a:p>
          </p:txBody>
        </p:sp>
        <p:sp>
          <p:nvSpPr>
            <p:cNvPr id="32785" name="Line 9"/>
            <p:cNvSpPr>
              <a:spLocks noChangeShapeType="1"/>
            </p:cNvSpPr>
            <p:nvPr/>
          </p:nvSpPr>
          <p:spPr bwMode="auto">
            <a:xfrm>
              <a:off x="1824" y="12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</p:grpSp>
      <p:grpSp>
        <p:nvGrpSpPr>
          <p:cNvPr id="32774" name="Group 10"/>
          <p:cNvGrpSpPr>
            <a:grpSpLocks/>
          </p:cNvGrpSpPr>
          <p:nvPr/>
        </p:nvGrpSpPr>
        <p:grpSpPr bwMode="auto">
          <a:xfrm>
            <a:off x="0" y="838200"/>
            <a:ext cx="2590800" cy="1066800"/>
            <a:chOff x="0" y="528"/>
            <a:chExt cx="1632" cy="672"/>
          </a:xfrm>
        </p:grpSpPr>
        <p:sp>
          <p:nvSpPr>
            <p:cNvPr id="32781" name="Rectangle 11"/>
            <p:cNvSpPr>
              <a:spLocks noChangeArrowheads="1"/>
            </p:cNvSpPr>
            <p:nvPr/>
          </p:nvSpPr>
          <p:spPr bwMode="auto">
            <a:xfrm>
              <a:off x="432" y="763"/>
              <a:ext cx="1190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solidFill>
                    <a:srgbClr val="000000"/>
                  </a:solidFill>
                  <a:latin typeface="Helvetica" charset="0"/>
                </a:rPr>
                <a:t>mantissa</a:t>
              </a:r>
              <a:endParaRPr lang="en-US" sz="3200" b="1" i="1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32782" name="Line 12"/>
            <p:cNvSpPr>
              <a:spLocks noChangeShapeType="1"/>
            </p:cNvSpPr>
            <p:nvPr/>
          </p:nvSpPr>
          <p:spPr bwMode="auto">
            <a:xfrm flipH="1" flipV="1">
              <a:off x="1200" y="1056"/>
              <a:ext cx="43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sp>
          <p:nvSpPr>
            <p:cNvPr id="32783" name="Rectangle 13"/>
            <p:cNvSpPr>
              <a:spLocks noChangeArrowheads="1"/>
            </p:cNvSpPr>
            <p:nvPr/>
          </p:nvSpPr>
          <p:spPr bwMode="auto">
            <a:xfrm>
              <a:off x="0" y="528"/>
              <a:ext cx="80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AU" sz="3200" b="1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grpSp>
        <p:nvGrpSpPr>
          <p:cNvPr id="32775" name="Group 14"/>
          <p:cNvGrpSpPr>
            <a:grpSpLocks/>
          </p:cNvGrpSpPr>
          <p:nvPr/>
        </p:nvGrpSpPr>
        <p:grpSpPr bwMode="auto">
          <a:xfrm>
            <a:off x="5000625" y="830263"/>
            <a:ext cx="2466975" cy="846137"/>
            <a:chOff x="3150" y="523"/>
            <a:chExt cx="1554" cy="533"/>
          </a:xfrm>
        </p:grpSpPr>
        <p:sp>
          <p:nvSpPr>
            <p:cNvPr id="32777" name="Line 15"/>
            <p:cNvSpPr>
              <a:spLocks noChangeShapeType="1"/>
            </p:cNvSpPr>
            <p:nvPr/>
          </p:nvSpPr>
          <p:spPr bwMode="auto">
            <a:xfrm flipV="1">
              <a:off x="3150" y="912"/>
              <a:ext cx="336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600">
                <a:solidFill>
                  <a:srgbClr val="FC0128"/>
                </a:solidFill>
                <a:latin typeface="Helvetica" charset="0"/>
              </a:endParaRPr>
            </a:p>
          </p:txBody>
        </p:sp>
        <p:grpSp>
          <p:nvGrpSpPr>
            <p:cNvPr id="32778" name="Group 16"/>
            <p:cNvGrpSpPr>
              <a:grpSpLocks/>
            </p:cNvGrpSpPr>
            <p:nvPr/>
          </p:nvGrpSpPr>
          <p:grpSpPr bwMode="auto">
            <a:xfrm>
              <a:off x="3408" y="523"/>
              <a:ext cx="1296" cy="533"/>
              <a:chOff x="3408" y="523"/>
              <a:chExt cx="1296" cy="533"/>
            </a:xfrm>
          </p:grpSpPr>
          <p:sp>
            <p:nvSpPr>
              <p:cNvPr id="32779" name="Rectangle 17"/>
              <p:cNvSpPr>
                <a:spLocks noChangeArrowheads="1"/>
              </p:cNvSpPr>
              <p:nvPr/>
            </p:nvSpPr>
            <p:spPr bwMode="auto">
              <a:xfrm>
                <a:off x="3486" y="763"/>
                <a:ext cx="1218" cy="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defTabSz="9144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000000"/>
                    </a:solidFill>
                    <a:latin typeface="Helvetica" charset="0"/>
                  </a:rPr>
                  <a:t>exponent</a:t>
                </a:r>
                <a:endParaRPr lang="en-US" sz="3200" b="1" i="1">
                  <a:solidFill>
                    <a:srgbClr val="000000"/>
                  </a:solidFill>
                  <a:latin typeface="Helvetica" charset="0"/>
                </a:endParaRPr>
              </a:p>
            </p:txBody>
          </p:sp>
          <p:sp>
            <p:nvSpPr>
              <p:cNvPr id="32780" name="Rectangle 18"/>
              <p:cNvSpPr>
                <a:spLocks noChangeArrowheads="1"/>
              </p:cNvSpPr>
              <p:nvPr/>
            </p:nvSpPr>
            <p:spPr bwMode="auto">
              <a:xfrm>
                <a:off x="3408" y="523"/>
                <a:ext cx="80" cy="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defTabSz="9144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AU" sz="3200" b="1">
                  <a:solidFill>
                    <a:srgbClr val="000000"/>
                  </a:solidFill>
                  <a:latin typeface="Helvetica" charset="0"/>
                </a:endParaRPr>
              </a:p>
            </p:txBody>
          </p:sp>
        </p:grpSp>
      </p:grpSp>
      <p:sp>
        <p:nvSpPr>
          <p:cNvPr id="32776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8191500" cy="2119555"/>
          </a:xfrm>
          <a:noFill/>
        </p:spPr>
        <p:txBody>
          <a:bodyPr/>
          <a:lstStyle/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 sz="2400" dirty="0"/>
              <a:t>Normalized form: no </a:t>
            </a:r>
            <a:r>
              <a:rPr lang="en-US" sz="2400" dirty="0" smtClean="0"/>
              <a:t>leading </a:t>
            </a:r>
            <a:r>
              <a:rPr lang="en-US" sz="2400" dirty="0"/>
              <a:t>0s </a:t>
            </a:r>
            <a:br>
              <a:rPr lang="en-US" sz="2400" dirty="0"/>
            </a:br>
            <a:r>
              <a:rPr lang="en-US" sz="2400" dirty="0"/>
              <a:t>(exactly one digit to left of decimal point)</a:t>
            </a:r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 sz="2400" dirty="0"/>
              <a:t>Alternatives to representing 1/1,000,000,000</a:t>
            </a:r>
          </a:p>
          <a:p>
            <a:pPr lvl="1"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 sz="2400" dirty="0">
                <a:solidFill>
                  <a:schemeClr val="accent2"/>
                </a:solidFill>
              </a:rPr>
              <a:t>Normalized: 	1.0 x 10</a:t>
            </a:r>
            <a:r>
              <a:rPr lang="en-US" sz="2400" baseline="30000" dirty="0">
                <a:solidFill>
                  <a:schemeClr val="accent2"/>
                </a:solidFill>
              </a:rPr>
              <a:t>-9</a:t>
            </a:r>
            <a:endParaRPr lang="en-US" sz="2400" dirty="0">
              <a:solidFill>
                <a:schemeClr val="accent2"/>
              </a:solidFill>
            </a:endParaRPr>
          </a:p>
          <a:p>
            <a:pPr lvl="1"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 sz="2400" dirty="0"/>
              <a:t>Not normalized: 	0.1 x 10</a:t>
            </a:r>
            <a:r>
              <a:rPr lang="en-US" sz="2400" baseline="30000" dirty="0"/>
              <a:t>-8</a:t>
            </a:r>
            <a:r>
              <a:rPr lang="en-US" sz="2400" dirty="0"/>
              <a:t>,10.0 x 10</a:t>
            </a:r>
            <a:r>
              <a:rPr lang="en-US" sz="2400" baseline="30000" dirty="0"/>
              <a:t>-10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369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13550</TotalTime>
  <Words>1261</Words>
  <Application>Microsoft Office PowerPoint</Application>
  <PresentationFormat>On-screen Show (4:3)</PresentationFormat>
  <Paragraphs>334</Paragraphs>
  <Slides>26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ＭＳ Ｐゴシック</vt:lpstr>
      <vt:lpstr>Arial</vt:lpstr>
      <vt:lpstr>Calibri</vt:lpstr>
      <vt:lpstr>Courier</vt:lpstr>
      <vt:lpstr>Helvetica</vt:lpstr>
      <vt:lpstr>HG Mincho Light J</vt:lpstr>
      <vt:lpstr>Symbol</vt:lpstr>
      <vt:lpstr>Times</vt:lpstr>
      <vt:lpstr>Times-Roman</vt:lpstr>
      <vt:lpstr>Wingdings</vt:lpstr>
      <vt:lpstr>Office Theme</vt:lpstr>
      <vt:lpstr>Microsoft Office 98</vt:lpstr>
      <vt:lpstr>Image</vt:lpstr>
      <vt:lpstr>CS 61C:  Great Ideas in Computer Architecture Floating Point Arithmetic</vt:lpstr>
      <vt:lpstr>New-School Machine Structures (It’s a bit more complicated!)</vt:lpstr>
      <vt:lpstr>Review of Numbers</vt:lpstr>
      <vt:lpstr>What about other numbers?</vt:lpstr>
      <vt:lpstr>Representation of Fractions</vt:lpstr>
      <vt:lpstr>Fractional Powers of 2</vt:lpstr>
      <vt:lpstr>Representation of Fractions with Fixed Pt.</vt:lpstr>
      <vt:lpstr>Representation of Fractions</vt:lpstr>
      <vt:lpstr>Scientific Notation (in Decimal)</vt:lpstr>
      <vt:lpstr>Scientific Notation (in Binary)</vt:lpstr>
      <vt:lpstr>Floating-Point Representation (1/2)</vt:lpstr>
      <vt:lpstr>Floating-Point Representation (2/2)</vt:lpstr>
      <vt:lpstr>IEEE 754 Floating-Point Standard (1/3)</vt:lpstr>
      <vt:lpstr>IEEE 754 Floating Point Standard (2/3)</vt:lpstr>
      <vt:lpstr>IEEE 754 Floating Point Standard (3/3)</vt:lpstr>
      <vt:lpstr>“Father” of the Floating point standard</vt:lpstr>
      <vt:lpstr>Clickers</vt:lpstr>
      <vt:lpstr>Administrivia</vt:lpstr>
      <vt:lpstr>Representation for ± ∞</vt:lpstr>
      <vt:lpstr>Representation for 0</vt:lpstr>
      <vt:lpstr>Special Numbers</vt:lpstr>
      <vt:lpstr>Representation for Not a Number</vt:lpstr>
      <vt:lpstr>Representation for Denorms (1/2)</vt:lpstr>
      <vt:lpstr>Representation for Denorms (2/2)</vt:lpstr>
      <vt:lpstr>Special Numbers Summary</vt:lpstr>
      <vt:lpstr>Conclusion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Vladimir Stojanovic</cp:lastModifiedBy>
  <cp:revision>189</cp:revision>
  <cp:lastPrinted>2013-10-02T04:31:49Z</cp:lastPrinted>
  <dcterms:created xsi:type="dcterms:W3CDTF">2012-02-15T14:17:37Z</dcterms:created>
  <dcterms:modified xsi:type="dcterms:W3CDTF">2016-03-18T04:31:09Z</dcterms:modified>
</cp:coreProperties>
</file>