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694" r:id="rId2"/>
    <p:sldId id="586" r:id="rId3"/>
    <p:sldId id="748" r:id="rId4"/>
    <p:sldId id="731" r:id="rId5"/>
    <p:sldId id="745" r:id="rId6"/>
    <p:sldId id="746" r:id="rId7"/>
    <p:sldId id="735" r:id="rId8"/>
    <p:sldId id="720" r:id="rId9"/>
    <p:sldId id="721" r:id="rId10"/>
    <p:sldId id="750" r:id="rId11"/>
    <p:sldId id="719" r:id="rId12"/>
    <p:sldId id="702" r:id="rId13"/>
    <p:sldId id="711" r:id="rId14"/>
    <p:sldId id="713" r:id="rId15"/>
    <p:sldId id="710" r:id="rId16"/>
    <p:sldId id="704" r:id="rId17"/>
    <p:sldId id="714" r:id="rId18"/>
    <p:sldId id="706" r:id="rId19"/>
    <p:sldId id="708" r:id="rId20"/>
    <p:sldId id="709" r:id="rId21"/>
    <p:sldId id="628" r:id="rId22"/>
    <p:sldId id="758" r:id="rId23"/>
    <p:sldId id="751" r:id="rId24"/>
    <p:sldId id="752" r:id="rId25"/>
    <p:sldId id="753" r:id="rId26"/>
    <p:sldId id="754" r:id="rId27"/>
    <p:sldId id="755" r:id="rId28"/>
    <p:sldId id="756" r:id="rId29"/>
    <p:sldId id="757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980" autoAdjust="0"/>
    <p:restoredTop sz="99061" autoAdjust="0"/>
  </p:normalViewPr>
  <p:slideViewPr>
    <p:cSldViewPr snapToGrid="0">
      <p:cViewPr varScale="1">
        <p:scale>
          <a:sx n="108" d="100"/>
          <a:sy n="108" d="100"/>
        </p:scale>
        <p:origin x="72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12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33265-5E23-BF49-B6BF-1934B9BC786E}" type="datetimeFigureOut">
              <a:rPr lang="en-US" smtClean="0"/>
              <a:pPr/>
              <a:t>3/15/16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D7F38-D411-9B47-AFF4-70C571B83B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2271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A1BC7-CCFC-484A-97F3-979F740C57F6}" type="datetimeFigureOut">
              <a:rPr lang="en-US" smtClean="0"/>
              <a:pPr/>
              <a:t>3/15/16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7FDFF-7B9F-7D4D-BFC0-AAD1F3D3D3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6272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8F5042-9C52-0449-B2EC-628456EB9E9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1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E03FA73-3DC1-7D44-8893-C01ACF859D6D}" type="datetime3">
              <a:rPr lang="en-AU"/>
              <a:pPr/>
              <a:t>15 March, 2016</a:t>
            </a:fld>
            <a:endParaRPr lang="en-AU"/>
          </a:p>
        </p:txBody>
      </p:sp>
      <p:sp>
        <p:nvSpPr>
          <p:cNvPr id="9830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AU"/>
              <a:t>Chapter 5 — Large and Fast: Exploiting Memory Hierarchy</a:t>
            </a:r>
          </a:p>
        </p:txBody>
      </p:sp>
      <p:sp>
        <p:nvSpPr>
          <p:cNvPr id="983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221591-D3D7-CB41-861C-C798F3F8BDFB}" type="slidenum">
              <a:rPr lang="en-AU"/>
              <a:pPr/>
              <a:t>20</a:t>
            </a:fld>
            <a:endParaRPr lang="en-AU"/>
          </a:p>
        </p:txBody>
      </p:sp>
      <p:sp>
        <p:nvSpPr>
          <p:cNvPr id="983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995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5938" y="4343400"/>
            <a:ext cx="5910262" cy="4114800"/>
          </a:xfrm>
          <a:noFill/>
        </p:spPr>
        <p:txBody>
          <a:bodyPr wrap="square" lIns="90480" tIns="44446" rIns="90480" bIns="4444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573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3638" y="590550"/>
            <a:ext cx="4546600" cy="34115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66746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6434" y="4342191"/>
            <a:ext cx="5909964" cy="4115405"/>
          </a:xfrm>
          <a:noFill/>
          <a:ln w="9525"/>
        </p:spPr>
        <p:txBody>
          <a:bodyPr lIns="90475" tIns="44444" rIns="90475" bIns="44444"/>
          <a:lstStyle/>
          <a:p>
            <a:endParaRPr lang="en-US"/>
          </a:p>
        </p:txBody>
      </p:sp>
      <p:sp>
        <p:nvSpPr>
          <p:cNvPr id="2765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587375"/>
            <a:ext cx="4552950" cy="3416300"/>
          </a:xfrm>
        </p:spPr>
      </p:sp>
    </p:spTree>
    <p:extLst>
      <p:ext uri="{BB962C8B-B14F-4D97-AF65-F5344CB8AC3E}">
        <p14:creationId xmlns:p14="http://schemas.microsoft.com/office/powerpoint/2010/main" val="1419823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879CAB-0025-594F-A5CE-91DD953A6AA4}" type="slidenum">
              <a:rPr lang="en-US"/>
              <a:pPr/>
              <a:t>3</a:t>
            </a:fld>
            <a:endParaRPr lang="en-US"/>
          </a:p>
        </p:txBody>
      </p:sp>
      <p:sp>
        <p:nvSpPr>
          <p:cNvPr id="148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1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781" y="4343703"/>
            <a:ext cx="5024438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35" tIns="44968" rIns="89935" bIns="44968">
            <a:prstTxWarp prst="textNoShape">
              <a:avLst/>
            </a:prstTxWarp>
          </a:bodyPr>
          <a:lstStyle/>
          <a:p>
            <a:r>
              <a:rPr lang="en-US"/>
              <a:t>How are writes to istream handled?</a:t>
            </a:r>
          </a:p>
        </p:txBody>
      </p:sp>
    </p:spTree>
    <p:extLst>
      <p:ext uri="{BB962C8B-B14F-4D97-AF65-F5344CB8AC3E}">
        <p14:creationId xmlns:p14="http://schemas.microsoft.com/office/powerpoint/2010/main" val="2169926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5938" y="4343400"/>
            <a:ext cx="5910262" cy="4114800"/>
          </a:xfrm>
          <a:noFill/>
        </p:spPr>
        <p:txBody>
          <a:bodyPr wrap="square" lIns="90480" tIns="44446" rIns="90480" bIns="4444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  <a:p>
            <a:pPr eaLnBrk="1" hangingPunct="1"/>
            <a:r>
              <a:rPr lang="en-US"/>
              <a:t>No fancy replacement policy is needed for the direct mapped cache. </a:t>
            </a:r>
          </a:p>
          <a:p>
            <a:pPr eaLnBrk="1" hangingPunct="1"/>
            <a:r>
              <a:rPr lang="en-US"/>
              <a:t>As a matter of fact, that is what cause direct mapped trouble to begin with: only one place to go in the cache--causes conflict misses.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No fancy replacement policy is needed for the direct mapped cache. </a:t>
            </a:r>
          </a:p>
          <a:p>
            <a:pPr eaLnBrk="1" hangingPunct="1"/>
            <a:r>
              <a:rPr lang="en-US"/>
              <a:t>As a matter of fact, that is what cause direct mapped trouble to begin with: only one place to go in the cache--causes conflict misses.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Besides working at Sun, I also teach people how to fly whenever I have time.</a:t>
            </a:r>
          </a:p>
          <a:p>
            <a:pPr eaLnBrk="1" hangingPunct="1"/>
            <a:r>
              <a:rPr lang="en-US"/>
              <a:t>Statistic have shown that if a pilot crashed after an engine failure, he or she is more likely to get killed in a multi-engine light airplane than a single engine airplane.</a:t>
            </a:r>
          </a:p>
          <a:p>
            <a:pPr eaLnBrk="1" hangingPunct="1"/>
            <a:r>
              <a:rPr lang="en-US"/>
              <a:t>The joke among us flight instructors is that: sure, when the engine quit in a single engine stops, you have one option: sooner or later, you land.  Probably sooner.</a:t>
            </a:r>
          </a:p>
          <a:p>
            <a:pPr eaLnBrk="1" hangingPunct="1"/>
            <a:r>
              <a:rPr lang="en-US"/>
              <a:t>But in a multi-engine airplane with one engine stops, you have a lot of options.  It is the need to make a decision that kills those people.</a:t>
            </a:r>
          </a:p>
          <a:p>
            <a:pPr eaLnBrk="1" hangingPunct="1"/>
            <a:endParaRPr lang="en-US"/>
          </a:p>
        </p:txBody>
      </p:sp>
      <p:sp>
        <p:nvSpPr>
          <p:cNvPr id="573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3638" y="590550"/>
            <a:ext cx="4546600" cy="34115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62359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5FE20E-B34E-4C4A-878B-CB575592351B}" type="slidenum">
              <a:rPr lang="en-US"/>
              <a:pPr/>
              <a:t>7</a:t>
            </a:fld>
            <a:endParaRPr lang="en-US"/>
          </a:p>
        </p:txBody>
      </p:sp>
      <p:sp>
        <p:nvSpPr>
          <p:cNvPr id="156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2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781" y="4343703"/>
            <a:ext cx="5024438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35" tIns="44968" rIns="89935" bIns="44968">
            <a:prstTxWarp prst="textNoShape">
              <a:avLst/>
            </a:prstTxWarp>
          </a:bodyPr>
          <a:lstStyle/>
          <a:p>
            <a:endParaRPr lang="ko-KR" altLang="en-US">
              <a:ea typeface="AppleMyungjo" charset="-127"/>
              <a:cs typeface="AppleMyungjo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8404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2050" y="585788"/>
            <a:ext cx="4554538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3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1" y="4344336"/>
            <a:ext cx="5909289" cy="4115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567" tIns="44784" rIns="89567" bIns="44784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20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E03FA73-3DC1-7D44-8893-C01ACF859D6D}" type="datetime3">
              <a:rPr lang="en-AU"/>
              <a:pPr/>
              <a:t>15 March, 2016</a:t>
            </a:fld>
            <a:endParaRPr lang="en-AU"/>
          </a:p>
        </p:txBody>
      </p:sp>
      <p:sp>
        <p:nvSpPr>
          <p:cNvPr id="9830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AU"/>
              <a:t>Chapter 5 — Large and Fast: Exploiting Memory Hierarchy</a:t>
            </a:r>
          </a:p>
        </p:txBody>
      </p:sp>
      <p:sp>
        <p:nvSpPr>
          <p:cNvPr id="983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221591-D3D7-CB41-861C-C798F3F8BDFB}" type="slidenum">
              <a:rPr lang="en-AU"/>
              <a:pPr/>
              <a:t>15</a:t>
            </a:fld>
            <a:endParaRPr lang="en-AU"/>
          </a:p>
        </p:txBody>
      </p:sp>
      <p:sp>
        <p:nvSpPr>
          <p:cNvPr id="983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067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E03FA73-3DC1-7D44-8893-C01ACF859D6D}" type="datetime3">
              <a:rPr lang="en-AU"/>
              <a:pPr/>
              <a:t>15 March, 2016</a:t>
            </a:fld>
            <a:endParaRPr lang="en-AU"/>
          </a:p>
        </p:txBody>
      </p:sp>
      <p:sp>
        <p:nvSpPr>
          <p:cNvPr id="9830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AU"/>
              <a:t>Chapter 5 — Large and Fast: Exploiting Memory Hierarchy</a:t>
            </a:r>
          </a:p>
        </p:txBody>
      </p:sp>
      <p:sp>
        <p:nvSpPr>
          <p:cNvPr id="983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221591-D3D7-CB41-861C-C798F3F8BDFB}" type="slidenum">
              <a:rPr lang="en-AU"/>
              <a:pPr/>
              <a:t>17</a:t>
            </a:fld>
            <a:endParaRPr lang="en-AU"/>
          </a:p>
        </p:txBody>
      </p:sp>
      <p:sp>
        <p:nvSpPr>
          <p:cNvPr id="983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515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F292F83-EC46-0542-AE03-95B887C868F6}" type="datetime3">
              <a:rPr lang="en-AU"/>
              <a:pPr/>
              <a:t>15 March, 2016</a:t>
            </a:fld>
            <a:endParaRPr lang="en-AU"/>
          </a:p>
        </p:txBody>
      </p:sp>
      <p:sp>
        <p:nvSpPr>
          <p:cNvPr id="9626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AU"/>
              <a:t>Chapter 5 — Large and Fast: Exploiting Memory Hierarchy</a:t>
            </a:r>
          </a:p>
        </p:txBody>
      </p:sp>
      <p:sp>
        <p:nvSpPr>
          <p:cNvPr id="962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6B5ED9-2239-1C4B-B7A8-1684B4CC7362}" type="slidenum">
              <a:rPr lang="en-AU"/>
              <a:pPr/>
              <a:t>19</a:t>
            </a:fld>
            <a:endParaRPr lang="en-AU"/>
          </a:p>
        </p:txBody>
      </p:sp>
      <p:sp>
        <p:nvSpPr>
          <p:cNvPr id="962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179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3366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F2B93-4D39-AB48-86A6-B3C6E4B059A0}" type="datetime1">
              <a:rPr lang="en-US" smtClean="0"/>
              <a:t>3/15/16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2013 -- Lecture #22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DAC1-BE44-B048-9BC1-16DDDA0C8DA7}" type="datetime1">
              <a:rPr lang="en-US" smtClean="0"/>
              <a:t>3/15/16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2013 -- Lecture #22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EB91-00B7-E545-896B-6413BFF2450C}" type="datetime1">
              <a:rPr lang="en-US" smtClean="0"/>
              <a:t>3/15/16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2013 -- Lecture #22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143000"/>
            <a:ext cx="3848100" cy="992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287588"/>
            <a:ext cx="3848100" cy="993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422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33400" y="914400"/>
            <a:ext cx="8153400" cy="239395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3A35-71AF-2941-8129-F4C060A443F0}" type="datetime1">
              <a:rPr lang="en-US" smtClean="0"/>
              <a:t>3/15/16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2013 -- Lecture #22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7648B-07AF-6747-B179-2E2C4999D6E7}" type="datetime1">
              <a:rPr lang="en-US" smtClean="0"/>
              <a:t>3/15/16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2013 -- Lecture #22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3C22-1255-7648-9FCD-1C9812662B45}" type="datetime1">
              <a:rPr lang="en-US" smtClean="0"/>
              <a:t>3/15/16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2013 -- Lecture #22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7FCF-02FA-5E49-AEF6-FB02EB47A452}" type="datetime1">
              <a:rPr lang="en-US" smtClean="0"/>
              <a:t>3/15/16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2013 -- Lecture #22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5917D-518C-4E4E-82AF-836D19333D3E}" type="datetime1">
              <a:rPr lang="en-US" smtClean="0"/>
              <a:t>3/15/16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2013 -- Lecture #22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26585-0EA5-6246-A9FA-8A155AB2F104}" type="datetime1">
              <a:rPr lang="en-US" smtClean="0"/>
              <a:t>3/15/16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2013 -- Lecture #22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DE21-E6F4-3449-8B2F-E98949F51F8C}" type="datetime1">
              <a:rPr lang="en-US" smtClean="0"/>
              <a:t>3/15/16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2013 -- Lecture #22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CBC0-23F2-5B4E-A135-42DBDAC36DDF}" type="datetime1">
              <a:rPr lang="en-US" smtClean="0"/>
              <a:t>3/15/16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2013 -- Lecture #22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EFAF7-0BD5-5D48-8229-9FA0350637FF}" type="datetime1">
              <a:rPr lang="en-US" smtClean="0"/>
              <a:t>3/15/16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2013 -- Lecture #22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.png"/><Relationship Id="rId7" Type="http://schemas.openxmlformats.org/officeDocument/2006/relationships/image" Target="../media/image3.jpe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0467" y="1503891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CS 61C: Great Ideas in Computer </a:t>
            </a:r>
            <a:r>
              <a:rPr lang="en-US" sz="4000" dirty="0" smtClean="0">
                <a:latin typeface="Calibri" charset="0"/>
                <a:ea typeface="ＭＳ Ｐゴシック" charset="0"/>
                <a:cs typeface="ＭＳ Ｐゴシック" charset="0"/>
              </a:rPr>
              <a:t>Architecture</a:t>
            </a:r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4000" dirty="0" smtClean="0">
                <a:latin typeface="Calibri" charset="0"/>
                <a:ea typeface="ＭＳ Ｐゴシック" charset="0"/>
                <a:cs typeface="ＭＳ Ｐゴシック" charset="0"/>
              </a:rPr>
              <a:t>Caches Part 3</a:t>
            </a:r>
            <a:endParaRPr lang="en-US" sz="4000" i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2571" y="3886200"/>
            <a:ext cx="8098858" cy="1752600"/>
          </a:xfrm>
        </p:spPr>
        <p:txBody>
          <a:bodyPr rtlCol="0">
            <a:normAutofit/>
          </a:bodyPr>
          <a:lstStyle/>
          <a:p>
            <a:r>
              <a:rPr lang="en-US" dirty="0"/>
              <a:t>Instructors:</a:t>
            </a:r>
          </a:p>
          <a:p>
            <a:r>
              <a:rPr lang="en-US" dirty="0" smtClean="0"/>
              <a:t>Nicholas Weaver &amp; </a:t>
            </a:r>
            <a:r>
              <a:rPr lang="en-US" dirty="0"/>
              <a:t>Vladimir </a:t>
            </a:r>
            <a:r>
              <a:rPr lang="en-US" dirty="0" err="1"/>
              <a:t>Stojanovic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http://inst.eecs.berkeley.edu/~</a:t>
            </a:r>
            <a:r>
              <a:rPr lang="en-US" dirty="0" smtClean="0">
                <a:ea typeface="+mn-ea"/>
                <a:cs typeface="+mn-cs"/>
              </a:rPr>
              <a:t>cs61c</a:t>
            </a:r>
            <a:endParaRPr lang="en-US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55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Clickers: Impact of larger blocks on AMAT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fixed total cache capacity and associativity, what is effect of </a:t>
            </a:r>
            <a:r>
              <a:rPr lang="en-US" dirty="0" smtClean="0"/>
              <a:t>larger </a:t>
            </a:r>
            <a:r>
              <a:rPr lang="en-US" dirty="0"/>
              <a:t>blocks on each </a:t>
            </a:r>
            <a:r>
              <a:rPr lang="en-US" dirty="0" smtClean="0"/>
              <a:t>component of AMAT:</a:t>
            </a:r>
            <a:endParaRPr lang="en-US" dirty="0"/>
          </a:p>
          <a:p>
            <a:pPr lvl="1"/>
            <a:r>
              <a:rPr lang="en-US" dirty="0"/>
              <a:t>A: Decrease, B: Unchanged, C: Increase</a:t>
            </a:r>
          </a:p>
          <a:p>
            <a:r>
              <a:rPr lang="en-US" dirty="0" smtClean="0"/>
              <a:t>Hit Time?</a:t>
            </a:r>
            <a:endParaRPr lang="en-US" dirty="0"/>
          </a:p>
          <a:p>
            <a:r>
              <a:rPr lang="en-US" dirty="0" smtClean="0"/>
              <a:t>Miss Rate?</a:t>
            </a:r>
            <a:endParaRPr lang="en-US" dirty="0"/>
          </a:p>
          <a:p>
            <a:r>
              <a:rPr lang="en-US" dirty="0" smtClean="0"/>
              <a:t>Miss Penalty?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83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Increasing Block Size?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Hit time as block size increases?</a:t>
            </a:r>
          </a:p>
          <a:p>
            <a:pPr lvl="1"/>
            <a:r>
              <a:rPr lang="en-US" dirty="0" smtClean="0"/>
              <a:t>Hit time unchanged, but might be slight hit-time reduction as number of tags is reduced, so faster to access memory holding tags</a:t>
            </a:r>
          </a:p>
          <a:p>
            <a:r>
              <a:rPr lang="en-US" dirty="0" smtClean="0"/>
              <a:t>Miss rate as block size increases?</a:t>
            </a:r>
          </a:p>
          <a:p>
            <a:pPr lvl="1"/>
            <a:r>
              <a:rPr lang="en-US" dirty="0" smtClean="0"/>
              <a:t>Goes down at first due to spatial locality, then increases due to increased conflict misses due to fewer blocks in cache</a:t>
            </a:r>
          </a:p>
          <a:p>
            <a:r>
              <a:rPr lang="en-US" dirty="0" smtClean="0"/>
              <a:t>Miss penalty as block size increases?</a:t>
            </a:r>
          </a:p>
          <a:p>
            <a:pPr lvl="1"/>
            <a:r>
              <a:rPr lang="en-US" dirty="0" smtClean="0"/>
              <a:t>Rises with longer block size, but with fixed constant initial latency that is amortized over whole block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6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Reduce Miss Penalty?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Could there be locality on misses from a cache?</a:t>
            </a:r>
          </a:p>
          <a:p>
            <a:r>
              <a:rPr lang="en-US" dirty="0" smtClean="0"/>
              <a:t>Use multiple cache levels!</a:t>
            </a:r>
          </a:p>
          <a:p>
            <a:r>
              <a:rPr lang="en-US" dirty="0" smtClean="0"/>
              <a:t>With Moore’s Law, more room on die for bigger L1 caches and for second-level (L2) cache</a:t>
            </a:r>
          </a:p>
          <a:p>
            <a:r>
              <a:rPr lang="en-US" dirty="0" smtClean="0"/>
              <a:t>And in some cases even an L3 cache!</a:t>
            </a:r>
          </a:p>
          <a:p>
            <a:r>
              <a:rPr lang="en-US" dirty="0" smtClean="0"/>
              <a:t>IBM mainframes have ~1GB L4 cache off-chip.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3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Memory Hierarchy</a:t>
            </a:r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28650" y="1144588"/>
            <a:ext cx="7924800" cy="954088"/>
            <a:chOff x="396" y="407"/>
            <a:chExt cx="4992" cy="601"/>
          </a:xfrm>
        </p:grpSpPr>
        <p:sp>
          <p:nvSpPr>
            <p:cNvPr id="2842628" name="Rectangle 4"/>
            <p:cNvSpPr>
              <a:spLocks noChangeArrowheads="1"/>
            </p:cNvSpPr>
            <p:nvPr/>
          </p:nvSpPr>
          <p:spPr bwMode="auto">
            <a:xfrm>
              <a:off x="396" y="407"/>
              <a:ext cx="4992" cy="2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3200" dirty="0">
                  <a:solidFill>
                    <a:schemeClr val="tx1"/>
                  </a:solidFill>
                  <a:latin typeface="+mj-lt"/>
                </a:rPr>
                <a:t>Processor</a:t>
              </a:r>
            </a:p>
          </p:txBody>
        </p:sp>
        <p:sp>
          <p:nvSpPr>
            <p:cNvPr id="2842629" name="Line 5"/>
            <p:cNvSpPr>
              <a:spLocks noChangeShapeType="1"/>
            </p:cNvSpPr>
            <p:nvPr/>
          </p:nvSpPr>
          <p:spPr bwMode="auto">
            <a:xfrm flipV="1">
              <a:off x="2844" y="720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704850" y="5527681"/>
            <a:ext cx="7620000" cy="427038"/>
            <a:chOff x="444" y="3168"/>
            <a:chExt cx="4800" cy="269"/>
          </a:xfrm>
        </p:grpSpPr>
        <p:sp>
          <p:nvSpPr>
            <p:cNvPr id="2842631" name="Rectangle 7"/>
            <p:cNvSpPr>
              <a:spLocks noChangeArrowheads="1"/>
            </p:cNvSpPr>
            <p:nvPr/>
          </p:nvSpPr>
          <p:spPr bwMode="auto">
            <a:xfrm>
              <a:off x="828" y="3190"/>
              <a:ext cx="4032" cy="24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2800" dirty="0">
                  <a:solidFill>
                    <a:schemeClr val="tx1"/>
                  </a:solidFill>
                  <a:latin typeface="+mj-lt"/>
                </a:rPr>
                <a:t>Size of memory at each level</a:t>
              </a:r>
            </a:p>
          </p:txBody>
        </p:sp>
        <p:sp>
          <p:nvSpPr>
            <p:cNvPr id="2842632" name="Line 8"/>
            <p:cNvSpPr>
              <a:spLocks noChangeShapeType="1"/>
            </p:cNvSpPr>
            <p:nvPr/>
          </p:nvSpPr>
          <p:spPr bwMode="auto">
            <a:xfrm flipV="1">
              <a:off x="444" y="3168"/>
              <a:ext cx="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191250" y="1641475"/>
            <a:ext cx="2514600" cy="3657600"/>
            <a:chOff x="3900" y="720"/>
            <a:chExt cx="1584" cy="2304"/>
          </a:xfrm>
        </p:grpSpPr>
        <p:sp>
          <p:nvSpPr>
            <p:cNvPr id="2842634" name="Rectangle 10"/>
            <p:cNvSpPr>
              <a:spLocks noChangeArrowheads="1"/>
            </p:cNvSpPr>
            <p:nvPr/>
          </p:nvSpPr>
          <p:spPr bwMode="auto">
            <a:xfrm>
              <a:off x="3900" y="816"/>
              <a:ext cx="1536" cy="106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2800" dirty="0">
                  <a:solidFill>
                    <a:schemeClr val="tx1"/>
                  </a:solidFill>
                  <a:latin typeface="+mj-lt"/>
                </a:rPr>
                <a:t>Increasing</a:t>
              </a:r>
              <a:r>
                <a:rPr lang="en-US" sz="2800" dirty="0" smtClean="0">
                  <a:solidFill>
                    <a:schemeClr val="tx1"/>
                  </a:solidFill>
                  <a:latin typeface="+mj-lt"/>
                </a:rPr>
                <a:t> distance </a:t>
              </a:r>
              <a:r>
                <a:rPr lang="en-US" sz="2800" dirty="0">
                  <a:solidFill>
                    <a:schemeClr val="tx1"/>
                  </a:solidFill>
                  <a:latin typeface="+mj-lt"/>
                </a:rPr>
                <a:t>from</a:t>
              </a:r>
              <a:r>
                <a:rPr lang="en-US" sz="2800" dirty="0" smtClean="0">
                  <a:solidFill>
                    <a:schemeClr val="tx1"/>
                  </a:solidFill>
                  <a:latin typeface="+mj-lt"/>
                </a:rPr>
                <a:t> processor,</a:t>
              </a:r>
              <a:br>
                <a:rPr lang="en-US" sz="2800" dirty="0" smtClean="0">
                  <a:solidFill>
                    <a:schemeClr val="tx1"/>
                  </a:solidFill>
                  <a:latin typeface="+mj-lt"/>
                </a:rPr>
              </a:br>
              <a:r>
                <a:rPr lang="en-US" sz="2800" dirty="0" smtClean="0">
                  <a:solidFill>
                    <a:schemeClr val="tx1"/>
                  </a:solidFill>
                  <a:latin typeface="+mj-lt"/>
                </a:rPr>
                <a:t>decreasing  </a:t>
              </a:r>
              <a:r>
                <a:rPr lang="en-US" sz="2800" dirty="0">
                  <a:solidFill>
                    <a:schemeClr val="tx1"/>
                  </a:solidFill>
                  <a:latin typeface="+mj-lt"/>
                </a:rPr>
                <a:t>speed</a:t>
              </a:r>
            </a:p>
          </p:txBody>
        </p:sp>
        <p:sp>
          <p:nvSpPr>
            <p:cNvPr id="2842635" name="Line 11"/>
            <p:cNvSpPr>
              <a:spLocks noChangeShapeType="1"/>
            </p:cNvSpPr>
            <p:nvPr/>
          </p:nvSpPr>
          <p:spPr bwMode="auto">
            <a:xfrm>
              <a:off x="5484" y="720"/>
              <a:ext cx="0" cy="23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781050" y="2098675"/>
            <a:ext cx="7467600" cy="3276600"/>
            <a:chOff x="492" y="1008"/>
            <a:chExt cx="4704" cy="2064"/>
          </a:xfrm>
        </p:grpSpPr>
        <p:sp>
          <p:nvSpPr>
            <p:cNvPr id="2842637" name="AutoShape 13"/>
            <p:cNvSpPr>
              <a:spLocks noChangeArrowheads="1"/>
            </p:cNvSpPr>
            <p:nvPr/>
          </p:nvSpPr>
          <p:spPr bwMode="auto">
            <a:xfrm>
              <a:off x="492" y="1008"/>
              <a:ext cx="4704" cy="2064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2220" y="1270"/>
              <a:ext cx="1296" cy="314"/>
              <a:chOff x="2220" y="1270"/>
              <a:chExt cx="1296" cy="314"/>
            </a:xfrm>
          </p:grpSpPr>
          <p:sp>
            <p:nvSpPr>
              <p:cNvPr id="2842639" name="Rectangle 15"/>
              <p:cNvSpPr>
                <a:spLocks noChangeArrowheads="1"/>
              </p:cNvSpPr>
              <p:nvPr/>
            </p:nvSpPr>
            <p:spPr bwMode="auto">
              <a:xfrm>
                <a:off x="2364" y="1270"/>
                <a:ext cx="960" cy="2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400" dirty="0">
                    <a:solidFill>
                      <a:schemeClr val="tx1"/>
                    </a:solidFill>
                    <a:latin typeface="+mj-lt"/>
                  </a:rPr>
                  <a:t>Level 1</a:t>
                </a:r>
              </a:p>
            </p:txBody>
          </p:sp>
          <p:sp>
            <p:nvSpPr>
              <p:cNvPr id="2842640" name="Line 16"/>
              <p:cNvSpPr>
                <a:spLocks noChangeShapeType="1"/>
              </p:cNvSpPr>
              <p:nvPr/>
            </p:nvSpPr>
            <p:spPr bwMode="auto">
              <a:xfrm>
                <a:off x="2220" y="1584"/>
                <a:ext cx="12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</p:grp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1788" y="1680"/>
              <a:ext cx="2160" cy="288"/>
              <a:chOff x="1788" y="1680"/>
              <a:chExt cx="2160" cy="288"/>
            </a:xfrm>
          </p:grpSpPr>
          <p:sp>
            <p:nvSpPr>
              <p:cNvPr id="2842642" name="Rectangle 18"/>
              <p:cNvSpPr>
                <a:spLocks noChangeArrowheads="1"/>
              </p:cNvSpPr>
              <p:nvPr/>
            </p:nvSpPr>
            <p:spPr bwMode="auto">
              <a:xfrm>
                <a:off x="2364" y="1680"/>
                <a:ext cx="960" cy="2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400" dirty="0">
                    <a:solidFill>
                      <a:schemeClr val="tx1"/>
                    </a:solidFill>
                    <a:latin typeface="+mj-lt"/>
                  </a:rPr>
                  <a:t>Level 2</a:t>
                </a:r>
              </a:p>
            </p:txBody>
          </p:sp>
          <p:sp>
            <p:nvSpPr>
              <p:cNvPr id="2842643" name="Line 19"/>
              <p:cNvSpPr>
                <a:spLocks noChangeShapeType="1"/>
              </p:cNvSpPr>
              <p:nvPr/>
            </p:nvSpPr>
            <p:spPr bwMode="auto">
              <a:xfrm>
                <a:off x="1788" y="1968"/>
                <a:ext cx="216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</p:grpSp>
        <p:sp>
          <p:nvSpPr>
            <p:cNvPr id="2842644" name="Rectangle 20"/>
            <p:cNvSpPr>
              <a:spLocks noChangeArrowheads="1"/>
            </p:cNvSpPr>
            <p:nvPr/>
          </p:nvSpPr>
          <p:spPr bwMode="auto">
            <a:xfrm>
              <a:off x="2364" y="2736"/>
              <a:ext cx="960" cy="2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2400">
                  <a:solidFill>
                    <a:schemeClr val="tx1"/>
                  </a:solidFill>
                  <a:latin typeface="+mj-lt"/>
                </a:rPr>
                <a:t>Level n</a:t>
              </a:r>
            </a:p>
          </p:txBody>
        </p: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1308" y="2064"/>
              <a:ext cx="3024" cy="288"/>
              <a:chOff x="1308" y="2064"/>
              <a:chExt cx="3024" cy="288"/>
            </a:xfrm>
          </p:grpSpPr>
          <p:sp>
            <p:nvSpPr>
              <p:cNvPr id="2842646" name="Rectangle 22"/>
              <p:cNvSpPr>
                <a:spLocks noChangeArrowheads="1"/>
              </p:cNvSpPr>
              <p:nvPr/>
            </p:nvSpPr>
            <p:spPr bwMode="auto">
              <a:xfrm>
                <a:off x="2364" y="2064"/>
                <a:ext cx="960" cy="2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400">
                    <a:solidFill>
                      <a:schemeClr val="tx1"/>
                    </a:solidFill>
                    <a:latin typeface="+mj-lt"/>
                  </a:rPr>
                  <a:t>Level 3</a:t>
                </a:r>
              </a:p>
            </p:txBody>
          </p:sp>
          <p:sp>
            <p:nvSpPr>
              <p:cNvPr id="2842647" name="Line 23"/>
              <p:cNvSpPr>
                <a:spLocks noChangeShapeType="1"/>
              </p:cNvSpPr>
              <p:nvPr/>
            </p:nvSpPr>
            <p:spPr bwMode="auto">
              <a:xfrm>
                <a:off x="1308" y="2352"/>
                <a:ext cx="30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</p:grpSp>
        <p:grpSp>
          <p:nvGrpSpPr>
            <p:cNvPr id="9" name="Group 24"/>
            <p:cNvGrpSpPr>
              <a:grpSpLocks/>
            </p:cNvGrpSpPr>
            <p:nvPr/>
          </p:nvGrpSpPr>
          <p:grpSpPr bwMode="auto">
            <a:xfrm>
              <a:off x="972" y="2400"/>
              <a:ext cx="3792" cy="288"/>
              <a:chOff x="972" y="2400"/>
              <a:chExt cx="3792" cy="288"/>
            </a:xfrm>
          </p:grpSpPr>
          <p:sp>
            <p:nvSpPr>
              <p:cNvPr id="2842649" name="Line 25"/>
              <p:cNvSpPr>
                <a:spLocks noChangeShapeType="1"/>
              </p:cNvSpPr>
              <p:nvPr/>
            </p:nvSpPr>
            <p:spPr bwMode="auto">
              <a:xfrm>
                <a:off x="972" y="2688"/>
                <a:ext cx="37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  <p:sp>
            <p:nvSpPr>
              <p:cNvPr id="2842650" name="Rectangle 26"/>
              <p:cNvSpPr>
                <a:spLocks noChangeArrowheads="1"/>
              </p:cNvSpPr>
              <p:nvPr/>
            </p:nvSpPr>
            <p:spPr bwMode="auto">
              <a:xfrm>
                <a:off x="2364" y="2400"/>
                <a:ext cx="960" cy="2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400">
                    <a:solidFill>
                      <a:schemeClr val="tx1"/>
                    </a:solidFill>
                    <a:latin typeface="+mj-lt"/>
                  </a:rPr>
                  <a:t>. . .</a:t>
                </a:r>
              </a:p>
            </p:txBody>
          </p:sp>
        </p:grpSp>
      </p:grpSp>
      <p:sp>
        <p:nvSpPr>
          <p:cNvPr id="2842651" name="Text Box 27"/>
          <p:cNvSpPr txBox="1">
            <a:spLocks noChangeArrowheads="1"/>
          </p:cNvSpPr>
          <p:nvPr/>
        </p:nvSpPr>
        <p:spPr bwMode="auto">
          <a:xfrm>
            <a:off x="381000" y="1870075"/>
            <a:ext cx="1146806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i="1" dirty="0" smtClean="0">
                <a:latin typeface="+mj-lt"/>
              </a:rPr>
              <a:t>Inner</a:t>
            </a:r>
            <a:endParaRPr lang="en-US" sz="3200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42652" name="Text Box 28"/>
          <p:cNvSpPr txBox="1">
            <a:spLocks noChangeArrowheads="1"/>
          </p:cNvSpPr>
          <p:nvPr/>
        </p:nvSpPr>
        <p:spPr bwMode="auto">
          <a:xfrm>
            <a:off x="381000" y="4114800"/>
            <a:ext cx="1169746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i="1" dirty="0" smtClean="0">
                <a:latin typeface="18 VAG Rounded Bold   07390"/>
              </a:rPr>
              <a:t>Outer</a:t>
            </a:r>
            <a:endParaRPr lang="en-US" sz="2800" i="1" dirty="0">
              <a:latin typeface="18 VAG Rounded Bold   07390"/>
            </a:endParaRPr>
          </a:p>
        </p:txBody>
      </p: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238125" y="1804988"/>
            <a:ext cx="2135188" cy="3625850"/>
            <a:chOff x="150" y="823"/>
            <a:chExt cx="1345" cy="2284"/>
          </a:xfrm>
        </p:grpSpPr>
        <p:sp>
          <p:nvSpPr>
            <p:cNvPr id="2842654" name="Text Box 30"/>
            <p:cNvSpPr txBox="1">
              <a:spLocks noChangeArrowheads="1"/>
            </p:cNvSpPr>
            <p:nvPr/>
          </p:nvSpPr>
          <p:spPr bwMode="auto">
            <a:xfrm>
              <a:off x="150" y="1237"/>
              <a:ext cx="1345" cy="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+mj-lt"/>
                </a:rPr>
                <a:t>Levels in memory hierarchy</a:t>
              </a:r>
            </a:p>
          </p:txBody>
        </p:sp>
        <p:sp>
          <p:nvSpPr>
            <p:cNvPr id="2842655" name="Line 31"/>
            <p:cNvSpPr>
              <a:spLocks noChangeShapeType="1"/>
            </p:cNvSpPr>
            <p:nvPr/>
          </p:nvSpPr>
          <p:spPr bwMode="auto">
            <a:xfrm>
              <a:off x="155" y="823"/>
              <a:ext cx="0" cy="22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  <p:sp>
        <p:nvSpPr>
          <p:cNvPr id="2842656" name="Text Box 32"/>
          <p:cNvSpPr txBox="1">
            <a:spLocks noChangeArrowheads="1"/>
          </p:cNvSpPr>
          <p:nvPr/>
        </p:nvSpPr>
        <p:spPr bwMode="auto">
          <a:xfrm>
            <a:off x="1143000" y="5829300"/>
            <a:ext cx="7086600" cy="695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i="1" dirty="0">
                <a:latin typeface="+mj-lt"/>
              </a:rPr>
              <a:t>As we move to</a:t>
            </a:r>
            <a:r>
              <a:rPr lang="en-US" sz="2400" i="1" dirty="0" smtClean="0">
                <a:latin typeface="+mj-lt"/>
              </a:rPr>
              <a:t> outer levels </a:t>
            </a:r>
            <a:r>
              <a:rPr lang="en-US" sz="2400" i="1" dirty="0">
                <a:latin typeface="+mj-lt"/>
              </a:rPr>
              <a:t>the latency goes </a:t>
            </a:r>
            <a:r>
              <a:rPr lang="en-US" sz="2400" i="1" dirty="0" smtClean="0">
                <a:latin typeface="+mj-lt"/>
              </a:rPr>
              <a:t>up</a:t>
            </a:r>
            <a:br>
              <a:rPr lang="en-US" sz="2400" i="1" dirty="0" smtClean="0">
                <a:latin typeface="+mj-lt"/>
              </a:rPr>
            </a:br>
            <a:r>
              <a:rPr lang="en-US" sz="2400" i="1" dirty="0" smtClean="0">
                <a:latin typeface="+mj-lt"/>
              </a:rPr>
              <a:t> </a:t>
            </a:r>
            <a:r>
              <a:rPr lang="en-US" sz="2400" i="1" dirty="0">
                <a:latin typeface="+mj-lt"/>
              </a:rPr>
              <a:t>and price per bit goes </a:t>
            </a:r>
            <a:r>
              <a:rPr lang="en-US" sz="2400" i="1" dirty="0" smtClean="0">
                <a:latin typeface="+mj-lt"/>
              </a:rPr>
              <a:t>down.</a:t>
            </a:r>
            <a:endParaRPr lang="en-US" sz="2400" i="1" dirty="0">
              <a:latin typeface="+mj-lt"/>
            </a:endParaRP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7848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42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42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2651" grpId="0" autoUpdateAnimBg="0"/>
      <p:bldP spid="2842652" grpId="0" autoUpdateAnimBg="0"/>
      <p:bldP spid="284265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8501" y="100660"/>
            <a:ext cx="8229600" cy="6387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IBM z13 Memory Hierarchy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-1652" b="1"/>
          <a:stretch/>
        </p:blipFill>
        <p:spPr>
          <a:xfrm>
            <a:off x="1" y="1000184"/>
            <a:ext cx="4405528" cy="56478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213" y="3699804"/>
            <a:ext cx="3487985" cy="29407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213" y="709834"/>
            <a:ext cx="3505381" cy="295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9FAF-6976-034A-B48B-469A9E042623}" type="datetime1">
              <a:rPr lang="en-US" smtClean="0"/>
              <a:pPr/>
              <a:t>3/15/16</a:t>
            </a:fld>
            <a:endParaRPr lang="en-US"/>
          </a:p>
        </p:txBody>
      </p:sp>
      <p:sp>
        <p:nvSpPr>
          <p:cNvPr id="9728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smtClean="0"/>
              <a:t>Fall 2013 -- Lecture #13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" name="Picture 1" descr="Screen Shot 2013-10-09 at 6.45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5" y="-22189"/>
            <a:ext cx="910396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96574" y="2209800"/>
            <a:ext cx="2739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L1 Cache: 32KB I$, 32KB D$</a:t>
            </a:r>
          </a:p>
          <a:p>
            <a:r>
              <a:rPr lang="en-US" dirty="0" smtClean="0"/>
              <a:t>L2 Cache: 256 KB</a:t>
            </a:r>
          </a:p>
          <a:p>
            <a:r>
              <a:rPr lang="en-US" dirty="0" smtClean="0"/>
              <a:t>L3 Cache: 4 MB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746306" y="362888"/>
            <a:ext cx="3980211" cy="369332"/>
            <a:chOff x="1746306" y="362888"/>
            <a:chExt cx="3980211" cy="369332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4626572" y="578351"/>
              <a:ext cx="1099945" cy="9072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46306" y="362888"/>
              <a:ext cx="2886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24% of CPU access miss in L1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352289" y="1796732"/>
            <a:ext cx="3209118" cy="369332"/>
            <a:chOff x="2352289" y="1796732"/>
            <a:chExt cx="3209118" cy="369332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4461462" y="2012196"/>
              <a:ext cx="1099945" cy="9072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352289" y="1796732"/>
              <a:ext cx="1974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15% </a:t>
              </a:r>
              <a:r>
                <a:rPr lang="en-US" b="1" dirty="0" smtClean="0"/>
                <a:t>also</a:t>
              </a:r>
              <a:r>
                <a:rPr lang="en-US" dirty="0" smtClean="0"/>
                <a:t> miss in L2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24092" y="3752227"/>
            <a:ext cx="2412754" cy="369332"/>
            <a:chOff x="6224092" y="3752227"/>
            <a:chExt cx="2412754" cy="369332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6224092" y="3969078"/>
              <a:ext cx="500313" cy="8933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768388" y="3752227"/>
              <a:ext cx="18684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4% </a:t>
              </a:r>
              <a:r>
                <a:rPr lang="en-US" b="1" dirty="0" smtClean="0"/>
                <a:t>also</a:t>
              </a:r>
              <a:r>
                <a:rPr lang="en-US" dirty="0" smtClean="0"/>
                <a:t> miss in L2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53330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vs. Global Miss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49" y="1600200"/>
            <a:ext cx="8648098" cy="4813021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i="1" dirty="0">
                <a:solidFill>
                  <a:srgbClr val="0000FF"/>
                </a:solidFill>
              </a:rPr>
              <a:t>Global miss rate </a:t>
            </a:r>
            <a:r>
              <a:rPr lang="en-US" dirty="0"/>
              <a:t>– the fraction of references that miss </a:t>
            </a:r>
            <a:r>
              <a:rPr lang="en-US" dirty="0" smtClean="0"/>
              <a:t>some level </a:t>
            </a:r>
            <a:r>
              <a:rPr lang="en-US" dirty="0"/>
              <a:t>of a multilevel cache</a:t>
            </a:r>
          </a:p>
          <a:p>
            <a:pPr lvl="1">
              <a:buClr>
                <a:schemeClr val="tx1"/>
              </a:buClr>
            </a:pPr>
            <a:r>
              <a:rPr lang="en-US" i="1" dirty="0"/>
              <a:t>misses in this cache divided by the total number of memory accesses generated by the CPU</a:t>
            </a:r>
          </a:p>
          <a:p>
            <a:pPr>
              <a:buClr>
                <a:schemeClr val="tx1"/>
              </a:buClr>
            </a:pPr>
            <a:r>
              <a:rPr lang="en-US" i="1" dirty="0" smtClean="0">
                <a:solidFill>
                  <a:srgbClr val="0000FF"/>
                </a:solidFill>
              </a:rPr>
              <a:t>Local miss rate </a:t>
            </a:r>
            <a:r>
              <a:rPr lang="en-US" dirty="0" smtClean="0"/>
              <a:t>– the fraction of references to one level of a cache that miss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/>
              <a:t>Local Miss rate L2$ = L2$ Misses / L1$ Misses                                                          = L2$ Misses / total_L2_accesses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/>
              <a:t>L2$ local miss rate &gt;&gt; than the global miss rate</a:t>
            </a:r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742950" lvl="2" indent="-342900"/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00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0-09 at 6.45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83" y="1423700"/>
            <a:ext cx="9159219" cy="689962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35456"/>
            <a:ext cx="8229600" cy="769231"/>
          </a:xfrm>
        </p:spPr>
        <p:txBody>
          <a:bodyPr>
            <a:normAutofit/>
          </a:bodyPr>
          <a:lstStyle/>
          <a:p>
            <a:r>
              <a:rPr lang="en-US" dirty="0" smtClean="0"/>
              <a:t>Clickers/Peer Instruction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61520" y="965180"/>
            <a:ext cx="8229600" cy="4525963"/>
          </a:xfrm>
        </p:spPr>
        <p:txBody>
          <a:bodyPr/>
          <a:lstStyle/>
          <a:p>
            <a:r>
              <a:rPr lang="en-US" dirty="0" smtClean="0"/>
              <a:t>Overall, what are L2 and L3 local miss rates?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7362" y="1585329"/>
            <a:ext cx="4274739" cy="286232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A: L2 &gt; 50%, L3 &gt; 50%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B: L2 ~ 50%, L3 &lt; 50%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C: L2 ~ 50%, L3 ~ 50%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D: L2 </a:t>
            </a:r>
            <a:r>
              <a:rPr lang="en-US" sz="3600" b="1" dirty="0">
                <a:solidFill>
                  <a:srgbClr val="FF0000"/>
                </a:solidFill>
              </a:rPr>
              <a:t>&lt; 50%, L3 &lt; 50%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E: L2 </a:t>
            </a:r>
            <a:r>
              <a:rPr lang="en-US" sz="3600" b="1" dirty="0">
                <a:solidFill>
                  <a:srgbClr val="FF0000"/>
                </a:solidFill>
              </a:rPr>
              <a:t>&gt; 50%, L3 ~50</a:t>
            </a:r>
            <a:r>
              <a:rPr lang="en-US" sz="3600" b="1" dirty="0" smtClean="0">
                <a:solidFill>
                  <a:srgbClr val="FF0000"/>
                </a:solidFill>
              </a:rPr>
              <a:t>%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767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062"/>
            <a:ext cx="8229600" cy="7257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Local vs. Global Miss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962" y="1038649"/>
            <a:ext cx="8648098" cy="5534061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/>
              </a:buClr>
            </a:pPr>
            <a:r>
              <a:rPr lang="en-US" i="1" dirty="0" smtClean="0">
                <a:solidFill>
                  <a:srgbClr val="0000FF"/>
                </a:solidFill>
              </a:rPr>
              <a:t>Local miss rate </a:t>
            </a:r>
            <a:r>
              <a:rPr lang="en-US" dirty="0" smtClean="0"/>
              <a:t>– the fraction of references to one level of a cache that miss</a:t>
            </a:r>
          </a:p>
          <a:p>
            <a:pPr marL="342900" lvl="1" indent="-342900">
              <a:buClr>
                <a:schemeClr val="tx1"/>
              </a:buClr>
              <a:buFont typeface="Arial"/>
              <a:buChar char="•"/>
            </a:pPr>
            <a:r>
              <a:rPr lang="en-US" dirty="0" smtClean="0"/>
              <a:t>Local Miss rate L2$ = $L2 Misses / L1$ Misses</a:t>
            </a:r>
          </a:p>
          <a:p>
            <a:pPr>
              <a:buClr>
                <a:schemeClr val="tx1"/>
              </a:buClr>
            </a:pPr>
            <a:r>
              <a:rPr lang="en-US" i="1" dirty="0" smtClean="0">
                <a:solidFill>
                  <a:srgbClr val="0000FF"/>
                </a:solidFill>
              </a:rPr>
              <a:t>Global miss rate </a:t>
            </a:r>
            <a:r>
              <a:rPr lang="en-US" dirty="0" smtClean="0"/>
              <a:t>– the fraction of references that miss in all levels of a multilevel cache</a:t>
            </a:r>
          </a:p>
          <a:p>
            <a:pPr marL="742950" lvl="2" indent="-342900"/>
            <a:r>
              <a:rPr lang="en-US" dirty="0" smtClean="0"/>
              <a:t>L2$ local miss rate &gt;&gt; than the global miss rate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Global Miss rate = L2$ Misses / Total Accesses</a:t>
            </a:r>
          </a:p>
          <a:p>
            <a:pPr marL="342900" lvl="1" indent="-342900">
              <a:buNone/>
            </a:pPr>
            <a:r>
              <a:rPr lang="en-US" dirty="0" smtClean="0">
                <a:solidFill>
                  <a:srgbClr val="000000"/>
                </a:solidFill>
              </a:rPr>
              <a:t>	= (L2$ Misses / L1$ Misses) × (L1$ Misses / Total Accesses)</a:t>
            </a:r>
          </a:p>
          <a:p>
            <a:pPr marL="342900" lvl="1" indent="-342900">
              <a:buNone/>
            </a:pPr>
            <a:r>
              <a:rPr lang="en-US" dirty="0" smtClean="0">
                <a:solidFill>
                  <a:srgbClr val="000000"/>
                </a:solidFill>
              </a:rPr>
              <a:t>	= Local Miss rate L2$ × Local Miss rate L1$</a:t>
            </a:r>
          </a:p>
          <a:p>
            <a:pPr marL="342900" lvl="1" indent="-34290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AMAT =  Time for a hit  +  Miss rate × Miss penalty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For 2-level cache system: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        AMAT =  Time for a L1$ hit  + Miss rate L1$ ×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(Time for a L2$ hit + (local) Miss rate L2$ × L2$ Miss penalty)</a:t>
            </a:r>
          </a:p>
          <a:p>
            <a:pPr marL="0" lvl="1" indent="0">
              <a:buNone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749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95236" name="Picture 4" descr="f05-39-P3744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817" y="333375"/>
            <a:ext cx="7614195" cy="599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829068" y="1446575"/>
            <a:ext cx="7532169" cy="4939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22710" y="3221962"/>
            <a:ext cx="7532169" cy="4939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16352" y="4997349"/>
            <a:ext cx="7532169" cy="4939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728133"/>
            <a:ext cx="7620000" cy="1998134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243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477 L 0 0.26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26666 L 0 0.52592 " pathEditMode="relative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20266" y="2214862"/>
            <a:ext cx="1023734" cy="709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7576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dirty="0" smtClean="0"/>
              <a:t>You Are Here!</a:t>
            </a:r>
            <a:endParaRPr lang="en-US" dirty="0"/>
          </a:p>
        </p:txBody>
      </p:sp>
      <p:sp>
        <p:nvSpPr>
          <p:cNvPr id="43" name="Content Placeholder 42"/>
          <p:cNvSpPr>
            <a:spLocks noGrp="1"/>
          </p:cNvSpPr>
          <p:nvPr>
            <p:ph sz="half" idx="1"/>
          </p:nvPr>
        </p:nvSpPr>
        <p:spPr>
          <a:xfrm>
            <a:off x="0" y="1387066"/>
            <a:ext cx="3421902" cy="45259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Parallel Requests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 smtClean="0"/>
              <a:t>Assigned to computer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 smtClean="0"/>
              <a:t>e.g., Search “Katz”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Parallel Threads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 smtClean="0"/>
              <a:t>Assigned to core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 smtClean="0"/>
              <a:t>e.g., Lookup, Ads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Parallel Instructions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 smtClean="0"/>
              <a:t>&gt;1 instruction @ one time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 smtClean="0"/>
              <a:t>e.g., 5 pipelined instructions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Parallel Data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 smtClean="0"/>
              <a:t>&gt;1 data item @ one time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 smtClean="0"/>
              <a:t>e.g., Add of 4 pairs of words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Hardware descriptions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 smtClean="0"/>
              <a:t>All gates @ one time</a:t>
            </a:r>
          </a:p>
          <a:p>
            <a:pPr>
              <a:lnSpc>
                <a:spcPct val="90000"/>
              </a:lnSpc>
            </a:pPr>
            <a:r>
              <a:rPr lang="en-US" sz="2200" dirty="0" smtClean="0"/>
              <a:t>Programming Languages</a:t>
            </a:r>
          </a:p>
          <a:p>
            <a:pPr lvl="1">
              <a:lnSpc>
                <a:spcPct val="90000"/>
              </a:lnSpc>
              <a:buNone/>
            </a:pPr>
            <a:endParaRPr lang="en-US" sz="1800" dirty="0" smtClean="0"/>
          </a:p>
        </p:txBody>
      </p:sp>
      <p:sp>
        <p:nvSpPr>
          <p:cNvPr id="97" name="TextBox 96"/>
          <p:cNvSpPr txBox="1"/>
          <p:nvPr/>
        </p:nvSpPr>
        <p:spPr>
          <a:xfrm>
            <a:off x="8170342" y="1665638"/>
            <a:ext cx="787395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dirty="0" smtClean="0"/>
              <a:t>Smart</a:t>
            </a:r>
            <a:br>
              <a:rPr lang="en-US" dirty="0" smtClean="0"/>
            </a:br>
            <a:r>
              <a:rPr lang="en-US" dirty="0" smtClean="0"/>
              <a:t>Phone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3916478" y="1665944"/>
            <a:ext cx="1305493" cy="76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dirty="0" smtClean="0"/>
              <a:t>Warehouse Scale Computer</a:t>
            </a:r>
            <a:endParaRPr lang="en-US" dirty="0"/>
          </a:p>
        </p:txBody>
      </p:sp>
      <p:cxnSp>
        <p:nvCxnSpPr>
          <p:cNvPr id="168" name="Straight Connector 167"/>
          <p:cNvCxnSpPr/>
          <p:nvPr/>
        </p:nvCxnSpPr>
        <p:spPr>
          <a:xfrm rot="5400000">
            <a:off x="736707" y="3834054"/>
            <a:ext cx="5250171" cy="1588"/>
          </a:xfrm>
          <a:prstGeom prst="line">
            <a:avLst/>
          </a:prstGeom>
          <a:ln w="152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TextBox 168"/>
          <p:cNvSpPr txBox="1"/>
          <p:nvPr/>
        </p:nvSpPr>
        <p:spPr>
          <a:xfrm>
            <a:off x="1869899" y="1062860"/>
            <a:ext cx="3176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Software        Hardware</a:t>
            </a:r>
            <a:endParaRPr lang="en-US" sz="2400" i="1" dirty="0"/>
          </a:p>
        </p:txBody>
      </p:sp>
      <p:sp>
        <p:nvSpPr>
          <p:cNvPr id="171" name="TextBox 170"/>
          <p:cNvSpPr txBox="1"/>
          <p:nvPr/>
        </p:nvSpPr>
        <p:spPr>
          <a:xfrm>
            <a:off x="2559950" y="2275669"/>
            <a:ext cx="1619354" cy="120545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i="1" dirty="0" smtClean="0"/>
              <a:t>Harness</a:t>
            </a:r>
            <a:br>
              <a:rPr lang="en-US" sz="2000" i="1" dirty="0" smtClean="0"/>
            </a:br>
            <a:r>
              <a:rPr lang="en-US" sz="2000" i="1" dirty="0" smtClean="0"/>
              <a:t>Parallelism &amp;</a:t>
            </a:r>
          </a:p>
          <a:p>
            <a:pPr algn="ctr">
              <a:lnSpc>
                <a:spcPct val="90000"/>
              </a:lnSpc>
            </a:pPr>
            <a:r>
              <a:rPr lang="en-US" sz="2000" i="1" dirty="0" smtClean="0"/>
              <a:t>Achieve High</a:t>
            </a:r>
            <a:br>
              <a:rPr lang="en-US" sz="2000" i="1" dirty="0" smtClean="0"/>
            </a:br>
            <a:r>
              <a:rPr lang="en-US" sz="2000" i="1" dirty="0" smtClean="0"/>
              <a:t>Performance</a:t>
            </a:r>
            <a:endParaRPr lang="en-US" sz="2000" i="1" dirty="0"/>
          </a:p>
        </p:txBody>
      </p:sp>
      <p:grpSp>
        <p:nvGrpSpPr>
          <p:cNvPr id="2" name="Group 50"/>
          <p:cNvGrpSpPr/>
          <p:nvPr/>
        </p:nvGrpSpPr>
        <p:grpSpPr>
          <a:xfrm>
            <a:off x="5831288" y="5537200"/>
            <a:ext cx="3360062" cy="1289820"/>
            <a:chOff x="5831288" y="5537200"/>
            <a:chExt cx="3360062" cy="1289820"/>
          </a:xfrm>
        </p:grpSpPr>
        <p:sp>
          <p:nvSpPr>
            <p:cNvPr id="166" name="TextBox 165"/>
            <p:cNvSpPr txBox="1"/>
            <p:nvPr/>
          </p:nvSpPr>
          <p:spPr>
            <a:xfrm>
              <a:off x="7942290" y="5985754"/>
              <a:ext cx="1249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Logic Gates</a:t>
              </a:r>
              <a:endParaRPr lang="en-US" dirty="0"/>
            </a:p>
          </p:txBody>
        </p:sp>
        <p:cxnSp>
          <p:nvCxnSpPr>
            <p:cNvPr id="172" name="Straight Connector 171"/>
            <p:cNvCxnSpPr>
              <a:stCxn id="104" idx="2"/>
              <a:endCxn id="177" idx="3"/>
            </p:cNvCxnSpPr>
            <p:nvPr/>
          </p:nvCxnSpPr>
          <p:spPr>
            <a:xfrm flipH="1">
              <a:off x="7920438" y="5537200"/>
              <a:ext cx="54947" cy="581173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>
              <a:stCxn id="104" idx="1"/>
              <a:endCxn id="177" idx="0"/>
            </p:cNvCxnSpPr>
            <p:nvPr/>
          </p:nvCxnSpPr>
          <p:spPr>
            <a:xfrm flipH="1">
              <a:off x="6543773" y="5537200"/>
              <a:ext cx="955786" cy="581173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77"/>
            <p:cNvGrpSpPr/>
            <p:nvPr/>
          </p:nvGrpSpPr>
          <p:grpSpPr>
            <a:xfrm>
              <a:off x="5831288" y="6109003"/>
              <a:ext cx="2089150" cy="718017"/>
              <a:chOff x="5831288" y="6139983"/>
              <a:chExt cx="2089150" cy="718017"/>
            </a:xfrm>
          </p:grpSpPr>
          <p:graphicFrame>
            <p:nvGraphicFramePr>
              <p:cNvPr id="93186" name="Object 2"/>
              <p:cNvGraphicFramePr>
                <a:graphicFrameLocks noChangeAspect="1"/>
              </p:cNvGraphicFramePr>
              <p:nvPr/>
            </p:nvGraphicFramePr>
            <p:xfrm>
              <a:off x="6560469" y="6139983"/>
              <a:ext cx="1044389" cy="71801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511" name="Image" r:id="rId5" imgW="3492063" imgH="2400000" progId="">
                      <p:embed/>
                    </p:oleObj>
                  </mc:Choice>
                  <mc:Fallback>
                    <p:oleObj name="Image" r:id="rId5" imgW="3492063" imgH="2400000" progId="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60469" y="6139983"/>
                            <a:ext cx="1044389" cy="71801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7" name="Freeform 176"/>
              <p:cNvSpPr/>
              <p:nvPr/>
            </p:nvSpPr>
            <p:spPr>
              <a:xfrm>
                <a:off x="5831288" y="6149353"/>
                <a:ext cx="2089150" cy="708647"/>
              </a:xfrm>
              <a:custGeom>
                <a:avLst/>
                <a:gdLst>
                  <a:gd name="connsiteX0" fmla="*/ 749300 w 2197100"/>
                  <a:gd name="connsiteY0" fmla="*/ 0 h 603250"/>
                  <a:gd name="connsiteX1" fmla="*/ 0 w 2197100"/>
                  <a:gd name="connsiteY1" fmla="*/ 603250 h 603250"/>
                  <a:gd name="connsiteX2" fmla="*/ 1568450 w 2197100"/>
                  <a:gd name="connsiteY2" fmla="*/ 603250 h 603250"/>
                  <a:gd name="connsiteX3" fmla="*/ 2197100 w 2197100"/>
                  <a:gd name="connsiteY3" fmla="*/ 0 h 603250"/>
                  <a:gd name="connsiteX4" fmla="*/ 749300 w 2197100"/>
                  <a:gd name="connsiteY4" fmla="*/ 0 h 60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7100" h="603250">
                    <a:moveTo>
                      <a:pt x="749300" y="0"/>
                    </a:moveTo>
                    <a:lnTo>
                      <a:pt x="0" y="603250"/>
                    </a:lnTo>
                    <a:lnTo>
                      <a:pt x="1568450" y="603250"/>
                    </a:lnTo>
                    <a:lnTo>
                      <a:pt x="2197100" y="0"/>
                    </a:lnTo>
                    <a:lnTo>
                      <a:pt x="749300" y="0"/>
                    </a:lnTo>
                    <a:close/>
                  </a:path>
                </a:pathLst>
              </a:cu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 smtClean="0">
                    <a:solidFill>
                      <a:srgbClr val="000000"/>
                    </a:solidFill>
                  </a:rPr>
                  <a:t>    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117" name="Picture 116" descr="cern-rack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3656" y="1334878"/>
            <a:ext cx="2859651" cy="1667628"/>
          </a:xfrm>
          <a:prstGeom prst="rect">
            <a:avLst/>
          </a:prstGeom>
        </p:spPr>
      </p:pic>
      <p:grpSp>
        <p:nvGrpSpPr>
          <p:cNvPr id="4" name="Group 55"/>
          <p:cNvGrpSpPr/>
          <p:nvPr/>
        </p:nvGrpSpPr>
        <p:grpSpPr>
          <a:xfrm>
            <a:off x="3442017" y="2980266"/>
            <a:ext cx="5143176" cy="1625601"/>
            <a:chOff x="3442017" y="2980266"/>
            <a:chExt cx="5143176" cy="1625601"/>
          </a:xfrm>
        </p:grpSpPr>
        <p:grpSp>
          <p:nvGrpSpPr>
            <p:cNvPr id="5" name="Group 53"/>
            <p:cNvGrpSpPr/>
            <p:nvPr/>
          </p:nvGrpSpPr>
          <p:grpSpPr>
            <a:xfrm>
              <a:off x="3442017" y="2980266"/>
              <a:ext cx="5143176" cy="1625601"/>
              <a:chOff x="3442017" y="2980266"/>
              <a:chExt cx="5143176" cy="1625601"/>
            </a:xfrm>
          </p:grpSpPr>
          <p:pic>
            <p:nvPicPr>
              <p:cNvPr id="48" name="Picture 5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442017" y="3451864"/>
                <a:ext cx="1792390" cy="8568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35" name="Straight Connector 134"/>
              <p:cNvCxnSpPr>
                <a:endCxn id="98" idx="1"/>
              </p:cNvCxnSpPr>
              <p:nvPr/>
            </p:nvCxnSpPr>
            <p:spPr>
              <a:xfrm rot="10800000" flipV="1">
                <a:off x="5432954" y="2980266"/>
                <a:ext cx="1729843" cy="389478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>
                <a:endCxn id="98" idx="0"/>
              </p:cNvCxnSpPr>
              <p:nvPr/>
            </p:nvCxnSpPr>
            <p:spPr>
              <a:xfrm>
                <a:off x="7501460" y="2980267"/>
                <a:ext cx="1083733" cy="389477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oup 144"/>
              <p:cNvGrpSpPr/>
              <p:nvPr/>
            </p:nvGrpSpPr>
            <p:grpSpPr>
              <a:xfrm>
                <a:off x="3894659" y="3369744"/>
                <a:ext cx="4690534" cy="1236123"/>
                <a:chOff x="3539066" y="3369744"/>
                <a:chExt cx="4690534" cy="1236123"/>
              </a:xfrm>
            </p:grpSpPr>
            <p:sp>
              <p:nvSpPr>
                <p:cNvPr id="98" name="Freeform 97"/>
                <p:cNvSpPr/>
                <p:nvPr/>
              </p:nvSpPr>
              <p:spPr>
                <a:xfrm>
                  <a:off x="3539066" y="3369744"/>
                  <a:ext cx="4690534" cy="1236123"/>
                </a:xfrm>
                <a:custGeom>
                  <a:avLst/>
                  <a:gdLst>
                    <a:gd name="connsiteX0" fmla="*/ 3149600 w 3149600"/>
                    <a:gd name="connsiteY0" fmla="*/ 0 h 948267"/>
                    <a:gd name="connsiteX1" fmla="*/ 1032934 w 3149600"/>
                    <a:gd name="connsiteY1" fmla="*/ 0 h 948267"/>
                    <a:gd name="connsiteX2" fmla="*/ 0 w 3149600"/>
                    <a:gd name="connsiteY2" fmla="*/ 948267 h 948267"/>
                    <a:gd name="connsiteX3" fmla="*/ 2252134 w 3149600"/>
                    <a:gd name="connsiteY3" fmla="*/ 948267 h 948267"/>
                    <a:gd name="connsiteX4" fmla="*/ 3149600 w 3149600"/>
                    <a:gd name="connsiteY4" fmla="*/ 0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9600" h="948267">
                      <a:moveTo>
                        <a:pt x="3149600" y="0"/>
                      </a:moveTo>
                      <a:lnTo>
                        <a:pt x="1032934" y="0"/>
                      </a:lnTo>
                      <a:lnTo>
                        <a:pt x="0" y="948267"/>
                      </a:lnTo>
                      <a:lnTo>
                        <a:pt x="2252134" y="948267"/>
                      </a:lnTo>
                      <a:lnTo>
                        <a:pt x="3149600" y="0"/>
                      </a:lnTo>
                      <a:close/>
                    </a:path>
                  </a:pathLst>
                </a:cu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Freeform 131"/>
                <p:cNvSpPr/>
                <p:nvPr/>
              </p:nvSpPr>
              <p:spPr>
                <a:xfrm>
                  <a:off x="4758265" y="3454411"/>
                  <a:ext cx="1185333" cy="314727"/>
                </a:xfrm>
                <a:custGeom>
                  <a:avLst/>
                  <a:gdLst>
                    <a:gd name="connsiteX0" fmla="*/ 3149600 w 3149600"/>
                    <a:gd name="connsiteY0" fmla="*/ 0 h 948267"/>
                    <a:gd name="connsiteX1" fmla="*/ 1032934 w 3149600"/>
                    <a:gd name="connsiteY1" fmla="*/ 0 h 948267"/>
                    <a:gd name="connsiteX2" fmla="*/ 0 w 3149600"/>
                    <a:gd name="connsiteY2" fmla="*/ 948267 h 948267"/>
                    <a:gd name="connsiteX3" fmla="*/ 2252134 w 3149600"/>
                    <a:gd name="connsiteY3" fmla="*/ 948267 h 948267"/>
                    <a:gd name="connsiteX4" fmla="*/ 3149600 w 3149600"/>
                    <a:gd name="connsiteY4" fmla="*/ 0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9600" h="948267">
                      <a:moveTo>
                        <a:pt x="3149600" y="0"/>
                      </a:moveTo>
                      <a:lnTo>
                        <a:pt x="1032934" y="0"/>
                      </a:lnTo>
                      <a:lnTo>
                        <a:pt x="0" y="948267"/>
                      </a:lnTo>
                      <a:lnTo>
                        <a:pt x="2252134" y="948267"/>
                      </a:lnTo>
                      <a:lnTo>
                        <a:pt x="3149600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Core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3" name="Freeform 132"/>
                <p:cNvSpPr/>
                <p:nvPr/>
              </p:nvSpPr>
              <p:spPr>
                <a:xfrm>
                  <a:off x="6790242" y="3454411"/>
                  <a:ext cx="1185333" cy="314727"/>
                </a:xfrm>
                <a:custGeom>
                  <a:avLst/>
                  <a:gdLst>
                    <a:gd name="connsiteX0" fmla="*/ 3149600 w 3149600"/>
                    <a:gd name="connsiteY0" fmla="*/ 0 h 948267"/>
                    <a:gd name="connsiteX1" fmla="*/ 1032934 w 3149600"/>
                    <a:gd name="connsiteY1" fmla="*/ 0 h 948267"/>
                    <a:gd name="connsiteX2" fmla="*/ 0 w 3149600"/>
                    <a:gd name="connsiteY2" fmla="*/ 948267 h 948267"/>
                    <a:gd name="connsiteX3" fmla="*/ 2252134 w 3149600"/>
                    <a:gd name="connsiteY3" fmla="*/ 948267 h 948267"/>
                    <a:gd name="connsiteX4" fmla="*/ 3149600 w 3149600"/>
                    <a:gd name="connsiteY4" fmla="*/ 0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9600" h="948267">
                      <a:moveTo>
                        <a:pt x="3149600" y="0"/>
                      </a:moveTo>
                      <a:lnTo>
                        <a:pt x="1032934" y="0"/>
                      </a:lnTo>
                      <a:lnTo>
                        <a:pt x="0" y="948267"/>
                      </a:lnTo>
                      <a:lnTo>
                        <a:pt x="2252134" y="948267"/>
                      </a:lnTo>
                      <a:lnTo>
                        <a:pt x="3149600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Core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6242320" y="3413668"/>
                  <a:ext cx="34403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  <p:sp>
              <p:nvSpPr>
                <p:cNvPr id="140" name="Freeform 139"/>
                <p:cNvSpPr/>
                <p:nvPr/>
              </p:nvSpPr>
              <p:spPr>
                <a:xfrm>
                  <a:off x="4284134" y="3810000"/>
                  <a:ext cx="3302000" cy="355600"/>
                </a:xfrm>
                <a:custGeom>
                  <a:avLst/>
                  <a:gdLst>
                    <a:gd name="connsiteX0" fmla="*/ 423334 w 3302000"/>
                    <a:gd name="connsiteY0" fmla="*/ 0 h 355600"/>
                    <a:gd name="connsiteX1" fmla="*/ 3302000 w 3302000"/>
                    <a:gd name="connsiteY1" fmla="*/ 0 h 355600"/>
                    <a:gd name="connsiteX2" fmla="*/ 2895600 w 3302000"/>
                    <a:gd name="connsiteY2" fmla="*/ 355600 h 355600"/>
                    <a:gd name="connsiteX3" fmla="*/ 0 w 3302000"/>
                    <a:gd name="connsiteY3" fmla="*/ 338666 h 355600"/>
                    <a:gd name="connsiteX4" fmla="*/ 423334 w 3302000"/>
                    <a:gd name="connsiteY4" fmla="*/ 0 h 355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02000" h="355600">
                      <a:moveTo>
                        <a:pt x="423334" y="0"/>
                      </a:moveTo>
                      <a:lnTo>
                        <a:pt x="3302000" y="0"/>
                      </a:lnTo>
                      <a:lnTo>
                        <a:pt x="2895600" y="355600"/>
                      </a:lnTo>
                      <a:lnTo>
                        <a:pt x="0" y="338666"/>
                      </a:lnTo>
                      <a:lnTo>
                        <a:pt x="423334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rgbClr val="000000"/>
                      </a:solidFill>
                    </a:rPr>
                    <a:t>     Memory               (Cache)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" name="Freeform 143"/>
                <p:cNvSpPr/>
                <p:nvPr/>
              </p:nvSpPr>
              <p:spPr>
                <a:xfrm>
                  <a:off x="3826935" y="4199466"/>
                  <a:ext cx="3302000" cy="355600"/>
                </a:xfrm>
                <a:custGeom>
                  <a:avLst/>
                  <a:gdLst>
                    <a:gd name="connsiteX0" fmla="*/ 423334 w 3302000"/>
                    <a:gd name="connsiteY0" fmla="*/ 0 h 355600"/>
                    <a:gd name="connsiteX1" fmla="*/ 3302000 w 3302000"/>
                    <a:gd name="connsiteY1" fmla="*/ 0 h 355600"/>
                    <a:gd name="connsiteX2" fmla="*/ 2895600 w 3302000"/>
                    <a:gd name="connsiteY2" fmla="*/ 355600 h 355600"/>
                    <a:gd name="connsiteX3" fmla="*/ 0 w 3302000"/>
                    <a:gd name="connsiteY3" fmla="*/ 338666 h 355600"/>
                    <a:gd name="connsiteX4" fmla="*/ 423334 w 3302000"/>
                    <a:gd name="connsiteY4" fmla="*/ 0 h 355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02000" h="355600">
                      <a:moveTo>
                        <a:pt x="423334" y="0"/>
                      </a:moveTo>
                      <a:lnTo>
                        <a:pt x="3302000" y="0"/>
                      </a:lnTo>
                      <a:lnTo>
                        <a:pt x="2895600" y="355600"/>
                      </a:lnTo>
                      <a:lnTo>
                        <a:pt x="0" y="338666"/>
                      </a:lnTo>
                      <a:lnTo>
                        <a:pt x="423334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rgbClr val="000000"/>
                      </a:solidFill>
                    </a:rPr>
                    <a:t>Input/Output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55" name="TextBox 54"/>
            <p:cNvSpPr txBox="1"/>
            <p:nvPr/>
          </p:nvSpPr>
          <p:spPr>
            <a:xfrm>
              <a:off x="6760107" y="3049938"/>
              <a:ext cx="11265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dirty="0" smtClean="0"/>
                <a:t>Computer</a:t>
              </a:r>
            </a:p>
          </p:txBody>
        </p:sp>
      </p:grpSp>
      <p:grpSp>
        <p:nvGrpSpPr>
          <p:cNvPr id="7" name="Group 90"/>
          <p:cNvGrpSpPr/>
          <p:nvPr/>
        </p:nvGrpSpPr>
        <p:grpSpPr>
          <a:xfrm>
            <a:off x="3365862" y="3454411"/>
            <a:ext cx="5625738" cy="2622539"/>
            <a:chOff x="3365862" y="3454411"/>
            <a:chExt cx="5625738" cy="2622539"/>
          </a:xfrm>
        </p:grpSpPr>
        <p:sp>
          <p:nvSpPr>
            <p:cNvPr id="151" name="Freeform 150"/>
            <p:cNvSpPr/>
            <p:nvPr/>
          </p:nvSpPr>
          <p:spPr>
            <a:xfrm>
              <a:off x="3971023" y="5625230"/>
              <a:ext cx="3626511" cy="341684"/>
            </a:xfrm>
            <a:custGeom>
              <a:avLst/>
              <a:gdLst>
                <a:gd name="connsiteX0" fmla="*/ 423334 w 3302000"/>
                <a:gd name="connsiteY0" fmla="*/ 0 h 355600"/>
                <a:gd name="connsiteX1" fmla="*/ 3302000 w 3302000"/>
                <a:gd name="connsiteY1" fmla="*/ 0 h 355600"/>
                <a:gd name="connsiteX2" fmla="*/ 2895600 w 3302000"/>
                <a:gd name="connsiteY2" fmla="*/ 355600 h 355600"/>
                <a:gd name="connsiteX3" fmla="*/ 0 w 3302000"/>
                <a:gd name="connsiteY3" fmla="*/ 338666 h 355600"/>
                <a:gd name="connsiteX4" fmla="*/ 423334 w 3302000"/>
                <a:gd name="connsiteY4" fmla="*/ 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2000" h="355600">
                  <a:moveTo>
                    <a:pt x="423334" y="0"/>
                  </a:moveTo>
                  <a:lnTo>
                    <a:pt x="3302000" y="0"/>
                  </a:lnTo>
                  <a:lnTo>
                    <a:pt x="2895600" y="355600"/>
                  </a:lnTo>
                  <a:lnTo>
                    <a:pt x="0" y="338666"/>
                  </a:lnTo>
                  <a:lnTo>
                    <a:pt x="423334" y="0"/>
                  </a:lnTo>
                  <a:close/>
                </a:path>
              </a:pathLst>
            </a:cu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Main Memory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grpSp>
          <p:nvGrpSpPr>
            <p:cNvPr id="8" name="Group 89"/>
            <p:cNvGrpSpPr/>
            <p:nvPr/>
          </p:nvGrpSpPr>
          <p:grpSpPr>
            <a:xfrm>
              <a:off x="3365862" y="3454411"/>
              <a:ext cx="5625738" cy="2622539"/>
              <a:chOff x="3365862" y="3454411"/>
              <a:chExt cx="5625738" cy="2622539"/>
            </a:xfrm>
          </p:grpSpPr>
          <p:grpSp>
            <p:nvGrpSpPr>
              <p:cNvPr id="9" name="Group 48"/>
              <p:cNvGrpSpPr/>
              <p:nvPr/>
            </p:nvGrpSpPr>
            <p:grpSpPr>
              <a:xfrm>
                <a:off x="3365862" y="3454411"/>
                <a:ext cx="5625738" cy="2622539"/>
                <a:chOff x="3365862" y="3454411"/>
                <a:chExt cx="5454288" cy="2850775"/>
              </a:xfrm>
            </p:grpSpPr>
            <p:sp>
              <p:nvSpPr>
                <p:cNvPr id="147" name="Freeform 146"/>
                <p:cNvSpPr/>
                <p:nvPr/>
              </p:nvSpPr>
              <p:spPr>
                <a:xfrm>
                  <a:off x="3365862" y="4775213"/>
                  <a:ext cx="5454288" cy="1529973"/>
                </a:xfrm>
                <a:custGeom>
                  <a:avLst/>
                  <a:gdLst>
                    <a:gd name="connsiteX0" fmla="*/ 3149600 w 3149600"/>
                    <a:gd name="connsiteY0" fmla="*/ 0 h 948267"/>
                    <a:gd name="connsiteX1" fmla="*/ 1032934 w 3149600"/>
                    <a:gd name="connsiteY1" fmla="*/ 0 h 948267"/>
                    <a:gd name="connsiteX2" fmla="*/ 0 w 3149600"/>
                    <a:gd name="connsiteY2" fmla="*/ 948267 h 948267"/>
                    <a:gd name="connsiteX3" fmla="*/ 2252134 w 3149600"/>
                    <a:gd name="connsiteY3" fmla="*/ 948267 h 948267"/>
                    <a:gd name="connsiteX4" fmla="*/ 3149600 w 3149600"/>
                    <a:gd name="connsiteY4" fmla="*/ 0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9600" h="948267">
                      <a:moveTo>
                        <a:pt x="3149600" y="0"/>
                      </a:moveTo>
                      <a:lnTo>
                        <a:pt x="1032934" y="0"/>
                      </a:lnTo>
                      <a:lnTo>
                        <a:pt x="0" y="948267"/>
                      </a:lnTo>
                      <a:lnTo>
                        <a:pt x="2252134" y="948267"/>
                      </a:lnTo>
                      <a:lnTo>
                        <a:pt x="3149600" y="0"/>
                      </a:lnTo>
                      <a:close/>
                    </a:path>
                  </a:pathLst>
                </a:cu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6" name="Straight Connector 155"/>
                <p:cNvCxnSpPr>
                  <a:stCxn id="133" idx="1"/>
                  <a:endCxn id="147" idx="1"/>
                </p:cNvCxnSpPr>
                <p:nvPr/>
              </p:nvCxnSpPr>
              <p:spPr>
                <a:xfrm flipH="1">
                  <a:off x="5154635" y="3454411"/>
                  <a:ext cx="2252893" cy="1320802"/>
                </a:xfrm>
                <a:prstGeom prst="line">
                  <a:avLst/>
                </a:prstGeom>
                <a:ln w="25400" cap="flat" cmpd="sng" algn="ctr">
                  <a:solidFill>
                    <a:schemeClr val="accent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>
                  <a:stCxn id="133" idx="0"/>
                  <a:endCxn id="147" idx="0"/>
                </p:cNvCxnSpPr>
                <p:nvPr/>
              </p:nvCxnSpPr>
              <p:spPr>
                <a:xfrm>
                  <a:off x="8179845" y="3454411"/>
                  <a:ext cx="640305" cy="1320802"/>
                </a:xfrm>
                <a:prstGeom prst="line">
                  <a:avLst/>
                </a:prstGeom>
                <a:ln w="25400" cap="flat" cmpd="sng" algn="ctr">
                  <a:solidFill>
                    <a:schemeClr val="accent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2" name="TextBox 161"/>
              <p:cNvSpPr txBox="1"/>
              <p:nvPr/>
            </p:nvSpPr>
            <p:spPr>
              <a:xfrm>
                <a:off x="7515253" y="4306692"/>
                <a:ext cx="6413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Core</a:t>
                </a:r>
                <a:endParaRPr lang="en-US" dirty="0"/>
              </a:p>
            </p:txBody>
          </p:sp>
          <p:sp>
            <p:nvSpPr>
              <p:cNvPr id="163" name="Freeform 162"/>
              <p:cNvSpPr/>
              <p:nvPr/>
            </p:nvSpPr>
            <p:spPr>
              <a:xfrm>
                <a:off x="4108450" y="4718050"/>
                <a:ext cx="2705100" cy="850900"/>
              </a:xfrm>
              <a:custGeom>
                <a:avLst/>
                <a:gdLst>
                  <a:gd name="connsiteX0" fmla="*/ 749300 w 2197100"/>
                  <a:gd name="connsiteY0" fmla="*/ 0 h 603250"/>
                  <a:gd name="connsiteX1" fmla="*/ 0 w 2197100"/>
                  <a:gd name="connsiteY1" fmla="*/ 603250 h 603250"/>
                  <a:gd name="connsiteX2" fmla="*/ 1568450 w 2197100"/>
                  <a:gd name="connsiteY2" fmla="*/ 603250 h 603250"/>
                  <a:gd name="connsiteX3" fmla="*/ 2197100 w 2197100"/>
                  <a:gd name="connsiteY3" fmla="*/ 0 h 603250"/>
                  <a:gd name="connsiteX4" fmla="*/ 749300 w 2197100"/>
                  <a:gd name="connsiteY4" fmla="*/ 0 h 60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7100" h="603250">
                    <a:moveTo>
                      <a:pt x="749300" y="0"/>
                    </a:moveTo>
                    <a:lnTo>
                      <a:pt x="0" y="603250"/>
                    </a:lnTo>
                    <a:lnTo>
                      <a:pt x="1568450" y="603250"/>
                    </a:lnTo>
                    <a:lnTo>
                      <a:pt x="2197100" y="0"/>
                    </a:lnTo>
                    <a:lnTo>
                      <a:pt x="749300" y="0"/>
                    </a:lnTo>
                    <a:close/>
                  </a:path>
                </a:pathLst>
              </a:cu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 smtClean="0">
                    <a:solidFill>
                      <a:srgbClr val="000000"/>
                    </a:solidFill>
                  </a:rPr>
                  <a:t>         Instruction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Unit(s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)</a:t>
                </a:r>
              </a:p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rgbClr val="000000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164"/>
              <p:cNvSpPr/>
              <p:nvPr/>
            </p:nvSpPr>
            <p:spPr>
              <a:xfrm>
                <a:off x="6438900" y="4686300"/>
                <a:ext cx="2362199" cy="488950"/>
              </a:xfrm>
              <a:custGeom>
                <a:avLst/>
                <a:gdLst>
                  <a:gd name="connsiteX0" fmla="*/ 749300 w 2197100"/>
                  <a:gd name="connsiteY0" fmla="*/ 0 h 603250"/>
                  <a:gd name="connsiteX1" fmla="*/ 0 w 2197100"/>
                  <a:gd name="connsiteY1" fmla="*/ 603250 h 603250"/>
                  <a:gd name="connsiteX2" fmla="*/ 1568450 w 2197100"/>
                  <a:gd name="connsiteY2" fmla="*/ 603250 h 603250"/>
                  <a:gd name="connsiteX3" fmla="*/ 2197100 w 2197100"/>
                  <a:gd name="connsiteY3" fmla="*/ 0 h 603250"/>
                  <a:gd name="connsiteX4" fmla="*/ 749300 w 2197100"/>
                  <a:gd name="connsiteY4" fmla="*/ 0 h 60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7100" h="603250">
                    <a:moveTo>
                      <a:pt x="749300" y="0"/>
                    </a:moveTo>
                    <a:lnTo>
                      <a:pt x="0" y="603250"/>
                    </a:lnTo>
                    <a:lnTo>
                      <a:pt x="1568450" y="603250"/>
                    </a:lnTo>
                    <a:lnTo>
                      <a:pt x="2197100" y="0"/>
                    </a:lnTo>
                    <a:lnTo>
                      <a:pt x="749300" y="0"/>
                    </a:lnTo>
                    <a:close/>
                  </a:path>
                </a:pathLst>
              </a:cu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 smtClean="0">
                    <a:solidFill>
                      <a:srgbClr val="000000"/>
                    </a:solidFill>
                  </a:rPr>
                  <a:t>       Functional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dirty="0" err="1" smtClean="0">
                    <a:solidFill>
                      <a:srgbClr val="000000"/>
                    </a:solidFill>
                  </a:rPr>
                  <a:t>Unit(s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)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57" name="Picture 56" descr="600px-Pipeline_5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75262" y="4921249"/>
              <a:ext cx="908064" cy="654673"/>
            </a:xfrm>
            <a:prstGeom prst="rect">
              <a:avLst/>
            </a:prstGeom>
          </p:spPr>
        </p:pic>
        <p:grpSp>
          <p:nvGrpSpPr>
            <p:cNvPr id="10" name="Group 88"/>
            <p:cNvGrpSpPr/>
            <p:nvPr/>
          </p:nvGrpSpPr>
          <p:grpSpPr>
            <a:xfrm>
              <a:off x="6108909" y="5194300"/>
              <a:ext cx="2127517" cy="361950"/>
              <a:chOff x="6108909" y="5194300"/>
              <a:chExt cx="2127517" cy="361950"/>
            </a:xfrm>
          </p:grpSpPr>
          <p:grpSp>
            <p:nvGrpSpPr>
              <p:cNvPr id="11" name="Group 68"/>
              <p:cNvGrpSpPr/>
              <p:nvPr/>
            </p:nvGrpSpPr>
            <p:grpSpPr>
              <a:xfrm>
                <a:off x="7499559" y="5194300"/>
                <a:ext cx="736867" cy="342900"/>
                <a:chOff x="7499559" y="5194300"/>
                <a:chExt cx="736867" cy="342900"/>
              </a:xfrm>
            </p:grpSpPr>
            <p:sp>
              <p:nvSpPr>
                <p:cNvPr id="114" name="TextBox 113"/>
                <p:cNvSpPr txBox="1"/>
                <p:nvPr/>
              </p:nvSpPr>
              <p:spPr>
                <a:xfrm>
                  <a:off x="7532797" y="5196494"/>
                  <a:ext cx="70362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A</a:t>
                  </a:r>
                  <a:r>
                    <a:rPr lang="en-US" sz="1400" baseline="-25000" dirty="0" smtClean="0"/>
                    <a:t>3</a:t>
                  </a:r>
                  <a:r>
                    <a:rPr lang="en-US" sz="1400" dirty="0" smtClean="0"/>
                    <a:t>+B</a:t>
                  </a:r>
                  <a:r>
                    <a:rPr lang="en-US" sz="1400" baseline="-25000" dirty="0" smtClean="0"/>
                    <a:t>3</a:t>
                  </a:r>
                  <a:endParaRPr lang="en-US" sz="1400" dirty="0"/>
                </a:p>
              </p:txBody>
            </p:sp>
            <p:sp>
              <p:nvSpPr>
                <p:cNvPr id="104" name="Freeform 103"/>
                <p:cNvSpPr/>
                <p:nvPr/>
              </p:nvSpPr>
              <p:spPr>
                <a:xfrm>
                  <a:off x="7499559" y="5194300"/>
                  <a:ext cx="666541" cy="342900"/>
                </a:xfrm>
                <a:custGeom>
                  <a:avLst/>
                  <a:gdLst>
                    <a:gd name="connsiteX0" fmla="*/ 749300 w 2197100"/>
                    <a:gd name="connsiteY0" fmla="*/ 0 h 603250"/>
                    <a:gd name="connsiteX1" fmla="*/ 0 w 2197100"/>
                    <a:gd name="connsiteY1" fmla="*/ 603250 h 603250"/>
                    <a:gd name="connsiteX2" fmla="*/ 1568450 w 2197100"/>
                    <a:gd name="connsiteY2" fmla="*/ 603250 h 603250"/>
                    <a:gd name="connsiteX3" fmla="*/ 2197100 w 2197100"/>
                    <a:gd name="connsiteY3" fmla="*/ 0 h 603250"/>
                    <a:gd name="connsiteX4" fmla="*/ 749300 w 2197100"/>
                    <a:gd name="connsiteY4" fmla="*/ 0 h 60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7100" h="603250">
                      <a:moveTo>
                        <a:pt x="749300" y="0"/>
                      </a:moveTo>
                      <a:lnTo>
                        <a:pt x="0" y="603250"/>
                      </a:lnTo>
                      <a:lnTo>
                        <a:pt x="1568450" y="603250"/>
                      </a:lnTo>
                      <a:lnTo>
                        <a:pt x="2197100" y="0"/>
                      </a:lnTo>
                      <a:lnTo>
                        <a:pt x="749300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2" name="Group 79"/>
              <p:cNvGrpSpPr/>
              <p:nvPr/>
            </p:nvGrpSpPr>
            <p:grpSpPr>
              <a:xfrm>
                <a:off x="7036009" y="5200650"/>
                <a:ext cx="736867" cy="342900"/>
                <a:chOff x="7499559" y="5194300"/>
                <a:chExt cx="736867" cy="342900"/>
              </a:xfrm>
            </p:grpSpPr>
            <p:sp>
              <p:nvSpPr>
                <p:cNvPr id="81" name="TextBox 80"/>
                <p:cNvSpPr txBox="1"/>
                <p:nvPr/>
              </p:nvSpPr>
              <p:spPr>
                <a:xfrm>
                  <a:off x="7532797" y="5196494"/>
                  <a:ext cx="70362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A</a:t>
                  </a:r>
                  <a:r>
                    <a:rPr lang="en-US" sz="1400" baseline="-25000" dirty="0" smtClean="0"/>
                    <a:t>2</a:t>
                  </a:r>
                  <a:r>
                    <a:rPr lang="en-US" sz="1400" dirty="0" smtClean="0"/>
                    <a:t>+B</a:t>
                  </a:r>
                  <a:r>
                    <a:rPr lang="en-US" sz="1400" baseline="-25000" dirty="0" smtClean="0"/>
                    <a:t>2</a:t>
                  </a:r>
                  <a:endParaRPr lang="en-US" sz="1400" dirty="0"/>
                </a:p>
              </p:txBody>
            </p:sp>
            <p:sp>
              <p:nvSpPr>
                <p:cNvPr id="82" name="Freeform 81"/>
                <p:cNvSpPr/>
                <p:nvPr/>
              </p:nvSpPr>
              <p:spPr>
                <a:xfrm>
                  <a:off x="7499559" y="5194300"/>
                  <a:ext cx="666541" cy="342900"/>
                </a:xfrm>
                <a:custGeom>
                  <a:avLst/>
                  <a:gdLst>
                    <a:gd name="connsiteX0" fmla="*/ 749300 w 2197100"/>
                    <a:gd name="connsiteY0" fmla="*/ 0 h 603250"/>
                    <a:gd name="connsiteX1" fmla="*/ 0 w 2197100"/>
                    <a:gd name="connsiteY1" fmla="*/ 603250 h 603250"/>
                    <a:gd name="connsiteX2" fmla="*/ 1568450 w 2197100"/>
                    <a:gd name="connsiteY2" fmla="*/ 603250 h 603250"/>
                    <a:gd name="connsiteX3" fmla="*/ 2197100 w 2197100"/>
                    <a:gd name="connsiteY3" fmla="*/ 0 h 603250"/>
                    <a:gd name="connsiteX4" fmla="*/ 749300 w 2197100"/>
                    <a:gd name="connsiteY4" fmla="*/ 0 h 60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7100" h="603250">
                      <a:moveTo>
                        <a:pt x="749300" y="0"/>
                      </a:moveTo>
                      <a:lnTo>
                        <a:pt x="0" y="603250"/>
                      </a:lnTo>
                      <a:lnTo>
                        <a:pt x="1568450" y="603250"/>
                      </a:lnTo>
                      <a:lnTo>
                        <a:pt x="2197100" y="0"/>
                      </a:lnTo>
                      <a:lnTo>
                        <a:pt x="749300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3" name="Group 82"/>
              <p:cNvGrpSpPr/>
              <p:nvPr/>
            </p:nvGrpSpPr>
            <p:grpSpPr>
              <a:xfrm>
                <a:off x="6572459" y="5207000"/>
                <a:ext cx="736867" cy="342900"/>
                <a:chOff x="7499559" y="5194300"/>
                <a:chExt cx="736867" cy="342900"/>
              </a:xfrm>
            </p:grpSpPr>
            <p:sp>
              <p:nvSpPr>
                <p:cNvPr id="84" name="TextBox 83"/>
                <p:cNvSpPr txBox="1"/>
                <p:nvPr/>
              </p:nvSpPr>
              <p:spPr>
                <a:xfrm>
                  <a:off x="7532797" y="5196494"/>
                  <a:ext cx="70362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A</a:t>
                  </a:r>
                  <a:r>
                    <a:rPr lang="en-US" sz="1400" baseline="-25000" dirty="0" smtClean="0"/>
                    <a:t>1</a:t>
                  </a:r>
                  <a:r>
                    <a:rPr lang="en-US" sz="1400" dirty="0" smtClean="0"/>
                    <a:t>+B</a:t>
                  </a:r>
                  <a:r>
                    <a:rPr lang="en-US" sz="1400" baseline="-25000" dirty="0" smtClean="0"/>
                    <a:t>1</a:t>
                  </a:r>
                  <a:endParaRPr lang="en-US" sz="1400" dirty="0"/>
                </a:p>
              </p:txBody>
            </p:sp>
            <p:sp>
              <p:nvSpPr>
                <p:cNvPr id="85" name="Freeform 84"/>
                <p:cNvSpPr/>
                <p:nvPr/>
              </p:nvSpPr>
              <p:spPr>
                <a:xfrm>
                  <a:off x="7499559" y="5194300"/>
                  <a:ext cx="666541" cy="342900"/>
                </a:xfrm>
                <a:custGeom>
                  <a:avLst/>
                  <a:gdLst>
                    <a:gd name="connsiteX0" fmla="*/ 749300 w 2197100"/>
                    <a:gd name="connsiteY0" fmla="*/ 0 h 603250"/>
                    <a:gd name="connsiteX1" fmla="*/ 0 w 2197100"/>
                    <a:gd name="connsiteY1" fmla="*/ 603250 h 603250"/>
                    <a:gd name="connsiteX2" fmla="*/ 1568450 w 2197100"/>
                    <a:gd name="connsiteY2" fmla="*/ 603250 h 603250"/>
                    <a:gd name="connsiteX3" fmla="*/ 2197100 w 2197100"/>
                    <a:gd name="connsiteY3" fmla="*/ 0 h 603250"/>
                    <a:gd name="connsiteX4" fmla="*/ 749300 w 2197100"/>
                    <a:gd name="connsiteY4" fmla="*/ 0 h 60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7100" h="603250">
                      <a:moveTo>
                        <a:pt x="749300" y="0"/>
                      </a:moveTo>
                      <a:lnTo>
                        <a:pt x="0" y="603250"/>
                      </a:lnTo>
                      <a:lnTo>
                        <a:pt x="1568450" y="603250"/>
                      </a:lnTo>
                      <a:lnTo>
                        <a:pt x="2197100" y="0"/>
                      </a:lnTo>
                      <a:lnTo>
                        <a:pt x="749300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4" name="Group 85"/>
              <p:cNvGrpSpPr/>
              <p:nvPr/>
            </p:nvGrpSpPr>
            <p:grpSpPr>
              <a:xfrm>
                <a:off x="6108909" y="5213350"/>
                <a:ext cx="736867" cy="342900"/>
                <a:chOff x="7499559" y="5194300"/>
                <a:chExt cx="736867" cy="342900"/>
              </a:xfrm>
            </p:grpSpPr>
            <p:sp>
              <p:nvSpPr>
                <p:cNvPr id="87" name="TextBox 86"/>
                <p:cNvSpPr txBox="1"/>
                <p:nvPr/>
              </p:nvSpPr>
              <p:spPr>
                <a:xfrm>
                  <a:off x="7532797" y="5196494"/>
                  <a:ext cx="70362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A</a:t>
                  </a:r>
                  <a:r>
                    <a:rPr lang="en-US" sz="1400" baseline="-25000" dirty="0" smtClean="0"/>
                    <a:t>0</a:t>
                  </a:r>
                  <a:r>
                    <a:rPr lang="en-US" sz="1400" dirty="0" smtClean="0"/>
                    <a:t>+B</a:t>
                  </a:r>
                  <a:r>
                    <a:rPr lang="en-US" sz="1400" baseline="-25000" dirty="0" smtClean="0"/>
                    <a:t>0</a:t>
                  </a:r>
                  <a:endParaRPr lang="en-US" sz="1400" dirty="0"/>
                </a:p>
              </p:txBody>
            </p:sp>
            <p:sp>
              <p:nvSpPr>
                <p:cNvPr id="88" name="Freeform 87"/>
                <p:cNvSpPr/>
                <p:nvPr/>
              </p:nvSpPr>
              <p:spPr>
                <a:xfrm>
                  <a:off x="7499559" y="5194300"/>
                  <a:ext cx="666541" cy="342900"/>
                </a:xfrm>
                <a:custGeom>
                  <a:avLst/>
                  <a:gdLst>
                    <a:gd name="connsiteX0" fmla="*/ 749300 w 2197100"/>
                    <a:gd name="connsiteY0" fmla="*/ 0 h 603250"/>
                    <a:gd name="connsiteX1" fmla="*/ 0 w 2197100"/>
                    <a:gd name="connsiteY1" fmla="*/ 603250 h 603250"/>
                    <a:gd name="connsiteX2" fmla="*/ 1568450 w 2197100"/>
                    <a:gd name="connsiteY2" fmla="*/ 603250 h 603250"/>
                    <a:gd name="connsiteX3" fmla="*/ 2197100 w 2197100"/>
                    <a:gd name="connsiteY3" fmla="*/ 0 h 603250"/>
                    <a:gd name="connsiteX4" fmla="*/ 749300 w 2197100"/>
                    <a:gd name="connsiteY4" fmla="*/ 0 h 60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7100" h="603250">
                      <a:moveTo>
                        <a:pt x="749300" y="0"/>
                      </a:moveTo>
                      <a:lnTo>
                        <a:pt x="0" y="603250"/>
                      </a:lnTo>
                      <a:lnTo>
                        <a:pt x="1568450" y="603250"/>
                      </a:lnTo>
                      <a:lnTo>
                        <a:pt x="2197100" y="0"/>
                      </a:lnTo>
                      <a:lnTo>
                        <a:pt x="749300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15" name="Group 64"/>
          <p:cNvGrpSpPr/>
          <p:nvPr/>
        </p:nvGrpSpPr>
        <p:grpSpPr>
          <a:xfrm>
            <a:off x="5096055" y="3221247"/>
            <a:ext cx="4081758" cy="1086467"/>
            <a:chOff x="5670519" y="2946400"/>
            <a:chExt cx="4081758" cy="1086467"/>
          </a:xfrm>
        </p:grpSpPr>
        <p:sp>
          <p:nvSpPr>
            <p:cNvPr id="60" name="Rectangle 59"/>
            <p:cNvSpPr/>
            <p:nvPr/>
          </p:nvSpPr>
          <p:spPr>
            <a:xfrm>
              <a:off x="5670519" y="3480268"/>
              <a:ext cx="2865370" cy="552599"/>
            </a:xfrm>
            <a:prstGeom prst="rect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584770" y="2946400"/>
              <a:ext cx="11675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Today’s</a:t>
              </a:r>
            </a:p>
            <a:p>
              <a:r>
                <a:rPr lang="en-US" sz="2400" b="1" dirty="0" smtClean="0">
                  <a:solidFill>
                    <a:srgbClr val="FF0000"/>
                  </a:solidFill>
                </a:rPr>
                <a:t>Lecture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2" name="Slide Number Placeholder 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CPI/Miss Rates/DRAM Access</a:t>
            </a:r>
            <a:br>
              <a:rPr lang="en-US" dirty="0" smtClean="0"/>
            </a:br>
            <a:r>
              <a:rPr lang="en-US" dirty="0" smtClean="0"/>
              <a:t>SpecInt2006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ACF0D-CB47-5946-A897-A92E77ED73E4}" type="datetime1">
              <a:rPr lang="en-US" smtClean="0"/>
              <a:pPr/>
              <a:t>3/15/16</a:t>
            </a:fld>
            <a:endParaRPr lang="en-US"/>
          </a:p>
        </p:txBody>
      </p:sp>
      <p:sp>
        <p:nvSpPr>
          <p:cNvPr id="9728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smtClean="0"/>
              <a:t>Fall 2013 -- Lecture #12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97284" name="Picture 4" descr="f05-40-P3744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60" y="1465125"/>
            <a:ext cx="9011352" cy="53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14147" y="1149609"/>
            <a:ext cx="218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Instructions and Data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85298" y="114960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Only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46654" y="114090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316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none">
            <a:normAutofit/>
          </a:bodyPr>
          <a:lstStyle/>
          <a:p>
            <a:pPr eaLnBrk="1" hangingPunct="1"/>
            <a:r>
              <a:rPr lang="en-US" sz="4000" dirty="0" smtClean="0"/>
              <a:t>In Conclusion, Cache Design Space</a:t>
            </a:r>
          </a:p>
        </p:txBody>
      </p:sp>
      <p:sp>
        <p:nvSpPr>
          <p:cNvPr id="563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8138" y="1516063"/>
            <a:ext cx="5410200" cy="52546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700" dirty="0"/>
              <a:t>Several interacting dimensions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Cache size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Block size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Associativity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Replacement policy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Write-through vs. write-</a:t>
            </a:r>
            <a:r>
              <a:rPr lang="en-US" sz="2400" dirty="0" smtClean="0"/>
              <a:t>back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Write-allocation</a:t>
            </a: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700" dirty="0" smtClean="0"/>
              <a:t>Optimal </a:t>
            </a:r>
            <a:r>
              <a:rPr lang="en-US" sz="2700" dirty="0"/>
              <a:t>choice is a compromise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Depends on access characteristics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Workload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Use (I-cache, D-</a:t>
            </a:r>
            <a:r>
              <a:rPr lang="en-US" sz="2000" dirty="0" smtClean="0"/>
              <a:t>cache)</a:t>
            </a: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Depends on technology / cost</a:t>
            </a:r>
          </a:p>
          <a:p>
            <a:pPr eaLnBrk="1" hangingPunct="1">
              <a:lnSpc>
                <a:spcPct val="80000"/>
              </a:lnSpc>
            </a:pPr>
            <a:r>
              <a:rPr lang="en-US" sz="2700" dirty="0"/>
              <a:t>Simplicity often wins</a:t>
            </a:r>
          </a:p>
        </p:txBody>
      </p:sp>
      <p:sp>
        <p:nvSpPr>
          <p:cNvPr id="56327" name="Line 4"/>
          <p:cNvSpPr>
            <a:spLocks noChangeShapeType="1"/>
          </p:cNvSpPr>
          <p:nvPr/>
        </p:nvSpPr>
        <p:spPr bwMode="auto">
          <a:xfrm flipV="1">
            <a:off x="6477000" y="1814513"/>
            <a:ext cx="0" cy="1308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8" name="Line 5"/>
          <p:cNvSpPr>
            <a:spLocks noChangeShapeType="1"/>
          </p:cNvSpPr>
          <p:nvPr/>
        </p:nvSpPr>
        <p:spPr bwMode="auto">
          <a:xfrm flipV="1">
            <a:off x="6483350" y="2576513"/>
            <a:ext cx="12827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9" name="Line 6"/>
          <p:cNvSpPr>
            <a:spLocks noChangeShapeType="1"/>
          </p:cNvSpPr>
          <p:nvPr/>
        </p:nvSpPr>
        <p:spPr bwMode="auto">
          <a:xfrm>
            <a:off x="6483350" y="3122613"/>
            <a:ext cx="749300" cy="520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0" name="Rectangle 7"/>
          <p:cNvSpPr>
            <a:spLocks noChangeArrowheads="1"/>
          </p:cNvSpPr>
          <p:nvPr/>
        </p:nvSpPr>
        <p:spPr bwMode="auto">
          <a:xfrm>
            <a:off x="7300913" y="2201863"/>
            <a:ext cx="14351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Associativity</a:t>
            </a:r>
          </a:p>
        </p:txBody>
      </p:sp>
      <p:sp>
        <p:nvSpPr>
          <p:cNvPr id="56331" name="Rectangle 8"/>
          <p:cNvSpPr>
            <a:spLocks noChangeArrowheads="1"/>
          </p:cNvSpPr>
          <p:nvPr/>
        </p:nvSpPr>
        <p:spPr bwMode="auto">
          <a:xfrm>
            <a:off x="6005513" y="1439863"/>
            <a:ext cx="1252537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Cache Size</a:t>
            </a:r>
          </a:p>
        </p:txBody>
      </p:sp>
      <p:sp>
        <p:nvSpPr>
          <p:cNvPr id="56332" name="Rectangle 9"/>
          <p:cNvSpPr>
            <a:spLocks noChangeArrowheads="1"/>
          </p:cNvSpPr>
          <p:nvPr/>
        </p:nvSpPr>
        <p:spPr bwMode="auto">
          <a:xfrm>
            <a:off x="6919913" y="3649663"/>
            <a:ext cx="119697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Block Size</a:t>
            </a:r>
          </a:p>
        </p:txBody>
      </p:sp>
      <p:sp>
        <p:nvSpPr>
          <p:cNvPr id="56333" name="Line 10"/>
          <p:cNvSpPr>
            <a:spLocks noChangeShapeType="1"/>
          </p:cNvSpPr>
          <p:nvPr/>
        </p:nvSpPr>
        <p:spPr bwMode="auto">
          <a:xfrm flipV="1">
            <a:off x="6335713" y="4646613"/>
            <a:ext cx="0" cy="1155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4" name="Rectangle 11"/>
          <p:cNvSpPr>
            <a:spLocks noChangeArrowheads="1"/>
          </p:cNvSpPr>
          <p:nvPr/>
        </p:nvSpPr>
        <p:spPr bwMode="auto">
          <a:xfrm>
            <a:off x="5788025" y="4652963"/>
            <a:ext cx="563563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Bad</a:t>
            </a:r>
          </a:p>
        </p:txBody>
      </p:sp>
      <p:sp>
        <p:nvSpPr>
          <p:cNvPr id="56335" name="Rectangle 12"/>
          <p:cNvSpPr>
            <a:spLocks noChangeArrowheads="1"/>
          </p:cNvSpPr>
          <p:nvPr/>
        </p:nvSpPr>
        <p:spPr bwMode="auto">
          <a:xfrm>
            <a:off x="5635625" y="5491163"/>
            <a:ext cx="7112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Good</a:t>
            </a:r>
          </a:p>
        </p:txBody>
      </p:sp>
      <p:sp>
        <p:nvSpPr>
          <p:cNvPr id="56336" name="Line 13"/>
          <p:cNvSpPr>
            <a:spLocks noChangeShapeType="1"/>
          </p:cNvSpPr>
          <p:nvPr/>
        </p:nvSpPr>
        <p:spPr bwMode="auto">
          <a:xfrm>
            <a:off x="6342063" y="5795963"/>
            <a:ext cx="1816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7" name="Rectangle 14"/>
          <p:cNvSpPr>
            <a:spLocks noChangeArrowheads="1"/>
          </p:cNvSpPr>
          <p:nvPr/>
        </p:nvSpPr>
        <p:spPr bwMode="auto">
          <a:xfrm>
            <a:off x="6321425" y="5872163"/>
            <a:ext cx="642938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Less</a:t>
            </a:r>
          </a:p>
        </p:txBody>
      </p:sp>
      <p:sp>
        <p:nvSpPr>
          <p:cNvPr id="56338" name="Rectangle 15"/>
          <p:cNvSpPr>
            <a:spLocks noChangeArrowheads="1"/>
          </p:cNvSpPr>
          <p:nvPr/>
        </p:nvSpPr>
        <p:spPr bwMode="auto">
          <a:xfrm>
            <a:off x="7921625" y="5872163"/>
            <a:ext cx="66675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More</a:t>
            </a:r>
          </a:p>
        </p:txBody>
      </p:sp>
      <p:sp>
        <p:nvSpPr>
          <p:cNvPr id="56339" name="Arc 16"/>
          <p:cNvSpPr>
            <a:spLocks/>
          </p:cNvSpPr>
          <p:nvPr/>
        </p:nvSpPr>
        <p:spPr bwMode="auto">
          <a:xfrm>
            <a:off x="6496050" y="4729163"/>
            <a:ext cx="1593850" cy="984250"/>
          </a:xfrm>
          <a:custGeom>
            <a:avLst/>
            <a:gdLst>
              <a:gd name="T0" fmla="*/ 2147483647 w 21600"/>
              <a:gd name="T1" fmla="*/ 2043660565 h 21600"/>
              <a:gd name="T2" fmla="*/ 0 w 21600"/>
              <a:gd name="T3" fmla="*/ 0 h 21600"/>
              <a:gd name="T4" fmla="*/ 2147483647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0" name="Arc 17"/>
          <p:cNvSpPr>
            <a:spLocks/>
          </p:cNvSpPr>
          <p:nvPr/>
        </p:nvSpPr>
        <p:spPr bwMode="auto">
          <a:xfrm>
            <a:off x="6640513" y="4805363"/>
            <a:ext cx="1365250" cy="9080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60480319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1" name="Rectangle 18"/>
          <p:cNvSpPr>
            <a:spLocks noChangeArrowheads="1"/>
          </p:cNvSpPr>
          <p:nvPr/>
        </p:nvSpPr>
        <p:spPr bwMode="auto">
          <a:xfrm>
            <a:off x="6321425" y="5438775"/>
            <a:ext cx="900113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Factor A</a:t>
            </a:r>
          </a:p>
        </p:txBody>
      </p:sp>
      <p:sp>
        <p:nvSpPr>
          <p:cNvPr id="56342" name="Rectangle 19"/>
          <p:cNvSpPr>
            <a:spLocks noChangeArrowheads="1"/>
          </p:cNvSpPr>
          <p:nvPr/>
        </p:nvSpPr>
        <p:spPr bwMode="auto">
          <a:xfrm>
            <a:off x="7769225" y="5438775"/>
            <a:ext cx="900113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Factor B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6578600" y="4652963"/>
            <a:ext cx="1420813" cy="749300"/>
            <a:chOff x="3945" y="2736"/>
            <a:chExt cx="895" cy="472"/>
          </a:xfrm>
        </p:grpSpPr>
        <p:sp>
          <p:nvSpPr>
            <p:cNvPr id="56344" name="Arc 21"/>
            <p:cNvSpPr>
              <a:spLocks/>
            </p:cNvSpPr>
            <p:nvPr/>
          </p:nvSpPr>
          <p:spPr bwMode="auto">
            <a:xfrm>
              <a:off x="3945" y="2736"/>
              <a:ext cx="448" cy="4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45" name="Arc 22"/>
            <p:cNvSpPr>
              <a:spLocks/>
            </p:cNvSpPr>
            <p:nvPr/>
          </p:nvSpPr>
          <p:spPr bwMode="auto">
            <a:xfrm>
              <a:off x="4392" y="2736"/>
              <a:ext cx="448" cy="4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5400" cap="rnd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Misses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We have </a:t>
            </a:r>
            <a:r>
              <a:rPr lang="en-US" b="1" i="1" dirty="0" smtClean="0"/>
              <a:t>Compulsory</a:t>
            </a:r>
            <a:r>
              <a:rPr lang="en-US" dirty="0" smtClean="0"/>
              <a:t>, </a:t>
            </a:r>
            <a:r>
              <a:rPr lang="en-US" b="1" i="1" dirty="0" smtClean="0"/>
              <a:t>Capacity</a:t>
            </a:r>
            <a:r>
              <a:rPr lang="en-US" dirty="0" smtClean="0"/>
              <a:t>, and </a:t>
            </a:r>
            <a:r>
              <a:rPr lang="en-US" b="1" i="1" dirty="0" smtClean="0"/>
              <a:t>Conflict</a:t>
            </a:r>
            <a:r>
              <a:rPr lang="is-IS" dirty="0" smtClean="0"/>
              <a:t>…</a:t>
            </a:r>
          </a:p>
          <a:p>
            <a:r>
              <a:rPr lang="is-IS" dirty="0" smtClean="0"/>
              <a:t>We also have </a:t>
            </a:r>
            <a:r>
              <a:rPr lang="is-IS" b="1" i="1" dirty="0" smtClean="0"/>
              <a:t>Coherence</a:t>
            </a:r>
          </a:p>
          <a:p>
            <a:pPr lvl="1"/>
            <a:r>
              <a:rPr lang="is-IS" dirty="0" smtClean="0"/>
              <a:t>Two different processor may share memory...</a:t>
            </a:r>
          </a:p>
          <a:p>
            <a:pPr lvl="2"/>
            <a:r>
              <a:rPr lang="is-IS" dirty="0" smtClean="0"/>
              <a:t>They implement </a:t>
            </a:r>
            <a:r>
              <a:rPr lang="is-IS" b="1" i="1" dirty="0" smtClean="0"/>
              <a:t>cache coherence</a:t>
            </a:r>
            <a:r>
              <a:rPr lang="is-IS" dirty="0" smtClean="0"/>
              <a:t> so that both processors see the same </a:t>
            </a:r>
            <a:r>
              <a:rPr lang="is-IS" b="1" i="1" dirty="0" smtClean="0"/>
              <a:t>shared memory</a:t>
            </a:r>
          </a:p>
          <a:p>
            <a:pPr lvl="2"/>
            <a:r>
              <a:rPr lang="is-IS" dirty="0" smtClean="0"/>
              <a:t>When one processor writes to memory, it </a:t>
            </a:r>
            <a:r>
              <a:rPr lang="is-IS" b="1" i="1" dirty="0" smtClean="0"/>
              <a:t>invalidates</a:t>
            </a:r>
            <a:r>
              <a:rPr lang="is-IS" dirty="0" smtClean="0"/>
              <a:t> the other processor's cache entry for that memory</a:t>
            </a:r>
          </a:p>
          <a:p>
            <a:pPr lvl="1"/>
            <a:r>
              <a:rPr lang="en-US" dirty="0" smtClean="0"/>
              <a:t>Thus if both processors are working on the same data</a:t>
            </a:r>
            <a:r>
              <a:rPr lang="is-IS" dirty="0" smtClean="0"/>
              <a:t>…</a:t>
            </a:r>
          </a:p>
          <a:p>
            <a:pPr lvl="2"/>
            <a:r>
              <a:rPr lang="is-IS" dirty="0" smtClean="0"/>
              <a:t>This causes Coherence misses</a:t>
            </a:r>
          </a:p>
          <a:p>
            <a:r>
              <a:rPr lang="is-IS" dirty="0" smtClean="0"/>
              <a:t>A related problem can occur if one shared cache is working on two </a:t>
            </a:r>
            <a:r>
              <a:rPr lang="is-IS" b="1" i="1" dirty="0" smtClean="0"/>
              <a:t>unrelated</a:t>
            </a:r>
            <a:r>
              <a:rPr lang="is-IS" dirty="0" smtClean="0"/>
              <a:t> problems</a:t>
            </a:r>
          </a:p>
          <a:p>
            <a:pPr lvl="1"/>
            <a:r>
              <a:rPr lang="is-IS" dirty="0" smtClean="0"/>
              <a:t>You get additional capacity misses: Can happen in "multithreaded" (aka 'Intel Hyperthreaded') processor cores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3A35-71AF-2941-8129-F4C060A443F0}" type="datetime1">
              <a:rPr lang="en-US" smtClean="0"/>
              <a:t>3/16/16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2013 -- Lecture #22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69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Fun Additional Stuff: Nick's Caches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Note: These won't be on the exam, but they are interesting asides</a:t>
            </a:r>
          </a:p>
          <a:p>
            <a:pPr lvl="1"/>
            <a:r>
              <a:rPr lang="en-US" dirty="0" smtClean="0"/>
              <a:t>Nick's research has used this material in multiple ways</a:t>
            </a:r>
          </a:p>
          <a:p>
            <a:r>
              <a:rPr lang="en-US" dirty="0" smtClean="0"/>
              <a:t>Predictability and caches</a:t>
            </a:r>
          </a:p>
          <a:p>
            <a:pPr lvl="1"/>
            <a:r>
              <a:rPr lang="en-US" dirty="0" smtClean="0"/>
              <a:t>Why its bad</a:t>
            </a:r>
          </a:p>
          <a:p>
            <a:pPr lvl="1"/>
            <a:r>
              <a:rPr lang="en-US" dirty="0" smtClean="0"/>
              <a:t>Unpredictable caches: Permutation caches and location-associative permutation caches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5917D-518C-4E4E-82AF-836D19333D3E}" type="datetime1">
              <a:rPr lang="en-US" smtClean="0"/>
              <a:t>3/15/16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2013 -- Lecture #22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73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Predictability and Caches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Caches improve performance but</a:t>
            </a:r>
            <a:r>
              <a:rPr lang="is-IS" dirty="0" smtClean="0"/>
              <a:t>…</a:t>
            </a:r>
          </a:p>
          <a:p>
            <a:pPr lvl="1"/>
            <a:r>
              <a:rPr lang="is-IS" dirty="0" smtClean="0"/>
              <a:t>The performance improvement depends on the input</a:t>
            </a:r>
          </a:p>
          <a:p>
            <a:pPr lvl="2"/>
            <a:r>
              <a:rPr lang="is-IS" dirty="0" smtClean="0"/>
              <a:t>E.g. </a:t>
            </a:r>
            <a:r>
              <a:rPr lang="en-US" dirty="0" smtClean="0"/>
              <a:t>conflict misses depend on input patterns</a:t>
            </a:r>
          </a:p>
          <a:p>
            <a:r>
              <a:rPr lang="en-US" dirty="0" smtClean="0"/>
              <a:t>An attacker can take advantage of this</a:t>
            </a:r>
          </a:p>
          <a:p>
            <a:pPr lvl="1"/>
            <a:r>
              <a:rPr lang="en-US" dirty="0" smtClean="0"/>
              <a:t>Timing of operations can tell something about the input</a:t>
            </a:r>
          </a:p>
          <a:p>
            <a:pPr lvl="1"/>
            <a:r>
              <a:rPr lang="en-US" dirty="0" smtClean="0"/>
              <a:t>Attacker selected inputs can degrade performance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3A35-71AF-2941-8129-F4C060A443F0}" type="datetime1">
              <a:rPr lang="en-US" smtClean="0"/>
              <a:t>3/16/16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2013 -- Lecture #22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197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Timing Matters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Timing enables "side-channel" attacks on cryptography</a:t>
            </a:r>
          </a:p>
          <a:p>
            <a:pPr lvl="1"/>
            <a:r>
              <a:rPr lang="en-US" dirty="0" smtClean="0"/>
              <a:t>The ability to know some detail of an encryption system based on how long operations take</a:t>
            </a:r>
          </a:p>
          <a:p>
            <a:pPr lvl="2"/>
            <a:r>
              <a:rPr lang="en-US" dirty="0" smtClean="0"/>
              <a:t>Part of a larger class of side-channel attacks</a:t>
            </a:r>
          </a:p>
          <a:p>
            <a:r>
              <a:rPr lang="en-US" dirty="0" smtClean="0"/>
              <a:t>It is a fundamentally hard problem to build cryptographic systems that don't have </a:t>
            </a:r>
            <a:r>
              <a:rPr lang="en-US" dirty="0" err="1" smtClean="0"/>
              <a:t>sidechanels</a:t>
            </a:r>
            <a:endParaRPr lang="en-US" dirty="0" smtClean="0"/>
          </a:p>
          <a:p>
            <a:pPr lvl="1"/>
            <a:r>
              <a:rPr lang="en-US" dirty="0" smtClean="0"/>
              <a:t>Modern processors make this even harder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3A35-71AF-2941-8129-F4C060A443F0}" type="datetime1">
              <a:rPr lang="en-US" smtClean="0"/>
              <a:t>3/16/16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2013 -- Lecture #22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212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Attacker Selected Input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Alternatively, if the attacker can select the input</a:t>
            </a:r>
            <a:r>
              <a:rPr lang="is-IS" dirty="0" smtClean="0"/>
              <a:t>…</a:t>
            </a:r>
          </a:p>
          <a:p>
            <a:pPr lvl="1"/>
            <a:r>
              <a:rPr lang="is-IS" dirty="0" smtClean="0"/>
              <a:t>The attacker can select </a:t>
            </a:r>
            <a:r>
              <a:rPr lang="is-IS" b="1" i="1" dirty="0" smtClean="0"/>
              <a:t>hard</a:t>
            </a:r>
            <a:r>
              <a:rPr lang="is-IS" dirty="0" smtClean="0"/>
              <a:t> input:</a:t>
            </a:r>
            <a:br>
              <a:rPr lang="is-IS" dirty="0" smtClean="0"/>
            </a:br>
            <a:r>
              <a:rPr lang="is-IS" dirty="0" smtClean="0"/>
              <a:t>E.G. </a:t>
            </a:r>
            <a:r>
              <a:rPr lang="en-US" dirty="0" smtClean="0"/>
              <a:t>T</a:t>
            </a:r>
            <a:r>
              <a:rPr lang="is-IS" dirty="0" smtClean="0"/>
              <a:t>raffic that causes ping-ponging</a:t>
            </a:r>
          </a:p>
          <a:p>
            <a:r>
              <a:rPr lang="is-IS" dirty="0" smtClean="0"/>
              <a:t>Nick's problem:</a:t>
            </a:r>
          </a:p>
          <a:p>
            <a:pPr lvl="1"/>
            <a:r>
              <a:rPr lang="is-IS" dirty="0" smtClean="0"/>
              <a:t>He had to cache IP addresses (32 bit values)</a:t>
            </a:r>
          </a:p>
          <a:p>
            <a:pPr lvl="2"/>
            <a:r>
              <a:rPr lang="is-IS" dirty="0" smtClean="0"/>
              <a:t>This is a network application for security</a:t>
            </a:r>
          </a:p>
          <a:p>
            <a:pPr lvl="1"/>
            <a:r>
              <a:rPr lang="is-IS" dirty="0" smtClean="0"/>
              <a:t>He only wants to store a small amount of information</a:t>
            </a:r>
          </a:p>
          <a:p>
            <a:pPr lvl="2"/>
            <a:r>
              <a:rPr lang="is-IS" dirty="0" smtClean="0"/>
              <a:t>On chip storage expensive (in this case, on an FPGA)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3A35-71AF-2941-8129-F4C060A443F0}" type="datetime1">
              <a:rPr lang="en-US" smtClean="0"/>
              <a:t>3/16/16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2013 -- Lecture #22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573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#1: Permutation Cache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Traditionally, you would hash the address</a:t>
            </a:r>
          </a:p>
          <a:p>
            <a:pPr lvl="1"/>
            <a:r>
              <a:rPr lang="en-US" dirty="0" smtClean="0"/>
              <a:t>With a "salt" to randomize things</a:t>
            </a:r>
          </a:p>
          <a:p>
            <a:pPr lvl="1"/>
            <a:r>
              <a:rPr lang="en-US" dirty="0" smtClean="0"/>
              <a:t>But this requires storing the whole hash value or whole IP for your tag</a:t>
            </a:r>
          </a:p>
          <a:p>
            <a:r>
              <a:rPr lang="en-US" dirty="0" smtClean="0"/>
              <a:t>Instead of a hash, use a 32b keyed permutation</a:t>
            </a:r>
          </a:p>
          <a:p>
            <a:pPr lvl="1"/>
            <a:r>
              <a:rPr lang="en-US" dirty="0" smtClean="0"/>
              <a:t>Aka a 32b block cypher</a:t>
            </a:r>
          </a:p>
          <a:p>
            <a:r>
              <a:rPr lang="en-US" dirty="0" smtClean="0"/>
              <a:t>Now you can use a conventional tag/index approach</a:t>
            </a:r>
          </a:p>
          <a:p>
            <a:pPr lvl="1"/>
            <a:r>
              <a:rPr lang="en-US" dirty="0" smtClean="0"/>
              <a:t>Requires only storing the tag -&gt; space mattered in this application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3A35-71AF-2941-8129-F4C060A443F0}" type="datetime1">
              <a:rPr lang="en-US" smtClean="0"/>
              <a:t>3/16/16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2013 -- Lecture #22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78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#2: Location Associativity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The fabric Nick had used "dual-ported" memories</a:t>
            </a:r>
          </a:p>
          <a:p>
            <a:pPr lvl="1"/>
            <a:r>
              <a:rPr lang="en-US" dirty="0" smtClean="0"/>
              <a:t>Like your register file on your processor design: two independent read ports</a:t>
            </a:r>
          </a:p>
          <a:p>
            <a:r>
              <a:rPr lang="en-US" dirty="0" smtClean="0"/>
              <a:t>Rather than using set associativity</a:t>
            </a:r>
            <a:r>
              <a:rPr lang="is-IS" dirty="0" smtClean="0"/>
              <a:t>…</a:t>
            </a:r>
          </a:p>
          <a:p>
            <a:pPr lvl="1"/>
            <a:r>
              <a:rPr lang="is-IS" dirty="0" smtClean="0"/>
              <a:t>Instead do two different permutations (keys) and have one of two possible locations</a:t>
            </a:r>
          </a:p>
          <a:p>
            <a:r>
              <a:rPr lang="is-IS" dirty="0" smtClean="0"/>
              <a:t>If X, Y, and Z map to the same location with one key...</a:t>
            </a:r>
          </a:p>
          <a:p>
            <a:pPr lvl="1"/>
            <a:r>
              <a:rPr lang="is-IS" dirty="0" smtClean="0"/>
              <a:t>They probably </a:t>
            </a:r>
            <a:r>
              <a:rPr lang="is-IS" b="1" i="1" dirty="0" smtClean="0"/>
              <a:t>do not</a:t>
            </a:r>
            <a:r>
              <a:rPr lang="is-IS" dirty="0" smtClean="0"/>
              <a:t> on the other key: fewer </a:t>
            </a:r>
            <a:r>
              <a:rPr lang="is-IS" b="1" i="1" dirty="0" smtClean="0"/>
              <a:t>conflict</a:t>
            </a:r>
            <a:r>
              <a:rPr lang="is-IS" dirty="0" smtClean="0"/>
              <a:t> misses</a:t>
            </a:r>
          </a:p>
          <a:p>
            <a:pPr lvl="1"/>
            <a:r>
              <a:rPr lang="is-IS" dirty="0" smtClean="0"/>
              <a:t>Even better, can probably </a:t>
            </a:r>
            <a:r>
              <a:rPr lang="is-IS" b="1" i="1" dirty="0" smtClean="0"/>
              <a:t>move</a:t>
            </a:r>
            <a:r>
              <a:rPr lang="is-IS" dirty="0" smtClean="0"/>
              <a:t> a value to further reduce </a:t>
            </a:r>
            <a:r>
              <a:rPr lang="is-IS" b="1" i="1" dirty="0" smtClean="0"/>
              <a:t>conflict</a:t>
            </a:r>
            <a:r>
              <a:rPr lang="is-IS" dirty="0" smtClean="0"/>
              <a:t> misses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3A35-71AF-2941-8129-F4C060A443F0}" type="datetime1">
              <a:rPr lang="en-US" smtClean="0"/>
              <a:t>3/16/16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2013 -- Lecture #22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220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3A35-71AF-2941-8129-F4C060A443F0}" type="datetime1">
              <a:rPr lang="en-US" smtClean="0"/>
              <a:t>3/16/16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2013 -- Lecture #22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941" y="1306286"/>
            <a:ext cx="7208117" cy="505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02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709" name="Rectangle 5"/>
          <p:cNvSpPr>
            <a:spLocks noGrp="1" noChangeArrowheads="1"/>
          </p:cNvSpPr>
          <p:nvPr>
            <p:ph type="title"/>
          </p:nvPr>
        </p:nvSpPr>
        <p:spPr>
          <a:xfrm>
            <a:off x="730767" y="68858"/>
            <a:ext cx="7162800" cy="1143000"/>
          </a:xfrm>
        </p:spPr>
        <p:txBody>
          <a:bodyPr>
            <a:noAutofit/>
          </a:bodyPr>
          <a:lstStyle/>
          <a:p>
            <a:r>
              <a:rPr lang="en-US" altLang="ko-KR" sz="4800">
                <a:ea typeface="굴림" charset="-127"/>
                <a:cs typeface="굴림" charset="-127"/>
              </a:rPr>
              <a:t>CPU-Cache Interaction</a:t>
            </a:r>
            <a:br>
              <a:rPr lang="en-US" altLang="ko-KR" sz="4800">
                <a:ea typeface="굴림" charset="-127"/>
                <a:cs typeface="굴림" charset="-127"/>
              </a:rPr>
            </a:br>
            <a:r>
              <a:rPr lang="en-US" altLang="ko-KR" sz="2800">
                <a:ea typeface="굴림" charset="-127"/>
                <a:cs typeface="굴림" charset="-127"/>
              </a:rPr>
              <a:t>(5-stage pipeline)</a:t>
            </a:r>
            <a:endParaRPr lang="en-US" altLang="ko-KR" sz="3200">
              <a:ea typeface="굴림" charset="-127"/>
              <a:cs typeface="굴림" charset="-127"/>
              <a:hlinkClick r:id="" action="ppaction://hlinkpres?slideindex=1&amp;slidetitle="/>
            </a:endParaRPr>
          </a:p>
        </p:txBody>
      </p:sp>
      <p:sp>
        <p:nvSpPr>
          <p:cNvPr id="10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4EC8-B90F-E840-AD44-EB1EBCB3AC8B}" type="slidenum">
              <a:rPr lang="en-US"/>
              <a:pPr/>
              <a:t>3</a:t>
            </a:fld>
            <a:endParaRPr lang="en-US" b="0">
              <a:solidFill>
                <a:srgbClr val="FBBA03"/>
              </a:solidFill>
            </a:endParaRPr>
          </a:p>
        </p:txBody>
      </p:sp>
      <p:sp>
        <p:nvSpPr>
          <p:cNvPr id="1480706" name="Line 2"/>
          <p:cNvSpPr>
            <a:spLocks noChangeShapeType="1"/>
          </p:cNvSpPr>
          <p:nvPr/>
        </p:nvSpPr>
        <p:spPr bwMode="auto">
          <a:xfrm>
            <a:off x="4953000" y="3505200"/>
            <a:ext cx="1828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07" name="Line 3"/>
          <p:cNvSpPr>
            <a:spLocks noChangeShapeType="1"/>
          </p:cNvSpPr>
          <p:nvPr/>
        </p:nvSpPr>
        <p:spPr bwMode="auto">
          <a:xfrm>
            <a:off x="5867400" y="2667000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08" name="Line 4"/>
          <p:cNvSpPr>
            <a:spLocks noChangeShapeType="1"/>
          </p:cNvSpPr>
          <p:nvPr/>
        </p:nvSpPr>
        <p:spPr bwMode="auto">
          <a:xfrm>
            <a:off x="4800600" y="2462213"/>
            <a:ext cx="6953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10" name="Freeform 6"/>
          <p:cNvSpPr>
            <a:spLocks/>
          </p:cNvSpPr>
          <p:nvPr/>
        </p:nvSpPr>
        <p:spPr bwMode="auto">
          <a:xfrm>
            <a:off x="1168400" y="2259013"/>
            <a:ext cx="344488" cy="1004887"/>
          </a:xfrm>
          <a:custGeom>
            <a:avLst/>
            <a:gdLst/>
            <a:ahLst/>
            <a:cxnLst>
              <a:cxn ang="0">
                <a:pos x="0" y="632"/>
              </a:cxn>
              <a:cxn ang="0">
                <a:pos x="0" y="56"/>
              </a:cxn>
              <a:cxn ang="0">
                <a:pos x="0" y="0"/>
              </a:cxn>
              <a:cxn ang="0">
                <a:pos x="216" y="0"/>
              </a:cxn>
            </a:cxnLst>
            <a:rect l="0" t="0" r="r" b="b"/>
            <a:pathLst>
              <a:path w="217" h="633">
                <a:moveTo>
                  <a:pt x="0" y="632"/>
                </a:moveTo>
                <a:lnTo>
                  <a:pt x="0" y="56"/>
                </a:lnTo>
                <a:lnTo>
                  <a:pt x="0" y="0"/>
                </a:lnTo>
                <a:lnTo>
                  <a:pt x="216" y="0"/>
                </a:lnTo>
              </a:path>
            </a:pathLst>
          </a:custGeom>
          <a:noFill/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11" name="Freeform 7"/>
          <p:cNvSpPr>
            <a:spLocks/>
          </p:cNvSpPr>
          <p:nvPr/>
        </p:nvSpPr>
        <p:spPr bwMode="auto">
          <a:xfrm>
            <a:off x="1130300" y="3262313"/>
            <a:ext cx="306388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0"/>
              </a:cxn>
              <a:cxn ang="0">
                <a:pos x="192" y="0"/>
              </a:cxn>
            </a:cxnLst>
            <a:rect l="0" t="0" r="r" b="b"/>
            <a:pathLst>
              <a:path w="193" h="1">
                <a:moveTo>
                  <a:pt x="0" y="0"/>
                </a:moveTo>
                <a:lnTo>
                  <a:pt x="144" y="0"/>
                </a:lnTo>
                <a:lnTo>
                  <a:pt x="192" y="0"/>
                </a:lnTo>
              </a:path>
            </a:pathLst>
          </a:custGeom>
          <a:noFill/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12" name="Rectangle 8"/>
          <p:cNvSpPr>
            <a:spLocks noChangeArrowheads="1"/>
          </p:cNvSpPr>
          <p:nvPr/>
        </p:nvSpPr>
        <p:spPr bwMode="auto">
          <a:xfrm>
            <a:off x="914400" y="2970213"/>
            <a:ext cx="203200" cy="5842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13" name="Line 9"/>
          <p:cNvSpPr>
            <a:spLocks noChangeShapeType="1"/>
          </p:cNvSpPr>
          <p:nvPr/>
        </p:nvSpPr>
        <p:spPr bwMode="auto">
          <a:xfrm>
            <a:off x="1143000" y="3262313"/>
            <a:ext cx="50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14" name="Rectangle 10"/>
          <p:cNvSpPr>
            <a:spLocks noChangeArrowheads="1"/>
          </p:cNvSpPr>
          <p:nvPr/>
        </p:nvSpPr>
        <p:spPr bwMode="auto">
          <a:xfrm>
            <a:off x="836613" y="3167063"/>
            <a:ext cx="344296" cy="27443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200" dirty="0">
                <a:latin typeface="Calibri"/>
                <a:cs typeface="Calibri"/>
              </a:rPr>
              <a:t>PC</a:t>
            </a:r>
          </a:p>
        </p:txBody>
      </p:sp>
      <p:sp>
        <p:nvSpPr>
          <p:cNvPr id="1480715" name="Freeform 11"/>
          <p:cNvSpPr>
            <a:spLocks/>
          </p:cNvSpPr>
          <p:nvPr/>
        </p:nvSpPr>
        <p:spPr bwMode="auto">
          <a:xfrm>
            <a:off x="977900" y="3478213"/>
            <a:ext cx="77788" cy="77787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24" y="0"/>
              </a:cxn>
              <a:cxn ang="0">
                <a:pos x="48" y="48"/>
              </a:cxn>
            </a:cxnLst>
            <a:rect l="0" t="0" r="r" b="b"/>
            <a:pathLst>
              <a:path w="49" h="49">
                <a:moveTo>
                  <a:pt x="0" y="48"/>
                </a:moveTo>
                <a:lnTo>
                  <a:pt x="24" y="0"/>
                </a:lnTo>
                <a:lnTo>
                  <a:pt x="48" y="48"/>
                </a:lnTo>
              </a:path>
            </a:pathLst>
          </a:custGeom>
          <a:noFill/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16" name="Rectangle 12"/>
          <p:cNvSpPr>
            <a:spLocks noChangeArrowheads="1"/>
          </p:cNvSpPr>
          <p:nvPr/>
        </p:nvSpPr>
        <p:spPr bwMode="auto">
          <a:xfrm>
            <a:off x="1446213" y="3108325"/>
            <a:ext cx="1068387" cy="12350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800">
              <a:latin typeface="Calibri"/>
              <a:cs typeface="Calibri"/>
            </a:endParaRPr>
          </a:p>
        </p:txBody>
      </p:sp>
      <p:sp>
        <p:nvSpPr>
          <p:cNvPr id="1480717" name="Rectangle 13"/>
          <p:cNvSpPr>
            <a:spLocks noChangeArrowheads="1"/>
          </p:cNvSpPr>
          <p:nvPr/>
        </p:nvSpPr>
        <p:spPr bwMode="auto">
          <a:xfrm>
            <a:off x="1393825" y="3105150"/>
            <a:ext cx="56816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latin typeface="Calibri"/>
                <a:cs typeface="Calibri"/>
              </a:rPr>
              <a:t>addr</a:t>
            </a:r>
          </a:p>
        </p:txBody>
      </p:sp>
      <p:sp>
        <p:nvSpPr>
          <p:cNvPr id="1480718" name="Rectangle 14"/>
          <p:cNvSpPr>
            <a:spLocks noChangeArrowheads="1"/>
          </p:cNvSpPr>
          <p:nvPr/>
        </p:nvSpPr>
        <p:spPr bwMode="auto">
          <a:xfrm>
            <a:off x="2052638" y="3133725"/>
            <a:ext cx="486613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err="1">
                <a:latin typeface="Calibri"/>
                <a:cs typeface="Calibri"/>
              </a:rPr>
              <a:t>inst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80719" name="Rectangle 15"/>
          <p:cNvSpPr>
            <a:spLocks noChangeArrowheads="1"/>
          </p:cNvSpPr>
          <p:nvPr/>
        </p:nvSpPr>
        <p:spPr bwMode="auto">
          <a:xfrm>
            <a:off x="1404938" y="3587750"/>
            <a:ext cx="1200750" cy="84228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latin typeface="Calibri"/>
                <a:cs typeface="Calibri"/>
              </a:rPr>
              <a:t>Primary</a:t>
            </a:r>
          </a:p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latin typeface="Calibri"/>
                <a:cs typeface="Calibri"/>
              </a:rPr>
              <a:t>Instruction</a:t>
            </a:r>
          </a:p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latin typeface="Calibri"/>
                <a:cs typeface="Calibri"/>
              </a:rPr>
              <a:t>Cache</a:t>
            </a:r>
          </a:p>
        </p:txBody>
      </p:sp>
      <p:sp>
        <p:nvSpPr>
          <p:cNvPr id="1480720" name="Rectangle 16"/>
          <p:cNvSpPr>
            <a:spLocks noChangeArrowheads="1"/>
          </p:cNvSpPr>
          <p:nvPr/>
        </p:nvSpPr>
        <p:spPr bwMode="auto">
          <a:xfrm>
            <a:off x="987425" y="1682750"/>
            <a:ext cx="479599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latin typeface="Calibri"/>
                <a:cs typeface="Calibri"/>
              </a:rPr>
              <a:t>0x4</a:t>
            </a:r>
          </a:p>
        </p:txBody>
      </p:sp>
      <p:sp>
        <p:nvSpPr>
          <p:cNvPr id="1480721" name="Freeform 17"/>
          <p:cNvSpPr>
            <a:spLocks/>
          </p:cNvSpPr>
          <p:nvPr/>
        </p:nvSpPr>
        <p:spPr bwMode="auto">
          <a:xfrm>
            <a:off x="1522413" y="1724025"/>
            <a:ext cx="382587" cy="6111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60"/>
              </a:cxn>
              <a:cxn ang="0">
                <a:pos x="48" y="192"/>
              </a:cxn>
              <a:cxn ang="0">
                <a:pos x="0" y="224"/>
              </a:cxn>
              <a:cxn ang="0">
                <a:pos x="0" y="384"/>
              </a:cxn>
              <a:cxn ang="0">
                <a:pos x="240" y="288"/>
              </a:cxn>
              <a:cxn ang="0">
                <a:pos x="240" y="96"/>
              </a:cxn>
              <a:cxn ang="0">
                <a:pos x="0" y="0"/>
              </a:cxn>
            </a:cxnLst>
            <a:rect l="0" t="0" r="r" b="b"/>
            <a:pathLst>
              <a:path w="241" h="385">
                <a:moveTo>
                  <a:pt x="0" y="0"/>
                </a:moveTo>
                <a:lnTo>
                  <a:pt x="0" y="160"/>
                </a:lnTo>
                <a:lnTo>
                  <a:pt x="48" y="192"/>
                </a:lnTo>
                <a:lnTo>
                  <a:pt x="0" y="224"/>
                </a:lnTo>
                <a:lnTo>
                  <a:pt x="0" y="384"/>
                </a:lnTo>
                <a:lnTo>
                  <a:pt x="240" y="288"/>
                </a:lnTo>
                <a:lnTo>
                  <a:pt x="240" y="96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22" name="Line 18"/>
          <p:cNvSpPr>
            <a:spLocks noChangeShapeType="1"/>
          </p:cNvSpPr>
          <p:nvPr/>
        </p:nvSpPr>
        <p:spPr bwMode="auto">
          <a:xfrm>
            <a:off x="1452563" y="1800225"/>
            <a:ext cx="63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23" name="Rectangle 19"/>
          <p:cNvSpPr>
            <a:spLocks noChangeArrowheads="1"/>
          </p:cNvSpPr>
          <p:nvPr/>
        </p:nvSpPr>
        <p:spPr bwMode="auto">
          <a:xfrm>
            <a:off x="1547712" y="1859166"/>
            <a:ext cx="43348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200" dirty="0">
                <a:latin typeface="Calibri"/>
                <a:cs typeface="Calibri"/>
              </a:rPr>
              <a:t>Add</a:t>
            </a:r>
          </a:p>
        </p:txBody>
      </p:sp>
      <p:grpSp>
        <p:nvGrpSpPr>
          <p:cNvPr id="1480724" name="Group 20"/>
          <p:cNvGrpSpPr>
            <a:grpSpLocks/>
          </p:cNvGrpSpPr>
          <p:nvPr/>
        </p:nvGrpSpPr>
        <p:grpSpPr bwMode="auto">
          <a:xfrm>
            <a:off x="3275018" y="2701925"/>
            <a:ext cx="311150" cy="485775"/>
            <a:chOff x="2063" y="1846"/>
            <a:chExt cx="196" cy="306"/>
          </a:xfrm>
          <a:solidFill>
            <a:srgbClr val="FFFFFF"/>
          </a:solidFill>
        </p:grpSpPr>
        <p:sp>
          <p:nvSpPr>
            <p:cNvPr id="1480725" name="Rectangle 21"/>
            <p:cNvSpPr>
              <a:spLocks noChangeArrowheads="1"/>
            </p:cNvSpPr>
            <p:nvPr/>
          </p:nvSpPr>
          <p:spPr bwMode="auto">
            <a:xfrm>
              <a:off x="2102" y="1846"/>
              <a:ext cx="109" cy="30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80726" name="Freeform 22"/>
            <p:cNvSpPr>
              <a:spLocks/>
            </p:cNvSpPr>
            <p:nvPr/>
          </p:nvSpPr>
          <p:spPr bwMode="auto">
            <a:xfrm>
              <a:off x="2135" y="2108"/>
              <a:ext cx="43" cy="4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21" y="0"/>
                </a:cxn>
                <a:cxn ang="0">
                  <a:pos x="42" y="43"/>
                </a:cxn>
              </a:cxnLst>
              <a:rect l="0" t="0" r="r" b="b"/>
              <a:pathLst>
                <a:path w="43" h="44">
                  <a:moveTo>
                    <a:pt x="0" y="43"/>
                  </a:moveTo>
                  <a:lnTo>
                    <a:pt x="21" y="0"/>
                  </a:lnTo>
                  <a:lnTo>
                    <a:pt x="42" y="43"/>
                  </a:lnTo>
                </a:path>
              </a:pathLst>
            </a:custGeom>
            <a:grp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80727" name="Rectangle 23"/>
            <p:cNvSpPr>
              <a:spLocks noChangeArrowheads="1"/>
            </p:cNvSpPr>
            <p:nvPr/>
          </p:nvSpPr>
          <p:spPr bwMode="auto">
            <a:xfrm>
              <a:off x="2063" y="1913"/>
              <a:ext cx="196" cy="17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 dirty="0">
                  <a:latin typeface="Calibri"/>
                  <a:cs typeface="Calibri"/>
                </a:rPr>
                <a:t>IR</a:t>
              </a:r>
            </a:p>
          </p:txBody>
        </p:sp>
      </p:grpSp>
      <p:sp>
        <p:nvSpPr>
          <p:cNvPr id="1480728" name="Freeform 24"/>
          <p:cNvSpPr>
            <a:spLocks/>
          </p:cNvSpPr>
          <p:nvPr/>
        </p:nvSpPr>
        <p:spPr bwMode="auto">
          <a:xfrm>
            <a:off x="609600" y="1371600"/>
            <a:ext cx="1452563" cy="1897063"/>
          </a:xfrm>
          <a:custGeom>
            <a:avLst/>
            <a:gdLst/>
            <a:ahLst/>
            <a:cxnLst>
              <a:cxn ang="0">
                <a:pos x="822" y="429"/>
              </a:cxn>
              <a:cxn ang="0">
                <a:pos x="915" y="429"/>
              </a:cxn>
              <a:cxn ang="0">
                <a:pos x="915" y="0"/>
              </a:cxn>
              <a:cxn ang="0">
                <a:pos x="0" y="1"/>
              </a:cxn>
              <a:cxn ang="0">
                <a:pos x="0" y="1195"/>
              </a:cxn>
              <a:cxn ang="0">
                <a:pos x="212" y="1195"/>
              </a:cxn>
            </a:cxnLst>
            <a:rect l="0" t="0" r="r" b="b"/>
            <a:pathLst>
              <a:path w="915" h="1195">
                <a:moveTo>
                  <a:pt x="822" y="429"/>
                </a:moveTo>
                <a:lnTo>
                  <a:pt x="915" y="429"/>
                </a:lnTo>
                <a:lnTo>
                  <a:pt x="915" y="0"/>
                </a:lnTo>
                <a:lnTo>
                  <a:pt x="0" y="1"/>
                </a:lnTo>
                <a:lnTo>
                  <a:pt x="0" y="1195"/>
                </a:lnTo>
                <a:lnTo>
                  <a:pt x="212" y="1195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29" name="Text Box 25"/>
          <p:cNvSpPr txBox="1">
            <a:spLocks noChangeArrowheads="1"/>
          </p:cNvSpPr>
          <p:nvPr/>
        </p:nvSpPr>
        <p:spPr bwMode="auto">
          <a:xfrm>
            <a:off x="3276600" y="3198813"/>
            <a:ext cx="359681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i="1">
                <a:latin typeface="Calibri"/>
                <a:cs typeface="Calibri"/>
              </a:rPr>
              <a:t>D</a:t>
            </a:r>
          </a:p>
        </p:txBody>
      </p:sp>
      <p:sp>
        <p:nvSpPr>
          <p:cNvPr id="1480730" name="Freeform 26"/>
          <p:cNvSpPr>
            <a:spLocks/>
          </p:cNvSpPr>
          <p:nvPr/>
        </p:nvSpPr>
        <p:spPr bwMode="auto">
          <a:xfrm>
            <a:off x="2771775" y="2732088"/>
            <a:ext cx="230188" cy="458787"/>
          </a:xfrm>
          <a:custGeom>
            <a:avLst/>
            <a:gdLst/>
            <a:ahLst/>
            <a:cxnLst>
              <a:cxn ang="0">
                <a:pos x="144" y="48"/>
              </a:cxn>
              <a:cxn ang="0">
                <a:pos x="144" y="240"/>
              </a:cxn>
              <a:cxn ang="0">
                <a:pos x="0" y="288"/>
              </a:cxn>
              <a:cxn ang="0">
                <a:pos x="0" y="0"/>
              </a:cxn>
              <a:cxn ang="0">
                <a:pos x="144" y="48"/>
              </a:cxn>
            </a:cxnLst>
            <a:rect l="0" t="0" r="r" b="b"/>
            <a:pathLst>
              <a:path w="145" h="289">
                <a:moveTo>
                  <a:pt x="144" y="48"/>
                </a:moveTo>
                <a:lnTo>
                  <a:pt x="144" y="240"/>
                </a:lnTo>
                <a:lnTo>
                  <a:pt x="0" y="288"/>
                </a:lnTo>
                <a:lnTo>
                  <a:pt x="0" y="0"/>
                </a:lnTo>
                <a:lnTo>
                  <a:pt x="144" y="48"/>
                </a:lnTo>
              </a:path>
            </a:pathLst>
          </a:custGeom>
          <a:solidFill>
            <a:schemeClr val="bg1"/>
          </a:solidFill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31" name="Rectangle 27"/>
          <p:cNvSpPr>
            <a:spLocks noChangeArrowheads="1"/>
          </p:cNvSpPr>
          <p:nvPr/>
        </p:nvSpPr>
        <p:spPr bwMode="auto">
          <a:xfrm>
            <a:off x="1828800" y="2667000"/>
            <a:ext cx="763131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latin typeface="Calibri"/>
                <a:cs typeface="Calibri"/>
              </a:rPr>
              <a:t>bubble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80732" name="Line 28"/>
          <p:cNvSpPr>
            <a:spLocks noChangeShapeType="1"/>
          </p:cNvSpPr>
          <p:nvPr/>
        </p:nvSpPr>
        <p:spPr bwMode="auto">
          <a:xfrm>
            <a:off x="3003550" y="2947988"/>
            <a:ext cx="317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33" name="Line 29"/>
          <p:cNvSpPr>
            <a:spLocks noChangeShapeType="1"/>
          </p:cNvSpPr>
          <p:nvPr/>
        </p:nvSpPr>
        <p:spPr bwMode="auto">
          <a:xfrm flipV="1">
            <a:off x="2590800" y="2819400"/>
            <a:ext cx="1841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34" name="Freeform 30"/>
          <p:cNvSpPr>
            <a:spLocks/>
          </p:cNvSpPr>
          <p:nvPr/>
        </p:nvSpPr>
        <p:spPr bwMode="auto">
          <a:xfrm>
            <a:off x="2509838" y="3032125"/>
            <a:ext cx="252412" cy="242888"/>
          </a:xfrm>
          <a:custGeom>
            <a:avLst/>
            <a:gdLst/>
            <a:ahLst/>
            <a:cxnLst>
              <a:cxn ang="0">
                <a:pos x="0" y="153"/>
              </a:cxn>
              <a:cxn ang="0">
                <a:pos x="87" y="153"/>
              </a:cxn>
              <a:cxn ang="0">
                <a:pos x="87" y="0"/>
              </a:cxn>
              <a:cxn ang="0">
                <a:pos x="159" y="0"/>
              </a:cxn>
            </a:cxnLst>
            <a:rect l="0" t="0" r="r" b="b"/>
            <a:pathLst>
              <a:path w="159" h="153">
                <a:moveTo>
                  <a:pt x="0" y="153"/>
                </a:moveTo>
                <a:lnTo>
                  <a:pt x="87" y="153"/>
                </a:lnTo>
                <a:lnTo>
                  <a:pt x="87" y="0"/>
                </a:lnTo>
                <a:lnTo>
                  <a:pt x="159" y="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35" name="Text Box 31"/>
          <p:cNvSpPr txBox="1">
            <a:spLocks noChangeArrowheads="1"/>
          </p:cNvSpPr>
          <p:nvPr/>
        </p:nvSpPr>
        <p:spPr bwMode="auto">
          <a:xfrm>
            <a:off x="2073679" y="3354180"/>
            <a:ext cx="470680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/>
                <a:cs typeface="Calibri"/>
              </a:rPr>
              <a:t>hit</a:t>
            </a:r>
            <a:r>
              <a:rPr lang="en-US" sz="1100">
                <a:latin typeface="Calibri"/>
                <a:cs typeface="Calibri"/>
              </a:rPr>
              <a:t>?</a:t>
            </a:r>
            <a:endParaRPr lang="en-US" sz="2800">
              <a:latin typeface="Calibri"/>
              <a:cs typeface="Calibri"/>
            </a:endParaRPr>
          </a:p>
        </p:txBody>
      </p:sp>
      <p:sp>
        <p:nvSpPr>
          <p:cNvPr id="1480736" name="Freeform 32"/>
          <p:cNvSpPr>
            <a:spLocks/>
          </p:cNvSpPr>
          <p:nvPr/>
        </p:nvSpPr>
        <p:spPr bwMode="auto">
          <a:xfrm>
            <a:off x="2514600" y="3124200"/>
            <a:ext cx="381000" cy="381000"/>
          </a:xfrm>
          <a:custGeom>
            <a:avLst/>
            <a:gdLst/>
            <a:ahLst/>
            <a:cxnLst>
              <a:cxn ang="0">
                <a:pos x="0" y="240"/>
              </a:cxn>
              <a:cxn ang="0">
                <a:pos x="240" y="240"/>
              </a:cxn>
              <a:cxn ang="0">
                <a:pos x="240" y="0"/>
              </a:cxn>
            </a:cxnLst>
            <a:rect l="0" t="0" r="r" b="b"/>
            <a:pathLst>
              <a:path w="240" h="240">
                <a:moveTo>
                  <a:pt x="0" y="240"/>
                </a:moveTo>
                <a:lnTo>
                  <a:pt x="240" y="240"/>
                </a:lnTo>
                <a:lnTo>
                  <a:pt x="240" y="0"/>
                </a:lnTo>
              </a:path>
            </a:pathLst>
          </a:custGeom>
          <a:noFill/>
          <a:ln w="25400" cap="flat" cmpd="sng">
            <a:solidFill>
              <a:schemeClr val="tx2"/>
            </a:solidFill>
            <a:prstDash val="solid"/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37" name="Freeform 33"/>
          <p:cNvSpPr>
            <a:spLocks/>
          </p:cNvSpPr>
          <p:nvPr/>
        </p:nvSpPr>
        <p:spPr bwMode="auto">
          <a:xfrm>
            <a:off x="1066800" y="3505200"/>
            <a:ext cx="1828800" cy="1143000"/>
          </a:xfrm>
          <a:custGeom>
            <a:avLst/>
            <a:gdLst/>
            <a:ahLst/>
            <a:cxnLst>
              <a:cxn ang="0">
                <a:pos x="1152" y="0"/>
              </a:cxn>
              <a:cxn ang="0">
                <a:pos x="1148" y="635"/>
              </a:cxn>
              <a:cxn ang="0">
                <a:pos x="1" y="635"/>
              </a:cxn>
              <a:cxn ang="0">
                <a:pos x="0" y="48"/>
              </a:cxn>
            </a:cxnLst>
            <a:rect l="0" t="0" r="r" b="b"/>
            <a:pathLst>
              <a:path w="1152" h="635">
                <a:moveTo>
                  <a:pt x="1152" y="0"/>
                </a:moveTo>
                <a:lnTo>
                  <a:pt x="1148" y="635"/>
                </a:lnTo>
                <a:lnTo>
                  <a:pt x="1" y="635"/>
                </a:lnTo>
                <a:lnTo>
                  <a:pt x="0" y="48"/>
                </a:lnTo>
              </a:path>
            </a:pathLst>
          </a:custGeom>
          <a:noFill/>
          <a:ln w="25400" cap="flat" cmpd="sng">
            <a:solidFill>
              <a:schemeClr val="tx2"/>
            </a:solidFill>
            <a:prstDash val="solid"/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38" name="Line 34"/>
          <p:cNvSpPr>
            <a:spLocks noChangeShapeType="1"/>
          </p:cNvSpPr>
          <p:nvPr/>
        </p:nvSpPr>
        <p:spPr bwMode="auto">
          <a:xfrm>
            <a:off x="2895600" y="4495800"/>
            <a:ext cx="0" cy="5334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39" name="Text Box 35"/>
          <p:cNvSpPr txBox="1">
            <a:spLocks noChangeArrowheads="1"/>
          </p:cNvSpPr>
          <p:nvPr/>
        </p:nvSpPr>
        <p:spPr bwMode="auto">
          <a:xfrm>
            <a:off x="0" y="3599934"/>
            <a:ext cx="12065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lvl="1" algn="l">
              <a:spcBef>
                <a:spcPct val="0"/>
              </a:spcBef>
            </a:pPr>
            <a:r>
              <a:rPr lang="en-US" sz="1800" dirty="0" err="1">
                <a:latin typeface="Calibri"/>
                <a:cs typeface="Calibri"/>
              </a:rPr>
              <a:t>PCen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1480740" name="Rectangle 36"/>
          <p:cNvSpPr>
            <a:spLocks noChangeArrowheads="1"/>
          </p:cNvSpPr>
          <p:nvPr/>
        </p:nvSpPr>
        <p:spPr bwMode="auto">
          <a:xfrm>
            <a:off x="3810000" y="2133600"/>
            <a:ext cx="990600" cy="16764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>
                <a:latin typeface="Calibri"/>
                <a:cs typeface="Calibri"/>
              </a:rPr>
              <a:t>Decode,</a:t>
            </a:r>
          </a:p>
          <a:p>
            <a:pPr>
              <a:spcBef>
                <a:spcPct val="0"/>
              </a:spcBef>
            </a:pPr>
            <a:r>
              <a:rPr lang="en-US" dirty="0">
                <a:latin typeface="Calibri"/>
                <a:cs typeface="Calibri"/>
              </a:rPr>
              <a:t>Register</a:t>
            </a:r>
          </a:p>
          <a:p>
            <a:pPr>
              <a:spcBef>
                <a:spcPct val="0"/>
              </a:spcBef>
            </a:pPr>
            <a:r>
              <a:rPr lang="en-US" dirty="0">
                <a:latin typeface="Calibri"/>
                <a:cs typeface="Calibri"/>
              </a:rPr>
              <a:t>Fetch</a:t>
            </a:r>
          </a:p>
        </p:txBody>
      </p:sp>
      <p:sp>
        <p:nvSpPr>
          <p:cNvPr id="1480741" name="Line 37"/>
          <p:cNvSpPr>
            <a:spLocks noChangeShapeType="1"/>
          </p:cNvSpPr>
          <p:nvPr/>
        </p:nvSpPr>
        <p:spPr bwMode="auto">
          <a:xfrm>
            <a:off x="3505200" y="297180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42" name="Freeform 38"/>
          <p:cNvSpPr>
            <a:spLocks/>
          </p:cNvSpPr>
          <p:nvPr/>
        </p:nvSpPr>
        <p:spPr bwMode="auto">
          <a:xfrm flipV="1">
            <a:off x="7772400" y="2919413"/>
            <a:ext cx="376238" cy="128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36" y="0"/>
              </a:cxn>
            </a:cxnLst>
            <a:rect l="0" t="0" r="r" b="b"/>
            <a:pathLst>
              <a:path w="337" h="1">
                <a:moveTo>
                  <a:pt x="0" y="0"/>
                </a:moveTo>
                <a:lnTo>
                  <a:pt x="336" y="0"/>
                </a:lnTo>
              </a:path>
            </a:pathLst>
          </a:custGeom>
          <a:noFill/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Calibri"/>
              <a:cs typeface="Calibri"/>
            </a:endParaRPr>
          </a:p>
        </p:txBody>
      </p:sp>
      <p:sp>
        <p:nvSpPr>
          <p:cNvPr id="1480743" name="Freeform 39"/>
          <p:cNvSpPr>
            <a:spLocks/>
          </p:cNvSpPr>
          <p:nvPr/>
        </p:nvSpPr>
        <p:spPr bwMode="auto">
          <a:xfrm>
            <a:off x="6400800" y="2667000"/>
            <a:ext cx="1746250" cy="1155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8"/>
              </a:cxn>
              <a:cxn ang="0">
                <a:pos x="843" y="728"/>
              </a:cxn>
              <a:cxn ang="0">
                <a:pos x="986" y="728"/>
              </a:cxn>
              <a:cxn ang="0">
                <a:pos x="984" y="404"/>
              </a:cxn>
              <a:cxn ang="0">
                <a:pos x="1100" y="399"/>
              </a:cxn>
            </a:cxnLst>
            <a:rect l="0" t="0" r="r" b="b"/>
            <a:pathLst>
              <a:path w="1100" h="728">
                <a:moveTo>
                  <a:pt x="0" y="0"/>
                </a:moveTo>
                <a:lnTo>
                  <a:pt x="0" y="728"/>
                </a:lnTo>
                <a:lnTo>
                  <a:pt x="843" y="728"/>
                </a:lnTo>
                <a:lnTo>
                  <a:pt x="986" y="728"/>
                </a:lnTo>
                <a:lnTo>
                  <a:pt x="984" y="404"/>
                </a:lnTo>
                <a:lnTo>
                  <a:pt x="1100" y="399"/>
                </a:lnTo>
              </a:path>
            </a:pathLst>
          </a:custGeom>
          <a:noFill/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44" name="Oval 40"/>
          <p:cNvSpPr>
            <a:spLocks noChangeArrowheads="1"/>
          </p:cNvSpPr>
          <p:nvPr/>
        </p:nvSpPr>
        <p:spPr bwMode="auto">
          <a:xfrm>
            <a:off x="6362700" y="2627313"/>
            <a:ext cx="50800" cy="508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45" name="Rectangle 41"/>
          <p:cNvSpPr>
            <a:spLocks noChangeArrowheads="1"/>
          </p:cNvSpPr>
          <p:nvPr/>
        </p:nvSpPr>
        <p:spPr bwMode="auto">
          <a:xfrm>
            <a:off x="6726238" y="3340100"/>
            <a:ext cx="507602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latin typeface="Calibri"/>
                <a:cs typeface="Calibri"/>
              </a:rPr>
              <a:t>wdata</a:t>
            </a:r>
          </a:p>
        </p:txBody>
      </p:sp>
      <p:grpSp>
        <p:nvGrpSpPr>
          <p:cNvPr id="1480746" name="Group 42"/>
          <p:cNvGrpSpPr>
            <a:grpSpLocks/>
          </p:cNvGrpSpPr>
          <p:nvPr/>
        </p:nvGrpSpPr>
        <p:grpSpPr bwMode="auto">
          <a:xfrm>
            <a:off x="8359804" y="3008313"/>
            <a:ext cx="298451" cy="485775"/>
            <a:chOff x="5420" y="2656"/>
            <a:chExt cx="188" cy="306"/>
          </a:xfrm>
          <a:solidFill>
            <a:srgbClr val="FFFFFF"/>
          </a:solidFill>
        </p:grpSpPr>
        <p:sp>
          <p:nvSpPr>
            <p:cNvPr id="1480747" name="Line 43"/>
            <p:cNvSpPr>
              <a:spLocks noChangeShapeType="1"/>
            </p:cNvSpPr>
            <p:nvPr/>
          </p:nvSpPr>
          <p:spPr bwMode="auto">
            <a:xfrm flipH="1">
              <a:off x="5420" y="2800"/>
              <a:ext cx="56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1480748" name="Rectangle 44"/>
            <p:cNvSpPr>
              <a:spLocks noChangeArrowheads="1"/>
            </p:cNvSpPr>
            <p:nvPr/>
          </p:nvSpPr>
          <p:spPr bwMode="auto">
            <a:xfrm>
              <a:off x="5471" y="2656"/>
              <a:ext cx="109" cy="30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1480749" name="Freeform 45"/>
            <p:cNvSpPr>
              <a:spLocks/>
            </p:cNvSpPr>
            <p:nvPr/>
          </p:nvSpPr>
          <p:spPr bwMode="auto">
            <a:xfrm>
              <a:off x="5504" y="2918"/>
              <a:ext cx="43" cy="4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21" y="0"/>
                </a:cxn>
                <a:cxn ang="0">
                  <a:pos x="42" y="43"/>
                </a:cxn>
              </a:cxnLst>
              <a:rect l="0" t="0" r="r" b="b"/>
              <a:pathLst>
                <a:path w="43" h="44">
                  <a:moveTo>
                    <a:pt x="0" y="43"/>
                  </a:moveTo>
                  <a:lnTo>
                    <a:pt x="21" y="0"/>
                  </a:lnTo>
                  <a:lnTo>
                    <a:pt x="42" y="43"/>
                  </a:lnTo>
                </a:path>
              </a:pathLst>
            </a:custGeom>
            <a:grp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1480750" name="Rectangle 46"/>
            <p:cNvSpPr>
              <a:spLocks noChangeArrowheads="1"/>
            </p:cNvSpPr>
            <p:nvPr/>
          </p:nvSpPr>
          <p:spPr bwMode="auto">
            <a:xfrm>
              <a:off x="5431" y="2723"/>
              <a:ext cx="177" cy="1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400" dirty="0">
                  <a:latin typeface="Calibri"/>
                  <a:cs typeface="Calibri"/>
                </a:rPr>
                <a:t>R</a:t>
              </a:r>
            </a:p>
          </p:txBody>
        </p:sp>
      </p:grpSp>
      <p:sp>
        <p:nvSpPr>
          <p:cNvPr id="1480751" name="Rectangle 47"/>
          <p:cNvSpPr>
            <a:spLocks noChangeArrowheads="1"/>
          </p:cNvSpPr>
          <p:nvPr/>
        </p:nvSpPr>
        <p:spPr bwMode="auto">
          <a:xfrm>
            <a:off x="6791325" y="2449513"/>
            <a:ext cx="981075" cy="1193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/>
              <a:cs typeface="Calibri"/>
            </a:endParaRPr>
          </a:p>
        </p:txBody>
      </p:sp>
      <p:sp>
        <p:nvSpPr>
          <p:cNvPr id="1480752" name="Rectangle 48"/>
          <p:cNvSpPr>
            <a:spLocks noChangeArrowheads="1"/>
          </p:cNvSpPr>
          <p:nvPr/>
        </p:nvSpPr>
        <p:spPr bwMode="auto">
          <a:xfrm>
            <a:off x="6751638" y="2522538"/>
            <a:ext cx="519988" cy="305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400">
                <a:latin typeface="Calibri"/>
                <a:cs typeface="Calibri"/>
              </a:rPr>
              <a:t>addr</a:t>
            </a:r>
          </a:p>
        </p:txBody>
      </p:sp>
      <p:sp>
        <p:nvSpPr>
          <p:cNvPr id="1480753" name="Rectangle 49"/>
          <p:cNvSpPr>
            <a:spLocks noChangeArrowheads="1"/>
          </p:cNvSpPr>
          <p:nvPr/>
        </p:nvSpPr>
        <p:spPr bwMode="auto">
          <a:xfrm>
            <a:off x="6751638" y="3362325"/>
            <a:ext cx="637545" cy="305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400">
                <a:latin typeface="Calibri"/>
                <a:cs typeface="Calibri"/>
              </a:rPr>
              <a:t>wdata</a:t>
            </a:r>
          </a:p>
        </p:txBody>
      </p:sp>
      <p:sp>
        <p:nvSpPr>
          <p:cNvPr id="1480754" name="Rectangle 50"/>
          <p:cNvSpPr>
            <a:spLocks noChangeArrowheads="1"/>
          </p:cNvSpPr>
          <p:nvPr/>
        </p:nvSpPr>
        <p:spPr bwMode="auto">
          <a:xfrm>
            <a:off x="7251700" y="2908300"/>
            <a:ext cx="571797" cy="305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400">
                <a:latin typeface="Calibri"/>
                <a:cs typeface="Calibri"/>
              </a:rPr>
              <a:t>rdata</a:t>
            </a:r>
          </a:p>
        </p:txBody>
      </p:sp>
      <p:sp>
        <p:nvSpPr>
          <p:cNvPr id="1480755" name="Rectangle 51"/>
          <p:cNvSpPr>
            <a:spLocks noChangeArrowheads="1"/>
          </p:cNvSpPr>
          <p:nvPr/>
        </p:nvSpPr>
        <p:spPr bwMode="auto">
          <a:xfrm>
            <a:off x="6724650" y="2778125"/>
            <a:ext cx="752561" cy="6445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n-US" sz="1400" dirty="0">
                <a:latin typeface="Calibri"/>
                <a:cs typeface="Calibri"/>
              </a:rPr>
              <a:t>Primary</a:t>
            </a:r>
          </a:p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n-US" sz="1400" dirty="0">
                <a:latin typeface="Calibri"/>
                <a:cs typeface="Calibri"/>
              </a:rPr>
              <a:t>Data </a:t>
            </a:r>
          </a:p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n-US" sz="1400" dirty="0">
                <a:latin typeface="Calibri"/>
                <a:cs typeface="Calibri"/>
              </a:rPr>
              <a:t>Cache</a:t>
            </a:r>
          </a:p>
        </p:txBody>
      </p:sp>
      <p:sp>
        <p:nvSpPr>
          <p:cNvPr id="1480756" name="Rectangle 52"/>
          <p:cNvSpPr>
            <a:spLocks noChangeArrowheads="1"/>
          </p:cNvSpPr>
          <p:nvPr/>
        </p:nvSpPr>
        <p:spPr bwMode="auto">
          <a:xfrm>
            <a:off x="6942138" y="2370138"/>
            <a:ext cx="400752" cy="305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400">
                <a:latin typeface="Calibri"/>
                <a:cs typeface="Calibri"/>
              </a:rPr>
              <a:t>we</a:t>
            </a:r>
          </a:p>
        </p:txBody>
      </p:sp>
      <p:sp>
        <p:nvSpPr>
          <p:cNvPr id="1480757" name="Freeform 53"/>
          <p:cNvSpPr>
            <a:spLocks/>
          </p:cNvSpPr>
          <p:nvPr/>
        </p:nvSpPr>
        <p:spPr bwMode="auto">
          <a:xfrm>
            <a:off x="8137525" y="2908300"/>
            <a:ext cx="230188" cy="517525"/>
          </a:xfrm>
          <a:custGeom>
            <a:avLst/>
            <a:gdLst/>
            <a:ahLst/>
            <a:cxnLst>
              <a:cxn ang="0">
                <a:pos x="144" y="41"/>
              </a:cxn>
              <a:cxn ang="0">
                <a:pos x="144" y="284"/>
              </a:cxn>
              <a:cxn ang="0">
                <a:pos x="0" y="325"/>
              </a:cxn>
              <a:cxn ang="0">
                <a:pos x="0" y="0"/>
              </a:cxn>
              <a:cxn ang="0">
                <a:pos x="144" y="41"/>
              </a:cxn>
            </a:cxnLst>
            <a:rect l="0" t="0" r="r" b="b"/>
            <a:pathLst>
              <a:path w="145" h="326">
                <a:moveTo>
                  <a:pt x="144" y="41"/>
                </a:moveTo>
                <a:lnTo>
                  <a:pt x="144" y="284"/>
                </a:lnTo>
                <a:lnTo>
                  <a:pt x="0" y="325"/>
                </a:lnTo>
                <a:lnTo>
                  <a:pt x="0" y="0"/>
                </a:lnTo>
                <a:lnTo>
                  <a:pt x="144" y="41"/>
                </a:lnTo>
              </a:path>
            </a:pathLst>
          </a:custGeom>
          <a:solidFill>
            <a:schemeClr val="bg1"/>
          </a:solidFill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Calibri"/>
              <a:cs typeface="Calibri"/>
            </a:endParaRPr>
          </a:p>
        </p:txBody>
      </p:sp>
      <p:sp>
        <p:nvSpPr>
          <p:cNvPr id="1480758" name="Freeform 54"/>
          <p:cNvSpPr>
            <a:spLocks/>
          </p:cNvSpPr>
          <p:nvPr/>
        </p:nvSpPr>
        <p:spPr bwMode="auto">
          <a:xfrm flipV="1">
            <a:off x="6848475" y="2463800"/>
            <a:ext cx="68263" cy="69850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21" y="0"/>
              </a:cxn>
              <a:cxn ang="0">
                <a:pos x="42" y="43"/>
              </a:cxn>
            </a:cxnLst>
            <a:rect l="0" t="0" r="r" b="b"/>
            <a:pathLst>
              <a:path w="43" h="44">
                <a:moveTo>
                  <a:pt x="0" y="43"/>
                </a:moveTo>
                <a:lnTo>
                  <a:pt x="21" y="0"/>
                </a:lnTo>
                <a:lnTo>
                  <a:pt x="42" y="43"/>
                </a:lnTo>
              </a:path>
            </a:pathLst>
          </a:custGeom>
          <a:noFill/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Calibri"/>
              <a:cs typeface="Calibri"/>
            </a:endParaRPr>
          </a:p>
        </p:txBody>
      </p:sp>
      <p:sp>
        <p:nvSpPr>
          <p:cNvPr id="1480759" name="Line 55"/>
          <p:cNvSpPr>
            <a:spLocks noChangeShapeType="1"/>
          </p:cNvSpPr>
          <p:nvPr/>
        </p:nvSpPr>
        <p:spPr bwMode="auto">
          <a:xfrm>
            <a:off x="4800600" y="2906713"/>
            <a:ext cx="6953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60" name="Oval 56"/>
          <p:cNvSpPr>
            <a:spLocks noChangeArrowheads="1"/>
          </p:cNvSpPr>
          <p:nvPr/>
        </p:nvSpPr>
        <p:spPr bwMode="auto">
          <a:xfrm>
            <a:off x="6362700" y="2627313"/>
            <a:ext cx="50800" cy="508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1480761" name="Group 57"/>
          <p:cNvGrpSpPr>
            <a:grpSpLocks/>
          </p:cNvGrpSpPr>
          <p:nvPr/>
        </p:nvGrpSpPr>
        <p:grpSpPr bwMode="auto">
          <a:xfrm>
            <a:off x="5043488" y="2157413"/>
            <a:ext cx="273050" cy="485775"/>
            <a:chOff x="3311" y="2120"/>
            <a:chExt cx="172" cy="306"/>
          </a:xfrm>
          <a:solidFill>
            <a:srgbClr val="FFFFFF"/>
          </a:solidFill>
        </p:grpSpPr>
        <p:sp>
          <p:nvSpPr>
            <p:cNvPr id="1480762" name="Rectangle 58"/>
            <p:cNvSpPr>
              <a:spLocks noChangeArrowheads="1"/>
            </p:cNvSpPr>
            <p:nvPr/>
          </p:nvSpPr>
          <p:spPr bwMode="auto">
            <a:xfrm>
              <a:off x="3335" y="2120"/>
              <a:ext cx="109" cy="30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80763" name="Freeform 59"/>
            <p:cNvSpPr>
              <a:spLocks/>
            </p:cNvSpPr>
            <p:nvPr/>
          </p:nvSpPr>
          <p:spPr bwMode="auto">
            <a:xfrm>
              <a:off x="3368" y="2382"/>
              <a:ext cx="43" cy="4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21" y="0"/>
                </a:cxn>
                <a:cxn ang="0">
                  <a:pos x="42" y="43"/>
                </a:cxn>
              </a:cxnLst>
              <a:rect l="0" t="0" r="r" b="b"/>
              <a:pathLst>
                <a:path w="43" h="44">
                  <a:moveTo>
                    <a:pt x="0" y="43"/>
                  </a:moveTo>
                  <a:lnTo>
                    <a:pt x="21" y="0"/>
                  </a:lnTo>
                  <a:lnTo>
                    <a:pt x="42" y="43"/>
                  </a:lnTo>
                </a:path>
              </a:pathLst>
            </a:custGeom>
            <a:grp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80764" name="Rectangle 60"/>
            <p:cNvSpPr>
              <a:spLocks noChangeArrowheads="1"/>
            </p:cNvSpPr>
            <p:nvPr/>
          </p:nvSpPr>
          <p:spPr bwMode="auto">
            <a:xfrm>
              <a:off x="3311" y="2195"/>
              <a:ext cx="172" cy="17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>
                  <a:latin typeface="Calibri"/>
                  <a:cs typeface="Calibri"/>
                </a:rPr>
                <a:t>A</a:t>
              </a:r>
            </a:p>
          </p:txBody>
        </p:sp>
      </p:grpSp>
      <p:grpSp>
        <p:nvGrpSpPr>
          <p:cNvPr id="1480765" name="Group 61"/>
          <p:cNvGrpSpPr>
            <a:grpSpLocks/>
          </p:cNvGrpSpPr>
          <p:nvPr/>
        </p:nvGrpSpPr>
        <p:grpSpPr bwMode="auto">
          <a:xfrm>
            <a:off x="5018088" y="2690813"/>
            <a:ext cx="266700" cy="485775"/>
            <a:chOff x="3295" y="2456"/>
            <a:chExt cx="168" cy="306"/>
          </a:xfrm>
          <a:solidFill>
            <a:srgbClr val="FFFFFF"/>
          </a:solidFill>
        </p:grpSpPr>
        <p:sp>
          <p:nvSpPr>
            <p:cNvPr id="1480766" name="Rectangle 62"/>
            <p:cNvSpPr>
              <a:spLocks noChangeArrowheads="1"/>
            </p:cNvSpPr>
            <p:nvPr/>
          </p:nvSpPr>
          <p:spPr bwMode="auto">
            <a:xfrm>
              <a:off x="3335" y="2456"/>
              <a:ext cx="109" cy="304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80767" name="Freeform 63"/>
            <p:cNvSpPr>
              <a:spLocks/>
            </p:cNvSpPr>
            <p:nvPr/>
          </p:nvSpPr>
          <p:spPr bwMode="auto">
            <a:xfrm>
              <a:off x="3368" y="2718"/>
              <a:ext cx="43" cy="4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21" y="0"/>
                </a:cxn>
                <a:cxn ang="0">
                  <a:pos x="42" y="43"/>
                </a:cxn>
              </a:cxnLst>
              <a:rect l="0" t="0" r="r" b="b"/>
              <a:pathLst>
                <a:path w="43" h="44">
                  <a:moveTo>
                    <a:pt x="0" y="43"/>
                  </a:moveTo>
                  <a:lnTo>
                    <a:pt x="21" y="0"/>
                  </a:lnTo>
                  <a:lnTo>
                    <a:pt x="42" y="43"/>
                  </a:lnTo>
                </a:path>
              </a:pathLst>
            </a:custGeom>
            <a:grp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80768" name="Rectangle 64"/>
            <p:cNvSpPr>
              <a:spLocks noChangeArrowheads="1"/>
            </p:cNvSpPr>
            <p:nvPr/>
          </p:nvSpPr>
          <p:spPr bwMode="auto">
            <a:xfrm>
              <a:off x="3295" y="2539"/>
              <a:ext cx="168" cy="17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 dirty="0">
                  <a:latin typeface="Calibri"/>
                  <a:cs typeface="Calibri"/>
                </a:rPr>
                <a:t>B</a:t>
              </a:r>
            </a:p>
          </p:txBody>
        </p:sp>
      </p:grpSp>
      <p:grpSp>
        <p:nvGrpSpPr>
          <p:cNvPr id="1480769" name="Group 65"/>
          <p:cNvGrpSpPr>
            <a:grpSpLocks/>
          </p:cNvGrpSpPr>
          <p:nvPr/>
        </p:nvGrpSpPr>
        <p:grpSpPr bwMode="auto">
          <a:xfrm>
            <a:off x="6019789" y="2438400"/>
            <a:ext cx="273050" cy="485775"/>
            <a:chOff x="3781" y="1671"/>
            <a:chExt cx="172" cy="306"/>
          </a:xfrm>
          <a:solidFill>
            <a:srgbClr val="FFFFFF"/>
          </a:solidFill>
        </p:grpSpPr>
        <p:sp>
          <p:nvSpPr>
            <p:cNvPr id="1480770" name="Rectangle 66"/>
            <p:cNvSpPr>
              <a:spLocks noChangeArrowheads="1"/>
            </p:cNvSpPr>
            <p:nvPr/>
          </p:nvSpPr>
          <p:spPr bwMode="auto">
            <a:xfrm>
              <a:off x="3805" y="1671"/>
              <a:ext cx="109" cy="30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80771" name="Freeform 67"/>
            <p:cNvSpPr>
              <a:spLocks/>
            </p:cNvSpPr>
            <p:nvPr/>
          </p:nvSpPr>
          <p:spPr bwMode="auto">
            <a:xfrm>
              <a:off x="3838" y="1933"/>
              <a:ext cx="43" cy="4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21" y="0"/>
                </a:cxn>
                <a:cxn ang="0">
                  <a:pos x="42" y="43"/>
                </a:cxn>
              </a:cxnLst>
              <a:rect l="0" t="0" r="r" b="b"/>
              <a:pathLst>
                <a:path w="43" h="44">
                  <a:moveTo>
                    <a:pt x="0" y="43"/>
                  </a:moveTo>
                  <a:lnTo>
                    <a:pt x="21" y="0"/>
                  </a:lnTo>
                  <a:lnTo>
                    <a:pt x="42" y="43"/>
                  </a:lnTo>
                </a:path>
              </a:pathLst>
            </a:custGeom>
            <a:grp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80772" name="Rectangle 68"/>
            <p:cNvSpPr>
              <a:spLocks noChangeArrowheads="1"/>
            </p:cNvSpPr>
            <p:nvPr/>
          </p:nvSpPr>
          <p:spPr bwMode="auto">
            <a:xfrm>
              <a:off x="3781" y="1746"/>
              <a:ext cx="172" cy="173"/>
            </a:xfrm>
            <a:prstGeom prst="rect">
              <a:avLst/>
            </a:prstGeom>
            <a:grp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>
                  <a:latin typeface="Calibri"/>
                  <a:cs typeface="Calibri"/>
                </a:rPr>
                <a:t>Y</a:t>
              </a:r>
            </a:p>
          </p:txBody>
        </p:sp>
        <p:sp>
          <p:nvSpPr>
            <p:cNvPr id="1480773" name="Rectangle 69"/>
            <p:cNvSpPr>
              <a:spLocks noChangeArrowheads="1"/>
            </p:cNvSpPr>
            <p:nvPr/>
          </p:nvSpPr>
          <p:spPr bwMode="auto">
            <a:xfrm>
              <a:off x="3805" y="1671"/>
              <a:ext cx="109" cy="30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80774" name="Freeform 70"/>
            <p:cNvSpPr>
              <a:spLocks/>
            </p:cNvSpPr>
            <p:nvPr/>
          </p:nvSpPr>
          <p:spPr bwMode="auto">
            <a:xfrm>
              <a:off x="3838" y="1933"/>
              <a:ext cx="43" cy="4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21" y="0"/>
                </a:cxn>
                <a:cxn ang="0">
                  <a:pos x="42" y="43"/>
                </a:cxn>
              </a:cxnLst>
              <a:rect l="0" t="0" r="r" b="b"/>
              <a:pathLst>
                <a:path w="43" h="44">
                  <a:moveTo>
                    <a:pt x="0" y="43"/>
                  </a:moveTo>
                  <a:lnTo>
                    <a:pt x="21" y="0"/>
                  </a:lnTo>
                  <a:lnTo>
                    <a:pt x="42" y="43"/>
                  </a:lnTo>
                </a:path>
              </a:pathLst>
            </a:custGeom>
            <a:grp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80775" name="Rectangle 71"/>
            <p:cNvSpPr>
              <a:spLocks noChangeArrowheads="1"/>
            </p:cNvSpPr>
            <p:nvPr/>
          </p:nvSpPr>
          <p:spPr bwMode="auto">
            <a:xfrm>
              <a:off x="3781" y="1746"/>
              <a:ext cx="172" cy="17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>
                  <a:latin typeface="Calibri"/>
                  <a:cs typeface="Calibri"/>
                </a:rPr>
                <a:t>Y</a:t>
              </a:r>
            </a:p>
          </p:txBody>
        </p:sp>
      </p:grpSp>
      <p:grpSp>
        <p:nvGrpSpPr>
          <p:cNvPr id="1480776" name="Group 72"/>
          <p:cNvGrpSpPr>
            <a:grpSpLocks/>
          </p:cNvGrpSpPr>
          <p:nvPr/>
        </p:nvGrpSpPr>
        <p:grpSpPr bwMode="auto">
          <a:xfrm>
            <a:off x="5488001" y="2384425"/>
            <a:ext cx="434976" cy="611188"/>
            <a:chOff x="3611" y="2263"/>
            <a:chExt cx="274" cy="385"/>
          </a:xfrm>
        </p:grpSpPr>
        <p:sp>
          <p:nvSpPr>
            <p:cNvPr id="1480777" name="Freeform 73"/>
            <p:cNvSpPr>
              <a:spLocks/>
            </p:cNvSpPr>
            <p:nvPr/>
          </p:nvSpPr>
          <p:spPr bwMode="auto">
            <a:xfrm>
              <a:off x="3619" y="2263"/>
              <a:ext cx="250" cy="3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0"/>
                </a:cxn>
                <a:cxn ang="0">
                  <a:pos x="50" y="192"/>
                </a:cxn>
                <a:cxn ang="0">
                  <a:pos x="0" y="224"/>
                </a:cxn>
                <a:cxn ang="0">
                  <a:pos x="0" y="384"/>
                </a:cxn>
                <a:cxn ang="0">
                  <a:pos x="249" y="288"/>
                </a:cxn>
                <a:cxn ang="0">
                  <a:pos x="249" y="96"/>
                </a:cxn>
                <a:cxn ang="0">
                  <a:pos x="0" y="0"/>
                </a:cxn>
              </a:cxnLst>
              <a:rect l="0" t="0" r="r" b="b"/>
              <a:pathLst>
                <a:path w="250" h="385">
                  <a:moveTo>
                    <a:pt x="0" y="0"/>
                  </a:moveTo>
                  <a:lnTo>
                    <a:pt x="0" y="160"/>
                  </a:lnTo>
                  <a:lnTo>
                    <a:pt x="50" y="192"/>
                  </a:lnTo>
                  <a:lnTo>
                    <a:pt x="0" y="224"/>
                  </a:lnTo>
                  <a:lnTo>
                    <a:pt x="0" y="384"/>
                  </a:lnTo>
                  <a:lnTo>
                    <a:pt x="249" y="288"/>
                  </a:lnTo>
                  <a:lnTo>
                    <a:pt x="249" y="96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80778" name="Rectangle 74"/>
            <p:cNvSpPr>
              <a:spLocks noChangeArrowheads="1"/>
            </p:cNvSpPr>
            <p:nvPr/>
          </p:nvSpPr>
          <p:spPr bwMode="auto">
            <a:xfrm>
              <a:off x="3611" y="2373"/>
              <a:ext cx="274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 dirty="0">
                  <a:latin typeface="Calibri"/>
                  <a:cs typeface="Calibri"/>
                </a:rPr>
                <a:t>ALU</a:t>
              </a:r>
            </a:p>
          </p:txBody>
        </p:sp>
      </p:grpSp>
      <p:grpSp>
        <p:nvGrpSpPr>
          <p:cNvPr id="1480779" name="Group 75"/>
          <p:cNvGrpSpPr>
            <a:grpSpLocks/>
          </p:cNvGrpSpPr>
          <p:nvPr/>
        </p:nvGrpSpPr>
        <p:grpSpPr bwMode="auto">
          <a:xfrm>
            <a:off x="5105400" y="3276600"/>
            <a:ext cx="173038" cy="485775"/>
            <a:chOff x="3335" y="2792"/>
            <a:chExt cx="109" cy="306"/>
          </a:xfrm>
          <a:solidFill>
            <a:srgbClr val="FFFFFF"/>
          </a:solidFill>
        </p:grpSpPr>
        <p:sp>
          <p:nvSpPr>
            <p:cNvPr id="1480780" name="Rectangle 76"/>
            <p:cNvSpPr>
              <a:spLocks noChangeArrowheads="1"/>
            </p:cNvSpPr>
            <p:nvPr/>
          </p:nvSpPr>
          <p:spPr bwMode="auto">
            <a:xfrm>
              <a:off x="3335" y="2792"/>
              <a:ext cx="109" cy="30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80781" name="Freeform 77"/>
            <p:cNvSpPr>
              <a:spLocks/>
            </p:cNvSpPr>
            <p:nvPr/>
          </p:nvSpPr>
          <p:spPr bwMode="auto">
            <a:xfrm>
              <a:off x="3368" y="3054"/>
              <a:ext cx="43" cy="4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21" y="0"/>
                </a:cxn>
                <a:cxn ang="0">
                  <a:pos x="42" y="43"/>
                </a:cxn>
              </a:cxnLst>
              <a:rect l="0" t="0" r="r" b="b"/>
              <a:pathLst>
                <a:path w="43" h="44">
                  <a:moveTo>
                    <a:pt x="0" y="43"/>
                  </a:moveTo>
                  <a:lnTo>
                    <a:pt x="21" y="0"/>
                  </a:lnTo>
                  <a:lnTo>
                    <a:pt x="42" y="43"/>
                  </a:lnTo>
                </a:path>
              </a:pathLst>
            </a:custGeom>
            <a:grp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480782" name="Group 78"/>
          <p:cNvGrpSpPr>
            <a:grpSpLocks/>
          </p:cNvGrpSpPr>
          <p:nvPr/>
        </p:nvGrpSpPr>
        <p:grpSpPr bwMode="auto">
          <a:xfrm>
            <a:off x="6073775" y="3276600"/>
            <a:ext cx="173038" cy="485775"/>
            <a:chOff x="3951" y="2792"/>
            <a:chExt cx="109" cy="306"/>
          </a:xfrm>
          <a:solidFill>
            <a:srgbClr val="FFFFFF"/>
          </a:solidFill>
        </p:grpSpPr>
        <p:sp>
          <p:nvSpPr>
            <p:cNvPr id="1480783" name="Rectangle 79"/>
            <p:cNvSpPr>
              <a:spLocks noChangeArrowheads="1"/>
            </p:cNvSpPr>
            <p:nvPr/>
          </p:nvSpPr>
          <p:spPr bwMode="auto">
            <a:xfrm>
              <a:off x="3951" y="2792"/>
              <a:ext cx="109" cy="30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80784" name="Freeform 80"/>
            <p:cNvSpPr>
              <a:spLocks/>
            </p:cNvSpPr>
            <p:nvPr/>
          </p:nvSpPr>
          <p:spPr bwMode="auto">
            <a:xfrm>
              <a:off x="3984" y="3054"/>
              <a:ext cx="43" cy="4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21" y="0"/>
                </a:cxn>
                <a:cxn ang="0">
                  <a:pos x="42" y="43"/>
                </a:cxn>
              </a:cxnLst>
              <a:rect l="0" t="0" r="r" b="b"/>
              <a:pathLst>
                <a:path w="43" h="44">
                  <a:moveTo>
                    <a:pt x="0" y="43"/>
                  </a:moveTo>
                  <a:lnTo>
                    <a:pt x="21" y="0"/>
                  </a:lnTo>
                  <a:lnTo>
                    <a:pt x="42" y="43"/>
                  </a:lnTo>
                </a:path>
              </a:pathLst>
            </a:custGeom>
            <a:grp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1480785" name="Line 81"/>
          <p:cNvSpPr>
            <a:spLocks noChangeShapeType="1"/>
          </p:cNvSpPr>
          <p:nvPr/>
        </p:nvSpPr>
        <p:spPr bwMode="auto">
          <a:xfrm>
            <a:off x="6400800" y="26670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86" name="Rectangle 82"/>
          <p:cNvSpPr>
            <a:spLocks noChangeArrowheads="1"/>
          </p:cNvSpPr>
          <p:nvPr/>
        </p:nvSpPr>
        <p:spPr bwMode="auto">
          <a:xfrm>
            <a:off x="4953000" y="3810000"/>
            <a:ext cx="588403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latin typeface="Calibri"/>
                <a:cs typeface="Calibri"/>
              </a:rPr>
              <a:t>MD1</a:t>
            </a:r>
          </a:p>
        </p:txBody>
      </p:sp>
      <p:sp>
        <p:nvSpPr>
          <p:cNvPr id="1480787" name="Rectangle 83"/>
          <p:cNvSpPr>
            <a:spLocks noChangeArrowheads="1"/>
          </p:cNvSpPr>
          <p:nvPr/>
        </p:nvSpPr>
        <p:spPr bwMode="auto">
          <a:xfrm>
            <a:off x="5854700" y="3822700"/>
            <a:ext cx="588403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latin typeface="Calibri"/>
                <a:cs typeface="Calibri"/>
              </a:rPr>
              <a:t>MD2</a:t>
            </a:r>
          </a:p>
        </p:txBody>
      </p:sp>
      <p:sp>
        <p:nvSpPr>
          <p:cNvPr id="1480788" name="Freeform 84"/>
          <p:cNvSpPr>
            <a:spLocks/>
          </p:cNvSpPr>
          <p:nvPr/>
        </p:nvSpPr>
        <p:spPr bwMode="auto">
          <a:xfrm>
            <a:off x="2057400" y="4343400"/>
            <a:ext cx="2514600" cy="1362075"/>
          </a:xfrm>
          <a:custGeom>
            <a:avLst/>
            <a:gdLst/>
            <a:ahLst/>
            <a:cxnLst>
              <a:cxn ang="0">
                <a:pos x="1584" y="858"/>
              </a:cxn>
              <a:cxn ang="0">
                <a:pos x="1584" y="665"/>
              </a:cxn>
              <a:cxn ang="0">
                <a:pos x="0" y="665"/>
              </a:cxn>
              <a:cxn ang="0">
                <a:pos x="0" y="0"/>
              </a:cxn>
            </a:cxnLst>
            <a:rect l="0" t="0" r="r" b="b"/>
            <a:pathLst>
              <a:path w="1584" h="858">
                <a:moveTo>
                  <a:pt x="1584" y="858"/>
                </a:moveTo>
                <a:lnTo>
                  <a:pt x="1584" y="665"/>
                </a:lnTo>
                <a:lnTo>
                  <a:pt x="0" y="665"/>
                </a:lnTo>
                <a:lnTo>
                  <a:pt x="0" y="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89" name="Freeform 85"/>
          <p:cNvSpPr>
            <a:spLocks/>
          </p:cNvSpPr>
          <p:nvPr/>
        </p:nvSpPr>
        <p:spPr bwMode="auto">
          <a:xfrm>
            <a:off x="4572000" y="3657600"/>
            <a:ext cx="2743200" cy="1752600"/>
          </a:xfrm>
          <a:custGeom>
            <a:avLst/>
            <a:gdLst/>
            <a:ahLst/>
            <a:cxnLst>
              <a:cxn ang="0">
                <a:pos x="0" y="1296"/>
              </a:cxn>
              <a:cxn ang="0">
                <a:pos x="1728" y="1296"/>
              </a:cxn>
              <a:cxn ang="0">
                <a:pos x="1728" y="0"/>
              </a:cxn>
            </a:cxnLst>
            <a:rect l="0" t="0" r="r" b="b"/>
            <a:pathLst>
              <a:path w="1728" h="1296">
                <a:moveTo>
                  <a:pt x="0" y="1296"/>
                </a:moveTo>
                <a:lnTo>
                  <a:pt x="1728" y="1296"/>
                </a:lnTo>
                <a:lnTo>
                  <a:pt x="1728" y="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790" name="Text Box 86"/>
          <p:cNvSpPr txBox="1">
            <a:spLocks noChangeArrowheads="1"/>
          </p:cNvSpPr>
          <p:nvPr/>
        </p:nvSpPr>
        <p:spPr bwMode="auto">
          <a:xfrm>
            <a:off x="2743200" y="5653445"/>
            <a:ext cx="3810000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dirty="0">
                <a:latin typeface="Calibri"/>
                <a:cs typeface="Calibri"/>
              </a:rPr>
              <a:t>Cache Refill Data from Lower Levels of Memory Hierarchy</a:t>
            </a:r>
          </a:p>
        </p:txBody>
      </p:sp>
      <p:sp>
        <p:nvSpPr>
          <p:cNvPr id="1480791" name="Text Box 87"/>
          <p:cNvSpPr txBox="1">
            <a:spLocks noChangeArrowheads="1"/>
          </p:cNvSpPr>
          <p:nvPr/>
        </p:nvSpPr>
        <p:spPr bwMode="auto">
          <a:xfrm>
            <a:off x="7319258" y="3260031"/>
            <a:ext cx="441146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>
                <a:latin typeface="Calibri"/>
                <a:cs typeface="Calibri"/>
              </a:rPr>
              <a:t>hit</a:t>
            </a:r>
            <a:r>
              <a:rPr lang="en-US" sz="1050">
                <a:latin typeface="Calibri"/>
                <a:cs typeface="Calibri"/>
              </a:rPr>
              <a:t>?</a:t>
            </a:r>
            <a:endParaRPr lang="en-US" sz="2400">
              <a:latin typeface="Calibri"/>
              <a:cs typeface="Calibri"/>
            </a:endParaRPr>
          </a:p>
        </p:txBody>
      </p:sp>
      <p:sp>
        <p:nvSpPr>
          <p:cNvPr id="1480792" name="Freeform 88"/>
          <p:cNvSpPr>
            <a:spLocks/>
          </p:cNvSpPr>
          <p:nvPr/>
        </p:nvSpPr>
        <p:spPr bwMode="auto">
          <a:xfrm>
            <a:off x="7772400" y="3429000"/>
            <a:ext cx="76200" cy="838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0"/>
              </a:cxn>
              <a:cxn ang="0">
                <a:pos x="48" y="480"/>
              </a:cxn>
              <a:cxn ang="0">
                <a:pos x="48" y="528"/>
              </a:cxn>
            </a:cxnLst>
            <a:rect l="0" t="0" r="r" b="b"/>
            <a:pathLst>
              <a:path w="48" h="528">
                <a:moveTo>
                  <a:pt x="0" y="0"/>
                </a:moveTo>
                <a:lnTo>
                  <a:pt x="48" y="0"/>
                </a:lnTo>
                <a:lnTo>
                  <a:pt x="48" y="480"/>
                </a:lnTo>
                <a:lnTo>
                  <a:pt x="48" y="528"/>
                </a:lnTo>
              </a:path>
            </a:pathLst>
          </a:custGeom>
          <a:noFill/>
          <a:ln w="25400" cap="flat" cmpd="sng">
            <a:solidFill>
              <a:schemeClr val="tx2"/>
            </a:solidFill>
            <a:prstDash val="solid"/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1480793" name="Group 89"/>
          <p:cNvGrpSpPr>
            <a:grpSpLocks/>
          </p:cNvGrpSpPr>
          <p:nvPr/>
        </p:nvGrpSpPr>
        <p:grpSpPr bwMode="auto">
          <a:xfrm>
            <a:off x="7620000" y="4953000"/>
            <a:ext cx="1066800" cy="609600"/>
            <a:chOff x="4704" y="3120"/>
            <a:chExt cx="672" cy="384"/>
          </a:xfrm>
        </p:grpSpPr>
        <p:sp>
          <p:nvSpPr>
            <p:cNvPr id="1480794" name="Line 90"/>
            <p:cNvSpPr>
              <a:spLocks noChangeShapeType="1"/>
            </p:cNvSpPr>
            <p:nvPr/>
          </p:nvSpPr>
          <p:spPr bwMode="auto">
            <a:xfrm flipH="1">
              <a:off x="4704" y="3168"/>
              <a:ext cx="192" cy="19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80795" name="Line 91"/>
            <p:cNvSpPr>
              <a:spLocks noChangeShapeType="1"/>
            </p:cNvSpPr>
            <p:nvPr/>
          </p:nvSpPr>
          <p:spPr bwMode="auto">
            <a:xfrm flipH="1">
              <a:off x="4896" y="3168"/>
              <a:ext cx="48" cy="3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80796" name="Line 92"/>
            <p:cNvSpPr>
              <a:spLocks noChangeShapeType="1"/>
            </p:cNvSpPr>
            <p:nvPr/>
          </p:nvSpPr>
          <p:spPr bwMode="auto">
            <a:xfrm>
              <a:off x="5040" y="3168"/>
              <a:ext cx="144" cy="288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80797" name="Line 93"/>
            <p:cNvSpPr>
              <a:spLocks noChangeShapeType="1"/>
            </p:cNvSpPr>
            <p:nvPr/>
          </p:nvSpPr>
          <p:spPr bwMode="auto">
            <a:xfrm>
              <a:off x="5136" y="3120"/>
              <a:ext cx="240" cy="144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1480798" name="Text Box 94"/>
          <p:cNvSpPr txBox="1">
            <a:spLocks noChangeArrowheads="1"/>
          </p:cNvSpPr>
          <p:nvPr/>
        </p:nvSpPr>
        <p:spPr bwMode="auto">
          <a:xfrm>
            <a:off x="7315200" y="4221034"/>
            <a:ext cx="1416050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latin typeface="Calibri"/>
                <a:cs typeface="Calibri"/>
              </a:rPr>
              <a:t>Stall entire CPU on data cache miss</a:t>
            </a:r>
          </a:p>
        </p:txBody>
      </p:sp>
      <p:sp>
        <p:nvSpPr>
          <p:cNvPr id="1480799" name="Freeform 95"/>
          <p:cNvSpPr>
            <a:spLocks/>
          </p:cNvSpPr>
          <p:nvPr/>
        </p:nvSpPr>
        <p:spPr bwMode="auto">
          <a:xfrm>
            <a:off x="3124200" y="3962400"/>
            <a:ext cx="4724400" cy="1066800"/>
          </a:xfrm>
          <a:custGeom>
            <a:avLst/>
            <a:gdLst/>
            <a:ahLst/>
            <a:cxnLst>
              <a:cxn ang="0">
                <a:pos x="2784" y="0"/>
              </a:cxn>
              <a:cxn ang="0">
                <a:pos x="2160" y="0"/>
              </a:cxn>
              <a:cxn ang="0">
                <a:pos x="2160" y="432"/>
              </a:cxn>
              <a:cxn ang="0">
                <a:pos x="0" y="432"/>
              </a:cxn>
              <a:cxn ang="0">
                <a:pos x="0" y="672"/>
              </a:cxn>
            </a:cxnLst>
            <a:rect l="0" t="0" r="r" b="b"/>
            <a:pathLst>
              <a:path w="2784" h="672">
                <a:moveTo>
                  <a:pt x="2784" y="0"/>
                </a:moveTo>
                <a:lnTo>
                  <a:pt x="2160" y="0"/>
                </a:lnTo>
                <a:lnTo>
                  <a:pt x="2160" y="432"/>
                </a:lnTo>
                <a:lnTo>
                  <a:pt x="0" y="432"/>
                </a:lnTo>
                <a:lnTo>
                  <a:pt x="0" y="672"/>
                </a:lnTo>
              </a:path>
            </a:pathLst>
          </a:custGeom>
          <a:noFill/>
          <a:ln w="25400" cap="flat" cmpd="sng">
            <a:solidFill>
              <a:schemeClr val="tx2"/>
            </a:solidFill>
            <a:prstDash val="solid"/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80800" name="Text Box 96"/>
          <p:cNvSpPr txBox="1">
            <a:spLocks noChangeArrowheads="1"/>
          </p:cNvSpPr>
          <p:nvPr/>
        </p:nvSpPr>
        <p:spPr bwMode="auto">
          <a:xfrm>
            <a:off x="2209800" y="4953000"/>
            <a:ext cx="2286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dirty="0">
                <a:latin typeface="Calibri"/>
                <a:cs typeface="Calibri"/>
              </a:rPr>
              <a:t>To Memory Control</a:t>
            </a:r>
          </a:p>
        </p:txBody>
      </p:sp>
      <p:sp>
        <p:nvSpPr>
          <p:cNvPr id="1480801" name="Text Box 97"/>
          <p:cNvSpPr txBox="1">
            <a:spLocks noChangeArrowheads="1"/>
          </p:cNvSpPr>
          <p:nvPr/>
        </p:nvSpPr>
        <p:spPr bwMode="auto">
          <a:xfrm>
            <a:off x="6019800" y="2055813"/>
            <a:ext cx="408873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i="1">
                <a:latin typeface="Calibri"/>
                <a:cs typeface="Calibri"/>
              </a:rPr>
              <a:t>M</a:t>
            </a:r>
          </a:p>
        </p:txBody>
      </p:sp>
      <p:sp>
        <p:nvSpPr>
          <p:cNvPr id="1480802" name="Text Box 98"/>
          <p:cNvSpPr txBox="1">
            <a:spLocks noChangeArrowheads="1"/>
          </p:cNvSpPr>
          <p:nvPr/>
        </p:nvSpPr>
        <p:spPr bwMode="auto">
          <a:xfrm>
            <a:off x="5029200" y="1827213"/>
            <a:ext cx="333632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i="1" dirty="0">
                <a:latin typeface="Calibri"/>
                <a:cs typeface="Calibri"/>
              </a:rPr>
              <a:t>E</a:t>
            </a:r>
          </a:p>
        </p:txBody>
      </p:sp>
      <p:sp>
        <p:nvSpPr>
          <p:cNvPr id="1480803" name="Line 99"/>
          <p:cNvSpPr>
            <a:spLocks noChangeShapeType="1"/>
          </p:cNvSpPr>
          <p:nvPr/>
        </p:nvSpPr>
        <p:spPr bwMode="auto">
          <a:xfrm>
            <a:off x="4953000" y="2895600"/>
            <a:ext cx="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117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Improving Cache Performance</a:t>
            </a:r>
          </a:p>
        </p:txBody>
      </p:sp>
      <p:sp>
        <p:nvSpPr>
          <p:cNvPr id="165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0266" y="1854200"/>
            <a:ext cx="8229600" cy="4525963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  <a:defRPr/>
            </a:pPr>
            <a:r>
              <a:rPr lang="en-US" dirty="0" smtClean="0"/>
              <a:t>Reduce the time to hit in the cache</a:t>
            </a:r>
          </a:p>
          <a:p>
            <a:pPr lvl="1">
              <a:defRPr/>
            </a:pPr>
            <a:r>
              <a:rPr lang="en-US" dirty="0" smtClean="0"/>
              <a:t>E.g., Smaller cache</a:t>
            </a:r>
          </a:p>
          <a:p>
            <a:pPr>
              <a:buFont typeface="Arial"/>
              <a:buChar char="•"/>
              <a:defRPr/>
            </a:pPr>
            <a:r>
              <a:rPr lang="en-US" dirty="0" smtClean="0"/>
              <a:t>Reduce the miss rate</a:t>
            </a:r>
          </a:p>
          <a:p>
            <a:pPr lvl="1">
              <a:defRPr/>
            </a:pPr>
            <a:r>
              <a:rPr lang="en-US" dirty="0" smtClean="0"/>
              <a:t>E.g., Bigger </a:t>
            </a:r>
            <a:r>
              <a:rPr lang="en-US" dirty="0" smtClean="0"/>
              <a:t>cache</a:t>
            </a:r>
            <a:br>
              <a:rPr lang="en-US" dirty="0" smtClean="0"/>
            </a:br>
            <a:r>
              <a:rPr lang="en-US" dirty="0" smtClean="0"/>
              <a:t>Longer </a:t>
            </a:r>
            <a:r>
              <a:rPr lang="en-US" smtClean="0"/>
              <a:t>cache lines (somewhat)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Reduce the miss penalty</a:t>
            </a:r>
          </a:p>
          <a:p>
            <a:pPr lvl="1">
              <a:defRPr/>
            </a:pPr>
            <a:r>
              <a:rPr lang="en-US" dirty="0" smtClean="0"/>
              <a:t>E.g., Use multiple cache levels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60400" y="1211103"/>
            <a:ext cx="7772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 indent="-287338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800" dirty="0">
                <a:solidFill>
                  <a:srgbClr val="FF0000"/>
                </a:solidFill>
              </a:rPr>
              <a:t>AMAT =  Time for a hit  +  Miss rate x Miss penalty</a:t>
            </a:r>
            <a:endParaRPr lang="en-US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08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0691" grpId="0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0268"/>
            <a:ext cx="8229600" cy="531922"/>
          </a:xfrm>
        </p:spPr>
        <p:txBody>
          <a:bodyPr wrap="none">
            <a:normAutofit fontScale="90000"/>
          </a:bodyPr>
          <a:lstStyle/>
          <a:p>
            <a:pPr eaLnBrk="1" hangingPunct="1"/>
            <a:r>
              <a:rPr lang="en-US" sz="4000" dirty="0" smtClean="0"/>
              <a:t>Cache Design Space</a:t>
            </a:r>
          </a:p>
        </p:txBody>
      </p:sp>
      <p:sp>
        <p:nvSpPr>
          <p:cNvPr id="563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8138" y="1516063"/>
            <a:ext cx="5410200" cy="52546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700" dirty="0"/>
              <a:t>Several interacting dimensions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/>
              <a:t>Cache size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/>
              <a:t>Block size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/>
              <a:t>Associativity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Replacement policy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Write-through vs. write-back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Write allocation</a:t>
            </a:r>
          </a:p>
          <a:p>
            <a:pPr eaLnBrk="1" hangingPunct="1">
              <a:lnSpc>
                <a:spcPct val="80000"/>
              </a:lnSpc>
            </a:pPr>
            <a:r>
              <a:rPr lang="en-US" sz="2700" dirty="0"/>
              <a:t>Optimal choice is a compromise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Depends on access characteristics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Workload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Use (I-cache, D-</a:t>
            </a:r>
            <a:r>
              <a:rPr lang="en-US" sz="2000" dirty="0" smtClean="0"/>
              <a:t>cache)</a:t>
            </a: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Depends on technology / cost</a:t>
            </a:r>
          </a:p>
          <a:p>
            <a:pPr eaLnBrk="1" hangingPunct="1">
              <a:lnSpc>
                <a:spcPct val="80000"/>
              </a:lnSpc>
            </a:pPr>
            <a:r>
              <a:rPr lang="en-US" sz="2700" dirty="0"/>
              <a:t>Simplicity often wins</a:t>
            </a:r>
          </a:p>
        </p:txBody>
      </p:sp>
      <p:sp>
        <p:nvSpPr>
          <p:cNvPr id="56327" name="Line 4"/>
          <p:cNvSpPr>
            <a:spLocks noChangeShapeType="1"/>
          </p:cNvSpPr>
          <p:nvPr/>
        </p:nvSpPr>
        <p:spPr bwMode="auto">
          <a:xfrm flipV="1">
            <a:off x="6477000" y="1814513"/>
            <a:ext cx="0" cy="1308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8" name="Line 5"/>
          <p:cNvSpPr>
            <a:spLocks noChangeShapeType="1"/>
          </p:cNvSpPr>
          <p:nvPr/>
        </p:nvSpPr>
        <p:spPr bwMode="auto">
          <a:xfrm flipV="1">
            <a:off x="6483350" y="2576513"/>
            <a:ext cx="12827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9" name="Line 6"/>
          <p:cNvSpPr>
            <a:spLocks noChangeShapeType="1"/>
          </p:cNvSpPr>
          <p:nvPr/>
        </p:nvSpPr>
        <p:spPr bwMode="auto">
          <a:xfrm>
            <a:off x="6483350" y="3122613"/>
            <a:ext cx="749300" cy="520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0" name="Rectangle 7"/>
          <p:cNvSpPr>
            <a:spLocks noChangeArrowheads="1"/>
          </p:cNvSpPr>
          <p:nvPr/>
        </p:nvSpPr>
        <p:spPr bwMode="auto">
          <a:xfrm>
            <a:off x="7300913" y="2201863"/>
            <a:ext cx="14351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Associativity</a:t>
            </a:r>
          </a:p>
        </p:txBody>
      </p:sp>
      <p:sp>
        <p:nvSpPr>
          <p:cNvPr id="56331" name="Rectangle 8"/>
          <p:cNvSpPr>
            <a:spLocks noChangeArrowheads="1"/>
          </p:cNvSpPr>
          <p:nvPr/>
        </p:nvSpPr>
        <p:spPr bwMode="auto">
          <a:xfrm>
            <a:off x="6005513" y="1439863"/>
            <a:ext cx="1252537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Cache Size</a:t>
            </a:r>
          </a:p>
        </p:txBody>
      </p:sp>
      <p:sp>
        <p:nvSpPr>
          <p:cNvPr id="56332" name="Rectangle 9"/>
          <p:cNvSpPr>
            <a:spLocks noChangeArrowheads="1"/>
          </p:cNvSpPr>
          <p:nvPr/>
        </p:nvSpPr>
        <p:spPr bwMode="auto">
          <a:xfrm>
            <a:off x="6919913" y="3649663"/>
            <a:ext cx="119697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Block Size</a:t>
            </a:r>
          </a:p>
        </p:txBody>
      </p:sp>
      <p:sp>
        <p:nvSpPr>
          <p:cNvPr id="56333" name="Line 10"/>
          <p:cNvSpPr>
            <a:spLocks noChangeShapeType="1"/>
          </p:cNvSpPr>
          <p:nvPr/>
        </p:nvSpPr>
        <p:spPr bwMode="auto">
          <a:xfrm flipV="1">
            <a:off x="6335713" y="4646613"/>
            <a:ext cx="0" cy="1155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4" name="Rectangle 11"/>
          <p:cNvSpPr>
            <a:spLocks noChangeArrowheads="1"/>
          </p:cNvSpPr>
          <p:nvPr/>
        </p:nvSpPr>
        <p:spPr bwMode="auto">
          <a:xfrm>
            <a:off x="5788025" y="4652963"/>
            <a:ext cx="563563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Bad</a:t>
            </a:r>
          </a:p>
        </p:txBody>
      </p:sp>
      <p:sp>
        <p:nvSpPr>
          <p:cNvPr id="56335" name="Rectangle 12"/>
          <p:cNvSpPr>
            <a:spLocks noChangeArrowheads="1"/>
          </p:cNvSpPr>
          <p:nvPr/>
        </p:nvSpPr>
        <p:spPr bwMode="auto">
          <a:xfrm>
            <a:off x="5635625" y="5491163"/>
            <a:ext cx="7112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Good</a:t>
            </a:r>
          </a:p>
        </p:txBody>
      </p:sp>
      <p:sp>
        <p:nvSpPr>
          <p:cNvPr id="56336" name="Line 13"/>
          <p:cNvSpPr>
            <a:spLocks noChangeShapeType="1"/>
          </p:cNvSpPr>
          <p:nvPr/>
        </p:nvSpPr>
        <p:spPr bwMode="auto">
          <a:xfrm>
            <a:off x="6342063" y="5795963"/>
            <a:ext cx="1816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7" name="Rectangle 14"/>
          <p:cNvSpPr>
            <a:spLocks noChangeArrowheads="1"/>
          </p:cNvSpPr>
          <p:nvPr/>
        </p:nvSpPr>
        <p:spPr bwMode="auto">
          <a:xfrm>
            <a:off x="6321425" y="5872163"/>
            <a:ext cx="642938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Less</a:t>
            </a:r>
          </a:p>
        </p:txBody>
      </p:sp>
      <p:sp>
        <p:nvSpPr>
          <p:cNvPr id="56338" name="Rectangle 15"/>
          <p:cNvSpPr>
            <a:spLocks noChangeArrowheads="1"/>
          </p:cNvSpPr>
          <p:nvPr/>
        </p:nvSpPr>
        <p:spPr bwMode="auto">
          <a:xfrm>
            <a:off x="7921625" y="5872163"/>
            <a:ext cx="66675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More</a:t>
            </a:r>
          </a:p>
        </p:txBody>
      </p:sp>
      <p:sp>
        <p:nvSpPr>
          <p:cNvPr id="56339" name="Arc 16"/>
          <p:cNvSpPr>
            <a:spLocks/>
          </p:cNvSpPr>
          <p:nvPr/>
        </p:nvSpPr>
        <p:spPr bwMode="auto">
          <a:xfrm>
            <a:off x="6496050" y="4729163"/>
            <a:ext cx="1593850" cy="984250"/>
          </a:xfrm>
          <a:custGeom>
            <a:avLst/>
            <a:gdLst>
              <a:gd name="T0" fmla="*/ 2147483647 w 21600"/>
              <a:gd name="T1" fmla="*/ 2043660565 h 21600"/>
              <a:gd name="T2" fmla="*/ 0 w 21600"/>
              <a:gd name="T3" fmla="*/ 0 h 21600"/>
              <a:gd name="T4" fmla="*/ 2147483647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0" name="Arc 17"/>
          <p:cNvSpPr>
            <a:spLocks/>
          </p:cNvSpPr>
          <p:nvPr/>
        </p:nvSpPr>
        <p:spPr bwMode="auto">
          <a:xfrm>
            <a:off x="6640513" y="4805363"/>
            <a:ext cx="1365250" cy="9080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60480319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1" name="Rectangle 18"/>
          <p:cNvSpPr>
            <a:spLocks noChangeArrowheads="1"/>
          </p:cNvSpPr>
          <p:nvPr/>
        </p:nvSpPr>
        <p:spPr bwMode="auto">
          <a:xfrm>
            <a:off x="6321425" y="5438775"/>
            <a:ext cx="900113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Factor A</a:t>
            </a:r>
          </a:p>
        </p:txBody>
      </p:sp>
      <p:sp>
        <p:nvSpPr>
          <p:cNvPr id="56342" name="Rectangle 19"/>
          <p:cNvSpPr>
            <a:spLocks noChangeArrowheads="1"/>
          </p:cNvSpPr>
          <p:nvPr/>
        </p:nvSpPr>
        <p:spPr bwMode="auto">
          <a:xfrm>
            <a:off x="7769225" y="5438775"/>
            <a:ext cx="900113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Factor B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6578600" y="4652963"/>
            <a:ext cx="1420813" cy="749300"/>
            <a:chOff x="3945" y="2736"/>
            <a:chExt cx="895" cy="472"/>
          </a:xfrm>
        </p:grpSpPr>
        <p:sp>
          <p:nvSpPr>
            <p:cNvPr id="56344" name="Arc 21"/>
            <p:cNvSpPr>
              <a:spLocks/>
            </p:cNvSpPr>
            <p:nvPr/>
          </p:nvSpPr>
          <p:spPr bwMode="auto">
            <a:xfrm>
              <a:off x="3945" y="2736"/>
              <a:ext cx="448" cy="4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45" name="Arc 22"/>
            <p:cNvSpPr>
              <a:spLocks/>
            </p:cNvSpPr>
            <p:nvPr/>
          </p:nvSpPr>
          <p:spPr bwMode="auto">
            <a:xfrm>
              <a:off x="4392" y="2736"/>
              <a:ext cx="448" cy="4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5400" cap="rnd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9405" y="727322"/>
            <a:ext cx="8868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Computer architects expend considerable effort optimizing organization of cache hierarchy – big impact on performance and power!</a:t>
            </a:r>
          </a:p>
          <a:p>
            <a:pPr algn="ctr"/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1805052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Cache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Block size</a:t>
            </a:r>
          </a:p>
          <a:p>
            <a:pPr lvl="1"/>
            <a:r>
              <a:rPr lang="en-US" dirty="0" smtClean="0"/>
              <a:t>how many bytes of data in each cache entry?</a:t>
            </a:r>
          </a:p>
          <a:p>
            <a:r>
              <a:rPr lang="en-US" dirty="0" smtClean="0"/>
              <a:t>Associativity</a:t>
            </a:r>
          </a:p>
          <a:p>
            <a:pPr lvl="1"/>
            <a:r>
              <a:rPr lang="en-US" dirty="0" smtClean="0"/>
              <a:t>how many ways in each set?</a:t>
            </a:r>
          </a:p>
          <a:p>
            <a:pPr lvl="1"/>
            <a:r>
              <a:rPr lang="en-US" dirty="0" smtClean="0"/>
              <a:t>Direct-mapped =&gt; Associativity = 1</a:t>
            </a:r>
          </a:p>
          <a:p>
            <a:pPr lvl="1"/>
            <a:r>
              <a:rPr lang="en-US" dirty="0" smtClean="0"/>
              <a:t>Set-associative =&gt; 1 &lt; Associativity &lt; #Entries</a:t>
            </a:r>
          </a:p>
          <a:p>
            <a:pPr lvl="1"/>
            <a:r>
              <a:rPr lang="en-US" dirty="0" smtClean="0"/>
              <a:t>Fully associative =&gt; Associativity = #Entries</a:t>
            </a:r>
          </a:p>
          <a:p>
            <a:r>
              <a:rPr lang="en-US" dirty="0" smtClean="0"/>
              <a:t>Capacity (bytes) = Total #Entries * Block size</a:t>
            </a:r>
          </a:p>
          <a:p>
            <a:r>
              <a:rPr lang="en-US" dirty="0" smtClean="0"/>
              <a:t>#Entries </a:t>
            </a:r>
            <a:r>
              <a:rPr lang="en-US" dirty="0"/>
              <a:t>=</a:t>
            </a:r>
            <a:r>
              <a:rPr lang="en-US" dirty="0" smtClean="0"/>
              <a:t> #Sets * Associativity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0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56412" y="5064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Clickers/Peer Instruction:</a:t>
            </a:r>
            <a:br>
              <a:rPr lang="en-US" altLang="ko-KR" dirty="0" smtClean="0"/>
            </a:br>
            <a:r>
              <a:rPr lang="en-US" altLang="ko-KR" sz="4000" dirty="0" smtClean="0"/>
              <a:t>For fixed capacity and fixed block size, </a:t>
            </a:r>
            <a:r>
              <a:rPr lang="en-US" altLang="ko-KR" sz="4000" dirty="0"/>
              <a:t>h</a:t>
            </a:r>
            <a:r>
              <a:rPr lang="en-US" altLang="ko-KR" sz="4000" dirty="0" smtClean="0"/>
              <a:t>ow does increasing associativity effect AMAT?</a:t>
            </a:r>
            <a:endParaRPr lang="en-US" altLang="ko-KR" sz="400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2AAA-6BC1-9844-8435-F36EB384101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33400" y="2209800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804F"/>
                </a:solidFill>
              </a:rPr>
              <a:t>A: Increases hit time, decreases miss rate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B: Decreases hit time, decreases miss rate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A61FF"/>
                </a:solidFill>
              </a:rPr>
              <a:t>C: Increases hit time, increases miss rate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</a:rPr>
              <a:t>D: Decreases hit time, increases miss rate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7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Increasing Associativity?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93206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Hit time as associativity increases?</a:t>
            </a:r>
          </a:p>
          <a:p>
            <a:pPr lvl="1"/>
            <a:r>
              <a:rPr lang="en-US" dirty="0" smtClean="0"/>
              <a:t>Increases, with large step from direct-mapped to &gt;=2 ways, as now need to mux correct way to processor</a:t>
            </a:r>
          </a:p>
          <a:p>
            <a:pPr lvl="1"/>
            <a:r>
              <a:rPr lang="en-US" dirty="0" smtClean="0"/>
              <a:t>Smaller increases in hit time for further increases in associativity</a:t>
            </a:r>
          </a:p>
          <a:p>
            <a:r>
              <a:rPr lang="en-US" dirty="0" smtClean="0"/>
              <a:t>Miss rate as associativity increases?</a:t>
            </a:r>
          </a:p>
          <a:p>
            <a:pPr lvl="1"/>
            <a:r>
              <a:rPr lang="en-US" dirty="0" smtClean="0"/>
              <a:t>Goes down due to reduced conflict misses, but most gain is from 1-&gt;2-&gt;4-way with limited benefit from higher </a:t>
            </a:r>
            <a:r>
              <a:rPr lang="en-US" dirty="0" err="1" smtClean="0"/>
              <a:t>associativities</a:t>
            </a:r>
            <a:endParaRPr lang="en-US" dirty="0" smtClean="0"/>
          </a:p>
          <a:p>
            <a:r>
              <a:rPr lang="en-US" dirty="0" smtClean="0"/>
              <a:t>Miss penalty as associativity increases?</a:t>
            </a:r>
          </a:p>
          <a:p>
            <a:pPr lvl="1"/>
            <a:r>
              <a:rPr lang="en-US" dirty="0" smtClean="0"/>
              <a:t>Unchanged, replacement policy runs in parallel with fetching missing line from memory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9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535"/>
            <a:ext cx="8229600" cy="812377"/>
          </a:xfrm>
        </p:spPr>
        <p:txBody>
          <a:bodyPr>
            <a:normAutofit/>
          </a:bodyPr>
          <a:lstStyle/>
          <a:p>
            <a:r>
              <a:rPr lang="en-US" dirty="0" smtClean="0"/>
              <a:t>Increasing #Entries?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0984"/>
            <a:ext cx="8293206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Hit time as #entries increases?</a:t>
            </a:r>
          </a:p>
          <a:p>
            <a:pPr lvl="1"/>
            <a:r>
              <a:rPr lang="en-US" dirty="0" smtClean="0"/>
              <a:t>Increases, since reading tags and data from larger memory structures</a:t>
            </a:r>
          </a:p>
          <a:p>
            <a:r>
              <a:rPr lang="en-US" dirty="0" smtClean="0"/>
              <a:t>Miss rate as #entries increases?</a:t>
            </a:r>
          </a:p>
          <a:p>
            <a:pPr lvl="1"/>
            <a:r>
              <a:rPr lang="en-US" dirty="0" smtClean="0"/>
              <a:t>Goes down due to reduced capacity and conflict misses</a:t>
            </a:r>
          </a:p>
          <a:p>
            <a:pPr lvl="1"/>
            <a:r>
              <a:rPr lang="en-US" i="1" dirty="0" smtClean="0"/>
              <a:t>Architects rule of thumb: miss rate drops ~2x for every ~4x increase in capacity (only a gross approximation)</a:t>
            </a:r>
          </a:p>
          <a:p>
            <a:r>
              <a:rPr lang="en-US" dirty="0" smtClean="0"/>
              <a:t>Miss penalty as #entries increases?</a:t>
            </a:r>
          </a:p>
          <a:p>
            <a:pPr lvl="1"/>
            <a:r>
              <a:rPr lang="en-US" dirty="0" smtClean="0"/>
              <a:t>Unchanged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170" y="5657672"/>
            <a:ext cx="885512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At some point, increase in hit time for a larger cache may overcome the improvement in hit rate, yielding a decrease in performance</a:t>
            </a:r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5191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29815</TotalTime>
  <Words>1938</Words>
  <Application>Microsoft Macintosh PowerPoint</Application>
  <PresentationFormat>On-screen Show (4:3)</PresentationFormat>
  <Paragraphs>377</Paragraphs>
  <Slides>29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18 VAG Rounded Bold   07390</vt:lpstr>
      <vt:lpstr>AppleMyungjo</vt:lpstr>
      <vt:lpstr>Calibri</vt:lpstr>
      <vt:lpstr>ＭＳ Ｐゴシック</vt:lpstr>
      <vt:lpstr>Times</vt:lpstr>
      <vt:lpstr>굴림</vt:lpstr>
      <vt:lpstr>맑은 고딕</vt:lpstr>
      <vt:lpstr>Arial</vt:lpstr>
      <vt:lpstr>Office Theme</vt:lpstr>
      <vt:lpstr>Image</vt:lpstr>
      <vt:lpstr>CS 61C: Great Ideas in Computer Architecture Caches Part 3</vt:lpstr>
      <vt:lpstr>You Are Here!</vt:lpstr>
      <vt:lpstr>CPU-Cache Interaction (5-stage pipeline)</vt:lpstr>
      <vt:lpstr>Improving Cache Performance</vt:lpstr>
      <vt:lpstr>Cache Design Space</vt:lpstr>
      <vt:lpstr>Primary Cache Parameters</vt:lpstr>
      <vt:lpstr>Clickers/Peer Instruction: For fixed capacity and fixed block size, how does increasing associativity effect AMAT?</vt:lpstr>
      <vt:lpstr>Increasing Associativity?</vt:lpstr>
      <vt:lpstr>Increasing #Entries?</vt:lpstr>
      <vt:lpstr>Clickers: Impact of larger blocks on AMAT</vt:lpstr>
      <vt:lpstr>Increasing Block Size?</vt:lpstr>
      <vt:lpstr>How to Reduce Miss Penalty?</vt:lpstr>
      <vt:lpstr>Review: Memory Hierarchy</vt:lpstr>
      <vt:lpstr>IBM z13 Memory Hierarchy</vt:lpstr>
      <vt:lpstr>PowerPoint Presentation</vt:lpstr>
      <vt:lpstr>Local vs. Global Miss Rates</vt:lpstr>
      <vt:lpstr>Clickers/Peer Instruction</vt:lpstr>
      <vt:lpstr>Local vs. Global Miss Rates</vt:lpstr>
      <vt:lpstr>PowerPoint Presentation</vt:lpstr>
      <vt:lpstr>CPI/Miss Rates/DRAM Access SpecInt2006</vt:lpstr>
      <vt:lpstr>In Conclusion, Cache Design Space</vt:lpstr>
      <vt:lpstr>More Misses…</vt:lpstr>
      <vt:lpstr>Fun Additional Stuff: Nick's Caches</vt:lpstr>
      <vt:lpstr>Predictability and Caches</vt:lpstr>
      <vt:lpstr>Why Timing Matters</vt:lpstr>
      <vt:lpstr>Attacker Selected Input</vt:lpstr>
      <vt:lpstr>#1: Permutation Cache</vt:lpstr>
      <vt:lpstr>#2: Location Associativity</vt:lpstr>
      <vt:lpstr>Simulation…</vt:lpstr>
    </vt:vector>
  </TitlesOfParts>
  <Company>UC Berkeley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61C: Great Ideas in Computer Architecture (Machine Structures)</dc:title>
  <dc:creator>Randy Katz</dc:creator>
  <cp:lastModifiedBy>Nicholas Weaver</cp:lastModifiedBy>
  <cp:revision>612</cp:revision>
  <cp:lastPrinted>2013-11-13T20:51:57Z</cp:lastPrinted>
  <dcterms:created xsi:type="dcterms:W3CDTF">2012-04-08T11:43:00Z</dcterms:created>
  <dcterms:modified xsi:type="dcterms:W3CDTF">2016-03-16T16:07:35Z</dcterms:modified>
</cp:coreProperties>
</file>