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694" r:id="rId2"/>
    <p:sldId id="586" r:id="rId3"/>
    <p:sldId id="762" r:id="rId4"/>
    <p:sldId id="763" r:id="rId5"/>
    <p:sldId id="765" r:id="rId6"/>
    <p:sldId id="766" r:id="rId7"/>
    <p:sldId id="767" r:id="rId8"/>
    <p:sldId id="768" r:id="rId9"/>
    <p:sldId id="769" r:id="rId10"/>
    <p:sldId id="770" r:id="rId11"/>
    <p:sldId id="771" r:id="rId12"/>
    <p:sldId id="772" r:id="rId13"/>
    <p:sldId id="773" r:id="rId14"/>
    <p:sldId id="774" r:id="rId15"/>
    <p:sldId id="775" r:id="rId16"/>
    <p:sldId id="776" r:id="rId17"/>
    <p:sldId id="752" r:id="rId18"/>
    <p:sldId id="754" r:id="rId19"/>
    <p:sldId id="755" r:id="rId20"/>
    <p:sldId id="756" r:id="rId21"/>
    <p:sldId id="757" r:id="rId22"/>
    <p:sldId id="758" r:id="rId23"/>
    <p:sldId id="759" r:id="rId24"/>
    <p:sldId id="760" r:id="rId25"/>
    <p:sldId id="761" r:id="rId26"/>
    <p:sldId id="725" r:id="rId27"/>
    <p:sldId id="726" r:id="rId28"/>
    <p:sldId id="727" r:id="rId29"/>
    <p:sldId id="74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80" autoAdjust="0"/>
    <p:restoredTop sz="99061" autoAdjust="0"/>
  </p:normalViewPr>
  <p:slideViewPr>
    <p:cSldViewPr snapToGrid="0">
      <p:cViewPr varScale="1">
        <p:scale>
          <a:sx n="108" d="100"/>
          <a:sy n="108" d="100"/>
        </p:scale>
        <p:origin x="728" y="20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856"/>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3/13/16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676227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3/13/16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791627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14</a:t>
            </a:fld>
            <a:endParaRPr lang="en-US" smtClean="0">
              <a:solidFill>
                <a:srgbClr val="000000"/>
              </a:solidFill>
            </a:endParaRPr>
          </a:p>
        </p:txBody>
      </p:sp>
    </p:spTree>
    <p:extLst>
      <p:ext uri="{BB962C8B-B14F-4D97-AF65-F5344CB8AC3E}">
        <p14:creationId xmlns:p14="http://schemas.microsoft.com/office/powerpoint/2010/main" val="83386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1987"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151235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4035"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1823796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p:txBody>
          <a:bodyPr/>
          <a:lstStyle/>
          <a:p>
            <a:pPr>
              <a:defRPr/>
            </a:pPr>
            <a:r>
              <a:rPr lang="en-AU"/>
              <a:t>Morgan Kaufmann Publishers</a:t>
            </a:r>
          </a:p>
        </p:txBody>
      </p:sp>
      <p:sp>
        <p:nvSpPr>
          <p:cNvPr id="43011" name="Rectangle 3"/>
          <p:cNvSpPr>
            <a:spLocks noGrp="1" noChangeArrowheads="1"/>
          </p:cNvSpPr>
          <p:nvPr>
            <p:ph type="dt" sz="quarter" idx="1"/>
          </p:nvPr>
        </p:nvSpPr>
        <p:spPr/>
        <p:txBody>
          <a:bodyPr/>
          <a:lstStyle/>
          <a:p>
            <a:pPr>
              <a:defRPr/>
            </a:pPr>
            <a:fld id="{1F4A1706-4754-1844-8A36-15CD7D165832}" type="datetime3">
              <a:rPr lang="en-AU"/>
              <a:pPr>
                <a:defRPr/>
              </a:pPr>
              <a:t>13 March, 2016</a:t>
            </a:fld>
            <a:endParaRPr lang="en-AU"/>
          </a:p>
        </p:txBody>
      </p:sp>
      <p:sp>
        <p:nvSpPr>
          <p:cNvPr id="43012"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3013" name="Rectangle 7"/>
          <p:cNvSpPr>
            <a:spLocks noGrp="1" noChangeArrowheads="1"/>
          </p:cNvSpPr>
          <p:nvPr>
            <p:ph type="sldNum" sz="quarter" idx="5"/>
          </p:nvPr>
        </p:nvSpPr>
        <p:spPr/>
        <p:txBody>
          <a:bodyPr/>
          <a:lstStyle/>
          <a:p>
            <a:pPr>
              <a:defRPr/>
            </a:pPr>
            <a:fld id="{EF0C9FEC-62B8-9346-BDB3-49ED12D41593}" type="slidenum">
              <a:rPr lang="en-AU"/>
              <a:pPr>
                <a:defRPr/>
              </a:pPr>
              <a:t>17</a:t>
            </a:fld>
            <a:endParaRPr lang="en-AU"/>
          </a:p>
        </p:txBody>
      </p:sp>
      <p:sp>
        <p:nvSpPr>
          <p:cNvPr id="337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extLst>
      <p:ext uri="{BB962C8B-B14F-4D97-AF65-F5344CB8AC3E}">
        <p14:creationId xmlns:p14="http://schemas.microsoft.com/office/powerpoint/2010/main" val="2529668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48131"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174847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62050" y="587375"/>
            <a:ext cx="4552950" cy="3416300"/>
          </a:xfrm>
          <a:noFill/>
          <a:ln>
            <a:solidFill>
              <a:srgbClr val="000000"/>
            </a:solidFill>
            <a:miter lim="800000"/>
            <a:headEnd/>
            <a:tailEnd/>
          </a:ln>
        </p:spPr>
      </p:sp>
      <p:sp>
        <p:nvSpPr>
          <p:cNvPr id="50179"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lecture</a:t>
            </a:r>
          </a:p>
          <a:p>
            <a:pPr eaLnBrk="1" hangingPunct="1">
              <a:spcBef>
                <a:spcPct val="0"/>
              </a:spcBef>
            </a:pPr>
            <a:endParaRPr lang="en-US"/>
          </a:p>
          <a:p>
            <a:pPr eaLnBrk="1" hangingPunct="1">
              <a:spcBef>
                <a:spcPct val="0"/>
              </a:spcBef>
            </a:pPr>
            <a:r>
              <a:rPr lang="en-US"/>
              <a:t>Another sample string to try 0 1 2 3 0 8 11 0 3</a:t>
            </a:r>
          </a:p>
        </p:txBody>
      </p:sp>
    </p:spTree>
    <p:extLst>
      <p:ext uri="{BB962C8B-B14F-4D97-AF65-F5344CB8AC3E}">
        <p14:creationId xmlns:p14="http://schemas.microsoft.com/office/powerpoint/2010/main" val="3117340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p:txBody>
          <a:bodyPr/>
          <a:lstStyle/>
          <a:p>
            <a:pPr>
              <a:defRPr/>
            </a:pPr>
            <a:r>
              <a:rPr lang="en-AU"/>
              <a:t>Morgan Kaufmann Publishers</a:t>
            </a:r>
          </a:p>
        </p:txBody>
      </p:sp>
      <p:sp>
        <p:nvSpPr>
          <p:cNvPr id="45059" name="Rectangle 3"/>
          <p:cNvSpPr>
            <a:spLocks noGrp="1" noChangeArrowheads="1"/>
          </p:cNvSpPr>
          <p:nvPr>
            <p:ph type="dt" sz="quarter" idx="1"/>
          </p:nvPr>
        </p:nvSpPr>
        <p:spPr/>
        <p:txBody>
          <a:bodyPr/>
          <a:lstStyle/>
          <a:p>
            <a:pPr>
              <a:defRPr/>
            </a:pPr>
            <a:fld id="{05F688A9-AAC3-8C4D-BE02-C84054AA464D}" type="datetime3">
              <a:rPr lang="en-AU"/>
              <a:pPr>
                <a:defRPr/>
              </a:pPr>
              <a:t>13 March, 2016</a:t>
            </a:fld>
            <a:endParaRPr lang="en-AU"/>
          </a:p>
        </p:txBody>
      </p:sp>
      <p:sp>
        <p:nvSpPr>
          <p:cNvPr id="45060"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5061" name="Rectangle 7"/>
          <p:cNvSpPr>
            <a:spLocks noGrp="1" noChangeArrowheads="1"/>
          </p:cNvSpPr>
          <p:nvPr>
            <p:ph type="sldNum" sz="quarter" idx="5"/>
          </p:nvPr>
        </p:nvSpPr>
        <p:spPr/>
        <p:txBody>
          <a:bodyPr/>
          <a:lstStyle/>
          <a:p>
            <a:pPr>
              <a:defRPr/>
            </a:pPr>
            <a:fld id="{02F9F773-EB27-664D-AF58-7373D027B7B6}" type="slidenum">
              <a:rPr lang="en-AU"/>
              <a:pPr>
                <a:defRPr/>
              </a:pPr>
              <a:t>20</a:t>
            </a:fld>
            <a:endParaRPr lang="en-AU"/>
          </a:p>
        </p:txBody>
      </p:sp>
      <p:sp>
        <p:nvSpPr>
          <p:cNvPr id="522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extLst>
      <p:ext uri="{BB962C8B-B14F-4D97-AF65-F5344CB8AC3E}">
        <p14:creationId xmlns:p14="http://schemas.microsoft.com/office/powerpoint/2010/main" val="4276911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296739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lecture</a:t>
            </a:r>
          </a:p>
          <a:p>
            <a:pPr eaLnBrk="1" hangingPunct="1">
              <a:spcBef>
                <a:spcPct val="0"/>
              </a:spcBef>
            </a:pPr>
            <a:r>
              <a:rPr lang="en-US"/>
              <a:t>In 2008, the greater size and power consumption of CAMs generally leads to 2-way and 4-way set associativity being built from standard SRAMs with comparators with 8-way and above being built using CAMs</a:t>
            </a:r>
          </a:p>
        </p:txBody>
      </p:sp>
    </p:spTree>
    <p:extLst>
      <p:ext uri="{BB962C8B-B14F-4D97-AF65-F5344CB8AC3E}">
        <p14:creationId xmlns:p14="http://schemas.microsoft.com/office/powerpoint/2010/main" val="338016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First of all, a N-way set associative cache will need N comparators instead of just one comparator (use the right side of the diagram for direct mapped cache).</a:t>
            </a:r>
          </a:p>
          <a:p>
            <a:pPr eaLnBrk="1" hangingPunct="1">
              <a:spcBef>
                <a:spcPct val="0"/>
              </a:spcBef>
            </a:pPr>
            <a:r>
              <a:rPr lang="en-US"/>
              <a:t>A N-way set associative cache will also be slower than a direct mapped cache because of this extra multiplexer delay.</a:t>
            </a:r>
          </a:p>
          <a:p>
            <a:pPr eaLnBrk="1" hangingPunct="1">
              <a:spcBef>
                <a:spcPct val="0"/>
              </a:spcBef>
            </a:pPr>
            <a:r>
              <a:rPr lang="en-US"/>
              <a:t>Finally, for a N-way set associative cache, the data will be available AFTER the hit/miss signal becomes valid because the hit/mis is needed to control the data MUX.</a:t>
            </a:r>
          </a:p>
          <a:p>
            <a:pPr eaLnBrk="1" hangingPunct="1">
              <a:spcBef>
                <a:spcPct val="0"/>
              </a:spcBef>
            </a:pPr>
            <a:r>
              <a:rPr lang="en-US"/>
              <a:t>For a direct mapped cache, that is everything before the MUX on the right or left side, the cache block will be available BEFORE the hit/miss signal (AND gate output) because the data does not have to go through the comparator.</a:t>
            </a:r>
          </a:p>
          <a:p>
            <a:pPr eaLnBrk="1" hangingPunct="1">
              <a:spcBef>
                <a:spcPct val="0"/>
              </a:spcBef>
            </a:pPr>
            <a:r>
              <a:rPr lang="en-US"/>
              <a:t>This can be an important consideration because the processor can now go ahead and use the data  without  knowing if it is a Hit or Miss.  Just assume it is a hit.</a:t>
            </a:r>
          </a:p>
          <a:p>
            <a:pPr eaLnBrk="1" hangingPunct="1">
              <a:spcBef>
                <a:spcPct val="0"/>
              </a:spcBef>
            </a:pPr>
            <a:r>
              <a:rPr lang="en-US"/>
              <a:t>Since cache hit rate is in the upper 90% range, you will be ahead of the game 90% of the time and for those 10% of the time that you  are wrong,  just make sure you can recover.</a:t>
            </a:r>
          </a:p>
          <a:p>
            <a:pPr eaLnBrk="1" hangingPunct="1">
              <a:spcBef>
                <a:spcPct val="0"/>
              </a:spcBef>
            </a:pPr>
            <a:r>
              <a:rPr lang="en-US"/>
              <a:t>You cannot play this speculation game with a N-way set-associative cache because as I said earlier, the data will not be available to you until the hit/miss signal is valid.</a:t>
            </a:r>
          </a:p>
          <a:p>
            <a:pPr eaLnBrk="1" hangingPunct="1">
              <a:spcBef>
                <a:spcPct val="0"/>
              </a:spcBef>
            </a:pPr>
            <a:endParaRPr lang="en-US"/>
          </a:p>
          <a:p>
            <a:pPr eaLnBrk="1" hangingPunct="1">
              <a:spcBef>
                <a:spcPct val="0"/>
              </a:spcBef>
            </a:pPr>
            <a:r>
              <a:rPr lang="en-US"/>
              <a:t>+2 = 38 min. (Y:18)</a:t>
            </a:r>
          </a:p>
        </p:txBody>
      </p:sp>
    </p:spTree>
    <p:extLst>
      <p:ext uri="{BB962C8B-B14F-4D97-AF65-F5344CB8AC3E}">
        <p14:creationId xmlns:p14="http://schemas.microsoft.com/office/powerpoint/2010/main" val="406090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extLst>
      <p:ext uri="{BB962C8B-B14F-4D97-AF65-F5344CB8AC3E}">
        <p14:creationId xmlns:p14="http://schemas.microsoft.com/office/powerpoint/2010/main" val="1419823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A70A7-E578-1540-8263-E3B3842894D8}" type="slidenum">
              <a:rPr lang="en-US"/>
              <a:pPr>
                <a:defRPr/>
              </a:pPr>
              <a:t>27</a:t>
            </a:fld>
            <a:endParaRPr lang="en-US"/>
          </a:p>
        </p:txBody>
      </p:sp>
      <p:sp>
        <p:nvSpPr>
          <p:cNvPr id="62467" name="Rectangle 2"/>
          <p:cNvSpPr>
            <a:spLocks noGrp="1" noChangeArrowheads="1"/>
          </p:cNvSpPr>
          <p:nvPr>
            <p:ph type="body" idx="1"/>
          </p:nvPr>
        </p:nvSpPr>
        <p:spPr bwMode="auto">
          <a:xfrm>
            <a:off x="914400" y="4343400"/>
            <a:ext cx="5029200" cy="4114800"/>
          </a:xfrm>
          <a:noFill/>
        </p:spPr>
        <p:txBody>
          <a:bodyPr wrap="square" lIns="90462" tIns="44438" rIns="90462" bIns="44438" numCol="1" anchor="t" anchorCtr="0" compatLnSpc="1">
            <a:prstTxWarp prst="textNoShape">
              <a:avLst/>
            </a:prstTxWarp>
          </a:bodyPr>
          <a:lstStyle/>
          <a:p>
            <a:endParaRPr lang="en-US"/>
          </a:p>
        </p:txBody>
      </p:sp>
      <p:sp>
        <p:nvSpPr>
          <p:cNvPr id="62468" name="Rectangle 3"/>
          <p:cNvSpPr>
            <a:spLocks noGrp="1" noRot="1" noChangeAspect="1" noChangeArrowheads="1" noTextEdit="1"/>
          </p:cNvSpPr>
          <p:nvPr>
            <p:ph type="sldImg"/>
          </p:nvPr>
        </p:nvSpPr>
        <p:spPr bwMode="auto">
          <a:noFill/>
          <a:ln w="9525">
            <a:noFill/>
          </a:ln>
        </p:spPr>
      </p:sp>
    </p:spTree>
    <p:extLst>
      <p:ext uri="{BB962C8B-B14F-4D97-AF65-F5344CB8AC3E}">
        <p14:creationId xmlns:p14="http://schemas.microsoft.com/office/powerpoint/2010/main" val="644007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 cache sizes grow, the relative improvement from associativity increases only slightly; since the overall miss rate of a larger cache is lower, the opportunity for improving the miss rate decreases and the absolute improvement in miss rate from associativity shrinks significantly.</a:t>
            </a:r>
          </a:p>
        </p:txBody>
      </p:sp>
    </p:spTree>
    <p:extLst>
      <p:ext uri="{BB962C8B-B14F-4D97-AF65-F5344CB8AC3E}">
        <p14:creationId xmlns:p14="http://schemas.microsoft.com/office/powerpoint/2010/main" val="3833019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body" idx="1"/>
          </p:nvPr>
        </p:nvSpPr>
        <p:spPr>
          <a:xfrm>
            <a:off x="516434" y="4345214"/>
            <a:ext cx="5909964" cy="4113893"/>
          </a:xfrm>
          <a:noFill/>
          <a:ln>
            <a:noFill/>
          </a:ln>
        </p:spPr>
        <p:txBody>
          <a:bodyPr lIns="92910" tIns="45640" rIns="92910" bIns="45640"/>
          <a:lstStyle/>
          <a:p>
            <a:r>
              <a:rPr lang="en-US" dirty="0"/>
              <a:t>(Capacity miss) That is the cache misses are due to the fact that the cache is simply not large enough to contain all the blocks that are accessed by the program.</a:t>
            </a:r>
          </a:p>
          <a:p>
            <a:r>
              <a:rPr lang="en-US" dirty="0"/>
              <a:t>The solution to reduce the Capacity miss rate is simple: increase the cache size.</a:t>
            </a:r>
          </a:p>
          <a:p>
            <a:r>
              <a:rPr lang="en-US" dirty="0"/>
              <a:t>Here is a summary of other types of cache miss we talked about.</a:t>
            </a:r>
          </a:p>
          <a:p>
            <a:r>
              <a:rPr lang="en-US" dirty="0"/>
              <a:t>First is the Compulsory misses. These are the misses that we cannot avoid.  They are caused when we first start the program.</a:t>
            </a:r>
          </a:p>
          <a:p>
            <a:r>
              <a:rPr lang="en-US" dirty="0"/>
              <a:t>Then we talked about the conflict misses.  They are the misses that caused by multiple memory locations being mapped to the same cache location.</a:t>
            </a:r>
          </a:p>
          <a:p>
            <a:r>
              <a:rPr lang="en-US" dirty="0"/>
              <a:t>There are two solutions to reduce conflict misses.  The first one is, once again, increase the cache size.  The second one is to increase the </a:t>
            </a:r>
            <a:r>
              <a:rPr lang="en-US" dirty="0" err="1"/>
              <a:t>associativity</a:t>
            </a:r>
            <a:r>
              <a:rPr lang="en-US" dirty="0"/>
              <a:t>.</a:t>
            </a:r>
          </a:p>
          <a:p>
            <a:r>
              <a:rPr lang="en-US" dirty="0"/>
              <a:t>For example, say using a 2-way set associative cache instead of directed mapped cache.</a:t>
            </a:r>
          </a:p>
          <a:p>
            <a:r>
              <a:rPr lang="en-US" dirty="0"/>
              <a:t>But keep in mind that cache miss rate is only one part of the equation.  You also have to worry about cache access time and miss penalty.  Do NOT optimize miss rate alone.</a:t>
            </a:r>
          </a:p>
          <a:p>
            <a:r>
              <a:rPr lang="en-US" dirty="0"/>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dirty="0"/>
          </a:p>
          <a:p>
            <a:r>
              <a:rPr lang="en-US" dirty="0"/>
              <a:t>+2 = 43 min. (Y:23)</a:t>
            </a:r>
          </a:p>
        </p:txBody>
      </p:sp>
      <p:sp>
        <p:nvSpPr>
          <p:cNvPr id="1603587" name="Rectangle 3"/>
          <p:cNvSpPr>
            <a:spLocks noGrp="1" noRot="1" noChangeAspect="1" noChangeArrowheads="1" noTextEdit="1"/>
          </p:cNvSpPr>
          <p:nvPr>
            <p:ph type="sldImg"/>
          </p:nvPr>
        </p:nvSpPr>
        <p:spPr>
          <a:xfrm>
            <a:off x="1165225" y="588963"/>
            <a:ext cx="4548188" cy="3413125"/>
          </a:xfrm>
          <a:ln/>
        </p:spPr>
      </p:sp>
    </p:spTree>
    <p:extLst>
      <p:ext uri="{BB962C8B-B14F-4D97-AF65-F5344CB8AC3E}">
        <p14:creationId xmlns:p14="http://schemas.microsoft.com/office/powerpoint/2010/main" val="320666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extLst>
      <p:ext uri="{BB962C8B-B14F-4D97-AF65-F5344CB8AC3E}">
        <p14:creationId xmlns:p14="http://schemas.microsoft.com/office/powerpoint/2010/main" val="193966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89398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extLst>
      <p:ext uri="{BB962C8B-B14F-4D97-AF65-F5344CB8AC3E}">
        <p14:creationId xmlns:p14="http://schemas.microsoft.com/office/powerpoint/2010/main" val="90951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7</a:t>
            </a:fld>
            <a:endParaRPr lang="en-US"/>
          </a:p>
        </p:txBody>
      </p:sp>
    </p:spTree>
    <p:extLst>
      <p:ext uri="{BB962C8B-B14F-4D97-AF65-F5344CB8AC3E}">
        <p14:creationId xmlns:p14="http://schemas.microsoft.com/office/powerpoint/2010/main" val="56684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9</a:t>
            </a:fld>
            <a:endParaRPr lang="en-US"/>
          </a:p>
        </p:txBody>
      </p:sp>
    </p:spTree>
    <p:extLst>
      <p:ext uri="{BB962C8B-B14F-4D97-AF65-F5344CB8AC3E}">
        <p14:creationId xmlns:p14="http://schemas.microsoft.com/office/powerpoint/2010/main" val="172114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61F1880-39F3-B849-9762-40EB0B75D7A1}" type="slidenum">
              <a:rPr lang="en-US"/>
              <a:pPr/>
              <a:t>11</a:t>
            </a:fld>
            <a:endParaRPr lang="en-US"/>
          </a:p>
        </p:txBody>
      </p:sp>
      <p:sp>
        <p:nvSpPr>
          <p:cNvPr id="1543170" name="Rectangle 2"/>
          <p:cNvSpPr>
            <a:spLocks noGrp="1" noRot="1" noChangeAspect="1" noChangeArrowheads="1" noTextEdit="1"/>
          </p:cNvSpPr>
          <p:nvPr>
            <p:ph type="sldImg"/>
          </p:nvPr>
        </p:nvSpPr>
        <p:spPr>
          <a:ln/>
        </p:spPr>
      </p:sp>
      <p:sp>
        <p:nvSpPr>
          <p:cNvPr id="1543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144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extLst>
      <p:ext uri="{BB962C8B-B14F-4D97-AF65-F5344CB8AC3E}">
        <p14:creationId xmlns:p14="http://schemas.microsoft.com/office/powerpoint/2010/main" val="98197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C9F2B93-4D39-AB48-86A6-B3C6E4B059A0}" type="datetime1">
              <a:rPr lang="en-US" smtClean="0"/>
              <a:t>3/13/16</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4DAC1-BE44-B048-9BC1-16DDDA0C8DA7}" type="datetime1">
              <a:rPr lang="en-US" smtClean="0"/>
              <a:t>3/13/16</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6EB91-00B7-E545-896B-6413BFF2450C}" type="datetime1">
              <a:rPr lang="en-US" smtClean="0"/>
              <a:t>3/13/16</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028" name="Image" r:id="rId3" imgW="10057143" imgH="1269841" progId="">
                  <p:embed/>
                </p:oleObj>
              </mc:Choice>
              <mc:Fallback>
                <p:oleObj name="Image" r:id="rId3" imgW="10057143" imgH="12698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56441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C3A35-71AF-2941-8129-F4C060A443F0}" type="datetime1">
              <a:rPr lang="en-US" smtClean="0"/>
              <a:t>3/13/16</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7648B-07AF-6747-B179-2E2C4999D6E7}" type="datetime1">
              <a:rPr lang="en-US" smtClean="0"/>
              <a:t>3/13/16</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D3C22-1255-7648-9FCD-1C9812662B45}" type="datetime1">
              <a:rPr lang="en-US" smtClean="0"/>
              <a:t>3/13/16</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D7FCF-02FA-5E49-AEF6-FB02EB47A452}" type="datetime1">
              <a:rPr lang="en-US" smtClean="0"/>
              <a:t>3/13/16</a:t>
            </a:fld>
            <a:endParaRPr lang="en-US" dirty="0"/>
          </a:p>
        </p:txBody>
      </p:sp>
      <p:sp>
        <p:nvSpPr>
          <p:cNvPr id="8" name="Footer Placeholder 7"/>
          <p:cNvSpPr>
            <a:spLocks noGrp="1"/>
          </p:cNvSpPr>
          <p:nvPr>
            <p:ph type="ftr" sz="quarter" idx="11"/>
          </p:nvPr>
        </p:nvSpPr>
        <p:spPr/>
        <p:txBody>
          <a:bodyPr/>
          <a:lstStyle/>
          <a:p>
            <a:r>
              <a:rPr lang="en-US" dirty="0" smtClean="0"/>
              <a:t>Fall 2013 -- Lecture #22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5917D-518C-4E4E-82AF-836D19333D3E}" type="datetime1">
              <a:rPr lang="en-US" smtClean="0"/>
              <a:t>3/13/16</a:t>
            </a:fld>
            <a:endParaRPr lang="en-US" dirty="0"/>
          </a:p>
        </p:txBody>
      </p:sp>
      <p:sp>
        <p:nvSpPr>
          <p:cNvPr id="4" name="Footer Placeholder 3"/>
          <p:cNvSpPr>
            <a:spLocks noGrp="1"/>
          </p:cNvSpPr>
          <p:nvPr>
            <p:ph type="ftr" sz="quarter" idx="11"/>
          </p:nvPr>
        </p:nvSpPr>
        <p:spPr/>
        <p:txBody>
          <a:bodyPr/>
          <a:lstStyle/>
          <a:p>
            <a:r>
              <a:rPr lang="en-US" dirty="0" smtClean="0"/>
              <a:t>Fall 2013 -- Lecture #22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26585-0EA5-6246-A9FA-8A155AB2F104}" type="datetime1">
              <a:rPr lang="en-US" smtClean="0"/>
              <a:t>3/13/16</a:t>
            </a:fld>
            <a:endParaRPr lang="en-US" dirty="0"/>
          </a:p>
        </p:txBody>
      </p:sp>
      <p:sp>
        <p:nvSpPr>
          <p:cNvPr id="3" name="Footer Placeholder 2"/>
          <p:cNvSpPr>
            <a:spLocks noGrp="1"/>
          </p:cNvSpPr>
          <p:nvPr>
            <p:ph type="ftr" sz="quarter" idx="11"/>
          </p:nvPr>
        </p:nvSpPr>
        <p:spPr/>
        <p:txBody>
          <a:bodyPr/>
          <a:lstStyle/>
          <a:p>
            <a:r>
              <a:rPr lang="en-US" dirty="0" smtClean="0"/>
              <a:t>Fall 2013 -- Lecture #22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BDE21-E6F4-3449-8B2F-E98949F51F8C}" type="datetime1">
              <a:rPr lang="en-US" smtClean="0"/>
              <a:t>3/13/16</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DCBC0-23F2-5B4E-A135-42DBDAC36DDF}" type="datetime1">
              <a:rPr lang="en-US" smtClean="0"/>
              <a:t>3/13/16</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FAF7-0BD5-5D48-8229-9FA0350637FF}" type="datetime1">
              <a:rPr lang="en-US" smtClean="0"/>
              <a:t>3/13/16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#22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4.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467" y="1503891"/>
            <a:ext cx="7772400" cy="1470025"/>
          </a:xfrm>
        </p:spPr>
        <p:txBody>
          <a:bodyPr>
            <a:normAutofit fontScale="90000"/>
          </a:bodyPr>
          <a:lstStyle/>
          <a:p>
            <a:pPr eaLnBrk="1" hangingPunct="1">
              <a:defRPr/>
            </a:pPr>
            <a:r>
              <a:rPr lang="en-US" sz="4000" dirty="0">
                <a:latin typeface="Calibri" charset="0"/>
                <a:ea typeface="ＭＳ Ｐゴシック" charset="0"/>
                <a:cs typeface="ＭＳ Ｐゴシック" charset="0"/>
              </a:rPr>
              <a:t>CS 61C: Great Ideas in Computer </a:t>
            </a:r>
            <a:r>
              <a:rPr lang="en-US" sz="4000" dirty="0" smtClean="0">
                <a:latin typeface="Calibri" charset="0"/>
                <a:ea typeface="ＭＳ Ｐゴシック" charset="0"/>
                <a:cs typeface="ＭＳ Ｐゴシック" charset="0"/>
              </a:rPr>
              <a:t>Architecture</a:t>
            </a:r>
            <a:r>
              <a:rPr lang="en-US" sz="4000" dirty="0">
                <a:latin typeface="Calibri" charset="0"/>
                <a:ea typeface="ＭＳ Ｐゴシック" charset="0"/>
                <a:cs typeface="ＭＳ Ｐゴシック" charset="0"/>
              </a:rPr>
              <a:t/>
            </a:r>
            <a:br>
              <a:rPr lang="en-US" sz="4000" dirty="0">
                <a:latin typeface="Calibri" charset="0"/>
                <a:ea typeface="ＭＳ Ｐゴシック" charset="0"/>
                <a:cs typeface="ＭＳ Ｐゴシック" charset="0"/>
              </a:rPr>
            </a:br>
            <a:r>
              <a:rPr lang="en-US" sz="4000" dirty="0" smtClean="0">
                <a:latin typeface="Calibri" charset="0"/>
                <a:ea typeface="ＭＳ Ｐゴシック" charset="0"/>
                <a:cs typeface="ＭＳ Ｐゴシック" charset="0"/>
              </a:rPr>
              <a:t>Caches Part 2</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522571" y="3886200"/>
            <a:ext cx="8098858" cy="1752600"/>
          </a:xfrm>
        </p:spPr>
        <p:txBody>
          <a:bodyPr rtlCol="0">
            <a:normAutofit/>
          </a:bodyPr>
          <a:lstStyle/>
          <a:p>
            <a:r>
              <a:rPr lang="en-US" dirty="0"/>
              <a:t>Instructors:</a:t>
            </a:r>
          </a:p>
          <a:p>
            <a:r>
              <a:rPr lang="en-US" dirty="0" smtClean="0"/>
              <a:t>Nicholas Weaver &amp; </a:t>
            </a:r>
            <a:r>
              <a:rPr lang="en-US" dirty="0"/>
              <a:t>Vladimir </a:t>
            </a:r>
            <a:r>
              <a:rPr lang="en-US" dirty="0" err="1"/>
              <a:t>Stojanovic</a:t>
            </a:r>
            <a:endParaRPr lang="en-US" dirty="0"/>
          </a:p>
          <a:p>
            <a:pPr eaLnBrk="1" fontAlgn="auto" hangingPunct="1">
              <a:spcAft>
                <a:spcPts val="0"/>
              </a:spcAft>
              <a:buFont typeface="Arial"/>
              <a:buNone/>
              <a:defRPr/>
            </a:pPr>
            <a:r>
              <a:rPr lang="en-US" dirty="0" smtClean="0">
                <a:ea typeface="+mn-ea"/>
                <a:cs typeface="+mn-cs"/>
              </a:rPr>
              <a:t>http://inst.eecs.berkeley.edu/~cs61c/fa15</a:t>
            </a:r>
          </a:p>
        </p:txBody>
      </p:sp>
    </p:spTree>
    <p:extLst>
      <p:ext uri="{BB962C8B-B14F-4D97-AF65-F5344CB8AC3E}">
        <p14:creationId xmlns:p14="http://schemas.microsoft.com/office/powerpoint/2010/main" val="26221552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Write-Through vs. Write-Back</a:t>
            </a:r>
            <a:endParaRPr lang="en-US" dirty="0"/>
          </a:p>
        </p:txBody>
      </p:sp>
      <p:sp>
        <p:nvSpPr>
          <p:cNvPr id="3" name="Content Placeholder 2"/>
          <p:cNvSpPr>
            <a:spLocks noGrp="1"/>
          </p:cNvSpPr>
          <p:nvPr>
            <p:ph sz="half" idx="1"/>
          </p:nvPr>
        </p:nvSpPr>
        <p:spPr>
          <a:xfrm>
            <a:off x="152400" y="1600200"/>
            <a:ext cx="4648200" cy="4525963"/>
          </a:xfrm>
        </p:spPr>
        <p:txBody>
          <a:bodyPr/>
          <a:lstStyle/>
          <a:p>
            <a:r>
              <a:rPr lang="en-US" dirty="0" smtClean="0"/>
              <a:t>Write-Through:</a:t>
            </a:r>
          </a:p>
          <a:p>
            <a:pPr lvl="1"/>
            <a:r>
              <a:rPr lang="en-US" dirty="0" smtClean="0"/>
              <a:t>Simpler control logic</a:t>
            </a:r>
          </a:p>
          <a:p>
            <a:pPr lvl="1"/>
            <a:r>
              <a:rPr lang="en-US" dirty="0" smtClean="0"/>
              <a:t>More predictable timing simplifies processor control logic</a:t>
            </a:r>
          </a:p>
          <a:p>
            <a:pPr lvl="1"/>
            <a:r>
              <a:rPr lang="en-US" dirty="0" smtClean="0"/>
              <a:t>Easier to make reliable, since memory always has copy of data (big idea: Redundancy!)</a:t>
            </a:r>
            <a:endParaRPr lang="en-US" dirty="0"/>
          </a:p>
        </p:txBody>
      </p:sp>
      <p:sp>
        <p:nvSpPr>
          <p:cNvPr id="4" name="Content Placeholder 3"/>
          <p:cNvSpPr>
            <a:spLocks noGrp="1"/>
          </p:cNvSpPr>
          <p:nvPr>
            <p:ph sz="half" idx="2"/>
          </p:nvPr>
        </p:nvSpPr>
        <p:spPr>
          <a:xfrm>
            <a:off x="4572000" y="1600200"/>
            <a:ext cx="4343400" cy="4525963"/>
          </a:xfrm>
        </p:spPr>
        <p:txBody>
          <a:bodyPr/>
          <a:lstStyle/>
          <a:p>
            <a:r>
              <a:rPr lang="en-US" dirty="0" smtClean="0"/>
              <a:t>Write-Back</a:t>
            </a:r>
          </a:p>
          <a:p>
            <a:pPr lvl="1"/>
            <a:r>
              <a:rPr lang="en-US" dirty="0" smtClean="0"/>
              <a:t>More complex control logic</a:t>
            </a:r>
          </a:p>
          <a:p>
            <a:pPr lvl="1"/>
            <a:r>
              <a:rPr lang="en-US" dirty="0" smtClean="0"/>
              <a:t>More variable timing (0,1,2 memory accesses per cache access)</a:t>
            </a:r>
          </a:p>
          <a:p>
            <a:pPr lvl="1"/>
            <a:r>
              <a:rPr lang="en-US" dirty="0" smtClean="0"/>
              <a:t>Usually reduces write traffic</a:t>
            </a:r>
          </a:p>
          <a:p>
            <a:pPr lvl="1"/>
            <a:r>
              <a:rPr lang="en-US" dirty="0" smtClean="0"/>
              <a:t>Harder to make reliable, sometimes cache has only copy of data</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10</a:t>
            </a:fld>
            <a:endParaRPr lang="en-US"/>
          </a:p>
        </p:txBody>
      </p:sp>
    </p:spTree>
    <p:extLst>
      <p:ext uri="{BB962C8B-B14F-4D97-AF65-F5344CB8AC3E}">
        <p14:creationId xmlns:p14="http://schemas.microsoft.com/office/powerpoint/2010/main" val="630448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a:xfrm>
            <a:off x="457200" y="274638"/>
            <a:ext cx="8229600" cy="725736"/>
          </a:xfrm>
        </p:spPr>
        <p:txBody>
          <a:bodyPr>
            <a:normAutofit fontScale="90000"/>
          </a:bodyPr>
          <a:lstStyle/>
          <a:p>
            <a:r>
              <a:rPr lang="en-US" dirty="0" smtClean="0"/>
              <a:t>Write Policy Choices </a:t>
            </a:r>
            <a:endParaRPr lang="en-US" dirty="0"/>
          </a:p>
        </p:txBody>
      </p:sp>
      <p:sp>
        <p:nvSpPr>
          <p:cNvPr id="1488899" name="Rectangle 3"/>
          <p:cNvSpPr>
            <a:spLocks noGrp="1" noChangeArrowheads="1"/>
          </p:cNvSpPr>
          <p:nvPr>
            <p:ph idx="1"/>
          </p:nvPr>
        </p:nvSpPr>
        <p:spPr>
          <a:xfrm>
            <a:off x="457200" y="1148256"/>
            <a:ext cx="8229600" cy="4977907"/>
          </a:xfrm>
        </p:spPr>
        <p:txBody>
          <a:bodyPr>
            <a:normAutofit fontScale="77500" lnSpcReduction="20000"/>
          </a:bodyPr>
          <a:lstStyle/>
          <a:p>
            <a:r>
              <a:rPr lang="en-US" dirty="0" smtClean="0"/>
              <a:t>Cache hit:</a:t>
            </a:r>
          </a:p>
          <a:p>
            <a:pPr lvl="1"/>
            <a:r>
              <a:rPr lang="en-US" b="1" dirty="0" smtClean="0"/>
              <a:t>write through</a:t>
            </a:r>
            <a:r>
              <a:rPr lang="en-US" dirty="0" smtClean="0"/>
              <a:t>: writes both cache &amp; memory on every access</a:t>
            </a:r>
          </a:p>
          <a:p>
            <a:pPr lvl="2"/>
            <a:r>
              <a:rPr lang="en-US" dirty="0" smtClean="0"/>
              <a:t>Generally higher memory traffic but simpler pipeline &amp; cache design</a:t>
            </a:r>
          </a:p>
          <a:p>
            <a:pPr lvl="1"/>
            <a:r>
              <a:rPr lang="en-US" b="1" dirty="0" smtClean="0"/>
              <a:t>write back</a:t>
            </a:r>
            <a:r>
              <a:rPr lang="en-US" dirty="0" smtClean="0"/>
              <a:t>: writes cache only, memory `written only when dirty entry evicted</a:t>
            </a:r>
          </a:p>
          <a:p>
            <a:pPr lvl="2"/>
            <a:r>
              <a:rPr lang="en-US" dirty="0" smtClean="0"/>
              <a:t>A dirty bit per line reduces write-back traffic</a:t>
            </a:r>
          </a:p>
          <a:p>
            <a:pPr lvl="2"/>
            <a:r>
              <a:rPr lang="en-US" dirty="0" smtClean="0"/>
              <a:t>Must handle 0, 1, or 2 accesses to memory for each load/store</a:t>
            </a:r>
          </a:p>
          <a:p>
            <a:r>
              <a:rPr lang="en-US" dirty="0" smtClean="0"/>
              <a:t>Cache miss:</a:t>
            </a:r>
          </a:p>
          <a:p>
            <a:pPr lvl="1"/>
            <a:r>
              <a:rPr lang="en-US" b="1" dirty="0" smtClean="0"/>
              <a:t>no write allocate</a:t>
            </a:r>
            <a:r>
              <a:rPr lang="en-US" dirty="0" smtClean="0"/>
              <a:t>:  only write to main memory</a:t>
            </a:r>
          </a:p>
          <a:p>
            <a:pPr lvl="1"/>
            <a:r>
              <a:rPr lang="en-US" b="1" dirty="0" smtClean="0"/>
              <a:t>write allocate </a:t>
            </a:r>
            <a:r>
              <a:rPr lang="en-US" dirty="0" smtClean="0"/>
              <a:t>(aka fetch on write):  fetch into cache</a:t>
            </a:r>
            <a:br>
              <a:rPr lang="en-US" dirty="0" smtClean="0"/>
            </a:br>
            <a:endParaRPr lang="en-US" dirty="0" smtClean="0"/>
          </a:p>
          <a:p>
            <a:r>
              <a:rPr lang="en-US" dirty="0" smtClean="0"/>
              <a:t>Common combinations:</a:t>
            </a:r>
          </a:p>
          <a:p>
            <a:pPr lvl="1"/>
            <a:r>
              <a:rPr lang="en-US" dirty="0" smtClean="0"/>
              <a:t>write through and no write allocate</a:t>
            </a:r>
          </a:p>
          <a:p>
            <a:pPr lvl="1"/>
            <a:r>
              <a:rPr lang="en-US" dirty="0" smtClean="0"/>
              <a:t>write back with write allocate</a:t>
            </a:r>
            <a:endParaRPr lang="en-US" dirty="0"/>
          </a:p>
        </p:txBody>
      </p:sp>
      <p:sp>
        <p:nvSpPr>
          <p:cNvPr id="6" name="Slide Number Placeholder 5"/>
          <p:cNvSpPr>
            <a:spLocks noGrp="1"/>
          </p:cNvSpPr>
          <p:nvPr>
            <p:ph type="sldNum" sz="quarter" idx="12"/>
          </p:nvPr>
        </p:nvSpPr>
        <p:spPr/>
        <p:txBody>
          <a:bodyPr/>
          <a:lstStyle/>
          <a:p>
            <a:fld id="{DF83F53A-B97A-7D4D-B2C6-662DBDE74966}" type="slidenum">
              <a:rPr lang="en-US" smtClean="0"/>
              <a:pPr/>
              <a:t>11</a:t>
            </a:fld>
            <a:endParaRPr lang="en-US"/>
          </a:p>
        </p:txBody>
      </p:sp>
    </p:spTree>
    <p:extLst>
      <p:ext uri="{BB962C8B-B14F-4D97-AF65-F5344CB8AC3E}">
        <p14:creationId xmlns:p14="http://schemas.microsoft.com/office/powerpoint/2010/main" val="268129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a:t>
            </a:r>
            <a:r>
              <a:rPr lang="en-US" i="1" dirty="0" smtClean="0"/>
              <a:t>Performance)</a:t>
            </a:r>
            <a:r>
              <a:rPr lang="en-US" dirty="0" smtClean="0"/>
              <a:t> Terms</a:t>
            </a:r>
            <a:endParaRPr lang="en-US" dirty="0"/>
          </a:p>
        </p:txBody>
      </p:sp>
      <p:sp>
        <p:nvSpPr>
          <p:cNvPr id="3" name="Content Placeholder 2"/>
          <p:cNvSpPr>
            <a:spLocks noGrp="1"/>
          </p:cNvSpPr>
          <p:nvPr>
            <p:ph idx="1"/>
          </p:nvPr>
        </p:nvSpPr>
        <p:spPr>
          <a:xfrm>
            <a:off x="457200" y="1600200"/>
            <a:ext cx="8686800" cy="4525963"/>
          </a:xfrm>
        </p:spPr>
        <p:txBody>
          <a:bodyPr>
            <a:normAutofit fontScale="92500"/>
          </a:bodyPr>
          <a:lstStyle/>
          <a:p>
            <a:pPr>
              <a:buClr>
                <a:schemeClr val="tx1"/>
              </a:buClr>
            </a:pPr>
            <a:r>
              <a:rPr lang="en-US" dirty="0" smtClean="0">
                <a:solidFill>
                  <a:srgbClr val="3366FF"/>
                </a:solidFill>
              </a:rPr>
              <a:t>Hit rate</a:t>
            </a:r>
            <a:r>
              <a:rPr lang="en-US" dirty="0" smtClean="0"/>
              <a:t>: fraction of accesses that hit in the cache</a:t>
            </a:r>
          </a:p>
          <a:p>
            <a:pPr>
              <a:buClr>
                <a:schemeClr val="tx1"/>
              </a:buClr>
            </a:pPr>
            <a:r>
              <a:rPr lang="en-US" dirty="0" smtClean="0">
                <a:solidFill>
                  <a:srgbClr val="3366FF"/>
                </a:solidFill>
              </a:rPr>
              <a:t>Miss rate</a:t>
            </a:r>
            <a:r>
              <a:rPr lang="en-US" dirty="0" smtClean="0"/>
              <a:t>: 1 – Hit rate</a:t>
            </a:r>
          </a:p>
          <a:p>
            <a:pPr>
              <a:buClr>
                <a:schemeClr val="tx1"/>
              </a:buClr>
            </a:pPr>
            <a:r>
              <a:rPr lang="en-US" dirty="0" smtClean="0">
                <a:solidFill>
                  <a:srgbClr val="3366FF"/>
                </a:solidFill>
              </a:rPr>
              <a:t>Miss penalty</a:t>
            </a:r>
            <a:r>
              <a:rPr lang="en-US" dirty="0" smtClean="0"/>
              <a:t>: time to replace a block from lower level in memory hierarchy to cache</a:t>
            </a:r>
          </a:p>
          <a:p>
            <a:pPr>
              <a:buClr>
                <a:schemeClr val="tx1"/>
              </a:buClr>
            </a:pPr>
            <a:r>
              <a:rPr lang="en-US" dirty="0" smtClean="0">
                <a:solidFill>
                  <a:srgbClr val="3366FF"/>
                </a:solidFill>
              </a:rPr>
              <a:t>Hit time</a:t>
            </a:r>
            <a:r>
              <a:rPr lang="en-US" dirty="0" smtClean="0"/>
              <a:t>: time to access cache memory (including tag comparison)</a:t>
            </a:r>
          </a:p>
          <a:p>
            <a:endParaRPr lang="en-US" dirty="0" smtClean="0"/>
          </a:p>
          <a:p>
            <a:r>
              <a:rPr lang="en-US" dirty="0" smtClean="0"/>
              <a:t>Abbreviation: “$” = cache (A Berkeley innovation!)</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p14="http://schemas.microsoft.com/office/powerpoint/2010/main" val="101383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2"/>
            <a:ext cx="8322733" cy="3120448"/>
          </a:xfrm>
        </p:spPr>
        <p:txBody>
          <a:bodyPr>
            <a:normAutofit/>
          </a:bodyPr>
          <a:lstStyle/>
          <a:p>
            <a:pPr>
              <a:lnSpc>
                <a:spcPct val="100000"/>
              </a:lnSpc>
              <a:spcBef>
                <a:spcPts val="600"/>
              </a:spcBef>
            </a:pPr>
            <a:r>
              <a:rPr lang="en-US" dirty="0" smtClean="0"/>
              <a:t>Average Memory Access Time (AMAT) is the average time to access memory considering both hits and misses in the cache</a:t>
            </a:r>
          </a:p>
          <a:p>
            <a:pPr marL="287338" lvl="1" indent="-287338">
              <a:lnSpc>
                <a:spcPct val="100000"/>
              </a:lnSpc>
              <a:spcBef>
                <a:spcPts val="600"/>
              </a:spcBef>
              <a:buNone/>
            </a:pPr>
            <a:r>
              <a:rPr lang="en-US" sz="3613" dirty="0" smtClean="0">
                <a:solidFill>
                  <a:srgbClr val="FF0000"/>
                </a:solidFill>
              </a:rPr>
              <a:t>AMAT =  	Time for a hit  </a:t>
            </a:r>
            <a:br>
              <a:rPr lang="en-US" sz="3613" dirty="0" smtClean="0">
                <a:solidFill>
                  <a:srgbClr val="FF0000"/>
                </a:solidFill>
              </a:rPr>
            </a:br>
            <a:r>
              <a:rPr lang="en-US" sz="3613" dirty="0" smtClean="0">
                <a:solidFill>
                  <a:srgbClr val="FF0000"/>
                </a:solidFill>
              </a:rPr>
              <a:t>							+  Miss rate × Miss penalty</a:t>
            </a:r>
            <a:endParaRPr lang="en-US" dirty="0" smtClean="0">
              <a:solidFill>
                <a:schemeClr val="accent2"/>
              </a:solidFill>
            </a:endParaRPr>
          </a:p>
          <a:p>
            <a:pPr>
              <a:lnSpc>
                <a:spcPct val="100000"/>
              </a:lnSpc>
              <a:spcBef>
                <a:spcPts val="600"/>
              </a:spcBef>
            </a:pPr>
            <a:endParaRPr lang="en-US" dirty="0" smtClean="0"/>
          </a:p>
          <a:p>
            <a:pPr>
              <a:lnSpc>
                <a:spcPct val="100000"/>
              </a:lnSpc>
              <a:spcBef>
                <a:spcPts val="600"/>
              </a:spcBef>
              <a:buNone/>
            </a:pPr>
            <a:endParaRPr lang="en-US"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13</a:t>
            </a:fld>
            <a:endParaRPr lang="en-US"/>
          </a:p>
        </p:txBody>
      </p:sp>
    </p:spTree>
    <p:extLst>
      <p:ext uri="{BB962C8B-B14F-4D97-AF65-F5344CB8AC3E}">
        <p14:creationId xmlns:p14="http://schemas.microsoft.com/office/powerpoint/2010/main" val="13189330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B:  400 </a:t>
            </a:r>
            <a:r>
              <a:rPr lang="en-US" sz="2800" dirty="0" err="1" smtClean="0">
                <a:solidFill>
                  <a:srgbClr val="408000"/>
                </a:solidFill>
                <a:latin typeface="+mj-lt"/>
                <a:cs typeface="Courier"/>
              </a:rPr>
              <a:t>psec</a:t>
            </a:r>
            <a:endParaRPr lang="en-US" sz="2800" dirty="0" smtClean="0">
              <a:solidFill>
                <a:srgbClr val="408000"/>
              </a:solidFill>
              <a:latin typeface="+mj-lt"/>
              <a:cs typeface="Courier"/>
            </a:endParaRPr>
          </a:p>
        </p:txBody>
      </p:sp>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C:  600 </a:t>
            </a:r>
            <a:r>
              <a:rPr lang="en-US" sz="2800" dirty="0" err="1" smtClean="0">
                <a:solidFill>
                  <a:srgbClr val="FF66A0"/>
                </a:solidFill>
                <a:latin typeface="+mj-lt"/>
                <a:cs typeface="Courier"/>
              </a:rPr>
              <a:t>psec</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32573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D:  ≥ 800 </a:t>
            </a:r>
            <a:r>
              <a:rPr lang="en-US" sz="2800" b="1" dirty="0" err="1" smtClean="0">
                <a:ln>
                  <a:solidFill>
                    <a:schemeClr val="tx1"/>
                  </a:solidFill>
                </a:ln>
                <a:solidFill>
                  <a:srgbClr val="FFE860"/>
                </a:solidFill>
                <a:latin typeface="+mj-lt"/>
                <a:cs typeface="Courier"/>
              </a:rPr>
              <a:t>psec</a:t>
            </a:r>
            <a:endParaRPr lang="en-US" sz="2800" b="1" dirty="0" smtClean="0">
              <a:ln>
                <a:solidFill>
                  <a:schemeClr val="tx1"/>
                </a:solidFill>
              </a:ln>
              <a:solidFill>
                <a:srgbClr val="FFE860"/>
              </a:solidFill>
              <a:latin typeface="+mj-lt"/>
              <a:cs typeface="Courier"/>
            </a:endParaRPr>
          </a:p>
        </p:txBody>
      </p:sp>
      <p:grpSp>
        <p:nvGrpSpPr>
          <p:cNvPr id="2" name="Group 10"/>
          <p:cNvGrpSpPr>
            <a:grpSpLocks/>
          </p:cNvGrpSpPr>
          <p:nvPr/>
        </p:nvGrpSpPr>
        <p:grpSpPr bwMode="auto">
          <a:xfrm>
            <a:off x="960438" y="2582530"/>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A:  ≤200 </a:t>
              </a:r>
              <a:r>
                <a:rPr lang="en-US" sz="2800" dirty="0" err="1" smtClean="0">
                  <a:solidFill>
                    <a:srgbClr val="FF8000"/>
                  </a:solidFill>
                  <a:latin typeface="+mj-lt"/>
                  <a:cs typeface="Courier"/>
                </a:rPr>
                <a:t>psec</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smtClean="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14</a:t>
            </a:fld>
            <a:endParaRPr lang="en-US" dirty="0" smtClean="0"/>
          </a:p>
        </p:txBody>
      </p:sp>
      <p:sp>
        <p:nvSpPr>
          <p:cNvPr id="53258" name="TextBox 12"/>
          <p:cNvSpPr txBox="1">
            <a:spLocks noChangeArrowheads="1"/>
          </p:cNvSpPr>
          <p:nvPr/>
        </p:nvSpPr>
        <p:spPr bwMode="auto">
          <a:xfrm>
            <a:off x="357571" y="0"/>
            <a:ext cx="7876665" cy="2523768"/>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3600" dirty="0" smtClean="0">
                <a:solidFill>
                  <a:srgbClr val="FF0000"/>
                </a:solidFill>
              </a:rPr>
              <a:t>Clickers/Peer instruction</a:t>
            </a:r>
          </a:p>
          <a:p>
            <a:pPr marL="287338" lvl="1" indent="-287338" algn="ctr">
              <a:lnSpc>
                <a:spcPct val="100000"/>
              </a:lnSpc>
              <a:spcBef>
                <a:spcPts val="600"/>
              </a:spcBef>
              <a:buNone/>
            </a:pPr>
            <a:r>
              <a:rPr lang="en-US" sz="2800" dirty="0" smtClean="0">
                <a:solidFill>
                  <a:srgbClr val="FF0000"/>
                </a:solidFill>
              </a:rPr>
              <a:t>AMAT =  Time for a hit  +  Miss rate </a:t>
            </a:r>
            <a:r>
              <a:rPr lang="en-US" sz="2800" dirty="0" err="1" smtClean="0">
                <a:solidFill>
                  <a:srgbClr val="FF0000"/>
                </a:solidFill>
              </a:rPr>
              <a:t>x</a:t>
            </a:r>
            <a:r>
              <a:rPr lang="en-US" sz="2800" dirty="0" smtClean="0">
                <a:solidFill>
                  <a:srgbClr val="FF0000"/>
                </a:solidFill>
              </a:rPr>
              <a:t> Miss penalty</a:t>
            </a:r>
            <a:endParaRPr lang="en-US" sz="1200" dirty="0" smtClean="0">
              <a:solidFill>
                <a:schemeClr val="accent2"/>
              </a:solidFill>
            </a:endParaRPr>
          </a:p>
          <a:p>
            <a:pPr>
              <a:lnSpc>
                <a:spcPct val="100000"/>
              </a:lnSpc>
              <a:spcBef>
                <a:spcPts val="600"/>
              </a:spcBef>
            </a:pPr>
            <a:r>
              <a:rPr lang="en-US" sz="2800" dirty="0" smtClean="0"/>
              <a:t>Given a 200 </a:t>
            </a:r>
            <a:r>
              <a:rPr lang="en-US" sz="2800" dirty="0" err="1" smtClean="0"/>
              <a:t>psec</a:t>
            </a:r>
            <a:r>
              <a:rPr lang="en-US" sz="2800" dirty="0" smtClean="0"/>
              <a:t> clock, a miss penalty of 50 clock cycles, a miss rate of 0.02 misses per instruction and a cache hit time of 1 clock cycle, what is AMAT?</a:t>
            </a:r>
          </a:p>
        </p:txBody>
      </p:sp>
    </p:spTree>
    <p:extLst>
      <p:ext uri="{BB962C8B-B14F-4D97-AF65-F5344CB8AC3E}">
        <p14:creationId xmlns:p14="http://schemas.microsoft.com/office/powerpoint/2010/main" val="716090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2774" y="0"/>
            <a:ext cx="8485560" cy="939523"/>
          </a:xfrm>
        </p:spPr>
        <p:txBody>
          <a:bodyPr>
            <a:noAutofit/>
          </a:bodyPr>
          <a:lstStyle/>
          <a:p>
            <a:pPr>
              <a:lnSpc>
                <a:spcPct val="85000"/>
              </a:lnSpc>
            </a:pPr>
            <a:r>
              <a:rPr lang="en-US" sz="2800" dirty="0" smtClean="0"/>
              <a:t>Example: </a:t>
            </a:r>
            <a:r>
              <a:rPr lang="en-US" sz="2800" dirty="0"/>
              <a:t>Direct-Mapped </a:t>
            </a:r>
            <a:r>
              <a:rPr lang="en-US" sz="2800" dirty="0" smtClean="0"/>
              <a:t>Cache</a:t>
            </a:r>
            <a:r>
              <a:rPr lang="en-US" sz="2800" dirty="0"/>
              <a:t/>
            </a:r>
            <a:br>
              <a:rPr lang="en-US" sz="2800" dirty="0"/>
            </a:br>
            <a:r>
              <a:rPr lang="en-US" sz="2800" dirty="0" smtClean="0"/>
              <a:t>with 4 Single-Word Blocks, Worst-Case Reference String</a:t>
            </a:r>
          </a:p>
        </p:txBody>
      </p:sp>
      <p:grpSp>
        <p:nvGrpSpPr>
          <p:cNvPr id="2" name="Group 3"/>
          <p:cNvGrpSpPr>
            <a:grpSpLocks/>
          </p:cNvGrpSpPr>
          <p:nvPr/>
        </p:nvGrpSpPr>
        <p:grpSpPr bwMode="auto">
          <a:xfrm>
            <a:off x="1295400" y="2618132"/>
            <a:ext cx="990600" cy="1219200"/>
            <a:chOff x="1344" y="1056"/>
            <a:chExt cx="624" cy="768"/>
          </a:xfrm>
        </p:grpSpPr>
        <p:sp>
          <p:nvSpPr>
            <p:cNvPr id="41052"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53"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4"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5"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618132"/>
            <a:ext cx="990600" cy="1219200"/>
            <a:chOff x="1344" y="1056"/>
            <a:chExt cx="624" cy="768"/>
          </a:xfrm>
        </p:grpSpPr>
        <p:sp>
          <p:nvSpPr>
            <p:cNvPr id="41048"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9"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0"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1"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618132"/>
            <a:ext cx="990600" cy="1219200"/>
            <a:chOff x="1344" y="1056"/>
            <a:chExt cx="624" cy="768"/>
          </a:xfrm>
        </p:grpSpPr>
        <p:sp>
          <p:nvSpPr>
            <p:cNvPr id="41044"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5"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6"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7"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618132"/>
            <a:ext cx="990600" cy="1219200"/>
            <a:chOff x="1344" y="1056"/>
            <a:chExt cx="624" cy="768"/>
          </a:xfrm>
        </p:grpSpPr>
        <p:sp>
          <p:nvSpPr>
            <p:cNvPr id="41040"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1"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2"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3"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6" name="Group 23"/>
          <p:cNvGrpSpPr>
            <a:grpSpLocks/>
          </p:cNvGrpSpPr>
          <p:nvPr/>
        </p:nvGrpSpPr>
        <p:grpSpPr bwMode="auto">
          <a:xfrm>
            <a:off x="7391400" y="4446932"/>
            <a:ext cx="990600" cy="1219200"/>
            <a:chOff x="1344" y="1056"/>
            <a:chExt cx="624" cy="768"/>
          </a:xfrm>
        </p:grpSpPr>
        <p:sp>
          <p:nvSpPr>
            <p:cNvPr id="41036" name="Rectangle 2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7" name="Line 2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8" name="Line 2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9" name="Line 2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28"/>
          <p:cNvGrpSpPr>
            <a:grpSpLocks/>
          </p:cNvGrpSpPr>
          <p:nvPr/>
        </p:nvGrpSpPr>
        <p:grpSpPr bwMode="auto">
          <a:xfrm>
            <a:off x="5334000" y="4446932"/>
            <a:ext cx="990600" cy="1219200"/>
            <a:chOff x="1344" y="1056"/>
            <a:chExt cx="624" cy="768"/>
          </a:xfrm>
        </p:grpSpPr>
        <p:sp>
          <p:nvSpPr>
            <p:cNvPr id="41032" name="Rectangle 2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3" name="Line 3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4" name="Line 3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5" name="Line 3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33"/>
          <p:cNvGrpSpPr>
            <a:grpSpLocks/>
          </p:cNvGrpSpPr>
          <p:nvPr/>
        </p:nvGrpSpPr>
        <p:grpSpPr bwMode="auto">
          <a:xfrm>
            <a:off x="3352800" y="4446932"/>
            <a:ext cx="990600" cy="1219200"/>
            <a:chOff x="1344" y="1056"/>
            <a:chExt cx="624" cy="768"/>
          </a:xfrm>
        </p:grpSpPr>
        <p:sp>
          <p:nvSpPr>
            <p:cNvPr id="41028" name="Rectangle 3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9" name="Line 3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0" name="Line 3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1" name="Line 3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38"/>
          <p:cNvGrpSpPr>
            <a:grpSpLocks/>
          </p:cNvGrpSpPr>
          <p:nvPr/>
        </p:nvGrpSpPr>
        <p:grpSpPr bwMode="auto">
          <a:xfrm>
            <a:off x="1295400" y="4446932"/>
            <a:ext cx="990600" cy="1219200"/>
            <a:chOff x="1344" y="1056"/>
            <a:chExt cx="624" cy="768"/>
          </a:xfrm>
        </p:grpSpPr>
        <p:sp>
          <p:nvSpPr>
            <p:cNvPr id="41024" name="Rectangle 3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5" name="Line 4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6" name="Line 4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7" name="Line 4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0971" name="Text Box 43"/>
          <p:cNvSpPr txBox="1">
            <a:spLocks noChangeArrowheads="1"/>
          </p:cNvSpPr>
          <p:nvPr/>
        </p:nvSpPr>
        <p:spPr bwMode="auto">
          <a:xfrm>
            <a:off x="13557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2" name="Text Box 44"/>
          <p:cNvSpPr txBox="1">
            <a:spLocks noChangeArrowheads="1"/>
          </p:cNvSpPr>
          <p:nvPr/>
        </p:nvSpPr>
        <p:spPr bwMode="auto">
          <a:xfrm>
            <a:off x="32607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3" name="Text Box 45"/>
          <p:cNvSpPr txBox="1">
            <a:spLocks noChangeArrowheads="1"/>
          </p:cNvSpPr>
          <p:nvPr/>
        </p:nvSpPr>
        <p:spPr bwMode="auto">
          <a:xfrm>
            <a:off x="52419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4" name="Text Box 46"/>
          <p:cNvSpPr txBox="1">
            <a:spLocks noChangeArrowheads="1"/>
          </p:cNvSpPr>
          <p:nvPr/>
        </p:nvSpPr>
        <p:spPr bwMode="auto">
          <a:xfrm>
            <a:off x="7375525" y="218712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5" name="Text Box 47"/>
          <p:cNvSpPr txBox="1">
            <a:spLocks noChangeArrowheads="1"/>
          </p:cNvSpPr>
          <p:nvPr/>
        </p:nvSpPr>
        <p:spPr bwMode="auto">
          <a:xfrm>
            <a:off x="1219200" y="4065932"/>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6" name="Text Box 48"/>
          <p:cNvSpPr txBox="1">
            <a:spLocks noChangeArrowheads="1"/>
          </p:cNvSpPr>
          <p:nvPr/>
        </p:nvSpPr>
        <p:spPr bwMode="auto">
          <a:xfrm>
            <a:off x="3260725" y="4026244"/>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7" name="Text Box 49"/>
          <p:cNvSpPr txBox="1">
            <a:spLocks noChangeArrowheads="1"/>
          </p:cNvSpPr>
          <p:nvPr/>
        </p:nvSpPr>
        <p:spPr bwMode="auto">
          <a:xfrm>
            <a:off x="5318125" y="4026244"/>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8" name="Text Box 50"/>
          <p:cNvSpPr txBox="1">
            <a:spLocks noChangeArrowheads="1"/>
          </p:cNvSpPr>
          <p:nvPr/>
        </p:nvSpPr>
        <p:spPr bwMode="auto">
          <a:xfrm>
            <a:off x="7299325" y="4026244"/>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10" name="Group 51"/>
          <p:cNvGrpSpPr>
            <a:grpSpLocks/>
          </p:cNvGrpSpPr>
          <p:nvPr/>
        </p:nvGrpSpPr>
        <p:grpSpPr bwMode="auto">
          <a:xfrm>
            <a:off x="762000" y="2618132"/>
            <a:ext cx="533400" cy="1219200"/>
            <a:chOff x="1344" y="1056"/>
            <a:chExt cx="624" cy="768"/>
          </a:xfrm>
        </p:grpSpPr>
        <p:sp>
          <p:nvSpPr>
            <p:cNvPr id="4102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1" name="Group 56"/>
          <p:cNvGrpSpPr>
            <a:grpSpLocks/>
          </p:cNvGrpSpPr>
          <p:nvPr/>
        </p:nvGrpSpPr>
        <p:grpSpPr bwMode="auto">
          <a:xfrm>
            <a:off x="2743200" y="2618132"/>
            <a:ext cx="533400" cy="1219200"/>
            <a:chOff x="1344" y="1056"/>
            <a:chExt cx="624" cy="768"/>
          </a:xfrm>
        </p:grpSpPr>
        <p:sp>
          <p:nvSpPr>
            <p:cNvPr id="4101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2" name="Group 61"/>
          <p:cNvGrpSpPr>
            <a:grpSpLocks/>
          </p:cNvGrpSpPr>
          <p:nvPr/>
        </p:nvGrpSpPr>
        <p:grpSpPr bwMode="auto">
          <a:xfrm>
            <a:off x="4800600" y="2618132"/>
            <a:ext cx="533400" cy="1219200"/>
            <a:chOff x="1344" y="1056"/>
            <a:chExt cx="624" cy="768"/>
          </a:xfrm>
        </p:grpSpPr>
        <p:sp>
          <p:nvSpPr>
            <p:cNvPr id="4101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3" name="Group 66"/>
          <p:cNvGrpSpPr>
            <a:grpSpLocks/>
          </p:cNvGrpSpPr>
          <p:nvPr/>
        </p:nvGrpSpPr>
        <p:grpSpPr bwMode="auto">
          <a:xfrm>
            <a:off x="6858000" y="2618132"/>
            <a:ext cx="533400" cy="1219200"/>
            <a:chOff x="1344" y="1056"/>
            <a:chExt cx="624" cy="768"/>
          </a:xfrm>
        </p:grpSpPr>
        <p:sp>
          <p:nvSpPr>
            <p:cNvPr id="4100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4" name="Group 71"/>
          <p:cNvGrpSpPr>
            <a:grpSpLocks/>
          </p:cNvGrpSpPr>
          <p:nvPr/>
        </p:nvGrpSpPr>
        <p:grpSpPr bwMode="auto">
          <a:xfrm>
            <a:off x="762000" y="4446932"/>
            <a:ext cx="533400" cy="1219200"/>
            <a:chOff x="1344" y="1056"/>
            <a:chExt cx="624" cy="768"/>
          </a:xfrm>
        </p:grpSpPr>
        <p:sp>
          <p:nvSpPr>
            <p:cNvPr id="41004" name="Rectangle 7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5" name="Line 7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6" name="Line 7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7" name="Line 7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2819400" y="4446932"/>
            <a:ext cx="533400" cy="1219200"/>
            <a:chOff x="1344" y="1056"/>
            <a:chExt cx="624" cy="768"/>
          </a:xfrm>
        </p:grpSpPr>
        <p:sp>
          <p:nvSpPr>
            <p:cNvPr id="41000" name="Rectangle 7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1" name="Line 7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2" name="Line 7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3" name="Line 8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6" name="Group 81"/>
          <p:cNvGrpSpPr>
            <a:grpSpLocks/>
          </p:cNvGrpSpPr>
          <p:nvPr/>
        </p:nvGrpSpPr>
        <p:grpSpPr bwMode="auto">
          <a:xfrm>
            <a:off x="4800600" y="4446932"/>
            <a:ext cx="533400" cy="1219200"/>
            <a:chOff x="1344" y="1056"/>
            <a:chExt cx="624" cy="768"/>
          </a:xfrm>
        </p:grpSpPr>
        <p:sp>
          <p:nvSpPr>
            <p:cNvPr id="40996" name="Rectangle 8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7" name="Line 8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8" name="Line 8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9" name="Line 8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7" name="Group 86"/>
          <p:cNvGrpSpPr>
            <a:grpSpLocks/>
          </p:cNvGrpSpPr>
          <p:nvPr/>
        </p:nvGrpSpPr>
        <p:grpSpPr bwMode="auto">
          <a:xfrm>
            <a:off x="6858000" y="4446932"/>
            <a:ext cx="533400" cy="1219200"/>
            <a:chOff x="1344" y="1056"/>
            <a:chExt cx="624" cy="768"/>
          </a:xfrm>
        </p:grpSpPr>
        <p:sp>
          <p:nvSpPr>
            <p:cNvPr id="40992" name="Rectangle 8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3" name="Line 8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4" name="Line 8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5" name="Line 9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598555" name="Rectangle 91"/>
          <p:cNvSpPr>
            <a:spLocks noGrp="1" noChangeArrowheads="1"/>
          </p:cNvSpPr>
          <p:nvPr>
            <p:ph type="body" idx="1"/>
          </p:nvPr>
        </p:nvSpPr>
        <p:spPr>
          <a:xfrm>
            <a:off x="533400" y="970501"/>
            <a:ext cx="8153400" cy="1009393"/>
          </a:xfrm>
        </p:spPr>
        <p:txBody>
          <a:bodyPr rtlCol="0">
            <a:normAutofit/>
          </a:bodyPr>
          <a:lstStyle/>
          <a:p>
            <a:pPr eaLnBrk="1" fontAlgn="auto" hangingPunct="1">
              <a:spcAft>
                <a:spcPts val="0"/>
              </a:spcAft>
              <a:buFont typeface="Arial"/>
              <a:buChar char="•"/>
              <a:defRPr/>
            </a:pPr>
            <a:r>
              <a:rPr lang="en-US" sz="2400" dirty="0">
                <a:ea typeface="+mn-ea"/>
              </a:rPr>
              <a:t>Consider the main memory </a:t>
            </a:r>
            <a:r>
              <a:rPr lang="en-US" sz="2400" dirty="0" smtClean="0">
                <a:ea typeface="+mn-ea"/>
              </a:rPr>
              <a:t>address reference string of word numbers:                              0   </a:t>
            </a:r>
            <a:r>
              <a:rPr lang="en-US" sz="2400" dirty="0">
                <a:ea typeface="+mn-ea"/>
              </a:rPr>
              <a:t>4   0   4   0   4   0   </a:t>
            </a:r>
            <a:r>
              <a:rPr lang="en-US" sz="2400" dirty="0" smtClean="0">
                <a:ea typeface="+mn-ea"/>
              </a:rPr>
              <a:t>4</a:t>
            </a:r>
          </a:p>
          <a:p>
            <a:pPr lvl="1" algn="ctr" eaLnBrk="1" fontAlgn="auto" hangingPunct="1">
              <a:spcAft>
                <a:spcPts val="0"/>
              </a:spcAft>
              <a:buFont typeface="Monotype Sorts" pitchFamily="2" charset="2"/>
              <a:buNone/>
              <a:defRPr/>
            </a:pPr>
            <a:endParaRPr lang="en-US" sz="2000" dirty="0">
              <a:ea typeface="+mn-ea"/>
            </a:endParaRPr>
          </a:p>
        </p:txBody>
      </p:sp>
      <p:sp>
        <p:nvSpPr>
          <p:cNvPr id="40988" name="Text Box 93"/>
          <p:cNvSpPr txBox="1">
            <a:spLocks noChangeArrowheads="1"/>
          </p:cNvSpPr>
          <p:nvPr/>
        </p:nvSpPr>
        <p:spPr bwMode="auto">
          <a:xfrm>
            <a:off x="457200" y="1733926"/>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97" name="Slide Number Placeholder 96"/>
          <p:cNvSpPr>
            <a:spLocks noGrp="1"/>
          </p:cNvSpPr>
          <p:nvPr>
            <p:ph type="sldNum" sz="quarter" idx="12"/>
          </p:nvPr>
        </p:nvSpPr>
        <p:spPr/>
        <p:txBody>
          <a:bodyPr/>
          <a:lstStyle/>
          <a:p>
            <a:fld id="{3CC63E4C-4642-794D-A2FD-70F6B81535F5}" type="slidenum">
              <a:rPr lang="en-US" smtClean="0"/>
              <a:pPr/>
              <a:t>15</a:t>
            </a:fld>
            <a:endParaRPr lang="en-US" dirty="0"/>
          </a:p>
        </p:txBody>
      </p:sp>
    </p:spTree>
    <p:extLst>
      <p:ext uri="{BB962C8B-B14F-4D97-AF65-F5344CB8AC3E}">
        <p14:creationId xmlns:p14="http://schemas.microsoft.com/office/powerpoint/2010/main" val="3575993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38132" y="11050"/>
            <a:ext cx="8448668" cy="906462"/>
          </a:xfrm>
        </p:spPr>
        <p:txBody>
          <a:bodyPr>
            <a:noAutofit/>
          </a:bodyPr>
          <a:lstStyle/>
          <a:p>
            <a:pPr>
              <a:lnSpc>
                <a:spcPct val="85000"/>
              </a:lnSpc>
            </a:pPr>
            <a:r>
              <a:rPr lang="en-US" sz="2800" dirty="0"/>
              <a:t>Example: Direct-Mapped </a:t>
            </a:r>
            <a:r>
              <a:rPr lang="en-US" sz="2800" dirty="0" smtClean="0"/>
              <a:t>Cache</a:t>
            </a:r>
            <a:r>
              <a:rPr lang="en-US" sz="2800" dirty="0"/>
              <a:t/>
            </a:r>
            <a:br>
              <a:rPr lang="en-US" sz="2800" dirty="0"/>
            </a:br>
            <a:r>
              <a:rPr lang="en-US" sz="2800" dirty="0"/>
              <a:t>with 4 Single-Word </a:t>
            </a:r>
            <a:r>
              <a:rPr lang="en-US" sz="2800" dirty="0" smtClean="0"/>
              <a:t>Blocks, </a:t>
            </a:r>
            <a:r>
              <a:rPr lang="en-US" sz="2800" dirty="0"/>
              <a:t>Worst-Case Reference </a:t>
            </a:r>
            <a:r>
              <a:rPr lang="en-US" sz="2800" dirty="0" smtClean="0"/>
              <a:t>String</a:t>
            </a:r>
          </a:p>
        </p:txBody>
      </p:sp>
      <p:sp>
        <p:nvSpPr>
          <p:cNvPr id="43011" name="Rectangle 3"/>
          <p:cNvSpPr>
            <a:spLocks noChangeArrowheads="1"/>
          </p:cNvSpPr>
          <p:nvPr/>
        </p:nvSpPr>
        <p:spPr bwMode="auto">
          <a:xfrm>
            <a:off x="12954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Line 4"/>
          <p:cNvSpPr>
            <a:spLocks noChangeShapeType="1"/>
          </p:cNvSpPr>
          <p:nvPr/>
        </p:nvSpPr>
        <p:spPr bwMode="auto">
          <a:xfrm>
            <a:off x="12954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3" name="Line 5"/>
          <p:cNvSpPr>
            <a:spLocks noChangeShapeType="1"/>
          </p:cNvSpPr>
          <p:nvPr/>
        </p:nvSpPr>
        <p:spPr bwMode="auto">
          <a:xfrm>
            <a:off x="12954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4" name="Line 6"/>
          <p:cNvSpPr>
            <a:spLocks noChangeShapeType="1"/>
          </p:cNvSpPr>
          <p:nvPr/>
        </p:nvSpPr>
        <p:spPr bwMode="auto">
          <a:xfrm>
            <a:off x="12954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5" name="Rectangle 7"/>
          <p:cNvSpPr>
            <a:spLocks noChangeArrowheads="1"/>
          </p:cNvSpPr>
          <p:nvPr/>
        </p:nvSpPr>
        <p:spPr bwMode="auto">
          <a:xfrm>
            <a:off x="32766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6" name="Line 8"/>
          <p:cNvSpPr>
            <a:spLocks noChangeShapeType="1"/>
          </p:cNvSpPr>
          <p:nvPr/>
        </p:nvSpPr>
        <p:spPr bwMode="auto">
          <a:xfrm>
            <a:off x="32766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7" name="Line 9"/>
          <p:cNvSpPr>
            <a:spLocks noChangeShapeType="1"/>
          </p:cNvSpPr>
          <p:nvPr/>
        </p:nvSpPr>
        <p:spPr bwMode="auto">
          <a:xfrm>
            <a:off x="32766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8" name="Line 10"/>
          <p:cNvSpPr>
            <a:spLocks noChangeShapeType="1"/>
          </p:cNvSpPr>
          <p:nvPr/>
        </p:nvSpPr>
        <p:spPr bwMode="auto">
          <a:xfrm>
            <a:off x="32766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9" name="Rectangle 11"/>
          <p:cNvSpPr>
            <a:spLocks noChangeArrowheads="1"/>
          </p:cNvSpPr>
          <p:nvPr/>
        </p:nvSpPr>
        <p:spPr bwMode="auto">
          <a:xfrm>
            <a:off x="53340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0" name="Line 12"/>
          <p:cNvSpPr>
            <a:spLocks noChangeShapeType="1"/>
          </p:cNvSpPr>
          <p:nvPr/>
        </p:nvSpPr>
        <p:spPr bwMode="auto">
          <a:xfrm>
            <a:off x="53340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1" name="Line 13"/>
          <p:cNvSpPr>
            <a:spLocks noChangeShapeType="1"/>
          </p:cNvSpPr>
          <p:nvPr/>
        </p:nvSpPr>
        <p:spPr bwMode="auto">
          <a:xfrm>
            <a:off x="53340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2" name="Line 14"/>
          <p:cNvSpPr>
            <a:spLocks noChangeShapeType="1"/>
          </p:cNvSpPr>
          <p:nvPr/>
        </p:nvSpPr>
        <p:spPr bwMode="auto">
          <a:xfrm>
            <a:off x="53340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73914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4" name="Line 16"/>
          <p:cNvSpPr>
            <a:spLocks noChangeShapeType="1"/>
          </p:cNvSpPr>
          <p:nvPr/>
        </p:nvSpPr>
        <p:spPr bwMode="auto">
          <a:xfrm>
            <a:off x="73914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5" name="Line 17"/>
          <p:cNvSpPr>
            <a:spLocks noChangeShapeType="1"/>
          </p:cNvSpPr>
          <p:nvPr/>
        </p:nvSpPr>
        <p:spPr bwMode="auto">
          <a:xfrm>
            <a:off x="73914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6" name="Line 18"/>
          <p:cNvSpPr>
            <a:spLocks noChangeShapeType="1"/>
          </p:cNvSpPr>
          <p:nvPr/>
        </p:nvSpPr>
        <p:spPr bwMode="auto">
          <a:xfrm>
            <a:off x="73914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7" name="Rectangle 19"/>
          <p:cNvSpPr>
            <a:spLocks noChangeArrowheads="1"/>
          </p:cNvSpPr>
          <p:nvPr/>
        </p:nvSpPr>
        <p:spPr bwMode="auto">
          <a:xfrm>
            <a:off x="73914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8" name="Line 20"/>
          <p:cNvSpPr>
            <a:spLocks noChangeShapeType="1"/>
          </p:cNvSpPr>
          <p:nvPr/>
        </p:nvSpPr>
        <p:spPr bwMode="auto">
          <a:xfrm>
            <a:off x="73914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9" name="Line 21"/>
          <p:cNvSpPr>
            <a:spLocks noChangeShapeType="1"/>
          </p:cNvSpPr>
          <p:nvPr/>
        </p:nvSpPr>
        <p:spPr bwMode="auto">
          <a:xfrm>
            <a:off x="73914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0" name="Line 22"/>
          <p:cNvSpPr>
            <a:spLocks noChangeShapeType="1"/>
          </p:cNvSpPr>
          <p:nvPr/>
        </p:nvSpPr>
        <p:spPr bwMode="auto">
          <a:xfrm>
            <a:off x="73914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1" name="Rectangle 23"/>
          <p:cNvSpPr>
            <a:spLocks noChangeArrowheads="1"/>
          </p:cNvSpPr>
          <p:nvPr/>
        </p:nvSpPr>
        <p:spPr bwMode="auto">
          <a:xfrm>
            <a:off x="53340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2" name="Line 24"/>
          <p:cNvSpPr>
            <a:spLocks noChangeShapeType="1"/>
          </p:cNvSpPr>
          <p:nvPr/>
        </p:nvSpPr>
        <p:spPr bwMode="auto">
          <a:xfrm>
            <a:off x="53340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3" name="Line 25"/>
          <p:cNvSpPr>
            <a:spLocks noChangeShapeType="1"/>
          </p:cNvSpPr>
          <p:nvPr/>
        </p:nvSpPr>
        <p:spPr bwMode="auto">
          <a:xfrm>
            <a:off x="53340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4" name="Line 26"/>
          <p:cNvSpPr>
            <a:spLocks noChangeShapeType="1"/>
          </p:cNvSpPr>
          <p:nvPr/>
        </p:nvSpPr>
        <p:spPr bwMode="auto">
          <a:xfrm>
            <a:off x="53340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5" name="Rectangle 27"/>
          <p:cNvSpPr>
            <a:spLocks noChangeArrowheads="1"/>
          </p:cNvSpPr>
          <p:nvPr/>
        </p:nvSpPr>
        <p:spPr bwMode="auto">
          <a:xfrm>
            <a:off x="33528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6" name="Line 28"/>
          <p:cNvSpPr>
            <a:spLocks noChangeShapeType="1"/>
          </p:cNvSpPr>
          <p:nvPr/>
        </p:nvSpPr>
        <p:spPr bwMode="auto">
          <a:xfrm>
            <a:off x="33528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7" name="Line 29"/>
          <p:cNvSpPr>
            <a:spLocks noChangeShapeType="1"/>
          </p:cNvSpPr>
          <p:nvPr/>
        </p:nvSpPr>
        <p:spPr bwMode="auto">
          <a:xfrm>
            <a:off x="33528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8" name="Line 30"/>
          <p:cNvSpPr>
            <a:spLocks noChangeShapeType="1"/>
          </p:cNvSpPr>
          <p:nvPr/>
        </p:nvSpPr>
        <p:spPr bwMode="auto">
          <a:xfrm>
            <a:off x="33528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9" name="Rectangle 31"/>
          <p:cNvSpPr>
            <a:spLocks noChangeArrowheads="1"/>
          </p:cNvSpPr>
          <p:nvPr/>
        </p:nvSpPr>
        <p:spPr bwMode="auto">
          <a:xfrm>
            <a:off x="12954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40" name="Line 32"/>
          <p:cNvSpPr>
            <a:spLocks noChangeShapeType="1"/>
          </p:cNvSpPr>
          <p:nvPr/>
        </p:nvSpPr>
        <p:spPr bwMode="auto">
          <a:xfrm>
            <a:off x="12954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1" name="Line 33"/>
          <p:cNvSpPr>
            <a:spLocks noChangeShapeType="1"/>
          </p:cNvSpPr>
          <p:nvPr/>
        </p:nvSpPr>
        <p:spPr bwMode="auto">
          <a:xfrm>
            <a:off x="12954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2" name="Line 34"/>
          <p:cNvSpPr>
            <a:spLocks noChangeShapeType="1"/>
          </p:cNvSpPr>
          <p:nvPr/>
        </p:nvSpPr>
        <p:spPr bwMode="auto">
          <a:xfrm>
            <a:off x="12954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3" name="Text Box 35"/>
          <p:cNvSpPr txBox="1">
            <a:spLocks noChangeArrowheads="1"/>
          </p:cNvSpPr>
          <p:nvPr/>
        </p:nvSpPr>
        <p:spPr bwMode="auto">
          <a:xfrm>
            <a:off x="13557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4" name="Text Box 36"/>
          <p:cNvSpPr txBox="1">
            <a:spLocks noChangeArrowheads="1"/>
          </p:cNvSpPr>
          <p:nvPr/>
        </p:nvSpPr>
        <p:spPr bwMode="auto">
          <a:xfrm>
            <a:off x="32607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5" name="Text Box 37"/>
          <p:cNvSpPr txBox="1">
            <a:spLocks noChangeArrowheads="1"/>
          </p:cNvSpPr>
          <p:nvPr/>
        </p:nvSpPr>
        <p:spPr bwMode="auto">
          <a:xfrm>
            <a:off x="52419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6" name="Text Box 38"/>
          <p:cNvSpPr txBox="1">
            <a:spLocks noChangeArrowheads="1"/>
          </p:cNvSpPr>
          <p:nvPr/>
        </p:nvSpPr>
        <p:spPr bwMode="auto">
          <a:xfrm>
            <a:off x="73755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7" name="Text Box 39"/>
          <p:cNvSpPr txBox="1">
            <a:spLocks noChangeArrowheads="1"/>
          </p:cNvSpPr>
          <p:nvPr/>
        </p:nvSpPr>
        <p:spPr bwMode="auto">
          <a:xfrm>
            <a:off x="1219200" y="4097432"/>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8" name="Text Box 40"/>
          <p:cNvSpPr txBox="1">
            <a:spLocks noChangeArrowheads="1"/>
          </p:cNvSpPr>
          <p:nvPr/>
        </p:nvSpPr>
        <p:spPr bwMode="auto">
          <a:xfrm>
            <a:off x="32607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9" name="Text Box 41"/>
          <p:cNvSpPr txBox="1">
            <a:spLocks noChangeArrowheads="1"/>
          </p:cNvSpPr>
          <p:nvPr/>
        </p:nvSpPr>
        <p:spPr bwMode="auto">
          <a:xfrm>
            <a:off x="53181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50" name="Text Box 42"/>
          <p:cNvSpPr txBox="1">
            <a:spLocks noChangeArrowheads="1"/>
          </p:cNvSpPr>
          <p:nvPr/>
        </p:nvSpPr>
        <p:spPr bwMode="auto">
          <a:xfrm>
            <a:off x="72993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51" name="Rectangle 43"/>
          <p:cNvSpPr>
            <a:spLocks noChangeArrowheads="1"/>
          </p:cNvSpPr>
          <p:nvPr/>
        </p:nvSpPr>
        <p:spPr bwMode="auto">
          <a:xfrm>
            <a:off x="7620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2" name="Line 44"/>
          <p:cNvSpPr>
            <a:spLocks noChangeShapeType="1"/>
          </p:cNvSpPr>
          <p:nvPr/>
        </p:nvSpPr>
        <p:spPr bwMode="auto">
          <a:xfrm>
            <a:off x="7620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3" name="Line 45"/>
          <p:cNvSpPr>
            <a:spLocks noChangeShapeType="1"/>
          </p:cNvSpPr>
          <p:nvPr/>
        </p:nvSpPr>
        <p:spPr bwMode="auto">
          <a:xfrm>
            <a:off x="7620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4" name="Line 46"/>
          <p:cNvSpPr>
            <a:spLocks noChangeShapeType="1"/>
          </p:cNvSpPr>
          <p:nvPr/>
        </p:nvSpPr>
        <p:spPr bwMode="auto">
          <a:xfrm>
            <a:off x="7620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5" name="Rectangle 47"/>
          <p:cNvSpPr>
            <a:spLocks noChangeArrowheads="1"/>
          </p:cNvSpPr>
          <p:nvPr/>
        </p:nvSpPr>
        <p:spPr bwMode="auto">
          <a:xfrm>
            <a:off x="27432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6" name="Line 48"/>
          <p:cNvSpPr>
            <a:spLocks noChangeShapeType="1"/>
          </p:cNvSpPr>
          <p:nvPr/>
        </p:nvSpPr>
        <p:spPr bwMode="auto">
          <a:xfrm>
            <a:off x="27432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7" name="Line 49"/>
          <p:cNvSpPr>
            <a:spLocks noChangeShapeType="1"/>
          </p:cNvSpPr>
          <p:nvPr/>
        </p:nvSpPr>
        <p:spPr bwMode="auto">
          <a:xfrm>
            <a:off x="27432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8" name="Line 50"/>
          <p:cNvSpPr>
            <a:spLocks noChangeShapeType="1"/>
          </p:cNvSpPr>
          <p:nvPr/>
        </p:nvSpPr>
        <p:spPr bwMode="auto">
          <a:xfrm>
            <a:off x="27432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9" name="Rectangle 51"/>
          <p:cNvSpPr>
            <a:spLocks noChangeArrowheads="1"/>
          </p:cNvSpPr>
          <p:nvPr/>
        </p:nvSpPr>
        <p:spPr bwMode="auto">
          <a:xfrm>
            <a:off x="48006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0" name="Line 52"/>
          <p:cNvSpPr>
            <a:spLocks noChangeShapeType="1"/>
          </p:cNvSpPr>
          <p:nvPr/>
        </p:nvSpPr>
        <p:spPr bwMode="auto">
          <a:xfrm>
            <a:off x="48006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1" name="Line 53"/>
          <p:cNvSpPr>
            <a:spLocks noChangeShapeType="1"/>
          </p:cNvSpPr>
          <p:nvPr/>
        </p:nvSpPr>
        <p:spPr bwMode="auto">
          <a:xfrm>
            <a:off x="48006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2" name="Line 54"/>
          <p:cNvSpPr>
            <a:spLocks noChangeShapeType="1"/>
          </p:cNvSpPr>
          <p:nvPr/>
        </p:nvSpPr>
        <p:spPr bwMode="auto">
          <a:xfrm>
            <a:off x="48006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3" name="Rectangle 55"/>
          <p:cNvSpPr>
            <a:spLocks noChangeArrowheads="1"/>
          </p:cNvSpPr>
          <p:nvPr/>
        </p:nvSpPr>
        <p:spPr bwMode="auto">
          <a:xfrm>
            <a:off x="68580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4" name="Line 56"/>
          <p:cNvSpPr>
            <a:spLocks noChangeShapeType="1"/>
          </p:cNvSpPr>
          <p:nvPr/>
        </p:nvSpPr>
        <p:spPr bwMode="auto">
          <a:xfrm>
            <a:off x="68580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5" name="Line 57"/>
          <p:cNvSpPr>
            <a:spLocks noChangeShapeType="1"/>
          </p:cNvSpPr>
          <p:nvPr/>
        </p:nvSpPr>
        <p:spPr bwMode="auto">
          <a:xfrm>
            <a:off x="68580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6" name="Line 58"/>
          <p:cNvSpPr>
            <a:spLocks noChangeShapeType="1"/>
          </p:cNvSpPr>
          <p:nvPr/>
        </p:nvSpPr>
        <p:spPr bwMode="auto">
          <a:xfrm>
            <a:off x="68580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7" name="Rectangle 59"/>
          <p:cNvSpPr>
            <a:spLocks noChangeArrowheads="1"/>
          </p:cNvSpPr>
          <p:nvPr/>
        </p:nvSpPr>
        <p:spPr bwMode="auto">
          <a:xfrm>
            <a:off x="7620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8" name="Line 60"/>
          <p:cNvSpPr>
            <a:spLocks noChangeShapeType="1"/>
          </p:cNvSpPr>
          <p:nvPr/>
        </p:nvSpPr>
        <p:spPr bwMode="auto">
          <a:xfrm>
            <a:off x="7620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9" name="Line 61"/>
          <p:cNvSpPr>
            <a:spLocks noChangeShapeType="1"/>
          </p:cNvSpPr>
          <p:nvPr/>
        </p:nvSpPr>
        <p:spPr bwMode="auto">
          <a:xfrm>
            <a:off x="7620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0" name="Line 62"/>
          <p:cNvSpPr>
            <a:spLocks noChangeShapeType="1"/>
          </p:cNvSpPr>
          <p:nvPr/>
        </p:nvSpPr>
        <p:spPr bwMode="auto">
          <a:xfrm>
            <a:off x="7620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1" name="Rectangle 63"/>
          <p:cNvSpPr>
            <a:spLocks noChangeArrowheads="1"/>
          </p:cNvSpPr>
          <p:nvPr/>
        </p:nvSpPr>
        <p:spPr bwMode="auto">
          <a:xfrm>
            <a:off x="28194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2" name="Line 64"/>
          <p:cNvSpPr>
            <a:spLocks noChangeShapeType="1"/>
          </p:cNvSpPr>
          <p:nvPr/>
        </p:nvSpPr>
        <p:spPr bwMode="auto">
          <a:xfrm>
            <a:off x="28194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3" name="Line 65"/>
          <p:cNvSpPr>
            <a:spLocks noChangeShapeType="1"/>
          </p:cNvSpPr>
          <p:nvPr/>
        </p:nvSpPr>
        <p:spPr bwMode="auto">
          <a:xfrm>
            <a:off x="28194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4" name="Line 66"/>
          <p:cNvSpPr>
            <a:spLocks noChangeShapeType="1"/>
          </p:cNvSpPr>
          <p:nvPr/>
        </p:nvSpPr>
        <p:spPr bwMode="auto">
          <a:xfrm>
            <a:off x="28194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5" name="Rectangle 67"/>
          <p:cNvSpPr>
            <a:spLocks noChangeArrowheads="1"/>
          </p:cNvSpPr>
          <p:nvPr/>
        </p:nvSpPr>
        <p:spPr bwMode="auto">
          <a:xfrm>
            <a:off x="48006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6" name="Line 68"/>
          <p:cNvSpPr>
            <a:spLocks noChangeShapeType="1"/>
          </p:cNvSpPr>
          <p:nvPr/>
        </p:nvSpPr>
        <p:spPr bwMode="auto">
          <a:xfrm>
            <a:off x="48006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7" name="Line 69"/>
          <p:cNvSpPr>
            <a:spLocks noChangeShapeType="1"/>
          </p:cNvSpPr>
          <p:nvPr/>
        </p:nvSpPr>
        <p:spPr bwMode="auto">
          <a:xfrm>
            <a:off x="48006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8" name="Line 70"/>
          <p:cNvSpPr>
            <a:spLocks noChangeShapeType="1"/>
          </p:cNvSpPr>
          <p:nvPr/>
        </p:nvSpPr>
        <p:spPr bwMode="auto">
          <a:xfrm>
            <a:off x="48006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9" name="Rectangle 71"/>
          <p:cNvSpPr>
            <a:spLocks noChangeArrowheads="1"/>
          </p:cNvSpPr>
          <p:nvPr/>
        </p:nvSpPr>
        <p:spPr bwMode="auto">
          <a:xfrm>
            <a:off x="68580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80" name="Line 72"/>
          <p:cNvSpPr>
            <a:spLocks noChangeShapeType="1"/>
          </p:cNvSpPr>
          <p:nvPr/>
        </p:nvSpPr>
        <p:spPr bwMode="auto">
          <a:xfrm>
            <a:off x="68580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1" name="Line 73"/>
          <p:cNvSpPr>
            <a:spLocks noChangeShapeType="1"/>
          </p:cNvSpPr>
          <p:nvPr/>
        </p:nvSpPr>
        <p:spPr bwMode="auto">
          <a:xfrm>
            <a:off x="68580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2" name="Line 74"/>
          <p:cNvSpPr>
            <a:spLocks noChangeShapeType="1"/>
          </p:cNvSpPr>
          <p:nvPr/>
        </p:nvSpPr>
        <p:spPr bwMode="auto">
          <a:xfrm>
            <a:off x="68580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00589" name="Text Box 77"/>
          <p:cNvSpPr txBox="1">
            <a:spLocks noChangeArrowheads="1"/>
          </p:cNvSpPr>
          <p:nvPr/>
        </p:nvSpPr>
        <p:spPr bwMode="auto">
          <a:xfrm>
            <a:off x="16002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0" name="Text Box 78"/>
          <p:cNvSpPr txBox="1">
            <a:spLocks noChangeArrowheads="1"/>
          </p:cNvSpPr>
          <p:nvPr/>
        </p:nvSpPr>
        <p:spPr bwMode="auto">
          <a:xfrm>
            <a:off x="35052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1" name="Text Box 79"/>
          <p:cNvSpPr txBox="1">
            <a:spLocks noChangeArrowheads="1"/>
          </p:cNvSpPr>
          <p:nvPr/>
        </p:nvSpPr>
        <p:spPr bwMode="auto">
          <a:xfrm>
            <a:off x="54864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2" name="Text Box 80"/>
          <p:cNvSpPr txBox="1">
            <a:spLocks noChangeArrowheads="1"/>
          </p:cNvSpPr>
          <p:nvPr/>
        </p:nvSpPr>
        <p:spPr bwMode="auto">
          <a:xfrm>
            <a:off x="7620000" y="2192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3" name="Text Box 81"/>
          <p:cNvSpPr txBox="1">
            <a:spLocks noChangeArrowheads="1"/>
          </p:cNvSpPr>
          <p:nvPr/>
        </p:nvSpPr>
        <p:spPr bwMode="auto">
          <a:xfrm>
            <a:off x="14478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4" name="Text Box 82"/>
          <p:cNvSpPr txBox="1">
            <a:spLocks noChangeArrowheads="1"/>
          </p:cNvSpPr>
          <p:nvPr/>
        </p:nvSpPr>
        <p:spPr bwMode="auto">
          <a:xfrm>
            <a:off x="35052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5" name="Text Box 83"/>
          <p:cNvSpPr txBox="1">
            <a:spLocks noChangeArrowheads="1"/>
          </p:cNvSpPr>
          <p:nvPr/>
        </p:nvSpPr>
        <p:spPr bwMode="auto">
          <a:xfrm>
            <a:off x="56388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6" name="Text Box 84"/>
          <p:cNvSpPr txBox="1">
            <a:spLocks noChangeArrowheads="1"/>
          </p:cNvSpPr>
          <p:nvPr/>
        </p:nvSpPr>
        <p:spPr bwMode="auto">
          <a:xfrm>
            <a:off x="7620000" y="4097432"/>
            <a:ext cx="6540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7" name="Text Box 85"/>
          <p:cNvSpPr txBox="1">
            <a:spLocks noChangeArrowheads="1"/>
          </p:cNvSpPr>
          <p:nvPr/>
        </p:nvSpPr>
        <p:spPr bwMode="auto">
          <a:xfrm>
            <a:off x="838200" y="26035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sp>
        <p:nvSpPr>
          <p:cNvPr id="1600598" name="Text Box 86"/>
          <p:cNvSpPr txBox="1">
            <a:spLocks noChangeArrowheads="1"/>
          </p:cNvSpPr>
          <p:nvPr/>
        </p:nvSpPr>
        <p:spPr bwMode="auto">
          <a:xfrm>
            <a:off x="2789238" y="26035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2" name="Group 87"/>
          <p:cNvGrpSpPr>
            <a:grpSpLocks/>
          </p:cNvGrpSpPr>
          <p:nvPr/>
        </p:nvGrpSpPr>
        <p:grpSpPr bwMode="auto">
          <a:xfrm>
            <a:off x="2514600" y="2327370"/>
            <a:ext cx="1928813" cy="611187"/>
            <a:chOff x="1584" y="901"/>
            <a:chExt cx="1215" cy="385"/>
          </a:xfrm>
        </p:grpSpPr>
        <p:sp>
          <p:nvSpPr>
            <p:cNvPr id="43137" name="Line 88"/>
            <p:cNvSpPr>
              <a:spLocks noChangeShapeType="1"/>
            </p:cNvSpPr>
            <p:nvPr/>
          </p:nvSpPr>
          <p:spPr bwMode="auto">
            <a:xfrm>
              <a:off x="1776" y="113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8" name="Text Box 89"/>
            <p:cNvSpPr txBox="1">
              <a:spLocks noChangeArrowheads="1"/>
            </p:cNvSpPr>
            <p:nvPr/>
          </p:nvSpPr>
          <p:spPr bwMode="auto">
            <a:xfrm>
              <a:off x="1584" y="901"/>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9" name="Text Box 90"/>
            <p:cNvSpPr txBox="1">
              <a:spLocks noChangeArrowheads="1"/>
            </p:cNvSpPr>
            <p:nvPr/>
          </p:nvSpPr>
          <p:spPr bwMode="auto">
            <a:xfrm>
              <a:off x="2603" y="910"/>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40" name="Line 91"/>
            <p:cNvSpPr>
              <a:spLocks noChangeShapeType="1"/>
            </p:cNvSpPr>
            <p:nvPr/>
          </p:nvSpPr>
          <p:spPr bwMode="auto">
            <a:xfrm>
              <a:off x="2419" y="1142"/>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04" name="Text Box 92"/>
          <p:cNvSpPr txBox="1">
            <a:spLocks noChangeArrowheads="1"/>
          </p:cNvSpPr>
          <p:nvPr/>
        </p:nvSpPr>
        <p:spPr bwMode="auto">
          <a:xfrm>
            <a:off x="4846638" y="26035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3" name="Group 93"/>
          <p:cNvGrpSpPr>
            <a:grpSpLocks/>
          </p:cNvGrpSpPr>
          <p:nvPr/>
        </p:nvGrpSpPr>
        <p:grpSpPr bwMode="auto">
          <a:xfrm>
            <a:off x="4572000" y="2327370"/>
            <a:ext cx="1943100" cy="627062"/>
            <a:chOff x="2880" y="949"/>
            <a:chExt cx="1224" cy="395"/>
          </a:xfrm>
        </p:grpSpPr>
        <p:sp>
          <p:nvSpPr>
            <p:cNvPr id="43133" name="Line 94"/>
            <p:cNvSpPr>
              <a:spLocks noChangeShapeType="1"/>
            </p:cNvSpPr>
            <p:nvPr/>
          </p:nvSpPr>
          <p:spPr bwMode="auto">
            <a:xfrm>
              <a:off x="3072"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4" name="Line 95"/>
            <p:cNvSpPr>
              <a:spLocks noChangeShapeType="1"/>
            </p:cNvSpPr>
            <p:nvPr/>
          </p:nvSpPr>
          <p:spPr bwMode="auto">
            <a:xfrm>
              <a:off x="3744"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5" name="Text Box 96"/>
            <p:cNvSpPr txBox="1">
              <a:spLocks noChangeArrowheads="1"/>
            </p:cNvSpPr>
            <p:nvPr/>
          </p:nvSpPr>
          <p:spPr bwMode="auto">
            <a:xfrm>
              <a:off x="3908" y="95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36" name="Text Box 97"/>
            <p:cNvSpPr txBox="1">
              <a:spLocks noChangeArrowheads="1"/>
            </p:cNvSpPr>
            <p:nvPr/>
          </p:nvSpPr>
          <p:spPr bwMode="auto">
            <a:xfrm>
              <a:off x="2880"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10" name="Text Box 98"/>
          <p:cNvSpPr txBox="1">
            <a:spLocks noChangeArrowheads="1"/>
          </p:cNvSpPr>
          <p:nvPr/>
        </p:nvSpPr>
        <p:spPr bwMode="auto">
          <a:xfrm>
            <a:off x="6904038" y="26178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4" name="Group 99"/>
          <p:cNvGrpSpPr>
            <a:grpSpLocks/>
          </p:cNvGrpSpPr>
          <p:nvPr/>
        </p:nvGrpSpPr>
        <p:grpSpPr bwMode="auto">
          <a:xfrm>
            <a:off x="6629400" y="2325782"/>
            <a:ext cx="1974850" cy="628650"/>
            <a:chOff x="4176" y="948"/>
            <a:chExt cx="1244" cy="396"/>
          </a:xfrm>
        </p:grpSpPr>
        <p:sp>
          <p:nvSpPr>
            <p:cNvPr id="43129" name="Line 100"/>
            <p:cNvSpPr>
              <a:spLocks noChangeShapeType="1"/>
            </p:cNvSpPr>
            <p:nvPr/>
          </p:nvSpPr>
          <p:spPr bwMode="auto">
            <a:xfrm>
              <a:off x="4368"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0" name="Text Box 101"/>
            <p:cNvSpPr txBox="1">
              <a:spLocks noChangeArrowheads="1"/>
            </p:cNvSpPr>
            <p:nvPr/>
          </p:nvSpPr>
          <p:spPr bwMode="auto">
            <a:xfrm>
              <a:off x="4176" y="949"/>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1" name="Text Box 102"/>
            <p:cNvSpPr txBox="1">
              <a:spLocks noChangeArrowheads="1"/>
            </p:cNvSpPr>
            <p:nvPr/>
          </p:nvSpPr>
          <p:spPr bwMode="auto">
            <a:xfrm>
              <a:off x="5224" y="9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32" name="Line 103"/>
            <p:cNvSpPr>
              <a:spLocks noChangeShapeType="1"/>
            </p:cNvSpPr>
            <p:nvPr/>
          </p:nvSpPr>
          <p:spPr bwMode="auto">
            <a:xfrm>
              <a:off x="5040"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16" name="Text Box 104"/>
          <p:cNvSpPr txBox="1">
            <a:spLocks noChangeArrowheads="1"/>
          </p:cNvSpPr>
          <p:nvPr/>
        </p:nvSpPr>
        <p:spPr bwMode="auto">
          <a:xfrm>
            <a:off x="2897188" y="4432395"/>
            <a:ext cx="1479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5" name="Group 105"/>
          <p:cNvGrpSpPr>
            <a:grpSpLocks/>
          </p:cNvGrpSpPr>
          <p:nvPr/>
        </p:nvGrpSpPr>
        <p:grpSpPr bwMode="auto">
          <a:xfrm>
            <a:off x="2590800" y="4111720"/>
            <a:ext cx="1943100" cy="657225"/>
            <a:chOff x="1632" y="3234"/>
            <a:chExt cx="1224" cy="414"/>
          </a:xfrm>
        </p:grpSpPr>
        <p:sp>
          <p:nvSpPr>
            <p:cNvPr id="43125" name="Line 106"/>
            <p:cNvSpPr>
              <a:spLocks noChangeShapeType="1"/>
            </p:cNvSpPr>
            <p:nvPr/>
          </p:nvSpPr>
          <p:spPr bwMode="auto">
            <a:xfrm>
              <a:off x="1824" y="3504"/>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6" name="Text Box 107"/>
            <p:cNvSpPr txBox="1">
              <a:spLocks noChangeArrowheads="1"/>
            </p:cNvSpPr>
            <p:nvPr/>
          </p:nvSpPr>
          <p:spPr bwMode="auto">
            <a:xfrm>
              <a:off x="1632" y="3234"/>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7" name="Text Box 108"/>
            <p:cNvSpPr txBox="1">
              <a:spLocks noChangeArrowheads="1"/>
            </p:cNvSpPr>
            <p:nvPr/>
          </p:nvSpPr>
          <p:spPr bwMode="auto">
            <a:xfrm>
              <a:off x="2660" y="3253"/>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8" name="Line 109"/>
            <p:cNvSpPr>
              <a:spLocks noChangeShapeType="1"/>
            </p:cNvSpPr>
            <p:nvPr/>
          </p:nvSpPr>
          <p:spPr bwMode="auto">
            <a:xfrm>
              <a:off x="2496" y="3504"/>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2" name="Text Box 110"/>
          <p:cNvSpPr txBox="1">
            <a:spLocks noChangeArrowheads="1"/>
          </p:cNvSpPr>
          <p:nvPr/>
        </p:nvSpPr>
        <p:spPr bwMode="auto">
          <a:xfrm>
            <a:off x="6951663" y="44466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6" name="Group 111"/>
          <p:cNvGrpSpPr>
            <a:grpSpLocks/>
          </p:cNvGrpSpPr>
          <p:nvPr/>
        </p:nvGrpSpPr>
        <p:grpSpPr bwMode="auto">
          <a:xfrm>
            <a:off x="6629400" y="4127595"/>
            <a:ext cx="1958975" cy="641350"/>
            <a:chOff x="4176" y="3340"/>
            <a:chExt cx="1234" cy="404"/>
          </a:xfrm>
        </p:grpSpPr>
        <p:sp>
          <p:nvSpPr>
            <p:cNvPr id="43121" name="Line 112"/>
            <p:cNvSpPr>
              <a:spLocks noChangeShapeType="1"/>
            </p:cNvSpPr>
            <p:nvPr/>
          </p:nvSpPr>
          <p:spPr bwMode="auto">
            <a:xfrm>
              <a:off x="4368" y="36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2" name="Text Box 113"/>
            <p:cNvSpPr txBox="1">
              <a:spLocks noChangeArrowheads="1"/>
            </p:cNvSpPr>
            <p:nvPr/>
          </p:nvSpPr>
          <p:spPr bwMode="auto">
            <a:xfrm>
              <a:off x="4176" y="3340"/>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3" name="Text Box 114"/>
            <p:cNvSpPr txBox="1">
              <a:spLocks noChangeArrowheads="1"/>
            </p:cNvSpPr>
            <p:nvPr/>
          </p:nvSpPr>
          <p:spPr bwMode="auto">
            <a:xfrm>
              <a:off x="5214" y="33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4" name="Line 115"/>
            <p:cNvSpPr>
              <a:spLocks noChangeShapeType="1"/>
            </p:cNvSpPr>
            <p:nvPr/>
          </p:nvSpPr>
          <p:spPr bwMode="auto">
            <a:xfrm>
              <a:off x="5040" y="36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8" name="Text Box 116"/>
          <p:cNvSpPr txBox="1">
            <a:spLocks noChangeArrowheads="1"/>
          </p:cNvSpPr>
          <p:nvPr/>
        </p:nvSpPr>
        <p:spPr bwMode="auto">
          <a:xfrm>
            <a:off x="855663" y="44466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7" name="Group 117"/>
          <p:cNvGrpSpPr>
            <a:grpSpLocks/>
          </p:cNvGrpSpPr>
          <p:nvPr/>
        </p:nvGrpSpPr>
        <p:grpSpPr bwMode="auto">
          <a:xfrm>
            <a:off x="533400" y="4141882"/>
            <a:ext cx="1943100" cy="641350"/>
            <a:chOff x="336" y="2428"/>
            <a:chExt cx="1224" cy="404"/>
          </a:xfrm>
        </p:grpSpPr>
        <p:sp>
          <p:nvSpPr>
            <p:cNvPr id="43117" name="Line 118"/>
            <p:cNvSpPr>
              <a:spLocks noChangeShapeType="1"/>
            </p:cNvSpPr>
            <p:nvPr/>
          </p:nvSpPr>
          <p:spPr bwMode="auto">
            <a:xfrm>
              <a:off x="528" y="2688"/>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8" name="Line 119"/>
            <p:cNvSpPr>
              <a:spLocks noChangeShapeType="1"/>
            </p:cNvSpPr>
            <p:nvPr/>
          </p:nvSpPr>
          <p:spPr bwMode="auto">
            <a:xfrm>
              <a:off x="1200" y="2688"/>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9" name="Text Box 120"/>
            <p:cNvSpPr txBox="1">
              <a:spLocks noChangeArrowheads="1"/>
            </p:cNvSpPr>
            <p:nvPr/>
          </p:nvSpPr>
          <p:spPr bwMode="auto">
            <a:xfrm>
              <a:off x="1364" y="2446"/>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20" name="Text Box 121"/>
            <p:cNvSpPr txBox="1">
              <a:spLocks noChangeArrowheads="1"/>
            </p:cNvSpPr>
            <p:nvPr/>
          </p:nvSpPr>
          <p:spPr bwMode="auto">
            <a:xfrm>
              <a:off x="336" y="2428"/>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34" name="Text Box 122"/>
          <p:cNvSpPr txBox="1">
            <a:spLocks noChangeArrowheads="1"/>
          </p:cNvSpPr>
          <p:nvPr/>
        </p:nvSpPr>
        <p:spPr bwMode="auto">
          <a:xfrm>
            <a:off x="4894263" y="4446682"/>
            <a:ext cx="1479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8" name="Group 123"/>
          <p:cNvGrpSpPr>
            <a:grpSpLocks/>
          </p:cNvGrpSpPr>
          <p:nvPr/>
        </p:nvGrpSpPr>
        <p:grpSpPr bwMode="auto">
          <a:xfrm>
            <a:off x="4572000" y="4126007"/>
            <a:ext cx="1958975" cy="642938"/>
            <a:chOff x="2880" y="3291"/>
            <a:chExt cx="1234" cy="405"/>
          </a:xfrm>
        </p:grpSpPr>
        <p:sp>
          <p:nvSpPr>
            <p:cNvPr id="43113" name="Line 124"/>
            <p:cNvSpPr>
              <a:spLocks noChangeShapeType="1"/>
            </p:cNvSpPr>
            <p:nvPr/>
          </p:nvSpPr>
          <p:spPr bwMode="auto">
            <a:xfrm>
              <a:off x="3072" y="355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4" name="Line 125"/>
            <p:cNvSpPr>
              <a:spLocks noChangeShapeType="1"/>
            </p:cNvSpPr>
            <p:nvPr/>
          </p:nvSpPr>
          <p:spPr bwMode="auto">
            <a:xfrm>
              <a:off x="3744" y="3552"/>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5" name="Text Box 126"/>
            <p:cNvSpPr txBox="1">
              <a:spLocks noChangeArrowheads="1"/>
            </p:cNvSpPr>
            <p:nvPr/>
          </p:nvSpPr>
          <p:spPr bwMode="auto">
            <a:xfrm>
              <a:off x="3918" y="3291"/>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16" name="Text Box 127"/>
            <p:cNvSpPr txBox="1">
              <a:spLocks noChangeArrowheads="1"/>
            </p:cNvSpPr>
            <p:nvPr/>
          </p:nvSpPr>
          <p:spPr bwMode="auto">
            <a:xfrm>
              <a:off x="2880" y="3292"/>
              <a:ext cx="27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43107" name="Text Box 128"/>
          <p:cNvSpPr txBox="1">
            <a:spLocks noChangeArrowheads="1"/>
          </p:cNvSpPr>
          <p:nvPr/>
        </p:nvSpPr>
        <p:spPr bwMode="auto">
          <a:xfrm>
            <a:off x="457200" y="170426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1600641" name="Rectangle 129"/>
          <p:cNvSpPr>
            <a:spLocks noChangeArrowheads="1"/>
          </p:cNvSpPr>
          <p:nvPr/>
        </p:nvSpPr>
        <p:spPr bwMode="auto">
          <a:xfrm>
            <a:off x="304800" y="6120965"/>
            <a:ext cx="8153400" cy="654050"/>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lgn="ctr">
              <a:lnSpc>
                <a:spcPct val="80000"/>
              </a:lnSpc>
              <a:spcBef>
                <a:spcPct val="30000"/>
              </a:spcBef>
              <a:buSzPct val="100000"/>
              <a:buFont typeface="Arial" charset="0"/>
              <a:buChar char="•"/>
            </a:pPr>
            <a:r>
              <a:rPr lang="en-US" sz="2400" dirty="0" err="1" smtClean="0">
                <a:latin typeface="Calibri" charset="0"/>
              </a:rPr>
              <a:t>Ping-pong</a:t>
            </a:r>
            <a:r>
              <a:rPr lang="en-US" sz="2400" dirty="0" smtClean="0">
                <a:latin typeface="Calibri" charset="0"/>
              </a:rPr>
              <a:t> </a:t>
            </a:r>
            <a:r>
              <a:rPr lang="en-US" sz="2400" dirty="0">
                <a:latin typeface="Calibri" charset="0"/>
              </a:rPr>
              <a:t>effect due to conflict misses - two memory locations that map into the same cache block</a:t>
            </a:r>
          </a:p>
        </p:txBody>
      </p:sp>
      <p:sp>
        <p:nvSpPr>
          <p:cNvPr id="1600642" name="Rectangle 130"/>
          <p:cNvSpPr>
            <a:spLocks noChangeArrowheads="1"/>
          </p:cNvSpPr>
          <p:nvPr/>
        </p:nvSpPr>
        <p:spPr bwMode="auto">
          <a:xfrm>
            <a:off x="533400" y="5730970"/>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8 misses</a:t>
            </a:r>
          </a:p>
        </p:txBody>
      </p:sp>
      <p:sp>
        <p:nvSpPr>
          <p:cNvPr id="134" name="Slide Number Placeholder 133"/>
          <p:cNvSpPr>
            <a:spLocks noGrp="1"/>
          </p:cNvSpPr>
          <p:nvPr>
            <p:ph type="sldNum" sz="quarter" idx="12"/>
          </p:nvPr>
        </p:nvSpPr>
        <p:spPr>
          <a:xfrm>
            <a:off x="6553200" y="6542182"/>
            <a:ext cx="2133600" cy="365125"/>
          </a:xfrm>
        </p:spPr>
        <p:txBody>
          <a:bodyPr/>
          <a:lstStyle/>
          <a:p>
            <a:fld id="{3CC63E4C-4642-794D-A2FD-70F6B81535F5}" type="slidenum">
              <a:rPr lang="en-US" smtClean="0"/>
              <a:pPr/>
              <a:t>16</a:t>
            </a:fld>
            <a:endParaRPr lang="en-US" dirty="0"/>
          </a:p>
        </p:txBody>
      </p:sp>
      <p:sp>
        <p:nvSpPr>
          <p:cNvPr id="132" name="Rectangle 91"/>
          <p:cNvSpPr txBox="1">
            <a:spLocks noChangeArrowheads="1"/>
          </p:cNvSpPr>
          <p:nvPr/>
        </p:nvSpPr>
        <p:spPr>
          <a:xfrm>
            <a:off x="533400" y="970501"/>
            <a:ext cx="8153400" cy="100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smtClean="0"/>
              <a:t>Consider the main memory address reference string of word numbers:                              0   4   0   4   0   4   0   4</a:t>
            </a:r>
          </a:p>
          <a:p>
            <a:pPr lvl="1" algn="ctr">
              <a:buFont typeface="Monotype Sorts" pitchFamily="2" charset="2"/>
              <a:buNone/>
              <a:defRPr/>
            </a:pPr>
            <a:endParaRPr lang="en-US" sz="2000" dirty="0"/>
          </a:p>
        </p:txBody>
      </p:sp>
    </p:spTree>
    <p:extLst>
      <p:ext uri="{BB962C8B-B14F-4D97-AF65-F5344CB8AC3E}">
        <p14:creationId xmlns:p14="http://schemas.microsoft.com/office/powerpoint/2010/main" val="598981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0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0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0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05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06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05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06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05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006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005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7"/>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600616"/>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1600594"/>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499"/>
                                          </p:stCondLst>
                                        </p:cTn>
                                        <p:tgtEl>
                                          <p:spTgt spid="5"/>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0"/>
                                          </p:stCondLst>
                                        </p:cTn>
                                        <p:tgtEl>
                                          <p:spTgt spid="1600634"/>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1600595"/>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499"/>
                                          </p:stCondLst>
                                        </p:cTn>
                                        <p:tgtEl>
                                          <p:spTgt spid="8"/>
                                        </p:tgtEl>
                                        <p:attrNameLst>
                                          <p:attrName>style.visibility</p:attrName>
                                        </p:attrNameLst>
                                      </p:cBhvr>
                                      <p:to>
                                        <p:strVal val="visible"/>
                                      </p:to>
                                    </p:set>
                                  </p:childTnLst>
                                </p:cTn>
                              </p:par>
                            </p:childTnLst>
                          </p:cTn>
                        </p:par>
                        <p:par>
                          <p:cTn id="77" fill="hold">
                            <p:stCondLst>
                              <p:cond delay="2500"/>
                            </p:stCondLst>
                            <p:childTnLst>
                              <p:par>
                                <p:cTn id="78" presetID="1" presetClass="entr" presetSubtype="0" fill="hold" grpId="0" nodeType="afterEffect">
                                  <p:stCondLst>
                                    <p:cond delay="0"/>
                                  </p:stCondLst>
                                  <p:childTnLst>
                                    <p:set>
                                      <p:cBhvr>
                                        <p:cTn id="79" dur="1" fill="hold">
                                          <p:stCondLst>
                                            <p:cond delay="0"/>
                                          </p:stCondLst>
                                        </p:cTn>
                                        <p:tgtEl>
                                          <p:spTgt spid="1600622"/>
                                        </p:tgtEl>
                                        <p:attrNameLst>
                                          <p:attrName>style.visibility</p:attrName>
                                        </p:attrNameLst>
                                      </p:cBhvr>
                                      <p:to>
                                        <p:strVal val="visible"/>
                                      </p:to>
                                    </p:set>
                                  </p:childTnLst>
                                </p:cTn>
                              </p:par>
                            </p:childTnLst>
                          </p:cTn>
                        </p:par>
                        <p:par>
                          <p:cTn id="80" fill="hold">
                            <p:stCondLst>
                              <p:cond delay="2500"/>
                            </p:stCondLst>
                            <p:childTnLst>
                              <p:par>
                                <p:cTn id="81" presetID="1" presetClass="entr" presetSubtype="0" fill="hold" grpId="0" nodeType="afterEffect">
                                  <p:stCondLst>
                                    <p:cond delay="0"/>
                                  </p:stCondLst>
                                  <p:childTnLst>
                                    <p:set>
                                      <p:cBhvr>
                                        <p:cTn id="82" dur="1" fill="hold">
                                          <p:stCondLst>
                                            <p:cond delay="499"/>
                                          </p:stCondLst>
                                        </p:cTn>
                                        <p:tgtEl>
                                          <p:spTgt spid="1600596"/>
                                        </p:tgtEl>
                                        <p:attrNameLst>
                                          <p:attrName>style.visibility</p:attrName>
                                        </p:attrNameLst>
                                      </p:cBhvr>
                                      <p:to>
                                        <p:strVal val="visible"/>
                                      </p:to>
                                    </p:set>
                                  </p:childTnLst>
                                </p:cTn>
                              </p:par>
                            </p:childTnLst>
                          </p:cTn>
                        </p:par>
                        <p:par>
                          <p:cTn id="83" fill="hold">
                            <p:stCondLst>
                              <p:cond delay="3000"/>
                            </p:stCondLst>
                            <p:childTnLst>
                              <p:par>
                                <p:cTn id="84" presetID="1" presetClass="entr" presetSubtype="0" fill="hold" nodeType="afterEffect">
                                  <p:stCondLst>
                                    <p:cond delay="0"/>
                                  </p:stCondLst>
                                  <p:childTnLst>
                                    <p:set>
                                      <p:cBhvr>
                                        <p:cTn id="85" dur="1" fill="hold">
                                          <p:stCondLst>
                                            <p:cond delay="499"/>
                                          </p:stCondLst>
                                        </p:cTn>
                                        <p:tgtEl>
                                          <p:spTgt spid="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0064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600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89" grpId="0" autoUpdateAnimBg="0"/>
      <p:bldP spid="1600590" grpId="0" autoUpdateAnimBg="0"/>
      <p:bldP spid="1600591" grpId="0" autoUpdateAnimBg="0"/>
      <p:bldP spid="1600592" grpId="0" autoUpdateAnimBg="0"/>
      <p:bldP spid="1600593" grpId="0" autoUpdateAnimBg="0"/>
      <p:bldP spid="1600594" grpId="0" autoUpdateAnimBg="0"/>
      <p:bldP spid="1600595" grpId="0" autoUpdateAnimBg="0"/>
      <p:bldP spid="1600596" grpId="0" autoUpdateAnimBg="0"/>
      <p:bldP spid="1600597" grpId="0" autoUpdateAnimBg="0"/>
      <p:bldP spid="1600598" grpId="0"/>
      <p:bldP spid="1600604" grpId="0"/>
      <p:bldP spid="1600610" grpId="0"/>
      <p:bldP spid="1600616" grpId="0"/>
      <p:bldP spid="1600622" grpId="0"/>
      <p:bldP spid="1600628" grpId="0"/>
      <p:bldP spid="1600634" grpId="0"/>
      <p:bldP spid="1600641" grpId="0"/>
      <p:bldP spid="16006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279400" y="274638"/>
            <a:ext cx="8686800" cy="1143000"/>
          </a:xfrm>
        </p:spPr>
        <p:txBody>
          <a:bodyPr>
            <a:normAutofit fontScale="90000"/>
          </a:bodyPr>
          <a:lstStyle/>
          <a:p>
            <a:pPr>
              <a:lnSpc>
                <a:spcPct val="85000"/>
              </a:lnSpc>
            </a:pPr>
            <a:r>
              <a:rPr lang="en-US" smtClean="0"/>
              <a:t>Alternative Block Placement Schemes</a:t>
            </a:r>
          </a:p>
        </p:txBody>
      </p:sp>
      <p:sp>
        <p:nvSpPr>
          <p:cNvPr id="6" name="Content Placeholder 5"/>
          <p:cNvSpPr>
            <a:spLocks noGrp="1"/>
          </p:cNvSpPr>
          <p:nvPr>
            <p:ph idx="1"/>
          </p:nvPr>
        </p:nvSpPr>
        <p:spPr>
          <a:xfrm>
            <a:off x="457200" y="4802188"/>
            <a:ext cx="8229600" cy="2090737"/>
          </a:xfrm>
        </p:spPr>
        <p:txBody>
          <a:bodyPr>
            <a:normAutofit fontScale="70000" lnSpcReduction="20000"/>
          </a:bodyPr>
          <a:lstStyle/>
          <a:p>
            <a:pPr>
              <a:defRPr/>
            </a:pPr>
            <a:r>
              <a:rPr lang="en-US" dirty="0" smtClean="0"/>
              <a:t>DM placement: </a:t>
            </a:r>
            <a:r>
              <a:rPr lang="en-US" dirty="0" err="1" smtClean="0"/>
              <a:t>mem</a:t>
            </a:r>
            <a:r>
              <a:rPr lang="en-US" dirty="0" smtClean="0"/>
              <a:t> block 12 in 8 block cache: only one cache block where </a:t>
            </a:r>
            <a:r>
              <a:rPr lang="en-US" dirty="0" err="1" smtClean="0"/>
              <a:t>mem</a:t>
            </a:r>
            <a:r>
              <a:rPr lang="en-US" dirty="0" smtClean="0"/>
              <a:t> block 12 can be found—(12 modulo 8) = 4</a:t>
            </a:r>
          </a:p>
          <a:p>
            <a:pPr>
              <a:defRPr/>
            </a:pPr>
            <a:r>
              <a:rPr lang="en-US" dirty="0" smtClean="0"/>
              <a:t>SA placement: four sets </a:t>
            </a:r>
            <a:r>
              <a:rPr lang="en-US" dirty="0" err="1" smtClean="0"/>
              <a:t>x</a:t>
            </a:r>
            <a:r>
              <a:rPr lang="en-US" dirty="0" smtClean="0"/>
              <a:t> 2-ways (8 cache blocks), memory block 12 in set (12 mod 4) = 0; either element of the set</a:t>
            </a:r>
          </a:p>
          <a:p>
            <a:pPr>
              <a:defRPr/>
            </a:pPr>
            <a:r>
              <a:rPr lang="en-US" dirty="0" smtClean="0"/>
              <a:t>FA placement: </a:t>
            </a:r>
            <a:r>
              <a:rPr lang="en-US" dirty="0" err="1" smtClean="0"/>
              <a:t>mem</a:t>
            </a:r>
            <a:r>
              <a:rPr lang="en-US" dirty="0" smtClean="0"/>
              <a:t> block 12 can appear in any cache blocks</a:t>
            </a:r>
            <a:endParaRPr lang="en-US" dirty="0"/>
          </a:p>
        </p:txBody>
      </p:sp>
      <p:pic>
        <p:nvPicPr>
          <p:cNvPr id="32773" name="Picture 4" descr="f05-13-P374493"/>
          <p:cNvPicPr>
            <a:picLocks noChangeAspect="1" noChangeArrowheads="1"/>
          </p:cNvPicPr>
          <p:nvPr/>
        </p:nvPicPr>
        <p:blipFill>
          <a:blip r:embed="rId3"/>
          <a:srcRect/>
          <a:stretch>
            <a:fillRect/>
          </a:stretch>
        </p:blipFill>
        <p:spPr bwMode="auto">
          <a:xfrm>
            <a:off x="173038" y="1243013"/>
            <a:ext cx="8670925" cy="35941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3CC63E4C-4642-794D-A2FD-70F6B81535F5}" type="slidenum">
              <a:rPr lang="en-US" smtClean="0"/>
              <a:pPr/>
              <a:t>17</a:t>
            </a:fld>
            <a:endParaRPr lang="en-US" dirty="0"/>
          </a:p>
        </p:txBody>
      </p:sp>
    </p:spTree>
    <p:extLst>
      <p:ext uri="{BB962C8B-B14F-4D97-AF65-F5344CB8AC3E}">
        <p14:creationId xmlns:p14="http://schemas.microsoft.com/office/powerpoint/2010/main" val="110332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11138"/>
            <a:ext cx="8229600" cy="1143000"/>
          </a:xfrm>
        </p:spPr>
        <p:txBody>
          <a:bodyPr>
            <a:normAutofit fontScale="90000"/>
          </a:bodyPr>
          <a:lstStyle/>
          <a:p>
            <a:pPr eaLnBrk="1" hangingPunct="1">
              <a:lnSpc>
                <a:spcPct val="85000"/>
              </a:lnSpc>
            </a:pPr>
            <a:r>
              <a:rPr lang="en-US" smtClean="0"/>
              <a:t>Example: 4 Word 2-Way SA $</a:t>
            </a:r>
            <a:br>
              <a:rPr lang="en-US" smtClean="0"/>
            </a:br>
            <a:r>
              <a:rPr lang="en-US" smtClean="0"/>
              <a:t>Same Reference String</a:t>
            </a:r>
          </a:p>
        </p:txBody>
      </p:sp>
      <p:grpSp>
        <p:nvGrpSpPr>
          <p:cNvPr id="2" name="Group 3"/>
          <p:cNvGrpSpPr>
            <a:grpSpLocks/>
          </p:cNvGrpSpPr>
          <p:nvPr/>
        </p:nvGrpSpPr>
        <p:grpSpPr bwMode="auto">
          <a:xfrm>
            <a:off x="1295400" y="2833688"/>
            <a:ext cx="990600" cy="1219200"/>
            <a:chOff x="1344" y="1056"/>
            <a:chExt cx="624" cy="768"/>
          </a:xfrm>
        </p:grpSpPr>
        <p:sp>
          <p:nvSpPr>
            <p:cNvPr id="47156"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7"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8"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9"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3276600" y="2833688"/>
            <a:ext cx="990600" cy="1219200"/>
            <a:chOff x="1344" y="1056"/>
            <a:chExt cx="624" cy="768"/>
          </a:xfrm>
        </p:grpSpPr>
        <p:sp>
          <p:nvSpPr>
            <p:cNvPr id="47152"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3"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4"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5"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5334000" y="2833688"/>
            <a:ext cx="990600" cy="1219200"/>
            <a:chOff x="1344" y="1056"/>
            <a:chExt cx="624" cy="768"/>
          </a:xfrm>
        </p:grpSpPr>
        <p:sp>
          <p:nvSpPr>
            <p:cNvPr id="47148"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9"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0"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1"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7391400" y="2833688"/>
            <a:ext cx="990600" cy="1219200"/>
            <a:chOff x="1344" y="1056"/>
            <a:chExt cx="624" cy="768"/>
          </a:xfrm>
        </p:grpSpPr>
        <p:sp>
          <p:nvSpPr>
            <p:cNvPr id="47144"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5"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6"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7"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7111" name="Text Box 43"/>
          <p:cNvSpPr txBox="1">
            <a:spLocks noChangeArrowheads="1"/>
          </p:cNvSpPr>
          <p:nvPr/>
        </p:nvSpPr>
        <p:spPr bwMode="auto">
          <a:xfrm>
            <a:off x="13557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2" name="Text Box 44"/>
          <p:cNvSpPr txBox="1">
            <a:spLocks noChangeArrowheads="1"/>
          </p:cNvSpPr>
          <p:nvPr/>
        </p:nvSpPr>
        <p:spPr bwMode="auto">
          <a:xfrm>
            <a:off x="32607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7113" name="Text Box 45"/>
          <p:cNvSpPr txBox="1">
            <a:spLocks noChangeArrowheads="1"/>
          </p:cNvSpPr>
          <p:nvPr/>
        </p:nvSpPr>
        <p:spPr bwMode="auto">
          <a:xfrm>
            <a:off x="52419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4" name="Text Box 46"/>
          <p:cNvSpPr txBox="1">
            <a:spLocks noChangeArrowheads="1"/>
          </p:cNvSpPr>
          <p:nvPr/>
        </p:nvSpPr>
        <p:spPr bwMode="auto">
          <a:xfrm>
            <a:off x="7375525" y="2413000"/>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6" name="Group 51"/>
          <p:cNvGrpSpPr>
            <a:grpSpLocks/>
          </p:cNvGrpSpPr>
          <p:nvPr/>
        </p:nvGrpSpPr>
        <p:grpSpPr bwMode="auto">
          <a:xfrm>
            <a:off x="762000" y="2833688"/>
            <a:ext cx="533400" cy="1219200"/>
            <a:chOff x="1344" y="1056"/>
            <a:chExt cx="624" cy="768"/>
          </a:xfrm>
        </p:grpSpPr>
        <p:sp>
          <p:nvSpPr>
            <p:cNvPr id="4714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56"/>
          <p:cNvGrpSpPr>
            <a:grpSpLocks/>
          </p:cNvGrpSpPr>
          <p:nvPr/>
        </p:nvGrpSpPr>
        <p:grpSpPr bwMode="auto">
          <a:xfrm>
            <a:off x="2743200" y="2833688"/>
            <a:ext cx="533400" cy="1219200"/>
            <a:chOff x="1344" y="1056"/>
            <a:chExt cx="624" cy="768"/>
          </a:xfrm>
        </p:grpSpPr>
        <p:sp>
          <p:nvSpPr>
            <p:cNvPr id="4713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61"/>
          <p:cNvGrpSpPr>
            <a:grpSpLocks/>
          </p:cNvGrpSpPr>
          <p:nvPr/>
        </p:nvGrpSpPr>
        <p:grpSpPr bwMode="auto">
          <a:xfrm>
            <a:off x="4800600" y="2833688"/>
            <a:ext cx="533400" cy="1219200"/>
            <a:chOff x="1344" y="1056"/>
            <a:chExt cx="624" cy="768"/>
          </a:xfrm>
        </p:grpSpPr>
        <p:sp>
          <p:nvSpPr>
            <p:cNvPr id="4713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66"/>
          <p:cNvGrpSpPr>
            <a:grpSpLocks/>
          </p:cNvGrpSpPr>
          <p:nvPr/>
        </p:nvGrpSpPr>
        <p:grpSpPr bwMode="auto">
          <a:xfrm>
            <a:off x="6858000" y="2833688"/>
            <a:ext cx="533400" cy="1219200"/>
            <a:chOff x="1344" y="1056"/>
            <a:chExt cx="624" cy="768"/>
          </a:xfrm>
        </p:grpSpPr>
        <p:sp>
          <p:nvSpPr>
            <p:cNvPr id="4712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2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681499" name="Rectangle 91"/>
          <p:cNvSpPr>
            <a:spLocks noGrp="1" noChangeArrowheads="1"/>
          </p:cNvSpPr>
          <p:nvPr>
            <p:ph type="body" idx="1"/>
          </p:nvPr>
        </p:nvSpPr>
        <p:spPr>
          <a:xfrm>
            <a:off x="533400" y="1270000"/>
            <a:ext cx="8153400" cy="812800"/>
          </a:xfrm>
        </p:spPr>
        <p:txBody>
          <a:bodyPr rtlCol="0">
            <a:normAutofit fontScale="85000" lnSpcReduction="20000"/>
          </a:bodyPr>
          <a:lstStyle/>
          <a:p>
            <a:pPr eaLnBrk="1" fontAlgn="auto" hangingPunct="1">
              <a:spcAft>
                <a:spcPts val="0"/>
              </a:spcAft>
              <a:buFont typeface="Arial"/>
              <a:buChar char="•"/>
              <a:defRPr/>
            </a:pPr>
            <a:r>
              <a:rPr lang="en-US">
                <a:ea typeface="+mn-ea"/>
                <a:cs typeface="+mn-cs"/>
              </a:rPr>
              <a:t>Consider the main memory word reference string</a:t>
            </a:r>
          </a:p>
          <a:p>
            <a:pPr lvl="1" algn="ctr" eaLnBrk="1" fontAlgn="auto" hangingPunct="1">
              <a:spcAft>
                <a:spcPts val="0"/>
              </a:spcAft>
              <a:buFont typeface="Monotype Sorts" pitchFamily="2" charset="2"/>
              <a:buNone/>
              <a:defRPr/>
            </a:pPr>
            <a:r>
              <a:rPr lang="en-US">
                <a:ea typeface="+mn-ea"/>
              </a:rPr>
              <a:t>              0   4   0   4   0   4   0   4</a:t>
            </a:r>
          </a:p>
        </p:txBody>
      </p:sp>
      <p:sp>
        <p:nvSpPr>
          <p:cNvPr id="47120" name="Text Box 92"/>
          <p:cNvSpPr txBox="1">
            <a:spLocks noChangeArrowheads="1"/>
          </p:cNvSpPr>
          <p:nvPr/>
        </p:nvSpPr>
        <p:spPr bwMode="auto">
          <a:xfrm>
            <a:off x="457200" y="16510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7121" name="Line 93"/>
          <p:cNvSpPr>
            <a:spLocks noChangeShapeType="1"/>
          </p:cNvSpPr>
          <p:nvPr/>
        </p:nvSpPr>
        <p:spPr bwMode="auto">
          <a:xfrm>
            <a:off x="457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2" name="Line 94"/>
          <p:cNvSpPr>
            <a:spLocks noChangeShapeType="1"/>
          </p:cNvSpPr>
          <p:nvPr/>
        </p:nvSpPr>
        <p:spPr bwMode="auto">
          <a:xfrm>
            <a:off x="24384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3" name="Line 95"/>
          <p:cNvSpPr>
            <a:spLocks noChangeShapeType="1"/>
          </p:cNvSpPr>
          <p:nvPr/>
        </p:nvSpPr>
        <p:spPr bwMode="auto">
          <a:xfrm>
            <a:off x="44958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4" name="Line 96"/>
          <p:cNvSpPr>
            <a:spLocks noChangeShapeType="1"/>
          </p:cNvSpPr>
          <p:nvPr/>
        </p:nvSpPr>
        <p:spPr bwMode="auto">
          <a:xfrm>
            <a:off x="6553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 name="Slide Number Placeholder 56"/>
          <p:cNvSpPr>
            <a:spLocks noGrp="1"/>
          </p:cNvSpPr>
          <p:nvPr>
            <p:ph type="sldNum" sz="quarter" idx="12"/>
          </p:nvPr>
        </p:nvSpPr>
        <p:spPr/>
        <p:txBody>
          <a:bodyPr/>
          <a:lstStyle/>
          <a:p>
            <a:fld id="{3CC63E4C-4642-794D-A2FD-70F6B81535F5}" type="slidenum">
              <a:rPr lang="en-US" smtClean="0"/>
              <a:pPr/>
              <a:t>18</a:t>
            </a:fld>
            <a:endParaRPr lang="en-US" dirty="0"/>
          </a:p>
        </p:txBody>
      </p:sp>
    </p:spTree>
    <p:extLst>
      <p:ext uri="{BB962C8B-B14F-4D97-AF65-F5344CB8AC3E}">
        <p14:creationId xmlns:p14="http://schemas.microsoft.com/office/powerpoint/2010/main" val="206938292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73038"/>
            <a:ext cx="8229600" cy="1143000"/>
          </a:xfrm>
        </p:spPr>
        <p:txBody>
          <a:bodyPr>
            <a:normAutofit fontScale="90000"/>
          </a:bodyPr>
          <a:lstStyle/>
          <a:p>
            <a:pPr eaLnBrk="1" hangingPunct="1">
              <a:lnSpc>
                <a:spcPct val="85000"/>
              </a:lnSpc>
            </a:pPr>
            <a:r>
              <a:rPr lang="en-US" dirty="0" smtClean="0"/>
              <a:t>Example: 4-Word 2-Way SA $</a:t>
            </a:r>
            <a:br>
              <a:rPr lang="en-US" dirty="0" smtClean="0"/>
            </a:br>
            <a:r>
              <a:rPr lang="en-US" dirty="0" smtClean="0"/>
              <a:t>Same Reference String</a:t>
            </a:r>
          </a:p>
        </p:txBody>
      </p:sp>
      <p:sp>
        <p:nvSpPr>
          <p:cNvPr id="49155" name="Rectangle 3"/>
          <p:cNvSpPr>
            <a:spLocks noChangeArrowheads="1"/>
          </p:cNvSpPr>
          <p:nvPr/>
        </p:nvSpPr>
        <p:spPr bwMode="auto">
          <a:xfrm>
            <a:off x="1295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56" name="Line 4"/>
          <p:cNvSpPr>
            <a:spLocks noChangeShapeType="1"/>
          </p:cNvSpPr>
          <p:nvPr/>
        </p:nvSpPr>
        <p:spPr bwMode="auto">
          <a:xfrm>
            <a:off x="1295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7" name="Line 5"/>
          <p:cNvSpPr>
            <a:spLocks noChangeShapeType="1"/>
          </p:cNvSpPr>
          <p:nvPr/>
        </p:nvSpPr>
        <p:spPr bwMode="auto">
          <a:xfrm>
            <a:off x="1295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8" name="Line 6"/>
          <p:cNvSpPr>
            <a:spLocks noChangeShapeType="1"/>
          </p:cNvSpPr>
          <p:nvPr/>
        </p:nvSpPr>
        <p:spPr bwMode="auto">
          <a:xfrm>
            <a:off x="1295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9" name="Rectangle 7"/>
          <p:cNvSpPr>
            <a:spLocks noChangeArrowheads="1"/>
          </p:cNvSpPr>
          <p:nvPr/>
        </p:nvSpPr>
        <p:spPr bwMode="auto">
          <a:xfrm>
            <a:off x="32766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0" name="Line 8"/>
          <p:cNvSpPr>
            <a:spLocks noChangeShapeType="1"/>
          </p:cNvSpPr>
          <p:nvPr/>
        </p:nvSpPr>
        <p:spPr bwMode="auto">
          <a:xfrm>
            <a:off x="32766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1" name="Line 9"/>
          <p:cNvSpPr>
            <a:spLocks noChangeShapeType="1"/>
          </p:cNvSpPr>
          <p:nvPr/>
        </p:nvSpPr>
        <p:spPr bwMode="auto">
          <a:xfrm>
            <a:off x="32766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2" name="Line 10"/>
          <p:cNvSpPr>
            <a:spLocks noChangeShapeType="1"/>
          </p:cNvSpPr>
          <p:nvPr/>
        </p:nvSpPr>
        <p:spPr bwMode="auto">
          <a:xfrm>
            <a:off x="32766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3" name="Rectangle 11"/>
          <p:cNvSpPr>
            <a:spLocks noChangeArrowheads="1"/>
          </p:cNvSpPr>
          <p:nvPr/>
        </p:nvSpPr>
        <p:spPr bwMode="auto">
          <a:xfrm>
            <a:off x="53340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4" name="Line 12"/>
          <p:cNvSpPr>
            <a:spLocks noChangeShapeType="1"/>
          </p:cNvSpPr>
          <p:nvPr/>
        </p:nvSpPr>
        <p:spPr bwMode="auto">
          <a:xfrm>
            <a:off x="53340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5" name="Line 13"/>
          <p:cNvSpPr>
            <a:spLocks noChangeShapeType="1"/>
          </p:cNvSpPr>
          <p:nvPr/>
        </p:nvSpPr>
        <p:spPr bwMode="auto">
          <a:xfrm>
            <a:off x="53340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6" name="Line 14"/>
          <p:cNvSpPr>
            <a:spLocks noChangeShapeType="1"/>
          </p:cNvSpPr>
          <p:nvPr/>
        </p:nvSpPr>
        <p:spPr bwMode="auto">
          <a:xfrm>
            <a:off x="53340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7" name="Rectangle 15"/>
          <p:cNvSpPr>
            <a:spLocks noChangeArrowheads="1"/>
          </p:cNvSpPr>
          <p:nvPr/>
        </p:nvSpPr>
        <p:spPr bwMode="auto">
          <a:xfrm>
            <a:off x="7391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8" name="Line 16"/>
          <p:cNvSpPr>
            <a:spLocks noChangeShapeType="1"/>
          </p:cNvSpPr>
          <p:nvPr/>
        </p:nvSpPr>
        <p:spPr bwMode="auto">
          <a:xfrm>
            <a:off x="7391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9" name="Line 17"/>
          <p:cNvSpPr>
            <a:spLocks noChangeShapeType="1"/>
          </p:cNvSpPr>
          <p:nvPr/>
        </p:nvSpPr>
        <p:spPr bwMode="auto">
          <a:xfrm>
            <a:off x="7391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0" name="Line 18"/>
          <p:cNvSpPr>
            <a:spLocks noChangeShapeType="1"/>
          </p:cNvSpPr>
          <p:nvPr/>
        </p:nvSpPr>
        <p:spPr bwMode="auto">
          <a:xfrm>
            <a:off x="7391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1" name="Text Box 35"/>
          <p:cNvSpPr txBox="1">
            <a:spLocks noChangeArrowheads="1"/>
          </p:cNvSpPr>
          <p:nvPr/>
        </p:nvSpPr>
        <p:spPr bwMode="auto">
          <a:xfrm>
            <a:off x="1355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2" name="Text Box 36"/>
          <p:cNvSpPr txBox="1">
            <a:spLocks noChangeArrowheads="1"/>
          </p:cNvSpPr>
          <p:nvPr/>
        </p:nvSpPr>
        <p:spPr bwMode="auto">
          <a:xfrm>
            <a:off x="32607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3" name="Text Box 37"/>
          <p:cNvSpPr txBox="1">
            <a:spLocks noChangeArrowheads="1"/>
          </p:cNvSpPr>
          <p:nvPr/>
        </p:nvSpPr>
        <p:spPr bwMode="auto">
          <a:xfrm>
            <a:off x="52419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4" name="Text Box 38"/>
          <p:cNvSpPr txBox="1">
            <a:spLocks noChangeArrowheads="1"/>
          </p:cNvSpPr>
          <p:nvPr/>
        </p:nvSpPr>
        <p:spPr bwMode="auto">
          <a:xfrm>
            <a:off x="7375525" y="239077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5" name="Rectangle 43"/>
          <p:cNvSpPr>
            <a:spLocks noChangeArrowheads="1"/>
          </p:cNvSpPr>
          <p:nvPr/>
        </p:nvSpPr>
        <p:spPr bwMode="auto">
          <a:xfrm>
            <a:off x="762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76" name="Line 44"/>
          <p:cNvSpPr>
            <a:spLocks noChangeShapeType="1"/>
          </p:cNvSpPr>
          <p:nvPr/>
        </p:nvSpPr>
        <p:spPr bwMode="auto">
          <a:xfrm>
            <a:off x="762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7" name="Line 45"/>
          <p:cNvSpPr>
            <a:spLocks noChangeShapeType="1"/>
          </p:cNvSpPr>
          <p:nvPr/>
        </p:nvSpPr>
        <p:spPr bwMode="auto">
          <a:xfrm>
            <a:off x="762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8" name="Line 46"/>
          <p:cNvSpPr>
            <a:spLocks noChangeShapeType="1"/>
          </p:cNvSpPr>
          <p:nvPr/>
        </p:nvSpPr>
        <p:spPr bwMode="auto">
          <a:xfrm>
            <a:off x="762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9" name="Rectangle 47"/>
          <p:cNvSpPr>
            <a:spLocks noChangeArrowheads="1"/>
          </p:cNvSpPr>
          <p:nvPr/>
        </p:nvSpPr>
        <p:spPr bwMode="auto">
          <a:xfrm>
            <a:off x="27432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0" name="Line 48"/>
          <p:cNvSpPr>
            <a:spLocks noChangeShapeType="1"/>
          </p:cNvSpPr>
          <p:nvPr/>
        </p:nvSpPr>
        <p:spPr bwMode="auto">
          <a:xfrm>
            <a:off x="27432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1" name="Line 49"/>
          <p:cNvSpPr>
            <a:spLocks noChangeShapeType="1"/>
          </p:cNvSpPr>
          <p:nvPr/>
        </p:nvSpPr>
        <p:spPr bwMode="auto">
          <a:xfrm>
            <a:off x="27432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2" name="Line 50"/>
          <p:cNvSpPr>
            <a:spLocks noChangeShapeType="1"/>
          </p:cNvSpPr>
          <p:nvPr/>
        </p:nvSpPr>
        <p:spPr bwMode="auto">
          <a:xfrm>
            <a:off x="27432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3" name="Rectangle 51"/>
          <p:cNvSpPr>
            <a:spLocks noChangeArrowheads="1"/>
          </p:cNvSpPr>
          <p:nvPr/>
        </p:nvSpPr>
        <p:spPr bwMode="auto">
          <a:xfrm>
            <a:off x="48006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4" name="Line 52"/>
          <p:cNvSpPr>
            <a:spLocks noChangeShapeType="1"/>
          </p:cNvSpPr>
          <p:nvPr/>
        </p:nvSpPr>
        <p:spPr bwMode="auto">
          <a:xfrm>
            <a:off x="48006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5" name="Line 53"/>
          <p:cNvSpPr>
            <a:spLocks noChangeShapeType="1"/>
          </p:cNvSpPr>
          <p:nvPr/>
        </p:nvSpPr>
        <p:spPr bwMode="auto">
          <a:xfrm>
            <a:off x="48006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6" name="Line 54"/>
          <p:cNvSpPr>
            <a:spLocks noChangeShapeType="1"/>
          </p:cNvSpPr>
          <p:nvPr/>
        </p:nvSpPr>
        <p:spPr bwMode="auto">
          <a:xfrm>
            <a:off x="48006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7" name="Rectangle 55"/>
          <p:cNvSpPr>
            <a:spLocks noChangeArrowheads="1"/>
          </p:cNvSpPr>
          <p:nvPr/>
        </p:nvSpPr>
        <p:spPr bwMode="auto">
          <a:xfrm>
            <a:off x="6858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8" name="Line 56"/>
          <p:cNvSpPr>
            <a:spLocks noChangeShapeType="1"/>
          </p:cNvSpPr>
          <p:nvPr/>
        </p:nvSpPr>
        <p:spPr bwMode="auto">
          <a:xfrm>
            <a:off x="6858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9" name="Line 57"/>
          <p:cNvSpPr>
            <a:spLocks noChangeShapeType="1"/>
          </p:cNvSpPr>
          <p:nvPr/>
        </p:nvSpPr>
        <p:spPr bwMode="auto">
          <a:xfrm>
            <a:off x="6858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90" name="Line 58"/>
          <p:cNvSpPr>
            <a:spLocks noChangeShapeType="1"/>
          </p:cNvSpPr>
          <p:nvPr/>
        </p:nvSpPr>
        <p:spPr bwMode="auto">
          <a:xfrm>
            <a:off x="6858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83531" name="Rectangle 75"/>
          <p:cNvSpPr>
            <a:spLocks noGrp="1" noChangeArrowheads="1"/>
          </p:cNvSpPr>
          <p:nvPr>
            <p:ph type="body" idx="1"/>
          </p:nvPr>
        </p:nvSpPr>
        <p:spPr>
          <a:xfrm>
            <a:off x="533400" y="1287463"/>
            <a:ext cx="8153400" cy="812800"/>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Consider the main memory </a:t>
            </a:r>
            <a:r>
              <a:rPr lang="en-US" dirty="0" smtClean="0">
                <a:ea typeface="+mn-ea"/>
                <a:cs typeface="+mn-cs"/>
              </a:rPr>
              <a:t>address reference string</a:t>
            </a:r>
            <a:endParaRPr lang="en-US" dirty="0">
              <a:ea typeface="+mn-ea"/>
              <a:cs typeface="+mn-cs"/>
            </a:endParaRPr>
          </a:p>
          <a:p>
            <a:pPr lvl="1" algn="ctr" eaLnBrk="1" fontAlgn="auto" hangingPunct="1">
              <a:spcAft>
                <a:spcPts val="0"/>
              </a:spcAft>
              <a:buFont typeface="Monotype Sorts" pitchFamily="2" charset="2"/>
              <a:buNone/>
              <a:defRPr/>
            </a:pPr>
            <a:r>
              <a:rPr lang="en-US" dirty="0">
                <a:ea typeface="+mn-ea"/>
              </a:rPr>
              <a:t>              0   4   0   4   0   4   0   4</a:t>
            </a:r>
          </a:p>
        </p:txBody>
      </p:sp>
      <p:sp>
        <p:nvSpPr>
          <p:cNvPr id="1683532" name="Text Box 76"/>
          <p:cNvSpPr txBox="1">
            <a:spLocks noChangeArrowheads="1"/>
          </p:cNvSpPr>
          <p:nvPr/>
        </p:nvSpPr>
        <p:spPr bwMode="auto">
          <a:xfrm>
            <a:off x="1600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3" name="Text Box 77"/>
          <p:cNvSpPr txBox="1">
            <a:spLocks noChangeArrowheads="1"/>
          </p:cNvSpPr>
          <p:nvPr/>
        </p:nvSpPr>
        <p:spPr bwMode="auto">
          <a:xfrm>
            <a:off x="3505200" y="2354263"/>
            <a:ext cx="6540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4" name="Text Box 78"/>
          <p:cNvSpPr txBox="1">
            <a:spLocks noChangeArrowheads="1"/>
          </p:cNvSpPr>
          <p:nvPr/>
        </p:nvSpPr>
        <p:spPr bwMode="auto">
          <a:xfrm>
            <a:off x="54864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35" name="Text Box 79"/>
          <p:cNvSpPr txBox="1">
            <a:spLocks noChangeArrowheads="1"/>
          </p:cNvSpPr>
          <p:nvPr/>
        </p:nvSpPr>
        <p:spPr bwMode="auto">
          <a:xfrm>
            <a:off x="7620000" y="2354263"/>
            <a:ext cx="4254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40" name="Text Box 84"/>
          <p:cNvSpPr txBox="1">
            <a:spLocks noChangeArrowheads="1"/>
          </p:cNvSpPr>
          <p:nvPr/>
        </p:nvSpPr>
        <p:spPr bwMode="auto">
          <a:xfrm>
            <a:off x="7620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41" name="Text Box 85"/>
          <p:cNvSpPr txBox="1">
            <a:spLocks noChangeArrowheads="1"/>
          </p:cNvSpPr>
          <p:nvPr/>
        </p:nvSpPr>
        <p:spPr bwMode="auto">
          <a:xfrm>
            <a:off x="274320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49198" name="Text Box 127"/>
          <p:cNvSpPr txBox="1">
            <a:spLocks noChangeArrowheads="1"/>
          </p:cNvSpPr>
          <p:nvPr/>
        </p:nvSpPr>
        <p:spPr bwMode="auto">
          <a:xfrm>
            <a:off x="457200" y="1668463"/>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9199" name="Line 128"/>
          <p:cNvSpPr>
            <a:spLocks noChangeShapeType="1"/>
          </p:cNvSpPr>
          <p:nvPr/>
        </p:nvSpPr>
        <p:spPr bwMode="auto">
          <a:xfrm>
            <a:off x="457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0" name="Line 129"/>
          <p:cNvSpPr>
            <a:spLocks noChangeShapeType="1"/>
          </p:cNvSpPr>
          <p:nvPr/>
        </p:nvSpPr>
        <p:spPr bwMode="auto">
          <a:xfrm>
            <a:off x="24384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1" name="Line 130"/>
          <p:cNvSpPr>
            <a:spLocks noChangeShapeType="1"/>
          </p:cNvSpPr>
          <p:nvPr/>
        </p:nvSpPr>
        <p:spPr bwMode="auto">
          <a:xfrm>
            <a:off x="44958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2" name="Line 131"/>
          <p:cNvSpPr>
            <a:spLocks noChangeShapeType="1"/>
          </p:cNvSpPr>
          <p:nvPr/>
        </p:nvSpPr>
        <p:spPr bwMode="auto">
          <a:xfrm>
            <a:off x="6553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83592" name="Text Box 136"/>
          <p:cNvSpPr txBox="1">
            <a:spLocks noChangeArrowheads="1"/>
          </p:cNvSpPr>
          <p:nvPr/>
        </p:nvSpPr>
        <p:spPr bwMode="auto">
          <a:xfrm>
            <a:off x="274320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3" name="Text Box 137"/>
          <p:cNvSpPr txBox="1">
            <a:spLocks noChangeArrowheads="1"/>
          </p:cNvSpPr>
          <p:nvPr/>
        </p:nvSpPr>
        <p:spPr bwMode="auto">
          <a:xfrm>
            <a:off x="479425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4" name="Text Box 138"/>
          <p:cNvSpPr txBox="1">
            <a:spLocks noChangeArrowheads="1"/>
          </p:cNvSpPr>
          <p:nvPr/>
        </p:nvSpPr>
        <p:spPr bwMode="auto">
          <a:xfrm>
            <a:off x="4794250" y="2765425"/>
            <a:ext cx="16065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5" name="Text Box 139"/>
          <p:cNvSpPr txBox="1">
            <a:spLocks noChangeArrowheads="1"/>
          </p:cNvSpPr>
          <p:nvPr/>
        </p:nvSpPr>
        <p:spPr bwMode="auto">
          <a:xfrm>
            <a:off x="6851650" y="27797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6" name="Text Box 140"/>
          <p:cNvSpPr txBox="1">
            <a:spLocks noChangeArrowheads="1"/>
          </p:cNvSpPr>
          <p:nvPr/>
        </p:nvSpPr>
        <p:spPr bwMode="auto">
          <a:xfrm>
            <a:off x="6858000" y="3389313"/>
            <a:ext cx="16065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605" name="Rectangle 149"/>
          <p:cNvSpPr>
            <a:spLocks noChangeArrowheads="1"/>
          </p:cNvSpPr>
          <p:nvPr/>
        </p:nvSpPr>
        <p:spPr bwMode="auto">
          <a:xfrm>
            <a:off x="381000" y="4800600"/>
            <a:ext cx="8153400" cy="1158875"/>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dirty="0">
                <a:latin typeface="Calibri" charset="0"/>
              </a:rPr>
              <a:t>Solves the </a:t>
            </a:r>
            <a:r>
              <a:rPr lang="en-US" sz="2400" dirty="0" err="1" smtClean="0">
                <a:latin typeface="Calibri" charset="0"/>
              </a:rPr>
              <a:t>ping-pong</a:t>
            </a:r>
            <a:r>
              <a:rPr lang="en-US" sz="2400" dirty="0" smtClean="0">
                <a:latin typeface="Calibri" charset="0"/>
              </a:rPr>
              <a:t> </a:t>
            </a:r>
            <a:r>
              <a:rPr lang="en-US" sz="2400" dirty="0">
                <a:latin typeface="Calibri" charset="0"/>
              </a:rPr>
              <a:t>effect in a </a:t>
            </a:r>
            <a:r>
              <a:rPr lang="en-US" sz="2400" dirty="0" smtClean="0">
                <a:latin typeface="Calibri" charset="0"/>
              </a:rPr>
              <a:t>direct-mapped </a:t>
            </a:r>
            <a:r>
              <a:rPr lang="en-US" sz="2400" dirty="0">
                <a:latin typeface="Calibri" charset="0"/>
              </a:rPr>
              <a:t>cache due to conflict misses since now two memory locations that map into the same cache set can co-exist!</a:t>
            </a:r>
          </a:p>
        </p:txBody>
      </p:sp>
      <p:sp>
        <p:nvSpPr>
          <p:cNvPr id="1683606" name="Rectangle 150"/>
          <p:cNvSpPr>
            <a:spLocks noChangeArrowheads="1"/>
          </p:cNvSpPr>
          <p:nvPr/>
        </p:nvSpPr>
        <p:spPr bwMode="auto">
          <a:xfrm>
            <a:off x="533400" y="4411663"/>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2 misses</a:t>
            </a:r>
          </a:p>
        </p:txBody>
      </p:sp>
      <p:sp>
        <p:nvSpPr>
          <p:cNvPr id="62" name="Slide Number Placeholder 61"/>
          <p:cNvSpPr>
            <a:spLocks noGrp="1"/>
          </p:cNvSpPr>
          <p:nvPr>
            <p:ph type="sldNum" sz="quarter" idx="12"/>
          </p:nvPr>
        </p:nvSpPr>
        <p:spPr/>
        <p:txBody>
          <a:bodyPr/>
          <a:lstStyle/>
          <a:p>
            <a:fld id="{3CC63E4C-4642-794D-A2FD-70F6B81535F5}" type="slidenum">
              <a:rPr lang="en-US" smtClean="0"/>
              <a:pPr/>
              <a:t>19</a:t>
            </a:fld>
            <a:endParaRPr lang="en-US" dirty="0"/>
          </a:p>
        </p:txBody>
      </p:sp>
    </p:spTree>
    <p:extLst>
      <p:ext uri="{BB962C8B-B14F-4D97-AF65-F5344CB8AC3E}">
        <p14:creationId xmlns:p14="http://schemas.microsoft.com/office/powerpoint/2010/main" val="3329751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3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3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3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35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35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83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35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835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835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36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532" grpId="0" autoUpdateAnimBg="0"/>
      <p:bldP spid="1683533" grpId="0" autoUpdateAnimBg="0"/>
      <p:bldP spid="1683534" grpId="0" autoUpdateAnimBg="0"/>
      <p:bldP spid="1683535" grpId="0"/>
      <p:bldP spid="1683540" grpId="0" autoUpdateAnimBg="0"/>
      <p:bldP spid="1683541" grpId="0"/>
      <p:bldP spid="1683592" grpId="0"/>
      <p:bldP spid="1683593" grpId="0"/>
      <p:bldP spid="1683594" grpId="0"/>
      <p:bldP spid="1683595" grpId="0"/>
      <p:bldP spid="1683596" grpId="0"/>
      <p:bldP spid="1683605" grpId="0"/>
      <p:bldP spid="16836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a:p>
            <a:pPr lvl="1">
              <a:lnSpc>
                <a:spcPct val="90000"/>
              </a:lnSpc>
              <a:buNone/>
            </a:pPr>
            <a:endParaRPr lang="en-US" sz="1800" dirty="0" smtClean="0"/>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76482"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5096055" y="3221247"/>
            <a:ext cx="4081758" cy="1086467"/>
            <a:chOff x="5670519" y="2946400"/>
            <a:chExt cx="4081758" cy="1086467"/>
          </a:xfrm>
        </p:grpSpPr>
        <p:sp>
          <p:nvSpPr>
            <p:cNvPr id="60" name="Rectangle 59"/>
            <p:cNvSpPr/>
            <p:nvPr/>
          </p:nvSpPr>
          <p:spPr>
            <a:xfrm>
              <a:off x="5670519" y="3480268"/>
              <a:ext cx="2865370"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584770" y="2946400"/>
              <a:ext cx="1167507" cy="830997"/>
            </a:xfrm>
            <a:prstGeom prst="rect">
              <a:avLst/>
            </a:prstGeom>
            <a:noFill/>
          </p:spPr>
          <p:txBody>
            <a:bodyPr wrap="none" rtlCol="0">
              <a:spAutoFit/>
            </a:bodyPr>
            <a:lstStyle/>
            <a:p>
              <a:r>
                <a:rPr lang="en-US" sz="2400" b="1" dirty="0" smtClean="0">
                  <a:solidFill>
                    <a:srgbClr val="FF0000"/>
                  </a:solidFill>
                </a:rPr>
                <a:t>Today’s</a:t>
              </a:r>
            </a:p>
            <a:p>
              <a:r>
                <a:rPr lang="en-US" sz="2400" b="1" dirty="0" smtClean="0">
                  <a:solidFill>
                    <a:srgbClr val="FF0000"/>
                  </a:solidFill>
                </a:rPr>
                <a:t>Lecture</a:t>
              </a:r>
              <a:endParaRPr lang="en-US" sz="2400" b="1" dirty="0">
                <a:solidFill>
                  <a:srgbClr val="FF0000"/>
                </a:solidFill>
              </a:endParaRPr>
            </a:p>
          </p:txBody>
        </p:sp>
      </p:grpSp>
      <p:sp>
        <p:nvSpPr>
          <p:cNvPr id="62" name="Slide Number Placeholder 61"/>
          <p:cNvSpPr>
            <a:spLocks noGrp="1"/>
          </p:cNvSpPr>
          <p:nvPr>
            <p:ph type="sldNum" sz="quarter" idx="12"/>
          </p:nvPr>
        </p:nvSpPr>
        <p:spPr/>
        <p:txBody>
          <a:bodyPr/>
          <a:lstStyle/>
          <a:p>
            <a:fld id="{3CC63E4C-4642-794D-A2FD-70F6B81535F5}" type="slidenum">
              <a:rPr lang="en-US" smtClean="0"/>
              <a:pPr/>
              <a:t>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4" descr="f05-14-P374493"/>
          <p:cNvPicPr>
            <a:picLocks noChangeAspect="1" noChangeArrowheads="1"/>
          </p:cNvPicPr>
          <p:nvPr/>
        </p:nvPicPr>
        <p:blipFill>
          <a:blip r:embed="rId3"/>
          <a:srcRect/>
          <a:stretch>
            <a:fillRect/>
          </a:stretch>
        </p:blipFill>
        <p:spPr bwMode="auto">
          <a:xfrm>
            <a:off x="2164500" y="1202271"/>
            <a:ext cx="6928706" cy="5336948"/>
          </a:xfrm>
          <a:prstGeom prst="rect">
            <a:avLst/>
          </a:prstGeom>
          <a:noFill/>
          <a:ln w="9525">
            <a:noFill/>
            <a:miter lim="800000"/>
            <a:headEnd/>
            <a:tailEnd/>
          </a:ln>
        </p:spPr>
      </p:pic>
      <p:sp>
        <p:nvSpPr>
          <p:cNvPr id="51206" name="Title 6"/>
          <p:cNvSpPr>
            <a:spLocks noGrp="1"/>
          </p:cNvSpPr>
          <p:nvPr>
            <p:ph type="title"/>
          </p:nvPr>
        </p:nvSpPr>
        <p:spPr>
          <a:xfrm>
            <a:off x="457200" y="274638"/>
            <a:ext cx="8229600" cy="893762"/>
          </a:xfrm>
        </p:spPr>
        <p:txBody>
          <a:bodyPr>
            <a:normAutofit/>
          </a:bodyPr>
          <a:lstStyle/>
          <a:p>
            <a:pPr>
              <a:lnSpc>
                <a:spcPct val="85000"/>
              </a:lnSpc>
            </a:pPr>
            <a:r>
              <a:rPr lang="en-US" sz="3200" dirty="0"/>
              <a:t>Different Organizations of an Eight-Block </a:t>
            </a:r>
            <a:r>
              <a:rPr lang="en-US" sz="3200" dirty="0" smtClean="0"/>
              <a:t>Cache</a:t>
            </a:r>
          </a:p>
        </p:txBody>
      </p:sp>
      <p:sp>
        <p:nvSpPr>
          <p:cNvPr id="8" name="TextBox 7"/>
          <p:cNvSpPr txBox="1"/>
          <p:nvPr/>
        </p:nvSpPr>
        <p:spPr>
          <a:xfrm>
            <a:off x="85197" y="3377671"/>
            <a:ext cx="3428470" cy="2248308"/>
          </a:xfrm>
          <a:prstGeom prst="rect">
            <a:avLst/>
          </a:prstGeom>
          <a:noFill/>
          <a:ln>
            <a:solidFill>
              <a:schemeClr val="tx1"/>
            </a:solidFill>
          </a:ln>
        </p:spPr>
        <p:txBody>
          <a:bodyPr wrap="square" tIns="0" bIns="0">
            <a:spAutoFit/>
          </a:bodyPr>
          <a:lstStyle/>
          <a:p>
            <a:pPr>
              <a:lnSpc>
                <a:spcPct val="90000"/>
              </a:lnSpc>
              <a:defRPr/>
            </a:pPr>
            <a:r>
              <a:rPr lang="en-US" dirty="0">
                <a:latin typeface="+mn-lt"/>
              </a:rPr>
              <a:t>Total size of $ in blocks is equal to </a:t>
            </a:r>
            <a:r>
              <a:rPr lang="en-US" i="1" dirty="0">
                <a:latin typeface="+mn-lt"/>
              </a:rPr>
              <a:t>number of sets </a:t>
            </a:r>
            <a:r>
              <a:rPr lang="en-US" dirty="0" smtClean="0">
                <a:latin typeface="+mn-lt"/>
              </a:rPr>
              <a:t>× </a:t>
            </a:r>
            <a:r>
              <a:rPr lang="en-US" i="1" dirty="0">
                <a:latin typeface="+mn-lt"/>
              </a:rPr>
              <a:t>associativity</a:t>
            </a:r>
            <a:r>
              <a:rPr lang="en-US" dirty="0">
                <a:latin typeface="+mn-lt"/>
              </a:rPr>
              <a:t>. For fixed $ </a:t>
            </a:r>
            <a:r>
              <a:rPr lang="en-US" dirty="0" smtClean="0">
                <a:latin typeface="+mn-lt"/>
              </a:rPr>
              <a:t>size and fixed block size, increasing</a:t>
            </a:r>
            <a:r>
              <a:rPr lang="en-US" dirty="0"/>
              <a:t> </a:t>
            </a:r>
            <a:r>
              <a:rPr lang="en-US" dirty="0" smtClean="0"/>
              <a:t>a</a:t>
            </a:r>
            <a:r>
              <a:rPr lang="en-US" dirty="0" smtClean="0">
                <a:latin typeface="+mn-lt"/>
              </a:rPr>
              <a:t>ssociativity </a:t>
            </a:r>
            <a:r>
              <a:rPr lang="en-US" dirty="0">
                <a:latin typeface="+mn-lt"/>
              </a:rPr>
              <a:t>decreases number of sets while increasing number of elements per set. With </a:t>
            </a:r>
            <a:r>
              <a:rPr lang="en-US" dirty="0"/>
              <a:t>e</a:t>
            </a:r>
            <a:r>
              <a:rPr lang="en-US" dirty="0" smtClean="0">
                <a:latin typeface="+mn-lt"/>
              </a:rPr>
              <a:t>ight </a:t>
            </a:r>
            <a:r>
              <a:rPr lang="en-US" dirty="0">
                <a:latin typeface="+mn-lt"/>
              </a:rPr>
              <a:t>blocks, an 8-way set-associative $ is same as a fully associative $. </a:t>
            </a:r>
          </a:p>
        </p:txBody>
      </p:sp>
      <p:sp>
        <p:nvSpPr>
          <p:cNvPr id="10" name="Slide Number Placeholder 9"/>
          <p:cNvSpPr>
            <a:spLocks noGrp="1"/>
          </p:cNvSpPr>
          <p:nvPr>
            <p:ph type="sldNum" sz="quarter" idx="12"/>
          </p:nvPr>
        </p:nvSpPr>
        <p:spPr/>
        <p:txBody>
          <a:bodyPr/>
          <a:lstStyle/>
          <a:p>
            <a:fld id="{3CC63E4C-4642-794D-A2FD-70F6B81535F5}" type="slidenum">
              <a:rPr lang="en-US" smtClean="0"/>
              <a:pPr/>
              <a:t>20</a:t>
            </a:fld>
            <a:endParaRPr lang="en-US" dirty="0"/>
          </a:p>
        </p:txBody>
      </p:sp>
    </p:spTree>
    <p:extLst>
      <p:ext uri="{BB962C8B-B14F-4D97-AF65-F5344CB8AC3E}">
        <p14:creationId xmlns:p14="http://schemas.microsoft.com/office/powerpoint/2010/main" val="2049782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457200" y="1233446"/>
            <a:ext cx="8153400" cy="2111671"/>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cache and fixed block size, </a:t>
            </a:r>
            <a:r>
              <a:rPr lang="en-US" dirty="0">
                <a:ea typeface="+mn-ea"/>
                <a:cs typeface="+mn-cs"/>
              </a:rPr>
              <a:t>each increase by a factor of two in associativity doubles the number of blocks per set (i.e., the number or ways) and halves the number of sets – decreases the size of the index by 1 bit and increases the size of the tag by 1 bit</a:t>
            </a:r>
          </a:p>
        </p:txBody>
      </p:sp>
      <p:sp>
        <p:nvSpPr>
          <p:cNvPr id="55300" name="Rectangle 4"/>
          <p:cNvSpPr>
            <a:spLocks noChangeArrowheads="1"/>
          </p:cNvSpPr>
          <p:nvPr/>
        </p:nvSpPr>
        <p:spPr bwMode="auto">
          <a:xfrm>
            <a:off x="838200" y="3657600"/>
            <a:ext cx="6778625"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5301" name="Line 5"/>
          <p:cNvSpPr>
            <a:spLocks noChangeShapeType="1"/>
          </p:cNvSpPr>
          <p:nvPr/>
        </p:nvSpPr>
        <p:spPr bwMode="auto">
          <a:xfrm>
            <a:off x="59404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2" name="Line 6"/>
          <p:cNvSpPr>
            <a:spLocks noChangeShapeType="1"/>
          </p:cNvSpPr>
          <p:nvPr/>
        </p:nvSpPr>
        <p:spPr bwMode="auto">
          <a:xfrm>
            <a:off x="38830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3" name="Line 7"/>
          <p:cNvSpPr>
            <a:spLocks noChangeShapeType="1"/>
          </p:cNvSpPr>
          <p:nvPr/>
        </p:nvSpPr>
        <p:spPr bwMode="auto">
          <a:xfrm>
            <a:off x="71596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4" name="Text Box 8"/>
          <p:cNvSpPr txBox="1">
            <a:spLocks noChangeArrowheads="1"/>
          </p:cNvSpPr>
          <p:nvPr/>
        </p:nvSpPr>
        <p:spPr bwMode="auto">
          <a:xfrm>
            <a:off x="5940425" y="3595688"/>
            <a:ext cx="1180131" cy="338554"/>
          </a:xfrm>
          <a:prstGeom prst="rect">
            <a:avLst/>
          </a:prstGeom>
          <a:noFill/>
          <a:ln w="12700">
            <a:noFill/>
            <a:miter lim="800000"/>
            <a:headEnd/>
            <a:tailEnd/>
          </a:ln>
        </p:spPr>
        <p:txBody>
          <a:bodyPr wrap="none">
            <a:prstTxWarp prst="textNoShape">
              <a:avLst/>
            </a:prstTxWarp>
            <a:spAutoFit/>
          </a:bodyPr>
          <a:lstStyle/>
          <a:p>
            <a:r>
              <a:rPr lang="en-US" sz="1600" dirty="0" smtClean="0">
                <a:latin typeface="Calibri" charset="0"/>
              </a:rPr>
              <a:t>Word offset</a:t>
            </a:r>
            <a:endParaRPr lang="en-US" sz="1600" dirty="0">
              <a:latin typeface="Calibri" charset="0"/>
            </a:endParaRPr>
          </a:p>
        </p:txBody>
      </p:sp>
      <p:sp>
        <p:nvSpPr>
          <p:cNvPr id="55305" name="Text Box 9"/>
          <p:cNvSpPr txBox="1">
            <a:spLocks noChangeArrowheads="1"/>
          </p:cNvSpPr>
          <p:nvPr/>
        </p:nvSpPr>
        <p:spPr bwMode="auto">
          <a:xfrm>
            <a:off x="7083425" y="3595688"/>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5306" name="Text Box 10"/>
          <p:cNvSpPr txBox="1">
            <a:spLocks noChangeArrowheads="1"/>
          </p:cNvSpPr>
          <p:nvPr/>
        </p:nvSpPr>
        <p:spPr bwMode="auto">
          <a:xfrm>
            <a:off x="4573588" y="3595688"/>
            <a:ext cx="681037"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5307" name="Text Box 11"/>
          <p:cNvSpPr txBox="1">
            <a:spLocks noChangeArrowheads="1"/>
          </p:cNvSpPr>
          <p:nvPr/>
        </p:nvSpPr>
        <p:spPr bwMode="auto">
          <a:xfrm>
            <a:off x="2057400" y="3595688"/>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sp>
        <p:nvSpPr>
          <p:cNvPr id="16" name="Slide Number Placeholder 15"/>
          <p:cNvSpPr>
            <a:spLocks noGrp="1"/>
          </p:cNvSpPr>
          <p:nvPr>
            <p:ph type="sldNum" sz="quarter" idx="12"/>
          </p:nvPr>
        </p:nvSpPr>
        <p:spPr/>
        <p:txBody>
          <a:bodyPr/>
          <a:lstStyle/>
          <a:p>
            <a:fld id="{3CC63E4C-4642-794D-A2FD-70F6B81535F5}" type="slidenum">
              <a:rPr lang="en-US" smtClean="0"/>
              <a:pPr/>
              <a:t>21</a:t>
            </a:fld>
            <a:endParaRPr lang="en-US" dirty="0"/>
          </a:p>
        </p:txBody>
      </p:sp>
    </p:spTree>
    <p:extLst>
      <p:ext uri="{BB962C8B-B14F-4D97-AF65-F5344CB8AC3E}">
        <p14:creationId xmlns:p14="http://schemas.microsoft.com/office/powerpoint/2010/main" val="17491942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6771" name="Rectangle 3"/>
          <p:cNvSpPr>
            <a:spLocks noGrp="1" noChangeArrowheads="1"/>
          </p:cNvSpPr>
          <p:nvPr>
            <p:ph type="body" idx="1"/>
          </p:nvPr>
        </p:nvSpPr>
        <p:spPr>
          <a:xfrm>
            <a:off x="457200" y="1196975"/>
            <a:ext cx="8153400" cy="2086192"/>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i="1" dirty="0" smtClean="0">
                <a:ea typeface="+mn-ea"/>
                <a:cs typeface="+mn-cs"/>
              </a:rPr>
              <a:t>fixed-size </a:t>
            </a:r>
            <a:r>
              <a:rPr lang="en-US" dirty="0" smtClean="0">
                <a:ea typeface="+mn-ea"/>
                <a:cs typeface="+mn-cs"/>
              </a:rPr>
              <a:t>cache and fixed block size, </a:t>
            </a:r>
            <a:r>
              <a:rPr lang="en-US" dirty="0">
                <a:ea typeface="+mn-ea"/>
                <a:cs typeface="+mn-cs"/>
              </a:rPr>
              <a:t>each increase by a factor of two in associativity doubles the number of blocks per set (i.e., the number or ways) and halves the number of sets – decreases the size of the index by 1 bit and increases the size of the tag by 1 bit</a:t>
            </a:r>
          </a:p>
        </p:txBody>
      </p:sp>
      <p:sp>
        <p:nvSpPr>
          <p:cNvPr id="57348" name="Rectangle 4"/>
          <p:cNvSpPr>
            <a:spLocks noChangeArrowheads="1"/>
          </p:cNvSpPr>
          <p:nvPr/>
        </p:nvSpPr>
        <p:spPr bwMode="auto">
          <a:xfrm>
            <a:off x="762000" y="3657600"/>
            <a:ext cx="6831013"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9" name="Line 5"/>
          <p:cNvSpPr>
            <a:spLocks noChangeShapeType="1"/>
          </p:cNvSpPr>
          <p:nvPr/>
        </p:nvSpPr>
        <p:spPr bwMode="auto">
          <a:xfrm>
            <a:off x="59166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0" name="Line 6"/>
          <p:cNvSpPr>
            <a:spLocks noChangeShapeType="1"/>
          </p:cNvSpPr>
          <p:nvPr/>
        </p:nvSpPr>
        <p:spPr bwMode="auto">
          <a:xfrm>
            <a:off x="38592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1" name="Line 7"/>
          <p:cNvSpPr>
            <a:spLocks noChangeShapeType="1"/>
          </p:cNvSpPr>
          <p:nvPr/>
        </p:nvSpPr>
        <p:spPr bwMode="auto">
          <a:xfrm>
            <a:off x="71358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2" name="Text Box 8"/>
          <p:cNvSpPr txBox="1">
            <a:spLocks noChangeArrowheads="1"/>
          </p:cNvSpPr>
          <p:nvPr/>
        </p:nvSpPr>
        <p:spPr bwMode="auto">
          <a:xfrm>
            <a:off x="5916613" y="3657600"/>
            <a:ext cx="1180131" cy="338554"/>
          </a:xfrm>
          <a:prstGeom prst="rect">
            <a:avLst/>
          </a:prstGeom>
          <a:noFill/>
          <a:ln w="12700">
            <a:noFill/>
            <a:miter lim="800000"/>
            <a:headEnd/>
            <a:tailEnd/>
          </a:ln>
        </p:spPr>
        <p:txBody>
          <a:bodyPr wrap="none">
            <a:prstTxWarp prst="textNoShape">
              <a:avLst/>
            </a:prstTxWarp>
            <a:spAutoFit/>
          </a:bodyPr>
          <a:lstStyle/>
          <a:p>
            <a:r>
              <a:rPr lang="en-US" sz="1600" dirty="0" smtClean="0">
                <a:latin typeface="Calibri" charset="0"/>
              </a:rPr>
              <a:t>Word offset</a:t>
            </a:r>
            <a:endParaRPr lang="en-US" sz="1600" dirty="0">
              <a:latin typeface="Calibri" charset="0"/>
            </a:endParaRPr>
          </a:p>
        </p:txBody>
      </p:sp>
      <p:sp>
        <p:nvSpPr>
          <p:cNvPr id="57353" name="Text Box 9"/>
          <p:cNvSpPr txBox="1">
            <a:spLocks noChangeArrowheads="1"/>
          </p:cNvSpPr>
          <p:nvPr/>
        </p:nvSpPr>
        <p:spPr bwMode="auto">
          <a:xfrm>
            <a:off x="7059613" y="3657600"/>
            <a:ext cx="1146175"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7354" name="Text Box 10"/>
          <p:cNvSpPr txBox="1">
            <a:spLocks noChangeArrowheads="1"/>
          </p:cNvSpPr>
          <p:nvPr/>
        </p:nvSpPr>
        <p:spPr bwMode="auto">
          <a:xfrm>
            <a:off x="4549775" y="3657600"/>
            <a:ext cx="681038"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7355" name="Text Box 11"/>
          <p:cNvSpPr txBox="1">
            <a:spLocks noChangeArrowheads="1"/>
          </p:cNvSpPr>
          <p:nvPr/>
        </p:nvSpPr>
        <p:spPr bwMode="auto">
          <a:xfrm>
            <a:off x="2182813" y="3657600"/>
            <a:ext cx="533400" cy="336550"/>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2" name="Group 12"/>
          <p:cNvGrpSpPr>
            <a:grpSpLocks/>
          </p:cNvGrpSpPr>
          <p:nvPr/>
        </p:nvGrpSpPr>
        <p:grpSpPr bwMode="auto">
          <a:xfrm>
            <a:off x="811213" y="4267200"/>
            <a:ext cx="3048000" cy="457200"/>
            <a:chOff x="624" y="2496"/>
            <a:chExt cx="1920" cy="288"/>
          </a:xfrm>
        </p:grpSpPr>
        <p:sp>
          <p:nvSpPr>
            <p:cNvPr id="57381" name="Line 13"/>
            <p:cNvSpPr>
              <a:spLocks noChangeShapeType="1"/>
            </p:cNvSpPr>
            <p:nvPr/>
          </p:nvSpPr>
          <p:spPr bwMode="auto">
            <a:xfrm>
              <a:off x="2544"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2" name="Line 14"/>
            <p:cNvSpPr>
              <a:spLocks noChangeShapeType="1"/>
            </p:cNvSpPr>
            <p:nvPr/>
          </p:nvSpPr>
          <p:spPr bwMode="auto">
            <a:xfrm flipH="1">
              <a:off x="2304" y="264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83" name="Text Box 15"/>
            <p:cNvSpPr txBox="1">
              <a:spLocks noChangeArrowheads="1"/>
            </p:cNvSpPr>
            <p:nvPr/>
          </p:nvSpPr>
          <p:spPr bwMode="auto">
            <a:xfrm>
              <a:off x="624" y="2496"/>
              <a:ext cx="1660"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Decreasing associativity</a:t>
              </a:r>
            </a:p>
          </p:txBody>
        </p:sp>
      </p:grpSp>
      <p:grpSp>
        <p:nvGrpSpPr>
          <p:cNvPr id="3" name="Group 16"/>
          <p:cNvGrpSpPr>
            <a:grpSpLocks/>
          </p:cNvGrpSpPr>
          <p:nvPr/>
        </p:nvGrpSpPr>
        <p:grpSpPr bwMode="auto">
          <a:xfrm>
            <a:off x="3859213" y="4676775"/>
            <a:ext cx="4673600" cy="1190625"/>
            <a:chOff x="2544" y="2832"/>
            <a:chExt cx="2944" cy="750"/>
          </a:xfrm>
        </p:grpSpPr>
        <p:sp>
          <p:nvSpPr>
            <p:cNvPr id="57378" name="Line 17"/>
            <p:cNvSpPr>
              <a:spLocks noChangeShapeType="1"/>
            </p:cNvSpPr>
            <p:nvPr/>
          </p:nvSpPr>
          <p:spPr bwMode="auto">
            <a:xfrm flipV="1">
              <a:off x="2544" y="2976"/>
              <a:ext cx="1296"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9" name="Line 18"/>
            <p:cNvSpPr>
              <a:spLocks noChangeShapeType="1"/>
            </p:cNvSpPr>
            <p:nvPr/>
          </p:nvSpPr>
          <p:spPr bwMode="auto">
            <a:xfrm>
              <a:off x="3840"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0" name="Text Box 19"/>
            <p:cNvSpPr txBox="1">
              <a:spLocks noChangeArrowheads="1"/>
            </p:cNvSpPr>
            <p:nvPr/>
          </p:nvSpPr>
          <p:spPr bwMode="auto">
            <a:xfrm>
              <a:off x="3828" y="2832"/>
              <a:ext cx="1660" cy="750"/>
            </a:xfrm>
            <a:prstGeom prst="rect">
              <a:avLst/>
            </a:prstGeom>
            <a:noFill/>
            <a:ln w="12700">
              <a:noFill/>
              <a:miter lim="800000"/>
              <a:headEnd/>
              <a:tailEnd/>
            </a:ln>
          </p:spPr>
          <p:txBody>
            <a:bodyPr wrap="none">
              <a:prstTxWarp prst="textNoShape">
                <a:avLst/>
              </a:prstTxWarp>
              <a:spAutoFit/>
            </a:bodyPr>
            <a:lstStyle/>
            <a:p>
              <a:r>
                <a:rPr lang="en-US">
                  <a:latin typeface="Calibri" charset="0"/>
                </a:rPr>
                <a:t>Fully associative</a:t>
              </a:r>
            </a:p>
            <a:p>
              <a:r>
                <a:rPr lang="en-US">
                  <a:latin typeface="Calibri" charset="0"/>
                </a:rPr>
                <a:t>(only one set)</a:t>
              </a:r>
            </a:p>
            <a:p>
              <a:r>
                <a:rPr lang="en-US">
                  <a:latin typeface="Calibri" charset="0"/>
                </a:rPr>
                <a:t>Tag is all the bits except</a:t>
              </a:r>
            </a:p>
            <a:p>
              <a:r>
                <a:rPr lang="en-US">
                  <a:latin typeface="Calibri" charset="0"/>
                </a:rPr>
                <a:t>block and byte offset</a:t>
              </a:r>
            </a:p>
          </p:txBody>
        </p:sp>
      </p:grpSp>
      <p:grpSp>
        <p:nvGrpSpPr>
          <p:cNvPr id="4" name="Group 20"/>
          <p:cNvGrpSpPr>
            <a:grpSpLocks/>
          </p:cNvGrpSpPr>
          <p:nvPr/>
        </p:nvGrpSpPr>
        <p:grpSpPr bwMode="auto">
          <a:xfrm>
            <a:off x="1420813" y="4875213"/>
            <a:ext cx="2438400" cy="1276350"/>
            <a:chOff x="960" y="3168"/>
            <a:chExt cx="1536" cy="804"/>
          </a:xfrm>
        </p:grpSpPr>
        <p:sp>
          <p:nvSpPr>
            <p:cNvPr id="57375" name="Line 21"/>
            <p:cNvSpPr>
              <a:spLocks noChangeShapeType="1"/>
            </p:cNvSpPr>
            <p:nvPr/>
          </p:nvSpPr>
          <p:spPr bwMode="auto">
            <a:xfrm flipH="1">
              <a:off x="2064" y="3312"/>
              <a:ext cx="432"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6" name="Line 22"/>
            <p:cNvSpPr>
              <a:spLocks noChangeShapeType="1"/>
            </p:cNvSpPr>
            <p:nvPr/>
          </p:nvSpPr>
          <p:spPr bwMode="auto">
            <a:xfrm>
              <a:off x="2064" y="3168"/>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77" name="Text Box 23"/>
            <p:cNvSpPr txBox="1">
              <a:spLocks noChangeArrowheads="1"/>
            </p:cNvSpPr>
            <p:nvPr/>
          </p:nvSpPr>
          <p:spPr bwMode="auto">
            <a:xfrm>
              <a:off x="960" y="3216"/>
              <a:ext cx="1505" cy="756"/>
            </a:xfrm>
            <a:prstGeom prst="rect">
              <a:avLst/>
            </a:prstGeom>
            <a:noFill/>
            <a:ln w="12700">
              <a:noFill/>
              <a:miter lim="800000"/>
              <a:headEnd/>
              <a:tailEnd/>
            </a:ln>
          </p:spPr>
          <p:txBody>
            <a:bodyPr>
              <a:prstTxWarp prst="textNoShape">
                <a:avLst/>
              </a:prstTxWarp>
              <a:spAutoFit/>
            </a:bodyPr>
            <a:lstStyle/>
            <a:p>
              <a:r>
                <a:rPr lang="en-US">
                  <a:latin typeface="Calibri" charset="0"/>
                </a:rPr>
                <a:t>Direct mapped</a:t>
              </a:r>
            </a:p>
            <a:p>
              <a:r>
                <a:rPr lang="en-US">
                  <a:latin typeface="Calibri" charset="0"/>
                </a:rPr>
                <a:t>(only one way)</a:t>
              </a:r>
            </a:p>
            <a:p>
              <a:r>
                <a:rPr lang="en-US">
                  <a:latin typeface="Calibri" charset="0"/>
                </a:rPr>
                <a:t>Smaller tags, only a single comparator</a:t>
              </a:r>
            </a:p>
          </p:txBody>
        </p:sp>
      </p:grpSp>
      <p:grpSp>
        <p:nvGrpSpPr>
          <p:cNvPr id="5" name="Group 24"/>
          <p:cNvGrpSpPr>
            <a:grpSpLocks/>
          </p:cNvGrpSpPr>
          <p:nvPr/>
        </p:nvGrpSpPr>
        <p:grpSpPr bwMode="auto">
          <a:xfrm>
            <a:off x="3859213" y="4038600"/>
            <a:ext cx="2914650" cy="457200"/>
            <a:chOff x="2544" y="2256"/>
            <a:chExt cx="1836" cy="288"/>
          </a:xfrm>
        </p:grpSpPr>
        <p:sp>
          <p:nvSpPr>
            <p:cNvPr id="57372" name="Line 25"/>
            <p:cNvSpPr>
              <a:spLocks noChangeShapeType="1"/>
            </p:cNvSpPr>
            <p:nvPr/>
          </p:nvSpPr>
          <p:spPr bwMode="auto">
            <a:xfrm>
              <a:off x="2544" y="240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3" name="Text Box 26"/>
            <p:cNvSpPr txBox="1">
              <a:spLocks noChangeArrowheads="1"/>
            </p:cNvSpPr>
            <p:nvPr/>
          </p:nvSpPr>
          <p:spPr bwMode="auto">
            <a:xfrm>
              <a:off x="2784" y="2304"/>
              <a:ext cx="15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Increasing associativity</a:t>
              </a:r>
            </a:p>
          </p:txBody>
        </p:sp>
        <p:sp>
          <p:nvSpPr>
            <p:cNvPr id="57374"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6" name="Group 37"/>
          <p:cNvGrpSpPr>
            <a:grpSpLocks/>
          </p:cNvGrpSpPr>
          <p:nvPr/>
        </p:nvGrpSpPr>
        <p:grpSpPr bwMode="auto">
          <a:xfrm>
            <a:off x="4164013" y="2971800"/>
            <a:ext cx="1517650" cy="793750"/>
            <a:chOff x="2448" y="1968"/>
            <a:chExt cx="956" cy="500"/>
          </a:xfrm>
        </p:grpSpPr>
        <p:sp>
          <p:nvSpPr>
            <p:cNvPr id="57370" name="Line 29"/>
            <p:cNvSpPr>
              <a:spLocks noChangeShapeType="1"/>
            </p:cNvSpPr>
            <p:nvPr/>
          </p:nvSpPr>
          <p:spPr bwMode="auto">
            <a:xfrm flipV="1">
              <a:off x="2880"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1" name="Text Box 30"/>
            <p:cNvSpPr txBox="1">
              <a:spLocks noChangeArrowheads="1"/>
            </p:cNvSpPr>
            <p:nvPr/>
          </p:nvSpPr>
          <p:spPr bwMode="auto">
            <a:xfrm>
              <a:off x="2448" y="1968"/>
              <a:ext cx="95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set</a:t>
              </a:r>
            </a:p>
          </p:txBody>
        </p:sp>
      </p:grpSp>
      <p:grpSp>
        <p:nvGrpSpPr>
          <p:cNvPr id="7" name="Group 38"/>
          <p:cNvGrpSpPr>
            <a:grpSpLocks/>
          </p:cNvGrpSpPr>
          <p:nvPr/>
        </p:nvGrpSpPr>
        <p:grpSpPr bwMode="auto">
          <a:xfrm>
            <a:off x="1497013" y="2971800"/>
            <a:ext cx="2139950" cy="793750"/>
            <a:chOff x="960" y="1968"/>
            <a:chExt cx="1348" cy="500"/>
          </a:xfrm>
        </p:grpSpPr>
        <p:sp>
          <p:nvSpPr>
            <p:cNvPr id="57368" name="Text Box 31"/>
            <p:cNvSpPr txBox="1">
              <a:spLocks noChangeArrowheads="1"/>
            </p:cNvSpPr>
            <p:nvPr/>
          </p:nvSpPr>
          <p:spPr bwMode="auto">
            <a:xfrm>
              <a:off x="960" y="1968"/>
              <a:ext cx="1348"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Used for tag compare</a:t>
              </a:r>
            </a:p>
          </p:txBody>
        </p:sp>
        <p:sp>
          <p:nvSpPr>
            <p:cNvPr id="57369" name="Line 32"/>
            <p:cNvSpPr>
              <a:spLocks noChangeShapeType="1"/>
            </p:cNvSpPr>
            <p:nvPr/>
          </p:nvSpPr>
          <p:spPr bwMode="auto">
            <a:xfrm flipV="1">
              <a:off x="1584"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grpSp>
        <p:nvGrpSpPr>
          <p:cNvPr id="8" name="Group 36"/>
          <p:cNvGrpSpPr>
            <a:grpSpLocks/>
          </p:cNvGrpSpPr>
          <p:nvPr/>
        </p:nvGrpSpPr>
        <p:grpSpPr bwMode="auto">
          <a:xfrm>
            <a:off x="5840413" y="2971800"/>
            <a:ext cx="2770187" cy="793750"/>
            <a:chOff x="3504" y="1968"/>
            <a:chExt cx="1745" cy="500"/>
          </a:xfrm>
        </p:grpSpPr>
        <p:sp>
          <p:nvSpPr>
            <p:cNvPr id="57366" name="Line 33"/>
            <p:cNvSpPr>
              <a:spLocks noChangeShapeType="1"/>
            </p:cNvSpPr>
            <p:nvPr/>
          </p:nvSpPr>
          <p:spPr bwMode="auto">
            <a:xfrm flipV="1">
              <a:off x="3936"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67" name="Text Box 34"/>
            <p:cNvSpPr txBox="1">
              <a:spLocks noChangeArrowheads="1"/>
            </p:cNvSpPr>
            <p:nvPr/>
          </p:nvSpPr>
          <p:spPr bwMode="auto">
            <a:xfrm>
              <a:off x="3504" y="1968"/>
              <a:ext cx="1745"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word in the block</a:t>
              </a:r>
            </a:p>
          </p:txBody>
        </p:sp>
      </p:grpSp>
      <p:sp>
        <p:nvSpPr>
          <p:cNvPr id="41" name="Slide Number Placeholder 40"/>
          <p:cNvSpPr>
            <a:spLocks noGrp="1"/>
          </p:cNvSpPr>
          <p:nvPr>
            <p:ph type="sldNum" sz="quarter" idx="12"/>
          </p:nvPr>
        </p:nvSpPr>
        <p:spPr/>
        <p:txBody>
          <a:bodyPr/>
          <a:lstStyle/>
          <a:p>
            <a:fld id="{3CC63E4C-4642-794D-A2FD-70F6B81535F5}" type="slidenum">
              <a:rPr lang="en-US" smtClean="0"/>
              <a:pPr/>
              <a:t>22</a:t>
            </a:fld>
            <a:endParaRPr lang="en-US" dirty="0"/>
          </a:p>
        </p:txBody>
      </p:sp>
    </p:spTree>
    <p:extLst>
      <p:ext uri="{BB962C8B-B14F-4D97-AF65-F5344CB8AC3E}">
        <p14:creationId xmlns:p14="http://schemas.microsoft.com/office/powerpoint/2010/main" val="128635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Total Cache Capacity =</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23</a:t>
            </a:fld>
            <a:endParaRPr lang="en-US"/>
          </a:p>
        </p:txBody>
      </p:sp>
      <p:sp>
        <p:nvSpPr>
          <p:cNvPr id="5" name="TextBox 4"/>
          <p:cNvSpPr txBox="1"/>
          <p:nvPr/>
        </p:nvSpPr>
        <p:spPr>
          <a:xfrm>
            <a:off x="1219200" y="762000"/>
            <a:ext cx="7302825" cy="646331"/>
          </a:xfrm>
          <a:prstGeom prst="rect">
            <a:avLst/>
          </a:prstGeom>
          <a:noFill/>
        </p:spPr>
        <p:txBody>
          <a:bodyPr wrap="none" rtlCol="0">
            <a:spAutoFit/>
          </a:bodyPr>
          <a:lstStyle/>
          <a:p>
            <a:r>
              <a:rPr lang="en-US" sz="3600" dirty="0" smtClean="0"/>
              <a:t>Associativity  ×  # of sets  </a:t>
            </a:r>
            <a:r>
              <a:rPr lang="en-US" sz="3600" b="1" dirty="0" smtClean="0"/>
              <a:t>×</a:t>
            </a:r>
            <a:r>
              <a:rPr lang="en-US" sz="3600" dirty="0" smtClean="0"/>
              <a:t>  </a:t>
            </a:r>
            <a:r>
              <a:rPr lang="en-US" sz="3600" dirty="0" err="1" smtClean="0"/>
              <a:t>block_size</a:t>
            </a:r>
            <a:r>
              <a:rPr lang="en-US" sz="3600" dirty="0" smtClean="0"/>
              <a:t> </a:t>
            </a:r>
            <a:endParaRPr lang="en-US" sz="3600" dirty="0"/>
          </a:p>
        </p:txBody>
      </p:sp>
      <p:sp>
        <p:nvSpPr>
          <p:cNvPr id="6" name="TextBox 5"/>
          <p:cNvSpPr txBox="1"/>
          <p:nvPr/>
        </p:nvSpPr>
        <p:spPr>
          <a:xfrm>
            <a:off x="1310438" y="1472624"/>
            <a:ext cx="6995362" cy="584776"/>
          </a:xfrm>
          <a:prstGeom prst="rect">
            <a:avLst/>
          </a:prstGeom>
          <a:noFill/>
        </p:spPr>
        <p:txBody>
          <a:bodyPr wrap="none" rtlCol="0">
            <a:spAutoFit/>
          </a:bodyPr>
          <a:lstStyle/>
          <a:p>
            <a:r>
              <a:rPr lang="en-US" sz="3200" i="1" dirty="0" smtClean="0"/>
              <a:t>Bytes = blocks/set  ×  sets  ×  Bytes/block </a:t>
            </a:r>
            <a:endParaRPr lang="en-US" sz="3200" i="1" dirty="0"/>
          </a:p>
        </p:txBody>
      </p:sp>
      <p:grpSp>
        <p:nvGrpSpPr>
          <p:cNvPr id="24" name="Group 23"/>
          <p:cNvGrpSpPr/>
          <p:nvPr/>
        </p:nvGrpSpPr>
        <p:grpSpPr>
          <a:xfrm>
            <a:off x="1676400" y="2971800"/>
            <a:ext cx="6019800" cy="685800"/>
            <a:chOff x="1447800" y="3309084"/>
            <a:chExt cx="6235700" cy="812800"/>
          </a:xfrm>
        </p:grpSpPr>
        <p:sp>
          <p:nvSpPr>
            <p:cNvPr id="7" name="Rectangle 6"/>
            <p:cNvSpPr/>
            <p:nvPr/>
          </p:nvSpPr>
          <p:spPr>
            <a:xfrm>
              <a:off x="1447800" y="3314700"/>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5264150" y="37083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67400" y="3465611"/>
              <a:ext cx="1634645" cy="461665"/>
            </a:xfrm>
            <a:prstGeom prst="rect">
              <a:avLst/>
            </a:prstGeom>
            <a:noFill/>
          </p:spPr>
          <p:txBody>
            <a:bodyPr wrap="none" rtlCol="0">
              <a:spAutoFit/>
            </a:bodyPr>
            <a:lstStyle/>
            <a:p>
              <a:r>
                <a:rPr lang="en-US" sz="2400" i="1" dirty="0" smtClean="0">
                  <a:solidFill>
                    <a:srgbClr val="0000FF"/>
                  </a:solidFill>
                </a:rPr>
                <a:t>Byte Offset</a:t>
              </a:r>
              <a:endParaRPr lang="en-US" sz="2400" i="1" dirty="0"/>
            </a:p>
          </p:txBody>
        </p:sp>
        <p:cxnSp>
          <p:nvCxnSpPr>
            <p:cNvPr id="18" name="Straight Connector 17"/>
            <p:cNvCxnSpPr/>
            <p:nvPr/>
          </p:nvCxnSpPr>
          <p:spPr>
            <a:xfrm rot="5400000">
              <a:off x="3206750" y="37210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33600" y="3393876"/>
              <a:ext cx="818741" cy="523220"/>
            </a:xfrm>
            <a:prstGeom prst="rect">
              <a:avLst/>
            </a:prstGeom>
            <a:noFill/>
          </p:spPr>
          <p:txBody>
            <a:bodyPr wrap="none" rtlCol="0">
              <a:spAutoFit/>
            </a:bodyPr>
            <a:lstStyle/>
            <a:p>
              <a:r>
                <a:rPr lang="en-US" sz="2800" i="1" dirty="0" smtClean="0">
                  <a:solidFill>
                    <a:srgbClr val="0000FF"/>
                  </a:solidFill>
                </a:rPr>
                <a:t>Tag</a:t>
              </a:r>
              <a:endParaRPr lang="en-US" sz="2800" i="1" dirty="0">
                <a:solidFill>
                  <a:srgbClr val="0000FF"/>
                </a:solidFill>
              </a:endParaRPr>
            </a:p>
          </p:txBody>
        </p:sp>
        <p:sp>
          <p:nvSpPr>
            <p:cNvPr id="22" name="TextBox 21"/>
            <p:cNvSpPr txBox="1"/>
            <p:nvPr/>
          </p:nvSpPr>
          <p:spPr>
            <a:xfrm>
              <a:off x="4191000" y="3393876"/>
              <a:ext cx="1061220" cy="523220"/>
            </a:xfrm>
            <a:prstGeom prst="rect">
              <a:avLst/>
            </a:prstGeom>
            <a:noFill/>
          </p:spPr>
          <p:txBody>
            <a:bodyPr wrap="none" rtlCol="0">
              <a:spAutoFit/>
            </a:bodyPr>
            <a:lstStyle/>
            <a:p>
              <a:r>
                <a:rPr lang="en-US" sz="2800" i="1" dirty="0" smtClean="0">
                  <a:solidFill>
                    <a:srgbClr val="0000FF"/>
                  </a:solidFill>
                </a:rPr>
                <a:t>Index</a:t>
              </a:r>
              <a:endParaRPr lang="en-US" sz="2800" i="1" dirty="0">
                <a:solidFill>
                  <a:srgbClr val="0000FF"/>
                </a:solidFill>
              </a:endParaRPr>
            </a:p>
          </p:txBody>
        </p:sp>
      </p:grpSp>
      <p:sp>
        <p:nvSpPr>
          <p:cNvPr id="23" name="TextBox 22"/>
          <p:cNvSpPr txBox="1"/>
          <p:nvPr/>
        </p:nvSpPr>
        <p:spPr>
          <a:xfrm>
            <a:off x="3170633" y="2209800"/>
            <a:ext cx="2713341" cy="584776"/>
          </a:xfrm>
          <a:prstGeom prst="rect">
            <a:avLst/>
          </a:prstGeom>
          <a:noFill/>
        </p:spPr>
        <p:txBody>
          <a:bodyPr wrap="none" rtlCol="0">
            <a:spAutoFit/>
          </a:bodyPr>
          <a:lstStyle/>
          <a:p>
            <a:r>
              <a:rPr lang="en-US" sz="3200" i="1" dirty="0" smtClean="0">
                <a:solidFill>
                  <a:srgbClr val="3366FF"/>
                </a:solidFill>
              </a:rPr>
              <a:t>C = N  ×  S  ×  B</a:t>
            </a:r>
            <a:endParaRPr lang="en-US" sz="3200" i="1" dirty="0">
              <a:solidFill>
                <a:srgbClr val="3366FF"/>
              </a:solidFill>
            </a:endParaRPr>
          </a:p>
        </p:txBody>
      </p:sp>
      <p:sp>
        <p:nvSpPr>
          <p:cNvPr id="25" name="TextBox 24"/>
          <p:cNvSpPr txBox="1"/>
          <p:nvPr/>
        </p:nvSpPr>
        <p:spPr>
          <a:xfrm>
            <a:off x="762000" y="4038600"/>
            <a:ext cx="7324391" cy="954107"/>
          </a:xfrm>
          <a:prstGeom prst="rect">
            <a:avLst/>
          </a:prstGeom>
          <a:noFill/>
        </p:spPr>
        <p:txBody>
          <a:bodyPr wrap="none" rtlCol="0">
            <a:spAutoFit/>
          </a:bodyPr>
          <a:lstStyle/>
          <a:p>
            <a:r>
              <a:rPr lang="en-US" sz="2800" dirty="0" err="1" smtClean="0"/>
              <a:t>address_size</a:t>
            </a:r>
            <a:r>
              <a:rPr lang="en-US" sz="2800" dirty="0" smtClean="0"/>
              <a:t> = </a:t>
            </a:r>
            <a:r>
              <a:rPr lang="en-US" sz="2800" dirty="0" err="1" smtClean="0"/>
              <a:t>tag_size</a:t>
            </a:r>
            <a:r>
              <a:rPr lang="en-US" sz="2800" dirty="0" smtClean="0"/>
              <a:t> + </a:t>
            </a:r>
            <a:r>
              <a:rPr lang="en-US" sz="2800" dirty="0" err="1" smtClean="0"/>
              <a:t>index_size</a:t>
            </a:r>
            <a:r>
              <a:rPr lang="en-US" sz="2800" dirty="0" smtClean="0"/>
              <a:t> + </a:t>
            </a:r>
            <a:r>
              <a:rPr lang="en-US" sz="2800" dirty="0" err="1" smtClean="0"/>
              <a:t>offset_size</a:t>
            </a:r>
            <a:endParaRPr lang="en-US" sz="2800" dirty="0" smtClean="0"/>
          </a:p>
          <a:p>
            <a:r>
              <a:rPr lang="en-US" sz="2800" dirty="0"/>
              <a:t> </a:t>
            </a:r>
            <a:r>
              <a:rPr lang="en-US" sz="2800" dirty="0" smtClean="0"/>
              <a:t>                       = </a:t>
            </a:r>
            <a:r>
              <a:rPr lang="en-US" sz="2800" dirty="0" err="1" smtClean="0"/>
              <a:t>tag_size</a:t>
            </a:r>
            <a:r>
              <a:rPr lang="en-US" sz="2800" dirty="0" smtClean="0"/>
              <a:t> + log</a:t>
            </a:r>
            <a:r>
              <a:rPr lang="en-US" sz="2800" baseline="-25000" dirty="0" smtClean="0"/>
              <a:t>2</a:t>
            </a:r>
            <a:r>
              <a:rPr lang="en-US" sz="2800" dirty="0" smtClean="0"/>
              <a:t>(S) + log</a:t>
            </a:r>
            <a:r>
              <a:rPr lang="en-US" sz="2800" baseline="-25000" dirty="0" smtClean="0"/>
              <a:t>2</a:t>
            </a:r>
            <a:r>
              <a:rPr lang="en-US" sz="2800" dirty="0" smtClean="0"/>
              <a:t>(B)</a:t>
            </a:r>
            <a:endParaRPr lang="en-US" sz="2800" dirty="0"/>
          </a:p>
        </p:txBody>
      </p:sp>
    </p:spTree>
    <p:extLst>
      <p:ext uri="{BB962C8B-B14F-4D97-AF65-F5344CB8AC3E}">
        <p14:creationId xmlns:p14="http://schemas.microsoft.com/office/powerpoint/2010/main" val="321016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Clickers/Peer Instruction</a:t>
            </a:r>
            <a:endParaRPr lang="en-US" dirty="0"/>
          </a:p>
        </p:txBody>
      </p:sp>
      <p:sp>
        <p:nvSpPr>
          <p:cNvPr id="3" name="Content Placeholder 2"/>
          <p:cNvSpPr>
            <a:spLocks noGrp="1"/>
          </p:cNvSpPr>
          <p:nvPr>
            <p:ph idx="1"/>
          </p:nvPr>
        </p:nvSpPr>
        <p:spPr>
          <a:xfrm>
            <a:off x="457200" y="1066800"/>
            <a:ext cx="8229600" cy="5257800"/>
          </a:xfrm>
        </p:spPr>
        <p:txBody>
          <a:bodyPr>
            <a:normAutofit/>
          </a:bodyPr>
          <a:lstStyle/>
          <a:p>
            <a:r>
              <a:rPr lang="en-US" dirty="0" smtClean="0"/>
              <a:t>For a cache with constant total capacity, </a:t>
            </a:r>
            <a:r>
              <a:rPr lang="en-US" dirty="0"/>
              <a:t> </a:t>
            </a:r>
            <a:r>
              <a:rPr lang="en-US" dirty="0" smtClean="0"/>
              <a:t>if we increase the number of ways by a factor of 2, which statement is false:</a:t>
            </a:r>
          </a:p>
          <a:p>
            <a:r>
              <a:rPr lang="en-US" dirty="0" smtClean="0"/>
              <a:t>A: The number of sets could be doubled</a:t>
            </a:r>
          </a:p>
          <a:p>
            <a:r>
              <a:rPr lang="en-US" dirty="0" smtClean="0"/>
              <a:t>B: The </a:t>
            </a:r>
            <a:r>
              <a:rPr lang="en-US" dirty="0"/>
              <a:t>tag </a:t>
            </a:r>
            <a:r>
              <a:rPr lang="en-US" dirty="0" smtClean="0"/>
              <a:t>width could decrease</a:t>
            </a:r>
          </a:p>
          <a:p>
            <a:r>
              <a:rPr lang="en-US" dirty="0" smtClean="0"/>
              <a:t>C: The block size could stay the same</a:t>
            </a:r>
          </a:p>
          <a:p>
            <a:r>
              <a:rPr lang="en-US" dirty="0" smtClean="0"/>
              <a:t>D: The block size could be halved</a:t>
            </a:r>
          </a:p>
          <a:p>
            <a:r>
              <a:rPr lang="en-US" dirty="0" smtClean="0"/>
              <a:t>E:  Tag width must increase</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24</a:t>
            </a:fld>
            <a:endParaRPr lang="en-US"/>
          </a:p>
        </p:txBody>
      </p:sp>
    </p:spTree>
    <p:extLst>
      <p:ext uri="{BB962C8B-B14F-4D97-AF65-F5344CB8AC3E}">
        <p14:creationId xmlns:p14="http://schemas.microsoft.com/office/powerpoint/2010/main" val="1833002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Total Cache Capacity =</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25</a:t>
            </a:fld>
            <a:endParaRPr lang="en-US"/>
          </a:p>
        </p:txBody>
      </p:sp>
      <p:sp>
        <p:nvSpPr>
          <p:cNvPr id="5" name="TextBox 4"/>
          <p:cNvSpPr txBox="1"/>
          <p:nvPr/>
        </p:nvSpPr>
        <p:spPr>
          <a:xfrm>
            <a:off x="1219200" y="762000"/>
            <a:ext cx="5721012" cy="523220"/>
          </a:xfrm>
          <a:prstGeom prst="rect">
            <a:avLst/>
          </a:prstGeom>
          <a:noFill/>
        </p:spPr>
        <p:txBody>
          <a:bodyPr wrap="none" rtlCol="0">
            <a:spAutoFit/>
          </a:bodyPr>
          <a:lstStyle/>
          <a:p>
            <a:r>
              <a:rPr lang="en-US" sz="2800" dirty="0" smtClean="0"/>
              <a:t>Associativity  ×  # of sets  </a:t>
            </a:r>
            <a:r>
              <a:rPr lang="en-US" sz="2800" b="1" dirty="0" smtClean="0"/>
              <a:t>×</a:t>
            </a:r>
            <a:r>
              <a:rPr lang="en-US" sz="2800" dirty="0" smtClean="0"/>
              <a:t>  </a:t>
            </a:r>
            <a:r>
              <a:rPr lang="en-US" sz="2800" dirty="0" err="1" smtClean="0"/>
              <a:t>block_size</a:t>
            </a:r>
            <a:r>
              <a:rPr lang="en-US" sz="2800" dirty="0" smtClean="0"/>
              <a:t> </a:t>
            </a:r>
            <a:endParaRPr lang="en-US" sz="2800" dirty="0"/>
          </a:p>
        </p:txBody>
      </p:sp>
      <p:sp>
        <p:nvSpPr>
          <p:cNvPr id="6" name="TextBox 5"/>
          <p:cNvSpPr txBox="1"/>
          <p:nvPr/>
        </p:nvSpPr>
        <p:spPr>
          <a:xfrm>
            <a:off x="1310438" y="1472624"/>
            <a:ext cx="5292046" cy="461665"/>
          </a:xfrm>
          <a:prstGeom prst="rect">
            <a:avLst/>
          </a:prstGeom>
          <a:noFill/>
        </p:spPr>
        <p:txBody>
          <a:bodyPr wrap="none" rtlCol="0">
            <a:spAutoFit/>
          </a:bodyPr>
          <a:lstStyle/>
          <a:p>
            <a:r>
              <a:rPr lang="en-US" sz="2400" i="1" dirty="0" smtClean="0"/>
              <a:t>Bytes = blocks/set  ×  sets  ×  Bytes/block </a:t>
            </a:r>
            <a:endParaRPr lang="en-US" sz="2400" i="1" dirty="0"/>
          </a:p>
        </p:txBody>
      </p:sp>
      <p:grpSp>
        <p:nvGrpSpPr>
          <p:cNvPr id="24" name="Group 23"/>
          <p:cNvGrpSpPr/>
          <p:nvPr/>
        </p:nvGrpSpPr>
        <p:grpSpPr>
          <a:xfrm>
            <a:off x="1880513" y="2710975"/>
            <a:ext cx="5240779" cy="520989"/>
            <a:chOff x="1447800" y="3309084"/>
            <a:chExt cx="6235700" cy="812800"/>
          </a:xfrm>
        </p:grpSpPr>
        <p:sp>
          <p:nvSpPr>
            <p:cNvPr id="7" name="Rectangle 6"/>
            <p:cNvSpPr/>
            <p:nvPr/>
          </p:nvSpPr>
          <p:spPr>
            <a:xfrm>
              <a:off x="1447800" y="3314700"/>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5264150" y="37083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67400" y="3465611"/>
              <a:ext cx="1634645" cy="461665"/>
            </a:xfrm>
            <a:prstGeom prst="rect">
              <a:avLst/>
            </a:prstGeom>
            <a:noFill/>
          </p:spPr>
          <p:txBody>
            <a:bodyPr wrap="none" rtlCol="0">
              <a:spAutoFit/>
            </a:bodyPr>
            <a:lstStyle/>
            <a:p>
              <a:r>
                <a:rPr lang="en-US" sz="2400" i="1" dirty="0" smtClean="0">
                  <a:solidFill>
                    <a:srgbClr val="0000FF"/>
                  </a:solidFill>
                </a:rPr>
                <a:t>Byte Offset</a:t>
              </a:r>
              <a:endParaRPr lang="en-US" sz="2400" i="1" dirty="0"/>
            </a:p>
          </p:txBody>
        </p:sp>
        <p:cxnSp>
          <p:nvCxnSpPr>
            <p:cNvPr id="18" name="Straight Connector 17"/>
            <p:cNvCxnSpPr/>
            <p:nvPr/>
          </p:nvCxnSpPr>
          <p:spPr>
            <a:xfrm rot="5400000">
              <a:off x="3206750" y="37210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33600" y="3393876"/>
              <a:ext cx="818741" cy="523220"/>
            </a:xfrm>
            <a:prstGeom prst="rect">
              <a:avLst/>
            </a:prstGeom>
            <a:noFill/>
          </p:spPr>
          <p:txBody>
            <a:bodyPr wrap="none" rtlCol="0">
              <a:spAutoFit/>
            </a:bodyPr>
            <a:lstStyle/>
            <a:p>
              <a:r>
                <a:rPr lang="en-US" sz="2800" i="1" dirty="0" smtClean="0">
                  <a:solidFill>
                    <a:srgbClr val="0000FF"/>
                  </a:solidFill>
                </a:rPr>
                <a:t>Tag</a:t>
              </a:r>
              <a:endParaRPr lang="en-US" sz="2800" i="1" dirty="0">
                <a:solidFill>
                  <a:srgbClr val="0000FF"/>
                </a:solidFill>
              </a:endParaRPr>
            </a:p>
          </p:txBody>
        </p:sp>
        <p:sp>
          <p:nvSpPr>
            <p:cNvPr id="22" name="TextBox 21"/>
            <p:cNvSpPr txBox="1"/>
            <p:nvPr/>
          </p:nvSpPr>
          <p:spPr>
            <a:xfrm>
              <a:off x="4191000" y="3393876"/>
              <a:ext cx="1061220" cy="523220"/>
            </a:xfrm>
            <a:prstGeom prst="rect">
              <a:avLst/>
            </a:prstGeom>
            <a:noFill/>
          </p:spPr>
          <p:txBody>
            <a:bodyPr wrap="none" rtlCol="0">
              <a:spAutoFit/>
            </a:bodyPr>
            <a:lstStyle/>
            <a:p>
              <a:r>
                <a:rPr lang="en-US" sz="2800" i="1" dirty="0" smtClean="0">
                  <a:solidFill>
                    <a:srgbClr val="0000FF"/>
                  </a:solidFill>
                </a:rPr>
                <a:t>Index</a:t>
              </a:r>
              <a:endParaRPr lang="en-US" sz="2800" i="1" dirty="0">
                <a:solidFill>
                  <a:srgbClr val="0000FF"/>
                </a:solidFill>
              </a:endParaRPr>
            </a:p>
          </p:txBody>
        </p:sp>
      </p:grpSp>
      <p:sp>
        <p:nvSpPr>
          <p:cNvPr id="23" name="TextBox 22"/>
          <p:cNvSpPr txBox="1"/>
          <p:nvPr/>
        </p:nvSpPr>
        <p:spPr>
          <a:xfrm>
            <a:off x="3170633" y="2085058"/>
            <a:ext cx="2080530" cy="461665"/>
          </a:xfrm>
          <a:prstGeom prst="rect">
            <a:avLst/>
          </a:prstGeom>
          <a:noFill/>
        </p:spPr>
        <p:txBody>
          <a:bodyPr wrap="none" rtlCol="0">
            <a:spAutoFit/>
          </a:bodyPr>
          <a:lstStyle/>
          <a:p>
            <a:r>
              <a:rPr lang="en-US" sz="2400" i="1" dirty="0" smtClean="0">
                <a:solidFill>
                  <a:srgbClr val="3366FF"/>
                </a:solidFill>
              </a:rPr>
              <a:t>C = N  ×  S  ×  B</a:t>
            </a:r>
            <a:endParaRPr lang="en-US" sz="2400" i="1" dirty="0">
              <a:solidFill>
                <a:srgbClr val="3366FF"/>
              </a:solidFill>
            </a:endParaRPr>
          </a:p>
        </p:txBody>
      </p:sp>
      <p:sp>
        <p:nvSpPr>
          <p:cNvPr id="26" name="TextBox 25"/>
          <p:cNvSpPr txBox="1"/>
          <p:nvPr/>
        </p:nvSpPr>
        <p:spPr>
          <a:xfrm>
            <a:off x="135555" y="4620390"/>
            <a:ext cx="9008445" cy="1938992"/>
          </a:xfrm>
          <a:prstGeom prst="rect">
            <a:avLst/>
          </a:prstGeom>
          <a:noFill/>
        </p:spPr>
        <p:txBody>
          <a:bodyPr wrap="none" rtlCol="0">
            <a:spAutoFit/>
          </a:bodyPr>
          <a:lstStyle/>
          <a:p>
            <a:r>
              <a:rPr lang="en-US" sz="2400" dirty="0" smtClean="0"/>
              <a:t>Clicker Question:  C remains constant, S and/or B can change such that </a:t>
            </a:r>
          </a:p>
          <a:p>
            <a:r>
              <a:rPr lang="en-US" sz="2400" dirty="0"/>
              <a:t> </a:t>
            </a:r>
            <a:r>
              <a:rPr lang="en-US" sz="2400" dirty="0" smtClean="0"/>
              <a:t>                               C = 2N * (SB)’ =&gt; (SB)’ = SB/2</a:t>
            </a:r>
          </a:p>
          <a:p>
            <a:r>
              <a:rPr lang="en-US" sz="2400" dirty="0" err="1" smtClean="0"/>
              <a:t>Tag_size</a:t>
            </a:r>
            <a:r>
              <a:rPr lang="en-US" sz="2400" dirty="0" smtClean="0"/>
              <a:t> = </a:t>
            </a:r>
            <a:r>
              <a:rPr lang="en-US" sz="2400" dirty="0" err="1" smtClean="0"/>
              <a:t>address_size</a:t>
            </a:r>
            <a:r>
              <a:rPr lang="en-US" sz="2400" dirty="0" smtClean="0"/>
              <a:t> – (log</a:t>
            </a:r>
            <a:r>
              <a:rPr lang="en-US" sz="2400" baseline="-25000" dirty="0" smtClean="0"/>
              <a:t>2</a:t>
            </a:r>
            <a:r>
              <a:rPr lang="en-US" sz="2400" dirty="0" smtClean="0"/>
              <a:t>(S’) + log</a:t>
            </a:r>
            <a:r>
              <a:rPr lang="en-US" sz="2400" baseline="-25000" dirty="0" smtClean="0"/>
              <a:t>2</a:t>
            </a:r>
            <a:r>
              <a:rPr lang="en-US" sz="2400" dirty="0" smtClean="0"/>
              <a:t>(B’)) = </a:t>
            </a:r>
            <a:r>
              <a:rPr lang="en-US" sz="2400" dirty="0" err="1" smtClean="0"/>
              <a:t>address_size</a:t>
            </a:r>
            <a:r>
              <a:rPr lang="en-US" sz="2400" dirty="0" smtClean="0"/>
              <a:t> – log</a:t>
            </a:r>
            <a:r>
              <a:rPr lang="en-US" sz="2400" baseline="-25000" dirty="0" smtClean="0"/>
              <a:t>2</a:t>
            </a:r>
            <a:r>
              <a:rPr lang="en-US" sz="2400" dirty="0" smtClean="0"/>
              <a:t>(</a:t>
            </a:r>
            <a:r>
              <a:rPr lang="en-US" sz="2400" smtClean="0"/>
              <a:t>SB)’</a:t>
            </a:r>
            <a:endParaRPr lang="en-US" sz="2400" dirty="0" smtClean="0"/>
          </a:p>
          <a:p>
            <a:r>
              <a:rPr lang="en-US" sz="2400" dirty="0"/>
              <a:t> </a:t>
            </a:r>
            <a:r>
              <a:rPr lang="en-US" sz="2400" dirty="0" smtClean="0"/>
              <a:t>                = </a:t>
            </a:r>
            <a:r>
              <a:rPr lang="en-US" sz="2400" dirty="0" err="1" smtClean="0"/>
              <a:t>address_size</a:t>
            </a:r>
            <a:r>
              <a:rPr lang="en-US" sz="2400" dirty="0" smtClean="0"/>
              <a:t> – log</a:t>
            </a:r>
            <a:r>
              <a:rPr lang="en-US" sz="2400" baseline="-25000" dirty="0" smtClean="0"/>
              <a:t>2</a:t>
            </a:r>
            <a:r>
              <a:rPr lang="en-US" sz="2400" dirty="0" smtClean="0"/>
              <a:t>(SB/2) </a:t>
            </a:r>
          </a:p>
          <a:p>
            <a:r>
              <a:rPr lang="en-US" sz="2400" dirty="0"/>
              <a:t>	</a:t>
            </a:r>
            <a:r>
              <a:rPr lang="en-US" sz="2400" dirty="0" smtClean="0"/>
              <a:t>	    = </a:t>
            </a:r>
            <a:r>
              <a:rPr lang="en-US" sz="2400" dirty="0" err="1" smtClean="0"/>
              <a:t>address_size</a:t>
            </a:r>
            <a:r>
              <a:rPr lang="en-US" sz="2400" dirty="0" smtClean="0"/>
              <a:t> – (log</a:t>
            </a:r>
            <a:r>
              <a:rPr lang="en-US" sz="2400" baseline="-25000" dirty="0" smtClean="0"/>
              <a:t>2</a:t>
            </a:r>
            <a:r>
              <a:rPr lang="en-US" sz="2400" dirty="0"/>
              <a:t>(</a:t>
            </a:r>
            <a:r>
              <a:rPr lang="en-US" sz="2400" dirty="0" smtClean="0"/>
              <a:t>SB) – 1)</a:t>
            </a:r>
            <a:endParaRPr lang="en-US" sz="2400" dirty="0"/>
          </a:p>
        </p:txBody>
      </p:sp>
      <p:sp>
        <p:nvSpPr>
          <p:cNvPr id="16" name="TextBox 15"/>
          <p:cNvSpPr txBox="1"/>
          <p:nvPr/>
        </p:nvSpPr>
        <p:spPr>
          <a:xfrm>
            <a:off x="773339" y="3482931"/>
            <a:ext cx="7324391" cy="954107"/>
          </a:xfrm>
          <a:prstGeom prst="rect">
            <a:avLst/>
          </a:prstGeom>
          <a:noFill/>
        </p:spPr>
        <p:txBody>
          <a:bodyPr wrap="none" rtlCol="0">
            <a:spAutoFit/>
          </a:bodyPr>
          <a:lstStyle/>
          <a:p>
            <a:r>
              <a:rPr lang="en-US" sz="2800" dirty="0" err="1" smtClean="0"/>
              <a:t>address_size</a:t>
            </a:r>
            <a:r>
              <a:rPr lang="en-US" sz="2800" dirty="0" smtClean="0"/>
              <a:t> = </a:t>
            </a:r>
            <a:r>
              <a:rPr lang="en-US" sz="2800" dirty="0" err="1" smtClean="0"/>
              <a:t>tag_size</a:t>
            </a:r>
            <a:r>
              <a:rPr lang="en-US" sz="2800" dirty="0" smtClean="0"/>
              <a:t> + </a:t>
            </a:r>
            <a:r>
              <a:rPr lang="en-US" sz="2800" dirty="0" err="1" smtClean="0"/>
              <a:t>index_size</a:t>
            </a:r>
            <a:r>
              <a:rPr lang="en-US" sz="2800" dirty="0" smtClean="0"/>
              <a:t> + </a:t>
            </a:r>
            <a:r>
              <a:rPr lang="en-US" sz="2800" dirty="0" err="1" smtClean="0"/>
              <a:t>offset_size</a:t>
            </a:r>
            <a:endParaRPr lang="en-US" sz="2800" dirty="0" smtClean="0"/>
          </a:p>
          <a:p>
            <a:r>
              <a:rPr lang="en-US" sz="2800" dirty="0"/>
              <a:t> </a:t>
            </a:r>
            <a:r>
              <a:rPr lang="en-US" sz="2800" dirty="0" smtClean="0"/>
              <a:t>                       = </a:t>
            </a:r>
            <a:r>
              <a:rPr lang="en-US" sz="2800" dirty="0" err="1" smtClean="0"/>
              <a:t>tag_size</a:t>
            </a:r>
            <a:r>
              <a:rPr lang="en-US" sz="2800" dirty="0" smtClean="0"/>
              <a:t> + log</a:t>
            </a:r>
            <a:r>
              <a:rPr lang="en-US" sz="2800" baseline="-25000" dirty="0" smtClean="0"/>
              <a:t>2</a:t>
            </a:r>
            <a:r>
              <a:rPr lang="en-US" sz="2800" dirty="0" smtClean="0"/>
              <a:t>(S) + log</a:t>
            </a:r>
            <a:r>
              <a:rPr lang="en-US" sz="2800" baseline="-25000" dirty="0" smtClean="0"/>
              <a:t>2</a:t>
            </a:r>
            <a:r>
              <a:rPr lang="en-US" sz="2800" dirty="0" smtClean="0"/>
              <a:t>(B)</a:t>
            </a:r>
            <a:endParaRPr lang="en-US" sz="2800" dirty="0"/>
          </a:p>
        </p:txBody>
      </p:sp>
    </p:spTree>
    <p:extLst>
      <p:ext uri="{BB962C8B-B14F-4D97-AF65-F5344CB8AC3E}">
        <p14:creationId xmlns:p14="http://schemas.microsoft.com/office/powerpoint/2010/main" val="218548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Costs of Set-Associative Caches</a:t>
            </a:r>
          </a:p>
        </p:txBody>
      </p:sp>
      <p:sp>
        <p:nvSpPr>
          <p:cNvPr id="1695747" name="Rectangle 3"/>
          <p:cNvSpPr>
            <a:spLocks noGrp="1" noChangeArrowheads="1"/>
          </p:cNvSpPr>
          <p:nvPr>
            <p:ph type="body" idx="1"/>
          </p:nvPr>
        </p:nvSpPr>
        <p:spPr>
          <a:xfrm>
            <a:off x="457200" y="1307888"/>
            <a:ext cx="8229600" cy="4840751"/>
          </a:xfrm>
        </p:spPr>
        <p:txBody>
          <a:bodyPr>
            <a:normAutofit/>
          </a:bodyPr>
          <a:lstStyle/>
          <a:p>
            <a:pPr eaLnBrk="1" hangingPunct="1">
              <a:lnSpc>
                <a:spcPct val="85000"/>
              </a:lnSpc>
              <a:spcBef>
                <a:spcPct val="0"/>
              </a:spcBef>
            </a:pPr>
            <a:r>
              <a:rPr lang="en-US" sz="2800" dirty="0" smtClean="0"/>
              <a:t>N-way set-associative cache costs</a:t>
            </a:r>
          </a:p>
          <a:p>
            <a:pPr lvl="1" eaLnBrk="1" hangingPunct="1">
              <a:lnSpc>
                <a:spcPct val="85000"/>
              </a:lnSpc>
              <a:spcBef>
                <a:spcPct val="0"/>
              </a:spcBef>
            </a:pPr>
            <a:r>
              <a:rPr lang="en-US" sz="2400" dirty="0" smtClean="0"/>
              <a:t>N comparators (delay and area)</a:t>
            </a:r>
          </a:p>
          <a:p>
            <a:pPr lvl="1" eaLnBrk="1" hangingPunct="1">
              <a:lnSpc>
                <a:spcPct val="85000"/>
              </a:lnSpc>
              <a:spcBef>
                <a:spcPct val="0"/>
              </a:spcBef>
            </a:pPr>
            <a:r>
              <a:rPr lang="en-US" sz="2400" dirty="0" smtClean="0"/>
              <a:t>MUX delay (set selection) before data is available</a:t>
            </a:r>
          </a:p>
          <a:p>
            <a:pPr lvl="1" eaLnBrk="1" hangingPunct="1">
              <a:lnSpc>
                <a:spcPct val="85000"/>
              </a:lnSpc>
              <a:spcBef>
                <a:spcPct val="0"/>
              </a:spcBef>
            </a:pPr>
            <a:r>
              <a:rPr lang="en-US" sz="2400" dirty="0" smtClean="0"/>
              <a:t>Data available after set selection (and Hit/Miss decision).   DM $: block is available before the Hit/Miss decision</a:t>
            </a:r>
          </a:p>
          <a:p>
            <a:pPr lvl="2" eaLnBrk="1" hangingPunct="1">
              <a:lnSpc>
                <a:spcPct val="85000"/>
              </a:lnSpc>
              <a:spcBef>
                <a:spcPct val="0"/>
              </a:spcBef>
            </a:pPr>
            <a:r>
              <a:rPr lang="en-US" sz="2000" dirty="0" smtClean="0"/>
              <a:t>In Set-Associative, not possible to just assume a hit and continue and recover later if it was a miss</a:t>
            </a:r>
          </a:p>
          <a:p>
            <a:pPr eaLnBrk="1" hangingPunct="1">
              <a:lnSpc>
                <a:spcPct val="85000"/>
              </a:lnSpc>
              <a:spcBef>
                <a:spcPct val="0"/>
              </a:spcBef>
            </a:pPr>
            <a:r>
              <a:rPr lang="en-US" sz="2800" dirty="0" smtClean="0"/>
              <a:t>When miss occurs, which way’s block selected for replacement?</a:t>
            </a:r>
          </a:p>
          <a:p>
            <a:pPr lvl="1" eaLnBrk="1" hangingPunct="1">
              <a:lnSpc>
                <a:spcPct val="85000"/>
              </a:lnSpc>
              <a:spcBef>
                <a:spcPct val="0"/>
              </a:spcBef>
              <a:buClr>
                <a:schemeClr val="tx1"/>
              </a:buClr>
            </a:pPr>
            <a:r>
              <a:rPr lang="en-US" sz="2400" dirty="0" smtClean="0">
                <a:solidFill>
                  <a:srgbClr val="FF0000"/>
                </a:solidFill>
              </a:rPr>
              <a:t>Least Recently Used </a:t>
            </a:r>
            <a:r>
              <a:rPr lang="en-US" sz="2400" dirty="0" smtClean="0"/>
              <a:t>(LRU): one that has been unused the longest (principle of temporal locality)</a:t>
            </a:r>
          </a:p>
          <a:p>
            <a:pPr lvl="2" eaLnBrk="1" hangingPunct="1">
              <a:lnSpc>
                <a:spcPct val="85000"/>
              </a:lnSpc>
              <a:spcBef>
                <a:spcPct val="0"/>
              </a:spcBef>
            </a:pPr>
            <a:r>
              <a:rPr lang="en-US" sz="2000" dirty="0" smtClean="0"/>
              <a:t>Must track when each way’s block was used relative to other blocks in the set</a:t>
            </a:r>
          </a:p>
          <a:p>
            <a:pPr lvl="2" eaLnBrk="1" hangingPunct="1">
              <a:lnSpc>
                <a:spcPct val="85000"/>
              </a:lnSpc>
              <a:spcBef>
                <a:spcPct val="0"/>
              </a:spcBef>
            </a:pPr>
            <a:r>
              <a:rPr lang="en-US" sz="2000" dirty="0" smtClean="0"/>
              <a:t>For 2-way SA $, one bit per set → set to 1 when a block is referenced; reset the other way’s bit (i.e., “last used”)</a:t>
            </a:r>
          </a:p>
        </p:txBody>
      </p:sp>
      <p:sp>
        <p:nvSpPr>
          <p:cNvPr id="8" name="Slide Number Placeholder 7"/>
          <p:cNvSpPr>
            <a:spLocks noGrp="1"/>
          </p:cNvSpPr>
          <p:nvPr>
            <p:ph type="sldNum" sz="quarter" idx="12"/>
          </p:nvPr>
        </p:nvSpPr>
        <p:spPr/>
        <p:txBody>
          <a:bodyPr/>
          <a:lstStyle/>
          <a:p>
            <a:fld id="{3CC63E4C-4642-794D-A2FD-70F6B81535F5}" type="slidenum">
              <a:rPr lang="en-US" smtClean="0"/>
              <a:pPr/>
              <a:t>26</a:t>
            </a:fld>
            <a:endParaRPr lang="en-US" dirty="0"/>
          </a:p>
        </p:txBody>
      </p:sp>
    </p:spTree>
    <p:extLst>
      <p:ext uri="{BB962C8B-B14F-4D97-AF65-F5344CB8AC3E}">
        <p14:creationId xmlns:p14="http://schemas.microsoft.com/office/powerpoint/2010/main" val="964104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5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5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957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95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5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95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957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95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4"/>
          <p:cNvSpPr>
            <a:spLocks noGrp="1" noChangeArrowheads="1"/>
          </p:cNvSpPr>
          <p:nvPr>
            <p:ph type="title"/>
          </p:nvPr>
        </p:nvSpPr>
        <p:spPr>
          <a:xfrm>
            <a:off x="457200" y="274638"/>
            <a:ext cx="8229600" cy="741362"/>
          </a:xfrm>
        </p:spPr>
        <p:txBody>
          <a:bodyPr>
            <a:normAutofit fontScale="90000"/>
          </a:bodyPr>
          <a:lstStyle/>
          <a:p>
            <a:r>
              <a:rPr lang="en-US" dirty="0" smtClean="0"/>
              <a:t>Cache Replacement Policies</a:t>
            </a:r>
          </a:p>
        </p:txBody>
      </p:sp>
      <p:sp>
        <p:nvSpPr>
          <p:cNvPr id="1093647" name="Rectangle 15"/>
          <p:cNvSpPr>
            <a:spLocks noGrp="1" noChangeArrowheads="1"/>
          </p:cNvSpPr>
          <p:nvPr>
            <p:ph type="body" idx="1"/>
          </p:nvPr>
        </p:nvSpPr>
        <p:spPr>
          <a:xfrm>
            <a:off x="457200" y="1092200"/>
            <a:ext cx="8229600" cy="4525963"/>
          </a:xfrm>
        </p:spPr>
        <p:txBody>
          <a:bodyPr>
            <a:normAutofit fontScale="70000" lnSpcReduction="20000"/>
          </a:bodyPr>
          <a:lstStyle/>
          <a:p>
            <a:pPr>
              <a:defRPr/>
            </a:pPr>
            <a:r>
              <a:rPr lang="en-US" dirty="0" smtClean="0"/>
              <a:t>Random Replacement</a:t>
            </a:r>
          </a:p>
          <a:p>
            <a:pPr lvl="1">
              <a:defRPr/>
            </a:pPr>
            <a:r>
              <a:rPr lang="en-US" dirty="0" smtClean="0"/>
              <a:t>Hardware randomly selects a cache evict</a:t>
            </a:r>
          </a:p>
          <a:p>
            <a:pPr>
              <a:defRPr/>
            </a:pPr>
            <a:r>
              <a:rPr lang="en-US" dirty="0" smtClean="0"/>
              <a:t>Least-Recently Used</a:t>
            </a:r>
          </a:p>
          <a:p>
            <a:pPr lvl="1">
              <a:defRPr/>
            </a:pPr>
            <a:r>
              <a:rPr lang="en-US" dirty="0" smtClean="0"/>
              <a:t>Hardware keeps track of access history</a:t>
            </a:r>
          </a:p>
          <a:p>
            <a:pPr lvl="1">
              <a:defRPr/>
            </a:pPr>
            <a:r>
              <a:rPr lang="en-US" dirty="0" smtClean="0"/>
              <a:t>Replace the entry that has not been used for the longest time</a:t>
            </a:r>
          </a:p>
          <a:p>
            <a:pPr lvl="1">
              <a:defRPr/>
            </a:pPr>
            <a:r>
              <a:rPr lang="en-US" dirty="0" smtClean="0"/>
              <a:t>For 2-way set-associative cache, need one bit for LRU replacement</a:t>
            </a:r>
          </a:p>
          <a:p>
            <a:pPr>
              <a:defRPr/>
            </a:pPr>
            <a:r>
              <a:rPr lang="en-US" dirty="0" smtClean="0"/>
              <a:t>Example of a Simple “Pseudo” LRU Implementation</a:t>
            </a:r>
          </a:p>
          <a:p>
            <a:pPr lvl="1">
              <a:defRPr/>
            </a:pPr>
            <a:r>
              <a:rPr lang="en-US" dirty="0" smtClean="0"/>
              <a:t>Assume 64 Fully Associative entries</a:t>
            </a:r>
          </a:p>
          <a:p>
            <a:pPr lvl="1">
              <a:defRPr/>
            </a:pPr>
            <a:r>
              <a:rPr lang="en-US" dirty="0" smtClean="0"/>
              <a:t>Hardware replacement pointer points to one cache entry</a:t>
            </a:r>
          </a:p>
          <a:p>
            <a:pPr lvl="1">
              <a:defRPr/>
            </a:pPr>
            <a:r>
              <a:rPr lang="en-US" dirty="0" smtClean="0"/>
              <a:t>Whenever access is made to the entry the pointer points to:</a:t>
            </a:r>
          </a:p>
          <a:p>
            <a:pPr lvl="2">
              <a:defRPr/>
            </a:pPr>
            <a:r>
              <a:rPr lang="en-US" dirty="0" smtClean="0"/>
              <a:t>Move the pointer to the next entry</a:t>
            </a:r>
          </a:p>
          <a:p>
            <a:pPr lvl="1">
              <a:defRPr/>
            </a:pPr>
            <a:r>
              <a:rPr lang="en-US" dirty="0" smtClean="0"/>
              <a:t>Otherwise: do not move the pointer</a:t>
            </a:r>
          </a:p>
          <a:p>
            <a:pPr lvl="1">
              <a:defRPr/>
            </a:pPr>
            <a:r>
              <a:rPr lang="en-US" dirty="0" smtClean="0"/>
              <a:t>(example of “not-most-recently used” replacement policy)</a:t>
            </a:r>
            <a:endParaRPr lang="en-US" dirty="0"/>
          </a:p>
        </p:txBody>
      </p:sp>
      <p:grpSp>
        <p:nvGrpSpPr>
          <p:cNvPr id="2" name="Group 2"/>
          <p:cNvGrpSpPr>
            <a:grpSpLocks/>
          </p:cNvGrpSpPr>
          <p:nvPr/>
        </p:nvGrpSpPr>
        <p:grpSpPr bwMode="auto">
          <a:xfrm>
            <a:off x="5272088" y="5324475"/>
            <a:ext cx="2979737" cy="1479550"/>
            <a:chOff x="3395" y="3116"/>
            <a:chExt cx="1877" cy="932"/>
          </a:xfrm>
        </p:grpSpPr>
        <p:sp>
          <p:nvSpPr>
            <p:cNvPr id="1093635" name="Rectangle 3"/>
            <p:cNvSpPr>
              <a:spLocks noChangeArrowheads="1"/>
            </p:cNvSpPr>
            <p:nvPr/>
          </p:nvSpPr>
          <p:spPr bwMode="auto">
            <a:xfrm>
              <a:off x="4376" y="3128"/>
              <a:ext cx="896" cy="896"/>
            </a:xfrm>
            <a:prstGeom prst="rect">
              <a:avLst/>
            </a:prstGeom>
            <a:noFill/>
            <a:ln w="25400">
              <a:solidFill>
                <a:schemeClr val="tx1"/>
              </a:solidFill>
              <a:miter lim="800000"/>
              <a:headEnd/>
              <a:tailEnd/>
            </a:ln>
            <a:effectLst/>
          </p:spPr>
          <p:txBody>
            <a:bodyPr wrap="none" anchor="ctr">
              <a:prstTxWarp prst="textNoShape">
                <a:avLst/>
              </a:prstTxWarp>
            </a:bodyPr>
            <a:lstStyle/>
            <a:p>
              <a:pPr>
                <a:defRPr/>
              </a:pPr>
              <a:endParaRPr lang="en-US">
                <a:latin typeface="+mn-lt"/>
              </a:endParaRPr>
            </a:p>
          </p:txBody>
        </p:sp>
        <p:sp>
          <p:nvSpPr>
            <p:cNvPr id="1093636" name="Line 4"/>
            <p:cNvSpPr>
              <a:spLocks noChangeShapeType="1"/>
            </p:cNvSpPr>
            <p:nvPr/>
          </p:nvSpPr>
          <p:spPr bwMode="auto">
            <a:xfrm>
              <a:off x="4376" y="3312"/>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7" name="Line 5"/>
            <p:cNvSpPr>
              <a:spLocks noChangeShapeType="1"/>
            </p:cNvSpPr>
            <p:nvPr/>
          </p:nvSpPr>
          <p:spPr bwMode="auto">
            <a:xfrm>
              <a:off x="4376" y="3504"/>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8" name="Line 6"/>
            <p:cNvSpPr>
              <a:spLocks noChangeShapeType="1"/>
            </p:cNvSpPr>
            <p:nvPr/>
          </p:nvSpPr>
          <p:spPr bwMode="auto">
            <a:xfrm>
              <a:off x="4376" y="3840"/>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latin typeface="+mn-lt"/>
              </a:endParaRPr>
            </a:p>
          </p:txBody>
        </p:sp>
        <p:sp>
          <p:nvSpPr>
            <p:cNvPr id="1093639" name="Rectangle 7"/>
            <p:cNvSpPr>
              <a:spLocks noChangeArrowheads="1"/>
            </p:cNvSpPr>
            <p:nvPr/>
          </p:nvSpPr>
          <p:spPr bwMode="auto">
            <a:xfrm>
              <a:off x="4739" y="3491"/>
              <a:ext cx="169" cy="289"/>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2400" b="1">
                  <a:latin typeface="+mn-lt"/>
                </a:rPr>
                <a:t>:</a:t>
              </a:r>
            </a:p>
          </p:txBody>
        </p:sp>
        <p:sp>
          <p:nvSpPr>
            <p:cNvPr id="1093640" name="Rectangle 8"/>
            <p:cNvSpPr>
              <a:spLocks noChangeArrowheads="1"/>
            </p:cNvSpPr>
            <p:nvPr/>
          </p:nvSpPr>
          <p:spPr bwMode="auto">
            <a:xfrm>
              <a:off x="4547" y="3116"/>
              <a:ext cx="496"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dirty="0">
                  <a:latin typeface="+mn-lt"/>
                </a:rPr>
                <a:t>Entry 0</a:t>
              </a:r>
            </a:p>
          </p:txBody>
        </p:sp>
        <p:sp>
          <p:nvSpPr>
            <p:cNvPr id="1093641" name="Rectangle 9"/>
            <p:cNvSpPr>
              <a:spLocks noChangeArrowheads="1"/>
            </p:cNvSpPr>
            <p:nvPr/>
          </p:nvSpPr>
          <p:spPr bwMode="auto">
            <a:xfrm>
              <a:off x="4547" y="3308"/>
              <a:ext cx="494"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1</a:t>
              </a:r>
            </a:p>
          </p:txBody>
        </p:sp>
        <p:sp>
          <p:nvSpPr>
            <p:cNvPr id="1093642" name="Rectangle 10"/>
            <p:cNvSpPr>
              <a:spLocks noChangeArrowheads="1"/>
            </p:cNvSpPr>
            <p:nvPr/>
          </p:nvSpPr>
          <p:spPr bwMode="auto">
            <a:xfrm>
              <a:off x="4547" y="3836"/>
              <a:ext cx="588"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Entry  63</a:t>
              </a:r>
            </a:p>
          </p:txBody>
        </p:sp>
        <p:sp>
          <p:nvSpPr>
            <p:cNvPr id="1093643" name="Line 11"/>
            <p:cNvSpPr>
              <a:spLocks noChangeShapeType="1"/>
            </p:cNvSpPr>
            <p:nvPr/>
          </p:nvSpPr>
          <p:spPr bwMode="auto">
            <a:xfrm>
              <a:off x="3464" y="3600"/>
              <a:ext cx="89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defRPr/>
              </a:pPr>
              <a:endParaRPr lang="en-US">
                <a:latin typeface="+mn-lt"/>
              </a:endParaRPr>
            </a:p>
          </p:txBody>
        </p:sp>
        <p:sp>
          <p:nvSpPr>
            <p:cNvPr id="1093644" name="Rectangle 12"/>
            <p:cNvSpPr>
              <a:spLocks noChangeArrowheads="1"/>
            </p:cNvSpPr>
            <p:nvPr/>
          </p:nvSpPr>
          <p:spPr bwMode="auto">
            <a:xfrm>
              <a:off x="3395" y="3404"/>
              <a:ext cx="826"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Replacement</a:t>
              </a:r>
            </a:p>
          </p:txBody>
        </p:sp>
        <p:sp>
          <p:nvSpPr>
            <p:cNvPr id="1093645" name="Rectangle 13"/>
            <p:cNvSpPr>
              <a:spLocks noChangeArrowheads="1"/>
            </p:cNvSpPr>
            <p:nvPr/>
          </p:nvSpPr>
          <p:spPr bwMode="auto">
            <a:xfrm>
              <a:off x="3539" y="3596"/>
              <a:ext cx="520"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latin typeface="+mn-lt"/>
                </a:rPr>
                <a:t>Pointer</a:t>
              </a:r>
            </a:p>
          </p:txBody>
        </p:sp>
      </p:grpSp>
      <p:sp>
        <p:nvSpPr>
          <p:cNvPr id="20" name="Slide Number Placeholder 19"/>
          <p:cNvSpPr>
            <a:spLocks noGrp="1"/>
          </p:cNvSpPr>
          <p:nvPr>
            <p:ph type="sldNum" sz="quarter" idx="12"/>
          </p:nvPr>
        </p:nvSpPr>
        <p:spPr/>
        <p:txBody>
          <a:bodyPr/>
          <a:lstStyle/>
          <a:p>
            <a:fld id="{3CC63E4C-4642-794D-A2FD-70F6B81535F5}" type="slidenum">
              <a:rPr lang="en-US" smtClean="0"/>
              <a:pPr/>
              <a:t>27</a:t>
            </a:fld>
            <a:endParaRPr lang="en-US" dirty="0"/>
          </a:p>
        </p:txBody>
      </p:sp>
    </p:spTree>
    <p:extLst>
      <p:ext uri="{BB962C8B-B14F-4D97-AF65-F5344CB8AC3E}">
        <p14:creationId xmlns:p14="http://schemas.microsoft.com/office/powerpoint/2010/main" val="1919524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3647">
                                            <p:txEl>
                                              <p:pRg st="6" end="6"/>
                                            </p:txEl>
                                          </p:spTgt>
                                        </p:tgtEl>
                                        <p:attrNameLst>
                                          <p:attrName>style.visibility</p:attrName>
                                        </p:attrNameLst>
                                      </p:cBhvr>
                                      <p:to>
                                        <p:strVal val="visible"/>
                                      </p:to>
                                    </p:set>
                                    <p:animEffect transition="in" filter="dissolve">
                                      <p:cBhvr>
                                        <p:cTn id="7" dur="500"/>
                                        <p:tgtEl>
                                          <p:spTgt spid="1093647">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93647">
                                            <p:txEl>
                                              <p:pRg st="7" end="7"/>
                                            </p:txEl>
                                          </p:spTgt>
                                        </p:tgtEl>
                                        <p:attrNameLst>
                                          <p:attrName>style.visibility</p:attrName>
                                        </p:attrNameLst>
                                      </p:cBhvr>
                                      <p:to>
                                        <p:strVal val="visible"/>
                                      </p:to>
                                    </p:set>
                                    <p:animEffect transition="in" filter="dissolve">
                                      <p:cBhvr>
                                        <p:cTn id="10" dur="500"/>
                                        <p:tgtEl>
                                          <p:spTgt spid="1093647">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93647">
                                            <p:txEl>
                                              <p:pRg st="8" end="8"/>
                                            </p:txEl>
                                          </p:spTgt>
                                        </p:tgtEl>
                                        <p:attrNameLst>
                                          <p:attrName>style.visibility</p:attrName>
                                        </p:attrNameLst>
                                      </p:cBhvr>
                                      <p:to>
                                        <p:strVal val="visible"/>
                                      </p:to>
                                    </p:set>
                                    <p:animEffect transition="in" filter="dissolve">
                                      <p:cBhvr>
                                        <p:cTn id="13" dur="500"/>
                                        <p:tgtEl>
                                          <p:spTgt spid="1093647">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93647">
                                            <p:txEl>
                                              <p:pRg st="9" end="9"/>
                                            </p:txEl>
                                          </p:spTgt>
                                        </p:tgtEl>
                                        <p:attrNameLst>
                                          <p:attrName>style.visibility</p:attrName>
                                        </p:attrNameLst>
                                      </p:cBhvr>
                                      <p:to>
                                        <p:strVal val="visible"/>
                                      </p:to>
                                    </p:set>
                                    <p:animEffect transition="in" filter="dissolve">
                                      <p:cBhvr>
                                        <p:cTn id="16" dur="500"/>
                                        <p:tgtEl>
                                          <p:spTgt spid="1093647">
                                            <p:txEl>
                                              <p:pRg st="9" end="9"/>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93647">
                                            <p:txEl>
                                              <p:pRg st="10" end="10"/>
                                            </p:txEl>
                                          </p:spTgt>
                                        </p:tgtEl>
                                        <p:attrNameLst>
                                          <p:attrName>style.visibility</p:attrName>
                                        </p:attrNameLst>
                                      </p:cBhvr>
                                      <p:to>
                                        <p:strVal val="visible"/>
                                      </p:to>
                                    </p:set>
                                    <p:animEffect transition="in" filter="dissolve">
                                      <p:cBhvr>
                                        <p:cTn id="19" dur="500"/>
                                        <p:tgtEl>
                                          <p:spTgt spid="1093647">
                                            <p:txEl>
                                              <p:pRg st="10" end="1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93647">
                                            <p:txEl>
                                              <p:pRg st="11" end="11"/>
                                            </p:txEl>
                                          </p:spTgt>
                                        </p:tgtEl>
                                        <p:attrNameLst>
                                          <p:attrName>style.visibility</p:attrName>
                                        </p:attrNameLst>
                                      </p:cBhvr>
                                      <p:to>
                                        <p:strVal val="visible"/>
                                      </p:to>
                                    </p:set>
                                    <p:animEffect transition="in" filter="dissolve">
                                      <p:cBhvr>
                                        <p:cTn id="22" dur="500"/>
                                        <p:tgtEl>
                                          <p:spTgt spid="1093647">
                                            <p:txEl>
                                              <p:pRg st="11" end="11"/>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093647">
                                            <p:txEl>
                                              <p:pRg st="12" end="12"/>
                                            </p:txEl>
                                          </p:spTgt>
                                        </p:tgtEl>
                                        <p:attrNameLst>
                                          <p:attrName>style.visibility</p:attrName>
                                        </p:attrNameLst>
                                      </p:cBhvr>
                                      <p:to>
                                        <p:strVal val="visible"/>
                                      </p:to>
                                    </p:set>
                                    <p:animEffect transition="in" filter="dissolve">
                                      <p:cBhvr>
                                        <p:cTn id="25" dur="500"/>
                                        <p:tgtEl>
                                          <p:spTgt spid="1093647">
                                            <p:txEl>
                                              <p:pRg st="12" end="1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05-30-P374493"/>
          <p:cNvPicPr>
            <a:picLocks noChangeAspect="1" noChangeArrowheads="1"/>
          </p:cNvPicPr>
          <p:nvPr/>
        </p:nvPicPr>
        <p:blipFill>
          <a:blip r:embed="rId3"/>
          <a:srcRect/>
          <a:stretch>
            <a:fillRect/>
          </a:stretch>
        </p:blipFill>
        <p:spPr bwMode="auto">
          <a:xfrm>
            <a:off x="1196975" y="1490663"/>
            <a:ext cx="6488113" cy="4487862"/>
          </a:xfrm>
          <a:prstGeom prst="rect">
            <a:avLst/>
          </a:prstGeom>
          <a:noFill/>
          <a:ln w="9525">
            <a:noFill/>
            <a:miter lim="800000"/>
            <a:headEnd/>
            <a:tailEnd/>
          </a:ln>
        </p:spPr>
      </p:pic>
      <p:sp>
        <p:nvSpPr>
          <p:cNvPr id="1702914" name="Rectangle 2"/>
          <p:cNvSpPr>
            <a:spLocks noGrp="1" noChangeArrowheads="1"/>
          </p:cNvSpPr>
          <p:nvPr>
            <p:ph type="title"/>
          </p:nvPr>
        </p:nvSpPr>
        <p:spPr>
          <a:xfrm>
            <a:off x="457200" y="-96838"/>
            <a:ext cx="8229600" cy="1143001"/>
          </a:xfrm>
        </p:spPr>
        <p:txBody>
          <a:bodyPr rtlCol="0">
            <a:normAutofit/>
          </a:bodyPr>
          <a:lstStyle/>
          <a:p>
            <a:pPr eaLnBrk="1" fontAlgn="auto" hangingPunct="1">
              <a:spcAft>
                <a:spcPts val="0"/>
              </a:spcAft>
              <a:defRPr/>
            </a:pPr>
            <a:r>
              <a:rPr lang="en-US" dirty="0">
                <a:ea typeface="+mj-ea"/>
                <a:cs typeface="+mj-cs"/>
              </a:rPr>
              <a:t>Benefits of </a:t>
            </a:r>
            <a:r>
              <a:rPr lang="en-US" dirty="0" smtClean="0">
                <a:ea typeface="+mj-ea"/>
                <a:cs typeface="+mj-cs"/>
              </a:rPr>
              <a:t>Set-Associative </a:t>
            </a:r>
            <a:r>
              <a:rPr lang="en-US" dirty="0">
                <a:ea typeface="+mj-ea"/>
                <a:cs typeface="+mj-cs"/>
              </a:rPr>
              <a:t>Caches</a:t>
            </a:r>
          </a:p>
        </p:txBody>
      </p:sp>
      <p:sp>
        <p:nvSpPr>
          <p:cNvPr id="1702944" name="Rectangle 32"/>
          <p:cNvSpPr>
            <a:spLocks noChangeArrowheads="1"/>
          </p:cNvSpPr>
          <p:nvPr/>
        </p:nvSpPr>
        <p:spPr bwMode="auto">
          <a:xfrm>
            <a:off x="533400" y="5668963"/>
            <a:ext cx="8001000" cy="790575"/>
          </a:xfrm>
          <a:prstGeom prst="rect">
            <a:avLst/>
          </a:prstGeom>
          <a:solidFill>
            <a:schemeClr val="bg1"/>
          </a:solid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a:latin typeface="Calibri" charset="0"/>
              </a:rPr>
              <a:t>Largest gains are in going from direct mapped to 2-way </a:t>
            </a:r>
            <a:br>
              <a:rPr lang="en-US" sz="2400">
                <a:latin typeface="Calibri" charset="0"/>
              </a:rPr>
            </a:br>
            <a:r>
              <a:rPr lang="en-US" sz="2400">
                <a:latin typeface="Calibri" charset="0"/>
              </a:rPr>
              <a:t>(20%+ reduction in miss rate)</a:t>
            </a:r>
          </a:p>
        </p:txBody>
      </p:sp>
      <p:sp>
        <p:nvSpPr>
          <p:cNvPr id="13" name="Slide Number Placeholder 12"/>
          <p:cNvSpPr>
            <a:spLocks noGrp="1"/>
          </p:cNvSpPr>
          <p:nvPr>
            <p:ph type="sldNum" sz="quarter" idx="12"/>
          </p:nvPr>
        </p:nvSpPr>
        <p:spPr/>
        <p:txBody>
          <a:bodyPr/>
          <a:lstStyle/>
          <a:p>
            <a:fld id="{3CC63E4C-4642-794D-A2FD-70F6B81535F5}" type="slidenum">
              <a:rPr lang="en-US" smtClean="0"/>
              <a:pPr/>
              <a:t>28</a:t>
            </a:fld>
            <a:endParaRPr lang="en-US" dirty="0"/>
          </a:p>
        </p:txBody>
      </p:sp>
    </p:spTree>
    <p:extLst>
      <p:ext uri="{BB962C8B-B14F-4D97-AF65-F5344CB8AC3E}">
        <p14:creationId xmlns:p14="http://schemas.microsoft.com/office/powerpoint/2010/main" val="1689511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2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4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p:txBody>
          <a:bodyPr>
            <a:normAutofit/>
          </a:bodyPr>
          <a:lstStyle/>
          <a:p>
            <a:r>
              <a:rPr lang="en-US" dirty="0" smtClean="0"/>
              <a:t>Sources of Cache Misses (3 C’s)</a:t>
            </a:r>
            <a:endParaRPr lang="en-US" dirty="0"/>
          </a:p>
        </p:txBody>
      </p:sp>
      <p:sp>
        <p:nvSpPr>
          <p:cNvPr id="1602563" name="Rectangle 3"/>
          <p:cNvSpPr>
            <a:spLocks noGrp="1" noChangeArrowheads="1"/>
          </p:cNvSpPr>
          <p:nvPr>
            <p:ph type="body" idx="1"/>
          </p:nvPr>
        </p:nvSpPr>
        <p:spPr>
          <a:xfrm>
            <a:off x="457200" y="1237343"/>
            <a:ext cx="8686800" cy="4495800"/>
          </a:xfrm>
        </p:spPr>
        <p:txBody>
          <a:bodyPr>
            <a:normAutofit fontScale="92500" lnSpcReduction="10000"/>
          </a:bodyPr>
          <a:lstStyle/>
          <a:p>
            <a:pPr>
              <a:buClr>
                <a:schemeClr val="tx1"/>
              </a:buClr>
            </a:pPr>
            <a:r>
              <a:rPr lang="en-US" i="1" dirty="0" smtClean="0">
                <a:solidFill>
                  <a:srgbClr val="0000FF"/>
                </a:solidFill>
              </a:rPr>
              <a:t>Compulsory </a:t>
            </a:r>
            <a:r>
              <a:rPr lang="en-US" dirty="0" smtClean="0"/>
              <a:t>(cold start, first reference):</a:t>
            </a:r>
          </a:p>
          <a:p>
            <a:pPr lvl="1">
              <a:buClr>
                <a:schemeClr val="tx1"/>
              </a:buClr>
            </a:pPr>
            <a:r>
              <a:rPr lang="en-US" dirty="0" smtClean="0"/>
              <a:t>1</a:t>
            </a:r>
            <a:r>
              <a:rPr lang="en-US" baseline="30000" dirty="0" smtClean="0"/>
              <a:t>st</a:t>
            </a:r>
            <a:r>
              <a:rPr lang="en-US" dirty="0" smtClean="0"/>
              <a:t> access to a block, not a lot you can do about it.  </a:t>
            </a:r>
          </a:p>
          <a:p>
            <a:pPr lvl="2">
              <a:buClr>
                <a:schemeClr val="tx1"/>
              </a:buClr>
            </a:pPr>
            <a:r>
              <a:rPr lang="en-US" dirty="0" smtClean="0"/>
              <a:t>If running billions of instructions, compulsory misses are insignificant</a:t>
            </a:r>
          </a:p>
          <a:p>
            <a:pPr>
              <a:buClr>
                <a:schemeClr val="tx1"/>
              </a:buClr>
            </a:pPr>
            <a:r>
              <a:rPr lang="en-US" i="1" dirty="0" smtClean="0">
                <a:solidFill>
                  <a:srgbClr val="0000FF"/>
                </a:solidFill>
              </a:rPr>
              <a:t>Capacity</a:t>
            </a:r>
            <a:r>
              <a:rPr lang="en-US" dirty="0" smtClean="0"/>
              <a:t>:</a:t>
            </a:r>
          </a:p>
          <a:p>
            <a:pPr lvl="1">
              <a:buClr>
                <a:schemeClr val="tx1"/>
              </a:buClr>
            </a:pPr>
            <a:r>
              <a:rPr lang="en-US" dirty="0" smtClean="0"/>
              <a:t>Cache cannot contain all blocks accessed by the program</a:t>
            </a:r>
          </a:p>
          <a:p>
            <a:pPr lvl="2">
              <a:buClr>
                <a:schemeClr val="tx1"/>
              </a:buClr>
            </a:pPr>
            <a:r>
              <a:rPr lang="en-US" dirty="0" smtClean="0"/>
              <a:t>Misses that would not occur with infinite cache</a:t>
            </a:r>
          </a:p>
          <a:p>
            <a:pPr>
              <a:buClr>
                <a:schemeClr val="tx1"/>
              </a:buClr>
            </a:pPr>
            <a:r>
              <a:rPr lang="en-US" i="1" dirty="0" smtClean="0">
                <a:solidFill>
                  <a:srgbClr val="0000FF"/>
                </a:solidFill>
              </a:rPr>
              <a:t>Conflict </a:t>
            </a:r>
            <a:r>
              <a:rPr lang="en-US" dirty="0" smtClean="0"/>
              <a:t>(collision):</a:t>
            </a:r>
          </a:p>
          <a:p>
            <a:pPr lvl="1"/>
            <a:r>
              <a:rPr lang="en-US" dirty="0" smtClean="0"/>
              <a:t>Multiple memory locations mapped to same cache set</a:t>
            </a:r>
          </a:p>
          <a:p>
            <a:pPr lvl="2"/>
            <a:r>
              <a:rPr lang="en-US" dirty="0" smtClean="0"/>
              <a:t>Misses that would not occur with ideal fully associative cache</a:t>
            </a:r>
          </a:p>
        </p:txBody>
      </p:sp>
      <p:sp>
        <p:nvSpPr>
          <p:cNvPr id="5" name="Slide Number Placeholder 4"/>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1672736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035" name="Rectangle 91"/>
          <p:cNvSpPr>
            <a:spLocks noGrp="1" noChangeArrowheads="1"/>
          </p:cNvSpPr>
          <p:nvPr>
            <p:ph type="body" idx="1"/>
          </p:nvPr>
        </p:nvSpPr>
        <p:spPr>
          <a:xfrm>
            <a:off x="457200" y="1219191"/>
            <a:ext cx="8077200" cy="533400"/>
          </a:xfrm>
          <a:noFill/>
          <a:ln/>
        </p:spPr>
        <p:txBody>
          <a:bodyPr lIns="90488" tIns="44450" rIns="90488" bIns="44450">
            <a:normAutofit fontScale="70000" lnSpcReduction="20000"/>
          </a:bodyPr>
          <a:lstStyle/>
          <a:p>
            <a:pPr marL="342900" indent="-342900">
              <a:lnSpc>
                <a:spcPct val="80000"/>
              </a:lnSpc>
            </a:pPr>
            <a:r>
              <a:rPr lang="en-US" dirty="0"/>
              <a:t>Four  words/block, cache size = 1K words</a:t>
            </a:r>
            <a:r>
              <a:rPr lang="en-US" dirty="0" smtClean="0"/>
              <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18947" name="Rectangle 3"/>
          <p:cNvSpPr>
            <a:spLocks noGrp="1" noChangeArrowheads="1"/>
          </p:cNvSpPr>
          <p:nvPr>
            <p:ph type="title"/>
          </p:nvPr>
        </p:nvSpPr>
        <p:spPr>
          <a:xfrm>
            <a:off x="457200" y="228600"/>
            <a:ext cx="8229600" cy="884238"/>
          </a:xfrm>
          <a:noFill/>
          <a:ln/>
        </p:spPr>
        <p:txBody>
          <a:bodyPr lIns="90488" tIns="44450" rIns="90488" bIns="44450" anchor="ctr">
            <a:normAutofit fontScale="90000"/>
          </a:bodyPr>
          <a:lstStyle/>
          <a:p>
            <a:r>
              <a:rPr lang="en-US" dirty="0" smtClean="0"/>
              <a:t>Multiword-Block Direct-Mapped </a:t>
            </a:r>
            <a:r>
              <a:rPr lang="en-US" dirty="0"/>
              <a:t>Cache</a:t>
            </a:r>
          </a:p>
        </p:txBody>
      </p:sp>
      <p:grpSp>
        <p:nvGrpSpPr>
          <p:cNvPr id="2" name="Group 4"/>
          <p:cNvGrpSpPr>
            <a:grpSpLocks/>
          </p:cNvGrpSpPr>
          <p:nvPr/>
        </p:nvGrpSpPr>
        <p:grpSpPr bwMode="auto">
          <a:xfrm>
            <a:off x="914400" y="1980668"/>
            <a:ext cx="4784726" cy="1846263"/>
            <a:chOff x="576" y="1237"/>
            <a:chExt cx="3014" cy="1163"/>
          </a:xfrm>
        </p:grpSpPr>
        <p:grpSp>
          <p:nvGrpSpPr>
            <p:cNvPr id="3" name="Group 5"/>
            <p:cNvGrpSpPr>
              <a:grpSpLocks/>
            </p:cNvGrpSpPr>
            <p:nvPr/>
          </p:nvGrpSpPr>
          <p:grpSpPr bwMode="auto">
            <a:xfrm>
              <a:off x="576" y="1237"/>
              <a:ext cx="3014" cy="1163"/>
              <a:chOff x="576" y="1237"/>
              <a:chExt cx="3014" cy="1163"/>
            </a:xfrm>
          </p:grpSpPr>
          <p:sp>
            <p:nvSpPr>
              <p:cNvPr id="1618950" name="Line 6"/>
              <p:cNvSpPr>
                <a:spLocks noChangeShapeType="1"/>
              </p:cNvSpPr>
              <p:nvPr/>
            </p:nvSpPr>
            <p:spPr bwMode="auto">
              <a:xfrm>
                <a:off x="2640" y="1344"/>
                <a:ext cx="148" cy="57"/>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2757" y="1296"/>
                <a:ext cx="188" cy="213"/>
              </a:xfrm>
              <a:prstGeom prst="rect">
                <a:avLst/>
              </a:prstGeom>
              <a:noFill/>
              <a:ln w="12700">
                <a:noFill/>
                <a:miter lim="800000"/>
                <a:headEnd/>
                <a:tailEnd/>
              </a:ln>
              <a:effectLst/>
            </p:spPr>
            <p:txBody>
              <a:bodyPr wrap="none">
                <a:spAutoFit/>
              </a:bodyPr>
              <a:lstStyle/>
              <a:p>
                <a:r>
                  <a:rPr lang="en-US" sz="1600" dirty="0">
                    <a:solidFill>
                      <a:schemeClr val="tx1"/>
                    </a:solidFill>
                  </a:rPr>
                  <a:t>8</a:t>
                </a:r>
              </a:p>
            </p:txBody>
          </p:sp>
          <p:sp>
            <p:nvSpPr>
              <p:cNvPr id="1618952" name="Text Box 8"/>
              <p:cNvSpPr txBox="1">
                <a:spLocks noChangeArrowheads="1"/>
              </p:cNvSpPr>
              <p:nvPr/>
            </p:nvSpPr>
            <p:spPr bwMode="auto">
              <a:xfrm>
                <a:off x="2208" y="1423"/>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sp>
            <p:nvSpPr>
              <p:cNvPr id="1618953" name="Line 9"/>
              <p:cNvSpPr>
                <a:spLocks noChangeShapeType="1"/>
              </p:cNvSpPr>
              <p:nvPr/>
            </p:nvSpPr>
            <p:spPr bwMode="auto">
              <a:xfrm>
                <a:off x="2736" y="1248"/>
                <a:ext cx="0" cy="384"/>
              </a:xfrm>
              <a:prstGeom prst="line">
                <a:avLst/>
              </a:prstGeom>
              <a:noFill/>
              <a:ln w="28575">
                <a:solidFill>
                  <a:schemeClr val="tx1"/>
                </a:solidFill>
                <a:round/>
                <a:headEnd/>
                <a:tailEnd/>
              </a:ln>
              <a:effectLst/>
            </p:spPr>
            <p:txBody>
              <a:bodyPr/>
              <a:lstStyle/>
              <a:p>
                <a:endParaRPr lang="en-US"/>
              </a:p>
            </p:txBody>
          </p:sp>
          <p:sp>
            <p:nvSpPr>
              <p:cNvPr id="1618954" name="Line 10"/>
              <p:cNvSpPr>
                <a:spLocks noChangeShapeType="1"/>
              </p:cNvSpPr>
              <p:nvPr/>
            </p:nvSpPr>
            <p:spPr bwMode="auto">
              <a:xfrm>
                <a:off x="576" y="1632"/>
                <a:ext cx="2160"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576" y="1632"/>
                <a:ext cx="0" cy="768"/>
              </a:xfrm>
              <a:prstGeom prst="line">
                <a:avLst/>
              </a:prstGeom>
              <a:noFill/>
              <a:ln w="28575">
                <a:solidFill>
                  <a:schemeClr val="tx1"/>
                </a:solidFill>
                <a:round/>
                <a:headEnd/>
                <a:tailEnd/>
              </a:ln>
              <a:effectLst/>
            </p:spPr>
            <p:txBody>
              <a:bodyPr/>
              <a:lstStyle/>
              <a:p>
                <a:endParaRPr lang="en-US"/>
              </a:p>
            </p:txBody>
          </p:sp>
          <p:sp>
            <p:nvSpPr>
              <p:cNvPr id="96" name="Text Box 7"/>
              <p:cNvSpPr txBox="1">
                <a:spLocks noChangeArrowheads="1"/>
              </p:cNvSpPr>
              <p:nvPr/>
            </p:nvSpPr>
            <p:spPr bwMode="auto">
              <a:xfrm>
                <a:off x="3408" y="1237"/>
                <a:ext cx="182" cy="213"/>
              </a:xfrm>
              <a:prstGeom prst="rect">
                <a:avLst/>
              </a:prstGeom>
              <a:noFill/>
              <a:ln w="12700">
                <a:noFill/>
                <a:miter lim="800000"/>
                <a:headEnd/>
                <a:tailEnd/>
              </a:ln>
              <a:effectLst/>
            </p:spPr>
            <p:txBody>
              <a:bodyPr wrap="none">
                <a:spAutoFit/>
              </a:bodyPr>
              <a:lstStyle/>
              <a:p>
                <a:r>
                  <a:rPr lang="en-US" sz="1600" dirty="0"/>
                  <a:t>2</a:t>
                </a:r>
                <a:endParaRPr lang="en-US" sz="1600" dirty="0">
                  <a:solidFill>
                    <a:schemeClr val="tx1"/>
                  </a:solidFill>
                </a:endParaRPr>
              </a:p>
            </p:txBody>
          </p:sp>
        </p:grpSp>
        <p:sp>
          <p:nvSpPr>
            <p:cNvPr id="1618956"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4" name="Group 13"/>
          <p:cNvGrpSpPr>
            <a:grpSpLocks/>
          </p:cNvGrpSpPr>
          <p:nvPr/>
        </p:nvGrpSpPr>
        <p:grpSpPr bwMode="auto">
          <a:xfrm>
            <a:off x="914400" y="2683930"/>
            <a:ext cx="7391400" cy="2211388"/>
            <a:chOff x="576" y="1680"/>
            <a:chExt cx="4656" cy="1393"/>
          </a:xfrm>
        </p:grpSpPr>
        <p:sp>
          <p:nvSpPr>
            <p:cNvPr id="1618958" name="Freeform 14"/>
            <p:cNvSpPr>
              <a:spLocks/>
            </p:cNvSpPr>
            <p:nvPr/>
          </p:nvSpPr>
          <p:spPr bwMode="auto">
            <a:xfrm>
              <a:off x="960" y="2352"/>
              <a:ext cx="4260"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960" y="2352"/>
              <a:ext cx="4272"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960" y="2011"/>
              <a:ext cx="426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960" y="2121"/>
              <a:ext cx="426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960" y="2230"/>
              <a:ext cx="426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960" y="2559"/>
              <a:ext cx="426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960" y="2669"/>
              <a:ext cx="426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960" y="2779"/>
              <a:ext cx="426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960" y="2889"/>
              <a:ext cx="426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3216" y="1680"/>
              <a:ext cx="352" cy="192"/>
            </a:xfrm>
            <a:prstGeom prst="rect">
              <a:avLst/>
            </a:prstGeom>
            <a:noFill/>
            <a:ln w="12700">
              <a:noFill/>
              <a:miter lim="800000"/>
              <a:headEnd/>
              <a:tailEnd/>
            </a:ln>
            <a:effectLst/>
          </p:spPr>
          <p:txBody>
            <a:bodyPr wrap="none">
              <a:spAutoFit/>
            </a:bodyPr>
            <a:lstStyle/>
            <a:p>
              <a:r>
                <a:rPr lang="en-US" sz="1400" dirty="0">
                  <a:solidFill>
                    <a:schemeClr val="tx1"/>
                  </a:solidFill>
                </a:rPr>
                <a:t>Data</a:t>
              </a:r>
            </a:p>
          </p:txBody>
        </p:sp>
        <p:sp>
          <p:nvSpPr>
            <p:cNvPr id="1618968" name="Text Box 24"/>
            <p:cNvSpPr txBox="1">
              <a:spLocks noChangeArrowheads="1"/>
            </p:cNvSpPr>
            <p:nvPr/>
          </p:nvSpPr>
          <p:spPr bwMode="auto">
            <a:xfrm>
              <a:off x="576" y="1728"/>
              <a:ext cx="389" cy="192"/>
            </a:xfrm>
            <a:prstGeom prst="rect">
              <a:avLst/>
            </a:prstGeom>
            <a:noFill/>
            <a:ln w="12700">
              <a:noFill/>
              <a:miter lim="800000"/>
              <a:headEnd/>
              <a:tailEnd/>
            </a:ln>
            <a:effectLst/>
          </p:spPr>
          <p:txBody>
            <a:bodyPr wrap="none">
              <a:spAutoFit/>
            </a:bodyPr>
            <a:lstStyle/>
            <a:p>
              <a:r>
                <a:rPr lang="en-US" sz="1400">
                  <a:solidFill>
                    <a:schemeClr val="tx1"/>
                  </a:solidFill>
                </a:rPr>
                <a:t>Index</a:t>
              </a:r>
            </a:p>
          </p:txBody>
        </p:sp>
        <p:sp>
          <p:nvSpPr>
            <p:cNvPr id="1618969" name="Text Box 25"/>
            <p:cNvSpPr txBox="1">
              <a:spLocks noChangeArrowheads="1"/>
            </p:cNvSpPr>
            <p:nvPr/>
          </p:nvSpPr>
          <p:spPr bwMode="auto">
            <a:xfrm>
              <a:off x="1200" y="1728"/>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18970" name="Text Box 26"/>
            <p:cNvSpPr txBox="1">
              <a:spLocks noChangeArrowheads="1"/>
            </p:cNvSpPr>
            <p:nvPr/>
          </p:nvSpPr>
          <p:spPr bwMode="auto">
            <a:xfrm>
              <a:off x="864" y="1728"/>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18971" name="Text Box 27"/>
            <p:cNvSpPr txBox="1">
              <a:spLocks noChangeArrowheads="1"/>
            </p:cNvSpPr>
            <p:nvPr/>
          </p:nvSpPr>
          <p:spPr bwMode="auto">
            <a:xfrm>
              <a:off x="677" y="1872"/>
              <a:ext cx="275"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253</a:t>
              </a:r>
            </a:p>
            <a:p>
              <a:pPr algn="r">
                <a:lnSpc>
                  <a:spcPct val="110000"/>
                </a:lnSpc>
              </a:pPr>
              <a:r>
                <a:rPr lang="en-US" sz="1200">
                  <a:solidFill>
                    <a:schemeClr val="tx1"/>
                  </a:solidFill>
                </a:rPr>
                <a:t>254</a:t>
              </a:r>
            </a:p>
            <a:p>
              <a:pPr algn="r">
                <a:lnSpc>
                  <a:spcPct val="110000"/>
                </a:lnSpc>
              </a:pPr>
              <a:r>
                <a:rPr lang="en-US" sz="1200">
                  <a:solidFill>
                    <a:schemeClr val="tx1"/>
                  </a:solidFill>
                </a:rPr>
                <a:t>255</a:t>
              </a:r>
            </a:p>
          </p:txBody>
        </p:sp>
        <p:sp>
          <p:nvSpPr>
            <p:cNvPr id="1618972" name="Rectangle 28"/>
            <p:cNvSpPr>
              <a:spLocks noChangeArrowheads="1"/>
            </p:cNvSpPr>
            <p:nvPr/>
          </p:nvSpPr>
          <p:spPr bwMode="auto">
            <a:xfrm>
              <a:off x="960" y="1920"/>
              <a:ext cx="4272" cy="1104"/>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3408" y="1920"/>
              <a:ext cx="1" cy="110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4320" y="1920"/>
              <a:ext cx="1" cy="110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2496" y="1920"/>
              <a:ext cx="1" cy="110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1584" y="1920"/>
              <a:ext cx="0" cy="1104"/>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1056" y="1920"/>
              <a:ext cx="1" cy="110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5" name="Group 35"/>
          <p:cNvGrpSpPr>
            <a:grpSpLocks/>
          </p:cNvGrpSpPr>
          <p:nvPr/>
        </p:nvGrpSpPr>
        <p:grpSpPr bwMode="auto">
          <a:xfrm>
            <a:off x="2590800" y="1388530"/>
            <a:ext cx="4038600" cy="633413"/>
            <a:chOff x="1632" y="864"/>
            <a:chExt cx="2544" cy="399"/>
          </a:xfrm>
        </p:grpSpPr>
        <p:sp>
          <p:nvSpPr>
            <p:cNvPr id="1618980" name="Line 36"/>
            <p:cNvSpPr>
              <a:spLocks noChangeShapeType="1"/>
            </p:cNvSpPr>
            <p:nvPr/>
          </p:nvSpPr>
          <p:spPr bwMode="auto">
            <a:xfrm flipV="1">
              <a:off x="2528" y="1114"/>
              <a:ext cx="3" cy="149"/>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1660" y="1112"/>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1632" y="960"/>
              <a:ext cx="1930"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a:t>
              </a:r>
              <a:r>
                <a:rPr lang="en-US" sz="1000" dirty="0">
                  <a:solidFill>
                    <a:schemeClr val="tx1"/>
                  </a:solidFill>
                </a:rPr>
                <a:t>13 12</a:t>
              </a:r>
              <a:r>
                <a:rPr lang="en-US" sz="1000" dirty="0" smtClean="0">
                  <a:solidFill>
                    <a:schemeClr val="tx1"/>
                  </a:solidFill>
                </a:rPr>
                <a:t>  11    </a:t>
              </a:r>
              <a:r>
                <a:rPr lang="en-US" sz="1000" dirty="0">
                  <a:solidFill>
                    <a:schemeClr val="tx1"/>
                  </a:solidFill>
                </a:rPr>
                <a:t>. . .    4</a:t>
              </a:r>
              <a:r>
                <a:rPr lang="en-US" sz="1000" dirty="0" smtClean="0">
                  <a:solidFill>
                    <a:schemeClr val="tx1"/>
                  </a:solidFill>
                </a:rPr>
                <a:t>  3  2  1  </a:t>
              </a:r>
              <a:r>
                <a:rPr lang="en-US" sz="1000" dirty="0">
                  <a:solidFill>
                    <a:schemeClr val="tx1"/>
                  </a:solidFill>
                </a:rPr>
                <a:t>0</a:t>
              </a:r>
            </a:p>
          </p:txBody>
        </p:sp>
        <p:sp>
          <p:nvSpPr>
            <p:cNvPr id="1618984" name="Line 40"/>
            <p:cNvSpPr>
              <a:spLocks noChangeShapeType="1"/>
            </p:cNvSpPr>
            <p:nvPr/>
          </p:nvSpPr>
          <p:spPr bwMode="auto">
            <a:xfrm flipV="1">
              <a:off x="2928" y="1104"/>
              <a:ext cx="1" cy="145"/>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3312" y="864"/>
              <a:ext cx="864" cy="213"/>
            </a:xfrm>
            <a:prstGeom prst="rect">
              <a:avLst/>
            </a:prstGeom>
            <a:noFill/>
            <a:ln w="12700">
              <a:noFill/>
              <a:miter lim="800000"/>
              <a:headEnd/>
              <a:tailEnd/>
            </a:ln>
            <a:effectLst/>
          </p:spPr>
          <p:txBody>
            <a:bodyPr wrap="square">
              <a:spAutoFit/>
            </a:bodyPr>
            <a:lstStyle/>
            <a:p>
              <a:r>
                <a:rPr lang="en-US" sz="1600" dirty="0">
                  <a:solidFill>
                    <a:schemeClr val="tx1"/>
                  </a:solidFill>
                </a:rPr>
                <a:t>Byte </a:t>
              </a:r>
              <a:r>
                <a:rPr lang="en-US" sz="1600" dirty="0" smtClean="0">
                  <a:solidFill>
                    <a:schemeClr val="tx1"/>
                  </a:solidFill>
                </a:rPr>
                <a:t>offset</a:t>
              </a:r>
              <a:endParaRPr lang="en-US" sz="1600" dirty="0">
                <a:solidFill>
                  <a:schemeClr val="tx1"/>
                </a:solidFill>
              </a:endParaRPr>
            </a:p>
          </p:txBody>
        </p:sp>
        <p:sp>
          <p:nvSpPr>
            <p:cNvPr id="1618986"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1981200" y="3826930"/>
            <a:ext cx="623888" cy="1371600"/>
            <a:chOff x="1229" y="2400"/>
            <a:chExt cx="393"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362" y="2998"/>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7" name="Group 47"/>
          <p:cNvGrpSpPr>
            <a:grpSpLocks/>
          </p:cNvGrpSpPr>
          <p:nvPr/>
        </p:nvGrpSpPr>
        <p:grpSpPr bwMode="auto">
          <a:xfrm>
            <a:off x="762000" y="1998130"/>
            <a:ext cx="3071814" cy="3424238"/>
            <a:chOff x="480" y="1248"/>
            <a:chExt cx="1935" cy="2157"/>
          </a:xfrm>
        </p:grpSpPr>
        <p:grpSp>
          <p:nvGrpSpPr>
            <p:cNvPr id="8" name="Group 48"/>
            <p:cNvGrpSpPr>
              <a:grpSpLocks/>
            </p:cNvGrpSpPr>
            <p:nvPr/>
          </p:nvGrpSpPr>
          <p:grpSpPr bwMode="auto">
            <a:xfrm>
              <a:off x="480" y="1248"/>
              <a:ext cx="1935" cy="2064"/>
              <a:chOff x="432" y="1248"/>
              <a:chExt cx="1935" cy="2064"/>
            </a:xfrm>
          </p:grpSpPr>
          <p:sp>
            <p:nvSpPr>
              <p:cNvPr id="1618993" name="Line 49"/>
              <p:cNvSpPr>
                <a:spLocks noChangeShapeType="1"/>
              </p:cNvSpPr>
              <p:nvPr/>
            </p:nvSpPr>
            <p:spPr bwMode="auto">
              <a:xfrm>
                <a:off x="2016" y="1344"/>
                <a:ext cx="145" cy="55"/>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2107" y="1291"/>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5" name="Text Box 51"/>
              <p:cNvSpPr txBox="1">
                <a:spLocks noChangeArrowheads="1"/>
              </p:cNvSpPr>
              <p:nvPr/>
            </p:nvSpPr>
            <p:spPr bwMode="auto">
              <a:xfrm>
                <a:off x="1152" y="1279"/>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sp>
            <p:nvSpPr>
              <p:cNvPr id="1618996" name="Line 52"/>
              <p:cNvSpPr>
                <a:spLocks noChangeShapeType="1"/>
              </p:cNvSpPr>
              <p:nvPr/>
            </p:nvSpPr>
            <p:spPr bwMode="auto">
              <a:xfrm>
                <a:off x="2112" y="1248"/>
                <a:ext cx="0" cy="240"/>
              </a:xfrm>
              <a:prstGeom prst="line">
                <a:avLst/>
              </a:prstGeom>
              <a:noFill/>
              <a:ln w="28575">
                <a:solidFill>
                  <a:schemeClr val="tx1"/>
                </a:solidFill>
                <a:round/>
                <a:headEnd/>
                <a:tailEnd/>
              </a:ln>
              <a:effectLst/>
            </p:spPr>
            <p:txBody>
              <a:bodyPr/>
              <a:lstStyle/>
              <a:p>
                <a:endParaRPr lang="en-US"/>
              </a:p>
            </p:txBody>
          </p:sp>
          <p:sp>
            <p:nvSpPr>
              <p:cNvPr id="1618997" name="Line 53"/>
              <p:cNvSpPr>
                <a:spLocks noChangeShapeType="1"/>
              </p:cNvSpPr>
              <p:nvPr/>
            </p:nvSpPr>
            <p:spPr bwMode="auto">
              <a:xfrm>
                <a:off x="432" y="1488"/>
                <a:ext cx="1680"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432" y="1488"/>
                <a:ext cx="0" cy="1824"/>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ffectLst/>
            </p:spPr>
            <p:txBody>
              <a:bodyPr/>
              <a:lstStyle/>
              <a:p>
                <a:endParaRPr lang="en-US"/>
              </a:p>
            </p:txBody>
          </p:sp>
        </p:grpSp>
        <p:sp>
          <p:nvSpPr>
            <p:cNvPr id="1619000" name="Freeform 56"/>
            <p:cNvSpPr>
              <a:spLocks/>
            </p:cNvSpPr>
            <p:nvPr/>
          </p:nvSpPr>
          <p:spPr bwMode="auto">
            <a:xfrm>
              <a:off x="1182" y="3240"/>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19001" name="Freeform 57"/>
            <p:cNvSpPr>
              <a:spLocks noEditPoints="1"/>
            </p:cNvSpPr>
            <p:nvPr/>
          </p:nvSpPr>
          <p:spPr bwMode="auto">
            <a:xfrm>
              <a:off x="1270" y="3312"/>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grpSp>
        <p:nvGrpSpPr>
          <p:cNvPr id="9" name="Group 58"/>
          <p:cNvGrpSpPr>
            <a:grpSpLocks/>
          </p:cNvGrpSpPr>
          <p:nvPr/>
        </p:nvGrpSpPr>
        <p:grpSpPr bwMode="auto">
          <a:xfrm>
            <a:off x="304800"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grpSp>
        <p:nvGrpSpPr>
          <p:cNvPr id="10" name="Group 66"/>
          <p:cNvGrpSpPr>
            <a:grpSpLocks/>
          </p:cNvGrpSpPr>
          <p:nvPr/>
        </p:nvGrpSpPr>
        <p:grpSpPr bwMode="auto">
          <a:xfrm>
            <a:off x="3124200" y="1540930"/>
            <a:ext cx="5794375" cy="4757738"/>
            <a:chOff x="1968" y="960"/>
            <a:chExt cx="3650"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19013" name="Text Box 69"/>
            <p:cNvSpPr txBox="1">
              <a:spLocks noChangeArrowheads="1"/>
            </p:cNvSpPr>
            <p:nvPr/>
          </p:nvSpPr>
          <p:spPr bwMode="auto">
            <a:xfrm>
              <a:off x="3984" y="3744"/>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smtClean="0">
                  <a:solidFill>
                    <a:schemeClr val="tx1"/>
                  </a:solidFill>
                </a:rPr>
                <a:t>Word </a:t>
              </a:r>
              <a:r>
                <a:rPr lang="en-US" sz="1600" dirty="0">
                  <a:solidFill>
                    <a:schemeClr val="tx1"/>
                  </a:solidFill>
                </a:rPr>
                <a:t>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sp>
        <p:nvSpPr>
          <p:cNvPr id="1619036" name="Rectangle 92"/>
          <p:cNvSpPr>
            <a:spLocks noChangeArrowheads="1"/>
          </p:cNvSpPr>
          <p:nvPr/>
        </p:nvSpPr>
        <p:spPr bwMode="auto">
          <a:xfrm>
            <a:off x="533400" y="6087535"/>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sp>
        <p:nvSpPr>
          <p:cNvPr id="97" name="Slide Number Placeholder 96"/>
          <p:cNvSpPr>
            <a:spLocks noGrp="1"/>
          </p:cNvSpPr>
          <p:nvPr>
            <p:ph type="sldNum" sz="quarter" idx="12"/>
          </p:nvPr>
        </p:nvSpPr>
        <p:spPr/>
        <p:txBody>
          <a:bodyPr/>
          <a:lstStyle/>
          <a:p>
            <a:fld id="{3CC63E4C-4642-794D-A2FD-70F6B81535F5}" type="slidenum">
              <a:rPr lang="en-US" smtClean="0"/>
              <a:pPr/>
              <a:t>3</a:t>
            </a:fld>
            <a:endParaRPr lang="en-US"/>
          </a:p>
        </p:txBody>
      </p:sp>
      <p:cxnSp>
        <p:nvCxnSpPr>
          <p:cNvPr id="12" name="Straight Connector 11"/>
          <p:cNvCxnSpPr/>
          <p:nvPr/>
        </p:nvCxnSpPr>
        <p:spPr>
          <a:xfrm>
            <a:off x="5334000" y="2209800"/>
            <a:ext cx="1524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493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19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03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457200" y="1430189"/>
            <a:ext cx="81534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eaLnBrk="1" fontAlgn="auto" hangingPunct="1">
              <a:spcAft>
                <a:spcPts val="0"/>
              </a:spcAft>
              <a:buClr>
                <a:schemeClr val="tx1"/>
              </a:buClr>
              <a:buFont typeface="Arial"/>
              <a:buChar char="•"/>
              <a:defRPr/>
            </a:pPr>
            <a:r>
              <a:rPr lang="en-US" dirty="0" smtClean="0">
                <a:solidFill>
                  <a:srgbClr val="0000FF"/>
                </a:solidFill>
              </a:rPr>
              <a:t>Set Index</a:t>
            </a:r>
            <a:r>
              <a:rPr lang="en-US" dirty="0" smtClean="0"/>
              <a:t>: Selects which set</a:t>
            </a:r>
          </a:p>
          <a:p>
            <a:pPr eaLnBrk="1" fontAlgn="auto" hangingPunct="1">
              <a:spcAft>
                <a:spcPts val="0"/>
              </a:spcAft>
              <a:buClr>
                <a:schemeClr val="tx1"/>
              </a:buClr>
              <a:buFont typeface="Arial"/>
              <a:buChar char="•"/>
              <a:defRPr/>
            </a:pPr>
            <a:r>
              <a:rPr lang="en-US" dirty="0" smtClean="0">
                <a:solidFill>
                  <a:srgbClr val="0000FF"/>
                </a:solidFill>
              </a:rPr>
              <a:t>Tag</a:t>
            </a:r>
            <a:r>
              <a:rPr lang="en-US" dirty="0" smtClean="0"/>
              <a:t>: Remaining portion of processor address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r>
              <a:rPr lang="en-US" dirty="0" smtClean="0"/>
              <a:t>Size of Index = log2 (number of sets)</a:t>
            </a:r>
          </a:p>
          <a:p>
            <a:r>
              <a:rPr lang="en-US" dirty="0" smtClean="0"/>
              <a:t>Size of Tag = Address size – Size of Index </a:t>
            </a:r>
            <a:br>
              <a:rPr lang="en-US" dirty="0" smtClean="0"/>
            </a:br>
            <a:r>
              <a:rPr lang="en-US" dirty="0" smtClean="0"/>
              <a:t>– log2 (number of bytes/block)</a:t>
            </a:r>
          </a:p>
          <a:p>
            <a:pPr eaLnBrk="1" fontAlgn="auto" hangingPunct="1">
              <a:spcAft>
                <a:spcPts val="0"/>
              </a:spcAft>
              <a:buNone/>
              <a:defRPr/>
            </a:pPr>
            <a:endParaRPr lang="en-US" dirty="0" smtClean="0"/>
          </a:p>
          <a:p>
            <a:pPr eaLnBrk="1" fontAlgn="auto" hangingPunct="1">
              <a:spcAft>
                <a:spcPts val="0"/>
              </a:spcAft>
              <a:buFont typeface="Arial"/>
              <a:buChar char="•"/>
              <a:defRPr/>
            </a:pPr>
            <a:endParaRPr lang="en-US" dirty="0">
              <a:ea typeface="+mn-ea"/>
              <a:cs typeface="+mn-cs"/>
            </a:endParaRPr>
          </a:p>
        </p:txBody>
      </p:sp>
      <p:grpSp>
        <p:nvGrpSpPr>
          <p:cNvPr id="20" name="Group 19"/>
          <p:cNvGrpSpPr/>
          <p:nvPr/>
        </p:nvGrpSpPr>
        <p:grpSpPr>
          <a:xfrm>
            <a:off x="838200" y="3657599"/>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smtClean="0">
                  <a:latin typeface="Calibri" charset="0"/>
                </a:rPr>
                <a:t>Set Index</a:t>
              </a:r>
              <a:endParaRPr lang="en-US" sz="2400" dirty="0">
                <a:latin typeface="Calibri" charset="0"/>
              </a:endParaRP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6" name="Slide Number Placeholder 15"/>
          <p:cNvSpPr>
            <a:spLocks noGrp="1"/>
          </p:cNvSpPr>
          <p:nvPr>
            <p:ph type="sldNum" sz="quarter" idx="12"/>
          </p:nvPr>
        </p:nvSpPr>
        <p:spPr/>
        <p:txBody>
          <a:bodyPr/>
          <a:lstStyle/>
          <a:p>
            <a:fld id="{3CC63E4C-4642-794D-A2FD-70F6B81535F5}" type="slidenum">
              <a:rPr lang="en-US" smtClean="0"/>
              <a:pPr/>
              <a:t>4</a:t>
            </a:fld>
            <a:endParaRPr lang="en-US" dirty="0"/>
          </a:p>
        </p:txBody>
      </p:sp>
      <p:cxnSp>
        <p:nvCxnSpPr>
          <p:cNvPr id="18" name="Straight Arrow Connector 17"/>
          <p:cNvCxnSpPr/>
          <p:nvPr/>
        </p:nvCxnSpPr>
        <p:spPr>
          <a:xfrm>
            <a:off x="838200" y="3581400"/>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02852" y="3182140"/>
            <a:ext cx="4237759" cy="461665"/>
          </a:xfrm>
          <a:prstGeom prst="rect">
            <a:avLst/>
          </a:prstGeom>
          <a:noFill/>
        </p:spPr>
        <p:txBody>
          <a:bodyPr wrap="none" rtlCol="0">
            <a:spAutoFit/>
          </a:bodyPr>
          <a:lstStyle/>
          <a:p>
            <a:r>
              <a:rPr lang="en-US" sz="2400" dirty="0" smtClean="0"/>
              <a:t>Processor Address (32-bits total)</a:t>
            </a:r>
            <a:endParaRPr lang="en-US" sz="2400" dirty="0"/>
          </a:p>
        </p:txBody>
      </p:sp>
    </p:spTree>
    <p:extLst>
      <p:ext uri="{BB962C8B-B14F-4D97-AF65-F5344CB8AC3E}">
        <p14:creationId xmlns:p14="http://schemas.microsoft.com/office/powerpoint/2010/main" val="11699443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8100"/>
            <a:ext cx="8229600" cy="1143000"/>
          </a:xfrm>
        </p:spPr>
        <p:txBody>
          <a:bodyPr/>
          <a:lstStyle/>
          <a:p>
            <a:pPr eaLnBrk="1" hangingPunct="1"/>
            <a:r>
              <a:rPr lang="en-US" dirty="0"/>
              <a:t>Four-Way </a:t>
            </a:r>
            <a:r>
              <a:rPr lang="en-US" dirty="0" smtClean="0"/>
              <a:t>Set-Associative </a:t>
            </a:r>
            <a:r>
              <a:rPr lang="en-US" dirty="0"/>
              <a:t>Cache</a:t>
            </a:r>
          </a:p>
        </p:txBody>
      </p:sp>
      <p:sp>
        <p:nvSpPr>
          <p:cNvPr id="1691651" name="Rectangle 3"/>
          <p:cNvSpPr>
            <a:spLocks noGrp="1" noChangeArrowheads="1"/>
          </p:cNvSpPr>
          <p:nvPr>
            <p:ph type="body" idx="1"/>
          </p:nvPr>
        </p:nvSpPr>
        <p:spPr>
          <a:xfrm>
            <a:off x="533400" y="962025"/>
            <a:ext cx="8153400" cy="415925"/>
          </a:xfrm>
        </p:spPr>
        <p:txBody>
          <a:bodyPr rtlCol="0">
            <a:normAutofit fontScale="77500" lnSpcReduction="20000"/>
          </a:bodyPr>
          <a:lstStyle/>
          <a:p>
            <a:pPr eaLnBrk="1" fontAlgn="auto" hangingPunct="1">
              <a:spcAft>
                <a:spcPts val="0"/>
              </a:spcAft>
              <a:buFont typeface="Arial"/>
              <a:buChar char="•"/>
              <a:defRPr/>
            </a:pPr>
            <a:r>
              <a:rPr lang="en-US" dirty="0">
                <a:ea typeface="+mn-ea"/>
                <a:cs typeface="+mn-cs"/>
              </a:rPr>
              <a:t>2</a:t>
            </a:r>
            <a:r>
              <a:rPr lang="en-US" baseline="30000" dirty="0">
                <a:ea typeface="+mn-ea"/>
                <a:cs typeface="+mn-cs"/>
              </a:rPr>
              <a:t>8</a:t>
            </a:r>
            <a:r>
              <a:rPr lang="en-US" dirty="0">
                <a:ea typeface="+mn-ea"/>
                <a:cs typeface="+mn-cs"/>
              </a:rPr>
              <a:t> = 256 sets each with four ways (each with one block)</a:t>
            </a:r>
          </a:p>
        </p:txBody>
      </p:sp>
      <p:grpSp>
        <p:nvGrpSpPr>
          <p:cNvPr id="2" name="Group 249"/>
          <p:cNvGrpSpPr>
            <a:grpSpLocks/>
          </p:cNvGrpSpPr>
          <p:nvPr/>
        </p:nvGrpSpPr>
        <p:grpSpPr bwMode="auto">
          <a:xfrm>
            <a:off x="3289300" y="1270000"/>
            <a:ext cx="2835275" cy="498475"/>
            <a:chOff x="2072" y="896"/>
            <a:chExt cx="1786" cy="314"/>
          </a:xfrm>
        </p:grpSpPr>
        <p:sp>
          <p:nvSpPr>
            <p:cNvPr id="53429" name="Line 44"/>
            <p:cNvSpPr>
              <a:spLocks noChangeShapeType="1"/>
            </p:cNvSpPr>
            <p:nvPr/>
          </p:nvSpPr>
          <p:spPr bwMode="auto">
            <a:xfrm flipV="1">
              <a:off x="3026" y="1061"/>
              <a:ext cx="3" cy="149"/>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3570" y="1051"/>
              <a:ext cx="1" cy="14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2158" y="1059"/>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2072" y="896"/>
              <a:ext cx="1786" cy="154"/>
            </a:xfrm>
            <a:prstGeom prst="rect">
              <a:avLst/>
            </a:prstGeom>
            <a:noFill/>
            <a:ln w="12700">
              <a:noFill/>
              <a:miter lim="800000"/>
              <a:headEnd/>
              <a:tailEnd/>
            </a:ln>
          </p:spPr>
          <p:txBody>
            <a:bodyPr>
              <a:prstTxWarp prst="textNoShape">
                <a:avLst/>
              </a:prstTxWarp>
              <a:spAutoFit/>
            </a:bodyPr>
            <a:lstStyle/>
            <a:p>
              <a:r>
                <a:rPr lang="en-US" sz="1000">
                  <a:latin typeface="Calibri" charset="0"/>
                </a:rPr>
                <a:t>31 30       . . .                13 12  11     . . .           2  1  0</a:t>
              </a:r>
            </a:p>
          </p:txBody>
        </p:sp>
      </p:grpSp>
      <p:sp>
        <p:nvSpPr>
          <p:cNvPr id="53253" name="Text Box 48"/>
          <p:cNvSpPr txBox="1">
            <a:spLocks noChangeArrowheads="1"/>
          </p:cNvSpPr>
          <p:nvPr/>
        </p:nvSpPr>
        <p:spPr bwMode="auto">
          <a:xfrm>
            <a:off x="6096000" y="1193800"/>
            <a:ext cx="1419225" cy="336550"/>
          </a:xfrm>
          <a:prstGeom prst="rect">
            <a:avLst/>
          </a:prstGeom>
          <a:noFill/>
          <a:ln w="12700">
            <a:noFill/>
            <a:miter lim="800000"/>
            <a:headEnd/>
            <a:tailEnd/>
          </a:ln>
        </p:spPr>
        <p:txBody>
          <a:bodyPr>
            <a:prstTxWarp prst="textNoShape">
              <a:avLst/>
            </a:prstTxWarp>
            <a:spAutoFit/>
          </a:bodyPr>
          <a:lstStyle/>
          <a:p>
            <a:r>
              <a:rPr lang="en-US" sz="1600">
                <a:latin typeface="Calibri" charset="0"/>
              </a:rPr>
              <a:t>Byte offset</a:t>
            </a:r>
          </a:p>
        </p:txBody>
      </p:sp>
      <p:sp>
        <p:nvSpPr>
          <p:cNvPr id="53254" name="Line 49"/>
          <p:cNvSpPr>
            <a:spLocks noChangeShapeType="1"/>
          </p:cNvSpPr>
          <p:nvPr/>
        </p:nvSpPr>
        <p:spPr bwMode="auto">
          <a:xfrm flipH="1">
            <a:off x="5819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6477000" y="2411413"/>
            <a:ext cx="2057400" cy="2135187"/>
            <a:chOff x="4128" y="1632"/>
            <a:chExt cx="1296" cy="1345"/>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4495800" y="2411413"/>
            <a:ext cx="2057400" cy="2135187"/>
            <a:chOff x="4128" y="1632"/>
            <a:chExt cx="1296" cy="1345"/>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2514600" y="2411413"/>
            <a:ext cx="2057400" cy="2135187"/>
            <a:chOff x="4128" y="1632"/>
            <a:chExt cx="1296" cy="1345"/>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309567" y="1582738"/>
            <a:ext cx="2281246" cy="2963862"/>
            <a:chOff x="195" y="1110"/>
            <a:chExt cx="1437" cy="1867"/>
          </a:xfrm>
        </p:grpSpPr>
        <p:sp>
          <p:nvSpPr>
            <p:cNvPr id="53355" name="Text Box 77"/>
            <p:cNvSpPr txBox="1">
              <a:spLocks noChangeArrowheads="1"/>
            </p:cNvSpPr>
            <p:nvPr/>
          </p:nvSpPr>
          <p:spPr bwMode="auto">
            <a:xfrm>
              <a:off x="195" y="1110"/>
              <a:ext cx="593" cy="194"/>
            </a:xfrm>
            <a:prstGeom prst="rect">
              <a:avLst/>
            </a:prstGeom>
            <a:noFill/>
            <a:ln w="12700">
              <a:noFill/>
              <a:miter lim="800000"/>
              <a:headEnd/>
              <a:tailEnd/>
            </a:ln>
          </p:spPr>
          <p:txBody>
            <a:bodyPr wrap="none">
              <a:prstTxWarp prst="textNoShape">
                <a:avLst/>
              </a:prstTxWarp>
              <a:spAutoFit/>
            </a:bodyPr>
            <a:lstStyle/>
            <a:p>
              <a:r>
                <a:rPr lang="en-US" sz="1400" dirty="0">
                  <a:latin typeface="Calibri" charset="0"/>
                </a:rPr>
                <a:t>  </a:t>
              </a:r>
              <a:r>
                <a:rPr lang="en-US" sz="1400" dirty="0" smtClean="0">
                  <a:latin typeface="Calibri" charset="0"/>
                </a:rPr>
                <a:t>Set Index</a:t>
              </a:r>
              <a:endParaRPr lang="en-US" sz="1400" dirty="0">
                <a:latin typeface="Calibri" charset="0"/>
              </a:endParaRPr>
            </a:p>
          </p:txBody>
        </p:sp>
        <p:grpSp>
          <p:nvGrpSpPr>
            <p:cNvPr id="10" name="Group 201"/>
            <p:cNvGrpSpPr>
              <a:grpSpLocks/>
            </p:cNvGrpSpPr>
            <p:nvPr/>
          </p:nvGrpSpPr>
          <p:grpSpPr bwMode="auto">
            <a:xfrm>
              <a:off x="336" y="1632"/>
              <a:ext cx="1296" cy="1345"/>
              <a:chOff x="4128" y="1632"/>
              <a:chExt cx="1296" cy="1345"/>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533400" y="1752600"/>
            <a:ext cx="5006975" cy="1752600"/>
            <a:chOff x="384" y="1200"/>
            <a:chExt cx="3154"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60" y="1248"/>
              <a:ext cx="17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8</a:t>
              </a:r>
            </a:p>
          </p:txBody>
        </p:sp>
        <p:sp>
          <p:nvSpPr>
            <p:cNvPr id="53350" name="Text Box 23"/>
            <p:cNvSpPr txBox="1">
              <a:spLocks noChangeArrowheads="1"/>
            </p:cNvSpPr>
            <p:nvPr/>
          </p:nvSpPr>
          <p:spPr bwMode="auto">
            <a:xfrm>
              <a:off x="2754" y="1370"/>
              <a:ext cx="429"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381000" y="1752600"/>
            <a:ext cx="7194550" cy="3657600"/>
            <a:chOff x="240" y="1056"/>
            <a:chExt cx="4532" cy="2304"/>
          </a:xfrm>
        </p:grpSpPr>
        <p:sp>
          <p:nvSpPr>
            <p:cNvPr id="53309" name="Text Box 14"/>
            <p:cNvSpPr txBox="1">
              <a:spLocks noChangeArrowheads="1"/>
            </p:cNvSpPr>
            <p:nvPr/>
          </p:nvSpPr>
          <p:spPr bwMode="auto">
            <a:xfrm>
              <a:off x="2592" y="1056"/>
              <a:ext cx="240"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56"/>
              <a:ext cx="33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1143000" y="3479800"/>
            <a:ext cx="7467600" cy="3392488"/>
            <a:chOff x="720" y="2017"/>
            <a:chExt cx="4704" cy="2184"/>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704" cy="972"/>
              <a:chOff x="720" y="3229"/>
              <a:chExt cx="4704" cy="972"/>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86"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40" cy="196"/>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9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12954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0</a:t>
            </a:r>
          </a:p>
        </p:txBody>
      </p:sp>
      <p:sp>
        <p:nvSpPr>
          <p:cNvPr id="53263" name="TextBox 178"/>
          <p:cNvSpPr txBox="1">
            <a:spLocks noChangeArrowheads="1"/>
          </p:cNvSpPr>
          <p:nvPr/>
        </p:nvSpPr>
        <p:spPr bwMode="auto">
          <a:xfrm>
            <a:off x="33528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1</a:t>
            </a:r>
          </a:p>
        </p:txBody>
      </p:sp>
      <p:sp>
        <p:nvSpPr>
          <p:cNvPr id="53264" name="TextBox 179"/>
          <p:cNvSpPr txBox="1">
            <a:spLocks noChangeArrowheads="1"/>
          </p:cNvSpPr>
          <p:nvPr/>
        </p:nvSpPr>
        <p:spPr bwMode="auto">
          <a:xfrm>
            <a:off x="53340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2</a:t>
            </a:r>
          </a:p>
        </p:txBody>
      </p:sp>
      <p:sp>
        <p:nvSpPr>
          <p:cNvPr id="53265" name="TextBox 180"/>
          <p:cNvSpPr txBox="1">
            <a:spLocks noChangeArrowheads="1"/>
          </p:cNvSpPr>
          <p:nvPr/>
        </p:nvSpPr>
        <p:spPr bwMode="auto">
          <a:xfrm>
            <a:off x="73152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3</a:t>
            </a:r>
          </a:p>
        </p:txBody>
      </p:sp>
      <p:sp>
        <p:nvSpPr>
          <p:cNvPr id="186" name="Slide Number Placeholder 185"/>
          <p:cNvSpPr>
            <a:spLocks noGrp="1"/>
          </p:cNvSpPr>
          <p:nvPr>
            <p:ph type="sldNum" sz="quarter" idx="12"/>
          </p:nvPr>
        </p:nvSpPr>
        <p:spPr/>
        <p:txBody>
          <a:bodyPr/>
          <a:lstStyle/>
          <a:p>
            <a:fld id="{3CC63E4C-4642-794D-A2FD-70F6B81535F5}" type="slidenum">
              <a:rPr lang="en-US" smtClean="0"/>
              <a:pPr/>
              <a:t>5</a:t>
            </a:fld>
            <a:endParaRPr lang="en-US" dirty="0"/>
          </a:p>
        </p:txBody>
      </p:sp>
      <p:cxnSp>
        <p:nvCxnSpPr>
          <p:cNvPr id="22" name="Straight Arrow Connector 21"/>
          <p:cNvCxnSpPr/>
          <p:nvPr/>
        </p:nvCxnSpPr>
        <p:spPr>
          <a:xfrm flipH="1">
            <a:off x="875179" y="1890713"/>
            <a:ext cx="7144" cy="749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861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Stores with Write-Through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Store instructions write to memory, changing values</a:t>
            </a:r>
          </a:p>
          <a:p>
            <a:r>
              <a:rPr lang="en-US" dirty="0" smtClean="0"/>
              <a:t>Need to make sure cache and memory have same values on writes: 2 policies</a:t>
            </a:r>
          </a:p>
          <a:p>
            <a:pPr>
              <a:buNone/>
            </a:pPr>
            <a:r>
              <a:rPr lang="en-US" dirty="0" smtClean="0">
                <a:solidFill>
                  <a:srgbClr val="0000FF"/>
                </a:solidFill>
              </a:rPr>
              <a:t>1) Write-Through Policy</a:t>
            </a:r>
            <a:r>
              <a:rPr lang="en-US" dirty="0" smtClean="0"/>
              <a:t>: write cache and write </a:t>
            </a:r>
            <a:r>
              <a:rPr lang="en-US" i="1" dirty="0" smtClean="0"/>
              <a:t>through </a:t>
            </a:r>
            <a:r>
              <a:rPr lang="en-US" dirty="0" smtClean="0"/>
              <a:t>the cache to memory</a:t>
            </a:r>
          </a:p>
          <a:p>
            <a:pPr lvl="1"/>
            <a:r>
              <a:rPr lang="en-US" dirty="0" smtClean="0"/>
              <a:t>Every write eventually gets to memory</a:t>
            </a:r>
          </a:p>
          <a:p>
            <a:pPr lvl="1"/>
            <a:r>
              <a:rPr lang="en-US" dirty="0" smtClean="0"/>
              <a:t>Too slow, </a:t>
            </a:r>
            <a:r>
              <a:rPr lang="en-US" dirty="0" smtClean="0"/>
              <a:t>so you need to include a </a:t>
            </a:r>
            <a:r>
              <a:rPr lang="en-US" dirty="0" smtClean="0"/>
              <a:t>Write Buffer to allow processor to continue once data in Buffer</a:t>
            </a:r>
          </a:p>
          <a:p>
            <a:pPr lvl="1"/>
            <a:r>
              <a:rPr lang="en-US" dirty="0" smtClean="0"/>
              <a:t>Buffer updates memory in parallel to processor</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extLst>
      <p:ext uri="{BB962C8B-B14F-4D97-AF65-F5344CB8AC3E}">
        <p14:creationId xmlns:p14="http://schemas.microsoft.com/office/powerpoint/2010/main" val="49866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Write-Through Cache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Write both values in cache and in memory</a:t>
            </a:r>
          </a:p>
          <a:p>
            <a:r>
              <a:rPr lang="en-US" dirty="0" smtClean="0"/>
              <a:t>Write buffer stops CPU from stalling if memory cannot keep up</a:t>
            </a:r>
          </a:p>
          <a:p>
            <a:r>
              <a:rPr lang="en-US" dirty="0" smtClean="0"/>
              <a:t>Write buffer may have multiple entries to absorb bursts of writes</a:t>
            </a:r>
          </a:p>
          <a:p>
            <a:r>
              <a:rPr lang="en-US" dirty="0" smtClean="0"/>
              <a:t>What if store misses in cache?</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7</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688114"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55114" y="19050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92829"/>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651828"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5638801" y="1828800"/>
            <a:ext cx="2971802" cy="4114802"/>
            <a:chOff x="3000691" y="1812156"/>
            <a:chExt cx="5395212" cy="4114802"/>
          </a:xfrm>
        </p:grpSpPr>
        <p:cxnSp>
          <p:nvCxnSpPr>
            <p:cNvPr id="45" name="Straight Arrow Connector 44"/>
            <p:cNvCxnSpPr>
              <a:stCxn id="13" idx="2"/>
            </p:cNvCxnSpPr>
            <p:nvPr/>
          </p:nvCxnSpPr>
          <p:spPr>
            <a:xfrm>
              <a:off x="7649136" y="4623132"/>
              <a:ext cx="55069" cy="130382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3" name="Straight Arrow Connector 42"/>
            <p:cNvCxnSpPr/>
            <p:nvPr/>
          </p:nvCxnSpPr>
          <p:spPr>
            <a:xfrm>
              <a:off x="5905806" y="4707756"/>
              <a:ext cx="1798404" cy="30480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68" idx="2"/>
            </p:cNvCxnSpPr>
            <p:nvPr/>
          </p:nvCxnSpPr>
          <p:spPr>
            <a:xfrm rot="5400000">
              <a:off x="3747493" y="3960954"/>
              <a:ext cx="304800" cy="1798403"/>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342278" y="3287381"/>
            <a:ext cx="865823" cy="369332"/>
          </a:xfrm>
          <a:prstGeom prst="rect">
            <a:avLst/>
          </a:prstGeom>
        </p:spPr>
        <p:txBody>
          <a:bodyPr wrap="square">
            <a:spAutoFit/>
          </a:bodyPr>
          <a:lstStyle/>
          <a:p>
            <a:r>
              <a:rPr lang="en-US" smtClean="0"/>
              <a:t>F252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42278" y="3977874"/>
            <a:ext cx="812004" cy="369332"/>
          </a:xfrm>
          <a:prstGeom prst="rect">
            <a:avLst/>
          </a:prstGeom>
        </p:spPr>
        <p:txBody>
          <a:bodyPr wrap="square">
            <a:spAutoFit/>
          </a:bodyPr>
          <a:lstStyle/>
          <a:p>
            <a:r>
              <a:rPr lang="en-US" smtClean="0"/>
              <a:t>131C</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68" name="Rectangle 67"/>
          <p:cNvSpPr/>
          <p:nvPr/>
        </p:nvSpPr>
        <p:spPr>
          <a:xfrm>
            <a:off x="6248400" y="4495800"/>
            <a:ext cx="76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Addr</a:t>
            </a:r>
            <a:endParaRPr lang="en-US" dirty="0"/>
          </a:p>
        </p:txBody>
      </p:sp>
      <p:sp>
        <p:nvSpPr>
          <p:cNvPr id="69" name="Rectangle 68"/>
          <p:cNvSpPr/>
          <p:nvPr/>
        </p:nvSpPr>
        <p:spPr>
          <a:xfrm>
            <a:off x="7010399" y="4499428"/>
            <a:ext cx="791029" cy="2249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83" name="Freeform 82"/>
          <p:cNvSpPr/>
          <p:nvPr/>
        </p:nvSpPr>
        <p:spPr>
          <a:xfrm>
            <a:off x="5640917" y="2993570"/>
            <a:ext cx="836083" cy="148317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H="1">
            <a:off x="7391399" y="2993570"/>
            <a:ext cx="809171" cy="151301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6324600" y="3810000"/>
            <a:ext cx="1066800" cy="646331"/>
          </a:xfrm>
          <a:prstGeom prst="rect">
            <a:avLst/>
          </a:prstGeom>
          <a:noFill/>
        </p:spPr>
        <p:txBody>
          <a:bodyPr wrap="square" rtlCol="0">
            <a:spAutoFit/>
          </a:bodyPr>
          <a:lstStyle/>
          <a:p>
            <a:pPr algn="ctr"/>
            <a:r>
              <a:rPr lang="en-US" dirty="0" smtClean="0"/>
              <a:t>Write Buffer</a:t>
            </a:r>
          </a:p>
        </p:txBody>
      </p:sp>
    </p:spTree>
    <p:extLst>
      <p:ext uri="{BB962C8B-B14F-4D97-AF65-F5344CB8AC3E}">
        <p14:creationId xmlns:p14="http://schemas.microsoft.com/office/powerpoint/2010/main" val="15352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Stores with Write-Back</a:t>
            </a:r>
            <a:endParaRPr lang="en-US" dirty="0"/>
          </a:p>
        </p:txBody>
      </p:sp>
      <p:sp>
        <p:nvSpPr>
          <p:cNvPr id="3" name="Content Placeholder 2"/>
          <p:cNvSpPr>
            <a:spLocks noGrp="1"/>
          </p:cNvSpPr>
          <p:nvPr>
            <p:ph idx="1"/>
          </p:nvPr>
        </p:nvSpPr>
        <p:spPr>
          <a:xfrm>
            <a:off x="457200" y="1600200"/>
            <a:ext cx="8229600" cy="4655577"/>
          </a:xfrm>
        </p:spPr>
        <p:txBody>
          <a:bodyPr>
            <a:normAutofit/>
          </a:bodyPr>
          <a:lstStyle/>
          <a:p>
            <a:pPr>
              <a:buNone/>
            </a:pPr>
            <a:r>
              <a:rPr lang="en-US" dirty="0" smtClean="0">
                <a:solidFill>
                  <a:srgbClr val="0000FF"/>
                </a:solidFill>
              </a:rPr>
              <a:t>2) Write-Back Policy</a:t>
            </a:r>
            <a:r>
              <a:rPr lang="en-US" dirty="0" smtClean="0"/>
              <a:t>: write only to cache and then write cache block </a:t>
            </a:r>
            <a:r>
              <a:rPr lang="en-US" i="1" dirty="0" smtClean="0"/>
              <a:t>back </a:t>
            </a:r>
            <a:r>
              <a:rPr lang="en-US" dirty="0" smtClean="0"/>
              <a:t>to memory when evict block from cache</a:t>
            </a:r>
          </a:p>
          <a:p>
            <a:pPr lvl="1"/>
            <a:r>
              <a:rPr lang="en-US" dirty="0" smtClean="0"/>
              <a:t>Writes collected in cache, only single write to memory per block</a:t>
            </a:r>
          </a:p>
          <a:p>
            <a:pPr lvl="1"/>
            <a:r>
              <a:rPr lang="en-US" dirty="0" smtClean="0"/>
              <a:t>Include bit to see if wrote to block or not, and then only write back if bit is set</a:t>
            </a:r>
          </a:p>
          <a:p>
            <a:pPr lvl="2"/>
            <a:r>
              <a:rPr lang="en-US" dirty="0" smtClean="0"/>
              <a:t>Called “</a:t>
            </a:r>
            <a:r>
              <a:rPr lang="en-US" dirty="0" smtClean="0">
                <a:solidFill>
                  <a:srgbClr val="0000FF"/>
                </a:solidFill>
              </a:rPr>
              <a:t>Dirty</a:t>
            </a:r>
            <a:r>
              <a:rPr lang="en-US" dirty="0" smtClean="0"/>
              <a:t>” bit (writing makes it “dirty”)</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extLst>
      <p:ext uri="{BB962C8B-B14F-4D97-AF65-F5344CB8AC3E}">
        <p14:creationId xmlns:p14="http://schemas.microsoft.com/office/powerpoint/2010/main" val="69180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Write-Back Cache</a:t>
            </a:r>
            <a:endParaRPr lang="en-US" dirty="0"/>
          </a:p>
        </p:txBody>
      </p:sp>
      <p:sp>
        <p:nvSpPr>
          <p:cNvPr id="7" name="Content Placeholder 6"/>
          <p:cNvSpPr>
            <a:spLocks noGrp="1"/>
          </p:cNvSpPr>
          <p:nvPr>
            <p:ph sz="half" idx="1"/>
          </p:nvPr>
        </p:nvSpPr>
        <p:spPr>
          <a:xfrm>
            <a:off x="152400" y="1828800"/>
            <a:ext cx="4572000" cy="4525963"/>
          </a:xfrm>
        </p:spPr>
        <p:txBody>
          <a:bodyPr>
            <a:normAutofit fontScale="92500" lnSpcReduction="10000"/>
          </a:bodyPr>
          <a:lstStyle/>
          <a:p>
            <a:r>
              <a:rPr lang="en-US" dirty="0" smtClean="0"/>
              <a:t>Store/cache hit, write data in cache </a:t>
            </a:r>
            <a:r>
              <a:rPr lang="en-US" i="1" dirty="0" smtClean="0"/>
              <a:t>only </a:t>
            </a:r>
            <a:r>
              <a:rPr lang="en-US" dirty="0" smtClean="0"/>
              <a:t>&amp; set dirty bit</a:t>
            </a:r>
          </a:p>
          <a:p>
            <a:pPr lvl="1"/>
            <a:r>
              <a:rPr lang="en-US" dirty="0" smtClean="0"/>
              <a:t>Memory has stale value</a:t>
            </a:r>
          </a:p>
          <a:p>
            <a:r>
              <a:rPr lang="en-US" dirty="0" smtClean="0"/>
              <a:t>Store/cache miss, read data from memory, then update and set dirty bit</a:t>
            </a:r>
          </a:p>
          <a:p>
            <a:pPr lvl="1"/>
            <a:r>
              <a:rPr lang="en-US" dirty="0" smtClean="0"/>
              <a:t>“Write-allocate” policy</a:t>
            </a:r>
          </a:p>
          <a:p>
            <a:r>
              <a:rPr lang="en-US" dirty="0" smtClean="0"/>
              <a:t>On any miss, write back evicted block, only if dirty. Update cache with new block and clear dirty bit.</a:t>
            </a:r>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9</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724400"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91400" y="19812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38400"/>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876800"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781473" y="1828800"/>
            <a:ext cx="829128" cy="4104888"/>
            <a:chOff x="6890647" y="1812156"/>
            <a:chExt cx="1505256" cy="4104888"/>
          </a:xfrm>
        </p:grpSpPr>
        <p:cxnSp>
          <p:nvCxnSpPr>
            <p:cNvPr id="45" name="Straight Arrow Connector 44"/>
            <p:cNvCxnSpPr>
              <a:stCxn id="13" idx="2"/>
            </p:cNvCxnSpPr>
            <p:nvPr/>
          </p:nvCxnSpPr>
          <p:spPr>
            <a:xfrm rot="5400000">
              <a:off x="6992752"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333137" y="3287381"/>
            <a:ext cx="874964" cy="369332"/>
          </a:xfrm>
          <a:prstGeom prst="rect">
            <a:avLst/>
          </a:prstGeom>
        </p:spPr>
        <p:txBody>
          <a:bodyPr wrap="square">
            <a:spAutoFit/>
          </a:bodyPr>
          <a:lstStyle/>
          <a:p>
            <a:r>
              <a:rPr lang="en-US" smtClean="0"/>
              <a:t>F252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131C</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48" name="Rectangle 47"/>
          <p:cNvSpPr/>
          <p:nvPr/>
        </p:nvSpPr>
        <p:spPr>
          <a:xfrm>
            <a:off x="7391400" y="33528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49" name="Rectangle 48"/>
          <p:cNvSpPr/>
          <p:nvPr/>
        </p:nvSpPr>
        <p:spPr>
          <a:xfrm>
            <a:off x="7391400" y="36576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0" name="Rectangle 49"/>
          <p:cNvSpPr/>
          <p:nvPr/>
        </p:nvSpPr>
        <p:spPr>
          <a:xfrm>
            <a:off x="7391400" y="39624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4" name="Rectangle 53"/>
          <p:cNvSpPr/>
          <p:nvPr/>
        </p:nvSpPr>
        <p:spPr>
          <a:xfrm>
            <a:off x="7391400" y="42672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9" name="TextBox 58"/>
          <p:cNvSpPr txBox="1"/>
          <p:nvPr/>
        </p:nvSpPr>
        <p:spPr>
          <a:xfrm>
            <a:off x="6400800" y="3657600"/>
            <a:ext cx="817122" cy="646331"/>
          </a:xfrm>
          <a:prstGeom prst="rect">
            <a:avLst/>
          </a:prstGeom>
          <a:noFill/>
        </p:spPr>
        <p:txBody>
          <a:bodyPr wrap="square" rtlCol="0">
            <a:spAutoFit/>
          </a:bodyPr>
          <a:lstStyle/>
          <a:p>
            <a:pPr algn="ctr"/>
            <a:r>
              <a:rPr lang="en-US" dirty="0" smtClean="0"/>
              <a:t>Dirty Bits</a:t>
            </a:r>
            <a:endParaRPr lang="en-US" dirty="0"/>
          </a:p>
        </p:txBody>
      </p:sp>
      <p:sp>
        <p:nvSpPr>
          <p:cNvPr id="71" name="Left Brace 70"/>
          <p:cNvSpPr/>
          <p:nvPr/>
        </p:nvSpPr>
        <p:spPr>
          <a:xfrm>
            <a:off x="7010400" y="3352800"/>
            <a:ext cx="228600" cy="1295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08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27536</TotalTime>
  <Words>2964</Words>
  <Application>Microsoft Macintosh PowerPoint</Application>
  <PresentationFormat>On-screen Show (4:3)</PresentationFormat>
  <Paragraphs>533</Paragraphs>
  <Slides>29</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Calibri</vt:lpstr>
      <vt:lpstr>Courier</vt:lpstr>
      <vt:lpstr>Monotype Sorts</vt:lpstr>
      <vt:lpstr>ＭＳ Ｐゴシック</vt:lpstr>
      <vt:lpstr>ＭＳ ゴシック</vt:lpstr>
      <vt:lpstr>Wingdings</vt:lpstr>
      <vt:lpstr>Arial</vt:lpstr>
      <vt:lpstr>Office Theme</vt:lpstr>
      <vt:lpstr>Image</vt:lpstr>
      <vt:lpstr>CS 61C: Great Ideas in Computer Architecture Caches Part 2</vt:lpstr>
      <vt:lpstr>You Are Here!</vt:lpstr>
      <vt:lpstr>Multiword-Block Direct-Mapped Cache</vt:lpstr>
      <vt:lpstr>Processor Address Fields used by Cache Controller</vt:lpstr>
      <vt:lpstr>Four-Way Set-Associative Cache</vt:lpstr>
      <vt:lpstr>Handling Stores with Write-Through</vt:lpstr>
      <vt:lpstr>Write-Through Cache</vt:lpstr>
      <vt:lpstr>Handling Stores with Write-Back</vt:lpstr>
      <vt:lpstr>Write-Back Cache</vt:lpstr>
      <vt:lpstr>Write-Through vs. Write-Back</vt:lpstr>
      <vt:lpstr>Write Policy Choices </vt:lpstr>
      <vt:lpstr>Cache (Performance) Terms</vt:lpstr>
      <vt:lpstr>Average Memory Access Time (AMAT)</vt:lpstr>
      <vt:lpstr>PowerPoint Presentation</vt:lpstr>
      <vt:lpstr>Example: Direct-Mapped Cache with 4 Single-Word Blocks, Worst-Case Reference String</vt:lpstr>
      <vt:lpstr>Example: Direct-Mapped Cache with 4 Single-Word Blocks, Worst-Case Reference String</vt:lpstr>
      <vt:lpstr>Alternative Block Placement Schemes</vt:lpstr>
      <vt:lpstr>Example: 4 Word 2-Way SA $ Same Reference String</vt:lpstr>
      <vt:lpstr>Example: 4-Word 2-Way SA $ Same Reference String</vt:lpstr>
      <vt:lpstr>Different Organizations of an Eight-Block Cache</vt:lpstr>
      <vt:lpstr>Range of Set-Associative Caches</vt:lpstr>
      <vt:lpstr>Range of Set-Associative Caches</vt:lpstr>
      <vt:lpstr>Total Cache Capacity =</vt:lpstr>
      <vt:lpstr>Clickers/Peer Instruction</vt:lpstr>
      <vt:lpstr>Total Cache Capacity =</vt:lpstr>
      <vt:lpstr>Costs of Set-Associative Caches</vt:lpstr>
      <vt:lpstr>Cache Replacement Policies</vt:lpstr>
      <vt:lpstr>Benefits of Set-Associative Caches</vt:lpstr>
      <vt:lpstr>Sources of Cache Misses (3 C’s)</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Nicholas Weaver</cp:lastModifiedBy>
  <cp:revision>587</cp:revision>
  <cp:lastPrinted>2013-11-13T20:51:57Z</cp:lastPrinted>
  <dcterms:created xsi:type="dcterms:W3CDTF">2012-04-08T11:43:00Z</dcterms:created>
  <dcterms:modified xsi:type="dcterms:W3CDTF">2016-03-13T19:25:41Z</dcterms:modified>
</cp:coreProperties>
</file>