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416" r:id="rId2"/>
    <p:sldId id="417" r:id="rId3"/>
    <p:sldId id="377" r:id="rId4"/>
    <p:sldId id="424" r:id="rId5"/>
    <p:sldId id="432" r:id="rId6"/>
    <p:sldId id="436" r:id="rId7"/>
    <p:sldId id="425" r:id="rId8"/>
    <p:sldId id="387" r:id="rId9"/>
    <p:sldId id="427" r:id="rId10"/>
    <p:sldId id="388" r:id="rId11"/>
    <p:sldId id="426" r:id="rId12"/>
    <p:sldId id="379" r:id="rId13"/>
    <p:sldId id="380" r:id="rId14"/>
    <p:sldId id="418" r:id="rId15"/>
    <p:sldId id="381" r:id="rId16"/>
    <p:sldId id="435" r:id="rId17"/>
    <p:sldId id="460" r:id="rId18"/>
    <p:sldId id="382" r:id="rId19"/>
    <p:sldId id="383" r:id="rId20"/>
    <p:sldId id="384" r:id="rId21"/>
    <p:sldId id="385" r:id="rId22"/>
    <p:sldId id="386" r:id="rId23"/>
    <p:sldId id="433" r:id="rId24"/>
    <p:sldId id="391" r:id="rId25"/>
    <p:sldId id="392" r:id="rId26"/>
    <p:sldId id="403" r:id="rId27"/>
    <p:sldId id="437" r:id="rId28"/>
    <p:sldId id="438"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5" r:id="rId44"/>
    <p:sldId id="456" r:id="rId45"/>
    <p:sldId id="457" r:id="rId46"/>
    <p:sldId id="458" r:id="rId47"/>
    <p:sldId id="45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96" autoAdjust="0"/>
    <p:restoredTop sz="99853" autoAdjust="0"/>
  </p:normalViewPr>
  <p:slideViewPr>
    <p:cSldViewPr>
      <p:cViewPr>
        <p:scale>
          <a:sx n="103" d="100"/>
          <a:sy n="103" d="100"/>
        </p:scale>
        <p:origin x="1080" y="2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25" d="100"/>
          <a:sy n="125" d="100"/>
        </p:scale>
        <p:origin x="-23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3/10/16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559546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3/10/16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578414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264557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1162050" y="587375"/>
            <a:ext cx="455295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extLst>
      <p:ext uri="{BB962C8B-B14F-4D97-AF65-F5344CB8AC3E}">
        <p14:creationId xmlns:p14="http://schemas.microsoft.com/office/powerpoint/2010/main" val="62450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extLst>
      <p:ext uri="{BB962C8B-B14F-4D97-AF65-F5344CB8AC3E}">
        <p14:creationId xmlns:p14="http://schemas.microsoft.com/office/powerpoint/2010/main" val="95808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extLst>
      <p:ext uri="{BB962C8B-B14F-4D97-AF65-F5344CB8AC3E}">
        <p14:creationId xmlns:p14="http://schemas.microsoft.com/office/powerpoint/2010/main" val="2110304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160528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extLst>
      <p:ext uri="{BB962C8B-B14F-4D97-AF65-F5344CB8AC3E}">
        <p14:creationId xmlns:p14="http://schemas.microsoft.com/office/powerpoint/2010/main" val="1876910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extLst>
      <p:ext uri="{BB962C8B-B14F-4D97-AF65-F5344CB8AC3E}">
        <p14:creationId xmlns:p14="http://schemas.microsoft.com/office/powerpoint/2010/main" val="1342787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38</a:t>
            </a:fld>
            <a:endParaRPr lang="en-US"/>
          </a:p>
        </p:txBody>
      </p:sp>
    </p:spTree>
    <p:extLst>
      <p:ext uri="{BB962C8B-B14F-4D97-AF65-F5344CB8AC3E}">
        <p14:creationId xmlns:p14="http://schemas.microsoft.com/office/powerpoint/2010/main" val="157606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40</a:t>
            </a:fld>
            <a:endParaRPr lang="en-US"/>
          </a:p>
        </p:txBody>
      </p:sp>
    </p:spTree>
    <p:extLst>
      <p:ext uri="{BB962C8B-B14F-4D97-AF65-F5344CB8AC3E}">
        <p14:creationId xmlns:p14="http://schemas.microsoft.com/office/powerpoint/2010/main" val="1164769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61F1880-39F3-B849-9762-40EB0B75D7A1}" type="slidenum">
              <a:rPr lang="en-US"/>
              <a:pPr/>
              <a:t>42</a:t>
            </a:fld>
            <a:endParaRPr lang="en-US"/>
          </a:p>
        </p:txBody>
      </p:sp>
      <p:sp>
        <p:nvSpPr>
          <p:cNvPr id="1543170" name="Rectangle 2"/>
          <p:cNvSpPr>
            <a:spLocks noGrp="1" noRot="1" noChangeAspect="1" noChangeArrowheads="1" noTextEdit="1"/>
          </p:cNvSpPr>
          <p:nvPr>
            <p:ph type="sldImg"/>
          </p:nvPr>
        </p:nvSpPr>
        <p:spPr>
          <a:ln/>
        </p:spPr>
      </p:sp>
      <p:sp>
        <p:nvSpPr>
          <p:cNvPr id="1543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2971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9609E201-449D-5F4E-B4CF-BFACCD227F5C}" type="slidenum">
              <a:rPr lang="en-US"/>
              <a:pPr/>
              <a:t>4</a:t>
            </a:fld>
            <a:endParaRPr lang="en-US"/>
          </a:p>
        </p:txBody>
      </p:sp>
      <p:sp>
        <p:nvSpPr>
          <p:cNvPr id="1421314"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421315"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t>Why doesn’t DRAM get faster?</a:t>
            </a:r>
          </a:p>
        </p:txBody>
      </p:sp>
    </p:spTree>
    <p:extLst>
      <p:ext uri="{BB962C8B-B14F-4D97-AF65-F5344CB8AC3E}">
        <p14:creationId xmlns:p14="http://schemas.microsoft.com/office/powerpoint/2010/main" val="1236467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extLst>
      <p:ext uri="{BB962C8B-B14F-4D97-AF65-F5344CB8AC3E}">
        <p14:creationId xmlns:p14="http://schemas.microsoft.com/office/powerpoint/2010/main" val="2061343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45</a:t>
            </a:fld>
            <a:endParaRPr lang="en-US" smtClean="0">
              <a:solidFill>
                <a:srgbClr val="000000"/>
              </a:solidFill>
            </a:endParaRPr>
          </a:p>
        </p:txBody>
      </p:sp>
    </p:spTree>
    <p:extLst>
      <p:ext uri="{BB962C8B-B14F-4D97-AF65-F5344CB8AC3E}">
        <p14:creationId xmlns:p14="http://schemas.microsoft.com/office/powerpoint/2010/main" val="407259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1987"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928894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4035"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189738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extLst>
      <p:ext uri="{BB962C8B-B14F-4D97-AF65-F5344CB8AC3E}">
        <p14:creationId xmlns:p14="http://schemas.microsoft.com/office/powerpoint/2010/main" val="44071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7</a:t>
            </a:fld>
            <a:endParaRPr lang="en-US"/>
          </a:p>
        </p:txBody>
      </p:sp>
      <p:sp>
        <p:nvSpPr>
          <p:cNvPr id="1473538" name="Rectangle 1026"/>
          <p:cNvSpPr>
            <a:spLocks noGrp="1" noRot="1" noChangeAspect="1" noChangeArrowheads="1" noTextEdit="1"/>
          </p:cNvSpPr>
          <p:nvPr>
            <p:ph type="sldImg"/>
          </p:nvPr>
        </p:nvSpPr>
        <p:spPr>
          <a:ln/>
        </p:spPr>
      </p:sp>
      <p:sp>
        <p:nvSpPr>
          <p:cNvPr id="147353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331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1165225" y="588963"/>
            <a:ext cx="4548188" cy="3413125"/>
          </a:xfrm>
          <a:ln/>
        </p:spPr>
      </p:sp>
    </p:spTree>
    <p:extLst>
      <p:ext uri="{BB962C8B-B14F-4D97-AF65-F5344CB8AC3E}">
        <p14:creationId xmlns:p14="http://schemas.microsoft.com/office/powerpoint/2010/main" val="270222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9</a:t>
            </a:fld>
            <a:endParaRPr lang="en-US"/>
          </a:p>
        </p:txBody>
      </p:sp>
      <p:sp>
        <p:nvSpPr>
          <p:cNvPr id="1473538" name="Rectangle 1026"/>
          <p:cNvSpPr>
            <a:spLocks noGrp="1" noRot="1" noChangeAspect="1" noChangeArrowheads="1" noTextEdit="1"/>
          </p:cNvSpPr>
          <p:nvPr>
            <p:ph type="sldImg"/>
          </p:nvPr>
        </p:nvSpPr>
        <p:spPr>
          <a:ln/>
        </p:spPr>
      </p:sp>
      <p:sp>
        <p:nvSpPr>
          <p:cNvPr id="147353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1371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4DE08D0-27BF-5141-89FC-045F5844A55E}" type="slidenum">
              <a:rPr lang="en-US"/>
              <a:pPr/>
              <a:t>11</a:t>
            </a:fld>
            <a:endParaRPr lang="en-US"/>
          </a:p>
        </p:txBody>
      </p:sp>
      <p:sp>
        <p:nvSpPr>
          <p:cNvPr id="1464322" name="Rectangle 1026"/>
          <p:cNvSpPr>
            <a:spLocks noGrp="1" noRot="1" noChangeAspect="1" noChangeArrowheads="1" noTextEdit="1"/>
          </p:cNvSpPr>
          <p:nvPr>
            <p:ph type="sldImg"/>
          </p:nvPr>
        </p:nvSpPr>
        <p:spPr>
          <a:ln/>
        </p:spPr>
      </p:sp>
      <p:sp>
        <p:nvSpPr>
          <p:cNvPr id="146432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432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19</a:t>
            </a:fld>
            <a:endParaRPr lang="en-US"/>
          </a:p>
        </p:txBody>
      </p:sp>
    </p:spTree>
    <p:extLst>
      <p:ext uri="{BB962C8B-B14F-4D97-AF65-F5344CB8AC3E}">
        <p14:creationId xmlns:p14="http://schemas.microsoft.com/office/powerpoint/2010/main" val="165311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22</a:t>
            </a:fld>
            <a:endParaRPr lang="en-US"/>
          </a:p>
        </p:txBody>
      </p:sp>
    </p:spTree>
    <p:extLst>
      <p:ext uri="{BB962C8B-B14F-4D97-AF65-F5344CB8AC3E}">
        <p14:creationId xmlns:p14="http://schemas.microsoft.com/office/powerpoint/2010/main" val="232654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034"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1788666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7" y="1503891"/>
            <a:ext cx="7772400" cy="1470025"/>
          </a:xfrm>
        </p:spPr>
        <p:txBody>
          <a:bodyPr>
            <a:normAutofit fontScale="90000"/>
          </a:bodyPr>
          <a:lstStyle/>
          <a:p>
            <a:pPr eaLnBrk="1" hangingPunct="1">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dirty="0" smtClean="0">
                <a:latin typeface="Calibri" charset="0"/>
                <a:ea typeface="ＭＳ Ｐゴシック" charset="0"/>
                <a:cs typeface="ＭＳ Ｐゴシック" charset="0"/>
              </a:rPr>
              <a:t>Caches </a:t>
            </a:r>
            <a:r>
              <a:rPr lang="en-US" sz="4000" smtClean="0">
                <a:latin typeface="Calibri" charset="0"/>
                <a:ea typeface="ＭＳ Ｐゴシック" charset="0"/>
                <a:cs typeface="ＭＳ Ｐゴシック" charset="0"/>
              </a:rPr>
              <a:t>Part </a:t>
            </a:r>
            <a:r>
              <a:rPr lang="en-US" sz="4000">
                <a:latin typeface="Calibri" charset="0"/>
                <a:ea typeface="ＭＳ Ｐゴシック" charset="0"/>
                <a:cs typeface="ＭＳ Ｐゴシック" charset="0"/>
              </a:rPr>
              <a:t>1</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522571" y="3886200"/>
            <a:ext cx="8098858" cy="1752600"/>
          </a:xfrm>
        </p:spPr>
        <p:txBody>
          <a:bodyPr rtlCol="0">
            <a:normAutofit/>
          </a:bodyPr>
          <a:lstStyle/>
          <a:p>
            <a:r>
              <a:rPr lang="en-US" dirty="0"/>
              <a:t>Instructors:</a:t>
            </a:r>
          </a:p>
          <a:p>
            <a:r>
              <a:rPr lang="en-US" dirty="0" smtClean="0"/>
              <a:t>Nicholas Weaver &amp; </a:t>
            </a:r>
            <a:r>
              <a:rPr lang="en-US" dirty="0"/>
              <a:t>Vladimir </a:t>
            </a:r>
            <a:r>
              <a:rPr lang="en-US" dirty="0" err="1"/>
              <a:t>Stojanovic</a:t>
            </a:r>
            <a:endParaRPr lang="en-US" dirty="0"/>
          </a:p>
          <a:p>
            <a:pPr eaLnBrk="1" fontAlgn="auto" hangingPunct="1">
              <a:spcAft>
                <a:spcPts val="0"/>
              </a:spcAft>
              <a:buFont typeface="Arial"/>
              <a:buNone/>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a:t>
            </a:r>
          </a:p>
        </p:txBody>
      </p:sp>
    </p:spTree>
    <p:extLst>
      <p:ext uri="{BB962C8B-B14F-4D97-AF65-F5344CB8AC3E}">
        <p14:creationId xmlns:p14="http://schemas.microsoft.com/office/powerpoint/2010/main" val="25304138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Locality</a:t>
            </a:r>
            <a:endParaRPr lang="en-US" dirty="0"/>
          </a:p>
        </p:txBody>
      </p:sp>
      <p:sp>
        <p:nvSpPr>
          <p:cNvPr id="3" name="Content Placeholder 2"/>
          <p:cNvSpPr>
            <a:spLocks noGrp="1"/>
          </p:cNvSpPr>
          <p:nvPr>
            <p:ph idx="1"/>
          </p:nvPr>
        </p:nvSpPr>
        <p:spPr/>
        <p:txBody>
          <a:bodyPr>
            <a:normAutofit/>
          </a:bodyPr>
          <a:lstStyle/>
          <a:p>
            <a:pPr>
              <a:buClr>
                <a:schemeClr val="tx1"/>
              </a:buClr>
            </a:pPr>
            <a:r>
              <a:rPr lang="en-US" i="1" dirty="0" smtClean="0">
                <a:solidFill>
                  <a:srgbClr val="0000FF"/>
                </a:solidFill>
              </a:rPr>
              <a:t>Principle of Locality</a:t>
            </a:r>
            <a:r>
              <a:rPr lang="en-US" dirty="0" smtClean="0"/>
              <a:t>: Programs access small portion of address space at any instant of time (spatial locality) and repeatedly access that portion (temporal locality)</a:t>
            </a:r>
          </a:p>
          <a:p>
            <a:r>
              <a:rPr lang="en-US" dirty="0" smtClean="0"/>
              <a:t>What program structures lead to </a:t>
            </a:r>
            <a:r>
              <a:rPr lang="en-US" dirty="0" smtClean="0">
                <a:solidFill>
                  <a:srgbClr val="0000FF"/>
                </a:solidFill>
              </a:rPr>
              <a:t>temporal </a:t>
            </a:r>
            <a:r>
              <a:rPr lang="en-US" dirty="0" smtClean="0"/>
              <a:t>and </a:t>
            </a:r>
            <a:r>
              <a:rPr lang="en-US" dirty="0" smtClean="0">
                <a:solidFill>
                  <a:srgbClr val="0000FF"/>
                </a:solidFill>
              </a:rPr>
              <a:t>spatial locality </a:t>
            </a:r>
            <a:r>
              <a:rPr lang="en-US" dirty="0" smtClean="0"/>
              <a:t>in instruction accesses? </a:t>
            </a:r>
          </a:p>
          <a:p>
            <a:r>
              <a:rPr lang="en-US" dirty="0" smtClean="0"/>
              <a:t>In data accesses?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extLst>
      <p:ext uri="{BB962C8B-B14F-4D97-AF65-F5344CB8AC3E}">
        <p14:creationId xmlns:p14="http://schemas.microsoft.com/office/powerpoint/2010/main" val="38014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normAutofit/>
          </a:bodyPr>
          <a:lstStyle/>
          <a:p>
            <a:r>
              <a:rPr lang="en-US" dirty="0" smtClean="0"/>
              <a:t>Memory Reference Patterns</a:t>
            </a:r>
            <a:endParaRPr lang="en-US" dirty="0"/>
          </a:p>
        </p:txBody>
      </p:sp>
      <p:sp>
        <p:nvSpPr>
          <p:cNvPr id="1423363" name="Line 3"/>
          <p:cNvSpPr>
            <a:spLocks noChangeShapeType="1"/>
          </p:cNvSpPr>
          <p:nvPr/>
        </p:nvSpPr>
        <p:spPr bwMode="auto">
          <a:xfrm flipV="1">
            <a:off x="2590800" y="1524000"/>
            <a:ext cx="0" cy="457200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sz="1800">
              <a:latin typeface="Calibri"/>
              <a:cs typeface="Calibri"/>
            </a:endParaRPr>
          </a:p>
        </p:txBody>
      </p:sp>
      <p:sp>
        <p:nvSpPr>
          <p:cNvPr id="1423364" name="Line 4"/>
          <p:cNvSpPr>
            <a:spLocks noChangeShapeType="1"/>
          </p:cNvSpPr>
          <p:nvPr/>
        </p:nvSpPr>
        <p:spPr bwMode="auto">
          <a:xfrm>
            <a:off x="2362200" y="6096000"/>
            <a:ext cx="57150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sz="1800">
              <a:latin typeface="Calibri"/>
              <a:cs typeface="Calibri"/>
            </a:endParaRPr>
          </a:p>
        </p:txBody>
      </p:sp>
      <p:sp>
        <p:nvSpPr>
          <p:cNvPr id="1423365" name="Rectangle 5"/>
          <p:cNvSpPr>
            <a:spLocks noChangeArrowheads="1"/>
          </p:cNvSpPr>
          <p:nvPr/>
        </p:nvSpPr>
        <p:spPr bwMode="auto">
          <a:xfrm>
            <a:off x="1965325" y="1143000"/>
            <a:ext cx="121267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Address</a:t>
            </a:r>
          </a:p>
        </p:txBody>
      </p:sp>
      <p:sp>
        <p:nvSpPr>
          <p:cNvPr id="1423366" name="Rectangle 6"/>
          <p:cNvSpPr>
            <a:spLocks noChangeArrowheads="1"/>
          </p:cNvSpPr>
          <p:nvPr/>
        </p:nvSpPr>
        <p:spPr bwMode="auto">
          <a:xfrm>
            <a:off x="7086600" y="5638800"/>
            <a:ext cx="819235"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Time</a:t>
            </a:r>
          </a:p>
        </p:txBody>
      </p:sp>
      <p:sp>
        <p:nvSpPr>
          <p:cNvPr id="1423367" name="Rectangle 7"/>
          <p:cNvSpPr>
            <a:spLocks noChangeArrowheads="1"/>
          </p:cNvSpPr>
          <p:nvPr/>
        </p:nvSpPr>
        <p:spPr bwMode="auto">
          <a:xfrm>
            <a:off x="1050925" y="1736725"/>
            <a:ext cx="1576804"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Instruction</a:t>
            </a:r>
          </a:p>
          <a:p>
            <a:pPr>
              <a:spcBef>
                <a:spcPct val="0"/>
              </a:spcBef>
            </a:pPr>
            <a:r>
              <a:rPr lang="en-US" sz="2400" b="1">
                <a:solidFill>
                  <a:schemeClr val="tx1"/>
                </a:solidFill>
                <a:latin typeface="Calibri"/>
                <a:cs typeface="Calibri"/>
              </a:rPr>
              <a:t>   fetches</a:t>
            </a:r>
          </a:p>
        </p:txBody>
      </p:sp>
      <p:sp>
        <p:nvSpPr>
          <p:cNvPr id="1423368" name="Rectangle 8"/>
          <p:cNvSpPr>
            <a:spLocks noChangeArrowheads="1"/>
          </p:cNvSpPr>
          <p:nvPr/>
        </p:nvSpPr>
        <p:spPr bwMode="auto">
          <a:xfrm>
            <a:off x="1233488" y="3200400"/>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Stack</a:t>
            </a:r>
          </a:p>
          <a:p>
            <a:pPr>
              <a:spcBef>
                <a:spcPct val="0"/>
              </a:spcBef>
            </a:pPr>
            <a:r>
              <a:rPr lang="en-US" sz="2400" b="1">
                <a:solidFill>
                  <a:schemeClr val="tx1"/>
                </a:solidFill>
                <a:latin typeface="Calibri"/>
                <a:cs typeface="Calibri"/>
              </a:rPr>
              <a:t>accesses</a:t>
            </a:r>
          </a:p>
        </p:txBody>
      </p:sp>
      <p:sp>
        <p:nvSpPr>
          <p:cNvPr id="1423369" name="Rectangle 9"/>
          <p:cNvSpPr>
            <a:spLocks noChangeArrowheads="1"/>
          </p:cNvSpPr>
          <p:nvPr/>
        </p:nvSpPr>
        <p:spPr bwMode="auto">
          <a:xfrm>
            <a:off x="1219200" y="4953000"/>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Data</a:t>
            </a:r>
          </a:p>
          <a:p>
            <a:pPr>
              <a:spcBef>
                <a:spcPct val="0"/>
              </a:spcBef>
            </a:pPr>
            <a:r>
              <a:rPr lang="en-US" sz="2400" b="1">
                <a:solidFill>
                  <a:schemeClr val="tx1"/>
                </a:solidFill>
                <a:latin typeface="Calibri"/>
                <a:cs typeface="Calibri"/>
              </a:rPr>
              <a:t>accesses</a:t>
            </a:r>
          </a:p>
        </p:txBody>
      </p:sp>
      <p:grpSp>
        <p:nvGrpSpPr>
          <p:cNvPr id="1423370" name="Group 10"/>
          <p:cNvGrpSpPr>
            <a:grpSpLocks/>
          </p:cNvGrpSpPr>
          <p:nvPr/>
        </p:nvGrpSpPr>
        <p:grpSpPr bwMode="auto">
          <a:xfrm>
            <a:off x="3370263" y="1143000"/>
            <a:ext cx="1963737" cy="533400"/>
            <a:chOff x="2123" y="1008"/>
            <a:chExt cx="1237" cy="336"/>
          </a:xfrm>
        </p:grpSpPr>
        <p:sp>
          <p:nvSpPr>
            <p:cNvPr id="1423371" name="Rectangle 11"/>
            <p:cNvSpPr>
              <a:spLocks noChangeArrowheads="1"/>
            </p:cNvSpPr>
            <p:nvPr/>
          </p:nvSpPr>
          <p:spPr bwMode="auto">
            <a:xfrm>
              <a:off x="2208" y="1008"/>
              <a:ext cx="1113"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b="1">
                  <a:latin typeface="Calibri"/>
                  <a:cs typeface="Calibri"/>
                </a:rPr>
                <a:t>n loop iterations</a:t>
              </a:r>
            </a:p>
          </p:txBody>
        </p:sp>
        <p:grpSp>
          <p:nvGrpSpPr>
            <p:cNvPr id="1423372" name="Group 12"/>
            <p:cNvGrpSpPr>
              <a:grpSpLocks/>
            </p:cNvGrpSpPr>
            <p:nvPr/>
          </p:nvGrpSpPr>
          <p:grpSpPr bwMode="auto">
            <a:xfrm>
              <a:off x="2123" y="1200"/>
              <a:ext cx="1237" cy="144"/>
              <a:chOff x="2459" y="1200"/>
              <a:chExt cx="864" cy="96"/>
            </a:xfrm>
          </p:grpSpPr>
          <p:sp>
            <p:nvSpPr>
              <p:cNvPr id="1423373" name="Arc 13"/>
              <p:cNvSpPr>
                <a:spLocks/>
              </p:cNvSpPr>
              <p:nvPr/>
            </p:nvSpPr>
            <p:spPr bwMode="auto">
              <a:xfrm>
                <a:off x="2890" y="1200"/>
                <a:ext cx="433" cy="96"/>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1"/>
                    </a:cubicBezTo>
                    <a:cubicBezTo>
                      <a:pt x="11979" y="-1"/>
                      <a:pt x="21650" y="9670"/>
                      <a:pt x="21650" y="21600"/>
                    </a:cubicBezTo>
                  </a:path>
                  <a:path w="21650" h="21600" stroke="0" extrusionOk="0">
                    <a:moveTo>
                      <a:pt x="0" y="0"/>
                    </a:moveTo>
                    <a:cubicBezTo>
                      <a:pt x="16" y="0"/>
                      <a:pt x="33" y="-1"/>
                      <a:pt x="50" y="-1"/>
                    </a:cubicBezTo>
                    <a:cubicBezTo>
                      <a:pt x="11979" y="-1"/>
                      <a:pt x="21650" y="9670"/>
                      <a:pt x="21650" y="21600"/>
                    </a:cubicBezTo>
                    <a:lnTo>
                      <a:pt x="5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74" name="Arc 14"/>
              <p:cNvSpPr>
                <a:spLocks/>
              </p:cNvSpPr>
              <p:nvPr/>
            </p:nvSpPr>
            <p:spPr bwMode="auto">
              <a:xfrm>
                <a:off x="2459" y="1200"/>
                <a:ext cx="432" cy="96"/>
              </a:xfrm>
              <a:custGeom>
                <a:avLst/>
                <a:gdLst>
                  <a:gd name="G0" fmla="+- 21600 0 0"/>
                  <a:gd name="G1" fmla="+- 21600 0 0"/>
                  <a:gd name="G2" fmla="+- 21600 0 0"/>
                  <a:gd name="T0" fmla="*/ 0 w 21600"/>
                  <a:gd name="T1" fmla="*/ 2160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90"/>
                      <a:pt x="9640" y="27"/>
                      <a:pt x="21550" y="0"/>
                    </a:cubicBezTo>
                  </a:path>
                  <a:path w="21600" h="21600" stroke="0" extrusionOk="0">
                    <a:moveTo>
                      <a:pt x="-1" y="21599"/>
                    </a:moveTo>
                    <a:cubicBezTo>
                      <a:pt x="-1" y="9690"/>
                      <a:pt x="9640" y="27"/>
                      <a:pt x="21550" y="0"/>
                    </a:cubicBezTo>
                    <a:lnTo>
                      <a:pt x="2160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grpSp>
      </p:grpSp>
      <p:grpSp>
        <p:nvGrpSpPr>
          <p:cNvPr id="1423375" name="Group 15"/>
          <p:cNvGrpSpPr>
            <a:grpSpLocks/>
          </p:cNvGrpSpPr>
          <p:nvPr/>
        </p:nvGrpSpPr>
        <p:grpSpPr bwMode="auto">
          <a:xfrm>
            <a:off x="2667000" y="1449388"/>
            <a:ext cx="4483100" cy="1054100"/>
            <a:chOff x="1680" y="1201"/>
            <a:chExt cx="2824" cy="664"/>
          </a:xfrm>
        </p:grpSpPr>
        <p:sp>
          <p:nvSpPr>
            <p:cNvPr id="1423376" name="Oval 16"/>
            <p:cNvSpPr>
              <a:spLocks noChangeArrowheads="1"/>
            </p:cNvSpPr>
            <p:nvPr/>
          </p:nvSpPr>
          <p:spPr bwMode="auto">
            <a:xfrm flipV="1">
              <a:off x="1680" y="177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7" name="Oval 17"/>
            <p:cNvSpPr>
              <a:spLocks noChangeArrowheads="1"/>
            </p:cNvSpPr>
            <p:nvPr/>
          </p:nvSpPr>
          <p:spPr bwMode="auto">
            <a:xfrm flipV="1">
              <a:off x="1776" y="168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8" name="Oval 18"/>
            <p:cNvSpPr>
              <a:spLocks noChangeArrowheads="1"/>
            </p:cNvSpPr>
            <p:nvPr/>
          </p:nvSpPr>
          <p:spPr bwMode="auto">
            <a:xfrm flipV="1">
              <a:off x="1872"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9" name="Oval 19"/>
            <p:cNvSpPr>
              <a:spLocks noChangeArrowheads="1"/>
            </p:cNvSpPr>
            <p:nvPr/>
          </p:nvSpPr>
          <p:spPr bwMode="auto">
            <a:xfrm flipV="1">
              <a:off x="1968"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0" name="Oval 20"/>
            <p:cNvSpPr>
              <a:spLocks noChangeArrowheads="1"/>
            </p:cNvSpPr>
            <p:nvPr/>
          </p:nvSpPr>
          <p:spPr bwMode="auto">
            <a:xfrm flipV="1">
              <a:off x="2064"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1" name="Oval 21"/>
            <p:cNvSpPr>
              <a:spLocks noChangeArrowheads="1"/>
            </p:cNvSpPr>
            <p:nvPr/>
          </p:nvSpPr>
          <p:spPr bwMode="auto">
            <a:xfrm flipV="1">
              <a:off x="2160"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2" name="Oval 22"/>
            <p:cNvSpPr>
              <a:spLocks noChangeArrowheads="1"/>
            </p:cNvSpPr>
            <p:nvPr/>
          </p:nvSpPr>
          <p:spPr bwMode="auto">
            <a:xfrm flipV="1">
              <a:off x="2256"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3" name="Oval 23"/>
            <p:cNvSpPr>
              <a:spLocks noChangeArrowheads="1"/>
            </p:cNvSpPr>
            <p:nvPr/>
          </p:nvSpPr>
          <p:spPr bwMode="auto">
            <a:xfrm flipV="1">
              <a:off x="2352"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4" name="Oval 24"/>
            <p:cNvSpPr>
              <a:spLocks noChangeArrowheads="1"/>
            </p:cNvSpPr>
            <p:nvPr/>
          </p:nvSpPr>
          <p:spPr bwMode="auto">
            <a:xfrm flipV="1">
              <a:off x="2448"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5" name="Oval 25"/>
            <p:cNvSpPr>
              <a:spLocks noChangeArrowheads="1"/>
            </p:cNvSpPr>
            <p:nvPr/>
          </p:nvSpPr>
          <p:spPr bwMode="auto">
            <a:xfrm flipV="1">
              <a:off x="254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6" name="Oval 26"/>
            <p:cNvSpPr>
              <a:spLocks noChangeArrowheads="1"/>
            </p:cNvSpPr>
            <p:nvPr/>
          </p:nvSpPr>
          <p:spPr bwMode="auto">
            <a:xfrm flipV="1">
              <a:off x="264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7" name="Oval 27"/>
            <p:cNvSpPr>
              <a:spLocks noChangeArrowheads="1"/>
            </p:cNvSpPr>
            <p:nvPr/>
          </p:nvSpPr>
          <p:spPr bwMode="auto">
            <a:xfrm flipV="1">
              <a:off x="3168"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8" name="Oval 28"/>
            <p:cNvSpPr>
              <a:spLocks noChangeArrowheads="1"/>
            </p:cNvSpPr>
            <p:nvPr/>
          </p:nvSpPr>
          <p:spPr bwMode="auto">
            <a:xfrm flipV="1">
              <a:off x="3072"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9" name="Oval 29"/>
            <p:cNvSpPr>
              <a:spLocks noChangeArrowheads="1"/>
            </p:cNvSpPr>
            <p:nvPr/>
          </p:nvSpPr>
          <p:spPr bwMode="auto">
            <a:xfrm flipV="1">
              <a:off x="2976"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0" name="Line 30"/>
            <p:cNvSpPr>
              <a:spLocks noChangeShapeType="1"/>
            </p:cNvSpPr>
            <p:nvPr/>
          </p:nvSpPr>
          <p:spPr bwMode="auto">
            <a:xfrm flipV="1">
              <a:off x="273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91" name="Oval 31"/>
            <p:cNvSpPr>
              <a:spLocks noChangeArrowheads="1"/>
            </p:cNvSpPr>
            <p:nvPr/>
          </p:nvSpPr>
          <p:spPr bwMode="auto">
            <a:xfrm flipV="1">
              <a:off x="326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2" name="Oval 32"/>
            <p:cNvSpPr>
              <a:spLocks noChangeArrowheads="1"/>
            </p:cNvSpPr>
            <p:nvPr/>
          </p:nvSpPr>
          <p:spPr bwMode="auto">
            <a:xfrm flipV="1">
              <a:off x="336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3" name="Oval 33"/>
            <p:cNvSpPr>
              <a:spLocks noChangeArrowheads="1"/>
            </p:cNvSpPr>
            <p:nvPr/>
          </p:nvSpPr>
          <p:spPr bwMode="auto">
            <a:xfrm flipV="1">
              <a:off x="3456" y="129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4" name="Oval 34"/>
            <p:cNvSpPr>
              <a:spLocks noChangeArrowheads="1"/>
            </p:cNvSpPr>
            <p:nvPr/>
          </p:nvSpPr>
          <p:spPr bwMode="auto">
            <a:xfrm flipV="1">
              <a:off x="3552" y="120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5" name="Line 35"/>
            <p:cNvSpPr>
              <a:spLocks noChangeShapeType="1"/>
            </p:cNvSpPr>
            <p:nvPr/>
          </p:nvSpPr>
          <p:spPr bwMode="auto">
            <a:xfrm flipV="1">
              <a:off x="369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96" name="Oval 36"/>
            <p:cNvSpPr>
              <a:spLocks noChangeArrowheads="1"/>
            </p:cNvSpPr>
            <p:nvPr/>
          </p:nvSpPr>
          <p:spPr bwMode="auto">
            <a:xfrm flipV="1">
              <a:off x="3984" y="182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7" name="Oval 37"/>
            <p:cNvSpPr>
              <a:spLocks noChangeArrowheads="1"/>
            </p:cNvSpPr>
            <p:nvPr/>
          </p:nvSpPr>
          <p:spPr bwMode="auto">
            <a:xfrm flipV="1">
              <a:off x="4080" y="172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8" name="Oval 38"/>
            <p:cNvSpPr>
              <a:spLocks noChangeArrowheads="1"/>
            </p:cNvSpPr>
            <p:nvPr/>
          </p:nvSpPr>
          <p:spPr bwMode="auto">
            <a:xfrm flipV="1">
              <a:off x="4176" y="163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9" name="Oval 39"/>
            <p:cNvSpPr>
              <a:spLocks noChangeArrowheads="1"/>
            </p:cNvSpPr>
            <p:nvPr/>
          </p:nvSpPr>
          <p:spPr bwMode="auto">
            <a:xfrm flipV="1">
              <a:off x="4272" y="153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0" name="Oval 40"/>
            <p:cNvSpPr>
              <a:spLocks noChangeArrowheads="1"/>
            </p:cNvSpPr>
            <p:nvPr/>
          </p:nvSpPr>
          <p:spPr bwMode="auto">
            <a:xfrm flipV="1">
              <a:off x="4368" y="144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1" name="Oval 41"/>
            <p:cNvSpPr>
              <a:spLocks noChangeArrowheads="1"/>
            </p:cNvSpPr>
            <p:nvPr/>
          </p:nvSpPr>
          <p:spPr bwMode="auto">
            <a:xfrm flipV="1">
              <a:off x="4464" y="134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02" name="Group 42"/>
          <p:cNvGrpSpPr>
            <a:grpSpLocks/>
          </p:cNvGrpSpPr>
          <p:nvPr/>
        </p:nvGrpSpPr>
        <p:grpSpPr bwMode="auto">
          <a:xfrm flipV="1">
            <a:off x="2743200" y="3200400"/>
            <a:ext cx="4800600" cy="838200"/>
            <a:chOff x="1728" y="2304"/>
            <a:chExt cx="3024" cy="528"/>
          </a:xfrm>
        </p:grpSpPr>
        <p:sp>
          <p:nvSpPr>
            <p:cNvPr id="1423403" name="Oval 43"/>
            <p:cNvSpPr>
              <a:spLocks noChangeArrowheads="1"/>
            </p:cNvSpPr>
            <p:nvPr/>
          </p:nvSpPr>
          <p:spPr bwMode="auto">
            <a:xfrm flipV="1">
              <a:off x="1824"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4" name="Oval 44"/>
            <p:cNvSpPr>
              <a:spLocks noChangeArrowheads="1"/>
            </p:cNvSpPr>
            <p:nvPr/>
          </p:nvSpPr>
          <p:spPr bwMode="auto">
            <a:xfrm flipV="1">
              <a:off x="1728"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5" name="Oval 45"/>
            <p:cNvSpPr>
              <a:spLocks noChangeArrowheads="1"/>
            </p:cNvSpPr>
            <p:nvPr/>
          </p:nvSpPr>
          <p:spPr bwMode="auto">
            <a:xfrm flipV="1">
              <a:off x="1920" y="25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6" name="Oval 46"/>
            <p:cNvSpPr>
              <a:spLocks noChangeArrowheads="1"/>
            </p:cNvSpPr>
            <p:nvPr/>
          </p:nvSpPr>
          <p:spPr bwMode="auto">
            <a:xfrm flipV="1">
              <a:off x="201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7" name="Oval 47"/>
            <p:cNvSpPr>
              <a:spLocks noChangeArrowheads="1"/>
            </p:cNvSpPr>
            <p:nvPr/>
          </p:nvSpPr>
          <p:spPr bwMode="auto">
            <a:xfrm flipV="1">
              <a:off x="2112" y="2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8" name="Oval 48"/>
            <p:cNvSpPr>
              <a:spLocks noChangeArrowheads="1"/>
            </p:cNvSpPr>
            <p:nvPr/>
          </p:nvSpPr>
          <p:spPr bwMode="auto">
            <a:xfrm flipV="1">
              <a:off x="2208"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9" name="Oval 49"/>
            <p:cNvSpPr>
              <a:spLocks noChangeArrowheads="1"/>
            </p:cNvSpPr>
            <p:nvPr/>
          </p:nvSpPr>
          <p:spPr bwMode="auto">
            <a:xfrm flipV="1">
              <a:off x="24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0" name="Oval 50"/>
            <p:cNvSpPr>
              <a:spLocks noChangeArrowheads="1"/>
            </p:cNvSpPr>
            <p:nvPr/>
          </p:nvSpPr>
          <p:spPr bwMode="auto">
            <a:xfrm flipV="1">
              <a:off x="3892" y="26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1" name="Oval 51"/>
            <p:cNvSpPr>
              <a:spLocks noChangeArrowheads="1"/>
            </p:cNvSpPr>
            <p:nvPr/>
          </p:nvSpPr>
          <p:spPr bwMode="auto">
            <a:xfrm flipV="1">
              <a:off x="4136"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2" name="Oval 52"/>
            <p:cNvSpPr>
              <a:spLocks noChangeArrowheads="1"/>
            </p:cNvSpPr>
            <p:nvPr/>
          </p:nvSpPr>
          <p:spPr bwMode="auto">
            <a:xfrm flipV="1">
              <a:off x="4232"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3" name="Oval 53"/>
            <p:cNvSpPr>
              <a:spLocks noChangeArrowheads="1"/>
            </p:cNvSpPr>
            <p:nvPr/>
          </p:nvSpPr>
          <p:spPr bwMode="auto">
            <a:xfrm flipV="1">
              <a:off x="4328"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4" name="Oval 54"/>
            <p:cNvSpPr>
              <a:spLocks noChangeArrowheads="1"/>
            </p:cNvSpPr>
            <p:nvPr/>
          </p:nvSpPr>
          <p:spPr bwMode="auto">
            <a:xfrm flipV="1">
              <a:off x="4424"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5" name="Oval 55"/>
            <p:cNvSpPr>
              <a:spLocks noChangeArrowheads="1"/>
            </p:cNvSpPr>
            <p:nvPr/>
          </p:nvSpPr>
          <p:spPr bwMode="auto">
            <a:xfrm flipV="1">
              <a:off x="4520"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6" name="Oval 56"/>
            <p:cNvSpPr>
              <a:spLocks noChangeArrowheads="1"/>
            </p:cNvSpPr>
            <p:nvPr/>
          </p:nvSpPr>
          <p:spPr bwMode="auto">
            <a:xfrm flipV="1">
              <a:off x="4712"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7" name="Oval 57"/>
            <p:cNvSpPr>
              <a:spLocks noChangeArrowheads="1"/>
            </p:cNvSpPr>
            <p:nvPr/>
          </p:nvSpPr>
          <p:spPr bwMode="auto">
            <a:xfrm flipV="1">
              <a:off x="4616"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8" name="Oval 58"/>
            <p:cNvSpPr>
              <a:spLocks noChangeArrowheads="1"/>
            </p:cNvSpPr>
            <p:nvPr/>
          </p:nvSpPr>
          <p:spPr bwMode="auto">
            <a:xfrm flipV="1">
              <a:off x="4520"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9" name="Oval 59"/>
            <p:cNvSpPr>
              <a:spLocks noChangeArrowheads="1"/>
            </p:cNvSpPr>
            <p:nvPr/>
          </p:nvSpPr>
          <p:spPr bwMode="auto">
            <a:xfrm flipV="1">
              <a:off x="26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0" name="Oval 60"/>
            <p:cNvSpPr>
              <a:spLocks noChangeArrowheads="1"/>
            </p:cNvSpPr>
            <p:nvPr/>
          </p:nvSpPr>
          <p:spPr bwMode="auto">
            <a:xfrm flipV="1">
              <a:off x="27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1" name="Oval 61"/>
            <p:cNvSpPr>
              <a:spLocks noChangeArrowheads="1"/>
            </p:cNvSpPr>
            <p:nvPr/>
          </p:nvSpPr>
          <p:spPr bwMode="auto">
            <a:xfrm flipV="1">
              <a:off x="29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2" name="Oval 62"/>
            <p:cNvSpPr>
              <a:spLocks noChangeArrowheads="1"/>
            </p:cNvSpPr>
            <p:nvPr/>
          </p:nvSpPr>
          <p:spPr bwMode="auto">
            <a:xfrm flipV="1">
              <a:off x="31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3" name="Oval 63"/>
            <p:cNvSpPr>
              <a:spLocks noChangeArrowheads="1"/>
            </p:cNvSpPr>
            <p:nvPr/>
          </p:nvSpPr>
          <p:spPr bwMode="auto">
            <a:xfrm flipV="1">
              <a:off x="33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4" name="Oval 64"/>
            <p:cNvSpPr>
              <a:spLocks noChangeArrowheads="1"/>
            </p:cNvSpPr>
            <p:nvPr/>
          </p:nvSpPr>
          <p:spPr bwMode="auto">
            <a:xfrm flipV="1">
              <a:off x="357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nvGrpSpPr>
            <p:cNvPr id="1423425" name="Group 65"/>
            <p:cNvGrpSpPr>
              <a:grpSpLocks/>
            </p:cNvGrpSpPr>
            <p:nvPr/>
          </p:nvGrpSpPr>
          <p:grpSpPr bwMode="auto">
            <a:xfrm flipV="1">
              <a:off x="3704" y="2304"/>
              <a:ext cx="520" cy="424"/>
              <a:chOff x="3704" y="2304"/>
              <a:chExt cx="520" cy="424"/>
            </a:xfrm>
          </p:grpSpPr>
          <p:sp>
            <p:nvSpPr>
              <p:cNvPr id="1423426" name="Oval 66"/>
              <p:cNvSpPr>
                <a:spLocks noChangeArrowheads="1"/>
              </p:cNvSpPr>
              <p:nvPr/>
            </p:nvSpPr>
            <p:spPr bwMode="auto">
              <a:xfrm flipV="1">
                <a:off x="3800" y="25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7" name="Oval 67"/>
              <p:cNvSpPr>
                <a:spLocks noChangeArrowheads="1"/>
              </p:cNvSpPr>
              <p:nvPr/>
            </p:nvSpPr>
            <p:spPr bwMode="auto">
              <a:xfrm flipV="1">
                <a:off x="3704" y="268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8" name="Oval 68"/>
              <p:cNvSpPr>
                <a:spLocks noChangeArrowheads="1"/>
              </p:cNvSpPr>
              <p:nvPr/>
            </p:nvSpPr>
            <p:spPr bwMode="auto">
              <a:xfrm flipV="1">
                <a:off x="3896" y="24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9" name="Oval 69"/>
              <p:cNvSpPr>
                <a:spLocks noChangeArrowheads="1"/>
              </p:cNvSpPr>
              <p:nvPr/>
            </p:nvSpPr>
            <p:spPr bwMode="auto">
              <a:xfrm flipV="1">
                <a:off x="3992"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30" name="Oval 70"/>
              <p:cNvSpPr>
                <a:spLocks noChangeArrowheads="1"/>
              </p:cNvSpPr>
              <p:nvPr/>
            </p:nvSpPr>
            <p:spPr bwMode="auto">
              <a:xfrm flipV="1">
                <a:off x="4088" y="23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31" name="Oval 71"/>
              <p:cNvSpPr>
                <a:spLocks noChangeArrowheads="1"/>
              </p:cNvSpPr>
              <p:nvPr/>
            </p:nvSpPr>
            <p:spPr bwMode="auto">
              <a:xfrm flipV="1">
                <a:off x="4184"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grpSp>
        <p:nvGrpSpPr>
          <p:cNvPr id="1423432" name="Group 72"/>
          <p:cNvGrpSpPr>
            <a:grpSpLocks/>
          </p:cNvGrpSpPr>
          <p:nvPr/>
        </p:nvGrpSpPr>
        <p:grpSpPr bwMode="auto">
          <a:xfrm>
            <a:off x="2617788" y="2743200"/>
            <a:ext cx="1420812" cy="1111250"/>
            <a:chOff x="1649" y="2016"/>
            <a:chExt cx="895" cy="700"/>
          </a:xfrm>
        </p:grpSpPr>
        <p:sp>
          <p:nvSpPr>
            <p:cNvPr id="1423433" name="Text Box 73"/>
            <p:cNvSpPr txBox="1">
              <a:spLocks noChangeArrowheads="1"/>
            </p:cNvSpPr>
            <p:nvPr/>
          </p:nvSpPr>
          <p:spPr bwMode="auto">
            <a:xfrm>
              <a:off x="1649" y="2016"/>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sz="1800" b="1" dirty="0">
                  <a:latin typeface="Calibri"/>
                  <a:cs typeface="Calibri"/>
                </a:rPr>
                <a:t>subroutine call</a:t>
              </a:r>
            </a:p>
          </p:txBody>
        </p:sp>
        <p:sp>
          <p:nvSpPr>
            <p:cNvPr id="1423434" name="Freeform 74"/>
            <p:cNvSpPr>
              <a:spLocks/>
            </p:cNvSpPr>
            <p:nvPr/>
          </p:nvSpPr>
          <p:spPr bwMode="auto">
            <a:xfrm rot="5400000">
              <a:off x="1704" y="2259"/>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35" name="Group 75"/>
          <p:cNvGrpSpPr>
            <a:grpSpLocks/>
          </p:cNvGrpSpPr>
          <p:nvPr/>
        </p:nvGrpSpPr>
        <p:grpSpPr bwMode="auto">
          <a:xfrm>
            <a:off x="5873750" y="2819400"/>
            <a:ext cx="1643063" cy="1030288"/>
            <a:chOff x="3700" y="2064"/>
            <a:chExt cx="1035" cy="649"/>
          </a:xfrm>
        </p:grpSpPr>
        <p:sp>
          <p:nvSpPr>
            <p:cNvPr id="1423436" name="Text Box 76"/>
            <p:cNvSpPr txBox="1">
              <a:spLocks noChangeArrowheads="1"/>
            </p:cNvSpPr>
            <p:nvPr/>
          </p:nvSpPr>
          <p:spPr bwMode="auto">
            <a:xfrm>
              <a:off x="3840" y="2064"/>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sz="1800" b="1">
                  <a:latin typeface="Calibri"/>
                  <a:cs typeface="Calibri"/>
                </a:rPr>
                <a:t>subroutine return</a:t>
              </a:r>
            </a:p>
          </p:txBody>
        </p:sp>
        <p:sp>
          <p:nvSpPr>
            <p:cNvPr id="1423437" name="Freeform 77"/>
            <p:cNvSpPr>
              <a:spLocks/>
            </p:cNvSpPr>
            <p:nvPr/>
          </p:nvSpPr>
          <p:spPr bwMode="auto">
            <a:xfrm rot="16200000" flipH="1">
              <a:off x="3648" y="2256"/>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38" name="Group 78"/>
          <p:cNvGrpSpPr>
            <a:grpSpLocks/>
          </p:cNvGrpSpPr>
          <p:nvPr/>
        </p:nvGrpSpPr>
        <p:grpSpPr bwMode="auto">
          <a:xfrm>
            <a:off x="3403600" y="3837403"/>
            <a:ext cx="2362200" cy="504825"/>
            <a:chOff x="2160" y="2496"/>
            <a:chExt cx="1488" cy="318"/>
          </a:xfrm>
        </p:grpSpPr>
        <p:sp>
          <p:nvSpPr>
            <p:cNvPr id="1423439" name="Text Box 79"/>
            <p:cNvSpPr txBox="1">
              <a:spLocks noChangeArrowheads="1"/>
            </p:cNvSpPr>
            <p:nvPr/>
          </p:nvSpPr>
          <p:spPr bwMode="auto">
            <a:xfrm>
              <a:off x="2372" y="2581"/>
              <a:ext cx="1122"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argument access</a:t>
              </a:r>
              <a:endParaRPr lang="en-US" sz="1800" b="1">
                <a:solidFill>
                  <a:schemeClr val="tx1"/>
                </a:solidFill>
                <a:latin typeface="Calibri"/>
                <a:cs typeface="Calibri"/>
              </a:endParaRPr>
            </a:p>
          </p:txBody>
        </p:sp>
        <p:sp>
          <p:nvSpPr>
            <p:cNvPr id="1423440" name="AutoShape 80"/>
            <p:cNvSpPr>
              <a:spLocks/>
            </p:cNvSpPr>
            <p:nvPr/>
          </p:nvSpPr>
          <p:spPr bwMode="auto">
            <a:xfrm rot="5400000">
              <a:off x="2856" y="1800"/>
              <a:ext cx="96" cy="1488"/>
            </a:xfrm>
            <a:prstGeom prst="rightBracket">
              <a:avLst>
                <a:gd name="adj" fmla="val 129167"/>
              </a:avLst>
            </a:prstGeom>
            <a:noFill/>
            <a:ln w="9525">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41" name="Group 81"/>
          <p:cNvGrpSpPr>
            <a:grpSpLocks/>
          </p:cNvGrpSpPr>
          <p:nvPr/>
        </p:nvGrpSpPr>
        <p:grpSpPr bwMode="auto">
          <a:xfrm>
            <a:off x="3505200" y="4572000"/>
            <a:ext cx="2349500" cy="1282700"/>
            <a:chOff x="2208" y="2832"/>
            <a:chExt cx="1480" cy="808"/>
          </a:xfrm>
        </p:grpSpPr>
        <p:sp>
          <p:nvSpPr>
            <p:cNvPr id="1423442" name="Oval 82"/>
            <p:cNvSpPr>
              <a:spLocks noChangeArrowheads="1"/>
            </p:cNvSpPr>
            <p:nvPr/>
          </p:nvSpPr>
          <p:spPr bwMode="auto">
            <a:xfrm>
              <a:off x="2212" y="35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3" name="Oval 83"/>
            <p:cNvSpPr>
              <a:spLocks noChangeArrowheads="1"/>
            </p:cNvSpPr>
            <p:nvPr/>
          </p:nvSpPr>
          <p:spPr bwMode="auto">
            <a:xfrm>
              <a:off x="2408" y="34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4" name="Oval 84"/>
            <p:cNvSpPr>
              <a:spLocks noChangeArrowheads="1"/>
            </p:cNvSpPr>
            <p:nvPr/>
          </p:nvSpPr>
          <p:spPr bwMode="auto">
            <a:xfrm>
              <a:off x="2592" y="3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5" name="Oval 85"/>
            <p:cNvSpPr>
              <a:spLocks noChangeArrowheads="1"/>
            </p:cNvSpPr>
            <p:nvPr/>
          </p:nvSpPr>
          <p:spPr bwMode="auto">
            <a:xfrm>
              <a:off x="2784" y="321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6" name="Oval 86"/>
            <p:cNvSpPr>
              <a:spLocks noChangeArrowheads="1"/>
            </p:cNvSpPr>
            <p:nvPr/>
          </p:nvSpPr>
          <p:spPr bwMode="auto">
            <a:xfrm>
              <a:off x="2984" y="31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7" name="Oval 87"/>
            <p:cNvSpPr>
              <a:spLocks noChangeArrowheads="1"/>
            </p:cNvSpPr>
            <p:nvPr/>
          </p:nvSpPr>
          <p:spPr bwMode="auto">
            <a:xfrm>
              <a:off x="3168" y="30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8" name="Oval 88"/>
            <p:cNvSpPr>
              <a:spLocks noChangeArrowheads="1"/>
            </p:cNvSpPr>
            <p:nvPr/>
          </p:nvSpPr>
          <p:spPr bwMode="auto">
            <a:xfrm>
              <a:off x="220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9" name="Oval 89"/>
            <p:cNvSpPr>
              <a:spLocks noChangeArrowheads="1"/>
            </p:cNvSpPr>
            <p:nvPr/>
          </p:nvSpPr>
          <p:spPr bwMode="auto">
            <a:xfrm>
              <a:off x="3368" y="292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0" name="Oval 90"/>
            <p:cNvSpPr>
              <a:spLocks noChangeArrowheads="1"/>
            </p:cNvSpPr>
            <p:nvPr/>
          </p:nvSpPr>
          <p:spPr bwMode="auto">
            <a:xfrm>
              <a:off x="3568" y="283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1" name="Oval 91"/>
            <p:cNvSpPr>
              <a:spLocks noChangeArrowheads="1"/>
            </p:cNvSpPr>
            <p:nvPr/>
          </p:nvSpPr>
          <p:spPr bwMode="auto">
            <a:xfrm>
              <a:off x="2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2" name="Oval 92"/>
            <p:cNvSpPr>
              <a:spLocks noChangeArrowheads="1"/>
            </p:cNvSpPr>
            <p:nvPr/>
          </p:nvSpPr>
          <p:spPr bwMode="auto">
            <a:xfrm>
              <a:off x="2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3" name="Oval 93"/>
            <p:cNvSpPr>
              <a:spLocks noChangeArrowheads="1"/>
            </p:cNvSpPr>
            <p:nvPr/>
          </p:nvSpPr>
          <p:spPr bwMode="auto">
            <a:xfrm>
              <a:off x="28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4" name="Oval 94"/>
            <p:cNvSpPr>
              <a:spLocks noChangeArrowheads="1"/>
            </p:cNvSpPr>
            <p:nvPr/>
          </p:nvSpPr>
          <p:spPr bwMode="auto">
            <a:xfrm>
              <a:off x="30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5" name="Oval 95"/>
            <p:cNvSpPr>
              <a:spLocks noChangeArrowheads="1"/>
            </p:cNvSpPr>
            <p:nvPr/>
          </p:nvSpPr>
          <p:spPr bwMode="auto">
            <a:xfrm>
              <a:off x="32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6" name="Oval 96"/>
            <p:cNvSpPr>
              <a:spLocks noChangeArrowheads="1"/>
            </p:cNvSpPr>
            <p:nvPr/>
          </p:nvSpPr>
          <p:spPr bwMode="auto">
            <a:xfrm>
              <a:off x="3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7" name="Oval 97"/>
            <p:cNvSpPr>
              <a:spLocks noChangeArrowheads="1"/>
            </p:cNvSpPr>
            <p:nvPr/>
          </p:nvSpPr>
          <p:spPr bwMode="auto">
            <a:xfrm>
              <a:off x="3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58" name="Group 98"/>
          <p:cNvGrpSpPr>
            <a:grpSpLocks/>
          </p:cNvGrpSpPr>
          <p:nvPr/>
        </p:nvGrpSpPr>
        <p:grpSpPr bwMode="auto">
          <a:xfrm>
            <a:off x="3124200" y="4783144"/>
            <a:ext cx="2590800" cy="369888"/>
            <a:chOff x="1968" y="3013"/>
            <a:chExt cx="1632" cy="233"/>
          </a:xfrm>
        </p:grpSpPr>
        <p:sp>
          <p:nvSpPr>
            <p:cNvPr id="1423459" name="AutoShape 99"/>
            <p:cNvSpPr>
              <a:spLocks/>
            </p:cNvSpPr>
            <p:nvPr/>
          </p:nvSpPr>
          <p:spPr bwMode="auto">
            <a:xfrm rot="3682897">
              <a:off x="2760" y="2376"/>
              <a:ext cx="47" cy="1632"/>
            </a:xfrm>
            <a:prstGeom prst="leftBracket">
              <a:avLst>
                <a:gd name="adj" fmla="val 289362"/>
              </a:avLst>
            </a:prstGeom>
            <a:noFill/>
            <a:ln w="9525">
              <a:solidFill>
                <a:schemeClr val="tx1"/>
              </a:solidFill>
              <a:round/>
              <a:headEnd/>
              <a:tailEnd/>
            </a:ln>
            <a:effectLst/>
          </p:spPr>
          <p:txBody>
            <a:bodyPr rot="10800000" vert="eaVert" wrap="none" anchor="ctr">
              <a:prstTxWarp prst="textNoShape">
                <a:avLst/>
              </a:prstTxWarp>
            </a:bodyPr>
            <a:lstStyle/>
            <a:p>
              <a:pPr algn="ctr">
                <a:spcBef>
                  <a:spcPct val="0"/>
                </a:spcBef>
              </a:pPr>
              <a:endParaRPr lang="en-US" sz="2000">
                <a:solidFill>
                  <a:schemeClr val="tx1"/>
                </a:solidFill>
                <a:latin typeface="Calibri"/>
                <a:cs typeface="Calibri"/>
              </a:endParaRPr>
            </a:p>
          </p:txBody>
        </p:sp>
        <p:sp>
          <p:nvSpPr>
            <p:cNvPr id="1423460" name="Text Box 100"/>
            <p:cNvSpPr txBox="1">
              <a:spLocks noChangeArrowheads="1"/>
            </p:cNvSpPr>
            <p:nvPr/>
          </p:nvSpPr>
          <p:spPr bwMode="auto">
            <a:xfrm rot="19828516">
              <a:off x="2231" y="3013"/>
              <a:ext cx="916"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vector access</a:t>
              </a:r>
              <a:endParaRPr lang="en-US" sz="1800" b="1">
                <a:solidFill>
                  <a:schemeClr val="tx1"/>
                </a:solidFill>
                <a:latin typeface="Calibri"/>
                <a:cs typeface="Calibri"/>
              </a:endParaRPr>
            </a:p>
          </p:txBody>
        </p:sp>
      </p:grpSp>
      <p:grpSp>
        <p:nvGrpSpPr>
          <p:cNvPr id="1423461" name="Group 101"/>
          <p:cNvGrpSpPr>
            <a:grpSpLocks/>
          </p:cNvGrpSpPr>
          <p:nvPr/>
        </p:nvGrpSpPr>
        <p:grpSpPr bwMode="auto">
          <a:xfrm>
            <a:off x="3733799" y="5316544"/>
            <a:ext cx="2432050" cy="398463"/>
            <a:chOff x="2352" y="3349"/>
            <a:chExt cx="1532" cy="251"/>
          </a:xfrm>
        </p:grpSpPr>
        <p:sp>
          <p:nvSpPr>
            <p:cNvPr id="1423462" name="Text Box 102"/>
            <p:cNvSpPr txBox="1">
              <a:spLocks noChangeArrowheads="1"/>
            </p:cNvSpPr>
            <p:nvPr/>
          </p:nvSpPr>
          <p:spPr bwMode="auto">
            <a:xfrm>
              <a:off x="2871" y="3349"/>
              <a:ext cx="1013"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scalar accesses</a:t>
              </a:r>
            </a:p>
          </p:txBody>
        </p:sp>
        <p:sp>
          <p:nvSpPr>
            <p:cNvPr id="1423463" name="AutoShape 103"/>
            <p:cNvSpPr>
              <a:spLocks/>
            </p:cNvSpPr>
            <p:nvPr/>
          </p:nvSpPr>
          <p:spPr bwMode="auto">
            <a:xfrm rot="5400000">
              <a:off x="3000" y="2904"/>
              <a:ext cx="48" cy="1344"/>
            </a:xfrm>
            <a:prstGeom prst="leftBracket">
              <a:avLst>
                <a:gd name="adj" fmla="val 507241"/>
              </a:avLst>
            </a:prstGeom>
            <a:noFill/>
            <a:ln w="9525">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spTree>
    <p:extLst>
      <p:ext uri="{BB962C8B-B14F-4D97-AF65-F5344CB8AC3E}">
        <p14:creationId xmlns:p14="http://schemas.microsoft.com/office/powerpoint/2010/main" val="3176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23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23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233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234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23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234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4234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233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423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234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423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7" grpId="0" autoUpdateAnimBg="0"/>
      <p:bldP spid="1423368" grpId="0" autoUpdateAnimBg="0"/>
      <p:bldP spid="142336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Philosophy</a:t>
            </a:r>
            <a:endParaRPr lang="en-US" dirty="0"/>
          </a:p>
        </p:txBody>
      </p:sp>
      <p:sp>
        <p:nvSpPr>
          <p:cNvPr id="3" name="Content Placeholder 2"/>
          <p:cNvSpPr>
            <a:spLocks noGrp="1"/>
          </p:cNvSpPr>
          <p:nvPr>
            <p:ph idx="1"/>
          </p:nvPr>
        </p:nvSpPr>
        <p:spPr>
          <a:xfrm>
            <a:off x="381000" y="1447800"/>
            <a:ext cx="8229600" cy="4525963"/>
          </a:xfrm>
        </p:spPr>
        <p:txBody>
          <a:bodyPr/>
          <a:lstStyle/>
          <a:p>
            <a:r>
              <a:rPr lang="en-US" dirty="0" smtClean="0"/>
              <a:t>Programmer-invisible hardware mechanism to give illusion of speed of fastest memory with size of largest memory</a:t>
            </a:r>
          </a:p>
          <a:p>
            <a:pPr lvl="1"/>
            <a:r>
              <a:rPr lang="en-US" dirty="0" smtClean="0"/>
              <a:t>Works fine even if programmer has no idea what a cache is</a:t>
            </a:r>
          </a:p>
          <a:p>
            <a:pPr lvl="2"/>
            <a:r>
              <a:rPr lang="en-US" dirty="0" smtClean="0"/>
              <a:t>However, performance-oriented programmers today sometimes “reverse engineer” cache design to design data structures to match cache</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2570698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without Cache</a:t>
            </a:r>
            <a:endParaRPr lang="en-US" dirty="0"/>
          </a:p>
        </p:txBody>
      </p:sp>
      <p:sp>
        <p:nvSpPr>
          <p:cNvPr id="3" name="Content Placeholder 2"/>
          <p:cNvSpPr>
            <a:spLocks noGrp="1"/>
          </p:cNvSpPr>
          <p:nvPr>
            <p:ph idx="1"/>
          </p:nvPr>
        </p:nvSpPr>
        <p:spPr/>
        <p:txBody>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0x12F0</a:t>
            </a:r>
            <a:r>
              <a:rPr lang="en-US" baseline="-25000" dirty="0" smtClean="0"/>
              <a:t>, </a:t>
            </a:r>
            <a:r>
              <a:rPr lang="en-US" dirty="0" smtClean="0"/>
              <a:t>Memory[0x12F0] = 99</a:t>
            </a:r>
          </a:p>
          <a:p>
            <a:pPr>
              <a:buNone/>
            </a:pPr>
            <a:endParaRPr lang="en-US" baseline="-25000" dirty="0" smtClean="0"/>
          </a:p>
          <a:p>
            <a:pPr marL="971550" lvl="1" indent="-514350">
              <a:buFont typeface="+mj-lt"/>
              <a:buAutoNum type="arabicPeriod"/>
            </a:pPr>
            <a:r>
              <a:rPr lang="en-US" dirty="0" smtClean="0"/>
              <a:t>Processor issues address 0x12F0</a:t>
            </a:r>
            <a:r>
              <a:rPr lang="en-US" baseline="-25000" dirty="0" smtClean="0"/>
              <a:t> </a:t>
            </a:r>
            <a:r>
              <a:rPr lang="en-US" dirty="0" smtClean="0"/>
              <a:t>to Memory</a:t>
            </a:r>
          </a:p>
          <a:p>
            <a:pPr marL="971550" lvl="1" indent="-514350">
              <a:buFont typeface="+mj-lt"/>
              <a:buAutoNum type="arabicPeriod"/>
            </a:pPr>
            <a:r>
              <a:rPr lang="en-US" dirty="0" smtClean="0"/>
              <a:t>Memory reads word at address 0x12F0</a:t>
            </a:r>
            <a:r>
              <a:rPr lang="en-US" baseline="-25000" dirty="0" smtClean="0"/>
              <a:t> </a:t>
            </a:r>
            <a:r>
              <a:rPr lang="en-US" dirty="0" smtClean="0"/>
              <a:t>(99)</a:t>
            </a:r>
            <a:endParaRPr lang="en-US" baseline="-25000" dirty="0" smtClean="0"/>
          </a:p>
          <a:p>
            <a:pPr marL="971550" lvl="1" indent="-514350">
              <a:buFont typeface="+mj-lt"/>
              <a:buAutoNum type="arabicPeriod"/>
            </a:pPr>
            <a:r>
              <a:rPr lang="en-US" dirty="0" smtClean="0"/>
              <a:t>Memory sends 99 to Processor</a:t>
            </a:r>
          </a:p>
          <a:p>
            <a:pPr marL="971550" lvl="1" indent="-514350">
              <a:buFont typeface="+mj-lt"/>
              <a:buAutoNum type="arabicPeriod"/>
            </a:pPr>
            <a:r>
              <a:rPr lang="en-US" dirty="0" smtClean="0"/>
              <a:t>Processor loads 99 into register $t0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dirty="0"/>
          </a:p>
        </p:txBody>
      </p:sp>
    </p:spTree>
    <p:extLst>
      <p:ext uri="{BB962C8B-B14F-4D97-AF65-F5344CB8AC3E}">
        <p14:creationId xmlns:p14="http://schemas.microsoft.com/office/powerpoint/2010/main" val="3040761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304800" y="16002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a:xfrm>
            <a:off x="304800" y="152400"/>
            <a:ext cx="8229600" cy="1143000"/>
          </a:xfrm>
        </p:spPr>
        <p:txBody>
          <a:bodyPr>
            <a:normAutofit/>
          </a:bodyPr>
          <a:lstStyle/>
          <a:p>
            <a:r>
              <a:rPr lang="en-US" dirty="0" smtClean="0"/>
              <a:t>Adding Cache to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14</a:t>
            </a:fld>
            <a:endParaRPr lang="en-US"/>
          </a:p>
        </p:txBody>
      </p:sp>
      <p:grpSp>
        <p:nvGrpSpPr>
          <p:cNvPr id="270" name="Group 269"/>
          <p:cNvGrpSpPr/>
          <p:nvPr/>
        </p:nvGrpSpPr>
        <p:grpSpPr>
          <a:xfrm>
            <a:off x="6095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52578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7162800" y="1676400"/>
            <a:ext cx="1572897" cy="762000"/>
            <a:chOff x="6656703" y="1676400"/>
            <a:chExt cx="1572897"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flipH="1" flipV="1">
              <a:off x="6656703" y="1981200"/>
              <a:ext cx="658497"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7162800" y="4800600"/>
            <a:ext cx="1572897" cy="762000"/>
            <a:chOff x="6656703" y="4800600"/>
            <a:chExt cx="1572897"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a:off x="6656703" y="5181600"/>
              <a:ext cx="658497"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54102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752600"/>
            <a:ext cx="2854568" cy="4636532"/>
            <a:chOff x="2743200" y="1752600"/>
            <a:chExt cx="2854568" cy="4636532"/>
          </a:xfrm>
        </p:grpSpPr>
        <p:grpSp>
          <p:nvGrpSpPr>
            <p:cNvPr id="272" name="Group 271"/>
            <p:cNvGrpSpPr/>
            <p:nvPr/>
          </p:nvGrpSpPr>
          <p:grpSpPr>
            <a:xfrm>
              <a:off x="3276600" y="1752600"/>
              <a:ext cx="1981200" cy="3694331"/>
              <a:chOff x="3276600" y="1752600"/>
              <a:chExt cx="1981200" cy="3694331"/>
            </a:xfrm>
          </p:grpSpPr>
          <p:cxnSp>
            <p:nvCxnSpPr>
              <p:cNvPr id="31" name="Straight Arrow Connector 30"/>
              <p:cNvCxnSpPr/>
              <p:nvPr/>
            </p:nvCxnSpPr>
            <p:spPr>
              <a:xfrm>
                <a:off x="3352800" y="25146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1" idx="3"/>
                <a:endCxn id="30" idx="1"/>
              </p:cNvCxnSpPr>
              <p:nvPr/>
            </p:nvCxnSpPr>
            <p:spPr>
              <a:xfrm>
                <a:off x="3352800" y="3581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352800" y="4495800"/>
                <a:ext cx="1905000" cy="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352800" y="4724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52800" y="17526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276600" y="32004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276600" y="3886200"/>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352800" y="48006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91000" y="5029200"/>
                <a:ext cx="381000" cy="1905000"/>
              </a:xfrm>
              <a:prstGeom prst="leftBrace">
                <a:avLst>
                  <a:gd name="adj1" fmla="val 67668"/>
                  <a:gd name="adj2" fmla="val 47995"/>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830697" y="5791200"/>
            <a:ext cx="2339102" cy="674132"/>
            <a:chOff x="6324600" y="5791200"/>
            <a:chExt cx="2339102" cy="674132"/>
          </a:xfrm>
        </p:grpSpPr>
        <p:sp>
          <p:nvSpPr>
            <p:cNvPr id="283" name="Left Brace 282"/>
            <p:cNvSpPr/>
            <p:nvPr/>
          </p:nvSpPr>
          <p:spPr>
            <a:xfrm rot="16200000">
              <a:off x="6934200" y="5410200"/>
              <a:ext cx="381000" cy="1143000"/>
            </a:xfrm>
            <a:prstGeom prst="leftBrace">
              <a:avLst>
                <a:gd name="adj1" fmla="val 28383"/>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54227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53987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grpSp>
        <p:nvGrpSpPr>
          <p:cNvPr id="35" name="Group 34"/>
          <p:cNvGrpSpPr/>
          <p:nvPr/>
        </p:nvGrpSpPr>
        <p:grpSpPr>
          <a:xfrm>
            <a:off x="3810000" y="2362200"/>
            <a:ext cx="1522028" cy="2514600"/>
            <a:chOff x="3810000" y="2362200"/>
            <a:chExt cx="1522028" cy="2514600"/>
          </a:xfrm>
        </p:grpSpPr>
        <p:grpSp>
          <p:nvGrpSpPr>
            <p:cNvPr id="33" name="Group 32"/>
            <p:cNvGrpSpPr/>
            <p:nvPr/>
          </p:nvGrpSpPr>
          <p:grpSpPr>
            <a:xfrm>
              <a:off x="4191000" y="2362200"/>
              <a:ext cx="838200" cy="2514600"/>
              <a:chOff x="3962400" y="685800"/>
              <a:chExt cx="762000" cy="1066800"/>
            </a:xfrm>
          </p:grpSpPr>
          <p:sp>
            <p:nvSpPr>
              <p:cNvPr id="289" name="Rectangle 288"/>
              <p:cNvSpPr/>
              <p:nvPr/>
            </p:nvSpPr>
            <p:spPr>
              <a:xfrm>
                <a:off x="3962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0" name="Rectangle 289"/>
              <p:cNvSpPr/>
              <p:nvPr/>
            </p:nvSpPr>
            <p:spPr>
              <a:xfrm>
                <a:off x="4343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3962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2" name="Rectangle 291"/>
              <p:cNvSpPr/>
              <p:nvPr/>
            </p:nvSpPr>
            <p:spPr>
              <a:xfrm>
                <a:off x="4343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3" name="Rectangle 292"/>
              <p:cNvSpPr/>
              <p:nvPr/>
            </p:nvSpPr>
            <p:spPr>
              <a:xfrm>
                <a:off x="3962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4" name="Rectangle 293"/>
              <p:cNvSpPr/>
              <p:nvPr/>
            </p:nvSpPr>
            <p:spPr>
              <a:xfrm>
                <a:off x="4343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3962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6" name="Rectangle 295"/>
              <p:cNvSpPr/>
              <p:nvPr/>
            </p:nvSpPr>
            <p:spPr>
              <a:xfrm>
                <a:off x="4343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7" name="Rectangle 296"/>
              <p:cNvSpPr/>
              <p:nvPr/>
            </p:nvSpPr>
            <p:spPr>
              <a:xfrm>
                <a:off x="3962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8" name="Rectangle 297"/>
              <p:cNvSpPr/>
              <p:nvPr/>
            </p:nvSpPr>
            <p:spPr>
              <a:xfrm>
                <a:off x="4343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9" name="Rectangle 298"/>
              <p:cNvSpPr/>
              <p:nvPr/>
            </p:nvSpPr>
            <p:spPr>
              <a:xfrm>
                <a:off x="3962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0" name="Rectangle 299"/>
              <p:cNvSpPr/>
              <p:nvPr/>
            </p:nvSpPr>
            <p:spPr>
              <a:xfrm>
                <a:off x="4343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1" name="Rectangle 300"/>
              <p:cNvSpPr/>
              <p:nvPr/>
            </p:nvSpPr>
            <p:spPr>
              <a:xfrm>
                <a:off x="3962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2" name="Rectangle 301"/>
              <p:cNvSpPr/>
              <p:nvPr/>
            </p:nvSpPr>
            <p:spPr>
              <a:xfrm>
                <a:off x="4343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3" name="Rectangle 302"/>
              <p:cNvSpPr/>
              <p:nvPr/>
            </p:nvSpPr>
            <p:spPr>
              <a:xfrm>
                <a:off x="3962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4" name="Rectangle 303"/>
              <p:cNvSpPr/>
              <p:nvPr/>
            </p:nvSpPr>
            <p:spPr>
              <a:xfrm>
                <a:off x="4343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5" name="Rectangle 304"/>
              <p:cNvSpPr/>
              <p:nvPr/>
            </p:nvSpPr>
            <p:spPr>
              <a:xfrm>
                <a:off x="3962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6" name="Rectangle 305"/>
              <p:cNvSpPr/>
              <p:nvPr/>
            </p:nvSpPr>
            <p:spPr>
              <a:xfrm>
                <a:off x="4343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7" name="Rectangle 306"/>
              <p:cNvSpPr/>
              <p:nvPr/>
            </p:nvSpPr>
            <p:spPr>
              <a:xfrm>
                <a:off x="3962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8" name="Rectangle 307"/>
              <p:cNvSpPr/>
              <p:nvPr/>
            </p:nvSpPr>
            <p:spPr>
              <a:xfrm>
                <a:off x="4343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9" name="Rectangle 308"/>
              <p:cNvSpPr/>
              <p:nvPr/>
            </p:nvSpPr>
            <p:spPr>
              <a:xfrm>
                <a:off x="3962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0" name="Rectangle 309"/>
              <p:cNvSpPr/>
              <p:nvPr/>
            </p:nvSpPr>
            <p:spPr>
              <a:xfrm>
                <a:off x="4343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1" name="Rectangle 310"/>
              <p:cNvSpPr/>
              <p:nvPr/>
            </p:nvSpPr>
            <p:spPr>
              <a:xfrm>
                <a:off x="3962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2" name="Rectangle 311"/>
              <p:cNvSpPr/>
              <p:nvPr/>
            </p:nvSpPr>
            <p:spPr>
              <a:xfrm>
                <a:off x="4343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3" name="Rectangle 312"/>
              <p:cNvSpPr/>
              <p:nvPr/>
            </p:nvSpPr>
            <p:spPr>
              <a:xfrm>
                <a:off x="3962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4" name="Rectangle 313"/>
              <p:cNvSpPr/>
              <p:nvPr/>
            </p:nvSpPr>
            <p:spPr>
              <a:xfrm>
                <a:off x="4343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5" name="Rectangle 314"/>
              <p:cNvSpPr/>
              <p:nvPr/>
            </p:nvSpPr>
            <p:spPr>
              <a:xfrm>
                <a:off x="3962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6" name="Rectangle 315"/>
              <p:cNvSpPr/>
              <p:nvPr/>
            </p:nvSpPr>
            <p:spPr>
              <a:xfrm>
                <a:off x="4343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17" name="TextBox 316"/>
            <p:cNvSpPr txBox="1"/>
            <p:nvPr/>
          </p:nvSpPr>
          <p:spPr>
            <a:xfrm>
              <a:off x="3810000" y="2819400"/>
              <a:ext cx="1522028"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Cache</a:t>
              </a:r>
              <a:endParaRPr lang="en-US" sz="2400" dirty="0">
                <a:effectLst>
                  <a:glow rad="254000">
                    <a:schemeClr val="bg1">
                      <a:alpha val="75000"/>
                    </a:schemeClr>
                  </a:glow>
                </a:effectLst>
              </a:endParaRPr>
            </a:p>
          </p:txBody>
        </p:sp>
      </p:grpSp>
    </p:spTree>
    <p:extLst>
      <p:ext uri="{BB962C8B-B14F-4D97-AF65-F5344CB8AC3E}">
        <p14:creationId xmlns:p14="http://schemas.microsoft.com/office/powerpoint/2010/main" val="27738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 Cache</a:t>
            </a:r>
            <a:endParaRPr lang="en-US" dirty="0"/>
          </a:p>
        </p:txBody>
      </p:sp>
      <p:sp>
        <p:nvSpPr>
          <p:cNvPr id="3" name="Content Placeholder 2"/>
          <p:cNvSpPr>
            <a:spLocks noGrp="1"/>
          </p:cNvSpPr>
          <p:nvPr>
            <p:ph idx="1"/>
          </p:nvPr>
        </p:nvSpPr>
        <p:spPr>
          <a:xfrm>
            <a:off x="457200" y="1219200"/>
            <a:ext cx="8229600" cy="5429066"/>
          </a:xfrm>
        </p:spPr>
        <p:txBody>
          <a:bodyPr>
            <a:normAutofit fontScale="92500" lnSpcReduction="10000"/>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0x12F0</a:t>
            </a:r>
            <a:r>
              <a:rPr lang="en-US" baseline="-25000" dirty="0" smtClean="0"/>
              <a:t>, </a:t>
            </a:r>
            <a:r>
              <a:rPr lang="en-US" dirty="0" smtClean="0"/>
              <a:t>Memory[0x12F0] = 99</a:t>
            </a:r>
            <a:endParaRPr lang="en-US" baseline="-25000" dirty="0" smtClean="0"/>
          </a:p>
          <a:p>
            <a:r>
              <a:rPr lang="en-US" dirty="0" smtClean="0"/>
              <a:t>With cache: Processor issues address 0x12F0</a:t>
            </a:r>
            <a:r>
              <a:rPr lang="en-US" baseline="-25000" dirty="0" smtClean="0"/>
              <a:t> </a:t>
            </a:r>
            <a:r>
              <a:rPr lang="en-US" dirty="0" smtClean="0"/>
              <a:t>to Cache</a:t>
            </a:r>
          </a:p>
          <a:p>
            <a:pPr marL="971550" lvl="1" indent="-514350">
              <a:buFont typeface="+mj-lt"/>
              <a:buAutoNum type="arabicPeriod"/>
            </a:pPr>
            <a:r>
              <a:rPr lang="en-US" dirty="0" smtClean="0"/>
              <a:t>Cache checks to see if has copy of data at address 0x12F0</a:t>
            </a:r>
          </a:p>
          <a:p>
            <a:pPr marL="1371600" lvl="2" indent="-514350">
              <a:buNone/>
            </a:pPr>
            <a:r>
              <a:rPr lang="en-US" dirty="0" smtClean="0"/>
              <a:t>2a.	If finds a match (Hit): cache reads 99, sends to processor</a:t>
            </a:r>
          </a:p>
          <a:p>
            <a:pPr marL="1371600" lvl="2" indent="-514350">
              <a:buNone/>
            </a:pPr>
            <a:r>
              <a:rPr lang="en-US" dirty="0" smtClean="0"/>
              <a:t>2b.	No match (Miss): cache sends address 0x12F0 to Memory</a:t>
            </a:r>
            <a:endParaRPr lang="en-US" baseline="-25000" dirty="0" smtClean="0"/>
          </a:p>
          <a:p>
            <a:pPr marL="1828800" lvl="3" indent="-514350">
              <a:buFont typeface="+mj-lt"/>
              <a:buAutoNum type="romanUcPeriod"/>
            </a:pPr>
            <a:r>
              <a:rPr lang="en-US" dirty="0" smtClean="0"/>
              <a:t>Memory reads 99 at address 0x12F0</a:t>
            </a:r>
            <a:endParaRPr lang="en-US" baseline="-25000" dirty="0" smtClean="0"/>
          </a:p>
          <a:p>
            <a:pPr marL="1828800" lvl="3" indent="-514350">
              <a:buFont typeface="+mj-lt"/>
              <a:buAutoNum type="romanUcPeriod"/>
            </a:pPr>
            <a:r>
              <a:rPr lang="en-US" dirty="0" smtClean="0"/>
              <a:t>Memory sends 99 to Cache</a:t>
            </a:r>
          </a:p>
          <a:p>
            <a:pPr marL="1828800" lvl="3" indent="-514350">
              <a:buFont typeface="+mj-lt"/>
              <a:buAutoNum type="romanUcPeriod"/>
            </a:pPr>
            <a:r>
              <a:rPr lang="en-US" dirty="0" smtClean="0"/>
              <a:t>Cache replaces word which can store 0x12F0 with new 99</a:t>
            </a:r>
          </a:p>
          <a:p>
            <a:pPr marL="1828800" lvl="3" indent="-514350">
              <a:buFont typeface="+mj-lt"/>
              <a:buAutoNum type="romanUcPeriod"/>
            </a:pPr>
            <a:r>
              <a:rPr lang="en-US" dirty="0" smtClean="0"/>
              <a:t>Cache sends 99 to processor</a:t>
            </a:r>
          </a:p>
          <a:p>
            <a:pPr marL="971550" lvl="1" indent="-514350">
              <a:buFont typeface="+mj-lt"/>
              <a:buAutoNum type="arabicPeriod"/>
            </a:pPr>
            <a:r>
              <a:rPr lang="en-US" dirty="0" smtClean="0"/>
              <a:t>Processor loads 99 into register $t0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Tree>
    <p:extLst>
      <p:ext uri="{BB962C8B-B14F-4D97-AF65-F5344CB8AC3E}">
        <p14:creationId xmlns:p14="http://schemas.microsoft.com/office/powerpoint/2010/main" val="651932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200" y="1143000"/>
            <a:ext cx="8229600" cy="5394959"/>
          </a:xfrm>
        </p:spPr>
        <p:txBody>
          <a:bodyPr>
            <a:normAutofit/>
          </a:bodyPr>
          <a:lstStyle/>
          <a:p>
            <a:r>
              <a:rPr lang="en-US" sz="2400" dirty="0" smtClean="0"/>
              <a:t>Fill In</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spTree>
    <p:extLst>
      <p:ext uri="{BB962C8B-B14F-4D97-AF65-F5344CB8AC3E}">
        <p14:creationId xmlns:p14="http://schemas.microsoft.com/office/powerpoint/2010/main" val="5227062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r>
              <a:rPr lang="is-I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Consider the following statements</a:t>
            </a:r>
          </a:p>
          <a:p>
            <a:pPr lvl="1"/>
            <a:r>
              <a:rPr lang="en-US" dirty="0" smtClean="0"/>
              <a:t>1: The J instructions in MIPS have a delay slot</a:t>
            </a:r>
          </a:p>
          <a:p>
            <a:pPr lvl="1"/>
            <a:r>
              <a:rPr lang="en-US" dirty="0" smtClean="0"/>
              <a:t>2: JAL records PC + 4 into $</a:t>
            </a:r>
            <a:r>
              <a:rPr lang="en-US" dirty="0" err="1" smtClean="0"/>
              <a:t>ra</a:t>
            </a:r>
            <a:r>
              <a:rPr lang="en-US" dirty="0" smtClean="0"/>
              <a:t> on MIPS with a delay slot</a:t>
            </a:r>
          </a:p>
          <a:p>
            <a:pPr lvl="1"/>
            <a:r>
              <a:rPr lang="en-US" dirty="0" smtClean="0"/>
              <a:t>3: The location where to jump to on a JR is known in the ID stage</a:t>
            </a:r>
          </a:p>
          <a:p>
            <a:r>
              <a:rPr lang="en-US" dirty="0" smtClean="0"/>
              <a:t>Which are true?</a:t>
            </a:r>
          </a:p>
          <a:p>
            <a:pPr lvl="1"/>
            <a:r>
              <a:rPr lang="en-US" dirty="0" smtClean="0"/>
              <a:t>A) None</a:t>
            </a:r>
          </a:p>
          <a:p>
            <a:pPr lvl="1"/>
            <a:r>
              <a:rPr lang="en-US" dirty="0" smtClean="0"/>
              <a:t>B) 1, 3</a:t>
            </a:r>
          </a:p>
          <a:p>
            <a:pPr lvl="1"/>
            <a:r>
              <a:rPr lang="en-US" dirty="0" smtClean="0"/>
              <a:t>C) 1, 2</a:t>
            </a:r>
          </a:p>
          <a:p>
            <a:pPr lvl="1"/>
            <a:r>
              <a:rPr lang="en-US" dirty="0" smtClean="0"/>
              <a:t>D) 2, 3</a:t>
            </a:r>
          </a:p>
          <a:p>
            <a:pPr lvl="1"/>
            <a:r>
              <a:rPr lang="en-US" dirty="0" smtClean="0"/>
              <a:t>E) 1,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17</a:t>
            </a:fld>
            <a:endParaRPr lang="en-US"/>
          </a:p>
        </p:txBody>
      </p:sp>
    </p:spTree>
    <p:extLst>
      <p:ext uri="{BB962C8B-B14F-4D97-AF65-F5344CB8AC3E}">
        <p14:creationId xmlns:p14="http://schemas.microsoft.com/office/powerpoint/2010/main" val="147354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“Tags”</a:t>
            </a:r>
            <a:endParaRPr lang="en-US" dirty="0"/>
          </a:p>
        </p:txBody>
      </p:sp>
      <p:sp>
        <p:nvSpPr>
          <p:cNvPr id="3" name="Content Placeholder 2"/>
          <p:cNvSpPr>
            <a:spLocks noGrp="1"/>
          </p:cNvSpPr>
          <p:nvPr>
            <p:ph idx="1"/>
          </p:nvPr>
        </p:nvSpPr>
        <p:spPr>
          <a:xfrm>
            <a:off x="457200" y="1384963"/>
            <a:ext cx="8229600" cy="2810089"/>
          </a:xfrm>
        </p:spPr>
        <p:txBody>
          <a:bodyPr/>
          <a:lstStyle/>
          <a:p>
            <a:r>
              <a:rPr lang="en-US" dirty="0" smtClean="0"/>
              <a:t>Need way to tell if have copy of location in memory so that can decide on hit or miss</a:t>
            </a:r>
          </a:p>
          <a:p>
            <a:r>
              <a:rPr lang="en-US" dirty="0" smtClean="0"/>
              <a:t>On cache miss, put memory address of block as “tag” of cache block</a:t>
            </a:r>
          </a:p>
          <a:p>
            <a:pPr marL="457200" lvl="1" indent="0">
              <a:buNone/>
            </a:pPr>
            <a:r>
              <a:rPr lang="en-US" dirty="0" smtClean="0"/>
              <a:t>  1022 placed in tag next to data from memory (99)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659778066"/>
              </p:ext>
            </p:extLst>
          </p:nvPr>
        </p:nvGraphicFramePr>
        <p:xfrm>
          <a:off x="641353" y="4263853"/>
          <a:ext cx="6096000" cy="24434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0x1F00</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0x12F0</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0xF214</a:t>
                      </a:r>
                      <a:endParaRPr lang="en-US" sz="2800" dirty="0"/>
                    </a:p>
                  </a:txBody>
                  <a:tcPr/>
                </a:tc>
                <a:tc>
                  <a:txBody>
                    <a:bodyPr/>
                    <a:lstStyle/>
                    <a:p>
                      <a:pPr algn="ctr"/>
                      <a:r>
                        <a:rPr lang="en-US" sz="2800" dirty="0" smtClean="0"/>
                        <a:t>7</a:t>
                      </a:r>
                      <a:endParaRPr lang="en-US" sz="2800" dirty="0"/>
                    </a:p>
                  </a:txBody>
                  <a:tcPr/>
                </a:tc>
              </a:tr>
              <a:tr h="370840">
                <a:tc>
                  <a:txBody>
                    <a:bodyPr/>
                    <a:lstStyle/>
                    <a:p>
                      <a:pPr algn="ctr"/>
                      <a:r>
                        <a:rPr lang="en-US" sz="2800" dirty="0" smtClean="0"/>
                        <a:t>0x001c</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9" name="Rectangle 8"/>
          <p:cNvSpPr/>
          <p:nvPr/>
        </p:nvSpPr>
        <p:spPr>
          <a:xfrm>
            <a:off x="624311" y="512264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6738252" y="4821317"/>
            <a:ext cx="1334733" cy="129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2"/>
          </p:cNvCxnSpPr>
          <p:nvPr/>
        </p:nvCxnSpPr>
        <p:spPr>
          <a:xfrm rot="5400000">
            <a:off x="7301262" y="5169362"/>
            <a:ext cx="272745" cy="1441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8" idx="2"/>
          </p:cNvCxnSpPr>
          <p:nvPr/>
        </p:nvCxnSpPr>
        <p:spPr>
          <a:xfrm rot="5400000">
            <a:off x="7075264" y="5416888"/>
            <a:ext cx="746268" cy="1420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173088" y="4799793"/>
            <a:ext cx="1970912" cy="954107"/>
          </a:xfrm>
          <a:prstGeom prst="rect">
            <a:avLst/>
          </a:prstGeom>
          <a:noFill/>
        </p:spPr>
        <p:txBody>
          <a:bodyPr wrap="none" rtlCol="0">
            <a:spAutoFit/>
          </a:bodyPr>
          <a:lstStyle/>
          <a:p>
            <a:r>
              <a:rPr lang="en-US" sz="2800" dirty="0" smtClean="0"/>
              <a:t>From earlier</a:t>
            </a:r>
          </a:p>
          <a:p>
            <a:r>
              <a:rPr lang="en-US" sz="2800" dirty="0" smtClean="0"/>
              <a:t>instructions</a:t>
            </a:r>
            <a:endParaRPr lang="en-US" sz="2800" dirty="0"/>
          </a:p>
        </p:txBody>
      </p:sp>
      <p:cxnSp>
        <p:nvCxnSpPr>
          <p:cNvPr id="23" name="Straight Arrow Connector 22"/>
          <p:cNvCxnSpPr>
            <a:stCxn id="18" idx="1"/>
          </p:cNvCxnSpPr>
          <p:nvPr/>
        </p:nvCxnSpPr>
        <p:spPr>
          <a:xfrm rot="10800000" flipV="1">
            <a:off x="6781308" y="5276846"/>
            <a:ext cx="391781" cy="39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5991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flipH="1">
            <a:off x="6003907" y="4646390"/>
            <a:ext cx="2898" cy="130848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Anatomy of a </a:t>
            </a:r>
            <a:br>
              <a:rPr lang="en-US" dirty="0" smtClean="0"/>
            </a:br>
            <a:r>
              <a:rPr lang="en-US" dirty="0" smtClean="0"/>
              <a:t>16 Byte Cache, </a:t>
            </a:r>
            <a:br>
              <a:rPr lang="en-US" dirty="0" smtClean="0"/>
            </a:br>
            <a:r>
              <a:rPr lang="en-US" dirty="0" smtClean="0"/>
              <a:t>4 Byte Block</a:t>
            </a:r>
            <a:endParaRPr lang="en-US" dirty="0"/>
          </a:p>
        </p:txBody>
      </p:sp>
      <p:sp>
        <p:nvSpPr>
          <p:cNvPr id="7" name="Content Placeholder 6"/>
          <p:cNvSpPr>
            <a:spLocks noGrp="1"/>
          </p:cNvSpPr>
          <p:nvPr>
            <p:ph sz="half" idx="1"/>
          </p:nvPr>
        </p:nvSpPr>
        <p:spPr>
          <a:xfrm>
            <a:off x="430610" y="1734171"/>
            <a:ext cx="4038600" cy="4525963"/>
          </a:xfrm>
        </p:spPr>
        <p:txBody>
          <a:bodyPr>
            <a:normAutofit fontScale="92500" lnSpcReduction="20000"/>
          </a:bodyPr>
          <a:lstStyle/>
          <a:p>
            <a:r>
              <a:rPr lang="en-US" dirty="0" smtClean="0"/>
              <a:t>Operations:</a:t>
            </a:r>
          </a:p>
          <a:p>
            <a:pPr marL="914400" lvl="1" indent="-457200">
              <a:buFont typeface="+mj-lt"/>
              <a:buAutoNum type="arabicPeriod"/>
            </a:pPr>
            <a:r>
              <a:rPr lang="en-US" dirty="0" smtClean="0"/>
              <a:t>Cache Hit</a:t>
            </a:r>
          </a:p>
          <a:p>
            <a:pPr marL="914400" lvl="1" indent="-457200">
              <a:buFont typeface="+mj-lt"/>
              <a:buAutoNum type="arabicPeriod"/>
            </a:pPr>
            <a:r>
              <a:rPr lang="en-US" dirty="0" smtClean="0"/>
              <a:t>Cache Miss</a:t>
            </a:r>
          </a:p>
          <a:p>
            <a:pPr marL="914400" lvl="1" indent="-457200">
              <a:buFont typeface="+mj-lt"/>
              <a:buAutoNum type="arabicPeriod"/>
            </a:pPr>
            <a:r>
              <a:rPr lang="en-US" dirty="0" smtClean="0"/>
              <a:t>Refill cache from memory</a:t>
            </a:r>
          </a:p>
          <a:p>
            <a:r>
              <a:rPr lang="en-US" dirty="0" smtClean="0"/>
              <a:t>Cache needs Address Tags to decide if Processor Address is a Cache Hit or Cache Miss</a:t>
            </a:r>
          </a:p>
          <a:p>
            <a:pPr lvl="1"/>
            <a:r>
              <a:rPr lang="en-US" dirty="0" smtClean="0"/>
              <a:t>Compares all 4 tags</a:t>
            </a:r>
          </a:p>
          <a:p>
            <a:pPr lvl="1"/>
            <a:r>
              <a:rPr lang="en-US" dirty="0" smtClean="0"/>
              <a:t>"Fully Associative cache"</a:t>
            </a:r>
            <a:br>
              <a:rPr lang="en-US" dirty="0" smtClean="0"/>
            </a:br>
            <a:r>
              <a:rPr lang="en-US" dirty="0" smtClean="0"/>
              <a:t>Any tag can be in any location so you have to check them all</a:t>
            </a:r>
          </a:p>
          <a:p>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19</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5023312"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6731228" y="1940574"/>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55769"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5018733"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178763" y="1812156"/>
            <a:ext cx="829126" cy="4104888"/>
            <a:chOff x="6890650" y="1812156"/>
            <a:chExt cx="1505253" cy="4104888"/>
          </a:xfrm>
        </p:grpSpPr>
        <p:cxnSp>
          <p:nvCxnSpPr>
            <p:cNvPr id="45" name="Straight Arrow Connector 44"/>
            <p:cNvCxnSpPr>
              <a:stCxn id="13" idx="2"/>
            </p:cNvCxnSpPr>
            <p:nvPr/>
          </p:nvCxnSpPr>
          <p:spPr>
            <a:xfrm rot="5400000">
              <a:off x="6992755"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0"/>
            </p:cNvCxnSpPr>
            <p:nvPr/>
          </p:nvCxnSpPr>
          <p:spPr>
            <a:xfrm rot="5400000">
              <a:off x="6892886"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50" y="3324660"/>
              <a:ext cx="1505253" cy="1298472"/>
              <a:chOff x="6890650" y="3324660"/>
              <a:chExt cx="1505253"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0" name="Group 53"/>
          <p:cNvGrpSpPr/>
          <p:nvPr/>
        </p:nvGrpSpPr>
        <p:grpSpPr>
          <a:xfrm>
            <a:off x="5551995"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559945" y="3653285"/>
            <a:ext cx="1011958" cy="369332"/>
          </a:xfrm>
          <a:prstGeom prst="rect">
            <a:avLst/>
          </a:prstGeom>
        </p:spPr>
        <p:txBody>
          <a:bodyPr wrap="square">
            <a:spAutoFit/>
          </a:bodyPr>
          <a:lstStyle/>
          <a:p>
            <a:r>
              <a:rPr lang="en-US" dirty="0" smtClean="0"/>
              <a:t>0x12F0</a:t>
            </a:r>
            <a:endParaRPr lang="en-US" dirty="0"/>
          </a:p>
        </p:txBody>
      </p:sp>
      <p:sp>
        <p:nvSpPr>
          <p:cNvPr id="61" name="Rectangle 60"/>
          <p:cNvSpPr/>
          <p:nvPr/>
        </p:nvSpPr>
        <p:spPr>
          <a:xfrm>
            <a:off x="7478281"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570387" y="3287381"/>
            <a:ext cx="1008109" cy="369332"/>
          </a:xfrm>
          <a:prstGeom prst="rect">
            <a:avLst/>
          </a:prstGeom>
        </p:spPr>
        <p:txBody>
          <a:bodyPr wrap="square">
            <a:spAutoFit/>
          </a:bodyPr>
          <a:lstStyle/>
          <a:p>
            <a:r>
              <a:rPr lang="en-US" dirty="0" smtClean="0"/>
              <a:t>0x1F00</a:t>
            </a:r>
            <a:endParaRPr lang="en-US" dirty="0"/>
          </a:p>
        </p:txBody>
      </p:sp>
      <p:sp>
        <p:nvSpPr>
          <p:cNvPr id="63" name="Rectangle 62"/>
          <p:cNvSpPr/>
          <p:nvPr/>
        </p:nvSpPr>
        <p:spPr>
          <a:xfrm>
            <a:off x="7478281"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478281" y="4196579"/>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7478281"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549502" y="3977874"/>
            <a:ext cx="975175" cy="369332"/>
          </a:xfrm>
          <a:prstGeom prst="rect">
            <a:avLst/>
          </a:prstGeom>
        </p:spPr>
        <p:txBody>
          <a:bodyPr wrap="square">
            <a:spAutoFit/>
          </a:bodyPr>
          <a:lstStyle/>
          <a:p>
            <a:r>
              <a:rPr lang="en-US" smtClean="0"/>
              <a:t>0xF214</a:t>
            </a:r>
            <a:endParaRPr lang="en-US" dirty="0"/>
          </a:p>
        </p:txBody>
      </p:sp>
      <p:sp>
        <p:nvSpPr>
          <p:cNvPr id="67" name="Rectangle 66"/>
          <p:cNvSpPr/>
          <p:nvPr/>
        </p:nvSpPr>
        <p:spPr>
          <a:xfrm flipH="1">
            <a:off x="5549502" y="4302464"/>
            <a:ext cx="985938" cy="369332"/>
          </a:xfrm>
          <a:prstGeom prst="rect">
            <a:avLst/>
          </a:prstGeom>
        </p:spPr>
        <p:txBody>
          <a:bodyPr wrap="square">
            <a:spAutoFit/>
          </a:bodyPr>
          <a:lstStyle/>
          <a:p>
            <a:r>
              <a:rPr lang="en-US" smtClean="0"/>
              <a:t>0x001C</a:t>
            </a:r>
            <a:endParaRPr lang="en-US" dirty="0"/>
          </a:p>
        </p:txBody>
      </p:sp>
      <p:cxnSp>
        <p:nvCxnSpPr>
          <p:cNvPr id="4" name="Straight Arrow Connector 3"/>
          <p:cNvCxnSpPr/>
          <p:nvPr/>
        </p:nvCxnSpPr>
        <p:spPr>
          <a:xfrm flipH="1">
            <a:off x="6019800" y="1828800"/>
            <a:ext cx="1" cy="15240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1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a:bodyPr>
          <a:lstStyle/>
          <a:p>
            <a:r>
              <a:rPr lang="en-US" dirty="0" smtClean="0"/>
              <a:t>Components of a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a:t>
            </a:fld>
            <a:endParaRPr lang="en-US"/>
          </a:p>
        </p:txBody>
      </p:sp>
      <p:grpSp>
        <p:nvGrpSpPr>
          <p:cNvPr id="270" name="Group 269"/>
          <p:cNvGrpSpPr/>
          <p:nvPr/>
        </p:nvGrpSpPr>
        <p:grpSpPr>
          <a:xfrm>
            <a:off x="9143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48006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6705600" y="1676400"/>
            <a:ext cx="1524000" cy="7620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705600" y="4800600"/>
            <a:ext cx="1524000" cy="7620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49530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828800"/>
            <a:ext cx="2854568" cy="4560332"/>
            <a:chOff x="2743200" y="1828800"/>
            <a:chExt cx="2854568" cy="4560332"/>
          </a:xfrm>
        </p:grpSpPr>
        <p:grpSp>
          <p:nvGrpSpPr>
            <p:cNvPr id="272" name="Group 271"/>
            <p:cNvGrpSpPr/>
            <p:nvPr/>
          </p:nvGrpSpPr>
          <p:grpSpPr>
            <a:xfrm>
              <a:off x="3429000" y="1828800"/>
              <a:ext cx="1415937" cy="3465731"/>
              <a:chOff x="3429000" y="1828800"/>
              <a:chExt cx="1415937"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581400" y="18288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657600" y="32766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733800" y="3925669"/>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810000" y="46482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324600" y="5791200"/>
            <a:ext cx="2339102" cy="674132"/>
            <a:chOff x="6324600" y="5791200"/>
            <a:chExt cx="2339102" cy="674132"/>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49655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49415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val="3063437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88895" y="4283222"/>
          <a:ext cx="5984772" cy="2574779"/>
        </p:xfrm>
        <a:graphic>
          <a:graphicData uri="http://schemas.openxmlformats.org/drawingml/2006/table">
            <a:tbl>
              <a:tblPr firstRow="1" bandRow="1">
                <a:tableStyleId>{5C22544A-7EE6-4342-B048-85BDC9FD1C3A}</a:tableStyleId>
              </a:tblPr>
              <a:tblGrid>
                <a:gridCol w="2992386"/>
                <a:gridCol w="2992386"/>
              </a:tblGrid>
              <a:tr h="390767">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546003">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546003">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546003">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546003">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67059340"/>
              </p:ext>
            </p:extLst>
          </p:nvPr>
        </p:nvGraphicFramePr>
        <p:xfrm>
          <a:off x="641353" y="4263853"/>
          <a:ext cx="6096000" cy="24434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0x1F00</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0x12F0</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0x050C</a:t>
                      </a:r>
                      <a:endParaRPr lang="en-US" sz="2800" dirty="0"/>
                    </a:p>
                  </a:txBody>
                  <a:tcPr/>
                </a:tc>
                <a:tc>
                  <a:txBody>
                    <a:bodyPr/>
                    <a:lstStyle/>
                    <a:p>
                      <a:pPr algn="ctr"/>
                      <a:r>
                        <a:rPr lang="en-US" sz="2800" dirty="0" smtClean="0"/>
                        <a:t>11</a:t>
                      </a:r>
                      <a:endParaRPr lang="en-US" sz="2800" dirty="0"/>
                    </a:p>
                  </a:txBody>
                  <a:tcPr/>
                </a:tc>
              </a:tr>
              <a:tr h="370840">
                <a:tc>
                  <a:txBody>
                    <a:bodyPr/>
                    <a:lstStyle/>
                    <a:p>
                      <a:pPr algn="ctr"/>
                      <a:r>
                        <a:rPr lang="en-US" sz="2800" dirty="0" smtClean="0"/>
                        <a:t>0x001C</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2" name="Title 1"/>
          <p:cNvSpPr>
            <a:spLocks noGrp="1"/>
          </p:cNvSpPr>
          <p:nvPr>
            <p:ph type="title"/>
          </p:nvPr>
        </p:nvSpPr>
        <p:spPr/>
        <p:txBody>
          <a:bodyPr/>
          <a:lstStyle/>
          <a:p>
            <a:r>
              <a:rPr lang="en-US" dirty="0" smtClean="0"/>
              <a:t>Cache Replacement</a:t>
            </a:r>
            <a:endParaRPr lang="en-US" dirty="0"/>
          </a:p>
        </p:txBody>
      </p:sp>
      <p:sp>
        <p:nvSpPr>
          <p:cNvPr id="3" name="Content Placeholder 2"/>
          <p:cNvSpPr>
            <a:spLocks noGrp="1"/>
          </p:cNvSpPr>
          <p:nvPr>
            <p:ph idx="1"/>
          </p:nvPr>
        </p:nvSpPr>
        <p:spPr>
          <a:xfrm>
            <a:off x="304800" y="1384963"/>
            <a:ext cx="8458200" cy="2810089"/>
          </a:xfrm>
        </p:spPr>
        <p:txBody>
          <a:bodyPr>
            <a:normAutofit fontScale="85000" lnSpcReduction="20000"/>
          </a:bodyPr>
          <a:lstStyle/>
          <a:p>
            <a:r>
              <a:rPr lang="en-US" dirty="0" smtClean="0"/>
              <a:t>Suppose processor now requests location 0x050C, which contains 11?</a:t>
            </a:r>
          </a:p>
          <a:p>
            <a:r>
              <a:rPr lang="en-US" dirty="0" smtClean="0"/>
              <a:t>Doesn’t match any cache block, so must “evict” one resident block to make room</a:t>
            </a:r>
          </a:p>
          <a:p>
            <a:pPr lvl="1"/>
            <a:r>
              <a:rPr lang="en-US" dirty="0" smtClean="0"/>
              <a:t>Which block to evict?</a:t>
            </a:r>
          </a:p>
          <a:p>
            <a:r>
              <a:rPr lang="en-US" dirty="0" smtClean="0"/>
              <a:t>Replace “victim” with new memory block at address 0x050C</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
        <p:nvSpPr>
          <p:cNvPr id="9" name="Rectangle 8"/>
          <p:cNvSpPr/>
          <p:nvPr/>
        </p:nvSpPr>
        <p:spPr>
          <a:xfrm>
            <a:off x="581255" y="563921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9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Must be Aligned in Memory</a:t>
            </a:r>
            <a:endParaRPr lang="en-US" dirty="0"/>
          </a:p>
        </p:txBody>
      </p:sp>
      <p:sp>
        <p:nvSpPr>
          <p:cNvPr id="3" name="Content Placeholder 2"/>
          <p:cNvSpPr>
            <a:spLocks noGrp="1"/>
          </p:cNvSpPr>
          <p:nvPr>
            <p:ph idx="1"/>
          </p:nvPr>
        </p:nvSpPr>
        <p:spPr/>
        <p:txBody>
          <a:bodyPr/>
          <a:lstStyle/>
          <a:p>
            <a:r>
              <a:rPr lang="en-US" dirty="0" smtClean="0"/>
              <a:t>Word blocks are aligned, so binary address of all words in cache always ends in 00</a:t>
            </a:r>
            <a:r>
              <a:rPr lang="en-US" baseline="-25000" dirty="0" smtClean="0"/>
              <a:t>two</a:t>
            </a:r>
          </a:p>
          <a:p>
            <a:r>
              <a:rPr lang="en-US" dirty="0" smtClean="0"/>
              <a:t>How to take advantage of this to save hardware and energy?</a:t>
            </a:r>
          </a:p>
          <a:p>
            <a:r>
              <a:rPr lang="en-US" dirty="0" smtClean="0"/>
              <a:t>Don’t need to compare last 2 bits of 32-bit byte address (comparator can be narrower)</a:t>
            </a:r>
          </a:p>
          <a:p>
            <a:pPr>
              <a:buNone/>
            </a:pPr>
            <a:r>
              <a:rPr lang="en-US" dirty="0" smtClean="0"/>
              <a:t>=&gt; Don’t need to store last 2 bits of 32-bit byte address in Cache Tag (Tag can be narrower)</a:t>
            </a:r>
            <a:endParaRPr lang="en-US" baseline="-25000" dirty="0" smtClean="0"/>
          </a:p>
          <a:p>
            <a:endParaRPr lang="en-US" baseline="-25000" dirty="0" smtClean="0"/>
          </a:p>
          <a:p>
            <a:endParaRPr lang="en-US" baseline="-25000" dirty="0" smtClean="0"/>
          </a:p>
          <a:p>
            <a:endParaRPr lang="en-US" baseline="-250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Tree>
    <p:extLst>
      <p:ext uri="{BB962C8B-B14F-4D97-AF65-F5344CB8AC3E}">
        <p14:creationId xmlns:p14="http://schemas.microsoft.com/office/powerpoint/2010/main" val="4720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39" y="274638"/>
            <a:ext cx="4020615" cy="1143000"/>
          </a:xfrm>
        </p:spPr>
        <p:txBody>
          <a:bodyPr>
            <a:normAutofit fontScale="90000"/>
          </a:bodyPr>
          <a:lstStyle/>
          <a:p>
            <a:r>
              <a:rPr lang="en-US" dirty="0" smtClean="0"/>
              <a:t>Anatomy of a 32B Cache, 8B Block</a:t>
            </a:r>
            <a:endParaRPr lang="en-US" dirty="0"/>
          </a:p>
        </p:txBody>
      </p:sp>
      <p:sp>
        <p:nvSpPr>
          <p:cNvPr id="5" name="Slide Number Placeholder 4"/>
          <p:cNvSpPr>
            <a:spLocks noGrp="1"/>
          </p:cNvSpPr>
          <p:nvPr>
            <p:ph type="sldNum" sz="quarter" idx="12"/>
          </p:nvPr>
        </p:nvSpPr>
        <p:spPr>
          <a:xfrm>
            <a:off x="6588268" y="6299275"/>
            <a:ext cx="2133600" cy="365125"/>
          </a:xfrm>
        </p:spPr>
        <p:txBody>
          <a:bodyPr/>
          <a:lstStyle/>
          <a:p>
            <a:fld id="{3CC63E4C-4642-794D-A2FD-70F6B81535F5}" type="slidenum">
              <a:rPr lang="en-US" smtClean="0"/>
              <a:pPr/>
              <a:t>22</a:t>
            </a:fld>
            <a:endParaRPr lang="en-US"/>
          </a:p>
        </p:txBody>
      </p:sp>
      <p:sp>
        <p:nvSpPr>
          <p:cNvPr id="7" name="Content Placeholder 6"/>
          <p:cNvSpPr>
            <a:spLocks noGrp="1"/>
          </p:cNvSpPr>
          <p:nvPr>
            <p:ph sz="half" idx="1"/>
          </p:nvPr>
        </p:nvSpPr>
        <p:spPr>
          <a:xfrm>
            <a:off x="26640" y="1600200"/>
            <a:ext cx="4038600" cy="5257800"/>
          </a:xfrm>
        </p:spPr>
        <p:txBody>
          <a:bodyPr>
            <a:normAutofit lnSpcReduction="10000"/>
          </a:bodyPr>
          <a:lstStyle/>
          <a:p>
            <a:r>
              <a:rPr lang="en-US" dirty="0" smtClean="0"/>
              <a:t>Blocks must be aligned in pairs, otherwise could get same word twice in cache</a:t>
            </a:r>
          </a:p>
          <a:p>
            <a:pPr>
              <a:buFont typeface="Symbol" pitchFamily="1" charset="2"/>
              <a:buChar char=""/>
            </a:pPr>
            <a:r>
              <a:rPr lang="en-US" dirty="0" smtClean="0"/>
              <a:t>Tags only have even-numbered words</a:t>
            </a:r>
          </a:p>
          <a:p>
            <a:pPr>
              <a:buFont typeface="Symbol" pitchFamily="1" charset="2"/>
              <a:buChar char=""/>
            </a:pPr>
            <a:r>
              <a:rPr lang="en-US" dirty="0" smtClean="0"/>
              <a:t> Last 3 bits of address always 000</a:t>
            </a:r>
            <a:r>
              <a:rPr lang="en-US" baseline="-25000" dirty="0" smtClean="0"/>
              <a:t>two</a:t>
            </a:r>
          </a:p>
          <a:p>
            <a:pPr>
              <a:buFont typeface="Symbol" pitchFamily="1" charset="2"/>
              <a:buChar char=""/>
            </a:pPr>
            <a:r>
              <a:rPr lang="en-US" dirty="0" smtClean="0"/>
              <a:t>Tags, comparators can be narrower </a:t>
            </a:r>
            <a:endParaRPr lang="en-US" baseline="-25000" dirty="0" smtClean="0"/>
          </a:p>
          <a:p>
            <a:r>
              <a:rPr lang="en-US" dirty="0" smtClean="0"/>
              <a:t>Can get hit for either word in block</a:t>
            </a:r>
          </a:p>
          <a:p>
            <a:endParaRPr lang="en-US" dirty="0"/>
          </a:p>
        </p:txBody>
      </p:sp>
      <p:grpSp>
        <p:nvGrpSpPr>
          <p:cNvPr id="2" name="Group 71"/>
          <p:cNvGrpSpPr/>
          <p:nvPr/>
        </p:nvGrpSpPr>
        <p:grpSpPr>
          <a:xfrm>
            <a:off x="4026255" y="214034"/>
            <a:ext cx="4422434" cy="6643966"/>
            <a:chOff x="4026255" y="214034"/>
            <a:chExt cx="4422434" cy="6643966"/>
          </a:xfrm>
        </p:grpSpPr>
        <p:cxnSp>
          <p:nvCxnSpPr>
            <p:cNvPr id="74" name="Straight Arrow Connector 73"/>
            <p:cNvCxnSpPr/>
            <p:nvPr/>
          </p:nvCxnSpPr>
          <p:spPr>
            <a:xfrm>
              <a:off x="5045956" y="4646389"/>
              <a:ext cx="17779" cy="132497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026255"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77" name="TextBox 76"/>
            <p:cNvSpPr txBox="1"/>
            <p:nvPr/>
          </p:nvSpPr>
          <p:spPr>
            <a:xfrm>
              <a:off x="4097608"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78" name="TextBox 77"/>
            <p:cNvSpPr txBox="1"/>
            <p:nvPr/>
          </p:nvSpPr>
          <p:spPr>
            <a:xfrm>
              <a:off x="5697884" y="1897526"/>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79" name="Rectangle 78"/>
            <p:cNvSpPr/>
            <p:nvPr/>
          </p:nvSpPr>
          <p:spPr>
            <a:xfrm>
              <a:off x="4111880" y="2625482"/>
              <a:ext cx="4336809" cy="2583262"/>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596041"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81" name="TextBox 80"/>
            <p:cNvSpPr txBox="1"/>
            <p:nvPr/>
          </p:nvSpPr>
          <p:spPr>
            <a:xfrm>
              <a:off x="4060041"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82" name="TextBox 81"/>
            <p:cNvSpPr txBox="1"/>
            <p:nvPr/>
          </p:nvSpPr>
          <p:spPr>
            <a:xfrm>
              <a:off x="5772403"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83" name="Rectangle 82"/>
            <p:cNvSpPr/>
            <p:nvPr/>
          </p:nvSpPr>
          <p:spPr>
            <a:xfrm>
              <a:off x="4154692"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84" name="Straight Arrow Connector 83"/>
            <p:cNvCxnSpPr/>
            <p:nvPr/>
          </p:nvCxnSpPr>
          <p:spPr>
            <a:xfrm rot="16200000" flipH="1">
              <a:off x="6152062" y="5259567"/>
              <a:ext cx="1283417" cy="1054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360131" y="3324660"/>
              <a:ext cx="850116" cy="1298472"/>
              <a:chOff x="6890650" y="3324660"/>
              <a:chExt cx="1505253" cy="1298472"/>
            </a:xfrm>
          </p:grpSpPr>
          <p:sp>
            <p:nvSpPr>
              <p:cNvPr id="114"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5" name="Straight Connector 114"/>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53"/>
            <p:cNvGrpSpPr/>
            <p:nvPr/>
          </p:nvGrpSpPr>
          <p:grpSpPr>
            <a:xfrm>
              <a:off x="4596929" y="3347918"/>
              <a:ext cx="976062" cy="1298472"/>
              <a:chOff x="6890650" y="3324660"/>
              <a:chExt cx="1505253" cy="1298472"/>
            </a:xfrm>
          </p:grpSpPr>
          <p:sp>
            <p:nvSpPr>
              <p:cNvPr id="110" name="Rectangle 109"/>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1" name="Straight Connector 110"/>
              <p:cNvCxnSpPr>
                <a:stCxn id="110" idx="1"/>
                <a:endCxn id="110"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89" name="Rectangle 88"/>
            <p:cNvSpPr/>
            <p:nvPr/>
          </p:nvSpPr>
          <p:spPr>
            <a:xfrm>
              <a:off x="4667605" y="3653285"/>
              <a:ext cx="989816" cy="369332"/>
            </a:xfrm>
            <a:prstGeom prst="rect">
              <a:avLst/>
            </a:prstGeom>
          </p:spPr>
          <p:txBody>
            <a:bodyPr wrap="square">
              <a:spAutoFit/>
            </a:bodyPr>
            <a:lstStyle/>
            <a:p>
              <a:r>
                <a:rPr lang="en-US" dirty="0" smtClean="0"/>
                <a:t>0x1028</a:t>
              </a:r>
              <a:endParaRPr lang="en-US" dirty="0"/>
            </a:p>
          </p:txBody>
        </p:sp>
        <p:sp>
          <p:nvSpPr>
            <p:cNvPr id="90" name="Rectangle 89"/>
            <p:cNvSpPr/>
            <p:nvPr/>
          </p:nvSpPr>
          <p:spPr>
            <a:xfrm>
              <a:off x="6552577" y="3633495"/>
              <a:ext cx="418654" cy="369332"/>
            </a:xfrm>
            <a:prstGeom prst="rect">
              <a:avLst/>
            </a:prstGeom>
          </p:spPr>
          <p:txBody>
            <a:bodyPr wrap="none">
              <a:spAutoFit/>
            </a:bodyPr>
            <a:lstStyle/>
            <a:p>
              <a:r>
                <a:rPr lang="en-US" dirty="0" smtClean="0"/>
                <a:t>99</a:t>
              </a:r>
              <a:endParaRPr lang="en-US" dirty="0"/>
            </a:p>
          </p:txBody>
        </p:sp>
        <p:sp>
          <p:nvSpPr>
            <p:cNvPr id="91" name="Rectangle 90"/>
            <p:cNvSpPr/>
            <p:nvPr/>
          </p:nvSpPr>
          <p:spPr>
            <a:xfrm flipH="1">
              <a:off x="4667604" y="3287381"/>
              <a:ext cx="985188" cy="369332"/>
            </a:xfrm>
            <a:prstGeom prst="rect">
              <a:avLst/>
            </a:prstGeom>
          </p:spPr>
          <p:txBody>
            <a:bodyPr wrap="square">
              <a:spAutoFit/>
            </a:bodyPr>
            <a:lstStyle/>
            <a:p>
              <a:r>
                <a:rPr lang="en-US" dirty="0" smtClean="0"/>
                <a:t>0xF258</a:t>
              </a:r>
              <a:endParaRPr lang="en-US" dirty="0"/>
            </a:p>
          </p:txBody>
        </p:sp>
        <p:sp>
          <p:nvSpPr>
            <p:cNvPr id="92" name="Rectangle 91"/>
            <p:cNvSpPr/>
            <p:nvPr/>
          </p:nvSpPr>
          <p:spPr>
            <a:xfrm>
              <a:off x="6552577" y="3964522"/>
              <a:ext cx="418654" cy="369332"/>
            </a:xfrm>
            <a:prstGeom prst="rect">
              <a:avLst/>
            </a:prstGeom>
          </p:spPr>
          <p:txBody>
            <a:bodyPr wrap="none">
              <a:spAutoFit/>
            </a:bodyPr>
            <a:lstStyle/>
            <a:p>
              <a:r>
                <a:rPr lang="en-US" dirty="0" smtClean="0">
                  <a:solidFill>
                    <a:srgbClr val="FF0000"/>
                  </a:solidFill>
                </a:rPr>
                <a:t>42</a:t>
              </a:r>
              <a:endParaRPr lang="en-US" dirty="0">
                <a:solidFill>
                  <a:srgbClr val="FF0000"/>
                </a:solidFill>
              </a:endParaRPr>
            </a:p>
          </p:txBody>
        </p:sp>
        <p:sp>
          <p:nvSpPr>
            <p:cNvPr id="93" name="Rectangle 92"/>
            <p:cNvSpPr/>
            <p:nvPr/>
          </p:nvSpPr>
          <p:spPr>
            <a:xfrm>
              <a:off x="6466465" y="4267588"/>
              <a:ext cx="652643" cy="369332"/>
            </a:xfrm>
            <a:prstGeom prst="rect">
              <a:avLst/>
            </a:prstGeom>
          </p:spPr>
          <p:txBody>
            <a:bodyPr wrap="none">
              <a:spAutoFit/>
            </a:bodyPr>
            <a:lstStyle/>
            <a:p>
              <a:r>
                <a:rPr lang="en-US" dirty="0" smtClean="0">
                  <a:solidFill>
                    <a:srgbClr val="FF0000"/>
                  </a:solidFill>
                </a:rPr>
                <a:t>1947</a:t>
              </a:r>
              <a:endParaRPr lang="en-US" dirty="0">
                <a:solidFill>
                  <a:srgbClr val="FF0000"/>
                </a:solidFill>
              </a:endParaRPr>
            </a:p>
          </p:txBody>
        </p:sp>
        <p:sp>
          <p:nvSpPr>
            <p:cNvPr id="94" name="Rectangle 93"/>
            <p:cNvSpPr/>
            <p:nvPr/>
          </p:nvSpPr>
          <p:spPr>
            <a:xfrm>
              <a:off x="6552577" y="3269325"/>
              <a:ext cx="418654" cy="369332"/>
            </a:xfrm>
            <a:prstGeom prst="rect">
              <a:avLst/>
            </a:prstGeom>
          </p:spPr>
          <p:txBody>
            <a:bodyPr wrap="none">
              <a:spAutoFit/>
            </a:bodyPr>
            <a:lstStyle/>
            <a:p>
              <a:r>
                <a:rPr lang="en-US" dirty="0" smtClean="0"/>
                <a:t>12</a:t>
              </a:r>
              <a:endParaRPr lang="en-US" dirty="0"/>
            </a:p>
          </p:txBody>
        </p:sp>
        <p:sp>
          <p:nvSpPr>
            <p:cNvPr id="95" name="Rectangle 94"/>
            <p:cNvSpPr/>
            <p:nvPr/>
          </p:nvSpPr>
          <p:spPr>
            <a:xfrm flipH="1">
              <a:off x="4616818" y="3977874"/>
              <a:ext cx="982155" cy="369332"/>
            </a:xfrm>
            <a:prstGeom prst="rect">
              <a:avLst/>
            </a:prstGeom>
          </p:spPr>
          <p:txBody>
            <a:bodyPr wrap="square">
              <a:spAutoFit/>
            </a:bodyPr>
            <a:lstStyle/>
            <a:p>
              <a:r>
                <a:rPr lang="en-US" dirty="0" smtClean="0"/>
                <a:t>0xA13</a:t>
              </a:r>
              <a:r>
                <a:rPr lang="en-US" dirty="0" smtClean="0">
                  <a:solidFill>
                    <a:srgbClr val="FF0000"/>
                  </a:solidFill>
                </a:rPr>
                <a:t>0</a:t>
              </a:r>
              <a:endParaRPr lang="en-US" dirty="0">
                <a:solidFill>
                  <a:srgbClr val="FF0000"/>
                </a:solidFill>
              </a:endParaRPr>
            </a:p>
          </p:txBody>
        </p:sp>
        <p:sp>
          <p:nvSpPr>
            <p:cNvPr id="96" name="Rectangle 95"/>
            <p:cNvSpPr/>
            <p:nvPr/>
          </p:nvSpPr>
          <p:spPr>
            <a:xfrm flipH="1">
              <a:off x="4667604" y="4302464"/>
              <a:ext cx="942132" cy="369332"/>
            </a:xfrm>
            <a:prstGeom prst="rect">
              <a:avLst/>
            </a:prstGeom>
          </p:spPr>
          <p:txBody>
            <a:bodyPr wrap="square">
              <a:spAutoFit/>
            </a:bodyPr>
            <a:lstStyle/>
            <a:p>
              <a:r>
                <a:rPr lang="en-US" smtClean="0"/>
                <a:t>0x204</a:t>
              </a:r>
              <a:r>
                <a:rPr lang="en-US" smtClean="0">
                  <a:solidFill>
                    <a:srgbClr val="FF0000"/>
                  </a:solidFill>
                </a:rPr>
                <a:t>0</a:t>
              </a:r>
              <a:endParaRPr lang="en-US" dirty="0">
                <a:solidFill>
                  <a:srgbClr val="FF0000"/>
                </a:solidFill>
              </a:endParaRPr>
            </a:p>
          </p:txBody>
        </p:sp>
        <p:grpSp>
          <p:nvGrpSpPr>
            <p:cNvPr id="10" name="Group 47"/>
            <p:cNvGrpSpPr/>
            <p:nvPr/>
          </p:nvGrpSpPr>
          <p:grpSpPr>
            <a:xfrm>
              <a:off x="7157780" y="3326393"/>
              <a:ext cx="892100" cy="1298472"/>
              <a:chOff x="6890650" y="3324660"/>
              <a:chExt cx="1505253" cy="1298472"/>
            </a:xfrm>
          </p:grpSpPr>
          <p:sp>
            <p:nvSpPr>
              <p:cNvPr id="106" name="Rectangle 105"/>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7" name="Straight Connector 106"/>
              <p:cNvCxnSpPr>
                <a:stCxn id="106" idx="1"/>
                <a:endCxn id="106"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0"/>
            <p:cNvGrpSpPr/>
            <p:nvPr/>
          </p:nvGrpSpPr>
          <p:grpSpPr>
            <a:xfrm>
              <a:off x="7334378" y="3302108"/>
              <a:ext cx="652643" cy="1329576"/>
              <a:chOff x="6704977" y="3388735"/>
              <a:chExt cx="652643" cy="1329576"/>
            </a:xfrm>
          </p:grpSpPr>
          <p:sp>
            <p:nvSpPr>
              <p:cNvPr id="102" name="Rectangle 101"/>
              <p:cNvSpPr/>
              <p:nvPr/>
            </p:nvSpPr>
            <p:spPr>
              <a:xfrm>
                <a:off x="6704977" y="3736410"/>
                <a:ext cx="652643" cy="369332"/>
              </a:xfrm>
              <a:prstGeom prst="rect">
                <a:avLst/>
              </a:prstGeom>
            </p:spPr>
            <p:txBody>
              <a:bodyPr wrap="none">
                <a:spAutoFit/>
              </a:bodyPr>
              <a:lstStyle/>
              <a:p>
                <a:r>
                  <a:rPr lang="en-US" dirty="0" smtClean="0">
                    <a:solidFill>
                      <a:srgbClr val="FF0000"/>
                    </a:solidFill>
                  </a:rPr>
                  <a:t>1000</a:t>
                </a:r>
                <a:endParaRPr lang="en-US" dirty="0">
                  <a:solidFill>
                    <a:srgbClr val="FF0000"/>
                  </a:solidFill>
                </a:endParaRPr>
              </a:p>
            </p:txBody>
          </p:sp>
          <p:sp>
            <p:nvSpPr>
              <p:cNvPr id="103" name="Rectangle 102"/>
              <p:cNvSpPr/>
              <p:nvPr/>
            </p:nvSpPr>
            <p:spPr>
              <a:xfrm>
                <a:off x="6704977" y="4067437"/>
                <a:ext cx="301660" cy="369332"/>
              </a:xfrm>
              <a:prstGeom prst="rect">
                <a:avLst/>
              </a:prstGeom>
            </p:spPr>
            <p:txBody>
              <a:bodyPr wrap="none">
                <a:spAutoFit/>
              </a:bodyPr>
              <a:lstStyle/>
              <a:p>
                <a:r>
                  <a:rPr lang="en-US" dirty="0" smtClean="0"/>
                  <a:t>7</a:t>
                </a:r>
                <a:endParaRPr lang="en-US" dirty="0"/>
              </a:p>
            </p:txBody>
          </p:sp>
          <p:sp>
            <p:nvSpPr>
              <p:cNvPr id="104" name="Rectangle 103"/>
              <p:cNvSpPr/>
              <p:nvPr/>
            </p:nvSpPr>
            <p:spPr>
              <a:xfrm>
                <a:off x="6704977" y="4348979"/>
                <a:ext cx="418654" cy="369332"/>
              </a:xfrm>
              <a:prstGeom prst="rect">
                <a:avLst/>
              </a:prstGeom>
            </p:spPr>
            <p:txBody>
              <a:bodyPr wrap="none">
                <a:spAutoFit/>
              </a:bodyPr>
              <a:lstStyle/>
              <a:p>
                <a:r>
                  <a:rPr lang="en-US" dirty="0" smtClean="0"/>
                  <a:t>20</a:t>
                </a:r>
                <a:endParaRPr lang="en-US" dirty="0"/>
              </a:p>
            </p:txBody>
          </p:sp>
          <p:sp>
            <p:nvSpPr>
              <p:cNvPr id="105" name="Rectangle 104"/>
              <p:cNvSpPr/>
              <p:nvPr/>
            </p:nvSpPr>
            <p:spPr>
              <a:xfrm>
                <a:off x="6704977" y="3388735"/>
                <a:ext cx="489324" cy="369332"/>
              </a:xfrm>
              <a:prstGeom prst="rect">
                <a:avLst/>
              </a:prstGeom>
            </p:spPr>
            <p:txBody>
              <a:bodyPr wrap="none">
                <a:spAutoFit/>
              </a:bodyPr>
              <a:lstStyle/>
              <a:p>
                <a:r>
                  <a:rPr lang="en-US" dirty="0" smtClean="0">
                    <a:solidFill>
                      <a:srgbClr val="FF0000"/>
                    </a:solidFill>
                  </a:rPr>
                  <a:t>-10</a:t>
                </a:r>
                <a:endParaRPr lang="en-US" dirty="0">
                  <a:solidFill>
                    <a:srgbClr val="FF0000"/>
                  </a:solidFill>
                </a:endParaRPr>
              </a:p>
            </p:txBody>
          </p:sp>
        </p:grpSp>
        <p:cxnSp>
          <p:nvCxnSpPr>
            <p:cNvPr id="99" name="Elbow Connector 98"/>
            <p:cNvCxnSpPr>
              <a:stCxn id="106" idx="2"/>
            </p:cNvCxnSpPr>
            <p:nvPr/>
          </p:nvCxnSpPr>
          <p:spPr>
            <a:xfrm rot="5400000">
              <a:off x="7018439" y="4396864"/>
              <a:ext cx="360863" cy="816865"/>
            </a:xfrm>
            <a:prstGeom prst="bentConnector2">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5988712" y="2525360"/>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1" name="Elbow Connector 84"/>
            <p:cNvCxnSpPr>
              <a:endCxn id="105" idx="0"/>
            </p:cNvCxnSpPr>
            <p:nvPr/>
          </p:nvCxnSpPr>
          <p:spPr>
            <a:xfrm>
              <a:off x="6727465" y="2801003"/>
              <a:ext cx="851575" cy="501105"/>
            </a:xfrm>
            <a:prstGeom prst="bentConnector2">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48" name="Straight Arrow Connector 47"/>
          <p:cNvCxnSpPr/>
          <p:nvPr/>
        </p:nvCxnSpPr>
        <p:spPr>
          <a:xfrm flipH="1">
            <a:off x="5105400" y="1828800"/>
            <a:ext cx="1" cy="15240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58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3795491" cy="1143000"/>
          </a:xfrm>
        </p:spPr>
        <p:txBody>
          <a:bodyPr>
            <a:normAutofit fontScale="90000"/>
          </a:bodyPr>
          <a:lstStyle/>
          <a:p>
            <a:r>
              <a:rPr lang="en-US" dirty="0" smtClean="0"/>
              <a:t>Hardware Cost of Cache</a:t>
            </a:r>
            <a:endParaRPr lang="en-US" dirty="0"/>
          </a:p>
        </p:txBody>
      </p:sp>
      <p:sp>
        <p:nvSpPr>
          <p:cNvPr id="9" name="Content Placeholder 8"/>
          <p:cNvSpPr>
            <a:spLocks noGrp="1"/>
          </p:cNvSpPr>
          <p:nvPr>
            <p:ph idx="1"/>
          </p:nvPr>
        </p:nvSpPr>
        <p:spPr>
          <a:xfrm>
            <a:off x="0" y="1447800"/>
            <a:ext cx="3962400" cy="5410200"/>
          </a:xfrm>
        </p:spPr>
        <p:txBody>
          <a:bodyPr>
            <a:normAutofit fontScale="77500" lnSpcReduction="20000"/>
          </a:bodyPr>
          <a:lstStyle/>
          <a:p>
            <a:r>
              <a:rPr lang="en-US" dirty="0" smtClean="0"/>
              <a:t>Need to compare every tag to the Processor address</a:t>
            </a:r>
          </a:p>
          <a:p>
            <a:r>
              <a:rPr lang="en-US" dirty="0" smtClean="0"/>
              <a:t>Comparators are expensive</a:t>
            </a:r>
          </a:p>
          <a:p>
            <a:r>
              <a:rPr lang="en-US" dirty="0" smtClean="0"/>
              <a:t>Optimization: use 2 “sets” of data with a total of only 2 comparators</a:t>
            </a:r>
          </a:p>
          <a:p>
            <a:r>
              <a:rPr lang="en-US" dirty="0" smtClean="0"/>
              <a:t>1 Address bit selects which set (ex: even and odd set)</a:t>
            </a:r>
          </a:p>
          <a:p>
            <a:r>
              <a:rPr lang="en-US" dirty="0" smtClean="0"/>
              <a:t>Compare only tags from selected set</a:t>
            </a:r>
          </a:p>
          <a:p>
            <a:r>
              <a:rPr lang="en-US" dirty="0" smtClean="0"/>
              <a:t>Generalize to more sets</a:t>
            </a:r>
          </a:p>
          <a:p>
            <a:pPr lvl="1">
              <a:buNone/>
            </a:pPr>
            <a:endParaRPr lang="en-US" dirty="0" smtClean="0"/>
          </a:p>
          <a:p>
            <a:pPr lvl="1"/>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23</a:t>
            </a:fld>
            <a:endParaRPr lang="en-US"/>
          </a:p>
        </p:txBody>
      </p:sp>
      <p:sp>
        <p:nvSpPr>
          <p:cNvPr id="10" name="Slide Number Placeholder 4"/>
          <p:cNvSpPr txBox="1">
            <a:spLocks/>
          </p:cNvSpPr>
          <p:nvPr/>
        </p:nvSpPr>
        <p:spPr>
          <a:xfrm>
            <a:off x="6695908" y="6299275"/>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10"/>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cxnSp>
        <p:nvCxnSpPr>
          <p:cNvPr id="14" name="Straight Arrow Connector 13"/>
          <p:cNvCxnSpPr>
            <a:endCxn id="12" idx="0"/>
          </p:cNvCxnSpPr>
          <p:nvPr/>
        </p:nvCxnSpPr>
        <p:spPr>
          <a:xfrm>
            <a:off x="5594144" y="1821170"/>
            <a:ext cx="21406" cy="145543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3" idx="0"/>
          </p:cNvCxnSpPr>
          <p:nvPr/>
        </p:nvCxnSpPr>
        <p:spPr>
          <a:xfrm>
            <a:off x="7506427" y="1749826"/>
            <a:ext cx="2" cy="152677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52481" y="1897767"/>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grpSp>
        <p:nvGrpSpPr>
          <p:cNvPr id="33" name="Group 32"/>
          <p:cNvGrpSpPr/>
          <p:nvPr/>
        </p:nvGrpSpPr>
        <p:grpSpPr>
          <a:xfrm>
            <a:off x="5251645" y="3276600"/>
            <a:ext cx="3524883" cy="381001"/>
            <a:chOff x="5251645" y="3324660"/>
            <a:chExt cx="3524883" cy="381001"/>
          </a:xfrm>
        </p:grpSpPr>
        <p:sp>
          <p:nvSpPr>
            <p:cNvPr id="12" name="Rectangle 11"/>
            <p:cNvSpPr/>
            <p:nvPr/>
          </p:nvSpPr>
          <p:spPr>
            <a:xfrm>
              <a:off x="5251645" y="3324660"/>
              <a:ext cx="72781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13" name="Rectangle 12"/>
            <p:cNvSpPr/>
            <p:nvPr/>
          </p:nvSpPr>
          <p:spPr>
            <a:xfrm>
              <a:off x="6236329" y="3324661"/>
              <a:ext cx="2540199"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sp>
        <p:nvSpPr>
          <p:cNvPr id="17" name="TextBox 16"/>
          <p:cNvSpPr txBox="1"/>
          <p:nvPr/>
        </p:nvSpPr>
        <p:spPr>
          <a:xfrm>
            <a:off x="6488626" y="1954843"/>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18" name="Rectangle 17"/>
          <p:cNvSpPr/>
          <p:nvPr/>
        </p:nvSpPr>
        <p:spPr>
          <a:xfrm>
            <a:off x="4876800" y="2625482"/>
            <a:ext cx="3985352"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172200" y="4648200"/>
            <a:ext cx="1067269" cy="523220"/>
          </a:xfrm>
          <a:prstGeom prst="rect">
            <a:avLst/>
          </a:prstGeom>
          <a:noFill/>
        </p:spPr>
        <p:txBody>
          <a:bodyPr wrap="none" rtlCol="0">
            <a:spAutoFit/>
          </a:bodyPr>
          <a:lstStyle/>
          <a:p>
            <a:r>
              <a:rPr lang="en-US" sz="2800" dirty="0" smtClean="0"/>
              <a:t>Cache</a:t>
            </a:r>
            <a:endParaRPr lang="en-US" sz="2800" dirty="0"/>
          </a:p>
        </p:txBody>
      </p:sp>
      <p:sp>
        <p:nvSpPr>
          <p:cNvPr id="22" name="TextBox 21"/>
          <p:cNvSpPr txBox="1"/>
          <p:nvPr/>
        </p:nvSpPr>
        <p:spPr>
          <a:xfrm>
            <a:off x="4519256" y="5289212"/>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3" name="TextBox 22"/>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4" name="Rectangle 23"/>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25" name="Straight Arrow Connector 24"/>
          <p:cNvCxnSpPr/>
          <p:nvPr/>
        </p:nvCxnSpPr>
        <p:spPr>
          <a:xfrm rot="5400000">
            <a:off x="7049825" y="5450727"/>
            <a:ext cx="941748" cy="158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5304150" y="4267200"/>
            <a:ext cx="3524883" cy="375055"/>
            <a:chOff x="5251645" y="3449016"/>
            <a:chExt cx="3524883" cy="375055"/>
          </a:xfrm>
        </p:grpSpPr>
        <p:sp>
          <p:nvSpPr>
            <p:cNvPr id="35" name="Rectangle 34"/>
            <p:cNvSpPr/>
            <p:nvPr/>
          </p:nvSpPr>
          <p:spPr>
            <a:xfrm>
              <a:off x="5251645" y="3449016"/>
              <a:ext cx="727810" cy="3750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36" name="Rectangle 35"/>
            <p:cNvSpPr/>
            <p:nvPr/>
          </p:nvSpPr>
          <p:spPr>
            <a:xfrm>
              <a:off x="6236329" y="3449017"/>
              <a:ext cx="2540199" cy="3750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cxnSp>
        <p:nvCxnSpPr>
          <p:cNvPr id="42" name="Straight Connector 41"/>
          <p:cNvCxnSpPr/>
          <p:nvPr/>
        </p:nvCxnSpPr>
        <p:spPr>
          <a:xfrm>
            <a:off x="7492158" y="2782440"/>
            <a:ext cx="129864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8162965" y="3410270"/>
            <a:ext cx="1212859" cy="1427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7477887" y="3938223"/>
            <a:ext cx="1284371" cy="14269"/>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7467600" y="3886200"/>
            <a:ext cx="13478" cy="42430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589566" y="2819400"/>
            <a:ext cx="582634" cy="1555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172200" y="2820688"/>
            <a:ext cx="0" cy="106551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5638801" y="3886200"/>
            <a:ext cx="533399" cy="9713"/>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5638800" y="3886200"/>
            <a:ext cx="7057" cy="37644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5029200" y="2743200"/>
            <a:ext cx="57567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5029200" y="2743202"/>
            <a:ext cx="10736" cy="1780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029200" y="4536030"/>
            <a:ext cx="304800" cy="35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2" idx="1"/>
          </p:cNvCxnSpPr>
          <p:nvPr/>
        </p:nvCxnSpPr>
        <p:spPr>
          <a:xfrm flipV="1">
            <a:off x="5029200" y="3467100"/>
            <a:ext cx="222445"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3809106" y="3206814"/>
            <a:ext cx="5224919" cy="1581097"/>
            <a:chOff x="3809106" y="3206814"/>
            <a:chExt cx="5224919" cy="1581097"/>
          </a:xfrm>
        </p:grpSpPr>
        <p:grpSp>
          <p:nvGrpSpPr>
            <p:cNvPr id="49" name="Group 48"/>
            <p:cNvGrpSpPr/>
            <p:nvPr/>
          </p:nvGrpSpPr>
          <p:grpSpPr>
            <a:xfrm>
              <a:off x="3809106" y="3206814"/>
              <a:ext cx="5219449" cy="662489"/>
              <a:chOff x="3809106" y="3206814"/>
              <a:chExt cx="5219449" cy="662489"/>
            </a:xfrm>
          </p:grpSpPr>
          <p:sp>
            <p:nvSpPr>
              <p:cNvPr id="37" name="Left Brace 36"/>
              <p:cNvSpPr/>
              <p:nvPr/>
            </p:nvSpPr>
            <p:spPr>
              <a:xfrm>
                <a:off x="4648200"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3809106" y="3276448"/>
                <a:ext cx="909824" cy="523220"/>
              </a:xfrm>
              <a:prstGeom prst="rect">
                <a:avLst/>
              </a:prstGeom>
              <a:noFill/>
            </p:spPr>
            <p:txBody>
              <a:bodyPr wrap="none" rtlCol="0">
                <a:spAutoFit/>
              </a:bodyPr>
              <a:lstStyle/>
              <a:p>
                <a:r>
                  <a:rPr lang="en-US" sz="2800" dirty="0" smtClean="0">
                    <a:solidFill>
                      <a:srgbClr val="FF0000"/>
                    </a:solidFill>
                  </a:rPr>
                  <a:t>Set 0</a:t>
                </a:r>
                <a:endParaRPr lang="en-US" sz="2800" dirty="0">
                  <a:solidFill>
                    <a:srgbClr val="FF0000"/>
                  </a:solidFill>
                </a:endParaRPr>
              </a:p>
            </p:txBody>
          </p:sp>
          <p:sp>
            <p:nvSpPr>
              <p:cNvPr id="40" name="Left Brace 39"/>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3814576" y="4125422"/>
              <a:ext cx="5219449" cy="662489"/>
              <a:chOff x="3809106" y="3206814"/>
              <a:chExt cx="5219449" cy="662489"/>
            </a:xfrm>
          </p:grpSpPr>
          <p:sp>
            <p:nvSpPr>
              <p:cNvPr id="52" name="Left Brace 51"/>
              <p:cNvSpPr/>
              <p:nvPr/>
            </p:nvSpPr>
            <p:spPr>
              <a:xfrm>
                <a:off x="4648200"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3809106" y="3276448"/>
                <a:ext cx="909824" cy="523220"/>
              </a:xfrm>
              <a:prstGeom prst="rect">
                <a:avLst/>
              </a:prstGeom>
              <a:noFill/>
            </p:spPr>
            <p:txBody>
              <a:bodyPr wrap="none" rtlCol="0">
                <a:spAutoFit/>
              </a:bodyPr>
              <a:lstStyle/>
              <a:p>
                <a:r>
                  <a:rPr lang="en-US" sz="2800" dirty="0" smtClean="0">
                    <a:solidFill>
                      <a:srgbClr val="FF0000"/>
                    </a:solidFill>
                  </a:rPr>
                  <a:t>Set 1</a:t>
                </a:r>
                <a:endParaRPr lang="en-US" sz="2800" dirty="0">
                  <a:solidFill>
                    <a:srgbClr val="FF0000"/>
                  </a:solidFill>
                </a:endParaRPr>
              </a:p>
            </p:txBody>
          </p:sp>
          <p:sp>
            <p:nvSpPr>
              <p:cNvPr id="56" name="Left Brace 55"/>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8" name="Group 57"/>
          <p:cNvGrpSpPr/>
          <p:nvPr/>
        </p:nvGrpSpPr>
        <p:grpSpPr>
          <a:xfrm>
            <a:off x="5314317" y="3352800"/>
            <a:ext cx="3524883" cy="381001"/>
            <a:chOff x="5251645" y="3324660"/>
            <a:chExt cx="3524883" cy="381001"/>
          </a:xfrm>
        </p:grpSpPr>
        <p:sp>
          <p:nvSpPr>
            <p:cNvPr id="61" name="Rectangle 60"/>
            <p:cNvSpPr/>
            <p:nvPr/>
          </p:nvSpPr>
          <p:spPr>
            <a:xfrm>
              <a:off x="5251645" y="3324660"/>
              <a:ext cx="72781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62" name="Rectangle 61"/>
            <p:cNvSpPr/>
            <p:nvPr/>
          </p:nvSpPr>
          <p:spPr>
            <a:xfrm>
              <a:off x="6236329" y="3324661"/>
              <a:ext cx="2540199"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grpSp>
        <p:nvGrpSpPr>
          <p:cNvPr id="63" name="Group 62"/>
          <p:cNvGrpSpPr/>
          <p:nvPr/>
        </p:nvGrpSpPr>
        <p:grpSpPr>
          <a:xfrm>
            <a:off x="5390517" y="4343401"/>
            <a:ext cx="3524883" cy="375055"/>
            <a:chOff x="5251645" y="3449016"/>
            <a:chExt cx="3524883" cy="375055"/>
          </a:xfrm>
        </p:grpSpPr>
        <p:sp>
          <p:nvSpPr>
            <p:cNvPr id="64" name="Rectangle 63"/>
            <p:cNvSpPr/>
            <p:nvPr/>
          </p:nvSpPr>
          <p:spPr>
            <a:xfrm>
              <a:off x="5251645" y="3449016"/>
              <a:ext cx="727810" cy="3750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65" name="Rectangle 64"/>
            <p:cNvSpPr/>
            <p:nvPr/>
          </p:nvSpPr>
          <p:spPr>
            <a:xfrm>
              <a:off x="6236329" y="3449017"/>
              <a:ext cx="2540199" cy="3750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spTree>
    <p:extLst>
      <p:ext uri="{BB962C8B-B14F-4D97-AF65-F5344CB8AC3E}">
        <p14:creationId xmlns:p14="http://schemas.microsoft.com/office/powerpoint/2010/main" val="17922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eaLnBrk="1" fontAlgn="auto" hangingPunct="1">
              <a:spcAft>
                <a:spcPts val="0"/>
              </a:spcAft>
              <a:buClr>
                <a:schemeClr val="tx1"/>
              </a:buClr>
              <a:buFont typeface="Arial"/>
              <a:buChar char="•"/>
              <a:defRPr/>
            </a:pPr>
            <a:r>
              <a:rPr lang="en-US" dirty="0" smtClean="0">
                <a:solidFill>
                  <a:srgbClr val="0000FF"/>
                </a:solidFill>
              </a:rPr>
              <a:t>Set Index</a:t>
            </a:r>
            <a:r>
              <a:rPr lang="en-US" dirty="0" smtClean="0"/>
              <a:t>: Selects which set</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r>
              <a:rPr lang="en-US" dirty="0" smtClean="0"/>
              <a:t>Size of Index = log2 (number of sets)</a:t>
            </a:r>
          </a:p>
          <a:p>
            <a:r>
              <a:rPr lang="en-US" dirty="0" smtClean="0"/>
              <a:t>Size of Tag = Address size – Size of Index </a:t>
            </a:r>
            <a:br>
              <a:rPr lang="en-US" dirty="0" smtClean="0"/>
            </a:br>
            <a:r>
              <a:rPr lang="en-US" dirty="0" smtClean="0"/>
              <a:t>– log2 (number of bytes/block)</a:t>
            </a:r>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3657599"/>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6" name="Slide Number Placeholder 15"/>
          <p:cNvSpPr>
            <a:spLocks noGrp="1"/>
          </p:cNvSpPr>
          <p:nvPr>
            <p:ph type="sldNum" sz="quarter" idx="12"/>
          </p:nvPr>
        </p:nvSpPr>
        <p:spPr/>
        <p:txBody>
          <a:bodyPr/>
          <a:lstStyle/>
          <a:p>
            <a:fld id="{3CC63E4C-4642-794D-A2FD-70F6B81535F5}" type="slidenum">
              <a:rPr lang="en-US" smtClean="0"/>
              <a:pPr/>
              <a:t>24</a:t>
            </a:fld>
            <a:endParaRPr lang="en-US" dirty="0"/>
          </a:p>
        </p:txBody>
      </p:sp>
      <p:cxnSp>
        <p:nvCxnSpPr>
          <p:cNvPr id="18" name="Straight Arrow Connector 17"/>
          <p:cNvCxnSpPr/>
          <p:nvPr/>
        </p:nvCxnSpPr>
        <p:spPr>
          <a:xfrm>
            <a:off x="838200" y="3581400"/>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3182140"/>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extLst>
      <p:ext uri="{BB962C8B-B14F-4D97-AF65-F5344CB8AC3E}">
        <p14:creationId xmlns:p14="http://schemas.microsoft.com/office/powerpoint/2010/main" val="16389543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limit to number of sets?</a:t>
            </a:r>
          </a:p>
        </p:txBody>
      </p:sp>
      <p:sp>
        <p:nvSpPr>
          <p:cNvPr id="3" name="Content Placeholder 2"/>
          <p:cNvSpPr>
            <a:spLocks noGrp="1"/>
          </p:cNvSpPr>
          <p:nvPr>
            <p:ph idx="1"/>
          </p:nvPr>
        </p:nvSpPr>
        <p:spPr>
          <a:xfrm>
            <a:off x="457200" y="1219200"/>
            <a:ext cx="8229600" cy="5296841"/>
          </a:xfrm>
        </p:spPr>
        <p:txBody>
          <a:bodyPr>
            <a:normAutofit/>
          </a:bodyPr>
          <a:lstStyle/>
          <a:p>
            <a:pPr lvl="0">
              <a:defRPr/>
            </a:pPr>
            <a:r>
              <a:rPr lang="en-US" dirty="0" smtClean="0"/>
              <a:t>For a given total number of blocks, we can save more comparators if have more than 2 sets</a:t>
            </a:r>
          </a:p>
          <a:p>
            <a:r>
              <a:rPr lang="en-US" dirty="0" smtClean="0"/>
              <a:t>Limit: As Many Sets as Cache Blocks =&gt; only one block per set – only needs one comparator! </a:t>
            </a:r>
          </a:p>
          <a:p>
            <a:r>
              <a:rPr lang="en-US" dirty="0" smtClean="0"/>
              <a:t>Called “Direct-Mapped” Design</a:t>
            </a: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grpSp>
        <p:nvGrpSpPr>
          <p:cNvPr id="17" name="Group 16"/>
          <p:cNvGrpSpPr/>
          <p:nvPr/>
        </p:nvGrpSpPr>
        <p:grpSpPr>
          <a:xfrm>
            <a:off x="1143000" y="5410200"/>
            <a:ext cx="7067810" cy="737229"/>
            <a:chOff x="838200" y="3657599"/>
            <a:chExt cx="7067810" cy="737229"/>
          </a:xfrm>
        </p:grpSpPr>
        <p:sp>
          <p:nvSpPr>
            <p:cNvPr id="18"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19"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0" name="Line 6"/>
            <p:cNvSpPr>
              <a:spLocks noChangeShapeType="1"/>
            </p:cNvSpPr>
            <p:nvPr/>
          </p:nvSpPr>
          <p:spPr bwMode="auto">
            <a:xfrm>
              <a:off x="4796354"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1"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2" name="Text Box 10"/>
            <p:cNvSpPr txBox="1">
              <a:spLocks noChangeArrowheads="1"/>
            </p:cNvSpPr>
            <p:nvPr/>
          </p:nvSpPr>
          <p:spPr bwMode="auto">
            <a:xfrm>
              <a:off x="5001711" y="3766915"/>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3"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Tree>
    <p:extLst>
      <p:ext uri="{BB962C8B-B14F-4D97-AF65-F5344CB8AC3E}">
        <p14:creationId xmlns:p14="http://schemas.microsoft.com/office/powerpoint/2010/main" val="3836239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Cache Names for Each Organization</a:t>
            </a:r>
            <a:endParaRPr lang="en-US" dirty="0"/>
          </a:p>
        </p:txBody>
      </p:sp>
      <p:sp>
        <p:nvSpPr>
          <p:cNvPr id="3" name="Content Placeholder 2"/>
          <p:cNvSpPr>
            <a:spLocks noGrp="1"/>
          </p:cNvSpPr>
          <p:nvPr>
            <p:ph idx="1"/>
          </p:nvPr>
        </p:nvSpPr>
        <p:spPr>
          <a:xfrm>
            <a:off x="457200" y="990600"/>
            <a:ext cx="8229600" cy="5257800"/>
          </a:xfrm>
        </p:spPr>
        <p:txBody>
          <a:bodyPr>
            <a:normAutofit fontScale="92500" lnSpcReduction="10000"/>
          </a:bodyPr>
          <a:lstStyle/>
          <a:p>
            <a:r>
              <a:rPr lang="en-US" dirty="0" smtClean="0"/>
              <a:t>“</a:t>
            </a:r>
            <a:r>
              <a:rPr lang="en-US" dirty="0" smtClean="0">
                <a:solidFill>
                  <a:srgbClr val="0000FF"/>
                </a:solidFill>
              </a:rPr>
              <a:t>Fully Associative</a:t>
            </a:r>
            <a:r>
              <a:rPr lang="en-US" dirty="0" smtClean="0"/>
              <a:t>”: Block can go anywhere</a:t>
            </a:r>
          </a:p>
          <a:p>
            <a:pPr lvl="1"/>
            <a:r>
              <a:rPr lang="en-US" dirty="0" smtClean="0"/>
              <a:t>First design in lecture</a:t>
            </a:r>
          </a:p>
          <a:p>
            <a:pPr lvl="1"/>
            <a:r>
              <a:rPr lang="en-US" dirty="0" smtClean="0"/>
              <a:t>Note: No Index field, but 1 comparator/block</a:t>
            </a:r>
          </a:p>
          <a:p>
            <a:r>
              <a:rPr lang="en-US" dirty="0"/>
              <a:t>“</a:t>
            </a:r>
            <a:r>
              <a:rPr lang="en-US" dirty="0">
                <a:solidFill>
                  <a:srgbClr val="0000FF"/>
                </a:solidFill>
              </a:rPr>
              <a:t>Direct Mapped</a:t>
            </a:r>
            <a:r>
              <a:rPr lang="en-US" dirty="0"/>
              <a:t>”: Block goes one place </a:t>
            </a:r>
          </a:p>
          <a:p>
            <a:pPr lvl="1"/>
            <a:r>
              <a:rPr lang="en-US" dirty="0"/>
              <a:t>Note: Only 1 comparator</a:t>
            </a:r>
          </a:p>
          <a:p>
            <a:pPr lvl="1"/>
            <a:r>
              <a:rPr lang="en-US" dirty="0"/>
              <a:t>Number of sets = number blocks</a:t>
            </a:r>
          </a:p>
          <a:p>
            <a:r>
              <a:rPr lang="en-US" dirty="0" smtClean="0"/>
              <a:t>“</a:t>
            </a:r>
            <a:r>
              <a:rPr lang="en-US" dirty="0">
                <a:solidFill>
                  <a:srgbClr val="0000FF"/>
                </a:solidFill>
              </a:rPr>
              <a:t>N-way Set Associative</a:t>
            </a:r>
            <a:r>
              <a:rPr lang="en-US" dirty="0"/>
              <a:t>”: N places for a block</a:t>
            </a:r>
          </a:p>
          <a:p>
            <a:pPr lvl="1"/>
            <a:r>
              <a:rPr lang="en-US" dirty="0"/>
              <a:t>Number of sets = number of blocks / </a:t>
            </a:r>
            <a:r>
              <a:rPr lang="en-US" dirty="0" smtClean="0"/>
              <a:t>N</a:t>
            </a:r>
          </a:p>
          <a:p>
            <a:pPr lvl="1"/>
            <a:r>
              <a:rPr lang="en-US" dirty="0" smtClean="0"/>
              <a:t>N comparators</a:t>
            </a:r>
            <a:endParaRPr lang="en-US" dirty="0"/>
          </a:p>
          <a:p>
            <a:pPr lvl="1"/>
            <a:r>
              <a:rPr lang="en-US" b="1" i="1" dirty="0"/>
              <a:t>Fully Associative: N = number of blocks</a:t>
            </a:r>
          </a:p>
          <a:p>
            <a:pPr lvl="1"/>
            <a:r>
              <a:rPr lang="en-US" b="1" i="1" dirty="0"/>
              <a:t>Direct Mapped: N = </a:t>
            </a:r>
            <a:r>
              <a:rPr lang="en-US" b="1" i="1" dirty="0" smtClean="0"/>
              <a:t>1</a:t>
            </a:r>
            <a:endParaRPr lang="en-US" b="1" i="1"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extLst>
      <p:ext uri="{BB962C8B-B14F-4D97-AF65-F5344CB8AC3E}">
        <p14:creationId xmlns:p14="http://schemas.microsoft.com/office/powerpoint/2010/main" val="74728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dress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15" y="552245"/>
            <a:ext cx="6552897" cy="6409664"/>
          </a:xfrm>
          <a:prstGeom prst="rect">
            <a:avLst/>
          </a:prstGeom>
        </p:spPr>
      </p:pic>
      <p:sp>
        <p:nvSpPr>
          <p:cNvPr id="3" name="Date Placeholder 2"/>
          <p:cNvSpPr>
            <a:spLocks noGrp="1"/>
          </p:cNvSpPr>
          <p:nvPr>
            <p:ph type="dt" sz="half" idx="4294967295"/>
          </p:nvPr>
        </p:nvSpPr>
        <p:spPr>
          <a:xfrm>
            <a:off x="457200" y="6356350"/>
            <a:ext cx="2133600" cy="365125"/>
          </a:xfrm>
          <a:prstGeom prst="rect">
            <a:avLst/>
          </a:prstGeom>
        </p:spPr>
        <p:txBody>
          <a:bodyPr/>
          <a:lstStyle/>
          <a:p>
            <a:fld id="{87D5917D-518C-4E4E-82AF-836D19333D3E}" type="datetime1">
              <a:rPr lang="en-US" smtClean="0"/>
              <a:t>3/10/16</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27</a:t>
            </a:fld>
            <a:endParaRPr lang="en-US" dirty="0"/>
          </a:p>
        </p:txBody>
      </p:sp>
      <p:sp>
        <p:nvSpPr>
          <p:cNvPr id="6" name="Title 1"/>
          <p:cNvSpPr>
            <a:spLocks noGrp="1"/>
          </p:cNvSpPr>
          <p:nvPr>
            <p:ph type="title"/>
          </p:nvPr>
        </p:nvSpPr>
        <p:spPr>
          <a:xfrm>
            <a:off x="457200" y="0"/>
            <a:ext cx="8229600" cy="588818"/>
          </a:xfrm>
        </p:spPr>
        <p:txBody>
          <a:bodyPr>
            <a:normAutofit fontScale="90000"/>
          </a:bodyPr>
          <a:lstStyle/>
          <a:p>
            <a:r>
              <a:rPr lang="en-US" dirty="0" smtClean="0"/>
              <a:t>Memory Block-addressing example</a:t>
            </a:r>
            <a:endParaRPr lang="en-US" dirty="0"/>
          </a:p>
        </p:txBody>
      </p:sp>
    </p:spTree>
    <p:extLst>
      <p:ext uri="{BB962C8B-B14F-4D97-AF65-F5344CB8AC3E}">
        <p14:creationId xmlns:p14="http://schemas.microsoft.com/office/powerpoint/2010/main" val="927760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ck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63" y="1208809"/>
            <a:ext cx="7712364" cy="5354584"/>
          </a:xfrm>
          <a:prstGeom prst="rect">
            <a:avLst/>
          </a:prstGeom>
        </p:spPr>
      </p:pic>
      <p:sp>
        <p:nvSpPr>
          <p:cNvPr id="2" name="Title 1"/>
          <p:cNvSpPr>
            <a:spLocks noGrp="1"/>
          </p:cNvSpPr>
          <p:nvPr>
            <p:ph type="title"/>
          </p:nvPr>
        </p:nvSpPr>
        <p:spPr>
          <a:xfrm>
            <a:off x="457200" y="0"/>
            <a:ext cx="8229600" cy="711666"/>
          </a:xfrm>
        </p:spPr>
        <p:txBody>
          <a:bodyPr>
            <a:normAutofit fontScale="90000"/>
          </a:bodyPr>
          <a:lstStyle/>
          <a:p>
            <a:r>
              <a:rPr lang="en-US" dirty="0" smtClean="0"/>
              <a:t>Block number aliasing example</a:t>
            </a:r>
            <a:endParaRPr lang="en-US" dirty="0"/>
          </a:p>
        </p:txBody>
      </p:sp>
      <p:sp>
        <p:nvSpPr>
          <p:cNvPr id="3" name="Date Placeholder 2"/>
          <p:cNvSpPr>
            <a:spLocks noGrp="1"/>
          </p:cNvSpPr>
          <p:nvPr>
            <p:ph type="dt" sz="half" idx="4294967295"/>
          </p:nvPr>
        </p:nvSpPr>
        <p:spPr>
          <a:xfrm>
            <a:off x="457200" y="6356350"/>
            <a:ext cx="2133600" cy="365125"/>
          </a:xfrm>
          <a:prstGeom prst="rect">
            <a:avLst/>
          </a:prstGeom>
        </p:spPr>
        <p:txBody>
          <a:bodyPr/>
          <a:lstStyle/>
          <a:p>
            <a:fld id="{87D5917D-518C-4E4E-82AF-836D19333D3E}" type="datetime1">
              <a:rPr lang="en-US" smtClean="0"/>
              <a:t>3/10/16</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28</a:t>
            </a:fld>
            <a:endParaRPr lang="en-US" dirty="0"/>
          </a:p>
        </p:txBody>
      </p:sp>
      <p:grpSp>
        <p:nvGrpSpPr>
          <p:cNvPr id="11" name="Group 10"/>
          <p:cNvGrpSpPr/>
          <p:nvPr/>
        </p:nvGrpSpPr>
        <p:grpSpPr>
          <a:xfrm>
            <a:off x="448844" y="1499976"/>
            <a:ext cx="6898845" cy="401294"/>
            <a:chOff x="525480" y="1412384"/>
            <a:chExt cx="6898845" cy="401294"/>
          </a:xfrm>
        </p:grpSpPr>
        <p:sp>
          <p:nvSpPr>
            <p:cNvPr id="7" name="TextBox 6"/>
            <p:cNvSpPr txBox="1"/>
            <p:nvPr/>
          </p:nvSpPr>
          <p:spPr>
            <a:xfrm>
              <a:off x="525480" y="1412384"/>
              <a:ext cx="854621" cy="369332"/>
            </a:xfrm>
            <a:prstGeom prst="rect">
              <a:avLst/>
            </a:prstGeom>
            <a:noFill/>
          </p:spPr>
          <p:txBody>
            <a:bodyPr wrap="none" rtlCol="0">
              <a:spAutoFit/>
            </a:bodyPr>
            <a:lstStyle/>
            <a:p>
              <a:r>
                <a:rPr lang="en-US" dirty="0" smtClean="0"/>
                <a:t>Block #</a:t>
              </a:r>
              <a:endParaRPr lang="en-US" dirty="0"/>
            </a:p>
          </p:txBody>
        </p:sp>
        <p:sp>
          <p:nvSpPr>
            <p:cNvPr id="8" name="TextBox 7"/>
            <p:cNvSpPr txBox="1"/>
            <p:nvPr/>
          </p:nvSpPr>
          <p:spPr>
            <a:xfrm>
              <a:off x="3239638" y="1444346"/>
              <a:ext cx="1505540" cy="369332"/>
            </a:xfrm>
            <a:prstGeom prst="rect">
              <a:avLst/>
            </a:prstGeom>
            <a:noFill/>
          </p:spPr>
          <p:txBody>
            <a:bodyPr wrap="none" rtlCol="0">
              <a:spAutoFit/>
            </a:bodyPr>
            <a:lstStyle/>
            <a:p>
              <a:r>
                <a:rPr lang="en-US" dirty="0" smtClean="0"/>
                <a:t>Block # mod 8</a:t>
              </a:r>
              <a:endParaRPr lang="en-US" dirty="0"/>
            </a:p>
          </p:txBody>
        </p:sp>
        <p:sp>
          <p:nvSpPr>
            <p:cNvPr id="9" name="TextBox 8"/>
            <p:cNvSpPr txBox="1"/>
            <p:nvPr/>
          </p:nvSpPr>
          <p:spPr>
            <a:xfrm>
              <a:off x="5920939" y="1443463"/>
              <a:ext cx="1503386" cy="369332"/>
            </a:xfrm>
            <a:prstGeom prst="rect">
              <a:avLst/>
            </a:prstGeom>
            <a:noFill/>
          </p:spPr>
          <p:txBody>
            <a:bodyPr wrap="none" rtlCol="0">
              <a:spAutoFit/>
            </a:bodyPr>
            <a:lstStyle/>
            <a:p>
              <a:r>
                <a:rPr lang="en-US" dirty="0" smtClean="0"/>
                <a:t>Block # mod 2</a:t>
              </a:r>
              <a:endParaRPr lang="en-US" dirty="0"/>
            </a:p>
          </p:txBody>
        </p:sp>
      </p:grpSp>
      <p:sp>
        <p:nvSpPr>
          <p:cNvPr id="10" name="TextBox 9"/>
          <p:cNvSpPr txBox="1"/>
          <p:nvPr/>
        </p:nvSpPr>
        <p:spPr>
          <a:xfrm>
            <a:off x="1423191" y="635024"/>
            <a:ext cx="6368412" cy="523220"/>
          </a:xfrm>
          <a:prstGeom prst="rect">
            <a:avLst/>
          </a:prstGeom>
          <a:noFill/>
        </p:spPr>
        <p:txBody>
          <a:bodyPr wrap="none" rtlCol="0">
            <a:spAutoFit/>
          </a:bodyPr>
          <a:lstStyle/>
          <a:p>
            <a:r>
              <a:rPr lang="en-US" sz="2800" i="1" dirty="0" smtClean="0"/>
              <a:t>12-bit memory addresses, 16 Byte blocks</a:t>
            </a:r>
            <a:endParaRPr lang="en-US" sz="2800" i="1" dirty="0"/>
          </a:p>
        </p:txBody>
      </p:sp>
    </p:spTree>
    <p:extLst>
      <p:ext uri="{BB962C8B-B14F-4D97-AF65-F5344CB8AC3E}">
        <p14:creationId xmlns:p14="http://schemas.microsoft.com/office/powerpoint/2010/main" val="2135715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868362"/>
          </a:xfrm>
        </p:spPr>
        <p:txBody>
          <a:bodyPr>
            <a:noAutofit/>
          </a:bodyPr>
          <a:lstStyle/>
          <a:p>
            <a:r>
              <a:rPr lang="en-US" sz="3600" dirty="0" smtClean="0"/>
              <a:t>Direct Mapped Cache Ex: </a:t>
            </a:r>
            <a:br>
              <a:rPr lang="en-US" sz="3600" dirty="0" smtClean="0"/>
            </a:br>
            <a:r>
              <a:rPr lang="en-US" sz="3600" dirty="0" smtClean="0"/>
              <a:t>Mapping a 6-bit Memory Address</a:t>
            </a:r>
            <a:endParaRPr lang="en-US" sz="3600" dirty="0"/>
          </a:p>
        </p:txBody>
      </p:sp>
      <p:sp>
        <p:nvSpPr>
          <p:cNvPr id="29" name="Content Placeholder 28"/>
          <p:cNvSpPr>
            <a:spLocks noGrp="1"/>
          </p:cNvSpPr>
          <p:nvPr>
            <p:ph idx="1"/>
          </p:nvPr>
        </p:nvSpPr>
        <p:spPr>
          <a:xfrm>
            <a:off x="228600" y="3505200"/>
            <a:ext cx="8915400" cy="3124200"/>
          </a:xfrm>
        </p:spPr>
        <p:txBody>
          <a:bodyPr>
            <a:normAutofit lnSpcReduction="10000"/>
          </a:bodyPr>
          <a:lstStyle/>
          <a:p>
            <a:r>
              <a:rPr lang="en-US" sz="2000" dirty="0" smtClean="0"/>
              <a:t>In example, block size is 4 bytes</a:t>
            </a:r>
            <a:r>
              <a:rPr lang="en-US" sz="2000" dirty="0"/>
              <a:t> </a:t>
            </a:r>
            <a:r>
              <a:rPr lang="en-US" sz="2000" dirty="0" smtClean="0"/>
              <a:t>(1 word)</a:t>
            </a:r>
          </a:p>
          <a:p>
            <a:r>
              <a:rPr lang="en-US" sz="2000" dirty="0" smtClean="0"/>
              <a:t>Memory and cache blocks always the same size, unit of transfer between memory and cache</a:t>
            </a:r>
          </a:p>
          <a:p>
            <a:r>
              <a:rPr lang="en-US" sz="2000" dirty="0" smtClean="0"/>
              <a:t># Memory blocks &gt;&gt; # Cache blocks</a:t>
            </a:r>
          </a:p>
          <a:p>
            <a:pPr lvl="1"/>
            <a:r>
              <a:rPr lang="en-US" sz="1800" dirty="0" smtClean="0"/>
              <a:t>16 Memory blocks = 16 words = 64 bytes =&gt; 6 bits to address all bytes</a:t>
            </a:r>
          </a:p>
          <a:p>
            <a:pPr lvl="1"/>
            <a:r>
              <a:rPr lang="en-US" sz="1800" dirty="0" smtClean="0"/>
              <a:t>4 Cache blocks, 4 bytes (1 word) per block</a:t>
            </a:r>
          </a:p>
          <a:p>
            <a:pPr lvl="1"/>
            <a:r>
              <a:rPr lang="en-US" sz="1800" dirty="0" smtClean="0"/>
              <a:t>4 Memory blocks map to each cache block</a:t>
            </a:r>
          </a:p>
          <a:p>
            <a:r>
              <a:rPr lang="en-US" sz="2000" dirty="0" smtClean="0"/>
              <a:t>Memory block to cache block, aka </a:t>
            </a:r>
            <a:r>
              <a:rPr lang="en-US" sz="2000" i="1" dirty="0" smtClean="0">
                <a:solidFill>
                  <a:srgbClr val="0000FF"/>
                </a:solidFill>
              </a:rPr>
              <a:t>index</a:t>
            </a:r>
            <a:r>
              <a:rPr lang="en-US" sz="2000" dirty="0" smtClean="0"/>
              <a:t>: middle two bits</a:t>
            </a:r>
          </a:p>
          <a:p>
            <a:r>
              <a:rPr lang="en-US" sz="2000" dirty="0" smtClean="0"/>
              <a:t>Which memory block is in a given cache block, aka </a:t>
            </a:r>
            <a:r>
              <a:rPr lang="en-US" sz="2000" i="1" dirty="0" smtClean="0">
                <a:solidFill>
                  <a:srgbClr val="0000FF"/>
                </a:solidFill>
              </a:rPr>
              <a:t>tag</a:t>
            </a:r>
            <a:r>
              <a:rPr lang="en-US" sz="2000" dirty="0" smtClean="0"/>
              <a:t>: top two bits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
        <p:nvSpPr>
          <p:cNvPr id="7" name="Rectangle 6"/>
          <p:cNvSpPr/>
          <p:nvPr/>
        </p:nvSpPr>
        <p:spPr>
          <a:xfrm>
            <a:off x="1447800" y="1667014"/>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1447800" y="1260614"/>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smtClean="0"/>
                <a:t>0</a:t>
              </a:r>
              <a:endParaRPr lang="en-US" sz="2000" dirty="0"/>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smtClean="0"/>
                <a:t>5</a:t>
              </a:r>
              <a:endParaRPr lang="en-US" sz="2000" dirty="0"/>
            </a:p>
          </p:txBody>
        </p:sp>
      </p:grpSp>
      <p:grpSp>
        <p:nvGrpSpPr>
          <p:cNvPr id="8" name="Group 20"/>
          <p:cNvGrpSpPr/>
          <p:nvPr/>
        </p:nvGrpSpPr>
        <p:grpSpPr>
          <a:xfrm>
            <a:off x="5663406" y="1260614"/>
            <a:ext cx="2044819" cy="1657410"/>
            <a:chOff x="5663406" y="1473200"/>
            <a:chExt cx="2044819" cy="1657410"/>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smtClean="0"/>
                <a:t>1</a:t>
              </a:r>
              <a:endParaRPr lang="en-US" sz="2000" dirty="0"/>
            </a:p>
          </p:txBody>
        </p:sp>
        <p:sp>
          <p:nvSpPr>
            <p:cNvPr id="18" name="TextBox 17"/>
            <p:cNvSpPr txBox="1"/>
            <p:nvPr/>
          </p:nvSpPr>
          <p:spPr>
            <a:xfrm>
              <a:off x="5676900" y="2730500"/>
              <a:ext cx="2031325" cy="400110"/>
            </a:xfrm>
            <a:prstGeom prst="rect">
              <a:avLst/>
            </a:prstGeom>
            <a:noFill/>
          </p:spPr>
          <p:txBody>
            <a:bodyPr wrap="none" rtlCol="0">
              <a:spAutoFit/>
            </a:bodyPr>
            <a:lstStyle/>
            <a:p>
              <a:r>
                <a:rPr lang="en-US" sz="2000" dirty="0" smtClean="0"/>
                <a:t>Byte Within Block</a:t>
              </a:r>
              <a:endParaRPr lang="en-US" sz="2000" dirty="0"/>
            </a:p>
          </p:txBody>
        </p:sp>
        <p:sp>
          <p:nvSpPr>
            <p:cNvPr id="22" name="TextBox 21"/>
            <p:cNvSpPr txBox="1"/>
            <p:nvPr/>
          </p:nvSpPr>
          <p:spPr>
            <a:xfrm>
              <a:off x="5867400" y="2036921"/>
              <a:ext cx="1634645" cy="461665"/>
            </a:xfrm>
            <a:prstGeom prst="rect">
              <a:avLst/>
            </a:prstGeom>
            <a:noFill/>
          </p:spPr>
          <p:txBody>
            <a:bodyPr wrap="none" rtlCol="0">
              <a:spAutoFit/>
            </a:bodyPr>
            <a:lstStyle/>
            <a:p>
              <a:r>
                <a:rPr lang="en-US" sz="2400" i="1" dirty="0" smtClean="0">
                  <a:solidFill>
                    <a:srgbClr val="0000FF"/>
                  </a:solidFill>
                </a:rPr>
                <a:t>Byte Offset</a:t>
              </a:r>
              <a:endParaRPr lang="en-US" sz="2400" i="1" dirty="0"/>
            </a:p>
          </p:txBody>
        </p:sp>
      </p:grpSp>
      <p:grpSp>
        <p:nvGrpSpPr>
          <p:cNvPr id="17" name="Group 21"/>
          <p:cNvGrpSpPr/>
          <p:nvPr/>
        </p:nvGrpSpPr>
        <p:grpSpPr>
          <a:xfrm>
            <a:off x="3606006" y="1260614"/>
            <a:ext cx="2029953" cy="1670110"/>
            <a:chOff x="3606006" y="1473200"/>
            <a:chExt cx="2029953" cy="1670110"/>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smtClean="0"/>
                <a:t>2</a:t>
              </a:r>
              <a:endParaRPr lang="en-US" sz="2000" dirty="0"/>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smtClean="0"/>
                <a:t>3</a:t>
              </a:r>
              <a:endParaRPr lang="en-US" sz="2000" dirty="0"/>
            </a:p>
          </p:txBody>
        </p:sp>
        <p:sp>
          <p:nvSpPr>
            <p:cNvPr id="19" name="TextBox 18"/>
            <p:cNvSpPr txBox="1"/>
            <p:nvPr/>
          </p:nvSpPr>
          <p:spPr>
            <a:xfrm>
              <a:off x="3810000" y="2743200"/>
              <a:ext cx="1690612" cy="400110"/>
            </a:xfrm>
            <a:prstGeom prst="rect">
              <a:avLst/>
            </a:prstGeom>
            <a:noFill/>
          </p:spPr>
          <p:txBody>
            <a:bodyPr wrap="none" rtlCol="0">
              <a:spAutoFit/>
            </a:bodyPr>
            <a:lstStyle/>
            <a:p>
              <a:pPr algn="ctr"/>
              <a:r>
                <a:rPr lang="en-US" sz="2000" dirty="0" smtClean="0"/>
                <a:t>Block Within $</a:t>
              </a:r>
            </a:p>
          </p:txBody>
        </p:sp>
      </p:grpSp>
      <p:grpSp>
        <p:nvGrpSpPr>
          <p:cNvPr id="21" name="Group 22"/>
          <p:cNvGrpSpPr/>
          <p:nvPr/>
        </p:nvGrpSpPr>
        <p:grpSpPr>
          <a:xfrm>
            <a:off x="914400" y="1260614"/>
            <a:ext cx="2664159" cy="2015986"/>
            <a:chOff x="914400" y="1473200"/>
            <a:chExt cx="2664159" cy="2015986"/>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smtClean="0"/>
                <a:t>4</a:t>
              </a:r>
              <a:endParaRPr lang="en-US" sz="2000" dirty="0"/>
            </a:p>
          </p:txBody>
        </p:sp>
        <p:sp>
          <p:nvSpPr>
            <p:cNvPr id="20" name="TextBox 19"/>
            <p:cNvSpPr txBox="1"/>
            <p:nvPr/>
          </p:nvSpPr>
          <p:spPr>
            <a:xfrm>
              <a:off x="914400" y="2781300"/>
              <a:ext cx="2650807" cy="707886"/>
            </a:xfrm>
            <a:prstGeom prst="rect">
              <a:avLst/>
            </a:prstGeom>
            <a:noFill/>
          </p:spPr>
          <p:txBody>
            <a:bodyPr wrap="square" rtlCol="0">
              <a:spAutoFit/>
            </a:bodyPr>
            <a:lstStyle/>
            <a:p>
              <a:pPr algn="ctr"/>
              <a:r>
                <a:rPr lang="en-US" sz="2000" dirty="0" err="1" smtClean="0"/>
                <a:t>Mem</a:t>
              </a:r>
              <a:r>
                <a:rPr lang="en-US" sz="2000" dirty="0" smtClean="0"/>
                <a:t> Block Within</a:t>
              </a:r>
              <a:br>
                <a:rPr lang="en-US" sz="2000" dirty="0" smtClean="0"/>
              </a:br>
              <a:r>
                <a:rPr lang="en-US" sz="2000" dirty="0" smtClean="0"/>
                <a:t>$ Block</a:t>
              </a:r>
            </a:p>
          </p:txBody>
        </p:sp>
      </p:grpSp>
      <p:sp>
        <p:nvSpPr>
          <p:cNvPr id="4" name="TextBox 3"/>
          <p:cNvSpPr txBox="1"/>
          <p:nvPr/>
        </p:nvSpPr>
        <p:spPr>
          <a:xfrm>
            <a:off x="2133600" y="1752600"/>
            <a:ext cx="818741" cy="523220"/>
          </a:xfrm>
          <a:prstGeom prst="rect">
            <a:avLst/>
          </a:prstGeom>
          <a:noFill/>
        </p:spPr>
        <p:txBody>
          <a:bodyPr wrap="none" rtlCol="0">
            <a:spAutoFit/>
          </a:bodyPr>
          <a:lstStyle/>
          <a:p>
            <a:r>
              <a:rPr lang="en-US" sz="2800" i="1" dirty="0" smtClean="0">
                <a:solidFill>
                  <a:srgbClr val="0000FF"/>
                </a:solidFill>
              </a:rPr>
              <a:t>Tag</a:t>
            </a:r>
            <a:endParaRPr lang="en-US" sz="2800" i="1" dirty="0">
              <a:solidFill>
                <a:srgbClr val="0000FF"/>
              </a:solidFill>
            </a:endParaRPr>
          </a:p>
        </p:txBody>
      </p:sp>
      <p:sp>
        <p:nvSpPr>
          <p:cNvPr id="5" name="TextBox 4"/>
          <p:cNvSpPr txBox="1"/>
          <p:nvPr/>
        </p:nvSpPr>
        <p:spPr>
          <a:xfrm>
            <a:off x="4191000" y="1752600"/>
            <a:ext cx="1061220" cy="523220"/>
          </a:xfrm>
          <a:prstGeom prst="rect">
            <a:avLst/>
          </a:prstGeom>
          <a:noFill/>
        </p:spPr>
        <p:txBody>
          <a:bodyPr wrap="none" rtlCol="0">
            <a:spAutoFit/>
          </a:bodyPr>
          <a:lstStyle/>
          <a:p>
            <a:r>
              <a:rPr lang="en-US" sz="2800" i="1" dirty="0" smtClean="0">
                <a:solidFill>
                  <a:srgbClr val="0000FF"/>
                </a:solidFill>
              </a:rPr>
              <a:t>Index</a:t>
            </a:r>
            <a:endParaRPr lang="en-US" sz="2800" i="1" dirty="0">
              <a:solidFill>
                <a:srgbClr val="0000FF"/>
              </a:solidFill>
            </a:endParaRPr>
          </a:p>
        </p:txBody>
      </p:sp>
    </p:spTree>
    <p:extLst>
      <p:ext uri="{BB962C8B-B14F-4D97-AF65-F5344CB8AC3E}">
        <p14:creationId xmlns:p14="http://schemas.microsoft.com/office/powerpoint/2010/main" val="16706211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a:t>
            </a:r>
            <a:r>
              <a:rPr lang="en-US" dirty="0"/>
              <a:t>L</a:t>
            </a:r>
            <a:r>
              <a:rPr lang="en-US" dirty="0" smtClean="0"/>
              <a:t>arge memories slow?</a:t>
            </a:r>
            <a:br>
              <a:rPr lang="en-US" dirty="0" smtClean="0"/>
            </a:br>
            <a:r>
              <a:rPr lang="en-US" dirty="0" smtClean="0"/>
              <a:t>Library Analogy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Finding a book in a large library takes time</a:t>
            </a:r>
          </a:p>
          <a:p>
            <a:pPr lvl="1"/>
            <a:r>
              <a:rPr lang="en-US" dirty="0" smtClean="0"/>
              <a:t>Takes time to search a large card catalog – (mapping title/author to index number)</a:t>
            </a:r>
            <a:endParaRPr lang="en-US" dirty="0"/>
          </a:p>
          <a:p>
            <a:pPr lvl="1"/>
            <a:r>
              <a:rPr lang="en-US" dirty="0" smtClean="0"/>
              <a:t>Round-trip time to walk to the stacks and retrieve the desired book.</a:t>
            </a:r>
          </a:p>
          <a:p>
            <a:r>
              <a:rPr lang="en-US" dirty="0" smtClean="0"/>
              <a:t>Larger libraries makes both delays worse</a:t>
            </a:r>
          </a:p>
          <a:p>
            <a:r>
              <a:rPr lang="en-US" dirty="0" smtClean="0"/>
              <a:t>Electronic memories have the same issue, </a:t>
            </a:r>
            <a:r>
              <a:rPr lang="en-US" i="1" dirty="0" smtClean="0"/>
              <a:t>plus</a:t>
            </a:r>
            <a:r>
              <a:rPr lang="en-US" i="1" dirty="0"/>
              <a:t> </a:t>
            </a:r>
            <a:r>
              <a:rPr lang="en-US" dirty="0" smtClean="0"/>
              <a:t>the technologies that we use to store an individual bit get slower as we increase density (SRAM versus DRAM versus Magnetic Disk)</a:t>
            </a:r>
            <a:endParaRPr lang="en-US" i="1"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
        <p:nvSpPr>
          <p:cNvPr id="5" name="TextBox 4"/>
          <p:cNvSpPr txBox="1"/>
          <p:nvPr/>
        </p:nvSpPr>
        <p:spPr>
          <a:xfrm>
            <a:off x="990600" y="6172200"/>
            <a:ext cx="6799670" cy="461665"/>
          </a:xfrm>
          <a:prstGeom prst="rect">
            <a:avLst/>
          </a:prstGeom>
          <a:noFill/>
        </p:spPr>
        <p:txBody>
          <a:bodyPr wrap="none" rtlCol="0">
            <a:spAutoFit/>
          </a:bodyPr>
          <a:lstStyle/>
          <a:p>
            <a:r>
              <a:rPr lang="en-US" sz="2400" b="1" i="1" dirty="0" smtClean="0"/>
              <a:t>However what we want is a large yet fast memory! </a:t>
            </a:r>
            <a:endParaRPr lang="en-US" sz="2400" b="1" i="1" dirty="0"/>
          </a:p>
        </p:txBody>
      </p:sp>
    </p:spTree>
    <p:extLst>
      <p:ext uri="{BB962C8B-B14F-4D97-AF65-F5344CB8AC3E}">
        <p14:creationId xmlns:p14="http://schemas.microsoft.com/office/powerpoint/2010/main" val="378938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457200" y="274638"/>
            <a:ext cx="8229600" cy="868362"/>
          </a:xfrm>
        </p:spPr>
        <p:txBody>
          <a:bodyPr/>
          <a:lstStyle/>
          <a:p>
            <a:r>
              <a:rPr lang="en-US" dirty="0"/>
              <a:t>Caching:  A Simple First Example</a:t>
            </a:r>
          </a:p>
        </p:txBody>
      </p:sp>
      <p:grpSp>
        <p:nvGrpSpPr>
          <p:cNvPr id="2" name="Group 3"/>
          <p:cNvGrpSpPr>
            <a:grpSpLocks/>
          </p:cNvGrpSpPr>
          <p:nvPr/>
        </p:nvGrpSpPr>
        <p:grpSpPr bwMode="auto">
          <a:xfrm>
            <a:off x="2209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4267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4267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4267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4267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4267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5257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4267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4267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4267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5" name="Line 17"/>
          <p:cNvSpPr>
            <a:spLocks noChangeShapeType="1"/>
          </p:cNvSpPr>
          <p:nvPr/>
        </p:nvSpPr>
        <p:spPr bwMode="auto">
          <a:xfrm flipH="1" flipV="1">
            <a:off x="4267200" y="62229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5257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669925" y="2525703"/>
            <a:ext cx="438150" cy="36671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685800" y="2870190"/>
            <a:ext cx="438150" cy="366713"/>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685800" y="3174990"/>
            <a:ext cx="438150" cy="366713"/>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685800" y="3479790"/>
            <a:ext cx="438150" cy="366713"/>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355602" y="1769521"/>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660953" name="Text Box 25"/>
          <p:cNvSpPr txBox="1">
            <a:spLocks noChangeArrowheads="1"/>
          </p:cNvSpPr>
          <p:nvPr/>
        </p:nvSpPr>
        <p:spPr bwMode="auto">
          <a:xfrm>
            <a:off x="5715000" y="1117590"/>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660954" name="Text Box 26"/>
          <p:cNvSpPr txBox="1">
            <a:spLocks noChangeArrowheads="1"/>
          </p:cNvSpPr>
          <p:nvPr/>
        </p:nvSpPr>
        <p:spPr bwMode="auto">
          <a:xfrm>
            <a:off x="6172200" y="3445927"/>
            <a:ext cx="2743200" cy="2862322"/>
          </a:xfrm>
          <a:prstGeom prst="rect">
            <a:avLst/>
          </a:prstGeom>
          <a:noFill/>
          <a:ln w="12700">
            <a:noFill/>
            <a:miter lim="800000"/>
            <a:headEnd/>
            <a:tailEnd/>
          </a:ln>
          <a:effectLst/>
        </p:spPr>
        <p:txBody>
          <a:bodyPr>
            <a:spAutoFit/>
          </a:bodyPr>
          <a:lstStyle/>
          <a:p>
            <a:r>
              <a:rPr lang="en-US" sz="2000" dirty="0" smtClean="0">
                <a:solidFill>
                  <a:schemeClr val="tx1"/>
                </a:solidFill>
              </a:rPr>
              <a:t>Q: Where in the cache is the </a:t>
            </a:r>
            <a:r>
              <a:rPr lang="en-US" sz="2000" dirty="0" err="1" smtClean="0">
                <a:solidFill>
                  <a:schemeClr val="tx1"/>
                </a:solidFill>
              </a:rPr>
              <a:t>mem</a:t>
            </a:r>
            <a:r>
              <a:rPr lang="en-US" sz="2000" dirty="0" smtClean="0">
                <a:solidFill>
                  <a:schemeClr val="tx1"/>
                </a:solidFill>
              </a:rPr>
              <a:t> block?</a:t>
            </a:r>
            <a:endParaRPr lang="en-US" sz="2000" dirty="0">
              <a:solidFill>
                <a:schemeClr val="tx1"/>
              </a:solidFill>
            </a:endParaRPr>
          </a:p>
          <a:p>
            <a:endParaRPr lang="en-US" sz="2000" dirty="0"/>
          </a:p>
          <a:p>
            <a:r>
              <a:rPr lang="en-US" sz="2000" dirty="0">
                <a:solidFill>
                  <a:schemeClr val="tx1"/>
                </a:solidFill>
              </a:rPr>
              <a:t>Use</a:t>
            </a:r>
            <a:r>
              <a:rPr lang="en-US" sz="2000" dirty="0"/>
              <a:t> next 2 </a:t>
            </a:r>
            <a:r>
              <a:rPr lang="en-US" sz="2000" dirty="0" smtClean="0"/>
              <a:t>low-order </a:t>
            </a:r>
            <a:r>
              <a:rPr lang="en-US" sz="2000" dirty="0"/>
              <a:t>memory address bits </a:t>
            </a:r>
            <a:r>
              <a:rPr lang="en-US" sz="2000" dirty="0">
                <a:solidFill>
                  <a:schemeClr val="tx1"/>
                </a:solidFill>
              </a:rPr>
              <a:t>– the</a:t>
            </a:r>
            <a:r>
              <a:rPr lang="en-US" sz="2000" dirty="0"/>
              <a:t> index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660955" name="Line 27"/>
          <p:cNvSpPr>
            <a:spLocks noChangeShapeType="1"/>
          </p:cNvSpPr>
          <p:nvPr/>
        </p:nvSpPr>
        <p:spPr bwMode="auto">
          <a:xfrm>
            <a:off x="4267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4267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4267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4267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4267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4267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4267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4267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4267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1600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1600200"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2362200" y="2108190"/>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660971" name="Rectangle 43" descr="5%"/>
          <p:cNvSpPr>
            <a:spLocks noChangeArrowheads="1"/>
          </p:cNvSpPr>
          <p:nvPr/>
        </p:nvSpPr>
        <p:spPr bwMode="auto">
          <a:xfrm>
            <a:off x="4267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2209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4267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4267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4267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4267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4267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4267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4267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2209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4267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2209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4267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4267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4267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4267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4267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4267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4267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2209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228600" y="4038600"/>
            <a:ext cx="3285066" cy="2246769"/>
          </a:xfrm>
          <a:prstGeom prst="rect">
            <a:avLst/>
          </a:prstGeom>
          <a:noFill/>
          <a:ln w="12700">
            <a:noFill/>
            <a:miter lim="800000"/>
            <a:headEnd/>
            <a:tailEnd/>
          </a:ln>
          <a:effectLst/>
        </p:spPr>
        <p:txBody>
          <a:bodyPr wrap="square">
            <a:spAutoFit/>
          </a:bodyPr>
          <a:lstStyle/>
          <a:p>
            <a:r>
              <a:rPr lang="en-US" sz="2000" dirty="0" smtClean="0">
                <a:solidFill>
                  <a:schemeClr val="tx1"/>
                </a:solidFill>
              </a:rPr>
              <a:t>Q: Is the memory block in cache?</a:t>
            </a:r>
            <a:endParaRPr lang="en-US" sz="2000" dirty="0" smtClean="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smtClean="0">
                <a:solidFill>
                  <a:srgbClr val="FF0000"/>
                </a:solidFill>
              </a:rPr>
              <a:t>high</a:t>
            </a:r>
            <a:r>
              <a:rPr lang="en-US" sz="2000" dirty="0">
                <a:solidFill>
                  <a:schemeClr val="accent2"/>
                </a:solidFill>
              </a:rPr>
              <a:t>-</a:t>
            </a:r>
            <a:r>
              <a:rPr lang="en-US" sz="2000" dirty="0" smtClean="0">
                <a:solidFill>
                  <a:srgbClr val="FF0000"/>
                </a:solidFill>
              </a:rPr>
              <a:t>order </a:t>
            </a:r>
            <a:r>
              <a:rPr lang="en-US" sz="2000" dirty="0">
                <a:solidFill>
                  <a:srgbClr val="FF0000"/>
                </a:solidFill>
              </a:rPr>
              <a:t>2 memory address bits </a:t>
            </a:r>
            <a:r>
              <a:rPr lang="en-US" sz="2000" dirty="0">
                <a:solidFill>
                  <a:schemeClr val="tx1"/>
                </a:solidFill>
              </a:rPr>
              <a:t>to tell if the memory block is in the </a:t>
            </a:r>
            <a:r>
              <a:rPr lang="en-US" sz="2000" dirty="0" smtClean="0">
                <a:solidFill>
                  <a:schemeClr val="tx1"/>
                </a:solidFill>
              </a:rPr>
              <a:t>cache </a:t>
            </a:r>
            <a:br>
              <a:rPr lang="en-US" sz="2000" dirty="0" smtClean="0">
                <a:solidFill>
                  <a:schemeClr val="tx1"/>
                </a:solidFill>
              </a:rPr>
            </a:br>
            <a:r>
              <a:rPr lang="en-US" sz="2000" dirty="0" smtClean="0">
                <a:solidFill>
                  <a:schemeClr val="tx1"/>
                </a:solidFill>
              </a:rPr>
              <a:t>(provided </a:t>
            </a:r>
            <a:r>
              <a:rPr lang="en-US" sz="2000" dirty="0" smtClean="0"/>
              <a:t>valid bit is set)</a:t>
            </a:r>
            <a:endParaRPr lang="en-US" sz="2000" dirty="0">
              <a:solidFill>
                <a:schemeClr val="tx1"/>
              </a:solidFill>
            </a:endParaRPr>
          </a:p>
        </p:txBody>
      </p:sp>
      <p:grpSp>
        <p:nvGrpSpPr>
          <p:cNvPr id="4" name="Group 64"/>
          <p:cNvGrpSpPr>
            <a:grpSpLocks/>
          </p:cNvGrpSpPr>
          <p:nvPr/>
        </p:nvGrpSpPr>
        <p:grpSpPr bwMode="auto">
          <a:xfrm>
            <a:off x="1219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990600" y="2108190"/>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grpSp>
        <p:nvGrpSpPr>
          <p:cNvPr id="5" name="Group 70"/>
          <p:cNvGrpSpPr>
            <a:grpSpLocks/>
          </p:cNvGrpSpPr>
          <p:nvPr/>
        </p:nvGrpSpPr>
        <p:grpSpPr bwMode="auto">
          <a:xfrm>
            <a:off x="3200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3200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3200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3200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5181600" y="1346190"/>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661020" name="Text Box 92"/>
          <p:cNvSpPr txBox="1">
            <a:spLocks noChangeArrowheads="1"/>
          </p:cNvSpPr>
          <p:nvPr/>
        </p:nvSpPr>
        <p:spPr bwMode="auto">
          <a:xfrm>
            <a:off x="6248400" y="1574790"/>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a:t>
            </a:r>
            <a:r>
              <a:rPr lang="en-US" dirty="0" smtClean="0">
                <a:solidFill>
                  <a:schemeClr val="tx1"/>
                </a:solidFill>
              </a:rPr>
              <a:t>bits (xx) </a:t>
            </a:r>
            <a:r>
              <a:rPr lang="en-US" dirty="0">
                <a:solidFill>
                  <a:schemeClr val="tx1"/>
                </a:solidFill>
              </a:rPr>
              <a:t>define the byte in the</a:t>
            </a:r>
            <a:r>
              <a:rPr lang="en-US" dirty="0" smtClean="0">
                <a:solidFill>
                  <a:schemeClr val="tx1"/>
                </a:solidFill>
              </a:rPr>
              <a:t> block (</a:t>
            </a:r>
            <a:r>
              <a:rPr lang="en-US" dirty="0">
                <a:solidFill>
                  <a:schemeClr val="tx1"/>
                </a:solidFill>
              </a:rPr>
              <a:t>32b words)</a:t>
            </a:r>
          </a:p>
        </p:txBody>
      </p:sp>
      <p:sp>
        <p:nvSpPr>
          <p:cNvPr id="1661023" name="Text Box 95"/>
          <p:cNvSpPr txBox="1">
            <a:spLocks noChangeArrowheads="1"/>
          </p:cNvSpPr>
          <p:nvPr/>
        </p:nvSpPr>
        <p:spPr bwMode="auto">
          <a:xfrm>
            <a:off x="381000" y="2108190"/>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93" name="Rectangle 95"/>
          <p:cNvSpPr>
            <a:spLocks noChangeArrowheads="1"/>
          </p:cNvSpPr>
          <p:nvPr/>
        </p:nvSpPr>
        <p:spPr bwMode="auto">
          <a:xfrm>
            <a:off x="1684868" y="3217333"/>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5266266"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5266266"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5257799" y="327659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5266266" y="206585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9" name="Slide Number Placeholder 98"/>
          <p:cNvSpPr>
            <a:spLocks noGrp="1"/>
          </p:cNvSpPr>
          <p:nvPr>
            <p:ph type="sldNum" sz="quarter" idx="12"/>
          </p:nvPr>
        </p:nvSpPr>
        <p:spPr/>
        <p:txBody>
          <a:bodyPr/>
          <a:lstStyle/>
          <a:p>
            <a:fld id="{3CC63E4C-4642-794D-A2FD-70F6B81535F5}" type="slidenum">
              <a:rPr lang="en-US" smtClean="0"/>
              <a:pPr/>
              <a:t>30</a:t>
            </a:fld>
            <a:endParaRPr lang="en-US"/>
          </a:p>
        </p:txBody>
      </p:sp>
    </p:spTree>
    <p:extLst>
      <p:ext uri="{BB962C8B-B14F-4D97-AF65-F5344CB8AC3E}">
        <p14:creationId xmlns:p14="http://schemas.microsoft.com/office/powerpoint/2010/main" val="1928517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60991"/>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9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Detail: Valid Bit</a:t>
            </a:r>
            <a:endParaRPr lang="en-US" dirty="0"/>
          </a:p>
        </p:txBody>
      </p:sp>
      <p:sp>
        <p:nvSpPr>
          <p:cNvPr id="3" name="Content Placeholder 2"/>
          <p:cNvSpPr>
            <a:spLocks noGrp="1"/>
          </p:cNvSpPr>
          <p:nvPr>
            <p:ph idx="1"/>
          </p:nvPr>
        </p:nvSpPr>
        <p:spPr/>
        <p:txBody>
          <a:bodyPr/>
          <a:lstStyle/>
          <a:p>
            <a:r>
              <a:rPr lang="en-US" dirty="0" smtClean="0"/>
              <a:t>When start a new program, cache does not have valid information for this program</a:t>
            </a:r>
          </a:p>
          <a:p>
            <a:r>
              <a:rPr lang="en-US" dirty="0" smtClean="0"/>
              <a:t>Need an indicator whether this tag entry is valid for this program</a:t>
            </a:r>
          </a:p>
          <a:p>
            <a:r>
              <a:rPr lang="en-US" dirty="0" smtClean="0"/>
              <a:t>Add a “valid bit” to the cache tag entry</a:t>
            </a:r>
          </a:p>
          <a:p>
            <a:pPr marL="457200" lvl="1" indent="0">
              <a:buNone/>
            </a:pPr>
            <a:r>
              <a:rPr lang="en-US" dirty="0" smtClean="0"/>
              <a:t> 0 =&gt; cache miss, even if by chance, address = tag</a:t>
            </a:r>
          </a:p>
          <a:p>
            <a:pPr marL="457200" lvl="1" indent="0">
              <a:buNone/>
            </a:pPr>
            <a:r>
              <a:rPr lang="en-US" dirty="0" smtClean="0"/>
              <a:t> 1 =&gt; cache hit, if processor address = tag</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1242110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457200" y="152400"/>
            <a:ext cx="8229600" cy="792162"/>
          </a:xfrm>
          <a:noFill/>
          <a:ln/>
        </p:spPr>
        <p:txBody>
          <a:bodyPr lIns="90488" tIns="44450" rIns="90488" bIns="44450" anchor="ctr">
            <a:normAutofit/>
          </a:bodyPr>
          <a:lstStyle/>
          <a:p>
            <a:r>
              <a:rPr lang="en-US" dirty="0" smtClean="0"/>
              <a:t>Direct-Mapped </a:t>
            </a:r>
            <a:r>
              <a:rPr lang="en-US" dirty="0"/>
              <a:t>Cache Example</a:t>
            </a:r>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Byte 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1066800" y="6079067"/>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2" name="Slide Number Placeholder 61"/>
          <p:cNvSpPr>
            <a:spLocks noGrp="1"/>
          </p:cNvSpPr>
          <p:nvPr>
            <p:ph type="sldNum" sz="quarter" idx="12"/>
          </p:nvPr>
        </p:nvSpPr>
        <p:spPr/>
        <p:txBody>
          <a:bodyPr/>
          <a:lstStyle/>
          <a:p>
            <a:fld id="{3CC63E4C-4642-794D-A2FD-70F6B81535F5}" type="slidenum">
              <a:rPr lang="en-US" smtClean="0"/>
              <a:pPr/>
              <a:t>32</a:t>
            </a:fld>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7195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4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P spid="65" grpId="0" autoUpdateAnimBg="0"/>
      <p:bldP spid="66" grpId="0" autoUpdateAnimBg="0"/>
      <p:bldP spid="6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70000" lnSpcReduction="20000"/>
          </a:bodyPr>
          <a:lstStyle/>
          <a:p>
            <a:pPr marL="342900" indent="-342900">
              <a:lnSpc>
                <a:spcPct val="80000"/>
              </a:lnSpc>
            </a:pPr>
            <a:r>
              <a:rPr lang="en-US" dirty="0"/>
              <a:t>Four  words/block, cache size = 1K 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xfrm>
            <a:off x="457200" y="228600"/>
            <a:ext cx="8229600" cy="884238"/>
          </a:xfrm>
          <a:noFill/>
          <a:ln/>
        </p:spPr>
        <p:txBody>
          <a:bodyPr lIns="90488" tIns="44450" rIns="90488" bIns="44450" anchor="ctr">
            <a:normAutofit fontScale="90000"/>
          </a:bodyPr>
          <a:lstStyle/>
          <a:p>
            <a:r>
              <a:rPr lang="en-US" dirty="0" smtClean="0"/>
              <a:t>Multiword-Block Direct-Mapped </a:t>
            </a:r>
            <a:r>
              <a:rPr lang="en-US" dirty="0"/>
              <a:t>Cache</a:t>
            </a:r>
          </a:p>
        </p:txBody>
      </p:sp>
      <p:grpSp>
        <p:nvGrpSpPr>
          <p:cNvPr id="2" name="Group 4"/>
          <p:cNvGrpSpPr>
            <a:grpSpLocks/>
          </p:cNvGrpSpPr>
          <p:nvPr/>
        </p:nvGrpSpPr>
        <p:grpSpPr bwMode="auto">
          <a:xfrm>
            <a:off x="914400" y="1980668"/>
            <a:ext cx="4784726" cy="1846263"/>
            <a:chOff x="576" y="1237"/>
            <a:chExt cx="3014" cy="1163"/>
          </a:xfrm>
        </p:grpSpPr>
        <p:grpSp>
          <p:nvGrpSpPr>
            <p:cNvPr id="3" name="Group 5"/>
            <p:cNvGrpSpPr>
              <a:grpSpLocks/>
            </p:cNvGrpSpPr>
            <p:nvPr/>
          </p:nvGrpSpPr>
          <p:grpSpPr bwMode="auto">
            <a:xfrm>
              <a:off x="576" y="1237"/>
              <a:ext cx="3014" cy="1163"/>
              <a:chOff x="576" y="1237"/>
              <a:chExt cx="3014" cy="1163"/>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sp>
            <p:nvSpPr>
              <p:cNvPr id="96" name="Text Box 7"/>
              <p:cNvSpPr txBox="1">
                <a:spLocks noChangeArrowheads="1"/>
              </p:cNvSpPr>
              <p:nvPr/>
            </p:nvSpPr>
            <p:spPr bwMode="auto">
              <a:xfrm>
                <a:off x="3408" y="1237"/>
                <a:ext cx="182" cy="213"/>
              </a:xfrm>
              <a:prstGeom prst="rect">
                <a:avLst/>
              </a:prstGeom>
              <a:noFill/>
              <a:ln w="12700">
                <a:noFill/>
                <a:miter lim="800000"/>
                <a:headEnd/>
                <a:tailEnd/>
              </a:ln>
              <a:effectLst/>
            </p:spPr>
            <p:txBody>
              <a:bodyPr wrap="none">
                <a:spAutoFit/>
              </a:bodyPr>
              <a:lstStyle/>
              <a:p>
                <a:r>
                  <a:rPr lang="en-US" sz="1600" dirty="0"/>
                  <a:t>2</a:t>
                </a:r>
                <a:endParaRPr lang="en-US" sz="1600" dirty="0">
                  <a:solidFill>
                    <a:schemeClr val="tx1"/>
                  </a:solidFill>
                </a:endParaRPr>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dirty="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5" name="Group 35"/>
          <p:cNvGrpSpPr>
            <a:grpSpLocks/>
          </p:cNvGrpSpPr>
          <p:nvPr/>
        </p:nvGrpSpPr>
        <p:grpSpPr bwMode="auto">
          <a:xfrm>
            <a:off x="2590800" y="1388530"/>
            <a:ext cx="4038600" cy="633413"/>
            <a:chOff x="1632" y="864"/>
            <a:chExt cx="2544"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864" cy="213"/>
            </a:xfrm>
            <a:prstGeom prst="rect">
              <a:avLst/>
            </a:prstGeom>
            <a:noFill/>
            <a:ln w="12700">
              <a:noFill/>
              <a:miter lim="800000"/>
              <a:headEnd/>
              <a:tailEnd/>
            </a:ln>
            <a:effectLst/>
          </p:spPr>
          <p:txBody>
            <a:bodyPr wrap="square">
              <a:spAutoFit/>
            </a:bodyPr>
            <a:lstStyle/>
            <a:p>
              <a:r>
                <a:rPr lang="en-US" sz="1600" dirty="0">
                  <a:solidFill>
                    <a:schemeClr val="tx1"/>
                  </a:solidFill>
                </a:rPr>
                <a:t>Byte </a:t>
              </a:r>
              <a:r>
                <a:rPr lang="en-US" sz="1600" dirty="0" smtClean="0">
                  <a:solidFill>
                    <a:schemeClr val="tx1"/>
                  </a:solidFill>
                </a:rPr>
                <a:t>offset</a:t>
              </a:r>
              <a:endParaRPr lang="en-US" sz="1600" dirty="0">
                <a:solidFill>
                  <a:schemeClr val="tx1"/>
                </a:solidFill>
              </a:endParaRP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smtClean="0">
                  <a:solidFill>
                    <a:schemeClr val="tx1"/>
                  </a:solidFill>
                </a:rPr>
                <a:t>Word </a:t>
              </a:r>
              <a:r>
                <a:rPr lang="en-US" sz="1600" dirty="0">
                  <a:solidFill>
                    <a:schemeClr val="tx1"/>
                  </a:solidFill>
                </a:rPr>
                <a:t>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1619036" name="Rectangle 92"/>
          <p:cNvSpPr>
            <a:spLocks noChangeArrowheads="1"/>
          </p:cNvSpPr>
          <p:nvPr/>
        </p:nvSpPr>
        <p:spPr bwMode="auto">
          <a:xfrm>
            <a:off x="533400" y="6087535"/>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sp>
        <p:nvSpPr>
          <p:cNvPr id="97" name="Slide Number Placeholder 96"/>
          <p:cNvSpPr>
            <a:spLocks noGrp="1"/>
          </p:cNvSpPr>
          <p:nvPr>
            <p:ph type="sldNum" sz="quarter" idx="12"/>
          </p:nvPr>
        </p:nvSpPr>
        <p:spPr/>
        <p:txBody>
          <a:bodyPr/>
          <a:lstStyle/>
          <a:p>
            <a:fld id="{3CC63E4C-4642-794D-A2FD-70F6B81535F5}" type="slidenum">
              <a:rPr lang="en-US" smtClean="0"/>
              <a:pPr/>
              <a:t>33</a:t>
            </a:fld>
            <a:endParaRPr lang="en-US"/>
          </a:p>
        </p:txBody>
      </p:sp>
      <p:cxnSp>
        <p:nvCxnSpPr>
          <p:cNvPr id="12" name="Straight Connector 11"/>
          <p:cNvCxnSpPr/>
          <p:nvPr/>
        </p:nvCxnSpPr>
        <p:spPr>
          <a:xfrm>
            <a:off x="5334000" y="2209800"/>
            <a:ext cx="1524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444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9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03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eaLnBrk="1" fontAlgn="auto" hangingPunct="1">
              <a:spcAft>
                <a:spcPts val="0"/>
              </a:spcAft>
              <a:buClr>
                <a:schemeClr val="tx1"/>
              </a:buClr>
              <a:buFont typeface="Arial"/>
              <a:buChar char="•"/>
              <a:defRPr/>
            </a:pPr>
            <a:r>
              <a:rPr lang="en-US" dirty="0" smtClean="0">
                <a:solidFill>
                  <a:srgbClr val="0000FF"/>
                </a:solidFill>
              </a:rPr>
              <a:t>Set Index</a:t>
            </a:r>
            <a:r>
              <a:rPr lang="en-US" dirty="0" smtClean="0"/>
              <a:t>: Selects which set</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r>
              <a:rPr lang="en-US" dirty="0" smtClean="0"/>
              <a:t>Size of Index = log2 (number of sets)</a:t>
            </a:r>
          </a:p>
          <a:p>
            <a:r>
              <a:rPr lang="en-US" dirty="0" smtClean="0"/>
              <a:t>Size of Tag = Address size – Size of Index </a:t>
            </a:r>
            <a:br>
              <a:rPr lang="en-US" dirty="0" smtClean="0"/>
            </a:br>
            <a:r>
              <a:rPr lang="en-US" dirty="0" smtClean="0"/>
              <a:t>– log2 (number of bytes/block)</a:t>
            </a:r>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3657599"/>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6" name="Slide Number Placeholder 15"/>
          <p:cNvSpPr>
            <a:spLocks noGrp="1"/>
          </p:cNvSpPr>
          <p:nvPr>
            <p:ph type="sldNum" sz="quarter" idx="12"/>
          </p:nvPr>
        </p:nvSpPr>
        <p:spPr/>
        <p:txBody>
          <a:bodyPr/>
          <a:lstStyle/>
          <a:p>
            <a:fld id="{3CC63E4C-4642-794D-A2FD-70F6B81535F5}" type="slidenum">
              <a:rPr lang="en-US" smtClean="0"/>
              <a:pPr/>
              <a:t>34</a:t>
            </a:fld>
            <a:endParaRPr lang="en-US" dirty="0"/>
          </a:p>
        </p:txBody>
      </p:sp>
      <p:cxnSp>
        <p:nvCxnSpPr>
          <p:cNvPr id="18" name="Straight Arrow Connector 17"/>
          <p:cNvCxnSpPr/>
          <p:nvPr/>
        </p:nvCxnSpPr>
        <p:spPr>
          <a:xfrm>
            <a:off x="838200" y="3581400"/>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3182140"/>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extLst>
      <p:ext uri="{BB962C8B-B14F-4D97-AF65-F5344CB8AC3E}">
        <p14:creationId xmlns:p14="http://schemas.microsoft.com/office/powerpoint/2010/main" val="5491020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457200" y="152400"/>
            <a:ext cx="8229600" cy="792162"/>
          </a:xfrm>
          <a:noFill/>
          <a:ln/>
        </p:spPr>
        <p:txBody>
          <a:bodyPr lIns="90488" tIns="44450" rIns="90488" bIns="44450" anchor="ctr">
            <a:normAutofit/>
          </a:bodyPr>
          <a:lstStyle/>
          <a:p>
            <a:r>
              <a:rPr lang="en-US" dirty="0" smtClean="0"/>
              <a:t>Direct-Mapped </a:t>
            </a:r>
            <a:r>
              <a:rPr lang="en-US" dirty="0"/>
              <a:t>Cache </a:t>
            </a:r>
            <a:r>
              <a:rPr lang="en-US" dirty="0" smtClean="0"/>
              <a:t>Review</a:t>
            </a:r>
            <a:endParaRPr lang="en-US" dirty="0"/>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Byte 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2" name="Slide Number Placeholder 61"/>
          <p:cNvSpPr>
            <a:spLocks noGrp="1"/>
          </p:cNvSpPr>
          <p:nvPr>
            <p:ph type="sldNum" sz="quarter" idx="12"/>
          </p:nvPr>
        </p:nvSpPr>
        <p:spPr/>
        <p:txBody>
          <a:bodyPr/>
          <a:lstStyle/>
          <a:p>
            <a:fld id="{3CC63E4C-4642-794D-A2FD-70F6B81535F5}" type="slidenum">
              <a:rPr lang="en-US" smtClean="0"/>
              <a:pPr/>
              <a:t>35</a:t>
            </a:fld>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11482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utoUpdateAnimBg="0"/>
      <p:bldP spid="66" grpId="0" autoUpdateAnimBg="0"/>
      <p:bldP spid="6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
            <a:ext cx="8229600" cy="1143000"/>
          </a:xfrm>
        </p:spPr>
        <p:txBody>
          <a:bodyPr/>
          <a:lstStyle/>
          <a:p>
            <a:pPr eaLnBrk="1" hangingPunct="1"/>
            <a:r>
              <a:rPr lang="en-US" dirty="0"/>
              <a:t>Four-Way </a:t>
            </a:r>
            <a:r>
              <a:rPr lang="en-US" dirty="0" smtClean="0"/>
              <a:t>Set-Associative </a:t>
            </a:r>
            <a:r>
              <a:rPr lang="en-US" dirty="0"/>
              <a:t>Cache</a:t>
            </a:r>
          </a:p>
        </p:txBody>
      </p:sp>
      <p:sp>
        <p:nvSpPr>
          <p:cNvPr id="1691651" name="Rectangle 3"/>
          <p:cNvSpPr>
            <a:spLocks noGrp="1" noChangeArrowheads="1"/>
          </p:cNvSpPr>
          <p:nvPr>
            <p:ph type="body" idx="1"/>
          </p:nvPr>
        </p:nvSpPr>
        <p:spPr>
          <a:xfrm>
            <a:off x="533400" y="962025"/>
            <a:ext cx="8153400" cy="415925"/>
          </a:xfrm>
        </p:spPr>
        <p:txBody>
          <a:bodyPr rtlCol="0">
            <a:normAutofit fontScale="77500" lnSpcReduction="20000"/>
          </a:bodyPr>
          <a:lstStyle/>
          <a:p>
            <a:pPr eaLnBrk="1" fontAlgn="auto" hangingPunct="1">
              <a:spcAft>
                <a:spcPts val="0"/>
              </a:spcAft>
              <a:buFont typeface="Arial"/>
              <a:buChar cha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 name="Group 249"/>
          <p:cNvGrpSpPr>
            <a:grpSpLocks/>
          </p:cNvGrpSpPr>
          <p:nvPr/>
        </p:nvGrpSpPr>
        <p:grpSpPr bwMode="auto">
          <a:xfrm>
            <a:off x="3289300" y="1270000"/>
            <a:ext cx="2835275" cy="498475"/>
            <a:chOff x="2072" y="896"/>
            <a:chExt cx="1786" cy="314"/>
          </a:xfrm>
        </p:grpSpPr>
        <p:sp>
          <p:nvSpPr>
            <p:cNvPr id="53429" name="Line 44"/>
            <p:cNvSpPr>
              <a:spLocks noChangeShapeType="1"/>
            </p:cNvSpPr>
            <p:nvPr/>
          </p:nvSpPr>
          <p:spPr bwMode="auto">
            <a:xfrm flipV="1">
              <a:off x="3026" y="1061"/>
              <a:ext cx="3" cy="149"/>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51"/>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6096000"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5819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6477000" y="2411413"/>
            <a:ext cx="2057400" cy="2135187"/>
            <a:chOff x="4128" y="1632"/>
            <a:chExt cx="1296" cy="1345"/>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4495800" y="2411413"/>
            <a:ext cx="2057400" cy="2135187"/>
            <a:chOff x="4128" y="1632"/>
            <a:chExt cx="1296" cy="1345"/>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2514600" y="2411413"/>
            <a:ext cx="2057400" cy="2135187"/>
            <a:chOff x="4128" y="1632"/>
            <a:chExt cx="1296" cy="1345"/>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309567" y="1582738"/>
            <a:ext cx="2281246" cy="2963862"/>
            <a:chOff x="195" y="1110"/>
            <a:chExt cx="1437" cy="1867"/>
          </a:xfrm>
        </p:grpSpPr>
        <p:sp>
          <p:nvSpPr>
            <p:cNvPr id="53355" name="Text Box 77"/>
            <p:cNvSpPr txBox="1">
              <a:spLocks noChangeArrowheads="1"/>
            </p:cNvSpPr>
            <p:nvPr/>
          </p:nvSpPr>
          <p:spPr bwMode="auto">
            <a:xfrm>
              <a:off x="195" y="1110"/>
              <a:ext cx="593" cy="194"/>
            </a:xfrm>
            <a:prstGeom prst="rect">
              <a:avLst/>
            </a:prstGeom>
            <a:noFill/>
            <a:ln w="12700">
              <a:noFill/>
              <a:miter lim="800000"/>
              <a:headEnd/>
              <a:tailEnd/>
            </a:ln>
          </p:spPr>
          <p:txBody>
            <a:bodyPr wrap="none">
              <a:prstTxWarp prst="textNoShape">
                <a:avLst/>
              </a:prstTxWarp>
              <a:spAutoFit/>
            </a:bodyPr>
            <a:lstStyle/>
            <a:p>
              <a:r>
                <a:rPr lang="en-US" sz="1400" dirty="0">
                  <a:latin typeface="Calibri" charset="0"/>
                </a:rPr>
                <a:t>  </a:t>
              </a:r>
              <a:r>
                <a:rPr lang="en-US" sz="1400" dirty="0" smtClean="0">
                  <a:latin typeface="Calibri" charset="0"/>
                </a:rPr>
                <a:t>Set Index</a:t>
              </a:r>
              <a:endParaRPr lang="en-US" sz="1400" dirty="0">
                <a:latin typeface="Calibri" charset="0"/>
              </a:endParaRPr>
            </a:p>
          </p:txBody>
        </p:sp>
        <p:grpSp>
          <p:nvGrpSpPr>
            <p:cNvPr id="10" name="Group 201"/>
            <p:cNvGrpSpPr>
              <a:grpSpLocks/>
            </p:cNvGrpSpPr>
            <p:nvPr/>
          </p:nvGrpSpPr>
          <p:grpSpPr bwMode="auto">
            <a:xfrm>
              <a:off x="336" y="1632"/>
              <a:ext cx="1296" cy="1345"/>
              <a:chOff x="4128" y="1632"/>
              <a:chExt cx="1296" cy="1345"/>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533400" y="1752600"/>
            <a:ext cx="5006975" cy="1752600"/>
            <a:chOff x="384" y="1200"/>
            <a:chExt cx="3154"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60" y="1248"/>
              <a:ext cx="17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8</a:t>
              </a:r>
            </a:p>
          </p:txBody>
        </p:sp>
        <p:sp>
          <p:nvSpPr>
            <p:cNvPr id="53350" name="Text Box 23"/>
            <p:cNvSpPr txBox="1">
              <a:spLocks noChangeArrowheads="1"/>
            </p:cNvSpPr>
            <p:nvPr/>
          </p:nvSpPr>
          <p:spPr bwMode="auto">
            <a:xfrm>
              <a:off x="2754" y="1370"/>
              <a:ext cx="429"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381000" y="1752600"/>
            <a:ext cx="7194550" cy="3657600"/>
            <a:chOff x="240" y="1056"/>
            <a:chExt cx="4532" cy="2304"/>
          </a:xfrm>
        </p:grpSpPr>
        <p:sp>
          <p:nvSpPr>
            <p:cNvPr id="53309" name="Text Box 14"/>
            <p:cNvSpPr txBox="1">
              <a:spLocks noChangeArrowheads="1"/>
            </p:cNvSpPr>
            <p:nvPr/>
          </p:nvSpPr>
          <p:spPr bwMode="auto">
            <a:xfrm>
              <a:off x="2592" y="1056"/>
              <a:ext cx="240"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56"/>
              <a:ext cx="33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1143000" y="3479800"/>
            <a:ext cx="7467600" cy="3392488"/>
            <a:chOff x="720" y="2017"/>
            <a:chExt cx="4704" cy="2184"/>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704" cy="972"/>
              <a:chOff x="720" y="3229"/>
              <a:chExt cx="4704" cy="972"/>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86"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40" cy="196"/>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9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12954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0</a:t>
            </a:r>
          </a:p>
        </p:txBody>
      </p:sp>
      <p:sp>
        <p:nvSpPr>
          <p:cNvPr id="53263" name="TextBox 178"/>
          <p:cNvSpPr txBox="1">
            <a:spLocks noChangeArrowheads="1"/>
          </p:cNvSpPr>
          <p:nvPr/>
        </p:nvSpPr>
        <p:spPr bwMode="auto">
          <a:xfrm>
            <a:off x="33528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1</a:t>
            </a:r>
          </a:p>
        </p:txBody>
      </p:sp>
      <p:sp>
        <p:nvSpPr>
          <p:cNvPr id="53264" name="TextBox 179"/>
          <p:cNvSpPr txBox="1">
            <a:spLocks noChangeArrowheads="1"/>
          </p:cNvSpPr>
          <p:nvPr/>
        </p:nvSpPr>
        <p:spPr bwMode="auto">
          <a:xfrm>
            <a:off x="53340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2</a:t>
            </a:r>
          </a:p>
        </p:txBody>
      </p:sp>
      <p:sp>
        <p:nvSpPr>
          <p:cNvPr id="53265" name="TextBox 180"/>
          <p:cNvSpPr txBox="1">
            <a:spLocks noChangeArrowheads="1"/>
          </p:cNvSpPr>
          <p:nvPr/>
        </p:nvSpPr>
        <p:spPr bwMode="auto">
          <a:xfrm>
            <a:off x="73152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3</a:t>
            </a:r>
          </a:p>
        </p:txBody>
      </p:sp>
      <p:sp>
        <p:nvSpPr>
          <p:cNvPr id="186" name="Slide Number Placeholder 185"/>
          <p:cNvSpPr>
            <a:spLocks noGrp="1"/>
          </p:cNvSpPr>
          <p:nvPr>
            <p:ph type="sldNum" sz="quarter" idx="12"/>
          </p:nvPr>
        </p:nvSpPr>
        <p:spPr/>
        <p:txBody>
          <a:bodyPr/>
          <a:lstStyle/>
          <a:p>
            <a:fld id="{3CC63E4C-4642-794D-A2FD-70F6B81535F5}" type="slidenum">
              <a:rPr lang="en-US" smtClean="0"/>
              <a:pPr/>
              <a:t>36</a:t>
            </a:fld>
            <a:endParaRPr lang="en-US" dirty="0"/>
          </a:p>
        </p:txBody>
      </p:sp>
      <p:cxnSp>
        <p:nvCxnSpPr>
          <p:cNvPr id="22" name="Straight Arrow Connector 21"/>
          <p:cNvCxnSpPr/>
          <p:nvPr/>
        </p:nvCxnSpPr>
        <p:spPr>
          <a:xfrm flipH="1">
            <a:off x="875179" y="1890713"/>
            <a:ext cx="7144" cy="74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188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Stores with Write-Through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Store instructions write to memory, changing values</a:t>
            </a:r>
          </a:p>
          <a:p>
            <a:r>
              <a:rPr lang="en-US" dirty="0" smtClean="0"/>
              <a:t>Need to make sure cache and memory have same values on writes: 2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so include Write Buffer to allow processor to continue once data in Buffer</a:t>
            </a:r>
          </a:p>
          <a:p>
            <a:pPr lvl="1"/>
            <a:r>
              <a:rPr lang="en-US" dirty="0" smtClean="0"/>
              <a:t>Buffer updates memory in parallel to processor</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Tree>
    <p:extLst>
      <p:ext uri="{BB962C8B-B14F-4D97-AF65-F5344CB8AC3E}">
        <p14:creationId xmlns:p14="http://schemas.microsoft.com/office/powerpoint/2010/main" val="3243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Write-Through Cache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Write both values in cache and in memory</a:t>
            </a:r>
          </a:p>
          <a:p>
            <a:r>
              <a:rPr lang="en-US" dirty="0" smtClean="0"/>
              <a:t>Write buffer stops CPU from stalling if memory cannot keep up</a:t>
            </a:r>
          </a:p>
          <a:p>
            <a:r>
              <a:rPr lang="en-US" dirty="0" smtClean="0"/>
              <a:t>Write buffer may have multiple entries to absorb bursts of writes</a:t>
            </a:r>
          </a:p>
          <a:p>
            <a:r>
              <a:rPr lang="en-US" dirty="0" smtClean="0"/>
              <a:t>What if store misses in cache?</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38</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688114"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55114" y="19050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92829"/>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651828"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5638801" y="1828800"/>
            <a:ext cx="2971802" cy="4114802"/>
            <a:chOff x="3000691" y="1812156"/>
            <a:chExt cx="5395212" cy="4114802"/>
          </a:xfrm>
        </p:grpSpPr>
        <p:cxnSp>
          <p:nvCxnSpPr>
            <p:cNvPr id="45" name="Straight Arrow Connector 44"/>
            <p:cNvCxnSpPr>
              <a:stCxn id="13" idx="2"/>
            </p:cNvCxnSpPr>
            <p:nvPr/>
          </p:nvCxnSpPr>
          <p:spPr>
            <a:xfrm>
              <a:off x="7649136" y="4623132"/>
              <a:ext cx="55069" cy="130382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3" name="Straight Arrow Connector 42"/>
            <p:cNvCxnSpPr/>
            <p:nvPr/>
          </p:nvCxnSpPr>
          <p:spPr>
            <a:xfrm>
              <a:off x="5905806" y="4707756"/>
              <a:ext cx="1798404" cy="3048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8" idx="2"/>
            </p:cNvCxnSpPr>
            <p:nvPr/>
          </p:nvCxnSpPr>
          <p:spPr>
            <a:xfrm rot="5400000">
              <a:off x="3747493" y="3960954"/>
              <a:ext cx="304800" cy="1798403"/>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342278" y="3287381"/>
            <a:ext cx="865823" cy="369332"/>
          </a:xfrm>
          <a:prstGeom prst="rect">
            <a:avLst/>
          </a:prstGeom>
        </p:spPr>
        <p:txBody>
          <a:bodyPr wrap="square">
            <a:spAutoFit/>
          </a:bodyPr>
          <a:lstStyle/>
          <a:p>
            <a:r>
              <a:rPr lang="en-US" smtClean="0"/>
              <a:t>F252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42278" y="3977874"/>
            <a:ext cx="812004" cy="369332"/>
          </a:xfrm>
          <a:prstGeom prst="rect">
            <a:avLst/>
          </a:prstGeom>
        </p:spPr>
        <p:txBody>
          <a:bodyPr wrap="square">
            <a:spAutoFit/>
          </a:bodyPr>
          <a:lstStyle/>
          <a:p>
            <a:r>
              <a:rPr lang="en-US" smtClean="0"/>
              <a:t>131C</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68" name="Rectangle 67"/>
          <p:cNvSpPr/>
          <p:nvPr/>
        </p:nvSpPr>
        <p:spPr>
          <a:xfrm>
            <a:off x="6248400" y="4495800"/>
            <a:ext cx="76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Addr</a:t>
            </a:r>
            <a:endParaRPr lang="en-US" dirty="0"/>
          </a:p>
        </p:txBody>
      </p:sp>
      <p:sp>
        <p:nvSpPr>
          <p:cNvPr id="69" name="Rectangle 68"/>
          <p:cNvSpPr/>
          <p:nvPr/>
        </p:nvSpPr>
        <p:spPr>
          <a:xfrm>
            <a:off x="7010399" y="4499428"/>
            <a:ext cx="791029" cy="2249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3" name="Freeform 82"/>
          <p:cNvSpPr/>
          <p:nvPr/>
        </p:nvSpPr>
        <p:spPr>
          <a:xfrm>
            <a:off x="5640917" y="2993570"/>
            <a:ext cx="836083" cy="148317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H="1">
            <a:off x="7391399" y="2993570"/>
            <a:ext cx="809171" cy="151301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6324600" y="3810000"/>
            <a:ext cx="1066800" cy="646331"/>
          </a:xfrm>
          <a:prstGeom prst="rect">
            <a:avLst/>
          </a:prstGeom>
          <a:noFill/>
        </p:spPr>
        <p:txBody>
          <a:bodyPr wrap="square" rtlCol="0">
            <a:spAutoFit/>
          </a:bodyPr>
          <a:lstStyle/>
          <a:p>
            <a:pPr algn="ctr"/>
            <a:r>
              <a:rPr lang="en-US" dirty="0" smtClean="0"/>
              <a:t>Write Buffer</a:t>
            </a:r>
          </a:p>
        </p:txBody>
      </p:sp>
    </p:spTree>
    <p:extLst>
      <p:ext uri="{BB962C8B-B14F-4D97-AF65-F5344CB8AC3E}">
        <p14:creationId xmlns:p14="http://schemas.microsoft.com/office/powerpoint/2010/main" val="8146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Stores with Write-Back</a:t>
            </a:r>
            <a:endParaRPr lang="en-US" dirty="0"/>
          </a:p>
        </p:txBody>
      </p:sp>
      <p:sp>
        <p:nvSpPr>
          <p:cNvPr id="3" name="Content Placeholder 2"/>
          <p:cNvSpPr>
            <a:spLocks noGrp="1"/>
          </p:cNvSpPr>
          <p:nvPr>
            <p:ph idx="1"/>
          </p:nvPr>
        </p:nvSpPr>
        <p:spPr>
          <a:xfrm>
            <a:off x="457200" y="1600200"/>
            <a:ext cx="8229600" cy="4655577"/>
          </a:xfrm>
        </p:spPr>
        <p:txBody>
          <a:bodyPr>
            <a:normAutofit/>
          </a:bodyPr>
          <a:lstStyle/>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Tree>
    <p:extLst>
      <p:ext uri="{BB962C8B-B14F-4D97-AF65-F5344CB8AC3E}">
        <p14:creationId xmlns:p14="http://schemas.microsoft.com/office/powerpoint/2010/main" val="185190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315"/>
          <p:cNvSpPr>
            <a:spLocks noGrp="1"/>
          </p:cNvSpPr>
          <p:nvPr>
            <p:ph type="title"/>
          </p:nvPr>
        </p:nvSpPr>
        <p:spPr/>
        <p:txBody>
          <a:bodyPr>
            <a:normAutofit fontScale="90000"/>
          </a:bodyPr>
          <a:lstStyle/>
          <a:p>
            <a:r>
              <a:rPr lang="en-US" smtClean="0"/>
              <a:t>Processor-DRAM Gap (latency)</a:t>
            </a:r>
            <a:br>
              <a:rPr lang="en-US" smtClean="0"/>
            </a:br>
            <a:endParaRPr lang="en-US" dirty="0"/>
          </a:p>
        </p:txBody>
      </p:sp>
      <p:sp>
        <p:nvSpPr>
          <p:cNvPr id="317" name="Slide Number Placeholder 5"/>
          <p:cNvSpPr>
            <a:spLocks noGrp="1"/>
          </p:cNvSpPr>
          <p:nvPr>
            <p:ph type="sldNum" sz="quarter" idx="12"/>
          </p:nvPr>
        </p:nvSpPr>
        <p:spPr>
          <a:xfrm>
            <a:off x="6553200" y="6400800"/>
            <a:ext cx="2133600" cy="365125"/>
          </a:xfrm>
        </p:spPr>
        <p:txBody>
          <a:bodyPr/>
          <a:lstStyle/>
          <a:p>
            <a:fld id="{FAA9F3E1-965A-FF41-A9E3-F440928C2F1D}" type="slidenum">
              <a:rPr lang="en-US" smtClean="0"/>
              <a:pPr/>
              <a:t>4</a:t>
            </a:fld>
            <a:endParaRPr lang="en-US"/>
          </a:p>
        </p:txBody>
      </p:sp>
      <p:grpSp>
        <p:nvGrpSpPr>
          <p:cNvPr id="323" name="Group 322"/>
          <p:cNvGrpSpPr/>
          <p:nvPr/>
        </p:nvGrpSpPr>
        <p:grpSpPr>
          <a:xfrm>
            <a:off x="38916" y="990600"/>
            <a:ext cx="9105084" cy="4483055"/>
            <a:chOff x="38916" y="990600"/>
            <a:chExt cx="9105084" cy="4483055"/>
          </a:xfrm>
        </p:grpSpPr>
        <p:sp>
          <p:nvSpPr>
            <p:cNvPr id="1420291" name="Rectangle 3"/>
            <p:cNvSpPr>
              <a:spLocks noChangeArrowheads="1"/>
            </p:cNvSpPr>
            <p:nvPr/>
          </p:nvSpPr>
          <p:spPr bwMode="auto">
            <a:xfrm>
              <a:off x="4038600" y="4953000"/>
              <a:ext cx="905623"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Time</a:t>
              </a:r>
            </a:p>
          </p:txBody>
        </p:sp>
        <p:sp>
          <p:nvSpPr>
            <p:cNvPr id="1420292" name="Rectangle 4"/>
            <p:cNvSpPr>
              <a:spLocks noChangeArrowheads="1"/>
            </p:cNvSpPr>
            <p:nvPr/>
          </p:nvSpPr>
          <p:spPr bwMode="auto">
            <a:xfrm>
              <a:off x="3886200" y="990600"/>
              <a:ext cx="2801938" cy="459100"/>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2400">
                  <a:solidFill>
                    <a:schemeClr val="tx1"/>
                  </a:solidFill>
                  <a:latin typeface="Calibri"/>
                  <a:cs typeface="Calibri"/>
                </a:rPr>
                <a:t>µProc 60%/year</a:t>
              </a:r>
            </a:p>
          </p:txBody>
        </p:sp>
        <p:sp>
          <p:nvSpPr>
            <p:cNvPr id="1420293" name="Rectangle 5"/>
            <p:cNvSpPr>
              <a:spLocks noChangeArrowheads="1"/>
            </p:cNvSpPr>
            <p:nvPr/>
          </p:nvSpPr>
          <p:spPr bwMode="auto">
            <a:xfrm>
              <a:off x="7696200" y="3200400"/>
              <a:ext cx="1447800" cy="76687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2400">
                  <a:solidFill>
                    <a:schemeClr val="tx1"/>
                  </a:solidFill>
                  <a:latin typeface="Calibri"/>
                  <a:cs typeface="Calibri"/>
                </a:rPr>
                <a:t>DRAM</a:t>
              </a:r>
            </a:p>
            <a:p>
              <a:pPr>
                <a:spcBef>
                  <a:spcPct val="0"/>
                </a:spcBef>
              </a:pPr>
              <a:r>
                <a:rPr lang="en-US" sz="2000">
                  <a:solidFill>
                    <a:schemeClr val="tx1"/>
                  </a:solidFill>
                  <a:latin typeface="Calibri"/>
                  <a:cs typeface="Calibri"/>
                </a:rPr>
                <a:t>7%/year</a:t>
              </a:r>
            </a:p>
          </p:txBody>
        </p:sp>
        <p:sp>
          <p:nvSpPr>
            <p:cNvPr id="1420294" name="Arc 6"/>
            <p:cNvSpPr>
              <a:spLocks/>
            </p:cNvSpPr>
            <p:nvPr/>
          </p:nvSpPr>
          <p:spPr bwMode="auto">
            <a:xfrm>
              <a:off x="7572375" y="3505200"/>
              <a:ext cx="200025" cy="317500"/>
            </a:xfrm>
            <a:custGeom>
              <a:avLst/>
              <a:gdLst>
                <a:gd name="G0" fmla="+- 21599 0 0"/>
                <a:gd name="G1" fmla="+- 20439 0 0"/>
                <a:gd name="G2" fmla="+- 21600 0 0"/>
                <a:gd name="T0" fmla="*/ 0 w 21599"/>
                <a:gd name="T1" fmla="*/ 20268 h 20439"/>
                <a:gd name="T2" fmla="*/ 14614 w 21599"/>
                <a:gd name="T3" fmla="*/ 0 h 20439"/>
                <a:gd name="T4" fmla="*/ 21599 w 21599"/>
                <a:gd name="T5" fmla="*/ 20439 h 20439"/>
              </a:gdLst>
              <a:ahLst/>
              <a:cxnLst>
                <a:cxn ang="0">
                  <a:pos x="T0" y="T1"/>
                </a:cxn>
                <a:cxn ang="0">
                  <a:pos x="T2" y="T3"/>
                </a:cxn>
                <a:cxn ang="0">
                  <a:pos x="T4" y="T5"/>
                </a:cxn>
              </a:cxnLst>
              <a:rect l="0" t="0" r="r" b="b"/>
              <a:pathLst>
                <a:path w="21599" h="20439" fill="none" extrusionOk="0">
                  <a:moveTo>
                    <a:pt x="-1" y="20267"/>
                  </a:moveTo>
                  <a:cubicBezTo>
                    <a:pt x="72" y="11093"/>
                    <a:pt x="5932" y="2966"/>
                    <a:pt x="14613" y="-1"/>
                  </a:cubicBezTo>
                </a:path>
                <a:path w="21599" h="20439" stroke="0" extrusionOk="0">
                  <a:moveTo>
                    <a:pt x="-1" y="20267"/>
                  </a:moveTo>
                  <a:cubicBezTo>
                    <a:pt x="72" y="11093"/>
                    <a:pt x="5932" y="2966"/>
                    <a:pt x="14613" y="-1"/>
                  </a:cubicBezTo>
                  <a:lnTo>
                    <a:pt x="21599" y="20439"/>
                  </a:lnTo>
                  <a:close/>
                </a:path>
              </a:pathLst>
            </a:custGeom>
            <a:noFill/>
            <a:ln w="25400" cap="rnd">
              <a:solidFill>
                <a:schemeClr val="tx1"/>
              </a:solidFill>
              <a:round/>
              <a:headEnd type="triangle" w="med" len="med"/>
              <a:tailEnd/>
            </a:ln>
            <a:effectLst/>
          </p:spPr>
          <p:txBody>
            <a:bodyPr>
              <a:prstTxWarp prst="textNoShape">
                <a:avLst/>
              </a:prstTxWarp>
            </a:bodyPr>
            <a:lstStyle/>
            <a:p>
              <a:endParaRPr lang="en-US">
                <a:latin typeface="Calibri"/>
                <a:cs typeface="Calibri"/>
              </a:endParaRPr>
            </a:p>
          </p:txBody>
        </p:sp>
        <p:sp>
          <p:nvSpPr>
            <p:cNvPr id="1420295" name="Line 7"/>
            <p:cNvSpPr>
              <a:spLocks noChangeShapeType="1"/>
            </p:cNvSpPr>
            <p:nvPr/>
          </p:nvSpPr>
          <p:spPr bwMode="auto">
            <a:xfrm>
              <a:off x="16319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6" name="Line 8"/>
            <p:cNvSpPr>
              <a:spLocks noChangeShapeType="1"/>
            </p:cNvSpPr>
            <p:nvPr/>
          </p:nvSpPr>
          <p:spPr bwMode="auto">
            <a:xfrm>
              <a:off x="17176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7" name="Line 9"/>
            <p:cNvSpPr>
              <a:spLocks noChangeShapeType="1"/>
            </p:cNvSpPr>
            <p:nvPr/>
          </p:nvSpPr>
          <p:spPr bwMode="auto">
            <a:xfrm>
              <a:off x="18034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8" name="Line 10"/>
            <p:cNvSpPr>
              <a:spLocks noChangeShapeType="1"/>
            </p:cNvSpPr>
            <p:nvPr/>
          </p:nvSpPr>
          <p:spPr bwMode="auto">
            <a:xfrm>
              <a:off x="18891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9" name="Line 11"/>
            <p:cNvSpPr>
              <a:spLocks noChangeShapeType="1"/>
            </p:cNvSpPr>
            <p:nvPr/>
          </p:nvSpPr>
          <p:spPr bwMode="auto">
            <a:xfrm>
              <a:off x="19748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0" name="Line 12"/>
            <p:cNvSpPr>
              <a:spLocks noChangeShapeType="1"/>
            </p:cNvSpPr>
            <p:nvPr/>
          </p:nvSpPr>
          <p:spPr bwMode="auto">
            <a:xfrm>
              <a:off x="20605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1" name="Line 13"/>
            <p:cNvSpPr>
              <a:spLocks noChangeShapeType="1"/>
            </p:cNvSpPr>
            <p:nvPr/>
          </p:nvSpPr>
          <p:spPr bwMode="auto">
            <a:xfrm>
              <a:off x="21463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2" name="Line 14"/>
            <p:cNvSpPr>
              <a:spLocks noChangeShapeType="1"/>
            </p:cNvSpPr>
            <p:nvPr/>
          </p:nvSpPr>
          <p:spPr bwMode="auto">
            <a:xfrm>
              <a:off x="22320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3" name="Line 15"/>
            <p:cNvSpPr>
              <a:spLocks noChangeShapeType="1"/>
            </p:cNvSpPr>
            <p:nvPr/>
          </p:nvSpPr>
          <p:spPr bwMode="auto">
            <a:xfrm>
              <a:off x="23177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4" name="Line 16"/>
            <p:cNvSpPr>
              <a:spLocks noChangeShapeType="1"/>
            </p:cNvSpPr>
            <p:nvPr/>
          </p:nvSpPr>
          <p:spPr bwMode="auto">
            <a:xfrm>
              <a:off x="24034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5" name="Line 17"/>
            <p:cNvSpPr>
              <a:spLocks noChangeShapeType="1"/>
            </p:cNvSpPr>
            <p:nvPr/>
          </p:nvSpPr>
          <p:spPr bwMode="auto">
            <a:xfrm>
              <a:off x="24892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6" name="Line 18"/>
            <p:cNvSpPr>
              <a:spLocks noChangeShapeType="1"/>
            </p:cNvSpPr>
            <p:nvPr/>
          </p:nvSpPr>
          <p:spPr bwMode="auto">
            <a:xfrm>
              <a:off x="25749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7" name="Line 19"/>
            <p:cNvSpPr>
              <a:spLocks noChangeShapeType="1"/>
            </p:cNvSpPr>
            <p:nvPr/>
          </p:nvSpPr>
          <p:spPr bwMode="auto">
            <a:xfrm>
              <a:off x="26606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8" name="Line 20"/>
            <p:cNvSpPr>
              <a:spLocks noChangeShapeType="1"/>
            </p:cNvSpPr>
            <p:nvPr/>
          </p:nvSpPr>
          <p:spPr bwMode="auto">
            <a:xfrm>
              <a:off x="27463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9" name="Line 21"/>
            <p:cNvSpPr>
              <a:spLocks noChangeShapeType="1"/>
            </p:cNvSpPr>
            <p:nvPr/>
          </p:nvSpPr>
          <p:spPr bwMode="auto">
            <a:xfrm>
              <a:off x="28321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0" name="Line 22"/>
            <p:cNvSpPr>
              <a:spLocks noChangeShapeType="1"/>
            </p:cNvSpPr>
            <p:nvPr/>
          </p:nvSpPr>
          <p:spPr bwMode="auto">
            <a:xfrm>
              <a:off x="29178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1" name="Line 23"/>
            <p:cNvSpPr>
              <a:spLocks noChangeShapeType="1"/>
            </p:cNvSpPr>
            <p:nvPr/>
          </p:nvSpPr>
          <p:spPr bwMode="auto">
            <a:xfrm>
              <a:off x="30035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2" name="Line 24"/>
            <p:cNvSpPr>
              <a:spLocks noChangeShapeType="1"/>
            </p:cNvSpPr>
            <p:nvPr/>
          </p:nvSpPr>
          <p:spPr bwMode="auto">
            <a:xfrm>
              <a:off x="30892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3" name="Line 25"/>
            <p:cNvSpPr>
              <a:spLocks noChangeShapeType="1"/>
            </p:cNvSpPr>
            <p:nvPr/>
          </p:nvSpPr>
          <p:spPr bwMode="auto">
            <a:xfrm>
              <a:off x="31750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4" name="Line 26"/>
            <p:cNvSpPr>
              <a:spLocks noChangeShapeType="1"/>
            </p:cNvSpPr>
            <p:nvPr/>
          </p:nvSpPr>
          <p:spPr bwMode="auto">
            <a:xfrm>
              <a:off x="32607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5" name="Line 27"/>
            <p:cNvSpPr>
              <a:spLocks noChangeShapeType="1"/>
            </p:cNvSpPr>
            <p:nvPr/>
          </p:nvSpPr>
          <p:spPr bwMode="auto">
            <a:xfrm>
              <a:off x="33464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6" name="Line 28"/>
            <p:cNvSpPr>
              <a:spLocks noChangeShapeType="1"/>
            </p:cNvSpPr>
            <p:nvPr/>
          </p:nvSpPr>
          <p:spPr bwMode="auto">
            <a:xfrm>
              <a:off x="34321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7" name="Line 29"/>
            <p:cNvSpPr>
              <a:spLocks noChangeShapeType="1"/>
            </p:cNvSpPr>
            <p:nvPr/>
          </p:nvSpPr>
          <p:spPr bwMode="auto">
            <a:xfrm>
              <a:off x="35179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8" name="Line 30"/>
            <p:cNvSpPr>
              <a:spLocks noChangeShapeType="1"/>
            </p:cNvSpPr>
            <p:nvPr/>
          </p:nvSpPr>
          <p:spPr bwMode="auto">
            <a:xfrm>
              <a:off x="36036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9" name="Line 31"/>
            <p:cNvSpPr>
              <a:spLocks noChangeShapeType="1"/>
            </p:cNvSpPr>
            <p:nvPr/>
          </p:nvSpPr>
          <p:spPr bwMode="auto">
            <a:xfrm>
              <a:off x="36893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0" name="Line 32"/>
            <p:cNvSpPr>
              <a:spLocks noChangeShapeType="1"/>
            </p:cNvSpPr>
            <p:nvPr/>
          </p:nvSpPr>
          <p:spPr bwMode="auto">
            <a:xfrm>
              <a:off x="37750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1" name="Line 33"/>
            <p:cNvSpPr>
              <a:spLocks noChangeShapeType="1"/>
            </p:cNvSpPr>
            <p:nvPr/>
          </p:nvSpPr>
          <p:spPr bwMode="auto">
            <a:xfrm>
              <a:off x="38608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2" name="Line 34"/>
            <p:cNvSpPr>
              <a:spLocks noChangeShapeType="1"/>
            </p:cNvSpPr>
            <p:nvPr/>
          </p:nvSpPr>
          <p:spPr bwMode="auto">
            <a:xfrm>
              <a:off x="39465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3" name="Line 35"/>
            <p:cNvSpPr>
              <a:spLocks noChangeShapeType="1"/>
            </p:cNvSpPr>
            <p:nvPr/>
          </p:nvSpPr>
          <p:spPr bwMode="auto">
            <a:xfrm>
              <a:off x="40322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4" name="Line 36"/>
            <p:cNvSpPr>
              <a:spLocks noChangeShapeType="1"/>
            </p:cNvSpPr>
            <p:nvPr/>
          </p:nvSpPr>
          <p:spPr bwMode="auto">
            <a:xfrm>
              <a:off x="41179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5" name="Line 37"/>
            <p:cNvSpPr>
              <a:spLocks noChangeShapeType="1"/>
            </p:cNvSpPr>
            <p:nvPr/>
          </p:nvSpPr>
          <p:spPr bwMode="auto">
            <a:xfrm>
              <a:off x="42037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6" name="Line 38"/>
            <p:cNvSpPr>
              <a:spLocks noChangeShapeType="1"/>
            </p:cNvSpPr>
            <p:nvPr/>
          </p:nvSpPr>
          <p:spPr bwMode="auto">
            <a:xfrm>
              <a:off x="42894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7" name="Line 39"/>
            <p:cNvSpPr>
              <a:spLocks noChangeShapeType="1"/>
            </p:cNvSpPr>
            <p:nvPr/>
          </p:nvSpPr>
          <p:spPr bwMode="auto">
            <a:xfrm>
              <a:off x="43751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8" name="Line 40"/>
            <p:cNvSpPr>
              <a:spLocks noChangeShapeType="1"/>
            </p:cNvSpPr>
            <p:nvPr/>
          </p:nvSpPr>
          <p:spPr bwMode="auto">
            <a:xfrm>
              <a:off x="44608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9" name="Line 41"/>
            <p:cNvSpPr>
              <a:spLocks noChangeShapeType="1"/>
            </p:cNvSpPr>
            <p:nvPr/>
          </p:nvSpPr>
          <p:spPr bwMode="auto">
            <a:xfrm>
              <a:off x="45466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0" name="Line 42"/>
            <p:cNvSpPr>
              <a:spLocks noChangeShapeType="1"/>
            </p:cNvSpPr>
            <p:nvPr/>
          </p:nvSpPr>
          <p:spPr bwMode="auto">
            <a:xfrm>
              <a:off x="46323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1" name="Line 43"/>
            <p:cNvSpPr>
              <a:spLocks noChangeShapeType="1"/>
            </p:cNvSpPr>
            <p:nvPr/>
          </p:nvSpPr>
          <p:spPr bwMode="auto">
            <a:xfrm>
              <a:off x="47180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2" name="Line 44"/>
            <p:cNvSpPr>
              <a:spLocks noChangeShapeType="1"/>
            </p:cNvSpPr>
            <p:nvPr/>
          </p:nvSpPr>
          <p:spPr bwMode="auto">
            <a:xfrm>
              <a:off x="48037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3" name="Line 45"/>
            <p:cNvSpPr>
              <a:spLocks noChangeShapeType="1"/>
            </p:cNvSpPr>
            <p:nvPr/>
          </p:nvSpPr>
          <p:spPr bwMode="auto">
            <a:xfrm>
              <a:off x="48895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4" name="Line 46"/>
            <p:cNvSpPr>
              <a:spLocks noChangeShapeType="1"/>
            </p:cNvSpPr>
            <p:nvPr/>
          </p:nvSpPr>
          <p:spPr bwMode="auto">
            <a:xfrm>
              <a:off x="49752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5" name="Line 47"/>
            <p:cNvSpPr>
              <a:spLocks noChangeShapeType="1"/>
            </p:cNvSpPr>
            <p:nvPr/>
          </p:nvSpPr>
          <p:spPr bwMode="auto">
            <a:xfrm>
              <a:off x="50609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6" name="Line 48"/>
            <p:cNvSpPr>
              <a:spLocks noChangeShapeType="1"/>
            </p:cNvSpPr>
            <p:nvPr/>
          </p:nvSpPr>
          <p:spPr bwMode="auto">
            <a:xfrm>
              <a:off x="51466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7" name="Line 49"/>
            <p:cNvSpPr>
              <a:spLocks noChangeShapeType="1"/>
            </p:cNvSpPr>
            <p:nvPr/>
          </p:nvSpPr>
          <p:spPr bwMode="auto">
            <a:xfrm>
              <a:off x="52324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8" name="Line 50"/>
            <p:cNvSpPr>
              <a:spLocks noChangeShapeType="1"/>
            </p:cNvSpPr>
            <p:nvPr/>
          </p:nvSpPr>
          <p:spPr bwMode="auto">
            <a:xfrm>
              <a:off x="53181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9" name="Line 51"/>
            <p:cNvSpPr>
              <a:spLocks noChangeShapeType="1"/>
            </p:cNvSpPr>
            <p:nvPr/>
          </p:nvSpPr>
          <p:spPr bwMode="auto">
            <a:xfrm>
              <a:off x="54038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0" name="Line 52"/>
            <p:cNvSpPr>
              <a:spLocks noChangeShapeType="1"/>
            </p:cNvSpPr>
            <p:nvPr/>
          </p:nvSpPr>
          <p:spPr bwMode="auto">
            <a:xfrm>
              <a:off x="54895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1" name="Line 53"/>
            <p:cNvSpPr>
              <a:spLocks noChangeShapeType="1"/>
            </p:cNvSpPr>
            <p:nvPr/>
          </p:nvSpPr>
          <p:spPr bwMode="auto">
            <a:xfrm>
              <a:off x="55753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2" name="Line 54"/>
            <p:cNvSpPr>
              <a:spLocks noChangeShapeType="1"/>
            </p:cNvSpPr>
            <p:nvPr/>
          </p:nvSpPr>
          <p:spPr bwMode="auto">
            <a:xfrm>
              <a:off x="56610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3" name="Line 55"/>
            <p:cNvSpPr>
              <a:spLocks noChangeShapeType="1"/>
            </p:cNvSpPr>
            <p:nvPr/>
          </p:nvSpPr>
          <p:spPr bwMode="auto">
            <a:xfrm>
              <a:off x="57467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4" name="Line 56"/>
            <p:cNvSpPr>
              <a:spLocks noChangeShapeType="1"/>
            </p:cNvSpPr>
            <p:nvPr/>
          </p:nvSpPr>
          <p:spPr bwMode="auto">
            <a:xfrm>
              <a:off x="58324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5" name="Line 57"/>
            <p:cNvSpPr>
              <a:spLocks noChangeShapeType="1"/>
            </p:cNvSpPr>
            <p:nvPr/>
          </p:nvSpPr>
          <p:spPr bwMode="auto">
            <a:xfrm>
              <a:off x="59182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6" name="Line 58"/>
            <p:cNvSpPr>
              <a:spLocks noChangeShapeType="1"/>
            </p:cNvSpPr>
            <p:nvPr/>
          </p:nvSpPr>
          <p:spPr bwMode="auto">
            <a:xfrm>
              <a:off x="60039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7" name="Line 59"/>
            <p:cNvSpPr>
              <a:spLocks noChangeShapeType="1"/>
            </p:cNvSpPr>
            <p:nvPr/>
          </p:nvSpPr>
          <p:spPr bwMode="auto">
            <a:xfrm>
              <a:off x="60896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8" name="Line 60"/>
            <p:cNvSpPr>
              <a:spLocks noChangeShapeType="1"/>
            </p:cNvSpPr>
            <p:nvPr/>
          </p:nvSpPr>
          <p:spPr bwMode="auto">
            <a:xfrm>
              <a:off x="61753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9" name="Line 61"/>
            <p:cNvSpPr>
              <a:spLocks noChangeShapeType="1"/>
            </p:cNvSpPr>
            <p:nvPr/>
          </p:nvSpPr>
          <p:spPr bwMode="auto">
            <a:xfrm>
              <a:off x="62611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0" name="Line 62"/>
            <p:cNvSpPr>
              <a:spLocks noChangeShapeType="1"/>
            </p:cNvSpPr>
            <p:nvPr/>
          </p:nvSpPr>
          <p:spPr bwMode="auto">
            <a:xfrm>
              <a:off x="63468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1" name="Line 63"/>
            <p:cNvSpPr>
              <a:spLocks noChangeShapeType="1"/>
            </p:cNvSpPr>
            <p:nvPr/>
          </p:nvSpPr>
          <p:spPr bwMode="auto">
            <a:xfrm>
              <a:off x="64325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2" name="Line 64"/>
            <p:cNvSpPr>
              <a:spLocks noChangeShapeType="1"/>
            </p:cNvSpPr>
            <p:nvPr/>
          </p:nvSpPr>
          <p:spPr bwMode="auto">
            <a:xfrm>
              <a:off x="65182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3" name="Line 65"/>
            <p:cNvSpPr>
              <a:spLocks noChangeShapeType="1"/>
            </p:cNvSpPr>
            <p:nvPr/>
          </p:nvSpPr>
          <p:spPr bwMode="auto">
            <a:xfrm>
              <a:off x="66040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4" name="Line 66"/>
            <p:cNvSpPr>
              <a:spLocks noChangeShapeType="1"/>
            </p:cNvSpPr>
            <p:nvPr/>
          </p:nvSpPr>
          <p:spPr bwMode="auto">
            <a:xfrm>
              <a:off x="66897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5" name="Line 67"/>
            <p:cNvSpPr>
              <a:spLocks noChangeShapeType="1"/>
            </p:cNvSpPr>
            <p:nvPr/>
          </p:nvSpPr>
          <p:spPr bwMode="auto">
            <a:xfrm>
              <a:off x="67754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6" name="Line 68"/>
            <p:cNvSpPr>
              <a:spLocks noChangeShapeType="1"/>
            </p:cNvSpPr>
            <p:nvPr/>
          </p:nvSpPr>
          <p:spPr bwMode="auto">
            <a:xfrm>
              <a:off x="68611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7" name="Line 69"/>
            <p:cNvSpPr>
              <a:spLocks noChangeShapeType="1"/>
            </p:cNvSpPr>
            <p:nvPr/>
          </p:nvSpPr>
          <p:spPr bwMode="auto">
            <a:xfrm>
              <a:off x="69469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8" name="Line 70"/>
            <p:cNvSpPr>
              <a:spLocks noChangeShapeType="1"/>
            </p:cNvSpPr>
            <p:nvPr/>
          </p:nvSpPr>
          <p:spPr bwMode="auto">
            <a:xfrm>
              <a:off x="70326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9" name="Line 71"/>
            <p:cNvSpPr>
              <a:spLocks noChangeShapeType="1"/>
            </p:cNvSpPr>
            <p:nvPr/>
          </p:nvSpPr>
          <p:spPr bwMode="auto">
            <a:xfrm>
              <a:off x="71183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0" name="Line 72"/>
            <p:cNvSpPr>
              <a:spLocks noChangeShapeType="1"/>
            </p:cNvSpPr>
            <p:nvPr/>
          </p:nvSpPr>
          <p:spPr bwMode="auto">
            <a:xfrm>
              <a:off x="72040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1" name="Line 73"/>
            <p:cNvSpPr>
              <a:spLocks noChangeShapeType="1"/>
            </p:cNvSpPr>
            <p:nvPr/>
          </p:nvSpPr>
          <p:spPr bwMode="auto">
            <a:xfrm>
              <a:off x="72898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2" name="Line 74"/>
            <p:cNvSpPr>
              <a:spLocks noChangeShapeType="1"/>
            </p:cNvSpPr>
            <p:nvPr/>
          </p:nvSpPr>
          <p:spPr bwMode="auto">
            <a:xfrm>
              <a:off x="73755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3" name="Line 75"/>
            <p:cNvSpPr>
              <a:spLocks noChangeShapeType="1"/>
            </p:cNvSpPr>
            <p:nvPr/>
          </p:nvSpPr>
          <p:spPr bwMode="auto">
            <a:xfrm>
              <a:off x="74612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4" name="Line 76"/>
            <p:cNvSpPr>
              <a:spLocks noChangeShapeType="1"/>
            </p:cNvSpPr>
            <p:nvPr/>
          </p:nvSpPr>
          <p:spPr bwMode="auto">
            <a:xfrm>
              <a:off x="16319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5" name="Line 77"/>
            <p:cNvSpPr>
              <a:spLocks noChangeShapeType="1"/>
            </p:cNvSpPr>
            <p:nvPr/>
          </p:nvSpPr>
          <p:spPr bwMode="auto">
            <a:xfrm>
              <a:off x="17176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6" name="Line 78"/>
            <p:cNvSpPr>
              <a:spLocks noChangeShapeType="1"/>
            </p:cNvSpPr>
            <p:nvPr/>
          </p:nvSpPr>
          <p:spPr bwMode="auto">
            <a:xfrm>
              <a:off x="18034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7" name="Line 79"/>
            <p:cNvSpPr>
              <a:spLocks noChangeShapeType="1"/>
            </p:cNvSpPr>
            <p:nvPr/>
          </p:nvSpPr>
          <p:spPr bwMode="auto">
            <a:xfrm>
              <a:off x="18891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8" name="Line 80"/>
            <p:cNvSpPr>
              <a:spLocks noChangeShapeType="1"/>
            </p:cNvSpPr>
            <p:nvPr/>
          </p:nvSpPr>
          <p:spPr bwMode="auto">
            <a:xfrm>
              <a:off x="19748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9" name="Line 81"/>
            <p:cNvSpPr>
              <a:spLocks noChangeShapeType="1"/>
            </p:cNvSpPr>
            <p:nvPr/>
          </p:nvSpPr>
          <p:spPr bwMode="auto">
            <a:xfrm>
              <a:off x="20605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0" name="Line 82"/>
            <p:cNvSpPr>
              <a:spLocks noChangeShapeType="1"/>
            </p:cNvSpPr>
            <p:nvPr/>
          </p:nvSpPr>
          <p:spPr bwMode="auto">
            <a:xfrm>
              <a:off x="21463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1" name="Line 83"/>
            <p:cNvSpPr>
              <a:spLocks noChangeShapeType="1"/>
            </p:cNvSpPr>
            <p:nvPr/>
          </p:nvSpPr>
          <p:spPr bwMode="auto">
            <a:xfrm>
              <a:off x="22320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2" name="Line 84"/>
            <p:cNvSpPr>
              <a:spLocks noChangeShapeType="1"/>
            </p:cNvSpPr>
            <p:nvPr/>
          </p:nvSpPr>
          <p:spPr bwMode="auto">
            <a:xfrm>
              <a:off x="23177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3" name="Line 85"/>
            <p:cNvSpPr>
              <a:spLocks noChangeShapeType="1"/>
            </p:cNvSpPr>
            <p:nvPr/>
          </p:nvSpPr>
          <p:spPr bwMode="auto">
            <a:xfrm>
              <a:off x="24034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4" name="Line 86"/>
            <p:cNvSpPr>
              <a:spLocks noChangeShapeType="1"/>
            </p:cNvSpPr>
            <p:nvPr/>
          </p:nvSpPr>
          <p:spPr bwMode="auto">
            <a:xfrm>
              <a:off x="24892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5" name="Line 87"/>
            <p:cNvSpPr>
              <a:spLocks noChangeShapeType="1"/>
            </p:cNvSpPr>
            <p:nvPr/>
          </p:nvSpPr>
          <p:spPr bwMode="auto">
            <a:xfrm>
              <a:off x="25749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6" name="Line 88"/>
            <p:cNvSpPr>
              <a:spLocks noChangeShapeType="1"/>
            </p:cNvSpPr>
            <p:nvPr/>
          </p:nvSpPr>
          <p:spPr bwMode="auto">
            <a:xfrm>
              <a:off x="26606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7" name="Line 89"/>
            <p:cNvSpPr>
              <a:spLocks noChangeShapeType="1"/>
            </p:cNvSpPr>
            <p:nvPr/>
          </p:nvSpPr>
          <p:spPr bwMode="auto">
            <a:xfrm>
              <a:off x="27463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8" name="Line 90"/>
            <p:cNvSpPr>
              <a:spLocks noChangeShapeType="1"/>
            </p:cNvSpPr>
            <p:nvPr/>
          </p:nvSpPr>
          <p:spPr bwMode="auto">
            <a:xfrm>
              <a:off x="28321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9" name="Line 91"/>
            <p:cNvSpPr>
              <a:spLocks noChangeShapeType="1"/>
            </p:cNvSpPr>
            <p:nvPr/>
          </p:nvSpPr>
          <p:spPr bwMode="auto">
            <a:xfrm>
              <a:off x="29178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0" name="Line 92"/>
            <p:cNvSpPr>
              <a:spLocks noChangeShapeType="1"/>
            </p:cNvSpPr>
            <p:nvPr/>
          </p:nvSpPr>
          <p:spPr bwMode="auto">
            <a:xfrm>
              <a:off x="30035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1" name="Line 93"/>
            <p:cNvSpPr>
              <a:spLocks noChangeShapeType="1"/>
            </p:cNvSpPr>
            <p:nvPr/>
          </p:nvSpPr>
          <p:spPr bwMode="auto">
            <a:xfrm>
              <a:off x="30892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2" name="Line 94"/>
            <p:cNvSpPr>
              <a:spLocks noChangeShapeType="1"/>
            </p:cNvSpPr>
            <p:nvPr/>
          </p:nvSpPr>
          <p:spPr bwMode="auto">
            <a:xfrm>
              <a:off x="31750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3" name="Line 95"/>
            <p:cNvSpPr>
              <a:spLocks noChangeShapeType="1"/>
            </p:cNvSpPr>
            <p:nvPr/>
          </p:nvSpPr>
          <p:spPr bwMode="auto">
            <a:xfrm>
              <a:off x="32607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4" name="Line 96"/>
            <p:cNvSpPr>
              <a:spLocks noChangeShapeType="1"/>
            </p:cNvSpPr>
            <p:nvPr/>
          </p:nvSpPr>
          <p:spPr bwMode="auto">
            <a:xfrm>
              <a:off x="33464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5" name="Line 97"/>
            <p:cNvSpPr>
              <a:spLocks noChangeShapeType="1"/>
            </p:cNvSpPr>
            <p:nvPr/>
          </p:nvSpPr>
          <p:spPr bwMode="auto">
            <a:xfrm>
              <a:off x="34321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6" name="Line 98"/>
            <p:cNvSpPr>
              <a:spLocks noChangeShapeType="1"/>
            </p:cNvSpPr>
            <p:nvPr/>
          </p:nvSpPr>
          <p:spPr bwMode="auto">
            <a:xfrm>
              <a:off x="35179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7" name="Line 99"/>
            <p:cNvSpPr>
              <a:spLocks noChangeShapeType="1"/>
            </p:cNvSpPr>
            <p:nvPr/>
          </p:nvSpPr>
          <p:spPr bwMode="auto">
            <a:xfrm>
              <a:off x="36036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8" name="Line 100"/>
            <p:cNvSpPr>
              <a:spLocks noChangeShapeType="1"/>
            </p:cNvSpPr>
            <p:nvPr/>
          </p:nvSpPr>
          <p:spPr bwMode="auto">
            <a:xfrm>
              <a:off x="36893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9" name="Line 101"/>
            <p:cNvSpPr>
              <a:spLocks noChangeShapeType="1"/>
            </p:cNvSpPr>
            <p:nvPr/>
          </p:nvSpPr>
          <p:spPr bwMode="auto">
            <a:xfrm>
              <a:off x="37750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0" name="Line 102"/>
            <p:cNvSpPr>
              <a:spLocks noChangeShapeType="1"/>
            </p:cNvSpPr>
            <p:nvPr/>
          </p:nvSpPr>
          <p:spPr bwMode="auto">
            <a:xfrm>
              <a:off x="38608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1" name="Line 103"/>
            <p:cNvSpPr>
              <a:spLocks noChangeShapeType="1"/>
            </p:cNvSpPr>
            <p:nvPr/>
          </p:nvSpPr>
          <p:spPr bwMode="auto">
            <a:xfrm>
              <a:off x="39465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2" name="Line 104"/>
            <p:cNvSpPr>
              <a:spLocks noChangeShapeType="1"/>
            </p:cNvSpPr>
            <p:nvPr/>
          </p:nvSpPr>
          <p:spPr bwMode="auto">
            <a:xfrm>
              <a:off x="40322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3" name="Line 105"/>
            <p:cNvSpPr>
              <a:spLocks noChangeShapeType="1"/>
            </p:cNvSpPr>
            <p:nvPr/>
          </p:nvSpPr>
          <p:spPr bwMode="auto">
            <a:xfrm>
              <a:off x="41179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4" name="Line 106"/>
            <p:cNvSpPr>
              <a:spLocks noChangeShapeType="1"/>
            </p:cNvSpPr>
            <p:nvPr/>
          </p:nvSpPr>
          <p:spPr bwMode="auto">
            <a:xfrm>
              <a:off x="42037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5" name="Line 107"/>
            <p:cNvSpPr>
              <a:spLocks noChangeShapeType="1"/>
            </p:cNvSpPr>
            <p:nvPr/>
          </p:nvSpPr>
          <p:spPr bwMode="auto">
            <a:xfrm>
              <a:off x="42894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6" name="Line 108"/>
            <p:cNvSpPr>
              <a:spLocks noChangeShapeType="1"/>
            </p:cNvSpPr>
            <p:nvPr/>
          </p:nvSpPr>
          <p:spPr bwMode="auto">
            <a:xfrm>
              <a:off x="43751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7" name="Line 109"/>
            <p:cNvSpPr>
              <a:spLocks noChangeShapeType="1"/>
            </p:cNvSpPr>
            <p:nvPr/>
          </p:nvSpPr>
          <p:spPr bwMode="auto">
            <a:xfrm>
              <a:off x="44608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8" name="Line 110"/>
            <p:cNvSpPr>
              <a:spLocks noChangeShapeType="1"/>
            </p:cNvSpPr>
            <p:nvPr/>
          </p:nvSpPr>
          <p:spPr bwMode="auto">
            <a:xfrm>
              <a:off x="45466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9" name="Line 111"/>
            <p:cNvSpPr>
              <a:spLocks noChangeShapeType="1"/>
            </p:cNvSpPr>
            <p:nvPr/>
          </p:nvSpPr>
          <p:spPr bwMode="auto">
            <a:xfrm>
              <a:off x="46323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0" name="Line 112"/>
            <p:cNvSpPr>
              <a:spLocks noChangeShapeType="1"/>
            </p:cNvSpPr>
            <p:nvPr/>
          </p:nvSpPr>
          <p:spPr bwMode="auto">
            <a:xfrm>
              <a:off x="47180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1" name="Line 113"/>
            <p:cNvSpPr>
              <a:spLocks noChangeShapeType="1"/>
            </p:cNvSpPr>
            <p:nvPr/>
          </p:nvSpPr>
          <p:spPr bwMode="auto">
            <a:xfrm>
              <a:off x="48037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2" name="Line 114"/>
            <p:cNvSpPr>
              <a:spLocks noChangeShapeType="1"/>
            </p:cNvSpPr>
            <p:nvPr/>
          </p:nvSpPr>
          <p:spPr bwMode="auto">
            <a:xfrm>
              <a:off x="48895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3" name="Line 115"/>
            <p:cNvSpPr>
              <a:spLocks noChangeShapeType="1"/>
            </p:cNvSpPr>
            <p:nvPr/>
          </p:nvSpPr>
          <p:spPr bwMode="auto">
            <a:xfrm>
              <a:off x="49752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4" name="Line 116"/>
            <p:cNvSpPr>
              <a:spLocks noChangeShapeType="1"/>
            </p:cNvSpPr>
            <p:nvPr/>
          </p:nvSpPr>
          <p:spPr bwMode="auto">
            <a:xfrm>
              <a:off x="50609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5" name="Line 117"/>
            <p:cNvSpPr>
              <a:spLocks noChangeShapeType="1"/>
            </p:cNvSpPr>
            <p:nvPr/>
          </p:nvSpPr>
          <p:spPr bwMode="auto">
            <a:xfrm>
              <a:off x="51466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6" name="Line 118"/>
            <p:cNvSpPr>
              <a:spLocks noChangeShapeType="1"/>
            </p:cNvSpPr>
            <p:nvPr/>
          </p:nvSpPr>
          <p:spPr bwMode="auto">
            <a:xfrm>
              <a:off x="52324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7" name="Line 119"/>
            <p:cNvSpPr>
              <a:spLocks noChangeShapeType="1"/>
            </p:cNvSpPr>
            <p:nvPr/>
          </p:nvSpPr>
          <p:spPr bwMode="auto">
            <a:xfrm>
              <a:off x="53181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8" name="Line 120"/>
            <p:cNvSpPr>
              <a:spLocks noChangeShapeType="1"/>
            </p:cNvSpPr>
            <p:nvPr/>
          </p:nvSpPr>
          <p:spPr bwMode="auto">
            <a:xfrm>
              <a:off x="54038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9" name="Line 121"/>
            <p:cNvSpPr>
              <a:spLocks noChangeShapeType="1"/>
            </p:cNvSpPr>
            <p:nvPr/>
          </p:nvSpPr>
          <p:spPr bwMode="auto">
            <a:xfrm>
              <a:off x="54895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0" name="Line 122"/>
            <p:cNvSpPr>
              <a:spLocks noChangeShapeType="1"/>
            </p:cNvSpPr>
            <p:nvPr/>
          </p:nvSpPr>
          <p:spPr bwMode="auto">
            <a:xfrm>
              <a:off x="55753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1" name="Line 123"/>
            <p:cNvSpPr>
              <a:spLocks noChangeShapeType="1"/>
            </p:cNvSpPr>
            <p:nvPr/>
          </p:nvSpPr>
          <p:spPr bwMode="auto">
            <a:xfrm>
              <a:off x="56610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2" name="Line 124"/>
            <p:cNvSpPr>
              <a:spLocks noChangeShapeType="1"/>
            </p:cNvSpPr>
            <p:nvPr/>
          </p:nvSpPr>
          <p:spPr bwMode="auto">
            <a:xfrm>
              <a:off x="57467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3" name="Line 125"/>
            <p:cNvSpPr>
              <a:spLocks noChangeShapeType="1"/>
            </p:cNvSpPr>
            <p:nvPr/>
          </p:nvSpPr>
          <p:spPr bwMode="auto">
            <a:xfrm>
              <a:off x="58324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4" name="Line 126"/>
            <p:cNvSpPr>
              <a:spLocks noChangeShapeType="1"/>
            </p:cNvSpPr>
            <p:nvPr/>
          </p:nvSpPr>
          <p:spPr bwMode="auto">
            <a:xfrm>
              <a:off x="59182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5" name="Line 127"/>
            <p:cNvSpPr>
              <a:spLocks noChangeShapeType="1"/>
            </p:cNvSpPr>
            <p:nvPr/>
          </p:nvSpPr>
          <p:spPr bwMode="auto">
            <a:xfrm>
              <a:off x="60039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6" name="Line 128"/>
            <p:cNvSpPr>
              <a:spLocks noChangeShapeType="1"/>
            </p:cNvSpPr>
            <p:nvPr/>
          </p:nvSpPr>
          <p:spPr bwMode="auto">
            <a:xfrm>
              <a:off x="60896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7" name="Line 129"/>
            <p:cNvSpPr>
              <a:spLocks noChangeShapeType="1"/>
            </p:cNvSpPr>
            <p:nvPr/>
          </p:nvSpPr>
          <p:spPr bwMode="auto">
            <a:xfrm>
              <a:off x="61753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8" name="Line 130"/>
            <p:cNvSpPr>
              <a:spLocks noChangeShapeType="1"/>
            </p:cNvSpPr>
            <p:nvPr/>
          </p:nvSpPr>
          <p:spPr bwMode="auto">
            <a:xfrm>
              <a:off x="62611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9" name="Line 131"/>
            <p:cNvSpPr>
              <a:spLocks noChangeShapeType="1"/>
            </p:cNvSpPr>
            <p:nvPr/>
          </p:nvSpPr>
          <p:spPr bwMode="auto">
            <a:xfrm>
              <a:off x="63468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0" name="Line 132"/>
            <p:cNvSpPr>
              <a:spLocks noChangeShapeType="1"/>
            </p:cNvSpPr>
            <p:nvPr/>
          </p:nvSpPr>
          <p:spPr bwMode="auto">
            <a:xfrm>
              <a:off x="64325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1" name="Line 133"/>
            <p:cNvSpPr>
              <a:spLocks noChangeShapeType="1"/>
            </p:cNvSpPr>
            <p:nvPr/>
          </p:nvSpPr>
          <p:spPr bwMode="auto">
            <a:xfrm>
              <a:off x="65182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2" name="Line 134"/>
            <p:cNvSpPr>
              <a:spLocks noChangeShapeType="1"/>
            </p:cNvSpPr>
            <p:nvPr/>
          </p:nvSpPr>
          <p:spPr bwMode="auto">
            <a:xfrm>
              <a:off x="66040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3" name="Line 135"/>
            <p:cNvSpPr>
              <a:spLocks noChangeShapeType="1"/>
            </p:cNvSpPr>
            <p:nvPr/>
          </p:nvSpPr>
          <p:spPr bwMode="auto">
            <a:xfrm>
              <a:off x="66897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4" name="Line 136"/>
            <p:cNvSpPr>
              <a:spLocks noChangeShapeType="1"/>
            </p:cNvSpPr>
            <p:nvPr/>
          </p:nvSpPr>
          <p:spPr bwMode="auto">
            <a:xfrm>
              <a:off x="67754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5" name="Line 137"/>
            <p:cNvSpPr>
              <a:spLocks noChangeShapeType="1"/>
            </p:cNvSpPr>
            <p:nvPr/>
          </p:nvSpPr>
          <p:spPr bwMode="auto">
            <a:xfrm>
              <a:off x="68611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6" name="Line 138"/>
            <p:cNvSpPr>
              <a:spLocks noChangeShapeType="1"/>
            </p:cNvSpPr>
            <p:nvPr/>
          </p:nvSpPr>
          <p:spPr bwMode="auto">
            <a:xfrm>
              <a:off x="69469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7" name="Line 139"/>
            <p:cNvSpPr>
              <a:spLocks noChangeShapeType="1"/>
            </p:cNvSpPr>
            <p:nvPr/>
          </p:nvSpPr>
          <p:spPr bwMode="auto">
            <a:xfrm>
              <a:off x="70326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8" name="Line 140"/>
            <p:cNvSpPr>
              <a:spLocks noChangeShapeType="1"/>
            </p:cNvSpPr>
            <p:nvPr/>
          </p:nvSpPr>
          <p:spPr bwMode="auto">
            <a:xfrm>
              <a:off x="71183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9" name="Line 141"/>
            <p:cNvSpPr>
              <a:spLocks noChangeShapeType="1"/>
            </p:cNvSpPr>
            <p:nvPr/>
          </p:nvSpPr>
          <p:spPr bwMode="auto">
            <a:xfrm>
              <a:off x="72040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0" name="Line 142"/>
            <p:cNvSpPr>
              <a:spLocks noChangeShapeType="1"/>
            </p:cNvSpPr>
            <p:nvPr/>
          </p:nvSpPr>
          <p:spPr bwMode="auto">
            <a:xfrm>
              <a:off x="72898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1" name="Line 143"/>
            <p:cNvSpPr>
              <a:spLocks noChangeShapeType="1"/>
            </p:cNvSpPr>
            <p:nvPr/>
          </p:nvSpPr>
          <p:spPr bwMode="auto">
            <a:xfrm>
              <a:off x="73755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2" name="Line 144"/>
            <p:cNvSpPr>
              <a:spLocks noChangeShapeType="1"/>
            </p:cNvSpPr>
            <p:nvPr/>
          </p:nvSpPr>
          <p:spPr bwMode="auto">
            <a:xfrm>
              <a:off x="74612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3" name="Line 145"/>
            <p:cNvSpPr>
              <a:spLocks noChangeShapeType="1"/>
            </p:cNvSpPr>
            <p:nvPr/>
          </p:nvSpPr>
          <p:spPr bwMode="auto">
            <a:xfrm>
              <a:off x="16319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4" name="Line 146"/>
            <p:cNvSpPr>
              <a:spLocks noChangeShapeType="1"/>
            </p:cNvSpPr>
            <p:nvPr/>
          </p:nvSpPr>
          <p:spPr bwMode="auto">
            <a:xfrm>
              <a:off x="17176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5" name="Line 147"/>
            <p:cNvSpPr>
              <a:spLocks noChangeShapeType="1"/>
            </p:cNvSpPr>
            <p:nvPr/>
          </p:nvSpPr>
          <p:spPr bwMode="auto">
            <a:xfrm>
              <a:off x="18034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6" name="Line 148"/>
            <p:cNvSpPr>
              <a:spLocks noChangeShapeType="1"/>
            </p:cNvSpPr>
            <p:nvPr/>
          </p:nvSpPr>
          <p:spPr bwMode="auto">
            <a:xfrm>
              <a:off x="18891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7" name="Line 149"/>
            <p:cNvSpPr>
              <a:spLocks noChangeShapeType="1"/>
            </p:cNvSpPr>
            <p:nvPr/>
          </p:nvSpPr>
          <p:spPr bwMode="auto">
            <a:xfrm>
              <a:off x="19748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8" name="Line 150"/>
            <p:cNvSpPr>
              <a:spLocks noChangeShapeType="1"/>
            </p:cNvSpPr>
            <p:nvPr/>
          </p:nvSpPr>
          <p:spPr bwMode="auto">
            <a:xfrm>
              <a:off x="20605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9" name="Line 151"/>
            <p:cNvSpPr>
              <a:spLocks noChangeShapeType="1"/>
            </p:cNvSpPr>
            <p:nvPr/>
          </p:nvSpPr>
          <p:spPr bwMode="auto">
            <a:xfrm>
              <a:off x="21463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0" name="Line 152"/>
            <p:cNvSpPr>
              <a:spLocks noChangeShapeType="1"/>
            </p:cNvSpPr>
            <p:nvPr/>
          </p:nvSpPr>
          <p:spPr bwMode="auto">
            <a:xfrm>
              <a:off x="22320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1" name="Line 153"/>
            <p:cNvSpPr>
              <a:spLocks noChangeShapeType="1"/>
            </p:cNvSpPr>
            <p:nvPr/>
          </p:nvSpPr>
          <p:spPr bwMode="auto">
            <a:xfrm>
              <a:off x="23177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2" name="Line 154"/>
            <p:cNvSpPr>
              <a:spLocks noChangeShapeType="1"/>
            </p:cNvSpPr>
            <p:nvPr/>
          </p:nvSpPr>
          <p:spPr bwMode="auto">
            <a:xfrm>
              <a:off x="24034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3" name="Line 155"/>
            <p:cNvSpPr>
              <a:spLocks noChangeShapeType="1"/>
            </p:cNvSpPr>
            <p:nvPr/>
          </p:nvSpPr>
          <p:spPr bwMode="auto">
            <a:xfrm>
              <a:off x="24892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4" name="Line 156"/>
            <p:cNvSpPr>
              <a:spLocks noChangeShapeType="1"/>
            </p:cNvSpPr>
            <p:nvPr/>
          </p:nvSpPr>
          <p:spPr bwMode="auto">
            <a:xfrm>
              <a:off x="25749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5" name="Line 157"/>
            <p:cNvSpPr>
              <a:spLocks noChangeShapeType="1"/>
            </p:cNvSpPr>
            <p:nvPr/>
          </p:nvSpPr>
          <p:spPr bwMode="auto">
            <a:xfrm>
              <a:off x="26606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6" name="Line 158"/>
            <p:cNvSpPr>
              <a:spLocks noChangeShapeType="1"/>
            </p:cNvSpPr>
            <p:nvPr/>
          </p:nvSpPr>
          <p:spPr bwMode="auto">
            <a:xfrm>
              <a:off x="27463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7" name="Line 159"/>
            <p:cNvSpPr>
              <a:spLocks noChangeShapeType="1"/>
            </p:cNvSpPr>
            <p:nvPr/>
          </p:nvSpPr>
          <p:spPr bwMode="auto">
            <a:xfrm>
              <a:off x="28321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8" name="Line 160"/>
            <p:cNvSpPr>
              <a:spLocks noChangeShapeType="1"/>
            </p:cNvSpPr>
            <p:nvPr/>
          </p:nvSpPr>
          <p:spPr bwMode="auto">
            <a:xfrm>
              <a:off x="29178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9" name="Line 161"/>
            <p:cNvSpPr>
              <a:spLocks noChangeShapeType="1"/>
            </p:cNvSpPr>
            <p:nvPr/>
          </p:nvSpPr>
          <p:spPr bwMode="auto">
            <a:xfrm>
              <a:off x="30035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0" name="Line 162"/>
            <p:cNvSpPr>
              <a:spLocks noChangeShapeType="1"/>
            </p:cNvSpPr>
            <p:nvPr/>
          </p:nvSpPr>
          <p:spPr bwMode="auto">
            <a:xfrm>
              <a:off x="30892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1" name="Line 163"/>
            <p:cNvSpPr>
              <a:spLocks noChangeShapeType="1"/>
            </p:cNvSpPr>
            <p:nvPr/>
          </p:nvSpPr>
          <p:spPr bwMode="auto">
            <a:xfrm>
              <a:off x="31750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2" name="Line 164"/>
            <p:cNvSpPr>
              <a:spLocks noChangeShapeType="1"/>
            </p:cNvSpPr>
            <p:nvPr/>
          </p:nvSpPr>
          <p:spPr bwMode="auto">
            <a:xfrm>
              <a:off x="32607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3" name="Line 165"/>
            <p:cNvSpPr>
              <a:spLocks noChangeShapeType="1"/>
            </p:cNvSpPr>
            <p:nvPr/>
          </p:nvSpPr>
          <p:spPr bwMode="auto">
            <a:xfrm>
              <a:off x="33464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4" name="Line 166"/>
            <p:cNvSpPr>
              <a:spLocks noChangeShapeType="1"/>
            </p:cNvSpPr>
            <p:nvPr/>
          </p:nvSpPr>
          <p:spPr bwMode="auto">
            <a:xfrm>
              <a:off x="34321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5" name="Line 167"/>
            <p:cNvSpPr>
              <a:spLocks noChangeShapeType="1"/>
            </p:cNvSpPr>
            <p:nvPr/>
          </p:nvSpPr>
          <p:spPr bwMode="auto">
            <a:xfrm>
              <a:off x="35179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6" name="Line 168"/>
            <p:cNvSpPr>
              <a:spLocks noChangeShapeType="1"/>
            </p:cNvSpPr>
            <p:nvPr/>
          </p:nvSpPr>
          <p:spPr bwMode="auto">
            <a:xfrm>
              <a:off x="36036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7" name="Line 169"/>
            <p:cNvSpPr>
              <a:spLocks noChangeShapeType="1"/>
            </p:cNvSpPr>
            <p:nvPr/>
          </p:nvSpPr>
          <p:spPr bwMode="auto">
            <a:xfrm>
              <a:off x="36893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8" name="Line 170"/>
            <p:cNvSpPr>
              <a:spLocks noChangeShapeType="1"/>
            </p:cNvSpPr>
            <p:nvPr/>
          </p:nvSpPr>
          <p:spPr bwMode="auto">
            <a:xfrm>
              <a:off x="37750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9" name="Line 171"/>
            <p:cNvSpPr>
              <a:spLocks noChangeShapeType="1"/>
            </p:cNvSpPr>
            <p:nvPr/>
          </p:nvSpPr>
          <p:spPr bwMode="auto">
            <a:xfrm>
              <a:off x="38608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0" name="Line 172"/>
            <p:cNvSpPr>
              <a:spLocks noChangeShapeType="1"/>
            </p:cNvSpPr>
            <p:nvPr/>
          </p:nvSpPr>
          <p:spPr bwMode="auto">
            <a:xfrm>
              <a:off x="39465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1" name="Line 173"/>
            <p:cNvSpPr>
              <a:spLocks noChangeShapeType="1"/>
            </p:cNvSpPr>
            <p:nvPr/>
          </p:nvSpPr>
          <p:spPr bwMode="auto">
            <a:xfrm>
              <a:off x="40322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2" name="Line 174"/>
            <p:cNvSpPr>
              <a:spLocks noChangeShapeType="1"/>
            </p:cNvSpPr>
            <p:nvPr/>
          </p:nvSpPr>
          <p:spPr bwMode="auto">
            <a:xfrm>
              <a:off x="41179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3" name="Line 175"/>
            <p:cNvSpPr>
              <a:spLocks noChangeShapeType="1"/>
            </p:cNvSpPr>
            <p:nvPr/>
          </p:nvSpPr>
          <p:spPr bwMode="auto">
            <a:xfrm>
              <a:off x="42037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4" name="Line 176"/>
            <p:cNvSpPr>
              <a:spLocks noChangeShapeType="1"/>
            </p:cNvSpPr>
            <p:nvPr/>
          </p:nvSpPr>
          <p:spPr bwMode="auto">
            <a:xfrm>
              <a:off x="42894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5" name="Line 177"/>
            <p:cNvSpPr>
              <a:spLocks noChangeShapeType="1"/>
            </p:cNvSpPr>
            <p:nvPr/>
          </p:nvSpPr>
          <p:spPr bwMode="auto">
            <a:xfrm>
              <a:off x="43751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6" name="Line 178"/>
            <p:cNvSpPr>
              <a:spLocks noChangeShapeType="1"/>
            </p:cNvSpPr>
            <p:nvPr/>
          </p:nvSpPr>
          <p:spPr bwMode="auto">
            <a:xfrm>
              <a:off x="44608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7" name="Line 179"/>
            <p:cNvSpPr>
              <a:spLocks noChangeShapeType="1"/>
            </p:cNvSpPr>
            <p:nvPr/>
          </p:nvSpPr>
          <p:spPr bwMode="auto">
            <a:xfrm>
              <a:off x="45466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8" name="Line 180"/>
            <p:cNvSpPr>
              <a:spLocks noChangeShapeType="1"/>
            </p:cNvSpPr>
            <p:nvPr/>
          </p:nvSpPr>
          <p:spPr bwMode="auto">
            <a:xfrm>
              <a:off x="46323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9" name="Line 181"/>
            <p:cNvSpPr>
              <a:spLocks noChangeShapeType="1"/>
            </p:cNvSpPr>
            <p:nvPr/>
          </p:nvSpPr>
          <p:spPr bwMode="auto">
            <a:xfrm>
              <a:off x="47180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0" name="Line 182"/>
            <p:cNvSpPr>
              <a:spLocks noChangeShapeType="1"/>
            </p:cNvSpPr>
            <p:nvPr/>
          </p:nvSpPr>
          <p:spPr bwMode="auto">
            <a:xfrm>
              <a:off x="48037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1" name="Line 183"/>
            <p:cNvSpPr>
              <a:spLocks noChangeShapeType="1"/>
            </p:cNvSpPr>
            <p:nvPr/>
          </p:nvSpPr>
          <p:spPr bwMode="auto">
            <a:xfrm>
              <a:off x="48895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2" name="Line 184"/>
            <p:cNvSpPr>
              <a:spLocks noChangeShapeType="1"/>
            </p:cNvSpPr>
            <p:nvPr/>
          </p:nvSpPr>
          <p:spPr bwMode="auto">
            <a:xfrm>
              <a:off x="49752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3" name="Line 185"/>
            <p:cNvSpPr>
              <a:spLocks noChangeShapeType="1"/>
            </p:cNvSpPr>
            <p:nvPr/>
          </p:nvSpPr>
          <p:spPr bwMode="auto">
            <a:xfrm>
              <a:off x="50609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4" name="Line 186"/>
            <p:cNvSpPr>
              <a:spLocks noChangeShapeType="1"/>
            </p:cNvSpPr>
            <p:nvPr/>
          </p:nvSpPr>
          <p:spPr bwMode="auto">
            <a:xfrm>
              <a:off x="51466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5" name="Line 187"/>
            <p:cNvSpPr>
              <a:spLocks noChangeShapeType="1"/>
            </p:cNvSpPr>
            <p:nvPr/>
          </p:nvSpPr>
          <p:spPr bwMode="auto">
            <a:xfrm>
              <a:off x="52324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6" name="Line 188"/>
            <p:cNvSpPr>
              <a:spLocks noChangeShapeType="1"/>
            </p:cNvSpPr>
            <p:nvPr/>
          </p:nvSpPr>
          <p:spPr bwMode="auto">
            <a:xfrm>
              <a:off x="53181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7" name="Line 189"/>
            <p:cNvSpPr>
              <a:spLocks noChangeShapeType="1"/>
            </p:cNvSpPr>
            <p:nvPr/>
          </p:nvSpPr>
          <p:spPr bwMode="auto">
            <a:xfrm>
              <a:off x="54038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8" name="Line 190"/>
            <p:cNvSpPr>
              <a:spLocks noChangeShapeType="1"/>
            </p:cNvSpPr>
            <p:nvPr/>
          </p:nvSpPr>
          <p:spPr bwMode="auto">
            <a:xfrm>
              <a:off x="54895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9" name="Line 191"/>
            <p:cNvSpPr>
              <a:spLocks noChangeShapeType="1"/>
            </p:cNvSpPr>
            <p:nvPr/>
          </p:nvSpPr>
          <p:spPr bwMode="auto">
            <a:xfrm>
              <a:off x="55753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0" name="Line 192"/>
            <p:cNvSpPr>
              <a:spLocks noChangeShapeType="1"/>
            </p:cNvSpPr>
            <p:nvPr/>
          </p:nvSpPr>
          <p:spPr bwMode="auto">
            <a:xfrm>
              <a:off x="56610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1" name="Line 193"/>
            <p:cNvSpPr>
              <a:spLocks noChangeShapeType="1"/>
            </p:cNvSpPr>
            <p:nvPr/>
          </p:nvSpPr>
          <p:spPr bwMode="auto">
            <a:xfrm>
              <a:off x="57467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2" name="Line 194"/>
            <p:cNvSpPr>
              <a:spLocks noChangeShapeType="1"/>
            </p:cNvSpPr>
            <p:nvPr/>
          </p:nvSpPr>
          <p:spPr bwMode="auto">
            <a:xfrm>
              <a:off x="58324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3" name="Line 195"/>
            <p:cNvSpPr>
              <a:spLocks noChangeShapeType="1"/>
            </p:cNvSpPr>
            <p:nvPr/>
          </p:nvSpPr>
          <p:spPr bwMode="auto">
            <a:xfrm>
              <a:off x="59182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4" name="Line 196"/>
            <p:cNvSpPr>
              <a:spLocks noChangeShapeType="1"/>
            </p:cNvSpPr>
            <p:nvPr/>
          </p:nvSpPr>
          <p:spPr bwMode="auto">
            <a:xfrm>
              <a:off x="60039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5" name="Line 197"/>
            <p:cNvSpPr>
              <a:spLocks noChangeShapeType="1"/>
            </p:cNvSpPr>
            <p:nvPr/>
          </p:nvSpPr>
          <p:spPr bwMode="auto">
            <a:xfrm>
              <a:off x="60896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6" name="Line 198"/>
            <p:cNvSpPr>
              <a:spLocks noChangeShapeType="1"/>
            </p:cNvSpPr>
            <p:nvPr/>
          </p:nvSpPr>
          <p:spPr bwMode="auto">
            <a:xfrm>
              <a:off x="61753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7" name="Line 199"/>
            <p:cNvSpPr>
              <a:spLocks noChangeShapeType="1"/>
            </p:cNvSpPr>
            <p:nvPr/>
          </p:nvSpPr>
          <p:spPr bwMode="auto">
            <a:xfrm>
              <a:off x="62611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8" name="Line 200"/>
            <p:cNvSpPr>
              <a:spLocks noChangeShapeType="1"/>
            </p:cNvSpPr>
            <p:nvPr/>
          </p:nvSpPr>
          <p:spPr bwMode="auto">
            <a:xfrm>
              <a:off x="63468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9" name="Line 201"/>
            <p:cNvSpPr>
              <a:spLocks noChangeShapeType="1"/>
            </p:cNvSpPr>
            <p:nvPr/>
          </p:nvSpPr>
          <p:spPr bwMode="auto">
            <a:xfrm>
              <a:off x="64325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0" name="Line 202"/>
            <p:cNvSpPr>
              <a:spLocks noChangeShapeType="1"/>
            </p:cNvSpPr>
            <p:nvPr/>
          </p:nvSpPr>
          <p:spPr bwMode="auto">
            <a:xfrm>
              <a:off x="65182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1" name="Line 203"/>
            <p:cNvSpPr>
              <a:spLocks noChangeShapeType="1"/>
            </p:cNvSpPr>
            <p:nvPr/>
          </p:nvSpPr>
          <p:spPr bwMode="auto">
            <a:xfrm>
              <a:off x="66040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2" name="Line 204"/>
            <p:cNvSpPr>
              <a:spLocks noChangeShapeType="1"/>
            </p:cNvSpPr>
            <p:nvPr/>
          </p:nvSpPr>
          <p:spPr bwMode="auto">
            <a:xfrm>
              <a:off x="66897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3" name="Line 205"/>
            <p:cNvSpPr>
              <a:spLocks noChangeShapeType="1"/>
            </p:cNvSpPr>
            <p:nvPr/>
          </p:nvSpPr>
          <p:spPr bwMode="auto">
            <a:xfrm>
              <a:off x="67754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4" name="Line 206"/>
            <p:cNvSpPr>
              <a:spLocks noChangeShapeType="1"/>
            </p:cNvSpPr>
            <p:nvPr/>
          </p:nvSpPr>
          <p:spPr bwMode="auto">
            <a:xfrm>
              <a:off x="68611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5" name="Line 207"/>
            <p:cNvSpPr>
              <a:spLocks noChangeShapeType="1"/>
            </p:cNvSpPr>
            <p:nvPr/>
          </p:nvSpPr>
          <p:spPr bwMode="auto">
            <a:xfrm>
              <a:off x="69469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6" name="Line 208"/>
            <p:cNvSpPr>
              <a:spLocks noChangeShapeType="1"/>
            </p:cNvSpPr>
            <p:nvPr/>
          </p:nvSpPr>
          <p:spPr bwMode="auto">
            <a:xfrm>
              <a:off x="70326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7" name="Line 209"/>
            <p:cNvSpPr>
              <a:spLocks noChangeShapeType="1"/>
            </p:cNvSpPr>
            <p:nvPr/>
          </p:nvSpPr>
          <p:spPr bwMode="auto">
            <a:xfrm>
              <a:off x="71183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8" name="Line 210"/>
            <p:cNvSpPr>
              <a:spLocks noChangeShapeType="1"/>
            </p:cNvSpPr>
            <p:nvPr/>
          </p:nvSpPr>
          <p:spPr bwMode="auto">
            <a:xfrm>
              <a:off x="72040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9" name="Line 211"/>
            <p:cNvSpPr>
              <a:spLocks noChangeShapeType="1"/>
            </p:cNvSpPr>
            <p:nvPr/>
          </p:nvSpPr>
          <p:spPr bwMode="auto">
            <a:xfrm>
              <a:off x="72898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0" name="Line 212"/>
            <p:cNvSpPr>
              <a:spLocks noChangeShapeType="1"/>
            </p:cNvSpPr>
            <p:nvPr/>
          </p:nvSpPr>
          <p:spPr bwMode="auto">
            <a:xfrm>
              <a:off x="73755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1" name="Line 213"/>
            <p:cNvSpPr>
              <a:spLocks noChangeShapeType="1"/>
            </p:cNvSpPr>
            <p:nvPr/>
          </p:nvSpPr>
          <p:spPr bwMode="auto">
            <a:xfrm>
              <a:off x="74612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2" name="Line 214"/>
            <p:cNvSpPr>
              <a:spLocks noChangeShapeType="1"/>
            </p:cNvSpPr>
            <p:nvPr/>
          </p:nvSpPr>
          <p:spPr bwMode="auto">
            <a:xfrm flipV="1">
              <a:off x="1466850" y="1493838"/>
              <a:ext cx="0" cy="2908300"/>
            </a:xfrm>
            <a:prstGeom prst="line">
              <a:avLst/>
            </a:prstGeom>
            <a:noFill/>
            <a:ln w="12700">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1420503" name="Line 215"/>
            <p:cNvSpPr>
              <a:spLocks noChangeShapeType="1"/>
            </p:cNvSpPr>
            <p:nvPr/>
          </p:nvSpPr>
          <p:spPr bwMode="auto">
            <a:xfrm>
              <a:off x="1417638" y="4408488"/>
              <a:ext cx="8572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4" name="Line 216"/>
            <p:cNvSpPr>
              <a:spLocks noChangeShapeType="1"/>
            </p:cNvSpPr>
            <p:nvPr/>
          </p:nvSpPr>
          <p:spPr bwMode="auto">
            <a:xfrm>
              <a:off x="1460500" y="4408488"/>
              <a:ext cx="6043613" cy="0"/>
            </a:xfrm>
            <a:prstGeom prst="line">
              <a:avLst/>
            </a:prstGeom>
            <a:noFill/>
            <a:ln w="12700">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1420505" name="Line 217"/>
            <p:cNvSpPr>
              <a:spLocks noChangeShapeType="1"/>
            </p:cNvSpPr>
            <p:nvPr/>
          </p:nvSpPr>
          <p:spPr bwMode="auto">
            <a:xfrm flipV="1">
              <a:off x="14668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6" name="Line 218"/>
            <p:cNvSpPr>
              <a:spLocks noChangeShapeType="1"/>
            </p:cNvSpPr>
            <p:nvPr/>
          </p:nvSpPr>
          <p:spPr bwMode="auto">
            <a:xfrm flipV="1">
              <a:off x="17668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7" name="Line 219"/>
            <p:cNvSpPr>
              <a:spLocks noChangeShapeType="1"/>
            </p:cNvSpPr>
            <p:nvPr/>
          </p:nvSpPr>
          <p:spPr bwMode="auto">
            <a:xfrm flipV="1">
              <a:off x="20812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8" name="Line 220"/>
            <p:cNvSpPr>
              <a:spLocks noChangeShapeType="1"/>
            </p:cNvSpPr>
            <p:nvPr/>
          </p:nvSpPr>
          <p:spPr bwMode="auto">
            <a:xfrm flipV="1">
              <a:off x="23812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9" name="Line 221"/>
            <p:cNvSpPr>
              <a:spLocks noChangeShapeType="1"/>
            </p:cNvSpPr>
            <p:nvPr/>
          </p:nvSpPr>
          <p:spPr bwMode="auto">
            <a:xfrm flipV="1">
              <a:off x="26812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0" name="Line 222"/>
            <p:cNvSpPr>
              <a:spLocks noChangeShapeType="1"/>
            </p:cNvSpPr>
            <p:nvPr/>
          </p:nvSpPr>
          <p:spPr bwMode="auto">
            <a:xfrm flipV="1">
              <a:off x="298132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1" name="Line 223"/>
            <p:cNvSpPr>
              <a:spLocks noChangeShapeType="1"/>
            </p:cNvSpPr>
            <p:nvPr/>
          </p:nvSpPr>
          <p:spPr bwMode="auto">
            <a:xfrm flipV="1">
              <a:off x="32813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2" name="Line 224"/>
            <p:cNvSpPr>
              <a:spLocks noChangeShapeType="1"/>
            </p:cNvSpPr>
            <p:nvPr/>
          </p:nvSpPr>
          <p:spPr bwMode="auto">
            <a:xfrm flipV="1">
              <a:off x="358140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3" name="Line 225"/>
            <p:cNvSpPr>
              <a:spLocks noChangeShapeType="1"/>
            </p:cNvSpPr>
            <p:nvPr/>
          </p:nvSpPr>
          <p:spPr bwMode="auto">
            <a:xfrm flipV="1">
              <a:off x="388143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4" name="Line 226"/>
            <p:cNvSpPr>
              <a:spLocks noChangeShapeType="1"/>
            </p:cNvSpPr>
            <p:nvPr/>
          </p:nvSpPr>
          <p:spPr bwMode="auto">
            <a:xfrm flipV="1">
              <a:off x="41957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5" name="Line 227"/>
            <p:cNvSpPr>
              <a:spLocks noChangeShapeType="1"/>
            </p:cNvSpPr>
            <p:nvPr/>
          </p:nvSpPr>
          <p:spPr bwMode="auto">
            <a:xfrm flipV="1">
              <a:off x="449580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6" name="Line 228"/>
            <p:cNvSpPr>
              <a:spLocks noChangeShapeType="1"/>
            </p:cNvSpPr>
            <p:nvPr/>
          </p:nvSpPr>
          <p:spPr bwMode="auto">
            <a:xfrm flipV="1">
              <a:off x="479583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7" name="Line 229"/>
            <p:cNvSpPr>
              <a:spLocks noChangeShapeType="1"/>
            </p:cNvSpPr>
            <p:nvPr/>
          </p:nvSpPr>
          <p:spPr bwMode="auto">
            <a:xfrm flipV="1">
              <a:off x="509587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8" name="Line 230"/>
            <p:cNvSpPr>
              <a:spLocks noChangeShapeType="1"/>
            </p:cNvSpPr>
            <p:nvPr/>
          </p:nvSpPr>
          <p:spPr bwMode="auto">
            <a:xfrm flipV="1">
              <a:off x="53959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9" name="Line 231"/>
            <p:cNvSpPr>
              <a:spLocks noChangeShapeType="1"/>
            </p:cNvSpPr>
            <p:nvPr/>
          </p:nvSpPr>
          <p:spPr bwMode="auto">
            <a:xfrm flipV="1">
              <a:off x="56959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0" name="Line 232"/>
            <p:cNvSpPr>
              <a:spLocks noChangeShapeType="1"/>
            </p:cNvSpPr>
            <p:nvPr/>
          </p:nvSpPr>
          <p:spPr bwMode="auto">
            <a:xfrm flipV="1">
              <a:off x="59959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1" name="Line 233"/>
            <p:cNvSpPr>
              <a:spLocks noChangeShapeType="1"/>
            </p:cNvSpPr>
            <p:nvPr/>
          </p:nvSpPr>
          <p:spPr bwMode="auto">
            <a:xfrm flipV="1">
              <a:off x="63103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2" name="Line 234"/>
            <p:cNvSpPr>
              <a:spLocks noChangeShapeType="1"/>
            </p:cNvSpPr>
            <p:nvPr/>
          </p:nvSpPr>
          <p:spPr bwMode="auto">
            <a:xfrm flipV="1">
              <a:off x="66103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3" name="Line 235"/>
            <p:cNvSpPr>
              <a:spLocks noChangeShapeType="1"/>
            </p:cNvSpPr>
            <p:nvPr/>
          </p:nvSpPr>
          <p:spPr bwMode="auto">
            <a:xfrm flipV="1">
              <a:off x="69103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4" name="Line 236"/>
            <p:cNvSpPr>
              <a:spLocks noChangeShapeType="1"/>
            </p:cNvSpPr>
            <p:nvPr/>
          </p:nvSpPr>
          <p:spPr bwMode="auto">
            <a:xfrm flipV="1">
              <a:off x="721042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5" name="Line 237"/>
            <p:cNvSpPr>
              <a:spLocks noChangeShapeType="1"/>
            </p:cNvSpPr>
            <p:nvPr/>
          </p:nvSpPr>
          <p:spPr bwMode="auto">
            <a:xfrm flipV="1">
              <a:off x="75104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6" name="Freeform 238"/>
            <p:cNvSpPr>
              <a:spLocks/>
            </p:cNvSpPr>
            <p:nvPr/>
          </p:nvSpPr>
          <p:spPr bwMode="auto">
            <a:xfrm>
              <a:off x="1460500" y="1519238"/>
              <a:ext cx="6045200" cy="2884487"/>
            </a:xfrm>
            <a:custGeom>
              <a:avLst/>
              <a:gdLst/>
              <a:ahLst/>
              <a:cxnLst>
                <a:cxn ang="0">
                  <a:pos x="0" y="1816"/>
                </a:cxn>
                <a:cxn ang="0">
                  <a:pos x="189" y="1752"/>
                </a:cxn>
                <a:cxn ang="0">
                  <a:pos x="387" y="1696"/>
                </a:cxn>
                <a:cxn ang="0">
                  <a:pos x="576" y="1640"/>
                </a:cxn>
                <a:cxn ang="0">
                  <a:pos x="765" y="1576"/>
                </a:cxn>
                <a:cxn ang="0">
                  <a:pos x="954" y="1520"/>
                </a:cxn>
                <a:cxn ang="0">
                  <a:pos x="1143" y="1456"/>
                </a:cxn>
                <a:cxn ang="0">
                  <a:pos x="1332" y="1400"/>
                </a:cxn>
                <a:cxn ang="0">
                  <a:pos x="1521" y="1296"/>
                </a:cxn>
                <a:cxn ang="0">
                  <a:pos x="1719" y="1184"/>
                </a:cxn>
                <a:cxn ang="0">
                  <a:pos x="1908" y="1080"/>
                </a:cxn>
                <a:cxn ang="0">
                  <a:pos x="2097" y="968"/>
                </a:cxn>
                <a:cxn ang="0">
                  <a:pos x="2286" y="864"/>
                </a:cxn>
                <a:cxn ang="0">
                  <a:pos x="2475" y="752"/>
                </a:cxn>
                <a:cxn ang="0">
                  <a:pos x="2664" y="648"/>
                </a:cxn>
                <a:cxn ang="0">
                  <a:pos x="2853" y="536"/>
                </a:cxn>
                <a:cxn ang="0">
                  <a:pos x="3051" y="432"/>
                </a:cxn>
                <a:cxn ang="0">
                  <a:pos x="3240" y="328"/>
                </a:cxn>
                <a:cxn ang="0">
                  <a:pos x="3429" y="216"/>
                </a:cxn>
                <a:cxn ang="0">
                  <a:pos x="3618" y="112"/>
                </a:cxn>
                <a:cxn ang="0">
                  <a:pos x="3807" y="0"/>
                </a:cxn>
              </a:cxnLst>
              <a:rect l="0" t="0" r="r" b="b"/>
              <a:pathLst>
                <a:path w="3808" h="1817">
                  <a:moveTo>
                    <a:pt x="0" y="1816"/>
                  </a:moveTo>
                  <a:lnTo>
                    <a:pt x="189" y="1752"/>
                  </a:lnTo>
                  <a:lnTo>
                    <a:pt x="387" y="1696"/>
                  </a:lnTo>
                  <a:lnTo>
                    <a:pt x="576" y="1640"/>
                  </a:lnTo>
                  <a:lnTo>
                    <a:pt x="765" y="1576"/>
                  </a:lnTo>
                  <a:lnTo>
                    <a:pt x="954" y="1520"/>
                  </a:lnTo>
                  <a:lnTo>
                    <a:pt x="1143" y="1456"/>
                  </a:lnTo>
                  <a:lnTo>
                    <a:pt x="1332" y="1400"/>
                  </a:lnTo>
                  <a:lnTo>
                    <a:pt x="1521" y="1296"/>
                  </a:lnTo>
                  <a:lnTo>
                    <a:pt x="1719" y="1184"/>
                  </a:lnTo>
                  <a:lnTo>
                    <a:pt x="1908" y="1080"/>
                  </a:lnTo>
                  <a:lnTo>
                    <a:pt x="2097" y="968"/>
                  </a:lnTo>
                  <a:lnTo>
                    <a:pt x="2286" y="864"/>
                  </a:lnTo>
                  <a:lnTo>
                    <a:pt x="2475" y="752"/>
                  </a:lnTo>
                  <a:lnTo>
                    <a:pt x="2664" y="648"/>
                  </a:lnTo>
                  <a:lnTo>
                    <a:pt x="2853" y="536"/>
                  </a:lnTo>
                  <a:lnTo>
                    <a:pt x="3051" y="432"/>
                  </a:lnTo>
                  <a:lnTo>
                    <a:pt x="3240" y="328"/>
                  </a:lnTo>
                  <a:lnTo>
                    <a:pt x="3429" y="216"/>
                  </a:lnTo>
                  <a:lnTo>
                    <a:pt x="3618" y="112"/>
                  </a:lnTo>
                  <a:lnTo>
                    <a:pt x="3807"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20527" name="Freeform 239"/>
            <p:cNvSpPr>
              <a:spLocks/>
            </p:cNvSpPr>
            <p:nvPr/>
          </p:nvSpPr>
          <p:spPr bwMode="auto">
            <a:xfrm>
              <a:off x="1460500" y="3830638"/>
              <a:ext cx="6045200" cy="573087"/>
            </a:xfrm>
            <a:custGeom>
              <a:avLst/>
              <a:gdLst/>
              <a:ahLst/>
              <a:cxnLst>
                <a:cxn ang="0">
                  <a:pos x="0" y="360"/>
                </a:cxn>
                <a:cxn ang="0">
                  <a:pos x="189" y="344"/>
                </a:cxn>
                <a:cxn ang="0">
                  <a:pos x="387" y="320"/>
                </a:cxn>
                <a:cxn ang="0">
                  <a:pos x="576" y="304"/>
                </a:cxn>
                <a:cxn ang="0">
                  <a:pos x="765" y="288"/>
                </a:cxn>
                <a:cxn ang="0">
                  <a:pos x="954" y="272"/>
                </a:cxn>
                <a:cxn ang="0">
                  <a:pos x="1143" y="248"/>
                </a:cxn>
                <a:cxn ang="0">
                  <a:pos x="1332" y="232"/>
                </a:cxn>
                <a:cxn ang="0">
                  <a:pos x="1521" y="216"/>
                </a:cxn>
                <a:cxn ang="0">
                  <a:pos x="1719" y="200"/>
                </a:cxn>
                <a:cxn ang="0">
                  <a:pos x="1908" y="176"/>
                </a:cxn>
                <a:cxn ang="0">
                  <a:pos x="2097" y="160"/>
                </a:cxn>
                <a:cxn ang="0">
                  <a:pos x="2286" y="144"/>
                </a:cxn>
                <a:cxn ang="0">
                  <a:pos x="2475" y="128"/>
                </a:cxn>
                <a:cxn ang="0">
                  <a:pos x="2664" y="104"/>
                </a:cxn>
                <a:cxn ang="0">
                  <a:pos x="2853" y="88"/>
                </a:cxn>
                <a:cxn ang="0">
                  <a:pos x="3051" y="72"/>
                </a:cxn>
                <a:cxn ang="0">
                  <a:pos x="3240" y="56"/>
                </a:cxn>
                <a:cxn ang="0">
                  <a:pos x="3429" y="32"/>
                </a:cxn>
                <a:cxn ang="0">
                  <a:pos x="3618" y="16"/>
                </a:cxn>
                <a:cxn ang="0">
                  <a:pos x="3807" y="0"/>
                </a:cxn>
              </a:cxnLst>
              <a:rect l="0" t="0" r="r" b="b"/>
              <a:pathLst>
                <a:path w="3808" h="361">
                  <a:moveTo>
                    <a:pt x="0" y="360"/>
                  </a:moveTo>
                  <a:lnTo>
                    <a:pt x="189" y="344"/>
                  </a:lnTo>
                  <a:lnTo>
                    <a:pt x="387" y="320"/>
                  </a:lnTo>
                  <a:lnTo>
                    <a:pt x="576" y="304"/>
                  </a:lnTo>
                  <a:lnTo>
                    <a:pt x="765" y="288"/>
                  </a:lnTo>
                  <a:lnTo>
                    <a:pt x="954" y="272"/>
                  </a:lnTo>
                  <a:lnTo>
                    <a:pt x="1143" y="248"/>
                  </a:lnTo>
                  <a:lnTo>
                    <a:pt x="1332" y="232"/>
                  </a:lnTo>
                  <a:lnTo>
                    <a:pt x="1521" y="216"/>
                  </a:lnTo>
                  <a:lnTo>
                    <a:pt x="1719" y="200"/>
                  </a:lnTo>
                  <a:lnTo>
                    <a:pt x="1908" y="176"/>
                  </a:lnTo>
                  <a:lnTo>
                    <a:pt x="2097" y="160"/>
                  </a:lnTo>
                  <a:lnTo>
                    <a:pt x="2286" y="144"/>
                  </a:lnTo>
                  <a:lnTo>
                    <a:pt x="2475" y="128"/>
                  </a:lnTo>
                  <a:lnTo>
                    <a:pt x="2664" y="104"/>
                  </a:lnTo>
                  <a:lnTo>
                    <a:pt x="2853" y="88"/>
                  </a:lnTo>
                  <a:lnTo>
                    <a:pt x="3051" y="72"/>
                  </a:lnTo>
                  <a:lnTo>
                    <a:pt x="3240" y="56"/>
                  </a:lnTo>
                  <a:lnTo>
                    <a:pt x="3429" y="32"/>
                  </a:lnTo>
                  <a:lnTo>
                    <a:pt x="3618" y="16"/>
                  </a:lnTo>
                  <a:lnTo>
                    <a:pt x="3807"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20528" name="Rectangle 240"/>
            <p:cNvSpPr>
              <a:spLocks noChangeArrowheads="1"/>
            </p:cNvSpPr>
            <p:nvPr/>
          </p:nvSpPr>
          <p:spPr bwMode="auto">
            <a:xfrm>
              <a:off x="1423988" y="4362450"/>
              <a:ext cx="58737"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29" name="Rectangle 241"/>
            <p:cNvSpPr>
              <a:spLocks noChangeArrowheads="1"/>
            </p:cNvSpPr>
            <p:nvPr/>
          </p:nvSpPr>
          <p:spPr bwMode="auto">
            <a:xfrm>
              <a:off x="1724025" y="4260850"/>
              <a:ext cx="58738"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0" name="Rectangle 242"/>
            <p:cNvSpPr>
              <a:spLocks noChangeArrowheads="1"/>
            </p:cNvSpPr>
            <p:nvPr/>
          </p:nvSpPr>
          <p:spPr bwMode="auto">
            <a:xfrm>
              <a:off x="2038350" y="4179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1" name="Rectangle 243"/>
            <p:cNvSpPr>
              <a:spLocks noChangeArrowheads="1"/>
            </p:cNvSpPr>
            <p:nvPr/>
          </p:nvSpPr>
          <p:spPr bwMode="auto">
            <a:xfrm>
              <a:off x="2338388" y="4090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2" name="Rectangle 244"/>
            <p:cNvSpPr>
              <a:spLocks noChangeArrowheads="1"/>
            </p:cNvSpPr>
            <p:nvPr/>
          </p:nvSpPr>
          <p:spPr bwMode="auto">
            <a:xfrm>
              <a:off x="2638425" y="3989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3" name="Rectangle 245"/>
            <p:cNvSpPr>
              <a:spLocks noChangeArrowheads="1"/>
            </p:cNvSpPr>
            <p:nvPr/>
          </p:nvSpPr>
          <p:spPr bwMode="auto">
            <a:xfrm>
              <a:off x="2938463" y="39004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4" name="Rectangle 246"/>
            <p:cNvSpPr>
              <a:spLocks noChangeArrowheads="1"/>
            </p:cNvSpPr>
            <p:nvPr/>
          </p:nvSpPr>
          <p:spPr bwMode="auto">
            <a:xfrm>
              <a:off x="3238500" y="3798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5" name="Rectangle 247"/>
            <p:cNvSpPr>
              <a:spLocks noChangeArrowheads="1"/>
            </p:cNvSpPr>
            <p:nvPr/>
          </p:nvSpPr>
          <p:spPr bwMode="auto">
            <a:xfrm>
              <a:off x="3538538" y="3709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6" name="Rectangle 248"/>
            <p:cNvSpPr>
              <a:spLocks noChangeArrowheads="1"/>
            </p:cNvSpPr>
            <p:nvPr/>
          </p:nvSpPr>
          <p:spPr bwMode="auto">
            <a:xfrm>
              <a:off x="3838575" y="3544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7" name="Rectangle 249"/>
            <p:cNvSpPr>
              <a:spLocks noChangeArrowheads="1"/>
            </p:cNvSpPr>
            <p:nvPr/>
          </p:nvSpPr>
          <p:spPr bwMode="auto">
            <a:xfrm>
              <a:off x="4152900" y="33670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8" name="Rectangle 250"/>
            <p:cNvSpPr>
              <a:spLocks noChangeArrowheads="1"/>
            </p:cNvSpPr>
            <p:nvPr/>
          </p:nvSpPr>
          <p:spPr bwMode="auto">
            <a:xfrm>
              <a:off x="4452938" y="3201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9" name="Rectangle 251"/>
            <p:cNvSpPr>
              <a:spLocks noChangeArrowheads="1"/>
            </p:cNvSpPr>
            <p:nvPr/>
          </p:nvSpPr>
          <p:spPr bwMode="auto">
            <a:xfrm>
              <a:off x="4752975" y="30241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0" name="Rectangle 252"/>
            <p:cNvSpPr>
              <a:spLocks noChangeArrowheads="1"/>
            </p:cNvSpPr>
            <p:nvPr/>
          </p:nvSpPr>
          <p:spPr bwMode="auto">
            <a:xfrm>
              <a:off x="5053013" y="28590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1" name="Rectangle 253"/>
            <p:cNvSpPr>
              <a:spLocks noChangeArrowheads="1"/>
            </p:cNvSpPr>
            <p:nvPr/>
          </p:nvSpPr>
          <p:spPr bwMode="auto">
            <a:xfrm>
              <a:off x="5353050" y="26812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2" name="Rectangle 254"/>
            <p:cNvSpPr>
              <a:spLocks noChangeArrowheads="1"/>
            </p:cNvSpPr>
            <p:nvPr/>
          </p:nvSpPr>
          <p:spPr bwMode="auto">
            <a:xfrm>
              <a:off x="5653088" y="25161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3" name="Rectangle 255"/>
            <p:cNvSpPr>
              <a:spLocks noChangeArrowheads="1"/>
            </p:cNvSpPr>
            <p:nvPr/>
          </p:nvSpPr>
          <p:spPr bwMode="auto">
            <a:xfrm>
              <a:off x="5953125" y="2338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4" name="Rectangle 256"/>
            <p:cNvSpPr>
              <a:spLocks noChangeArrowheads="1"/>
            </p:cNvSpPr>
            <p:nvPr/>
          </p:nvSpPr>
          <p:spPr bwMode="auto">
            <a:xfrm>
              <a:off x="6267450" y="21732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5" name="Rectangle 257"/>
            <p:cNvSpPr>
              <a:spLocks noChangeArrowheads="1"/>
            </p:cNvSpPr>
            <p:nvPr/>
          </p:nvSpPr>
          <p:spPr bwMode="auto">
            <a:xfrm>
              <a:off x="6567488" y="20081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6" name="Rectangle 258"/>
            <p:cNvSpPr>
              <a:spLocks noChangeArrowheads="1"/>
            </p:cNvSpPr>
            <p:nvPr/>
          </p:nvSpPr>
          <p:spPr bwMode="auto">
            <a:xfrm>
              <a:off x="6867525" y="1830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7" name="Rectangle 259"/>
            <p:cNvSpPr>
              <a:spLocks noChangeArrowheads="1"/>
            </p:cNvSpPr>
            <p:nvPr/>
          </p:nvSpPr>
          <p:spPr bwMode="auto">
            <a:xfrm>
              <a:off x="7167563" y="16652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8" name="Rectangle 260"/>
            <p:cNvSpPr>
              <a:spLocks noChangeArrowheads="1"/>
            </p:cNvSpPr>
            <p:nvPr/>
          </p:nvSpPr>
          <p:spPr bwMode="auto">
            <a:xfrm>
              <a:off x="7467600" y="14874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9" name="Rectangle 261"/>
            <p:cNvSpPr>
              <a:spLocks noChangeArrowheads="1"/>
            </p:cNvSpPr>
            <p:nvPr/>
          </p:nvSpPr>
          <p:spPr bwMode="auto">
            <a:xfrm>
              <a:off x="1423988" y="43624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0" name="Rectangle 262"/>
            <p:cNvSpPr>
              <a:spLocks noChangeArrowheads="1"/>
            </p:cNvSpPr>
            <p:nvPr/>
          </p:nvSpPr>
          <p:spPr bwMode="auto">
            <a:xfrm>
              <a:off x="1724025" y="43370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1" name="Rectangle 263"/>
            <p:cNvSpPr>
              <a:spLocks noChangeArrowheads="1"/>
            </p:cNvSpPr>
            <p:nvPr/>
          </p:nvSpPr>
          <p:spPr bwMode="auto">
            <a:xfrm>
              <a:off x="2038350" y="42989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2" name="Rectangle 264"/>
            <p:cNvSpPr>
              <a:spLocks noChangeArrowheads="1"/>
            </p:cNvSpPr>
            <p:nvPr/>
          </p:nvSpPr>
          <p:spPr bwMode="auto">
            <a:xfrm>
              <a:off x="2338388" y="42735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3" name="Rectangle 265"/>
            <p:cNvSpPr>
              <a:spLocks noChangeArrowheads="1"/>
            </p:cNvSpPr>
            <p:nvPr/>
          </p:nvSpPr>
          <p:spPr bwMode="auto">
            <a:xfrm>
              <a:off x="2638425" y="42481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4" name="Rectangle 266"/>
            <p:cNvSpPr>
              <a:spLocks noChangeArrowheads="1"/>
            </p:cNvSpPr>
            <p:nvPr/>
          </p:nvSpPr>
          <p:spPr bwMode="auto">
            <a:xfrm>
              <a:off x="2938463" y="42227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5" name="Rectangle 267"/>
            <p:cNvSpPr>
              <a:spLocks noChangeArrowheads="1"/>
            </p:cNvSpPr>
            <p:nvPr/>
          </p:nvSpPr>
          <p:spPr bwMode="auto">
            <a:xfrm>
              <a:off x="3238500" y="41846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6" name="Rectangle 268"/>
            <p:cNvSpPr>
              <a:spLocks noChangeArrowheads="1"/>
            </p:cNvSpPr>
            <p:nvPr/>
          </p:nvSpPr>
          <p:spPr bwMode="auto">
            <a:xfrm>
              <a:off x="3538538" y="41671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7" name="Rectangle 269"/>
            <p:cNvSpPr>
              <a:spLocks noChangeArrowheads="1"/>
            </p:cNvSpPr>
            <p:nvPr/>
          </p:nvSpPr>
          <p:spPr bwMode="auto">
            <a:xfrm>
              <a:off x="3838575" y="41417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8" name="Rectangle 270"/>
            <p:cNvSpPr>
              <a:spLocks noChangeArrowheads="1"/>
            </p:cNvSpPr>
            <p:nvPr/>
          </p:nvSpPr>
          <p:spPr bwMode="auto">
            <a:xfrm>
              <a:off x="4152900" y="41163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9" name="Rectangle 271"/>
            <p:cNvSpPr>
              <a:spLocks noChangeArrowheads="1"/>
            </p:cNvSpPr>
            <p:nvPr/>
          </p:nvSpPr>
          <p:spPr bwMode="auto">
            <a:xfrm>
              <a:off x="4452938" y="40782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0" name="Rectangle 272"/>
            <p:cNvSpPr>
              <a:spLocks noChangeArrowheads="1"/>
            </p:cNvSpPr>
            <p:nvPr/>
          </p:nvSpPr>
          <p:spPr bwMode="auto">
            <a:xfrm>
              <a:off x="4752975" y="40528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1" name="Rectangle 273"/>
            <p:cNvSpPr>
              <a:spLocks noChangeArrowheads="1"/>
            </p:cNvSpPr>
            <p:nvPr/>
          </p:nvSpPr>
          <p:spPr bwMode="auto">
            <a:xfrm>
              <a:off x="5053013" y="40274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2" name="Rectangle 274"/>
            <p:cNvSpPr>
              <a:spLocks noChangeArrowheads="1"/>
            </p:cNvSpPr>
            <p:nvPr/>
          </p:nvSpPr>
          <p:spPr bwMode="auto">
            <a:xfrm>
              <a:off x="5353050" y="40020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3" name="Rectangle 275"/>
            <p:cNvSpPr>
              <a:spLocks noChangeArrowheads="1"/>
            </p:cNvSpPr>
            <p:nvPr/>
          </p:nvSpPr>
          <p:spPr bwMode="auto">
            <a:xfrm>
              <a:off x="5653088" y="39639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4" name="Rectangle 276"/>
            <p:cNvSpPr>
              <a:spLocks noChangeArrowheads="1"/>
            </p:cNvSpPr>
            <p:nvPr/>
          </p:nvSpPr>
          <p:spPr bwMode="auto">
            <a:xfrm>
              <a:off x="5953125" y="39385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5" name="Rectangle 277"/>
            <p:cNvSpPr>
              <a:spLocks noChangeArrowheads="1"/>
            </p:cNvSpPr>
            <p:nvPr/>
          </p:nvSpPr>
          <p:spPr bwMode="auto">
            <a:xfrm>
              <a:off x="6267450" y="39131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6" name="Rectangle 278"/>
            <p:cNvSpPr>
              <a:spLocks noChangeArrowheads="1"/>
            </p:cNvSpPr>
            <p:nvPr/>
          </p:nvSpPr>
          <p:spPr bwMode="auto">
            <a:xfrm>
              <a:off x="6567488" y="38877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7" name="Rectangle 279"/>
            <p:cNvSpPr>
              <a:spLocks noChangeArrowheads="1"/>
            </p:cNvSpPr>
            <p:nvPr/>
          </p:nvSpPr>
          <p:spPr bwMode="auto">
            <a:xfrm>
              <a:off x="6867525" y="38496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8" name="Rectangle 280"/>
            <p:cNvSpPr>
              <a:spLocks noChangeArrowheads="1"/>
            </p:cNvSpPr>
            <p:nvPr/>
          </p:nvSpPr>
          <p:spPr bwMode="auto">
            <a:xfrm>
              <a:off x="7167563" y="38242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9" name="Rectangle 281"/>
            <p:cNvSpPr>
              <a:spLocks noChangeArrowheads="1"/>
            </p:cNvSpPr>
            <p:nvPr/>
          </p:nvSpPr>
          <p:spPr bwMode="auto">
            <a:xfrm>
              <a:off x="7467600" y="37988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70" name="Rectangle 282"/>
            <p:cNvSpPr>
              <a:spLocks noChangeArrowheads="1"/>
            </p:cNvSpPr>
            <p:nvPr/>
          </p:nvSpPr>
          <p:spPr bwMode="auto">
            <a:xfrm>
              <a:off x="1022350" y="4151313"/>
              <a:ext cx="364734"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a:t>
              </a:r>
            </a:p>
          </p:txBody>
        </p:sp>
        <p:sp>
          <p:nvSpPr>
            <p:cNvPr id="1420571" name="Rectangle 283"/>
            <p:cNvSpPr>
              <a:spLocks noChangeArrowheads="1"/>
            </p:cNvSpPr>
            <p:nvPr/>
          </p:nvSpPr>
          <p:spPr bwMode="auto">
            <a:xfrm>
              <a:off x="750888" y="3186113"/>
              <a:ext cx="546725"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a:t>
              </a:r>
            </a:p>
          </p:txBody>
        </p:sp>
        <p:sp>
          <p:nvSpPr>
            <p:cNvPr id="1420572" name="Rectangle 284"/>
            <p:cNvSpPr>
              <a:spLocks noChangeArrowheads="1"/>
            </p:cNvSpPr>
            <p:nvPr/>
          </p:nvSpPr>
          <p:spPr bwMode="auto">
            <a:xfrm>
              <a:off x="565150" y="2297113"/>
              <a:ext cx="728716"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100</a:t>
              </a:r>
            </a:p>
          </p:txBody>
        </p:sp>
        <p:sp>
          <p:nvSpPr>
            <p:cNvPr id="1420573" name="Rectangle 285"/>
            <p:cNvSpPr>
              <a:spLocks noChangeArrowheads="1"/>
            </p:cNvSpPr>
            <p:nvPr/>
          </p:nvSpPr>
          <p:spPr bwMode="auto">
            <a:xfrm>
              <a:off x="293688" y="1243013"/>
              <a:ext cx="910707"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1000</a:t>
              </a:r>
            </a:p>
          </p:txBody>
        </p:sp>
        <p:sp>
          <p:nvSpPr>
            <p:cNvPr id="1420574" name="Rectangle 286"/>
            <p:cNvSpPr>
              <a:spLocks noChangeArrowheads="1"/>
            </p:cNvSpPr>
            <p:nvPr/>
          </p:nvSpPr>
          <p:spPr bwMode="auto">
            <a:xfrm rot="16200000">
              <a:off x="11509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1980</a:t>
              </a:r>
            </a:p>
          </p:txBody>
        </p:sp>
        <p:sp>
          <p:nvSpPr>
            <p:cNvPr id="1420575" name="Rectangle 287"/>
            <p:cNvSpPr>
              <a:spLocks noChangeArrowheads="1"/>
            </p:cNvSpPr>
            <p:nvPr/>
          </p:nvSpPr>
          <p:spPr bwMode="auto">
            <a:xfrm rot="16200000">
              <a:off x="14509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1981</a:t>
              </a:r>
            </a:p>
          </p:txBody>
        </p:sp>
        <p:sp>
          <p:nvSpPr>
            <p:cNvPr id="1420576" name="Rectangle 288"/>
            <p:cNvSpPr>
              <a:spLocks noChangeArrowheads="1"/>
            </p:cNvSpPr>
            <p:nvPr/>
          </p:nvSpPr>
          <p:spPr bwMode="auto">
            <a:xfrm rot="16200000">
              <a:off x="20526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dirty="0">
                  <a:solidFill>
                    <a:schemeClr val="tx1"/>
                  </a:solidFill>
                  <a:latin typeface="Calibri"/>
                  <a:cs typeface="Calibri"/>
                </a:rPr>
                <a:t>1983</a:t>
              </a:r>
            </a:p>
          </p:txBody>
        </p:sp>
        <p:sp>
          <p:nvSpPr>
            <p:cNvPr id="1420577" name="Rectangle 289"/>
            <p:cNvSpPr>
              <a:spLocks noChangeArrowheads="1"/>
            </p:cNvSpPr>
            <p:nvPr/>
          </p:nvSpPr>
          <p:spPr bwMode="auto">
            <a:xfrm rot="16200000">
              <a:off x="23526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1984</a:t>
              </a:r>
            </a:p>
          </p:txBody>
        </p:sp>
        <p:sp>
          <p:nvSpPr>
            <p:cNvPr id="1420578" name="Rectangle 290"/>
            <p:cNvSpPr>
              <a:spLocks noChangeArrowheads="1"/>
            </p:cNvSpPr>
            <p:nvPr/>
          </p:nvSpPr>
          <p:spPr bwMode="auto">
            <a:xfrm rot="16200000">
              <a:off x="2652712"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1985</a:t>
              </a:r>
            </a:p>
          </p:txBody>
        </p:sp>
        <p:sp>
          <p:nvSpPr>
            <p:cNvPr id="1420579" name="Rectangle 291"/>
            <p:cNvSpPr>
              <a:spLocks noChangeArrowheads="1"/>
            </p:cNvSpPr>
            <p:nvPr/>
          </p:nvSpPr>
          <p:spPr bwMode="auto">
            <a:xfrm rot="16200000">
              <a:off x="296703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1986</a:t>
              </a:r>
            </a:p>
          </p:txBody>
        </p:sp>
        <p:sp>
          <p:nvSpPr>
            <p:cNvPr id="1420580" name="Rectangle 292"/>
            <p:cNvSpPr>
              <a:spLocks noChangeArrowheads="1"/>
            </p:cNvSpPr>
            <p:nvPr/>
          </p:nvSpPr>
          <p:spPr bwMode="auto">
            <a:xfrm rot="16200000">
              <a:off x="326707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1987</a:t>
              </a:r>
            </a:p>
          </p:txBody>
        </p:sp>
        <p:sp>
          <p:nvSpPr>
            <p:cNvPr id="1420581" name="Rectangle 293"/>
            <p:cNvSpPr>
              <a:spLocks noChangeArrowheads="1"/>
            </p:cNvSpPr>
            <p:nvPr/>
          </p:nvSpPr>
          <p:spPr bwMode="auto">
            <a:xfrm rot="16200000">
              <a:off x="3559175" y="4441823"/>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dirty="0">
                  <a:solidFill>
                    <a:schemeClr val="tx1"/>
                  </a:solidFill>
                  <a:latin typeface="Calibri"/>
                  <a:cs typeface="Calibri"/>
                </a:rPr>
                <a:t>1988</a:t>
              </a:r>
            </a:p>
          </p:txBody>
        </p:sp>
        <p:sp>
          <p:nvSpPr>
            <p:cNvPr id="1420582" name="Rectangle 294"/>
            <p:cNvSpPr>
              <a:spLocks noChangeArrowheads="1"/>
            </p:cNvSpPr>
            <p:nvPr/>
          </p:nvSpPr>
          <p:spPr bwMode="auto">
            <a:xfrm rot="16200000">
              <a:off x="386715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1989</a:t>
              </a:r>
            </a:p>
          </p:txBody>
        </p:sp>
        <p:sp>
          <p:nvSpPr>
            <p:cNvPr id="1420583" name="Rectangle 295"/>
            <p:cNvSpPr>
              <a:spLocks noChangeArrowheads="1"/>
            </p:cNvSpPr>
            <p:nvPr/>
          </p:nvSpPr>
          <p:spPr bwMode="auto">
            <a:xfrm rot="16200000">
              <a:off x="416718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1990</a:t>
              </a:r>
            </a:p>
          </p:txBody>
        </p:sp>
        <p:sp>
          <p:nvSpPr>
            <p:cNvPr id="1420584" name="Rectangle 296"/>
            <p:cNvSpPr>
              <a:spLocks noChangeArrowheads="1"/>
            </p:cNvSpPr>
            <p:nvPr/>
          </p:nvSpPr>
          <p:spPr bwMode="auto">
            <a:xfrm rot="16200000">
              <a:off x="446722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1991</a:t>
              </a:r>
            </a:p>
          </p:txBody>
        </p:sp>
        <p:sp>
          <p:nvSpPr>
            <p:cNvPr id="1420585" name="Rectangle 297"/>
            <p:cNvSpPr>
              <a:spLocks noChangeArrowheads="1"/>
            </p:cNvSpPr>
            <p:nvPr/>
          </p:nvSpPr>
          <p:spPr bwMode="auto">
            <a:xfrm rot="16200000">
              <a:off x="478155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1992</a:t>
              </a:r>
            </a:p>
          </p:txBody>
        </p:sp>
        <p:sp>
          <p:nvSpPr>
            <p:cNvPr id="1420586" name="Rectangle 298"/>
            <p:cNvSpPr>
              <a:spLocks noChangeArrowheads="1"/>
            </p:cNvSpPr>
            <p:nvPr/>
          </p:nvSpPr>
          <p:spPr bwMode="auto">
            <a:xfrm rot="16200000">
              <a:off x="508158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1993</a:t>
              </a:r>
            </a:p>
          </p:txBody>
        </p:sp>
        <p:sp>
          <p:nvSpPr>
            <p:cNvPr id="1420587" name="Rectangle 299"/>
            <p:cNvSpPr>
              <a:spLocks noChangeArrowheads="1"/>
            </p:cNvSpPr>
            <p:nvPr/>
          </p:nvSpPr>
          <p:spPr bwMode="auto">
            <a:xfrm rot="16200000">
              <a:off x="538162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1994</a:t>
              </a:r>
            </a:p>
          </p:txBody>
        </p:sp>
        <p:sp>
          <p:nvSpPr>
            <p:cNvPr id="1420588" name="Rectangle 300"/>
            <p:cNvSpPr>
              <a:spLocks noChangeArrowheads="1"/>
            </p:cNvSpPr>
            <p:nvPr/>
          </p:nvSpPr>
          <p:spPr bwMode="auto">
            <a:xfrm rot="16200000">
              <a:off x="5681663"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1995</a:t>
              </a:r>
            </a:p>
          </p:txBody>
        </p:sp>
        <p:sp>
          <p:nvSpPr>
            <p:cNvPr id="1420589" name="Rectangle 301"/>
            <p:cNvSpPr>
              <a:spLocks noChangeArrowheads="1"/>
            </p:cNvSpPr>
            <p:nvPr/>
          </p:nvSpPr>
          <p:spPr bwMode="auto">
            <a:xfrm rot="16200000">
              <a:off x="598170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1996</a:t>
              </a:r>
            </a:p>
          </p:txBody>
        </p:sp>
        <p:sp>
          <p:nvSpPr>
            <p:cNvPr id="1420590" name="Rectangle 302"/>
            <p:cNvSpPr>
              <a:spLocks noChangeArrowheads="1"/>
            </p:cNvSpPr>
            <p:nvPr/>
          </p:nvSpPr>
          <p:spPr bwMode="auto">
            <a:xfrm rot="16200000">
              <a:off x="62817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1997</a:t>
              </a:r>
            </a:p>
          </p:txBody>
        </p:sp>
        <p:sp>
          <p:nvSpPr>
            <p:cNvPr id="1420591" name="Rectangle 303"/>
            <p:cNvSpPr>
              <a:spLocks noChangeArrowheads="1"/>
            </p:cNvSpPr>
            <p:nvPr/>
          </p:nvSpPr>
          <p:spPr bwMode="auto">
            <a:xfrm rot="16200000">
              <a:off x="65817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1998</a:t>
              </a:r>
            </a:p>
          </p:txBody>
        </p:sp>
        <p:sp>
          <p:nvSpPr>
            <p:cNvPr id="1420592" name="Rectangle 304"/>
            <p:cNvSpPr>
              <a:spLocks noChangeArrowheads="1"/>
            </p:cNvSpPr>
            <p:nvPr/>
          </p:nvSpPr>
          <p:spPr bwMode="auto">
            <a:xfrm rot="16200000">
              <a:off x="6896100"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1999</a:t>
              </a:r>
            </a:p>
          </p:txBody>
        </p:sp>
        <p:sp>
          <p:nvSpPr>
            <p:cNvPr id="1420593" name="Rectangle 305"/>
            <p:cNvSpPr>
              <a:spLocks noChangeArrowheads="1"/>
            </p:cNvSpPr>
            <p:nvPr/>
          </p:nvSpPr>
          <p:spPr bwMode="auto">
            <a:xfrm rot="16200000">
              <a:off x="71961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2000</a:t>
              </a:r>
            </a:p>
          </p:txBody>
        </p:sp>
        <p:sp>
          <p:nvSpPr>
            <p:cNvPr id="1420594" name="Rectangle 306"/>
            <p:cNvSpPr>
              <a:spLocks noChangeArrowheads="1"/>
            </p:cNvSpPr>
            <p:nvPr/>
          </p:nvSpPr>
          <p:spPr bwMode="auto">
            <a:xfrm>
              <a:off x="6781800" y="3886200"/>
              <a:ext cx="714540"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DRAM</a:t>
              </a:r>
            </a:p>
          </p:txBody>
        </p:sp>
        <p:sp>
          <p:nvSpPr>
            <p:cNvPr id="1420595" name="Rectangle 307"/>
            <p:cNvSpPr>
              <a:spLocks noChangeArrowheads="1"/>
            </p:cNvSpPr>
            <p:nvPr/>
          </p:nvSpPr>
          <p:spPr bwMode="auto">
            <a:xfrm>
              <a:off x="7513638" y="1449388"/>
              <a:ext cx="529793"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CPU</a:t>
              </a:r>
            </a:p>
          </p:txBody>
        </p:sp>
        <p:sp>
          <p:nvSpPr>
            <p:cNvPr id="1420596" name="Arc 308"/>
            <p:cNvSpPr>
              <a:spLocks/>
            </p:cNvSpPr>
            <p:nvPr/>
          </p:nvSpPr>
          <p:spPr bwMode="auto">
            <a:xfrm flipH="1">
              <a:off x="5118100" y="1231900"/>
              <a:ext cx="2133600" cy="368300"/>
            </a:xfrm>
            <a:custGeom>
              <a:avLst/>
              <a:gdLst>
                <a:gd name="G0" fmla="+- 21599 0 0"/>
                <a:gd name="G1" fmla="+- 14827 0 0"/>
                <a:gd name="G2" fmla="+- 21600 0 0"/>
                <a:gd name="T0" fmla="*/ 0 w 21599"/>
                <a:gd name="T1" fmla="*/ 14656 h 14827"/>
                <a:gd name="T2" fmla="*/ 5892 w 21599"/>
                <a:gd name="T3" fmla="*/ 0 h 14827"/>
                <a:gd name="T4" fmla="*/ 21599 w 21599"/>
                <a:gd name="T5" fmla="*/ 14827 h 14827"/>
              </a:gdLst>
              <a:ahLst/>
              <a:cxnLst>
                <a:cxn ang="0">
                  <a:pos x="T0" y="T1"/>
                </a:cxn>
                <a:cxn ang="0">
                  <a:pos x="T2" y="T3"/>
                </a:cxn>
                <a:cxn ang="0">
                  <a:pos x="T4" y="T5"/>
                </a:cxn>
              </a:cxnLst>
              <a:rect l="0" t="0" r="r" b="b"/>
              <a:pathLst>
                <a:path w="21599" h="14827" fill="none" extrusionOk="0">
                  <a:moveTo>
                    <a:pt x="-1" y="14655"/>
                  </a:moveTo>
                  <a:cubicBezTo>
                    <a:pt x="42" y="9201"/>
                    <a:pt x="2147" y="3966"/>
                    <a:pt x="5891" y="-1"/>
                  </a:cubicBezTo>
                </a:path>
                <a:path w="21599" h="14827" stroke="0" extrusionOk="0">
                  <a:moveTo>
                    <a:pt x="-1" y="14655"/>
                  </a:moveTo>
                  <a:cubicBezTo>
                    <a:pt x="42" y="9201"/>
                    <a:pt x="2147" y="3966"/>
                    <a:pt x="5891" y="-1"/>
                  </a:cubicBezTo>
                  <a:lnTo>
                    <a:pt x="21599" y="14827"/>
                  </a:lnTo>
                  <a:close/>
                </a:path>
              </a:pathLst>
            </a:custGeom>
            <a:noFill/>
            <a:ln w="25400" cap="rnd">
              <a:solidFill>
                <a:schemeClr val="tx1"/>
              </a:solidFill>
              <a:round/>
              <a:headEnd type="triangle" w="med" len="med"/>
              <a:tailEnd/>
            </a:ln>
            <a:effectLst/>
          </p:spPr>
          <p:txBody>
            <a:bodyPr>
              <a:prstTxWarp prst="textNoShape">
                <a:avLst/>
              </a:prstTxWarp>
            </a:bodyPr>
            <a:lstStyle/>
            <a:p>
              <a:endParaRPr lang="en-US">
                <a:latin typeface="Calibri"/>
                <a:cs typeface="Calibri"/>
              </a:endParaRPr>
            </a:p>
          </p:txBody>
        </p:sp>
        <p:sp>
          <p:nvSpPr>
            <p:cNvPr id="1420597" name="Rectangle 309"/>
            <p:cNvSpPr>
              <a:spLocks noChangeArrowheads="1"/>
            </p:cNvSpPr>
            <p:nvPr/>
          </p:nvSpPr>
          <p:spPr bwMode="auto">
            <a:xfrm rot="16200000">
              <a:off x="1795462"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1982</a:t>
              </a:r>
            </a:p>
          </p:txBody>
        </p:sp>
        <p:sp>
          <p:nvSpPr>
            <p:cNvPr id="1420598" name="Line 310"/>
            <p:cNvSpPr>
              <a:spLocks noChangeShapeType="1"/>
            </p:cNvSpPr>
            <p:nvPr/>
          </p:nvSpPr>
          <p:spPr bwMode="auto">
            <a:xfrm>
              <a:off x="6591300" y="2090738"/>
              <a:ext cx="0" cy="1828800"/>
            </a:xfrm>
            <a:prstGeom prst="line">
              <a:avLst/>
            </a:prstGeom>
            <a:noFill/>
            <a:ln w="25400">
              <a:solidFill>
                <a:srgbClr val="FC0128"/>
              </a:solidFill>
              <a:round/>
              <a:headEnd type="triangle" w="med" len="med"/>
              <a:tailEnd type="triangle" w="med" len="med"/>
            </a:ln>
            <a:effectLst/>
          </p:spPr>
          <p:txBody>
            <a:bodyPr>
              <a:prstTxWarp prst="textNoShape">
                <a:avLst/>
              </a:prstTxWarp>
            </a:bodyPr>
            <a:lstStyle/>
            <a:p>
              <a:endParaRPr lang="en-US">
                <a:latin typeface="Calibri"/>
                <a:cs typeface="Calibri"/>
              </a:endParaRPr>
            </a:p>
          </p:txBody>
        </p:sp>
        <p:sp>
          <p:nvSpPr>
            <p:cNvPr id="1420599" name="Rectangle 311"/>
            <p:cNvSpPr>
              <a:spLocks noChangeArrowheads="1"/>
            </p:cNvSpPr>
            <p:nvPr/>
          </p:nvSpPr>
          <p:spPr bwMode="auto">
            <a:xfrm>
              <a:off x="6556684" y="2133600"/>
              <a:ext cx="2172346" cy="101309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dirty="0">
                  <a:solidFill>
                    <a:schemeClr val="tx1"/>
                  </a:solidFill>
                  <a:latin typeface="Calibri"/>
                  <a:cs typeface="Calibri"/>
                </a:rPr>
                <a:t>Processor-Memory</a:t>
              </a:r>
            </a:p>
            <a:p>
              <a:pPr>
                <a:spcBef>
                  <a:spcPct val="0"/>
                </a:spcBef>
              </a:pPr>
              <a:r>
                <a:rPr lang="en-US" sz="2000" dirty="0">
                  <a:solidFill>
                    <a:schemeClr val="tx1"/>
                  </a:solidFill>
                  <a:latin typeface="Calibri"/>
                  <a:cs typeface="Calibri"/>
                </a:rPr>
                <a:t>Performance Gap:</a:t>
              </a:r>
              <a:br>
                <a:rPr lang="en-US" sz="2000" dirty="0">
                  <a:solidFill>
                    <a:schemeClr val="tx1"/>
                  </a:solidFill>
                  <a:latin typeface="Calibri"/>
                  <a:cs typeface="Calibri"/>
                </a:rPr>
              </a:br>
              <a:r>
                <a:rPr lang="en-US" sz="2000" dirty="0">
                  <a:solidFill>
                    <a:schemeClr val="tx1"/>
                  </a:solidFill>
                  <a:latin typeface="Calibri"/>
                  <a:cs typeface="Calibri"/>
                </a:rPr>
                <a:t>(</a:t>
              </a:r>
              <a:r>
                <a:rPr lang="en-US" sz="2000" dirty="0" smtClean="0">
                  <a:solidFill>
                    <a:schemeClr val="tx1"/>
                  </a:solidFill>
                  <a:latin typeface="Calibri"/>
                  <a:cs typeface="Calibri"/>
                </a:rPr>
                <a:t>growing </a:t>
              </a:r>
              <a:r>
                <a:rPr lang="en-US" sz="2000" dirty="0">
                  <a:solidFill>
                    <a:schemeClr val="tx1"/>
                  </a:solidFill>
                  <a:latin typeface="Calibri"/>
                  <a:cs typeface="Calibri"/>
                </a:rPr>
                <a:t>50</a:t>
              </a:r>
              <a:r>
                <a:rPr lang="en-US" sz="2000" dirty="0" smtClean="0">
                  <a:solidFill>
                    <a:schemeClr val="tx1"/>
                  </a:solidFill>
                  <a:latin typeface="Calibri"/>
                  <a:cs typeface="Calibri"/>
                </a:rPr>
                <a:t>%/yr</a:t>
              </a:r>
              <a:r>
                <a:rPr lang="en-US" sz="2000" dirty="0">
                  <a:solidFill>
                    <a:schemeClr val="tx1"/>
                  </a:solidFill>
                  <a:latin typeface="Calibri"/>
                  <a:cs typeface="Calibri"/>
                </a:rPr>
                <a:t>)</a:t>
              </a:r>
            </a:p>
          </p:txBody>
        </p:sp>
        <p:sp>
          <p:nvSpPr>
            <p:cNvPr id="1420600" name="Rectangle 312"/>
            <p:cNvSpPr>
              <a:spLocks noChangeArrowheads="1"/>
            </p:cNvSpPr>
            <p:nvPr/>
          </p:nvSpPr>
          <p:spPr bwMode="auto">
            <a:xfrm rot="16200000">
              <a:off x="-737850" y="2615430"/>
              <a:ext cx="2074187"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Performance</a:t>
              </a:r>
            </a:p>
          </p:txBody>
        </p:sp>
      </p:grpSp>
      <p:sp>
        <p:nvSpPr>
          <p:cNvPr id="1420603" name="Rectangle 315"/>
          <p:cNvSpPr>
            <a:spLocks noChangeArrowheads="1"/>
          </p:cNvSpPr>
          <p:nvPr/>
        </p:nvSpPr>
        <p:spPr bwMode="auto">
          <a:xfrm>
            <a:off x="304800" y="5410200"/>
            <a:ext cx="8534400" cy="707886"/>
          </a:xfrm>
          <a:prstGeom prst="rect">
            <a:avLst/>
          </a:prstGeom>
          <a:noFill/>
          <a:ln w="25400">
            <a:noFill/>
            <a:miter lim="800000"/>
            <a:headEnd/>
            <a:tailEnd/>
          </a:ln>
          <a:effectLst/>
        </p:spPr>
        <p:txBody>
          <a:bodyPr>
            <a:prstTxWarp prst="textNoShape">
              <a:avLst/>
            </a:prstTxWarp>
            <a:spAutoFit/>
          </a:bodyPr>
          <a:lstStyle/>
          <a:p>
            <a:pPr>
              <a:spcBef>
                <a:spcPct val="0"/>
              </a:spcBef>
            </a:pPr>
            <a:r>
              <a:rPr lang="en-US" sz="2000" dirty="0" smtClean="0">
                <a:solidFill>
                  <a:srgbClr val="56127A"/>
                </a:solidFill>
                <a:latin typeface="Calibri"/>
                <a:cs typeface="Calibri"/>
              </a:rPr>
              <a:t>1980 microprocessor executes ~one instruction in same time as DRAM access</a:t>
            </a:r>
          </a:p>
          <a:p>
            <a:pPr>
              <a:spcBef>
                <a:spcPct val="0"/>
              </a:spcBef>
            </a:pPr>
            <a:r>
              <a:rPr lang="en-US" sz="2000" dirty="0" smtClean="0">
                <a:solidFill>
                  <a:srgbClr val="56127A"/>
                </a:solidFill>
                <a:latin typeface="Calibri"/>
                <a:cs typeface="Calibri"/>
              </a:rPr>
              <a:t>2015 microprocessor executes ~1000 instructions in same time as DRAM access</a:t>
            </a:r>
            <a:endParaRPr lang="en-US" sz="2000" dirty="0">
              <a:solidFill>
                <a:srgbClr val="56127A"/>
              </a:solidFill>
              <a:latin typeface="Calibri"/>
              <a:cs typeface="Calibri"/>
            </a:endParaRPr>
          </a:p>
        </p:txBody>
      </p:sp>
      <p:sp>
        <p:nvSpPr>
          <p:cNvPr id="2" name="TextBox 1"/>
          <p:cNvSpPr txBox="1"/>
          <p:nvPr/>
        </p:nvSpPr>
        <p:spPr>
          <a:xfrm>
            <a:off x="76200" y="6172200"/>
            <a:ext cx="9212290" cy="461665"/>
          </a:xfrm>
          <a:prstGeom prst="rect">
            <a:avLst/>
          </a:prstGeom>
          <a:noFill/>
        </p:spPr>
        <p:txBody>
          <a:bodyPr wrap="none" rtlCol="0">
            <a:spAutoFit/>
          </a:bodyPr>
          <a:lstStyle/>
          <a:p>
            <a:r>
              <a:rPr lang="en-US" sz="2400" b="1" i="1" dirty="0" smtClean="0"/>
              <a:t>Slow DRAM access could have disastrous impact on CPU performance! </a:t>
            </a:r>
            <a:endParaRPr lang="en-US" sz="2400" b="1" i="1" dirty="0"/>
          </a:p>
        </p:txBody>
      </p:sp>
    </p:spTree>
    <p:extLst>
      <p:ext uri="{BB962C8B-B14F-4D97-AF65-F5344CB8AC3E}">
        <p14:creationId xmlns:p14="http://schemas.microsoft.com/office/powerpoint/2010/main" val="232222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0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603" grpId="0" autoUpdateAnimBg="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Write-Back Cache</a:t>
            </a:r>
            <a:endParaRPr lang="en-US" dirty="0"/>
          </a:p>
        </p:txBody>
      </p:sp>
      <p:sp>
        <p:nvSpPr>
          <p:cNvPr id="7" name="Content Placeholder 6"/>
          <p:cNvSpPr>
            <a:spLocks noGrp="1"/>
          </p:cNvSpPr>
          <p:nvPr>
            <p:ph sz="half" idx="1"/>
          </p:nvPr>
        </p:nvSpPr>
        <p:spPr>
          <a:xfrm>
            <a:off x="152400" y="1828800"/>
            <a:ext cx="4572000" cy="4525963"/>
          </a:xfrm>
        </p:spPr>
        <p:txBody>
          <a:bodyPr>
            <a:normAutofit fontScale="92500" lnSpcReduction="10000"/>
          </a:bodyPr>
          <a:lstStyle/>
          <a:p>
            <a:r>
              <a:rPr lang="en-US" dirty="0" smtClean="0"/>
              <a:t>Store/cache hit, write data in cache </a:t>
            </a:r>
            <a:r>
              <a:rPr lang="en-US" i="1" dirty="0" smtClean="0"/>
              <a:t>only </a:t>
            </a:r>
            <a:r>
              <a:rPr lang="en-US" dirty="0" smtClean="0"/>
              <a:t>&amp; set dirty bit</a:t>
            </a:r>
          </a:p>
          <a:p>
            <a:pPr lvl="1"/>
            <a:r>
              <a:rPr lang="en-US" dirty="0" smtClean="0"/>
              <a:t>Memory has stale value</a:t>
            </a:r>
          </a:p>
          <a:p>
            <a:r>
              <a:rPr lang="en-US" dirty="0" smtClean="0"/>
              <a:t>Store/cache miss, read data from memory, then update and set dirty bit</a:t>
            </a:r>
          </a:p>
          <a:p>
            <a:pPr lvl="1"/>
            <a:r>
              <a:rPr lang="en-US" dirty="0" smtClean="0"/>
              <a:t>“Write-allocate” policy</a:t>
            </a:r>
          </a:p>
          <a:p>
            <a:r>
              <a:rPr lang="en-US" dirty="0" smtClean="0"/>
              <a:t>On any miss, write back evicted block, only if dirty. Update cache with new block and clear dirty bit.</a:t>
            </a:r>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40</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724400"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91400" y="19812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38400"/>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876800"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781473" y="1828800"/>
            <a:ext cx="829128" cy="4104888"/>
            <a:chOff x="6890647" y="1812156"/>
            <a:chExt cx="1505256"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333137" y="3287381"/>
            <a:ext cx="874964" cy="369332"/>
          </a:xfrm>
          <a:prstGeom prst="rect">
            <a:avLst/>
          </a:prstGeom>
        </p:spPr>
        <p:txBody>
          <a:bodyPr wrap="square">
            <a:spAutoFit/>
          </a:bodyPr>
          <a:lstStyle/>
          <a:p>
            <a:r>
              <a:rPr lang="en-US" smtClean="0"/>
              <a:t>F252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131C</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48" name="Rectangle 47"/>
          <p:cNvSpPr/>
          <p:nvPr/>
        </p:nvSpPr>
        <p:spPr>
          <a:xfrm>
            <a:off x="7391400" y="33528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49" name="Rectangle 48"/>
          <p:cNvSpPr/>
          <p:nvPr/>
        </p:nvSpPr>
        <p:spPr>
          <a:xfrm>
            <a:off x="7391400" y="36576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0" name="Rectangle 49"/>
          <p:cNvSpPr/>
          <p:nvPr/>
        </p:nvSpPr>
        <p:spPr>
          <a:xfrm>
            <a:off x="7391400" y="39624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4" name="Rectangle 53"/>
          <p:cNvSpPr/>
          <p:nvPr/>
        </p:nvSpPr>
        <p:spPr>
          <a:xfrm>
            <a:off x="7391400" y="42672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9" name="TextBox 58"/>
          <p:cNvSpPr txBox="1"/>
          <p:nvPr/>
        </p:nvSpPr>
        <p:spPr>
          <a:xfrm>
            <a:off x="6400800" y="3657600"/>
            <a:ext cx="817122" cy="646331"/>
          </a:xfrm>
          <a:prstGeom prst="rect">
            <a:avLst/>
          </a:prstGeom>
          <a:noFill/>
        </p:spPr>
        <p:txBody>
          <a:bodyPr wrap="square" rtlCol="0">
            <a:spAutoFit/>
          </a:bodyPr>
          <a:lstStyle/>
          <a:p>
            <a:pPr algn="ctr"/>
            <a:r>
              <a:rPr lang="en-US" dirty="0" smtClean="0"/>
              <a:t>Dirty Bits</a:t>
            </a:r>
            <a:endParaRPr lang="en-US" dirty="0"/>
          </a:p>
        </p:txBody>
      </p:sp>
      <p:sp>
        <p:nvSpPr>
          <p:cNvPr id="71" name="Left Brace 70"/>
          <p:cNvSpPr/>
          <p:nvPr/>
        </p:nvSpPr>
        <p:spPr>
          <a:xfrm>
            <a:off x="7010400" y="3352800"/>
            <a:ext cx="228600"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549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vs. Write-Back</a:t>
            </a:r>
            <a:endParaRPr lang="en-US" dirty="0"/>
          </a:p>
        </p:txBody>
      </p:sp>
      <p:sp>
        <p:nvSpPr>
          <p:cNvPr id="3" name="Content Placeholder 2"/>
          <p:cNvSpPr>
            <a:spLocks noGrp="1"/>
          </p:cNvSpPr>
          <p:nvPr>
            <p:ph sz="half" idx="1"/>
          </p:nvPr>
        </p:nvSpPr>
        <p:spPr>
          <a:xfrm>
            <a:off x="152400" y="1600200"/>
            <a:ext cx="4648200" cy="4525963"/>
          </a:xfrm>
        </p:spPr>
        <p:txBody>
          <a:bodyPr/>
          <a:lstStyle/>
          <a:p>
            <a:r>
              <a:rPr lang="en-US" dirty="0" smtClean="0"/>
              <a:t>Write-Through:</a:t>
            </a:r>
          </a:p>
          <a:p>
            <a:pPr lvl="1"/>
            <a:r>
              <a:rPr lang="en-US" dirty="0" smtClean="0"/>
              <a:t>Simpler control logic</a:t>
            </a:r>
          </a:p>
          <a:p>
            <a:pPr lvl="1"/>
            <a:r>
              <a:rPr lang="en-US" dirty="0" smtClean="0"/>
              <a:t>More predictable timing simplifies processor control logic</a:t>
            </a:r>
          </a:p>
          <a:p>
            <a:pPr lvl="1"/>
            <a:r>
              <a:rPr lang="en-US" dirty="0" smtClean="0"/>
              <a:t>Easier to make reliable, since memory always has copy of data (big idea: Redundancy!)</a:t>
            </a:r>
            <a:endParaRPr lang="en-US" dirty="0"/>
          </a:p>
        </p:txBody>
      </p:sp>
      <p:sp>
        <p:nvSpPr>
          <p:cNvPr id="4" name="Content Placeholder 3"/>
          <p:cNvSpPr>
            <a:spLocks noGrp="1"/>
          </p:cNvSpPr>
          <p:nvPr>
            <p:ph sz="half" idx="2"/>
          </p:nvPr>
        </p:nvSpPr>
        <p:spPr>
          <a:xfrm>
            <a:off x="4572000" y="1600200"/>
            <a:ext cx="4343400" cy="4525963"/>
          </a:xfrm>
        </p:spPr>
        <p:txBody>
          <a:bodyPr/>
          <a:lstStyle/>
          <a:p>
            <a:r>
              <a:rPr lang="en-US" dirty="0" smtClean="0"/>
              <a:t>Write-Back</a:t>
            </a:r>
          </a:p>
          <a:p>
            <a:pPr lvl="1"/>
            <a:r>
              <a:rPr lang="en-US" dirty="0" smtClean="0"/>
              <a:t>More complex control logic</a:t>
            </a:r>
          </a:p>
          <a:p>
            <a:pPr lvl="1"/>
            <a:r>
              <a:rPr lang="en-US" dirty="0" smtClean="0"/>
              <a:t>More variable timing (0,1,2 memory accesses per cache access)</a:t>
            </a:r>
          </a:p>
          <a:p>
            <a:pPr lvl="1"/>
            <a:r>
              <a:rPr lang="en-US" dirty="0" smtClean="0"/>
              <a:t>Usually reduces write traffic</a:t>
            </a:r>
          </a:p>
          <a:p>
            <a:pPr lvl="1"/>
            <a:r>
              <a:rPr lang="en-US" dirty="0" smtClean="0"/>
              <a:t>Harder to make reliable, sometimes cache has only copy of data</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41</a:t>
            </a:fld>
            <a:endParaRPr lang="en-US"/>
          </a:p>
        </p:txBody>
      </p:sp>
    </p:spTree>
    <p:extLst>
      <p:ext uri="{BB962C8B-B14F-4D97-AF65-F5344CB8AC3E}">
        <p14:creationId xmlns:p14="http://schemas.microsoft.com/office/powerpoint/2010/main" val="1959275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a:xfrm>
            <a:off x="457200" y="274638"/>
            <a:ext cx="8229600" cy="725736"/>
          </a:xfrm>
        </p:spPr>
        <p:txBody>
          <a:bodyPr>
            <a:normAutofit fontScale="90000"/>
          </a:bodyPr>
          <a:lstStyle/>
          <a:p>
            <a:r>
              <a:rPr lang="en-US" dirty="0" smtClean="0"/>
              <a:t>Write Policy Choices </a:t>
            </a:r>
            <a:endParaRPr lang="en-US" dirty="0"/>
          </a:p>
        </p:txBody>
      </p:sp>
      <p:sp>
        <p:nvSpPr>
          <p:cNvPr id="1488899" name="Rectangle 3"/>
          <p:cNvSpPr>
            <a:spLocks noGrp="1" noChangeArrowheads="1"/>
          </p:cNvSpPr>
          <p:nvPr>
            <p:ph idx="1"/>
          </p:nvPr>
        </p:nvSpPr>
        <p:spPr>
          <a:xfrm>
            <a:off x="457200" y="1148256"/>
            <a:ext cx="8229600" cy="4977907"/>
          </a:xfrm>
        </p:spPr>
        <p:txBody>
          <a:bodyPr>
            <a:normAutofit fontScale="77500" lnSpcReduction="20000"/>
          </a:bodyPr>
          <a:lstStyle/>
          <a:p>
            <a:r>
              <a:rPr lang="en-US" dirty="0" smtClean="0"/>
              <a:t>Cache hit:</a:t>
            </a:r>
          </a:p>
          <a:p>
            <a:pPr lvl="1"/>
            <a:r>
              <a:rPr lang="en-US" b="1" dirty="0" smtClean="0"/>
              <a:t>write through</a:t>
            </a:r>
            <a:r>
              <a:rPr lang="en-US" dirty="0" smtClean="0"/>
              <a:t>: writes both cache &amp; memory on every access</a:t>
            </a:r>
          </a:p>
          <a:p>
            <a:pPr lvl="2"/>
            <a:r>
              <a:rPr lang="en-US" dirty="0" smtClean="0"/>
              <a:t>Generally higher memory traffic but simpler pipeline &amp; cache design</a:t>
            </a:r>
          </a:p>
          <a:p>
            <a:pPr lvl="1"/>
            <a:r>
              <a:rPr lang="en-US" b="1" dirty="0" smtClean="0"/>
              <a:t>write back</a:t>
            </a:r>
            <a:r>
              <a:rPr lang="en-US" dirty="0" smtClean="0"/>
              <a:t>: writes cache only, memory `written only when dirty entry evicted</a:t>
            </a:r>
          </a:p>
          <a:p>
            <a:pPr lvl="2"/>
            <a:r>
              <a:rPr lang="en-US" dirty="0" smtClean="0"/>
              <a:t>A dirty bit per line reduces write-back traffic</a:t>
            </a:r>
          </a:p>
          <a:p>
            <a:pPr lvl="2"/>
            <a:r>
              <a:rPr lang="en-US" dirty="0" smtClean="0"/>
              <a:t>Must handle 0, 1, or 2 accesses to memory for each load/store</a:t>
            </a:r>
          </a:p>
          <a:p>
            <a:r>
              <a:rPr lang="en-US" dirty="0" smtClean="0"/>
              <a:t>Cache miss:</a:t>
            </a:r>
          </a:p>
          <a:p>
            <a:pPr lvl="1"/>
            <a:r>
              <a:rPr lang="en-US" b="1" dirty="0" smtClean="0"/>
              <a:t>no write allocate</a:t>
            </a:r>
            <a:r>
              <a:rPr lang="en-US" dirty="0" smtClean="0"/>
              <a:t>:  only write to main memory</a:t>
            </a:r>
          </a:p>
          <a:p>
            <a:pPr lvl="1"/>
            <a:r>
              <a:rPr lang="en-US" b="1" dirty="0" smtClean="0"/>
              <a:t>write allocate </a:t>
            </a:r>
            <a:r>
              <a:rPr lang="en-US" dirty="0" smtClean="0"/>
              <a:t>(aka fetch on write):  fetch into cache</a:t>
            </a:r>
            <a:br>
              <a:rPr lang="en-US" dirty="0" smtClean="0"/>
            </a:br>
            <a:endParaRPr lang="en-US" dirty="0" smtClean="0"/>
          </a:p>
          <a:p>
            <a:r>
              <a:rPr lang="en-US" dirty="0" smtClean="0"/>
              <a:t>Common combinations:</a:t>
            </a:r>
          </a:p>
          <a:p>
            <a:pPr lvl="1"/>
            <a:r>
              <a:rPr lang="en-US" dirty="0" smtClean="0"/>
              <a:t>write through and no write allocate</a:t>
            </a:r>
          </a:p>
          <a:p>
            <a:pPr lvl="1"/>
            <a:r>
              <a:rPr lang="en-US" dirty="0" smtClean="0"/>
              <a:t>write back with write allocate</a:t>
            </a:r>
            <a:endParaRPr lang="en-US" dirty="0"/>
          </a:p>
        </p:txBody>
      </p:sp>
      <p:sp>
        <p:nvSpPr>
          <p:cNvPr id="6" name="Slide Number Placeholder 5"/>
          <p:cNvSpPr>
            <a:spLocks noGrp="1"/>
          </p:cNvSpPr>
          <p:nvPr>
            <p:ph type="sldNum" sz="quarter" idx="12"/>
          </p:nvPr>
        </p:nvSpPr>
        <p:spPr/>
        <p:txBody>
          <a:bodyPr/>
          <a:lstStyle/>
          <a:p>
            <a:fld id="{DF83F53A-B97A-7D4D-B2C6-662DBDE74966}" type="slidenum">
              <a:rPr lang="en-US" smtClean="0"/>
              <a:pPr/>
              <a:t>42</a:t>
            </a:fld>
            <a:endParaRPr lang="en-US"/>
          </a:p>
        </p:txBody>
      </p:sp>
    </p:spTree>
    <p:extLst>
      <p:ext uri="{BB962C8B-B14F-4D97-AF65-F5344CB8AC3E}">
        <p14:creationId xmlns:p14="http://schemas.microsoft.com/office/powerpoint/2010/main" val="21539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a:t>
            </a:r>
            <a:r>
              <a:rPr lang="en-US" i="1" dirty="0" smtClean="0"/>
              <a:t>Performance)</a:t>
            </a:r>
            <a:r>
              <a:rPr lang="en-US" dirty="0" smtClean="0"/>
              <a:t> Terms</a:t>
            </a: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pPr>
              <a:buClr>
                <a:schemeClr val="tx1"/>
              </a:buClr>
            </a:pPr>
            <a:r>
              <a:rPr lang="en-US" dirty="0" smtClean="0">
                <a:solidFill>
                  <a:srgbClr val="3366FF"/>
                </a:solidFill>
              </a:rPr>
              <a:t>Hit rate</a:t>
            </a:r>
            <a:r>
              <a:rPr lang="en-US" dirty="0" smtClean="0"/>
              <a:t>: fraction of accesses that hit in the cache</a:t>
            </a:r>
          </a:p>
          <a:p>
            <a:pPr>
              <a:buClr>
                <a:schemeClr val="tx1"/>
              </a:buClr>
            </a:pPr>
            <a:r>
              <a:rPr lang="en-US" dirty="0" smtClean="0">
                <a:solidFill>
                  <a:srgbClr val="3366FF"/>
                </a:solidFill>
              </a:rPr>
              <a:t>Miss rate</a:t>
            </a:r>
            <a:r>
              <a:rPr lang="en-US" dirty="0" smtClean="0"/>
              <a:t>: 1 – Hit rate</a:t>
            </a:r>
          </a:p>
          <a:p>
            <a:pPr>
              <a:buClr>
                <a:schemeClr val="tx1"/>
              </a:buClr>
            </a:pPr>
            <a:r>
              <a:rPr lang="en-US" dirty="0" smtClean="0">
                <a:solidFill>
                  <a:srgbClr val="3366FF"/>
                </a:solidFill>
              </a:rPr>
              <a:t>Miss penalty</a:t>
            </a:r>
            <a:r>
              <a:rPr lang="en-US" dirty="0" smtClean="0"/>
              <a:t>: time to replace a block from lower level in memory hierarchy to cache</a:t>
            </a:r>
          </a:p>
          <a:p>
            <a:pPr>
              <a:buClr>
                <a:schemeClr val="tx1"/>
              </a:buClr>
            </a:pPr>
            <a:r>
              <a:rPr lang="en-US" dirty="0" smtClean="0">
                <a:solidFill>
                  <a:srgbClr val="3366FF"/>
                </a:solidFill>
              </a:rPr>
              <a:t>Hit time</a:t>
            </a:r>
            <a:r>
              <a:rPr lang="en-US" dirty="0" smtClean="0"/>
              <a:t>: time to access cache memory (including tag comparison)</a:t>
            </a:r>
          </a:p>
          <a:p>
            <a:endParaRPr lang="en-US" dirty="0" smtClean="0"/>
          </a:p>
          <a:p>
            <a:r>
              <a:rPr lang="en-US" dirty="0" smtClean="0"/>
              <a:t>Abbreviation: “$” = cache (A Berkeley innovation!)</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13217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2"/>
            <a:ext cx="8322733" cy="3120448"/>
          </a:xfrm>
        </p:spPr>
        <p:txBody>
          <a:bodyPr>
            <a:normAutofit/>
          </a:bodyPr>
          <a:lstStyle/>
          <a:p>
            <a:pPr>
              <a:lnSpc>
                <a:spcPct val="100000"/>
              </a:lnSpc>
              <a:spcBef>
                <a:spcPts val="600"/>
              </a:spcBef>
            </a:pPr>
            <a:r>
              <a:rPr lang="en-US" dirty="0" smtClean="0"/>
              <a:t>Average Memory Access Time (AMAT) is the average time to access memory considering both hits and misses in the cache</a:t>
            </a:r>
          </a:p>
          <a:p>
            <a:pPr marL="287338" lvl="1" indent="-287338">
              <a:lnSpc>
                <a:spcPct val="100000"/>
              </a:lnSpc>
              <a:spcBef>
                <a:spcPts val="600"/>
              </a:spcBef>
              <a:buNone/>
            </a:pPr>
            <a:r>
              <a:rPr lang="en-US" sz="3613" dirty="0" smtClean="0">
                <a:solidFill>
                  <a:srgbClr val="FF0000"/>
                </a:solidFill>
              </a:rPr>
              <a:t>AMAT =  	Time for a hit  </a:t>
            </a:r>
            <a:br>
              <a:rPr lang="en-US" sz="3613" dirty="0" smtClean="0">
                <a:solidFill>
                  <a:srgbClr val="FF0000"/>
                </a:solidFill>
              </a:rPr>
            </a:br>
            <a:r>
              <a:rPr lang="en-US" sz="3613" dirty="0" smtClean="0">
                <a:solidFill>
                  <a:srgbClr val="FF0000"/>
                </a:solidFill>
              </a:rPr>
              <a:t>							+  Miss rate × Miss penalty</a:t>
            </a:r>
            <a:endParaRPr lang="en-US" dirty="0" smtClean="0">
              <a:solidFill>
                <a:schemeClr val="accent2"/>
              </a:solidFill>
            </a:endParaRPr>
          </a:p>
          <a:p>
            <a:pPr>
              <a:lnSpc>
                <a:spcPct val="100000"/>
              </a:lnSpc>
              <a:spcBef>
                <a:spcPts val="600"/>
              </a:spcBef>
            </a:pPr>
            <a:endParaRPr lang="en-US" dirty="0" smtClean="0"/>
          </a:p>
          <a:p>
            <a:pPr>
              <a:lnSpc>
                <a:spcPct val="100000"/>
              </a:lnSpc>
              <a:spcBef>
                <a:spcPts val="600"/>
              </a:spcBef>
              <a:buNone/>
            </a:pPr>
            <a:endParaRPr lang="en-US"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44</a:t>
            </a:fld>
            <a:endParaRPr lang="en-US"/>
          </a:p>
        </p:txBody>
      </p:sp>
    </p:spTree>
    <p:extLst>
      <p:ext uri="{BB962C8B-B14F-4D97-AF65-F5344CB8AC3E}">
        <p14:creationId xmlns:p14="http://schemas.microsoft.com/office/powerpoint/2010/main" val="54085869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B:  400 </a:t>
            </a:r>
            <a:r>
              <a:rPr lang="en-US" sz="2800" dirty="0" err="1" smtClean="0">
                <a:solidFill>
                  <a:srgbClr val="408000"/>
                </a:solidFill>
                <a:latin typeface="+mj-lt"/>
                <a:cs typeface="Courier"/>
              </a:rPr>
              <a:t>psec</a:t>
            </a:r>
            <a:endParaRPr lang="en-US" sz="2800" dirty="0" smtClean="0">
              <a:solidFill>
                <a:srgbClr val="408000"/>
              </a:solidFill>
              <a:latin typeface="+mj-lt"/>
              <a:cs typeface="Courier"/>
            </a:endParaRP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C:  600 </a:t>
            </a:r>
            <a:r>
              <a:rPr lang="en-US" sz="2800" dirty="0" err="1" smtClean="0">
                <a:solidFill>
                  <a:srgbClr val="FF66A0"/>
                </a:solidFill>
                <a:latin typeface="+mj-lt"/>
                <a:cs typeface="Courier"/>
              </a:rPr>
              <a:t>psec</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D:  ≥ 800 </a:t>
            </a:r>
            <a:r>
              <a:rPr lang="en-US" sz="2800" b="1" dirty="0" err="1" smtClean="0">
                <a:ln>
                  <a:solidFill>
                    <a:schemeClr val="tx1"/>
                  </a:solidFill>
                </a:ln>
                <a:solidFill>
                  <a:srgbClr val="FFE860"/>
                </a:solidFill>
                <a:latin typeface="+mj-lt"/>
                <a:cs typeface="Courier"/>
              </a:rPr>
              <a:t>psec</a:t>
            </a:r>
            <a:endParaRPr lang="en-US" sz="2800" b="1" dirty="0" smtClean="0">
              <a:ln>
                <a:solidFill>
                  <a:schemeClr val="tx1"/>
                </a:solidFill>
              </a:ln>
              <a:solidFill>
                <a:srgbClr val="FFE860"/>
              </a:solidFill>
              <a:latin typeface="+mj-lt"/>
              <a:cs typeface="Courier"/>
            </a:endParaRP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A:  ≤200 </a:t>
              </a:r>
              <a:r>
                <a:rPr lang="en-US" sz="2800" dirty="0" err="1" smtClean="0">
                  <a:solidFill>
                    <a:srgbClr val="FF8000"/>
                  </a:solidFill>
                  <a:latin typeface="+mj-lt"/>
                  <a:cs typeface="Courier"/>
                </a:rPr>
                <a:t>psec</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smtClean="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45</a:t>
            </a:fld>
            <a:endParaRPr lang="en-US" dirty="0" smtClean="0"/>
          </a:p>
        </p:txBody>
      </p:sp>
      <p:sp>
        <p:nvSpPr>
          <p:cNvPr id="53258" name="TextBox 12"/>
          <p:cNvSpPr txBox="1">
            <a:spLocks noChangeArrowheads="1"/>
          </p:cNvSpPr>
          <p:nvPr/>
        </p:nvSpPr>
        <p:spPr bwMode="auto">
          <a:xfrm>
            <a:off x="357571" y="0"/>
            <a:ext cx="7876665" cy="2523768"/>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3600" dirty="0" smtClean="0">
                <a:solidFill>
                  <a:srgbClr val="FF0000"/>
                </a:solidFill>
              </a:rPr>
              <a:t>Clickers/Peer instruction</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Given a 200 </a:t>
            </a:r>
            <a:r>
              <a:rPr lang="en-US" sz="2800" dirty="0" err="1" smtClean="0"/>
              <a:t>psec</a:t>
            </a:r>
            <a:r>
              <a:rPr lang="en-US" sz="2800" dirty="0" smtClean="0"/>
              <a:t> clock, a miss penalty of 50 clock cycles, a miss rate of 0.02 misses per instruction and a cache hit time of 1 clock cycle, what is AMAT?</a:t>
            </a:r>
          </a:p>
        </p:txBody>
      </p:sp>
    </p:spTree>
    <p:extLst>
      <p:ext uri="{BB962C8B-B14F-4D97-AF65-F5344CB8AC3E}">
        <p14:creationId xmlns:p14="http://schemas.microsoft.com/office/powerpoint/2010/main" val="16412705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2774" y="0"/>
            <a:ext cx="8485560" cy="939523"/>
          </a:xfrm>
        </p:spPr>
        <p:txBody>
          <a:bodyPr>
            <a:noAutofit/>
          </a:bodyPr>
          <a:lstStyle/>
          <a:p>
            <a:pPr>
              <a:lnSpc>
                <a:spcPct val="85000"/>
              </a:lnSpc>
            </a:pPr>
            <a:r>
              <a:rPr lang="en-US" sz="2800" dirty="0" smtClean="0"/>
              <a:t>Example: </a:t>
            </a:r>
            <a:r>
              <a:rPr lang="en-US" sz="2800" dirty="0"/>
              <a:t>Direct-Mapped </a:t>
            </a:r>
            <a:r>
              <a:rPr lang="en-US" sz="2800" dirty="0" smtClean="0"/>
              <a:t>Cache</a:t>
            </a:r>
            <a:r>
              <a:rPr lang="en-US" sz="2800" dirty="0"/>
              <a:t/>
            </a:r>
            <a:br>
              <a:rPr lang="en-US" sz="2800" dirty="0"/>
            </a:br>
            <a:r>
              <a:rPr lang="en-US" sz="2800" dirty="0" smtClean="0"/>
              <a:t>with 4 Single-Word Blocks, Worst-Case Reference String</a:t>
            </a:r>
          </a:p>
        </p:txBody>
      </p:sp>
      <p:grpSp>
        <p:nvGrpSpPr>
          <p:cNvPr id="2" name="Group 3"/>
          <p:cNvGrpSpPr>
            <a:grpSpLocks/>
          </p:cNvGrpSpPr>
          <p:nvPr/>
        </p:nvGrpSpPr>
        <p:grpSpPr bwMode="auto">
          <a:xfrm>
            <a:off x="1295400" y="2618132"/>
            <a:ext cx="990600" cy="1219200"/>
            <a:chOff x="1344" y="1056"/>
            <a:chExt cx="624" cy="768"/>
          </a:xfrm>
        </p:grpSpPr>
        <p:sp>
          <p:nvSpPr>
            <p:cNvPr id="41052"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53"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4"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5"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618132"/>
            <a:ext cx="990600" cy="1219200"/>
            <a:chOff x="1344" y="1056"/>
            <a:chExt cx="624" cy="768"/>
          </a:xfrm>
        </p:grpSpPr>
        <p:sp>
          <p:nvSpPr>
            <p:cNvPr id="41048"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9"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0"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1"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618132"/>
            <a:ext cx="990600" cy="1219200"/>
            <a:chOff x="1344" y="1056"/>
            <a:chExt cx="624" cy="768"/>
          </a:xfrm>
        </p:grpSpPr>
        <p:sp>
          <p:nvSpPr>
            <p:cNvPr id="41044"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5"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6"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7"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618132"/>
            <a:ext cx="990600" cy="1219200"/>
            <a:chOff x="1344" y="1056"/>
            <a:chExt cx="624" cy="768"/>
          </a:xfrm>
        </p:grpSpPr>
        <p:sp>
          <p:nvSpPr>
            <p:cNvPr id="41040"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1"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2"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3"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6" name="Group 23"/>
          <p:cNvGrpSpPr>
            <a:grpSpLocks/>
          </p:cNvGrpSpPr>
          <p:nvPr/>
        </p:nvGrpSpPr>
        <p:grpSpPr bwMode="auto">
          <a:xfrm>
            <a:off x="7391400" y="4446932"/>
            <a:ext cx="990600" cy="1219200"/>
            <a:chOff x="1344" y="1056"/>
            <a:chExt cx="624" cy="768"/>
          </a:xfrm>
        </p:grpSpPr>
        <p:sp>
          <p:nvSpPr>
            <p:cNvPr id="41036" name="Rectangle 2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7" name="Line 2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8" name="Line 2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9" name="Line 2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28"/>
          <p:cNvGrpSpPr>
            <a:grpSpLocks/>
          </p:cNvGrpSpPr>
          <p:nvPr/>
        </p:nvGrpSpPr>
        <p:grpSpPr bwMode="auto">
          <a:xfrm>
            <a:off x="5334000" y="4446932"/>
            <a:ext cx="990600" cy="1219200"/>
            <a:chOff x="1344" y="1056"/>
            <a:chExt cx="624" cy="768"/>
          </a:xfrm>
        </p:grpSpPr>
        <p:sp>
          <p:nvSpPr>
            <p:cNvPr id="41032" name="Rectangle 2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3" name="Line 3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4" name="Line 3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5" name="Line 3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33"/>
          <p:cNvGrpSpPr>
            <a:grpSpLocks/>
          </p:cNvGrpSpPr>
          <p:nvPr/>
        </p:nvGrpSpPr>
        <p:grpSpPr bwMode="auto">
          <a:xfrm>
            <a:off x="3352800" y="4446932"/>
            <a:ext cx="990600" cy="1219200"/>
            <a:chOff x="1344" y="1056"/>
            <a:chExt cx="624" cy="768"/>
          </a:xfrm>
        </p:grpSpPr>
        <p:sp>
          <p:nvSpPr>
            <p:cNvPr id="41028" name="Rectangle 3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9" name="Line 3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0" name="Line 3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1" name="Line 3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38"/>
          <p:cNvGrpSpPr>
            <a:grpSpLocks/>
          </p:cNvGrpSpPr>
          <p:nvPr/>
        </p:nvGrpSpPr>
        <p:grpSpPr bwMode="auto">
          <a:xfrm>
            <a:off x="1295400" y="4446932"/>
            <a:ext cx="990600" cy="1219200"/>
            <a:chOff x="1344" y="1056"/>
            <a:chExt cx="624" cy="768"/>
          </a:xfrm>
        </p:grpSpPr>
        <p:sp>
          <p:nvSpPr>
            <p:cNvPr id="41024" name="Rectangle 3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5" name="Line 4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6" name="Line 4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7" name="Line 4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0971" name="Text Box 43"/>
          <p:cNvSpPr txBox="1">
            <a:spLocks noChangeArrowheads="1"/>
          </p:cNvSpPr>
          <p:nvPr/>
        </p:nvSpPr>
        <p:spPr bwMode="auto">
          <a:xfrm>
            <a:off x="13557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2" name="Text Box 44"/>
          <p:cNvSpPr txBox="1">
            <a:spLocks noChangeArrowheads="1"/>
          </p:cNvSpPr>
          <p:nvPr/>
        </p:nvSpPr>
        <p:spPr bwMode="auto">
          <a:xfrm>
            <a:off x="32607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3" name="Text Box 45"/>
          <p:cNvSpPr txBox="1">
            <a:spLocks noChangeArrowheads="1"/>
          </p:cNvSpPr>
          <p:nvPr/>
        </p:nvSpPr>
        <p:spPr bwMode="auto">
          <a:xfrm>
            <a:off x="52419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4" name="Text Box 46"/>
          <p:cNvSpPr txBox="1">
            <a:spLocks noChangeArrowheads="1"/>
          </p:cNvSpPr>
          <p:nvPr/>
        </p:nvSpPr>
        <p:spPr bwMode="auto">
          <a:xfrm>
            <a:off x="73755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5" name="Text Box 47"/>
          <p:cNvSpPr txBox="1">
            <a:spLocks noChangeArrowheads="1"/>
          </p:cNvSpPr>
          <p:nvPr/>
        </p:nvSpPr>
        <p:spPr bwMode="auto">
          <a:xfrm>
            <a:off x="1219200" y="4065932"/>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6" name="Text Box 48"/>
          <p:cNvSpPr txBox="1">
            <a:spLocks noChangeArrowheads="1"/>
          </p:cNvSpPr>
          <p:nvPr/>
        </p:nvSpPr>
        <p:spPr bwMode="auto">
          <a:xfrm>
            <a:off x="3260725" y="4026244"/>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7" name="Text Box 49"/>
          <p:cNvSpPr txBox="1">
            <a:spLocks noChangeArrowheads="1"/>
          </p:cNvSpPr>
          <p:nvPr/>
        </p:nvSpPr>
        <p:spPr bwMode="auto">
          <a:xfrm>
            <a:off x="5318125" y="4026244"/>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8" name="Text Box 50"/>
          <p:cNvSpPr txBox="1">
            <a:spLocks noChangeArrowheads="1"/>
          </p:cNvSpPr>
          <p:nvPr/>
        </p:nvSpPr>
        <p:spPr bwMode="auto">
          <a:xfrm>
            <a:off x="7299325" y="4026244"/>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10" name="Group 51"/>
          <p:cNvGrpSpPr>
            <a:grpSpLocks/>
          </p:cNvGrpSpPr>
          <p:nvPr/>
        </p:nvGrpSpPr>
        <p:grpSpPr bwMode="auto">
          <a:xfrm>
            <a:off x="762000" y="2618132"/>
            <a:ext cx="533400" cy="1219200"/>
            <a:chOff x="1344" y="1056"/>
            <a:chExt cx="624" cy="768"/>
          </a:xfrm>
        </p:grpSpPr>
        <p:sp>
          <p:nvSpPr>
            <p:cNvPr id="4102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56"/>
          <p:cNvGrpSpPr>
            <a:grpSpLocks/>
          </p:cNvGrpSpPr>
          <p:nvPr/>
        </p:nvGrpSpPr>
        <p:grpSpPr bwMode="auto">
          <a:xfrm>
            <a:off x="2743200" y="2618132"/>
            <a:ext cx="533400" cy="1219200"/>
            <a:chOff x="1344" y="1056"/>
            <a:chExt cx="624" cy="768"/>
          </a:xfrm>
        </p:grpSpPr>
        <p:sp>
          <p:nvSpPr>
            <p:cNvPr id="4101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2" name="Group 61"/>
          <p:cNvGrpSpPr>
            <a:grpSpLocks/>
          </p:cNvGrpSpPr>
          <p:nvPr/>
        </p:nvGrpSpPr>
        <p:grpSpPr bwMode="auto">
          <a:xfrm>
            <a:off x="4800600" y="2618132"/>
            <a:ext cx="533400" cy="1219200"/>
            <a:chOff x="1344" y="1056"/>
            <a:chExt cx="624" cy="768"/>
          </a:xfrm>
        </p:grpSpPr>
        <p:sp>
          <p:nvSpPr>
            <p:cNvPr id="4101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3" name="Group 66"/>
          <p:cNvGrpSpPr>
            <a:grpSpLocks/>
          </p:cNvGrpSpPr>
          <p:nvPr/>
        </p:nvGrpSpPr>
        <p:grpSpPr bwMode="auto">
          <a:xfrm>
            <a:off x="6858000" y="2618132"/>
            <a:ext cx="533400" cy="1219200"/>
            <a:chOff x="1344" y="1056"/>
            <a:chExt cx="624" cy="768"/>
          </a:xfrm>
        </p:grpSpPr>
        <p:sp>
          <p:nvSpPr>
            <p:cNvPr id="4100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4" name="Group 71"/>
          <p:cNvGrpSpPr>
            <a:grpSpLocks/>
          </p:cNvGrpSpPr>
          <p:nvPr/>
        </p:nvGrpSpPr>
        <p:grpSpPr bwMode="auto">
          <a:xfrm>
            <a:off x="762000" y="4446932"/>
            <a:ext cx="533400" cy="1219200"/>
            <a:chOff x="1344" y="1056"/>
            <a:chExt cx="624" cy="768"/>
          </a:xfrm>
        </p:grpSpPr>
        <p:sp>
          <p:nvSpPr>
            <p:cNvPr id="41004" name="Rectangle 7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5" name="Line 7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6" name="Line 7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7" name="Line 7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2819400" y="4446932"/>
            <a:ext cx="533400" cy="1219200"/>
            <a:chOff x="1344" y="1056"/>
            <a:chExt cx="624" cy="768"/>
          </a:xfrm>
        </p:grpSpPr>
        <p:sp>
          <p:nvSpPr>
            <p:cNvPr id="41000" name="Rectangle 7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1" name="Line 7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2" name="Line 7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3" name="Line 8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6" name="Group 81"/>
          <p:cNvGrpSpPr>
            <a:grpSpLocks/>
          </p:cNvGrpSpPr>
          <p:nvPr/>
        </p:nvGrpSpPr>
        <p:grpSpPr bwMode="auto">
          <a:xfrm>
            <a:off x="4800600" y="4446932"/>
            <a:ext cx="533400" cy="1219200"/>
            <a:chOff x="1344" y="1056"/>
            <a:chExt cx="624" cy="768"/>
          </a:xfrm>
        </p:grpSpPr>
        <p:sp>
          <p:nvSpPr>
            <p:cNvPr id="40996" name="Rectangle 8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7" name="Line 8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8" name="Line 8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9" name="Line 8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7" name="Group 86"/>
          <p:cNvGrpSpPr>
            <a:grpSpLocks/>
          </p:cNvGrpSpPr>
          <p:nvPr/>
        </p:nvGrpSpPr>
        <p:grpSpPr bwMode="auto">
          <a:xfrm>
            <a:off x="6858000" y="4446932"/>
            <a:ext cx="533400" cy="1219200"/>
            <a:chOff x="1344" y="1056"/>
            <a:chExt cx="624" cy="768"/>
          </a:xfrm>
        </p:grpSpPr>
        <p:sp>
          <p:nvSpPr>
            <p:cNvPr id="40992" name="Rectangle 8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3" name="Line 8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4" name="Line 8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5" name="Line 9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598555" name="Rectangle 91"/>
          <p:cNvSpPr>
            <a:spLocks noGrp="1" noChangeArrowheads="1"/>
          </p:cNvSpPr>
          <p:nvPr>
            <p:ph type="body" idx="1"/>
          </p:nvPr>
        </p:nvSpPr>
        <p:spPr>
          <a:xfrm>
            <a:off x="533400" y="970501"/>
            <a:ext cx="8153400" cy="1009393"/>
          </a:xfrm>
        </p:spPr>
        <p:txBody>
          <a:bodyPr rtlCol="0">
            <a:normAutofit/>
          </a:bodyPr>
          <a:lstStyle/>
          <a:p>
            <a:pPr eaLnBrk="1" fontAlgn="auto" hangingPunct="1">
              <a:spcAft>
                <a:spcPts val="0"/>
              </a:spcAft>
              <a:buFont typeface="Arial"/>
              <a:buChar char="•"/>
              <a:defRPr/>
            </a:pPr>
            <a:r>
              <a:rPr lang="en-US" sz="2400" dirty="0">
                <a:ea typeface="+mn-ea"/>
              </a:rPr>
              <a:t>Consider the main memory </a:t>
            </a:r>
            <a:r>
              <a:rPr lang="en-US" sz="2400" dirty="0" smtClean="0">
                <a:ea typeface="+mn-ea"/>
              </a:rPr>
              <a:t>address reference string of word numbers:                              0   </a:t>
            </a:r>
            <a:r>
              <a:rPr lang="en-US" sz="2400" dirty="0">
                <a:ea typeface="+mn-ea"/>
              </a:rPr>
              <a:t>4   0   4   0   4   0   </a:t>
            </a:r>
            <a:r>
              <a:rPr lang="en-US" sz="2400" dirty="0" smtClean="0">
                <a:ea typeface="+mn-ea"/>
              </a:rPr>
              <a:t>4</a:t>
            </a:r>
          </a:p>
          <a:p>
            <a:pPr lvl="1" algn="ctr" eaLnBrk="1" fontAlgn="auto" hangingPunct="1">
              <a:spcAft>
                <a:spcPts val="0"/>
              </a:spcAft>
              <a:buFont typeface="Monotype Sorts" pitchFamily="2" charset="2"/>
              <a:buNone/>
              <a:defRPr/>
            </a:pPr>
            <a:endParaRPr lang="en-US" sz="2000" dirty="0">
              <a:ea typeface="+mn-ea"/>
            </a:endParaRPr>
          </a:p>
        </p:txBody>
      </p:sp>
      <p:sp>
        <p:nvSpPr>
          <p:cNvPr id="40988" name="Text Box 93"/>
          <p:cNvSpPr txBox="1">
            <a:spLocks noChangeArrowheads="1"/>
          </p:cNvSpPr>
          <p:nvPr/>
        </p:nvSpPr>
        <p:spPr bwMode="auto">
          <a:xfrm>
            <a:off x="457200" y="1733926"/>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97" name="Slide Number Placeholder 96"/>
          <p:cNvSpPr>
            <a:spLocks noGrp="1"/>
          </p:cNvSpPr>
          <p:nvPr>
            <p:ph type="sldNum" sz="quarter" idx="12"/>
          </p:nvPr>
        </p:nvSpPr>
        <p:spPr/>
        <p:txBody>
          <a:bodyPr/>
          <a:lstStyle/>
          <a:p>
            <a:fld id="{3CC63E4C-4642-794D-A2FD-70F6B81535F5}" type="slidenum">
              <a:rPr lang="en-US" smtClean="0"/>
              <a:pPr/>
              <a:t>46</a:t>
            </a:fld>
            <a:endParaRPr lang="en-US" dirty="0"/>
          </a:p>
        </p:txBody>
      </p:sp>
    </p:spTree>
    <p:extLst>
      <p:ext uri="{BB962C8B-B14F-4D97-AF65-F5344CB8AC3E}">
        <p14:creationId xmlns:p14="http://schemas.microsoft.com/office/powerpoint/2010/main" val="78126042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38132" y="11050"/>
            <a:ext cx="8448668" cy="906462"/>
          </a:xfrm>
        </p:spPr>
        <p:txBody>
          <a:bodyPr>
            <a:noAutofit/>
          </a:bodyPr>
          <a:lstStyle/>
          <a:p>
            <a:pPr>
              <a:lnSpc>
                <a:spcPct val="85000"/>
              </a:lnSpc>
            </a:pPr>
            <a:r>
              <a:rPr lang="en-US" sz="2800" dirty="0"/>
              <a:t>Example: Direct-Mapped </a:t>
            </a:r>
            <a:r>
              <a:rPr lang="en-US" sz="2800" dirty="0" smtClean="0"/>
              <a:t>Cache</a:t>
            </a:r>
            <a:r>
              <a:rPr lang="en-US" sz="2800" dirty="0"/>
              <a:t/>
            </a:r>
            <a:br>
              <a:rPr lang="en-US" sz="2800" dirty="0"/>
            </a:br>
            <a:r>
              <a:rPr lang="en-US" sz="2800" dirty="0"/>
              <a:t>with 4 Single-Word </a:t>
            </a:r>
            <a:r>
              <a:rPr lang="en-US" sz="2800" dirty="0" smtClean="0"/>
              <a:t>Blocks, </a:t>
            </a:r>
            <a:r>
              <a:rPr lang="en-US" sz="2800" dirty="0"/>
              <a:t>Worst-Case Reference </a:t>
            </a:r>
            <a:r>
              <a:rPr lang="en-US" sz="2800" dirty="0" smtClean="0"/>
              <a:t>String</a:t>
            </a:r>
          </a:p>
        </p:txBody>
      </p:sp>
      <p:sp>
        <p:nvSpPr>
          <p:cNvPr id="43011" name="Rectangle 3"/>
          <p:cNvSpPr>
            <a:spLocks noChangeArrowheads="1"/>
          </p:cNvSpPr>
          <p:nvPr/>
        </p:nvSpPr>
        <p:spPr bwMode="auto">
          <a:xfrm>
            <a:off x="1295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Line 4"/>
          <p:cNvSpPr>
            <a:spLocks noChangeShapeType="1"/>
          </p:cNvSpPr>
          <p:nvPr/>
        </p:nvSpPr>
        <p:spPr bwMode="auto">
          <a:xfrm>
            <a:off x="1295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3" name="Line 5"/>
          <p:cNvSpPr>
            <a:spLocks noChangeShapeType="1"/>
          </p:cNvSpPr>
          <p:nvPr/>
        </p:nvSpPr>
        <p:spPr bwMode="auto">
          <a:xfrm>
            <a:off x="1295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4" name="Line 6"/>
          <p:cNvSpPr>
            <a:spLocks noChangeShapeType="1"/>
          </p:cNvSpPr>
          <p:nvPr/>
        </p:nvSpPr>
        <p:spPr bwMode="auto">
          <a:xfrm>
            <a:off x="1295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5" name="Rectangle 7"/>
          <p:cNvSpPr>
            <a:spLocks noChangeArrowheads="1"/>
          </p:cNvSpPr>
          <p:nvPr/>
        </p:nvSpPr>
        <p:spPr bwMode="auto">
          <a:xfrm>
            <a:off x="32766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6" name="Line 8"/>
          <p:cNvSpPr>
            <a:spLocks noChangeShapeType="1"/>
          </p:cNvSpPr>
          <p:nvPr/>
        </p:nvSpPr>
        <p:spPr bwMode="auto">
          <a:xfrm>
            <a:off x="32766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7" name="Line 9"/>
          <p:cNvSpPr>
            <a:spLocks noChangeShapeType="1"/>
          </p:cNvSpPr>
          <p:nvPr/>
        </p:nvSpPr>
        <p:spPr bwMode="auto">
          <a:xfrm>
            <a:off x="32766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8" name="Line 10"/>
          <p:cNvSpPr>
            <a:spLocks noChangeShapeType="1"/>
          </p:cNvSpPr>
          <p:nvPr/>
        </p:nvSpPr>
        <p:spPr bwMode="auto">
          <a:xfrm>
            <a:off x="32766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53340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0" name="Line 12"/>
          <p:cNvSpPr>
            <a:spLocks noChangeShapeType="1"/>
          </p:cNvSpPr>
          <p:nvPr/>
        </p:nvSpPr>
        <p:spPr bwMode="auto">
          <a:xfrm>
            <a:off x="53340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1" name="Line 13"/>
          <p:cNvSpPr>
            <a:spLocks noChangeShapeType="1"/>
          </p:cNvSpPr>
          <p:nvPr/>
        </p:nvSpPr>
        <p:spPr bwMode="auto">
          <a:xfrm>
            <a:off x="53340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2" name="Line 14"/>
          <p:cNvSpPr>
            <a:spLocks noChangeShapeType="1"/>
          </p:cNvSpPr>
          <p:nvPr/>
        </p:nvSpPr>
        <p:spPr bwMode="auto">
          <a:xfrm>
            <a:off x="53340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7391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4" name="Line 16"/>
          <p:cNvSpPr>
            <a:spLocks noChangeShapeType="1"/>
          </p:cNvSpPr>
          <p:nvPr/>
        </p:nvSpPr>
        <p:spPr bwMode="auto">
          <a:xfrm>
            <a:off x="7391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5" name="Line 17"/>
          <p:cNvSpPr>
            <a:spLocks noChangeShapeType="1"/>
          </p:cNvSpPr>
          <p:nvPr/>
        </p:nvSpPr>
        <p:spPr bwMode="auto">
          <a:xfrm>
            <a:off x="7391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6" name="Line 18"/>
          <p:cNvSpPr>
            <a:spLocks noChangeShapeType="1"/>
          </p:cNvSpPr>
          <p:nvPr/>
        </p:nvSpPr>
        <p:spPr bwMode="auto">
          <a:xfrm>
            <a:off x="7391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7" name="Rectangle 19"/>
          <p:cNvSpPr>
            <a:spLocks noChangeArrowheads="1"/>
          </p:cNvSpPr>
          <p:nvPr/>
        </p:nvSpPr>
        <p:spPr bwMode="auto">
          <a:xfrm>
            <a:off x="7391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8" name="Line 20"/>
          <p:cNvSpPr>
            <a:spLocks noChangeShapeType="1"/>
          </p:cNvSpPr>
          <p:nvPr/>
        </p:nvSpPr>
        <p:spPr bwMode="auto">
          <a:xfrm>
            <a:off x="7391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9" name="Line 21"/>
          <p:cNvSpPr>
            <a:spLocks noChangeShapeType="1"/>
          </p:cNvSpPr>
          <p:nvPr/>
        </p:nvSpPr>
        <p:spPr bwMode="auto">
          <a:xfrm>
            <a:off x="7391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7391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1" name="Rectangle 23"/>
          <p:cNvSpPr>
            <a:spLocks noChangeArrowheads="1"/>
          </p:cNvSpPr>
          <p:nvPr/>
        </p:nvSpPr>
        <p:spPr bwMode="auto">
          <a:xfrm>
            <a:off x="53340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2" name="Line 24"/>
          <p:cNvSpPr>
            <a:spLocks noChangeShapeType="1"/>
          </p:cNvSpPr>
          <p:nvPr/>
        </p:nvSpPr>
        <p:spPr bwMode="auto">
          <a:xfrm>
            <a:off x="53340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3" name="Line 25"/>
          <p:cNvSpPr>
            <a:spLocks noChangeShapeType="1"/>
          </p:cNvSpPr>
          <p:nvPr/>
        </p:nvSpPr>
        <p:spPr bwMode="auto">
          <a:xfrm>
            <a:off x="53340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4" name="Line 26"/>
          <p:cNvSpPr>
            <a:spLocks noChangeShapeType="1"/>
          </p:cNvSpPr>
          <p:nvPr/>
        </p:nvSpPr>
        <p:spPr bwMode="auto">
          <a:xfrm>
            <a:off x="53340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5" name="Rectangle 27"/>
          <p:cNvSpPr>
            <a:spLocks noChangeArrowheads="1"/>
          </p:cNvSpPr>
          <p:nvPr/>
        </p:nvSpPr>
        <p:spPr bwMode="auto">
          <a:xfrm>
            <a:off x="33528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6" name="Line 28"/>
          <p:cNvSpPr>
            <a:spLocks noChangeShapeType="1"/>
          </p:cNvSpPr>
          <p:nvPr/>
        </p:nvSpPr>
        <p:spPr bwMode="auto">
          <a:xfrm>
            <a:off x="33528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7" name="Line 29"/>
          <p:cNvSpPr>
            <a:spLocks noChangeShapeType="1"/>
          </p:cNvSpPr>
          <p:nvPr/>
        </p:nvSpPr>
        <p:spPr bwMode="auto">
          <a:xfrm>
            <a:off x="33528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8" name="Line 30"/>
          <p:cNvSpPr>
            <a:spLocks noChangeShapeType="1"/>
          </p:cNvSpPr>
          <p:nvPr/>
        </p:nvSpPr>
        <p:spPr bwMode="auto">
          <a:xfrm>
            <a:off x="33528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9" name="Rectangle 31"/>
          <p:cNvSpPr>
            <a:spLocks noChangeArrowheads="1"/>
          </p:cNvSpPr>
          <p:nvPr/>
        </p:nvSpPr>
        <p:spPr bwMode="auto">
          <a:xfrm>
            <a:off x="1295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40" name="Line 32"/>
          <p:cNvSpPr>
            <a:spLocks noChangeShapeType="1"/>
          </p:cNvSpPr>
          <p:nvPr/>
        </p:nvSpPr>
        <p:spPr bwMode="auto">
          <a:xfrm>
            <a:off x="1295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1" name="Line 33"/>
          <p:cNvSpPr>
            <a:spLocks noChangeShapeType="1"/>
          </p:cNvSpPr>
          <p:nvPr/>
        </p:nvSpPr>
        <p:spPr bwMode="auto">
          <a:xfrm>
            <a:off x="1295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2" name="Line 34"/>
          <p:cNvSpPr>
            <a:spLocks noChangeShapeType="1"/>
          </p:cNvSpPr>
          <p:nvPr/>
        </p:nvSpPr>
        <p:spPr bwMode="auto">
          <a:xfrm>
            <a:off x="1295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3" name="Text Box 35"/>
          <p:cNvSpPr txBox="1">
            <a:spLocks noChangeArrowheads="1"/>
          </p:cNvSpPr>
          <p:nvPr/>
        </p:nvSpPr>
        <p:spPr bwMode="auto">
          <a:xfrm>
            <a:off x="13557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4" name="Text Box 36"/>
          <p:cNvSpPr txBox="1">
            <a:spLocks noChangeArrowheads="1"/>
          </p:cNvSpPr>
          <p:nvPr/>
        </p:nvSpPr>
        <p:spPr bwMode="auto">
          <a:xfrm>
            <a:off x="32607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5" name="Text Box 37"/>
          <p:cNvSpPr txBox="1">
            <a:spLocks noChangeArrowheads="1"/>
          </p:cNvSpPr>
          <p:nvPr/>
        </p:nvSpPr>
        <p:spPr bwMode="auto">
          <a:xfrm>
            <a:off x="52419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6" name="Text Box 38"/>
          <p:cNvSpPr txBox="1">
            <a:spLocks noChangeArrowheads="1"/>
          </p:cNvSpPr>
          <p:nvPr/>
        </p:nvSpPr>
        <p:spPr bwMode="auto">
          <a:xfrm>
            <a:off x="73755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7" name="Text Box 39"/>
          <p:cNvSpPr txBox="1">
            <a:spLocks noChangeArrowheads="1"/>
          </p:cNvSpPr>
          <p:nvPr/>
        </p:nvSpPr>
        <p:spPr bwMode="auto">
          <a:xfrm>
            <a:off x="1219200" y="4097432"/>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8" name="Text Box 40"/>
          <p:cNvSpPr txBox="1">
            <a:spLocks noChangeArrowheads="1"/>
          </p:cNvSpPr>
          <p:nvPr/>
        </p:nvSpPr>
        <p:spPr bwMode="auto">
          <a:xfrm>
            <a:off x="32607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9" name="Text Box 41"/>
          <p:cNvSpPr txBox="1">
            <a:spLocks noChangeArrowheads="1"/>
          </p:cNvSpPr>
          <p:nvPr/>
        </p:nvSpPr>
        <p:spPr bwMode="auto">
          <a:xfrm>
            <a:off x="53181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50" name="Text Box 42"/>
          <p:cNvSpPr txBox="1">
            <a:spLocks noChangeArrowheads="1"/>
          </p:cNvSpPr>
          <p:nvPr/>
        </p:nvSpPr>
        <p:spPr bwMode="auto">
          <a:xfrm>
            <a:off x="72993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51" name="Rectangle 43"/>
          <p:cNvSpPr>
            <a:spLocks noChangeArrowheads="1"/>
          </p:cNvSpPr>
          <p:nvPr/>
        </p:nvSpPr>
        <p:spPr bwMode="auto">
          <a:xfrm>
            <a:off x="762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2" name="Line 44"/>
          <p:cNvSpPr>
            <a:spLocks noChangeShapeType="1"/>
          </p:cNvSpPr>
          <p:nvPr/>
        </p:nvSpPr>
        <p:spPr bwMode="auto">
          <a:xfrm>
            <a:off x="762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3" name="Line 45"/>
          <p:cNvSpPr>
            <a:spLocks noChangeShapeType="1"/>
          </p:cNvSpPr>
          <p:nvPr/>
        </p:nvSpPr>
        <p:spPr bwMode="auto">
          <a:xfrm>
            <a:off x="762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4" name="Line 46"/>
          <p:cNvSpPr>
            <a:spLocks noChangeShapeType="1"/>
          </p:cNvSpPr>
          <p:nvPr/>
        </p:nvSpPr>
        <p:spPr bwMode="auto">
          <a:xfrm>
            <a:off x="762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5" name="Rectangle 47"/>
          <p:cNvSpPr>
            <a:spLocks noChangeArrowheads="1"/>
          </p:cNvSpPr>
          <p:nvPr/>
        </p:nvSpPr>
        <p:spPr bwMode="auto">
          <a:xfrm>
            <a:off x="27432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6" name="Line 48"/>
          <p:cNvSpPr>
            <a:spLocks noChangeShapeType="1"/>
          </p:cNvSpPr>
          <p:nvPr/>
        </p:nvSpPr>
        <p:spPr bwMode="auto">
          <a:xfrm>
            <a:off x="27432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27432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8" name="Line 50"/>
          <p:cNvSpPr>
            <a:spLocks noChangeShapeType="1"/>
          </p:cNvSpPr>
          <p:nvPr/>
        </p:nvSpPr>
        <p:spPr bwMode="auto">
          <a:xfrm>
            <a:off x="27432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9" name="Rectangle 51"/>
          <p:cNvSpPr>
            <a:spLocks noChangeArrowheads="1"/>
          </p:cNvSpPr>
          <p:nvPr/>
        </p:nvSpPr>
        <p:spPr bwMode="auto">
          <a:xfrm>
            <a:off x="48006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0" name="Line 52"/>
          <p:cNvSpPr>
            <a:spLocks noChangeShapeType="1"/>
          </p:cNvSpPr>
          <p:nvPr/>
        </p:nvSpPr>
        <p:spPr bwMode="auto">
          <a:xfrm>
            <a:off x="48006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1" name="Line 53"/>
          <p:cNvSpPr>
            <a:spLocks noChangeShapeType="1"/>
          </p:cNvSpPr>
          <p:nvPr/>
        </p:nvSpPr>
        <p:spPr bwMode="auto">
          <a:xfrm>
            <a:off x="48006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a:off x="48006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3" name="Rectangle 55"/>
          <p:cNvSpPr>
            <a:spLocks noChangeArrowheads="1"/>
          </p:cNvSpPr>
          <p:nvPr/>
        </p:nvSpPr>
        <p:spPr bwMode="auto">
          <a:xfrm>
            <a:off x="6858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4" name="Line 56"/>
          <p:cNvSpPr>
            <a:spLocks noChangeShapeType="1"/>
          </p:cNvSpPr>
          <p:nvPr/>
        </p:nvSpPr>
        <p:spPr bwMode="auto">
          <a:xfrm>
            <a:off x="6858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5" name="Line 57"/>
          <p:cNvSpPr>
            <a:spLocks noChangeShapeType="1"/>
          </p:cNvSpPr>
          <p:nvPr/>
        </p:nvSpPr>
        <p:spPr bwMode="auto">
          <a:xfrm>
            <a:off x="6858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6" name="Line 58"/>
          <p:cNvSpPr>
            <a:spLocks noChangeShapeType="1"/>
          </p:cNvSpPr>
          <p:nvPr/>
        </p:nvSpPr>
        <p:spPr bwMode="auto">
          <a:xfrm>
            <a:off x="6858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7" name="Rectangle 59"/>
          <p:cNvSpPr>
            <a:spLocks noChangeArrowheads="1"/>
          </p:cNvSpPr>
          <p:nvPr/>
        </p:nvSpPr>
        <p:spPr bwMode="auto">
          <a:xfrm>
            <a:off x="762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8" name="Line 60"/>
          <p:cNvSpPr>
            <a:spLocks noChangeShapeType="1"/>
          </p:cNvSpPr>
          <p:nvPr/>
        </p:nvSpPr>
        <p:spPr bwMode="auto">
          <a:xfrm>
            <a:off x="762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9" name="Line 61"/>
          <p:cNvSpPr>
            <a:spLocks noChangeShapeType="1"/>
          </p:cNvSpPr>
          <p:nvPr/>
        </p:nvSpPr>
        <p:spPr bwMode="auto">
          <a:xfrm>
            <a:off x="762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0" name="Line 62"/>
          <p:cNvSpPr>
            <a:spLocks noChangeShapeType="1"/>
          </p:cNvSpPr>
          <p:nvPr/>
        </p:nvSpPr>
        <p:spPr bwMode="auto">
          <a:xfrm>
            <a:off x="762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1" name="Rectangle 63"/>
          <p:cNvSpPr>
            <a:spLocks noChangeArrowheads="1"/>
          </p:cNvSpPr>
          <p:nvPr/>
        </p:nvSpPr>
        <p:spPr bwMode="auto">
          <a:xfrm>
            <a:off x="28194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2" name="Line 64"/>
          <p:cNvSpPr>
            <a:spLocks noChangeShapeType="1"/>
          </p:cNvSpPr>
          <p:nvPr/>
        </p:nvSpPr>
        <p:spPr bwMode="auto">
          <a:xfrm>
            <a:off x="28194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3" name="Line 65"/>
          <p:cNvSpPr>
            <a:spLocks noChangeShapeType="1"/>
          </p:cNvSpPr>
          <p:nvPr/>
        </p:nvSpPr>
        <p:spPr bwMode="auto">
          <a:xfrm>
            <a:off x="28194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4" name="Line 66"/>
          <p:cNvSpPr>
            <a:spLocks noChangeShapeType="1"/>
          </p:cNvSpPr>
          <p:nvPr/>
        </p:nvSpPr>
        <p:spPr bwMode="auto">
          <a:xfrm>
            <a:off x="28194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48006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6" name="Line 68"/>
          <p:cNvSpPr>
            <a:spLocks noChangeShapeType="1"/>
          </p:cNvSpPr>
          <p:nvPr/>
        </p:nvSpPr>
        <p:spPr bwMode="auto">
          <a:xfrm>
            <a:off x="48006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7" name="Line 69"/>
          <p:cNvSpPr>
            <a:spLocks noChangeShapeType="1"/>
          </p:cNvSpPr>
          <p:nvPr/>
        </p:nvSpPr>
        <p:spPr bwMode="auto">
          <a:xfrm>
            <a:off x="48006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8" name="Line 70"/>
          <p:cNvSpPr>
            <a:spLocks noChangeShapeType="1"/>
          </p:cNvSpPr>
          <p:nvPr/>
        </p:nvSpPr>
        <p:spPr bwMode="auto">
          <a:xfrm>
            <a:off x="48006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9" name="Rectangle 71"/>
          <p:cNvSpPr>
            <a:spLocks noChangeArrowheads="1"/>
          </p:cNvSpPr>
          <p:nvPr/>
        </p:nvSpPr>
        <p:spPr bwMode="auto">
          <a:xfrm>
            <a:off x="6858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80" name="Line 72"/>
          <p:cNvSpPr>
            <a:spLocks noChangeShapeType="1"/>
          </p:cNvSpPr>
          <p:nvPr/>
        </p:nvSpPr>
        <p:spPr bwMode="auto">
          <a:xfrm>
            <a:off x="6858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1" name="Line 73"/>
          <p:cNvSpPr>
            <a:spLocks noChangeShapeType="1"/>
          </p:cNvSpPr>
          <p:nvPr/>
        </p:nvSpPr>
        <p:spPr bwMode="auto">
          <a:xfrm>
            <a:off x="6858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2" name="Line 74"/>
          <p:cNvSpPr>
            <a:spLocks noChangeShapeType="1"/>
          </p:cNvSpPr>
          <p:nvPr/>
        </p:nvSpPr>
        <p:spPr bwMode="auto">
          <a:xfrm>
            <a:off x="6858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00589" name="Text Box 77"/>
          <p:cNvSpPr txBox="1">
            <a:spLocks noChangeArrowheads="1"/>
          </p:cNvSpPr>
          <p:nvPr/>
        </p:nvSpPr>
        <p:spPr bwMode="auto">
          <a:xfrm>
            <a:off x="16002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0" name="Text Box 78"/>
          <p:cNvSpPr txBox="1">
            <a:spLocks noChangeArrowheads="1"/>
          </p:cNvSpPr>
          <p:nvPr/>
        </p:nvSpPr>
        <p:spPr bwMode="auto">
          <a:xfrm>
            <a:off x="35052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1" name="Text Box 79"/>
          <p:cNvSpPr txBox="1">
            <a:spLocks noChangeArrowheads="1"/>
          </p:cNvSpPr>
          <p:nvPr/>
        </p:nvSpPr>
        <p:spPr bwMode="auto">
          <a:xfrm>
            <a:off x="54864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2" name="Text Box 80"/>
          <p:cNvSpPr txBox="1">
            <a:spLocks noChangeArrowheads="1"/>
          </p:cNvSpPr>
          <p:nvPr/>
        </p:nvSpPr>
        <p:spPr bwMode="auto">
          <a:xfrm>
            <a:off x="76200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3" name="Text Box 81"/>
          <p:cNvSpPr txBox="1">
            <a:spLocks noChangeArrowheads="1"/>
          </p:cNvSpPr>
          <p:nvPr/>
        </p:nvSpPr>
        <p:spPr bwMode="auto">
          <a:xfrm>
            <a:off x="14478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4" name="Text Box 82"/>
          <p:cNvSpPr txBox="1">
            <a:spLocks noChangeArrowheads="1"/>
          </p:cNvSpPr>
          <p:nvPr/>
        </p:nvSpPr>
        <p:spPr bwMode="auto">
          <a:xfrm>
            <a:off x="35052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5" name="Text Box 83"/>
          <p:cNvSpPr txBox="1">
            <a:spLocks noChangeArrowheads="1"/>
          </p:cNvSpPr>
          <p:nvPr/>
        </p:nvSpPr>
        <p:spPr bwMode="auto">
          <a:xfrm>
            <a:off x="56388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6" name="Text Box 84"/>
          <p:cNvSpPr txBox="1">
            <a:spLocks noChangeArrowheads="1"/>
          </p:cNvSpPr>
          <p:nvPr/>
        </p:nvSpPr>
        <p:spPr bwMode="auto">
          <a:xfrm>
            <a:off x="76200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7" name="Text Box 85"/>
          <p:cNvSpPr txBox="1">
            <a:spLocks noChangeArrowheads="1"/>
          </p:cNvSpPr>
          <p:nvPr/>
        </p:nvSpPr>
        <p:spPr bwMode="auto">
          <a:xfrm>
            <a:off x="838200" y="26035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sp>
        <p:nvSpPr>
          <p:cNvPr id="1600598" name="Text Box 86"/>
          <p:cNvSpPr txBox="1">
            <a:spLocks noChangeArrowheads="1"/>
          </p:cNvSpPr>
          <p:nvPr/>
        </p:nvSpPr>
        <p:spPr bwMode="auto">
          <a:xfrm>
            <a:off x="2789238" y="26035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2" name="Group 87"/>
          <p:cNvGrpSpPr>
            <a:grpSpLocks/>
          </p:cNvGrpSpPr>
          <p:nvPr/>
        </p:nvGrpSpPr>
        <p:grpSpPr bwMode="auto">
          <a:xfrm>
            <a:off x="2514600" y="2327370"/>
            <a:ext cx="1928813" cy="611187"/>
            <a:chOff x="1584" y="901"/>
            <a:chExt cx="1215" cy="385"/>
          </a:xfrm>
        </p:grpSpPr>
        <p:sp>
          <p:nvSpPr>
            <p:cNvPr id="43137" name="Line 88"/>
            <p:cNvSpPr>
              <a:spLocks noChangeShapeType="1"/>
            </p:cNvSpPr>
            <p:nvPr/>
          </p:nvSpPr>
          <p:spPr bwMode="auto">
            <a:xfrm>
              <a:off x="1776" y="113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8" name="Text Box 89"/>
            <p:cNvSpPr txBox="1">
              <a:spLocks noChangeArrowheads="1"/>
            </p:cNvSpPr>
            <p:nvPr/>
          </p:nvSpPr>
          <p:spPr bwMode="auto">
            <a:xfrm>
              <a:off x="1584" y="901"/>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9" name="Text Box 90"/>
            <p:cNvSpPr txBox="1">
              <a:spLocks noChangeArrowheads="1"/>
            </p:cNvSpPr>
            <p:nvPr/>
          </p:nvSpPr>
          <p:spPr bwMode="auto">
            <a:xfrm>
              <a:off x="2603" y="910"/>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40" name="Line 91"/>
            <p:cNvSpPr>
              <a:spLocks noChangeShapeType="1"/>
            </p:cNvSpPr>
            <p:nvPr/>
          </p:nvSpPr>
          <p:spPr bwMode="auto">
            <a:xfrm>
              <a:off x="2419" y="1142"/>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04" name="Text Box 92"/>
          <p:cNvSpPr txBox="1">
            <a:spLocks noChangeArrowheads="1"/>
          </p:cNvSpPr>
          <p:nvPr/>
        </p:nvSpPr>
        <p:spPr bwMode="auto">
          <a:xfrm>
            <a:off x="4846638" y="26035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3" name="Group 93"/>
          <p:cNvGrpSpPr>
            <a:grpSpLocks/>
          </p:cNvGrpSpPr>
          <p:nvPr/>
        </p:nvGrpSpPr>
        <p:grpSpPr bwMode="auto">
          <a:xfrm>
            <a:off x="4572000" y="2327370"/>
            <a:ext cx="1943100" cy="627062"/>
            <a:chOff x="2880" y="949"/>
            <a:chExt cx="1224" cy="395"/>
          </a:xfrm>
        </p:grpSpPr>
        <p:sp>
          <p:nvSpPr>
            <p:cNvPr id="43133" name="Line 94"/>
            <p:cNvSpPr>
              <a:spLocks noChangeShapeType="1"/>
            </p:cNvSpPr>
            <p:nvPr/>
          </p:nvSpPr>
          <p:spPr bwMode="auto">
            <a:xfrm>
              <a:off x="3072"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4" name="Line 95"/>
            <p:cNvSpPr>
              <a:spLocks noChangeShapeType="1"/>
            </p:cNvSpPr>
            <p:nvPr/>
          </p:nvSpPr>
          <p:spPr bwMode="auto">
            <a:xfrm>
              <a:off x="3744"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5" name="Text Box 96"/>
            <p:cNvSpPr txBox="1">
              <a:spLocks noChangeArrowheads="1"/>
            </p:cNvSpPr>
            <p:nvPr/>
          </p:nvSpPr>
          <p:spPr bwMode="auto">
            <a:xfrm>
              <a:off x="3908" y="95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36" name="Text Box 97"/>
            <p:cNvSpPr txBox="1">
              <a:spLocks noChangeArrowheads="1"/>
            </p:cNvSpPr>
            <p:nvPr/>
          </p:nvSpPr>
          <p:spPr bwMode="auto">
            <a:xfrm>
              <a:off x="2880"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10" name="Text Box 98"/>
          <p:cNvSpPr txBox="1">
            <a:spLocks noChangeArrowheads="1"/>
          </p:cNvSpPr>
          <p:nvPr/>
        </p:nvSpPr>
        <p:spPr bwMode="auto">
          <a:xfrm>
            <a:off x="6904038" y="26178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4" name="Group 99"/>
          <p:cNvGrpSpPr>
            <a:grpSpLocks/>
          </p:cNvGrpSpPr>
          <p:nvPr/>
        </p:nvGrpSpPr>
        <p:grpSpPr bwMode="auto">
          <a:xfrm>
            <a:off x="6629400" y="2325782"/>
            <a:ext cx="1974850" cy="628650"/>
            <a:chOff x="4176" y="948"/>
            <a:chExt cx="1244" cy="396"/>
          </a:xfrm>
        </p:grpSpPr>
        <p:sp>
          <p:nvSpPr>
            <p:cNvPr id="43129" name="Line 100"/>
            <p:cNvSpPr>
              <a:spLocks noChangeShapeType="1"/>
            </p:cNvSpPr>
            <p:nvPr/>
          </p:nvSpPr>
          <p:spPr bwMode="auto">
            <a:xfrm>
              <a:off x="4368"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0" name="Text Box 101"/>
            <p:cNvSpPr txBox="1">
              <a:spLocks noChangeArrowheads="1"/>
            </p:cNvSpPr>
            <p:nvPr/>
          </p:nvSpPr>
          <p:spPr bwMode="auto">
            <a:xfrm>
              <a:off x="4176"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1" name="Text Box 102"/>
            <p:cNvSpPr txBox="1">
              <a:spLocks noChangeArrowheads="1"/>
            </p:cNvSpPr>
            <p:nvPr/>
          </p:nvSpPr>
          <p:spPr bwMode="auto">
            <a:xfrm>
              <a:off x="5224" y="9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32" name="Line 103"/>
            <p:cNvSpPr>
              <a:spLocks noChangeShapeType="1"/>
            </p:cNvSpPr>
            <p:nvPr/>
          </p:nvSpPr>
          <p:spPr bwMode="auto">
            <a:xfrm>
              <a:off x="5040"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16" name="Text Box 104"/>
          <p:cNvSpPr txBox="1">
            <a:spLocks noChangeArrowheads="1"/>
          </p:cNvSpPr>
          <p:nvPr/>
        </p:nvSpPr>
        <p:spPr bwMode="auto">
          <a:xfrm>
            <a:off x="2897188" y="44323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5" name="Group 105"/>
          <p:cNvGrpSpPr>
            <a:grpSpLocks/>
          </p:cNvGrpSpPr>
          <p:nvPr/>
        </p:nvGrpSpPr>
        <p:grpSpPr bwMode="auto">
          <a:xfrm>
            <a:off x="2590800" y="4111720"/>
            <a:ext cx="1943100" cy="657225"/>
            <a:chOff x="1632" y="3234"/>
            <a:chExt cx="1224" cy="414"/>
          </a:xfrm>
        </p:grpSpPr>
        <p:sp>
          <p:nvSpPr>
            <p:cNvPr id="43125" name="Line 106"/>
            <p:cNvSpPr>
              <a:spLocks noChangeShapeType="1"/>
            </p:cNvSpPr>
            <p:nvPr/>
          </p:nvSpPr>
          <p:spPr bwMode="auto">
            <a:xfrm>
              <a:off x="1824" y="3504"/>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6" name="Text Box 107"/>
            <p:cNvSpPr txBox="1">
              <a:spLocks noChangeArrowheads="1"/>
            </p:cNvSpPr>
            <p:nvPr/>
          </p:nvSpPr>
          <p:spPr bwMode="auto">
            <a:xfrm>
              <a:off x="1632" y="3234"/>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7" name="Text Box 108"/>
            <p:cNvSpPr txBox="1">
              <a:spLocks noChangeArrowheads="1"/>
            </p:cNvSpPr>
            <p:nvPr/>
          </p:nvSpPr>
          <p:spPr bwMode="auto">
            <a:xfrm>
              <a:off x="2660" y="3253"/>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8" name="Line 109"/>
            <p:cNvSpPr>
              <a:spLocks noChangeShapeType="1"/>
            </p:cNvSpPr>
            <p:nvPr/>
          </p:nvSpPr>
          <p:spPr bwMode="auto">
            <a:xfrm>
              <a:off x="2496" y="3504"/>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2" name="Text Box 110"/>
          <p:cNvSpPr txBox="1">
            <a:spLocks noChangeArrowheads="1"/>
          </p:cNvSpPr>
          <p:nvPr/>
        </p:nvSpPr>
        <p:spPr bwMode="auto">
          <a:xfrm>
            <a:off x="6951663" y="44466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6" name="Group 111"/>
          <p:cNvGrpSpPr>
            <a:grpSpLocks/>
          </p:cNvGrpSpPr>
          <p:nvPr/>
        </p:nvGrpSpPr>
        <p:grpSpPr bwMode="auto">
          <a:xfrm>
            <a:off x="6629400" y="4127595"/>
            <a:ext cx="1958975" cy="641350"/>
            <a:chOff x="4176" y="3340"/>
            <a:chExt cx="1234" cy="404"/>
          </a:xfrm>
        </p:grpSpPr>
        <p:sp>
          <p:nvSpPr>
            <p:cNvPr id="43121" name="Line 112"/>
            <p:cNvSpPr>
              <a:spLocks noChangeShapeType="1"/>
            </p:cNvSpPr>
            <p:nvPr/>
          </p:nvSpPr>
          <p:spPr bwMode="auto">
            <a:xfrm>
              <a:off x="4368" y="36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2" name="Text Box 113"/>
            <p:cNvSpPr txBox="1">
              <a:spLocks noChangeArrowheads="1"/>
            </p:cNvSpPr>
            <p:nvPr/>
          </p:nvSpPr>
          <p:spPr bwMode="auto">
            <a:xfrm>
              <a:off x="4176" y="3340"/>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3" name="Text Box 114"/>
            <p:cNvSpPr txBox="1">
              <a:spLocks noChangeArrowheads="1"/>
            </p:cNvSpPr>
            <p:nvPr/>
          </p:nvSpPr>
          <p:spPr bwMode="auto">
            <a:xfrm>
              <a:off x="5214" y="33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4" name="Line 115"/>
            <p:cNvSpPr>
              <a:spLocks noChangeShapeType="1"/>
            </p:cNvSpPr>
            <p:nvPr/>
          </p:nvSpPr>
          <p:spPr bwMode="auto">
            <a:xfrm>
              <a:off x="5040" y="36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8" name="Text Box 116"/>
          <p:cNvSpPr txBox="1">
            <a:spLocks noChangeArrowheads="1"/>
          </p:cNvSpPr>
          <p:nvPr/>
        </p:nvSpPr>
        <p:spPr bwMode="auto">
          <a:xfrm>
            <a:off x="855663" y="44466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7" name="Group 117"/>
          <p:cNvGrpSpPr>
            <a:grpSpLocks/>
          </p:cNvGrpSpPr>
          <p:nvPr/>
        </p:nvGrpSpPr>
        <p:grpSpPr bwMode="auto">
          <a:xfrm>
            <a:off x="533400" y="4141882"/>
            <a:ext cx="1943100" cy="641350"/>
            <a:chOff x="336" y="2428"/>
            <a:chExt cx="1224" cy="404"/>
          </a:xfrm>
        </p:grpSpPr>
        <p:sp>
          <p:nvSpPr>
            <p:cNvPr id="43117" name="Line 118"/>
            <p:cNvSpPr>
              <a:spLocks noChangeShapeType="1"/>
            </p:cNvSpPr>
            <p:nvPr/>
          </p:nvSpPr>
          <p:spPr bwMode="auto">
            <a:xfrm>
              <a:off x="528" y="2688"/>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8" name="Line 119"/>
            <p:cNvSpPr>
              <a:spLocks noChangeShapeType="1"/>
            </p:cNvSpPr>
            <p:nvPr/>
          </p:nvSpPr>
          <p:spPr bwMode="auto">
            <a:xfrm>
              <a:off x="1200" y="2688"/>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9" name="Text Box 120"/>
            <p:cNvSpPr txBox="1">
              <a:spLocks noChangeArrowheads="1"/>
            </p:cNvSpPr>
            <p:nvPr/>
          </p:nvSpPr>
          <p:spPr bwMode="auto">
            <a:xfrm>
              <a:off x="1364" y="2446"/>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20" name="Text Box 121"/>
            <p:cNvSpPr txBox="1">
              <a:spLocks noChangeArrowheads="1"/>
            </p:cNvSpPr>
            <p:nvPr/>
          </p:nvSpPr>
          <p:spPr bwMode="auto">
            <a:xfrm>
              <a:off x="336" y="2428"/>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34" name="Text Box 122"/>
          <p:cNvSpPr txBox="1">
            <a:spLocks noChangeArrowheads="1"/>
          </p:cNvSpPr>
          <p:nvPr/>
        </p:nvSpPr>
        <p:spPr bwMode="auto">
          <a:xfrm>
            <a:off x="4894263" y="44466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8" name="Group 123"/>
          <p:cNvGrpSpPr>
            <a:grpSpLocks/>
          </p:cNvGrpSpPr>
          <p:nvPr/>
        </p:nvGrpSpPr>
        <p:grpSpPr bwMode="auto">
          <a:xfrm>
            <a:off x="4572000" y="4126007"/>
            <a:ext cx="1958975" cy="642938"/>
            <a:chOff x="2880" y="3291"/>
            <a:chExt cx="1234" cy="405"/>
          </a:xfrm>
        </p:grpSpPr>
        <p:sp>
          <p:nvSpPr>
            <p:cNvPr id="43113" name="Line 124"/>
            <p:cNvSpPr>
              <a:spLocks noChangeShapeType="1"/>
            </p:cNvSpPr>
            <p:nvPr/>
          </p:nvSpPr>
          <p:spPr bwMode="auto">
            <a:xfrm>
              <a:off x="3072" y="355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4" name="Line 125"/>
            <p:cNvSpPr>
              <a:spLocks noChangeShapeType="1"/>
            </p:cNvSpPr>
            <p:nvPr/>
          </p:nvSpPr>
          <p:spPr bwMode="auto">
            <a:xfrm>
              <a:off x="3744" y="3552"/>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5" name="Text Box 126"/>
            <p:cNvSpPr txBox="1">
              <a:spLocks noChangeArrowheads="1"/>
            </p:cNvSpPr>
            <p:nvPr/>
          </p:nvSpPr>
          <p:spPr bwMode="auto">
            <a:xfrm>
              <a:off x="3918" y="3291"/>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16" name="Text Box 127"/>
            <p:cNvSpPr txBox="1">
              <a:spLocks noChangeArrowheads="1"/>
            </p:cNvSpPr>
            <p:nvPr/>
          </p:nvSpPr>
          <p:spPr bwMode="auto">
            <a:xfrm>
              <a:off x="2880" y="3292"/>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43107" name="Text Box 128"/>
          <p:cNvSpPr txBox="1">
            <a:spLocks noChangeArrowheads="1"/>
          </p:cNvSpPr>
          <p:nvPr/>
        </p:nvSpPr>
        <p:spPr bwMode="auto">
          <a:xfrm>
            <a:off x="457200" y="170426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00641" name="Rectangle 129"/>
          <p:cNvSpPr>
            <a:spLocks noChangeArrowheads="1"/>
          </p:cNvSpPr>
          <p:nvPr/>
        </p:nvSpPr>
        <p:spPr bwMode="auto">
          <a:xfrm>
            <a:off x="304800" y="6120965"/>
            <a:ext cx="8153400" cy="654050"/>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lgn="ctr">
              <a:lnSpc>
                <a:spcPct val="80000"/>
              </a:lnSpc>
              <a:spcBef>
                <a:spcPct val="30000"/>
              </a:spcBef>
              <a:buSzPct val="100000"/>
              <a:buFont typeface="Arial" charset="0"/>
              <a:buChar char="•"/>
            </a:pPr>
            <a:r>
              <a:rPr lang="en-US" sz="2400" dirty="0" err="1" smtClean="0">
                <a:latin typeface="Calibri" charset="0"/>
              </a:rPr>
              <a:t>Ping-pong</a:t>
            </a:r>
            <a:r>
              <a:rPr lang="en-US" sz="2400" dirty="0" smtClean="0">
                <a:latin typeface="Calibri" charset="0"/>
              </a:rPr>
              <a:t> </a:t>
            </a:r>
            <a:r>
              <a:rPr lang="en-US" sz="2400" dirty="0">
                <a:latin typeface="Calibri" charset="0"/>
              </a:rPr>
              <a:t>effect due to conflict misses - two memory locations that map into the same cache block</a:t>
            </a:r>
          </a:p>
        </p:txBody>
      </p:sp>
      <p:sp>
        <p:nvSpPr>
          <p:cNvPr id="1600642" name="Rectangle 130"/>
          <p:cNvSpPr>
            <a:spLocks noChangeArrowheads="1"/>
          </p:cNvSpPr>
          <p:nvPr/>
        </p:nvSpPr>
        <p:spPr bwMode="auto">
          <a:xfrm>
            <a:off x="533400" y="5730970"/>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8 misses</a:t>
            </a:r>
          </a:p>
        </p:txBody>
      </p:sp>
      <p:sp>
        <p:nvSpPr>
          <p:cNvPr id="134" name="Slide Number Placeholder 133"/>
          <p:cNvSpPr>
            <a:spLocks noGrp="1"/>
          </p:cNvSpPr>
          <p:nvPr>
            <p:ph type="sldNum" sz="quarter" idx="12"/>
          </p:nvPr>
        </p:nvSpPr>
        <p:spPr>
          <a:xfrm>
            <a:off x="6553200" y="6542182"/>
            <a:ext cx="2133600" cy="365125"/>
          </a:xfrm>
        </p:spPr>
        <p:txBody>
          <a:bodyPr/>
          <a:lstStyle/>
          <a:p>
            <a:fld id="{3CC63E4C-4642-794D-A2FD-70F6B81535F5}" type="slidenum">
              <a:rPr lang="en-US" smtClean="0"/>
              <a:pPr/>
              <a:t>47</a:t>
            </a:fld>
            <a:endParaRPr lang="en-US" dirty="0"/>
          </a:p>
        </p:txBody>
      </p:sp>
      <p:sp>
        <p:nvSpPr>
          <p:cNvPr id="132" name="Rectangle 91"/>
          <p:cNvSpPr txBox="1">
            <a:spLocks noChangeArrowheads="1"/>
          </p:cNvSpPr>
          <p:nvPr/>
        </p:nvSpPr>
        <p:spPr>
          <a:xfrm>
            <a:off x="533400" y="970501"/>
            <a:ext cx="8153400" cy="100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smtClean="0"/>
              <a:t>Consider the main memory address reference string of word numbers:                              0   4   0   4   0   4   0   4</a:t>
            </a:r>
          </a:p>
          <a:p>
            <a:pPr lvl="1" algn="ctr">
              <a:buFont typeface="Monotype Sorts" pitchFamily="2" charset="2"/>
              <a:buNone/>
              <a:defRPr/>
            </a:pPr>
            <a:endParaRPr lang="en-US" sz="2000" dirty="0"/>
          </a:p>
        </p:txBody>
      </p:sp>
    </p:spTree>
    <p:extLst>
      <p:ext uri="{BB962C8B-B14F-4D97-AF65-F5344CB8AC3E}">
        <p14:creationId xmlns:p14="http://schemas.microsoft.com/office/powerpoint/2010/main" val="1876206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0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0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0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05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06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05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06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05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006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005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7"/>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600616"/>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600594"/>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499"/>
                                          </p:stCondLst>
                                        </p:cTn>
                                        <p:tgtEl>
                                          <p:spTgt spid="5"/>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1600634"/>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600595"/>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499"/>
                                          </p:stCondLst>
                                        </p:cTn>
                                        <p:tgtEl>
                                          <p:spTgt spid="8"/>
                                        </p:tgtEl>
                                        <p:attrNameLst>
                                          <p:attrName>style.visibility</p:attrName>
                                        </p:attrNameLst>
                                      </p:cBhvr>
                                      <p:to>
                                        <p:strVal val="visible"/>
                                      </p:to>
                                    </p:set>
                                  </p:childTnLst>
                                </p:cTn>
                              </p:par>
                            </p:childTnLst>
                          </p:cTn>
                        </p:par>
                        <p:par>
                          <p:cTn id="77" fill="hold">
                            <p:stCondLst>
                              <p:cond delay="2500"/>
                            </p:stCondLst>
                            <p:childTnLst>
                              <p:par>
                                <p:cTn id="78" presetID="1" presetClass="entr" presetSubtype="0" fill="hold" grpId="0" nodeType="afterEffect">
                                  <p:stCondLst>
                                    <p:cond delay="0"/>
                                  </p:stCondLst>
                                  <p:childTnLst>
                                    <p:set>
                                      <p:cBhvr>
                                        <p:cTn id="79" dur="1" fill="hold">
                                          <p:stCondLst>
                                            <p:cond delay="0"/>
                                          </p:stCondLst>
                                        </p:cTn>
                                        <p:tgtEl>
                                          <p:spTgt spid="1600622"/>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0"/>
                                  </p:stCondLst>
                                  <p:childTnLst>
                                    <p:set>
                                      <p:cBhvr>
                                        <p:cTn id="82" dur="1" fill="hold">
                                          <p:stCondLst>
                                            <p:cond delay="499"/>
                                          </p:stCondLst>
                                        </p:cTn>
                                        <p:tgtEl>
                                          <p:spTgt spid="1600596"/>
                                        </p:tgtEl>
                                        <p:attrNameLst>
                                          <p:attrName>style.visibility</p:attrName>
                                        </p:attrNameLst>
                                      </p:cBhvr>
                                      <p:to>
                                        <p:strVal val="visible"/>
                                      </p:to>
                                    </p:set>
                                  </p:childTnLst>
                                </p:cTn>
                              </p:par>
                            </p:childTnLst>
                          </p:cTn>
                        </p:par>
                        <p:par>
                          <p:cTn id="83" fill="hold">
                            <p:stCondLst>
                              <p:cond delay="3000"/>
                            </p:stCondLst>
                            <p:childTnLst>
                              <p:par>
                                <p:cTn id="84" presetID="1" presetClass="entr" presetSubtype="0" fill="hold" nodeType="afterEffect">
                                  <p:stCondLst>
                                    <p:cond delay="0"/>
                                  </p:stCondLst>
                                  <p:childTnLst>
                                    <p:set>
                                      <p:cBhvr>
                                        <p:cTn id="85" dur="1" fill="hold">
                                          <p:stCondLst>
                                            <p:cond delay="499"/>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0064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600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89" grpId="0" autoUpdateAnimBg="0"/>
      <p:bldP spid="1600590" grpId="0" autoUpdateAnimBg="0"/>
      <p:bldP spid="1600591" grpId="0" autoUpdateAnimBg="0"/>
      <p:bldP spid="1600592" grpId="0" autoUpdateAnimBg="0"/>
      <p:bldP spid="1600593" grpId="0" autoUpdateAnimBg="0"/>
      <p:bldP spid="1600594" grpId="0" autoUpdateAnimBg="0"/>
      <p:bldP spid="1600595" grpId="0" autoUpdateAnimBg="0"/>
      <p:bldP spid="1600596" grpId="0" autoUpdateAnimBg="0"/>
      <p:bldP spid="1600597" grpId="0" autoUpdateAnimBg="0"/>
      <p:bldP spid="1600598" grpId="0"/>
      <p:bldP spid="1600604" grpId="0"/>
      <p:bldP spid="1600610" grpId="0"/>
      <p:bldP spid="1600616" grpId="0"/>
      <p:bldP spid="1600622" grpId="0"/>
      <p:bldP spid="1600628" grpId="0"/>
      <p:bldP spid="1600634" grpId="0"/>
      <p:bldP spid="1600641" grpId="0"/>
      <p:bldP spid="16006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Library Analogy</a:t>
            </a:r>
            <a:endParaRPr lang="en-US" dirty="0"/>
          </a:p>
        </p:txBody>
      </p:sp>
      <p:sp>
        <p:nvSpPr>
          <p:cNvPr id="3" name="Content Placeholder 2"/>
          <p:cNvSpPr>
            <a:spLocks noGrp="1"/>
          </p:cNvSpPr>
          <p:nvPr>
            <p:ph idx="1"/>
          </p:nvPr>
        </p:nvSpPr>
        <p:spPr>
          <a:xfrm>
            <a:off x="457200" y="1371600"/>
            <a:ext cx="8458200" cy="4754563"/>
          </a:xfrm>
        </p:spPr>
        <p:txBody>
          <a:bodyPr>
            <a:normAutofit fontScale="92500"/>
          </a:bodyPr>
          <a:lstStyle/>
          <a:p>
            <a:r>
              <a:rPr lang="en-US" dirty="0" smtClean="0"/>
              <a:t>Want to write a report using library books</a:t>
            </a:r>
          </a:p>
          <a:p>
            <a:pPr lvl="1"/>
            <a:r>
              <a:rPr lang="en-US" dirty="0" smtClean="0"/>
              <a:t>E.g., works of J.D. Salinger</a:t>
            </a:r>
          </a:p>
          <a:p>
            <a:r>
              <a:rPr lang="en-US" dirty="0" smtClean="0"/>
              <a:t>Go to Doe library, look up relevant books, fetch from stacks, and place on desk in library</a:t>
            </a:r>
          </a:p>
          <a:p>
            <a:r>
              <a:rPr lang="en-US" dirty="0" smtClean="0"/>
              <a:t>If need more, check them out and keep on desk</a:t>
            </a:r>
          </a:p>
          <a:p>
            <a:pPr lvl="1"/>
            <a:r>
              <a:rPr lang="en-US" dirty="0" smtClean="0"/>
              <a:t>But don’t return earlier books since might need them</a:t>
            </a:r>
          </a:p>
          <a:p>
            <a:r>
              <a:rPr lang="en-US" dirty="0" smtClean="0"/>
              <a:t>You hope this collection of ~10 books on desk enough to write report, despite 10 being only 0.00001% of books in UC Berkeley libraries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extLst>
      <p:ext uri="{BB962C8B-B14F-4D97-AF65-F5344CB8AC3E}">
        <p14:creationId xmlns:p14="http://schemas.microsoft.com/office/powerpoint/2010/main" val="13222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3863180" y="2362200"/>
            <a:ext cx="937420" cy="1074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p>
            <a:pPr algn="ctr"/>
            <a:r>
              <a:rPr lang="en-US" sz="1600" dirty="0" smtClean="0">
                <a:solidFill>
                  <a:srgbClr val="000000"/>
                </a:solidFill>
              </a:rPr>
              <a:t>Second-Level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Big Idea: </a:t>
            </a:r>
            <a:r>
              <a:rPr lang="en-US" dirty="0"/>
              <a:t>Memory Hierarchy</a:t>
            </a:r>
          </a:p>
        </p:txBody>
      </p:sp>
      <p:sp>
        <p:nvSpPr>
          <p:cNvPr id="1487878" name="Rectangle 6"/>
          <p:cNvSpPr>
            <a:spLocks noChangeArrowheads="1"/>
          </p:cNvSpPr>
          <p:nvPr/>
        </p:nvSpPr>
        <p:spPr bwMode="auto">
          <a:xfrm>
            <a:off x="1011587"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25987" y="1697392"/>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62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011587" y="2764192"/>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40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62080" y="2230792"/>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809974" y="1468792"/>
            <a:ext cx="513362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2032798" y="1466066"/>
            <a:ext cx="2144713"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On-Chip Components</a:t>
            </a:r>
          </a:p>
        </p:txBody>
      </p:sp>
      <p:sp>
        <p:nvSpPr>
          <p:cNvPr id="1487886" name="Line 14"/>
          <p:cNvSpPr>
            <a:spLocks noChangeShapeType="1"/>
          </p:cNvSpPr>
          <p:nvPr/>
        </p:nvSpPr>
        <p:spPr bwMode="auto">
          <a:xfrm flipV="1">
            <a:off x="2230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27625" y="3537305"/>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52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63256" y="3103123"/>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248400" y="1981200"/>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324600" y="2286000"/>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dirty="0">
                <a:solidFill>
                  <a:srgbClr val="000000"/>
                </a:solidFill>
              </a:rPr>
              <a:t>Main</a:t>
            </a:r>
          </a:p>
          <a:p>
            <a:pPr algn="ctr"/>
            <a:r>
              <a:rPr lang="en-US" sz="1600" dirty="0">
                <a:solidFill>
                  <a:srgbClr val="000000"/>
                </a:solidFill>
              </a:rPr>
              <a:t>Memory</a:t>
            </a:r>
          </a:p>
          <a:p>
            <a:pPr algn="ctr"/>
            <a:r>
              <a:rPr lang="en-US" sz="1600" dirty="0">
                <a:solidFill>
                  <a:srgbClr val="000000"/>
                </a:solidFill>
              </a:rPr>
              <a:t>(DRAM)</a:t>
            </a:r>
          </a:p>
        </p:txBody>
      </p:sp>
      <p:sp>
        <p:nvSpPr>
          <p:cNvPr id="1487893" name="Rectangle 21"/>
          <p:cNvSpPr>
            <a:spLocks noChangeArrowheads="1"/>
          </p:cNvSpPr>
          <p:nvPr/>
        </p:nvSpPr>
        <p:spPr bwMode="auto">
          <a:xfrm rot="5400000">
            <a:off x="3074544" y="2988824"/>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82480" y="2303024"/>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73387" y="3907192"/>
            <a:ext cx="8566448"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a:t>
            </a:r>
            <a:r>
              <a:rPr lang="en-US" b="1" dirty="0" smtClean="0">
                <a:solidFill>
                  <a:schemeClr val="tx1"/>
                </a:solidFill>
              </a:rPr>
              <a:t>:        </a:t>
            </a:r>
            <a:r>
              <a:rPr lang="en-US" dirty="0">
                <a:solidFill>
                  <a:schemeClr val="tx1"/>
                </a:solidFill>
                <a:cs typeface="Arial" charset="0"/>
              </a:rPr>
              <a:t>½</a:t>
            </a:r>
            <a:r>
              <a:rPr lang="en-US" dirty="0">
                <a:solidFill>
                  <a:schemeClr val="tx1"/>
                </a:solidFill>
              </a:rPr>
              <a:t>’s            </a:t>
            </a:r>
            <a:r>
              <a:rPr lang="en-US" dirty="0" smtClean="0">
                <a:solidFill>
                  <a:schemeClr val="tx1"/>
                </a:solidFill>
              </a:rPr>
              <a:t>         1</a:t>
            </a:r>
            <a:r>
              <a:rPr lang="en-US" dirty="0">
                <a:solidFill>
                  <a:schemeClr val="tx1"/>
                </a:solidFill>
              </a:rPr>
              <a:t>’s                 </a:t>
            </a:r>
            <a:r>
              <a:rPr lang="en-US" dirty="0" smtClean="0">
                <a:solidFill>
                  <a:schemeClr val="tx1"/>
                </a:solidFill>
              </a:rPr>
              <a:t>          10</a:t>
            </a:r>
            <a:r>
              <a:rPr lang="en-US" dirty="0">
                <a:solidFill>
                  <a:schemeClr val="tx1"/>
                </a:solidFill>
              </a:rPr>
              <a:t>’s            </a:t>
            </a:r>
            <a:r>
              <a:rPr lang="en-US" dirty="0" smtClean="0">
                <a:solidFill>
                  <a:schemeClr val="tx1"/>
                </a:solidFill>
              </a:rPr>
              <a:t>   100</a:t>
            </a:r>
            <a:r>
              <a:rPr lang="en-US" dirty="0">
                <a:solidFill>
                  <a:schemeClr val="tx1"/>
                </a:solidFill>
              </a:rPr>
              <a:t>’s       </a:t>
            </a:r>
            <a:r>
              <a:rPr lang="en-US" dirty="0" smtClean="0">
                <a:solidFill>
                  <a:schemeClr val="tx1"/>
                </a:solidFill>
              </a:rPr>
              <a:t>        1,000,000’s</a:t>
            </a:r>
            <a:endParaRPr lang="en-US" dirty="0">
              <a:solidFill>
                <a:schemeClr val="tx1"/>
              </a:solidFill>
            </a:endParaRPr>
          </a:p>
        </p:txBody>
      </p:sp>
      <p:sp>
        <p:nvSpPr>
          <p:cNvPr id="1487902" name="Rectangle 30"/>
          <p:cNvSpPr>
            <a:spLocks noChangeArrowheads="1"/>
          </p:cNvSpPr>
          <p:nvPr/>
        </p:nvSpPr>
        <p:spPr bwMode="auto">
          <a:xfrm>
            <a:off x="173387" y="4288192"/>
            <a:ext cx="8401464"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a:t>
            </a:r>
            <a:r>
              <a:rPr lang="en-US" dirty="0" smtClean="0">
                <a:solidFill>
                  <a:schemeClr val="tx1"/>
                </a:solidFill>
              </a:rPr>
              <a:t>   100</a:t>
            </a:r>
            <a:r>
              <a:rPr lang="en-US" dirty="0">
                <a:solidFill>
                  <a:schemeClr val="tx1"/>
                </a:solidFill>
              </a:rPr>
              <a:t>’s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33" name="Slide Number Placeholder 32"/>
          <p:cNvSpPr>
            <a:spLocks noGrp="1"/>
          </p:cNvSpPr>
          <p:nvPr>
            <p:ph type="sldNum" sz="quarter" idx="12"/>
          </p:nvPr>
        </p:nvSpPr>
        <p:spPr/>
        <p:txBody>
          <a:bodyPr/>
          <a:lstStyle/>
          <a:p>
            <a:fld id="{3CC63E4C-4642-794D-A2FD-70F6B81535F5}" type="slidenum">
              <a:rPr lang="en-US" smtClean="0"/>
              <a:pPr/>
              <a:t>6</a:t>
            </a:fld>
            <a:endParaRPr lang="en-US"/>
          </a:p>
        </p:txBody>
      </p:sp>
      <p:sp>
        <p:nvSpPr>
          <p:cNvPr id="36" name="Content Placeholder 30"/>
          <p:cNvSpPr>
            <a:spLocks noGrp="1"/>
          </p:cNvSpPr>
          <p:nvPr>
            <p:ph idx="1"/>
          </p:nvPr>
        </p:nvSpPr>
        <p:spPr>
          <a:xfrm>
            <a:off x="320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481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a:t>
              </a:r>
              <a:r>
                <a:rPr lang="en-US" b="1" dirty="0" smtClean="0">
                  <a:solidFill>
                    <a:schemeClr val="tx1"/>
                  </a:solidFill>
                </a:rPr>
                <a:t>Cost/bit:         </a:t>
              </a:r>
              <a:r>
                <a:rPr lang="en-US" dirty="0">
                  <a:solidFill>
                    <a:schemeClr val="tx1"/>
                  </a:solidFill>
                </a:rPr>
                <a:t>highest                                                                             </a:t>
              </a:r>
              <a:r>
                <a:rPr lang="en-US" dirty="0" smtClean="0">
                  <a:solidFill>
                    <a:schemeClr val="tx1"/>
                  </a:solidFill>
                </a:rPr>
                <a:t>                    </a:t>
              </a:r>
              <a:r>
                <a:rPr lang="en-US" dirty="0">
                  <a:solidFill>
                    <a:schemeClr val="tx1"/>
                  </a:solidFill>
                </a:rPr>
                <a:t>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31" name="Rectangle 3" descr="10%"/>
          <p:cNvSpPr>
            <a:spLocks noChangeArrowheads="1"/>
          </p:cNvSpPr>
          <p:nvPr/>
        </p:nvSpPr>
        <p:spPr bwMode="auto">
          <a:xfrm>
            <a:off x="5029200" y="1905000"/>
            <a:ext cx="838200" cy="1600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0">
            <a:normAutofit/>
          </a:bodyPr>
          <a:lstStyle/>
          <a:p>
            <a:pPr algn="ctr"/>
            <a:r>
              <a:rPr lang="en-US" sz="1600" dirty="0" smtClean="0">
                <a:solidFill>
                  <a:srgbClr val="000000"/>
                </a:solidFill>
              </a:rPr>
              <a:t>Third-Level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Tree>
    <p:extLst>
      <p:ext uri="{BB962C8B-B14F-4D97-AF65-F5344CB8AC3E}">
        <p14:creationId xmlns:p14="http://schemas.microsoft.com/office/powerpoint/2010/main" val="3098156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444500" y="850900"/>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457200" y="228600"/>
            <a:ext cx="8229600" cy="411162"/>
          </a:xfrm>
        </p:spPr>
        <p:txBody>
          <a:bodyPr>
            <a:normAutofit fontScale="90000"/>
          </a:bodyPr>
          <a:lstStyle/>
          <a:p>
            <a:r>
              <a:rPr lang="en-US" dirty="0" smtClean="0"/>
              <a:t>Real Memory Reference Patterns</a:t>
            </a:r>
            <a:endParaRPr lang="en-US" dirty="0"/>
          </a:p>
        </p:txBody>
      </p:sp>
      <p:sp>
        <p:nvSpPr>
          <p:cNvPr id="1472516" name="Text Box 4"/>
          <p:cNvSpPr txBox="1">
            <a:spLocks noChangeArrowheads="1"/>
          </p:cNvSpPr>
          <p:nvPr/>
        </p:nvSpPr>
        <p:spPr bwMode="auto">
          <a:xfrm>
            <a:off x="1612900" y="6102350"/>
            <a:ext cx="6616700" cy="492443"/>
          </a:xfrm>
          <a:prstGeom prst="rect">
            <a:avLst/>
          </a:prstGeom>
          <a:noFill/>
          <a:ln w="9525">
            <a:noFill/>
            <a:miter lim="800000"/>
            <a:headEnd/>
            <a:tailEnd/>
          </a:ln>
          <a:effectLst/>
        </p:spPr>
        <p:txBody>
          <a:bodyPr wrap="square" lIns="0" tIns="0" rIns="0" bIns="0">
            <a:prstTxWarp prst="textNoShape">
              <a:avLst/>
            </a:prstTxWarp>
            <a:spAutoFit/>
          </a:bodyPr>
          <a:lstStyle/>
          <a:p>
            <a:pP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tx1"/>
                </a:solidFill>
                <a:latin typeface="Times" charset="0"/>
              </a:rPr>
              <a:t>Donald J. Hatfield, Jeanette Gerald: Program Restructuring for Virtual Memory. IBM Systems Journal 10(3): 168-192 (1971)</a:t>
            </a:r>
          </a:p>
        </p:txBody>
      </p:sp>
      <p:sp>
        <p:nvSpPr>
          <p:cNvPr id="1472517" name="Text Box 5"/>
          <p:cNvSpPr txBox="1">
            <a:spLocks noChangeArrowheads="1"/>
          </p:cNvSpPr>
          <p:nvPr/>
        </p:nvSpPr>
        <p:spPr bwMode="auto">
          <a:xfrm>
            <a:off x="8153400" y="6096000"/>
            <a:ext cx="738834" cy="210741"/>
          </a:xfrm>
          <a:prstGeom prst="rect">
            <a:avLst/>
          </a:prstGeom>
          <a:noFill/>
          <a:ln w="9525">
            <a:noFill/>
            <a:miter lim="800000"/>
            <a:headEnd/>
            <a:tailEnd/>
          </a:ln>
          <a:effectLst/>
        </p:spPr>
        <p:txBody>
          <a:bodyPr wrap="non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8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2100035" y="3166835"/>
            <a:ext cx="4857752" cy="200482"/>
          </a:xfrm>
          <a:prstGeom prst="rect">
            <a:avLst/>
          </a:prstGeom>
          <a:noFill/>
          <a:ln w="9525">
            <a:noFill/>
            <a:miter lim="800000"/>
            <a:headEnd/>
            <a:tailEnd/>
          </a:ln>
          <a:effectLst/>
        </p:spPr>
        <p:txBody>
          <a:bodyPr wrap="squar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spTree>
    <p:extLst>
      <p:ext uri="{BB962C8B-B14F-4D97-AF65-F5344CB8AC3E}">
        <p14:creationId xmlns:p14="http://schemas.microsoft.com/office/powerpoint/2010/main" val="19966746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smtClean="0"/>
              <a:t>Big Idea: Locality</a:t>
            </a:r>
            <a:endParaRPr lang="en-US" dirty="0"/>
          </a:p>
        </p:txBody>
      </p:sp>
      <p:sp>
        <p:nvSpPr>
          <p:cNvPr id="1511427" name="Rectangle 3"/>
          <p:cNvSpPr>
            <a:spLocks noGrp="1" noChangeArrowheads="1"/>
          </p:cNvSpPr>
          <p:nvPr>
            <p:ph type="body" idx="1"/>
          </p:nvPr>
        </p:nvSpPr>
        <p:spPr/>
        <p:txBody>
          <a:bodyPr>
            <a:normAutofit fontScale="92500"/>
          </a:bodyPr>
          <a:lstStyle/>
          <a:p>
            <a:pPr>
              <a:buClr>
                <a:schemeClr val="tx1"/>
              </a:buClr>
            </a:pPr>
            <a:r>
              <a:rPr lang="en-US" i="1" dirty="0" smtClean="0">
                <a:solidFill>
                  <a:srgbClr val="0000FF"/>
                </a:solidFill>
              </a:rPr>
              <a:t>Temporal Locality </a:t>
            </a:r>
            <a:r>
              <a:rPr lang="en-US" dirty="0" smtClean="0"/>
              <a:t>(locality in time)</a:t>
            </a:r>
          </a:p>
          <a:p>
            <a:pPr lvl="1"/>
            <a:r>
              <a:rPr lang="en-US" dirty="0" smtClean="0"/>
              <a:t>Go back to same book on desktop multiple times</a:t>
            </a:r>
          </a:p>
          <a:p>
            <a:pPr lvl="1"/>
            <a:r>
              <a:rPr lang="en-US" dirty="0" smtClean="0"/>
              <a:t>If a memory location is referenced, then it will tend to be referenced again soon</a:t>
            </a:r>
          </a:p>
          <a:p>
            <a:pPr>
              <a:buClr>
                <a:schemeClr val="tx1"/>
              </a:buClr>
            </a:pPr>
            <a:r>
              <a:rPr lang="en-US" i="1" dirty="0" smtClean="0">
                <a:solidFill>
                  <a:srgbClr val="0000FF"/>
                </a:solidFill>
              </a:rPr>
              <a:t>Spatial Locality</a:t>
            </a:r>
            <a:r>
              <a:rPr lang="en-US" dirty="0" smtClean="0">
                <a:solidFill>
                  <a:srgbClr val="0000FF"/>
                </a:solidFill>
              </a:rPr>
              <a:t> </a:t>
            </a:r>
            <a:r>
              <a:rPr lang="en-US" dirty="0" smtClean="0"/>
              <a:t>(locality in space)</a:t>
            </a:r>
          </a:p>
          <a:p>
            <a:pPr lvl="1"/>
            <a:r>
              <a:rPr lang="en-US" dirty="0" smtClean="0"/>
              <a:t>When go to book shelf, pick up multiple books on J.D. Salinger since library stores related books together</a:t>
            </a:r>
          </a:p>
          <a:p>
            <a:pPr lvl="1"/>
            <a:r>
              <a:rPr lang="en-US" dirty="0" smtClean="0"/>
              <a:t>If a memory location is referenced, the locations with nearby addresses will tend to be referenced soon</a:t>
            </a:r>
          </a:p>
        </p:txBody>
      </p:sp>
      <p:sp>
        <p:nvSpPr>
          <p:cNvPr id="7" name="Slide Number Placeholder 6"/>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3177093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1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1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1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1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1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1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7"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444500" y="850900"/>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546100" y="38100"/>
            <a:ext cx="8064500" cy="812800"/>
          </a:xfrm>
          <a:noFill/>
        </p:spPr>
        <p:txBody>
          <a:bodyPr/>
          <a:lstStyle/>
          <a:p>
            <a:pPr marL="25400">
              <a:tabLst>
                <a:tab pos="317500" algn="l"/>
                <a:tab pos="1231900" algn="l"/>
                <a:tab pos="2146300" algn="l"/>
                <a:tab pos="3060700" algn="l"/>
                <a:tab pos="3975100" algn="l"/>
                <a:tab pos="4889500" algn="l"/>
                <a:tab pos="5803900" algn="l"/>
              </a:tabLst>
            </a:pPr>
            <a:r>
              <a:rPr lang="en-US" dirty="0"/>
              <a:t>Memory Reference Patterns</a:t>
            </a:r>
          </a:p>
        </p:txBody>
      </p:sp>
      <p:sp>
        <p:nvSpPr>
          <p:cNvPr id="1472516" name="Text Box 4"/>
          <p:cNvSpPr txBox="1">
            <a:spLocks noChangeArrowheads="1"/>
          </p:cNvSpPr>
          <p:nvPr/>
        </p:nvSpPr>
        <p:spPr bwMode="auto">
          <a:xfrm>
            <a:off x="4419600" y="6102350"/>
            <a:ext cx="4635500" cy="733425"/>
          </a:xfrm>
          <a:prstGeom prst="rect">
            <a:avLst/>
          </a:prstGeom>
          <a:noFill/>
          <a:ln w="9525">
            <a:noFill/>
            <a:miter lim="800000"/>
            <a:headEnd/>
            <a:tailEnd/>
          </a:ln>
          <a:effectLst/>
        </p:spPr>
        <p:txBody>
          <a:bodyPr lIns="0" tIns="0" rIns="0" bIns="0">
            <a:prstTxWarp prst="textNoShape">
              <a:avLst/>
            </a:prstTxWarp>
            <a:spAutoFit/>
          </a:bodyPr>
          <a:lstStyle/>
          <a:p>
            <a:pP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tx1"/>
                </a:solidFill>
                <a:latin typeface="Times" charset="0"/>
              </a:rPr>
              <a:t>Donald J. Hatfield, Jeanette Gerald: Program Restructuring for Virtual Memory. IBM Systems Journal 10(3): 168-192 (1971)</a:t>
            </a:r>
          </a:p>
        </p:txBody>
      </p:sp>
      <p:sp>
        <p:nvSpPr>
          <p:cNvPr id="1472517" name="Text Box 5"/>
          <p:cNvSpPr txBox="1">
            <a:spLocks noChangeArrowheads="1"/>
          </p:cNvSpPr>
          <p:nvPr/>
        </p:nvSpPr>
        <p:spPr bwMode="auto">
          <a:xfrm>
            <a:off x="8229600" y="6096000"/>
            <a:ext cx="633286" cy="200482"/>
          </a:xfrm>
          <a:prstGeom prst="rect">
            <a:avLst/>
          </a:prstGeom>
          <a:noFill/>
          <a:ln w="9525">
            <a:noFill/>
            <a:miter lim="800000"/>
            <a:headEnd/>
            <a:tailEnd/>
          </a:ln>
          <a:effectLst/>
        </p:spPr>
        <p:txBody>
          <a:bodyPr wrap="non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2092097" y="3235098"/>
            <a:ext cx="4841877" cy="200482"/>
          </a:xfrm>
          <a:prstGeom prst="rect">
            <a:avLst/>
          </a:prstGeom>
          <a:noFill/>
          <a:ln w="9525">
            <a:noFill/>
            <a:miter lim="800000"/>
            <a:headEnd/>
            <a:tailEnd/>
          </a:ln>
          <a:effectLst/>
        </p:spPr>
        <p:txBody>
          <a:bodyPr wrap="squar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grpSp>
        <p:nvGrpSpPr>
          <p:cNvPr id="2" name="Group 8"/>
          <p:cNvGrpSpPr>
            <a:grpSpLocks/>
          </p:cNvGrpSpPr>
          <p:nvPr/>
        </p:nvGrpSpPr>
        <p:grpSpPr bwMode="auto">
          <a:xfrm>
            <a:off x="3962400" y="4711700"/>
            <a:ext cx="5014913" cy="1282700"/>
            <a:chOff x="2198" y="2555"/>
            <a:chExt cx="3159" cy="808"/>
          </a:xfrm>
        </p:grpSpPr>
        <p:sp>
          <p:nvSpPr>
            <p:cNvPr id="1472521" name="Freeform 9"/>
            <p:cNvSpPr>
              <a:spLocks/>
            </p:cNvSpPr>
            <p:nvPr/>
          </p:nvSpPr>
          <p:spPr bwMode="auto">
            <a:xfrm>
              <a:off x="2198" y="2555"/>
              <a:ext cx="639" cy="44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2" name="Line 10"/>
            <p:cNvSpPr>
              <a:spLocks noChangeShapeType="1"/>
            </p:cNvSpPr>
            <p:nvPr/>
          </p:nvSpPr>
          <p:spPr bwMode="auto">
            <a:xfrm rot="10800000">
              <a:off x="2846" y="2923"/>
              <a:ext cx="576" cy="120"/>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3" name="Line 11"/>
            <p:cNvSpPr>
              <a:spLocks noChangeShapeType="1"/>
            </p:cNvSpPr>
            <p:nvPr/>
          </p:nvSpPr>
          <p:spPr bwMode="auto">
            <a:xfrm>
              <a:off x="4222" y="3019"/>
              <a:ext cx="448" cy="104"/>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4" name="Freeform 12"/>
            <p:cNvSpPr>
              <a:spLocks/>
            </p:cNvSpPr>
            <p:nvPr/>
          </p:nvSpPr>
          <p:spPr bwMode="auto">
            <a:xfrm>
              <a:off x="4718" y="2763"/>
              <a:ext cx="639" cy="60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5" name="Text Box 13"/>
            <p:cNvSpPr txBox="1">
              <a:spLocks noChangeArrowheads="1"/>
            </p:cNvSpPr>
            <p:nvPr/>
          </p:nvSpPr>
          <p:spPr bwMode="auto">
            <a:xfrm>
              <a:off x="3302" y="2707"/>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Spatial</a:t>
              </a:r>
            </a:p>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Locality</a:t>
              </a:r>
            </a:p>
          </p:txBody>
        </p:sp>
      </p:grpSp>
      <p:grpSp>
        <p:nvGrpSpPr>
          <p:cNvPr id="3" name="Group 15"/>
          <p:cNvGrpSpPr>
            <a:grpSpLocks/>
          </p:cNvGrpSpPr>
          <p:nvPr/>
        </p:nvGrpSpPr>
        <p:grpSpPr bwMode="auto">
          <a:xfrm>
            <a:off x="4203700" y="2362200"/>
            <a:ext cx="4819650" cy="793750"/>
            <a:chOff x="2317" y="1288"/>
            <a:chExt cx="3036" cy="500"/>
          </a:xfrm>
        </p:grpSpPr>
        <p:sp>
          <p:nvSpPr>
            <p:cNvPr id="1472528" name="Freeform 16"/>
            <p:cNvSpPr>
              <a:spLocks/>
            </p:cNvSpPr>
            <p:nvPr/>
          </p:nvSpPr>
          <p:spPr bwMode="auto">
            <a:xfrm>
              <a:off x="2317" y="1552"/>
              <a:ext cx="1735" cy="216"/>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9" name="Line 17"/>
            <p:cNvSpPr>
              <a:spLocks noChangeShapeType="1"/>
            </p:cNvSpPr>
            <p:nvPr/>
          </p:nvSpPr>
          <p:spPr bwMode="auto">
            <a:xfrm flipH="1">
              <a:off x="4077" y="1488"/>
              <a:ext cx="208" cy="152"/>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30" name="Text Box 18"/>
            <p:cNvSpPr txBox="1">
              <a:spLocks noChangeArrowheads="1"/>
            </p:cNvSpPr>
            <p:nvPr/>
          </p:nvSpPr>
          <p:spPr bwMode="auto">
            <a:xfrm>
              <a:off x="4181" y="1288"/>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Temporal</a:t>
              </a:r>
            </a:p>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 Locality</a:t>
              </a:r>
            </a:p>
          </p:txBody>
        </p:sp>
      </p:grpSp>
    </p:spTree>
    <p:extLst>
      <p:ext uri="{BB962C8B-B14F-4D97-AF65-F5344CB8AC3E}">
        <p14:creationId xmlns:p14="http://schemas.microsoft.com/office/powerpoint/2010/main" val="3732245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14829</TotalTime>
  <Words>3820</Words>
  <Application>Microsoft Macintosh PowerPoint</Application>
  <PresentationFormat>On-screen Show (4:3)</PresentationFormat>
  <Paragraphs>867</Paragraphs>
  <Slides>47</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Calibri</vt:lpstr>
      <vt:lpstr>Courier</vt:lpstr>
      <vt:lpstr>Monotype Sorts</vt:lpstr>
      <vt:lpstr>ＭＳ Ｐゴシック</vt:lpstr>
      <vt:lpstr>ＭＳ ゴシック</vt:lpstr>
      <vt:lpstr>Symbol</vt:lpstr>
      <vt:lpstr>Times</vt:lpstr>
      <vt:lpstr>Wingdings</vt:lpstr>
      <vt:lpstr>Arial</vt:lpstr>
      <vt:lpstr>Office Theme</vt:lpstr>
      <vt:lpstr>Image</vt:lpstr>
      <vt:lpstr>CS 61C: Great Ideas in Computer Architecture (Machine Structures) Caches Part 1</vt:lpstr>
      <vt:lpstr>Components of a Computer</vt:lpstr>
      <vt:lpstr>Problem: Large memories slow? Library Analogy</vt:lpstr>
      <vt:lpstr>Processor-DRAM Gap (latency) </vt:lpstr>
      <vt:lpstr>What to do: Library Analogy</vt:lpstr>
      <vt:lpstr>Big Idea: Memory Hierarchy</vt:lpstr>
      <vt:lpstr>Real Memory Reference Patterns</vt:lpstr>
      <vt:lpstr>Big Idea: Locality</vt:lpstr>
      <vt:lpstr>Memory Reference Patterns</vt:lpstr>
      <vt:lpstr>Principle of Locality</vt:lpstr>
      <vt:lpstr>Memory Reference Patterns</vt:lpstr>
      <vt:lpstr>Cache Philosophy</vt:lpstr>
      <vt:lpstr>Memory Access without Cache</vt:lpstr>
      <vt:lpstr>Adding Cache to Computer</vt:lpstr>
      <vt:lpstr>Memory Access with Cache</vt:lpstr>
      <vt:lpstr>Administrivia</vt:lpstr>
      <vt:lpstr>Clicker Question…</vt:lpstr>
      <vt:lpstr>Cache “Tags”</vt:lpstr>
      <vt:lpstr>Anatomy of a  16 Byte Cache,  4 Byte Block</vt:lpstr>
      <vt:lpstr>Cache Replacement</vt:lpstr>
      <vt:lpstr>Block Must be Aligned in Memory</vt:lpstr>
      <vt:lpstr>Anatomy of a 32B Cache, 8B Block</vt:lpstr>
      <vt:lpstr>Hardware Cost of Cache</vt:lpstr>
      <vt:lpstr>Processor Address Fields used by Cache Controller</vt:lpstr>
      <vt:lpstr>What is limit to number of sets?</vt:lpstr>
      <vt:lpstr>Cache Names for Each Organization</vt:lpstr>
      <vt:lpstr>Memory Block-addressing example</vt:lpstr>
      <vt:lpstr>Block number aliasing example</vt:lpstr>
      <vt:lpstr>Direct Mapped Cache Ex:  Mapping a 6-bit Memory Address</vt:lpstr>
      <vt:lpstr>Caching:  A Simple First Example</vt:lpstr>
      <vt:lpstr>One More Detail: Valid Bit</vt:lpstr>
      <vt:lpstr>Direct-Mapped Cache Example</vt:lpstr>
      <vt:lpstr>Multiword-Block Direct-Mapped Cache</vt:lpstr>
      <vt:lpstr>Processor Address Fields used by Cache Controller</vt:lpstr>
      <vt:lpstr>Direct-Mapped Cache Review</vt:lpstr>
      <vt:lpstr>Four-Way Set-Associative Cache</vt:lpstr>
      <vt:lpstr>Handling Stores with Write-Through</vt:lpstr>
      <vt:lpstr>Write-Through Cache</vt:lpstr>
      <vt:lpstr>Handling Stores with Write-Back</vt:lpstr>
      <vt:lpstr>Write-Back Cache</vt:lpstr>
      <vt:lpstr>Write-Through vs. Write-Back</vt:lpstr>
      <vt:lpstr>Write Policy Choices </vt:lpstr>
      <vt:lpstr>Cache (Performance) Terms</vt:lpstr>
      <vt:lpstr>Average Memory Access Time (AMAT)</vt:lpstr>
      <vt:lpstr>PowerPoint Presentation</vt:lpstr>
      <vt:lpstr>Example: Direct-Mapped Cache with 4 Single-Word Blocks, Worst-Case Reference String</vt:lpstr>
      <vt:lpstr>Example: Direct-Mapped Cache with 4 Single-Word Blocks, Worst-Case Reference String</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Nicholas Weaver</cp:lastModifiedBy>
  <cp:revision>223</cp:revision>
  <cp:lastPrinted>2013-10-02T04:31:49Z</cp:lastPrinted>
  <dcterms:created xsi:type="dcterms:W3CDTF">2012-02-15T14:17:37Z</dcterms:created>
  <dcterms:modified xsi:type="dcterms:W3CDTF">2016-03-10T20:50:38Z</dcterms:modified>
</cp:coreProperties>
</file>