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779" r:id="rId2"/>
    <p:sldId id="787" r:id="rId3"/>
    <p:sldId id="788" r:id="rId4"/>
    <p:sldId id="789" r:id="rId5"/>
    <p:sldId id="790" r:id="rId6"/>
    <p:sldId id="791" r:id="rId7"/>
    <p:sldId id="792" r:id="rId8"/>
    <p:sldId id="793" r:id="rId9"/>
    <p:sldId id="794" r:id="rId10"/>
    <p:sldId id="742" r:id="rId11"/>
    <p:sldId id="744" r:id="rId12"/>
    <p:sldId id="782" r:id="rId13"/>
    <p:sldId id="745" r:id="rId14"/>
    <p:sldId id="746" r:id="rId15"/>
    <p:sldId id="748" r:id="rId16"/>
    <p:sldId id="749" r:id="rId17"/>
    <p:sldId id="750" r:id="rId18"/>
    <p:sldId id="751" r:id="rId19"/>
    <p:sldId id="752" r:id="rId20"/>
    <p:sldId id="785" r:id="rId21"/>
    <p:sldId id="753" r:id="rId22"/>
    <p:sldId id="755" r:id="rId23"/>
    <p:sldId id="756" r:id="rId24"/>
    <p:sldId id="783" r:id="rId25"/>
    <p:sldId id="757" r:id="rId26"/>
    <p:sldId id="766" r:id="rId27"/>
    <p:sldId id="767" r:id="rId28"/>
    <p:sldId id="768" r:id="rId29"/>
    <p:sldId id="769" r:id="rId30"/>
    <p:sldId id="770" r:id="rId31"/>
    <p:sldId id="771" r:id="rId32"/>
    <p:sldId id="772" r:id="rId33"/>
    <p:sldId id="773" r:id="rId34"/>
    <p:sldId id="774" r:id="rId35"/>
    <p:sldId id="778" r:id="rId3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88854" autoAdjust="0"/>
  </p:normalViewPr>
  <p:slideViewPr>
    <p:cSldViewPr snapToGrid="0">
      <p:cViewPr varScale="1">
        <p:scale>
          <a:sx n="95" d="100"/>
          <a:sy n="95" d="100"/>
        </p:scale>
        <p:origin x="15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3/9/16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39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56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4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48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97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18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4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 figure 4.54 on p.</a:t>
            </a:r>
            <a:r>
              <a:rPr lang="en-US" baseline="0" dirty="0" smtClean="0"/>
              <a:t> 368.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0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1" tIns="47536" rIns="95071" bIns="4753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92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1" tIns="47536" rIns="95071" bIns="4753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6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r>
              <a:rPr lang="en-US" dirty="0" smtClean="0"/>
              <a:t>Each instruction has identical latency!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1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4DF24-4FCB-9148-9F9E-F7987219468E}" type="slidenum">
              <a:rPr lang="en-AU"/>
              <a:pPr/>
              <a:t>25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4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9 March,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26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19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2498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9" y="4563195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30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8430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00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6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9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03321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6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09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9 March,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34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2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4363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597" tIns="47942" rIns="97597" bIns="479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9125"/>
            <a:ext cx="4776787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3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4A8-8F2E-4349-A075-3319C28009C3}" type="slidenum">
              <a:rPr lang="en-AU"/>
              <a:pPr/>
              <a:t>5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24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6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C005-0863-424E-AD4E-E9456B986DF7}" type="slidenum">
              <a:rPr lang="en-AU"/>
              <a:pPr/>
              <a:t>7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using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as “time between completion</a:t>
            </a:r>
            <a:r>
              <a:rPr lang="en-US" baseline="0" dirty="0" smtClean="0"/>
              <a:t> of </a:t>
            </a:r>
            <a:r>
              <a:rPr lang="en-US" dirty="0" smtClean="0"/>
              <a:t>instructions.”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65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10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3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605" tIns="47946" rIns="97605" bIns="4794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0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295400"/>
            <a:ext cx="8510631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Pipelining and Hazards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Vladimir Stojanovic and Nicholas Weaver</a:t>
            </a:r>
          </a:p>
          <a:p>
            <a:r>
              <a:rPr lang="en-US" dirty="0" smtClean="0"/>
              <a:t>http://inst.eecs.Berkeley.edu/~cs61c/sp16</a:t>
            </a:r>
          </a:p>
        </p:txBody>
      </p:sp>
    </p:spTree>
    <p:extLst>
      <p:ext uri="{BB962C8B-B14F-4D97-AF65-F5344CB8AC3E}">
        <p14:creationId xmlns:p14="http://schemas.microsoft.com/office/powerpoint/2010/main" val="14516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Hazards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A </a:t>
            </a:r>
            <a:r>
              <a:rPr lang="en-US" i="1" dirty="0" smtClean="0"/>
              <a:t>hazard</a:t>
            </a:r>
            <a:r>
              <a:rPr lang="en-US" dirty="0" smtClean="0"/>
              <a:t> is a situation </a:t>
            </a:r>
            <a:r>
              <a:rPr lang="en-US" dirty="0"/>
              <a:t>that </a:t>
            </a:r>
            <a:r>
              <a:rPr lang="en-US" dirty="0" smtClean="0"/>
              <a:t>prevents </a:t>
            </a:r>
            <a:r>
              <a:rPr lang="en-US" dirty="0"/>
              <a:t>starting the </a:t>
            </a:r>
            <a:r>
              <a:rPr lang="en-US" dirty="0" smtClean="0"/>
              <a:t>next instruction </a:t>
            </a:r>
            <a:r>
              <a:rPr lang="en-US" dirty="0"/>
              <a:t>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 smtClean="0">
                <a:solidFill>
                  <a:srgbClr val="FF0000"/>
                </a:solidFill>
              </a:rPr>
              <a:t>Structural hazard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required </a:t>
            </a:r>
            <a:r>
              <a:rPr lang="en-US" dirty="0"/>
              <a:t>resource is </a:t>
            </a:r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(e.g. needed in multiple stages)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>
                <a:solidFill>
                  <a:srgbClr val="FF0000"/>
                </a:solidFill>
              </a:rPr>
              <a:t>Data </a:t>
            </a:r>
            <a:r>
              <a:rPr lang="en-US" i="1" dirty="0" smtClean="0">
                <a:solidFill>
                  <a:srgbClr val="FF0000"/>
                </a:solidFill>
              </a:rPr>
              <a:t>hazard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Data dependency between instructions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Need </a:t>
            </a:r>
            <a:r>
              <a:rPr lang="en-US" dirty="0"/>
              <a:t>to wait for previous instruction to complete its data </a:t>
            </a:r>
            <a:r>
              <a:rPr lang="en-US" dirty="0" smtClean="0"/>
              <a:t>read/write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>
                <a:solidFill>
                  <a:srgbClr val="FF0000"/>
                </a:solidFill>
              </a:rPr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of execution depends </a:t>
            </a:r>
            <a:r>
              <a:rPr lang="en-US" dirty="0"/>
              <a:t>on previous </a:t>
            </a:r>
            <a:r>
              <a:rPr lang="en-US" dirty="0" smtClean="0"/>
              <a:t>instruction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6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74369" y="2380135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94557" y="1613373"/>
            <a:ext cx="7799388" cy="4700588"/>
            <a:chOff x="215" y="551"/>
            <a:chExt cx="4913" cy="2961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5" y="876"/>
              <a:ext cx="291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Structural Hazard #1: Single Memory</a:t>
            </a:r>
            <a:endParaRPr lang="en-US" sz="4000" dirty="0">
              <a:solidFill>
                <a:schemeClr val="accent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64957" y="2380135"/>
            <a:ext cx="3679891" cy="2473326"/>
            <a:chOff x="5364957" y="2380135"/>
            <a:chExt cx="3679891" cy="2473326"/>
          </a:xfrm>
        </p:grpSpPr>
        <p:sp>
          <p:nvSpPr>
            <p:cNvPr id="35" name="TextBox 34"/>
            <p:cNvSpPr txBox="1"/>
            <p:nvPr/>
          </p:nvSpPr>
          <p:spPr>
            <a:xfrm>
              <a:off x="7181059" y="2380135"/>
              <a:ext cx="1863789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Trying to read same memory twice in same clock cycle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5511008" y="2873055"/>
              <a:ext cx="1574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5364957" y="3661249"/>
              <a:ext cx="1722438" cy="11922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55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Structural Hazard #1 with Caches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 descr="cach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08" y="1671658"/>
            <a:ext cx="5881772" cy="476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Structural </a:t>
            </a:r>
            <a:r>
              <a:rPr lang="en-US" dirty="0">
                <a:solidFill>
                  <a:schemeClr val="accent1"/>
                </a:solidFill>
              </a:rPr>
              <a:t>Hazard #2: Registers (1/2)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67825" y="2450780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894557" y="1613373"/>
            <a:ext cx="7799388" cy="4700588"/>
            <a:chOff x="215" y="551"/>
            <a:chExt cx="4913" cy="2961"/>
          </a:xfrm>
        </p:grpSpPr>
        <p:grpSp>
          <p:nvGrpSpPr>
            <p:cNvPr id="17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33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329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17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18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18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93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323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324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25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6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95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321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00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1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319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7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291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317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92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313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315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6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3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94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311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5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99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30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0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301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307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2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263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89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0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64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86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66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83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67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1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81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9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9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61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10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11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59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6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5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7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1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5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4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27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53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28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4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50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51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2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9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0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47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45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6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7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43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8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5" name="Rectangle 165"/>
            <p:cNvSpPr>
              <a:spLocks noChangeArrowheads="1"/>
            </p:cNvSpPr>
            <p:nvPr/>
          </p:nvSpPr>
          <p:spPr bwMode="auto">
            <a:xfrm>
              <a:off x="215" y="876"/>
              <a:ext cx="291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26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2000" y="2926080"/>
            <a:ext cx="3132000" cy="1834634"/>
            <a:chOff x="6012000" y="2926080"/>
            <a:chExt cx="3132000" cy="1834634"/>
          </a:xfrm>
        </p:grpSpPr>
        <p:sp>
          <p:nvSpPr>
            <p:cNvPr id="3" name="TextBox 2"/>
            <p:cNvSpPr txBox="1"/>
            <p:nvPr/>
          </p:nvSpPr>
          <p:spPr>
            <a:xfrm>
              <a:off x="6858000" y="2926080"/>
              <a:ext cx="2286000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Can we read and write to registers simultaneously?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6188870" y="3056411"/>
              <a:ext cx="595314" cy="122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2747397" idx="7"/>
            </p:cNvCxnSpPr>
            <p:nvPr/>
          </p:nvCxnSpPr>
          <p:spPr>
            <a:xfrm flipH="1">
              <a:off x="6012000" y="3981924"/>
              <a:ext cx="784882" cy="7787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13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Structural </a:t>
            </a:r>
            <a:r>
              <a:rPr lang="en-US" dirty="0">
                <a:solidFill>
                  <a:schemeClr val="accent1"/>
                </a:solidFill>
              </a:rPr>
              <a:t>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different solutions have been used: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Split </a:t>
            </a:r>
            <a:r>
              <a:rPr lang="en-US" dirty="0" err="1" smtClean="0"/>
              <a:t>RegFile</a:t>
            </a:r>
            <a:r>
              <a:rPr lang="en-US" dirty="0" smtClean="0"/>
              <a:t> access in two:  Write during 1</a:t>
            </a:r>
            <a:r>
              <a:rPr lang="en-US" baseline="30000" dirty="0" smtClean="0"/>
              <a:t>st</a:t>
            </a:r>
            <a:r>
              <a:rPr lang="en-US" dirty="0" smtClean="0"/>
              <a:t> half and Read during 2</a:t>
            </a:r>
            <a:r>
              <a:rPr lang="en-US" baseline="30000" dirty="0" smtClean="0"/>
              <a:t>nd</a:t>
            </a:r>
            <a:r>
              <a:rPr lang="en-US" dirty="0" smtClean="0"/>
              <a:t> half of each clock cycle</a:t>
            </a:r>
          </a:p>
          <a:p>
            <a:pPr marL="1371600" lvl="2" indent="-514350"/>
            <a:r>
              <a:rPr lang="en-US" dirty="0" smtClean="0"/>
              <a:t>Possible because </a:t>
            </a:r>
            <a:r>
              <a:rPr lang="en-US" dirty="0" err="1" smtClean="0"/>
              <a:t>RegFile</a:t>
            </a:r>
            <a:r>
              <a:rPr lang="en-US" dirty="0" smtClean="0"/>
              <a:t> </a:t>
            </a:r>
            <a:r>
              <a:rPr lang="en-US" dirty="0"/>
              <a:t>access is </a:t>
            </a:r>
            <a:r>
              <a:rPr lang="en-US" i="1" dirty="0"/>
              <a:t>VERY</a:t>
            </a:r>
            <a:r>
              <a:rPr lang="en-US" dirty="0"/>
              <a:t> </a:t>
            </a:r>
            <a:r>
              <a:rPr lang="en-US" dirty="0" smtClean="0"/>
              <a:t>fast </a:t>
            </a:r>
            <a:br>
              <a:rPr lang="en-US" dirty="0" smtClean="0"/>
            </a:br>
            <a:r>
              <a:rPr lang="en-US" dirty="0" smtClean="0"/>
              <a:t>(takes </a:t>
            </a:r>
            <a:r>
              <a:rPr lang="en-US" dirty="0"/>
              <a:t>less than half the time of ALU </a:t>
            </a:r>
            <a:r>
              <a:rPr lang="en-US" dirty="0" smtClean="0"/>
              <a:t>stage)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Build </a:t>
            </a:r>
            <a:r>
              <a:rPr lang="en-US" dirty="0" err="1"/>
              <a:t>RegFile</a:t>
            </a:r>
            <a:r>
              <a:rPr lang="en-US" dirty="0"/>
              <a:t> with independent read and write </a:t>
            </a:r>
            <a:r>
              <a:rPr lang="en-US" dirty="0" smtClean="0"/>
              <a:t>ports (E.g. for your project)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Conclusion: </a:t>
            </a:r>
            <a:r>
              <a:rPr lang="en-US" dirty="0" smtClean="0">
                <a:solidFill>
                  <a:srgbClr val="FF0000"/>
                </a:solidFill>
              </a:rPr>
              <a:t>Read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Write to registers </a:t>
            </a:r>
            <a:r>
              <a:rPr lang="en-US" dirty="0">
                <a:solidFill>
                  <a:srgbClr val="FF0000"/>
                </a:solidFill>
              </a:rPr>
              <a:t>during same clock </a:t>
            </a:r>
            <a:r>
              <a:rPr lang="en-US" dirty="0" smtClean="0">
                <a:solidFill>
                  <a:srgbClr val="FF0000"/>
                </a:solidFill>
              </a:rPr>
              <a:t>cycle is okay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i="1" dirty="0" smtClean="0">
                <a:solidFill>
                  <a:srgbClr val="FF0000"/>
                </a:solidFill>
              </a:rPr>
              <a:t>tructural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i="1" dirty="0" smtClean="0">
                <a:solidFill>
                  <a:srgbClr val="FF0000"/>
                </a:solidFill>
              </a:rPr>
              <a:t>azards can (almost) always be removed by adding hardware resources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54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Data Hazards (1/2)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Consider the following sequence of instructions: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923" y="2834786"/>
            <a:ext cx="4625976" cy="2776538"/>
            <a:chOff x="709" y="1614"/>
            <a:chExt cx="2914" cy="1749"/>
          </a:xfrm>
        </p:grpSpPr>
        <p:sp>
          <p:nvSpPr>
            <p:cNvPr id="57349" name="Rectangle 4"/>
            <p:cNvSpPr>
              <a:spLocks noChangeArrowheads="1"/>
            </p:cNvSpPr>
            <p:nvPr/>
          </p:nvSpPr>
          <p:spPr bwMode="auto">
            <a:xfrm>
              <a:off x="709" y="1614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add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, $t1, $t2</a:t>
              </a:r>
            </a:p>
          </p:txBody>
        </p:sp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709" y="1960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sub $t4,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t3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709" y="2305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and $t5,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t6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709" y="2651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or  $t7,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t8</a:t>
              </a:r>
            </a:p>
          </p:txBody>
        </p:sp>
        <p:sp>
          <p:nvSpPr>
            <p:cNvPr id="57353" name="Rectangle 8"/>
            <p:cNvSpPr>
              <a:spLocks noChangeArrowheads="1"/>
            </p:cNvSpPr>
            <p:nvPr/>
          </p:nvSpPr>
          <p:spPr bwMode="auto">
            <a:xfrm>
              <a:off x="709" y="2996"/>
              <a:ext cx="2914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 err="1">
                  <a:solidFill>
                    <a:schemeClr val="tx1"/>
                  </a:solidFill>
                  <a:latin typeface="Courier New" pitchFamily="49" charset="0"/>
                </a:rPr>
                <a:t>xor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 $t9,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t10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97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2. Data Hazards (2/2)</a:t>
            </a:r>
          </a:p>
        </p:txBody>
      </p:sp>
      <p:sp>
        <p:nvSpPr>
          <p:cNvPr id="59396" name="Content Placeholder 169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82296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Data-flow </a:t>
            </a:r>
            <a:r>
              <a:rPr lang="en-US" i="1" dirty="0" smtClean="0">
                <a:ea typeface="ＭＳ Ｐゴシック" pitchFamily="34" charset="-128"/>
              </a:rPr>
              <a:t>backwards</a:t>
            </a:r>
            <a:r>
              <a:rPr lang="en-US" dirty="0" smtClean="0">
                <a:ea typeface="ＭＳ Ｐゴシック" pitchFamily="34" charset="-128"/>
              </a:rPr>
              <a:t> in time are hazards</a:t>
            </a:r>
          </a:p>
          <a:p>
            <a:pPr>
              <a:buFont typeface="Times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263772" y="1920240"/>
            <a:ext cx="8801100" cy="4430243"/>
            <a:chOff x="263772" y="1920240"/>
            <a:chExt cx="8801100" cy="4430243"/>
          </a:xfrm>
        </p:grpSpPr>
        <p:sp>
          <p:nvSpPr>
            <p:cNvPr id="59394" name="Freeform 14" descr="25%"/>
            <p:cNvSpPr>
              <a:spLocks/>
            </p:cNvSpPr>
            <p:nvPr/>
          </p:nvSpPr>
          <p:spPr bwMode="auto">
            <a:xfrm>
              <a:off x="6734422" y="5620232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667372" y="2468880"/>
              <a:ext cx="4800600" cy="3840480"/>
              <a:chOff x="2245" y="1216"/>
              <a:chExt cx="3024" cy="2592"/>
            </a:xfrm>
          </p:grpSpPr>
          <p:sp>
            <p:nvSpPr>
              <p:cNvPr id="59552" name="Line 5"/>
              <p:cNvSpPr>
                <a:spLocks noChangeShapeType="1"/>
              </p:cNvSpPr>
              <p:nvPr/>
            </p:nvSpPr>
            <p:spPr bwMode="auto">
              <a:xfrm>
                <a:off x="2245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3" name="Line 6"/>
              <p:cNvSpPr>
                <a:spLocks noChangeShapeType="1"/>
              </p:cNvSpPr>
              <p:nvPr/>
            </p:nvSpPr>
            <p:spPr bwMode="auto">
              <a:xfrm>
                <a:off x="2677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4" name="Line 7"/>
              <p:cNvSpPr>
                <a:spLocks noChangeShapeType="1"/>
              </p:cNvSpPr>
              <p:nvPr/>
            </p:nvSpPr>
            <p:spPr bwMode="auto">
              <a:xfrm>
                <a:off x="3109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5" name="Line 8"/>
              <p:cNvSpPr>
                <a:spLocks noChangeShapeType="1"/>
              </p:cNvSpPr>
              <p:nvPr/>
            </p:nvSpPr>
            <p:spPr bwMode="auto">
              <a:xfrm>
                <a:off x="3541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6" name="Line 9"/>
              <p:cNvSpPr>
                <a:spLocks noChangeShapeType="1"/>
              </p:cNvSpPr>
              <p:nvPr/>
            </p:nvSpPr>
            <p:spPr bwMode="auto">
              <a:xfrm>
                <a:off x="3973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7" name="Line 10"/>
              <p:cNvSpPr>
                <a:spLocks noChangeShapeType="1"/>
              </p:cNvSpPr>
              <p:nvPr/>
            </p:nvSpPr>
            <p:spPr bwMode="auto">
              <a:xfrm>
                <a:off x="4405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8" name="Line 11"/>
              <p:cNvSpPr>
                <a:spLocks noChangeShapeType="1"/>
              </p:cNvSpPr>
              <p:nvPr/>
            </p:nvSpPr>
            <p:spPr bwMode="auto">
              <a:xfrm>
                <a:off x="4837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9" name="Line 12"/>
              <p:cNvSpPr>
                <a:spLocks noChangeShapeType="1"/>
              </p:cNvSpPr>
              <p:nvPr/>
            </p:nvSpPr>
            <p:spPr bwMode="auto">
              <a:xfrm>
                <a:off x="5269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840035" y="3343757"/>
              <a:ext cx="6191250" cy="814388"/>
              <a:chOff x="464" y="1896"/>
              <a:chExt cx="3900" cy="513"/>
            </a:xfrm>
          </p:grpSpPr>
          <p:sp>
            <p:nvSpPr>
              <p:cNvPr id="59524" name="Freeform 14" descr="25%"/>
              <p:cNvSpPr>
                <a:spLocks/>
              </p:cNvSpPr>
              <p:nvPr/>
            </p:nvSpPr>
            <p:spPr bwMode="auto">
              <a:xfrm>
                <a:off x="2895" y="1992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5" name="Rectangle 15"/>
              <p:cNvSpPr>
                <a:spLocks noChangeArrowheads="1"/>
              </p:cNvSpPr>
              <p:nvPr/>
            </p:nvSpPr>
            <p:spPr bwMode="auto">
              <a:xfrm>
                <a:off x="464" y="1993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sub $t4,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,$t3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203" y="1896"/>
                <a:ext cx="223" cy="481"/>
                <a:chOff x="3278" y="1701"/>
                <a:chExt cx="223" cy="481"/>
              </a:xfrm>
            </p:grpSpPr>
            <p:sp>
              <p:nvSpPr>
                <p:cNvPr id="59550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1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287" y="1992"/>
                <a:ext cx="340" cy="289"/>
                <a:chOff x="2362" y="1797"/>
                <a:chExt cx="340" cy="289"/>
              </a:xfrm>
            </p:grpSpPr>
            <p:sp>
              <p:nvSpPr>
                <p:cNvPr id="59546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59548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49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9528" name="Rectangle 24"/>
              <p:cNvSpPr>
                <a:spLocks noChangeArrowheads="1"/>
              </p:cNvSpPr>
              <p:nvPr/>
            </p:nvSpPr>
            <p:spPr bwMode="auto">
              <a:xfrm>
                <a:off x="2728" y="199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529" name="Freeform 25"/>
              <p:cNvSpPr>
                <a:spLocks/>
              </p:cNvSpPr>
              <p:nvPr/>
            </p:nvSpPr>
            <p:spPr bwMode="auto">
              <a:xfrm>
                <a:off x="2747" y="1992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0" name="Line 26"/>
              <p:cNvSpPr>
                <a:spLocks noChangeShapeType="1"/>
              </p:cNvSpPr>
              <p:nvPr/>
            </p:nvSpPr>
            <p:spPr bwMode="auto">
              <a:xfrm>
                <a:off x="2632" y="2136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1" name="Freeform 27"/>
              <p:cNvSpPr>
                <a:spLocks/>
              </p:cNvSpPr>
              <p:nvPr/>
            </p:nvSpPr>
            <p:spPr bwMode="auto">
              <a:xfrm>
                <a:off x="2694" y="2040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2" name="Line 28"/>
              <p:cNvSpPr>
                <a:spLocks noChangeShapeType="1"/>
              </p:cNvSpPr>
              <p:nvPr/>
            </p:nvSpPr>
            <p:spPr bwMode="auto">
              <a:xfrm>
                <a:off x="3048" y="204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3" name="Rectangle 29"/>
              <p:cNvSpPr>
                <a:spLocks noChangeArrowheads="1"/>
              </p:cNvSpPr>
              <p:nvPr/>
            </p:nvSpPr>
            <p:spPr bwMode="auto">
              <a:xfrm>
                <a:off x="3545" y="1994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596" y="1992"/>
                <a:ext cx="325" cy="289"/>
                <a:chOff x="3671" y="1797"/>
                <a:chExt cx="325" cy="289"/>
              </a:xfrm>
            </p:grpSpPr>
            <p:sp>
              <p:nvSpPr>
                <p:cNvPr id="59544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5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35" name="Rectangle 33"/>
              <p:cNvSpPr>
                <a:spLocks noChangeArrowheads="1"/>
              </p:cNvSpPr>
              <p:nvPr/>
            </p:nvSpPr>
            <p:spPr bwMode="auto">
              <a:xfrm>
                <a:off x="4037" y="199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064" y="1992"/>
                <a:ext cx="284" cy="289"/>
                <a:chOff x="4139" y="1797"/>
                <a:chExt cx="284" cy="289"/>
              </a:xfrm>
            </p:grpSpPr>
            <p:sp>
              <p:nvSpPr>
                <p:cNvPr id="59542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3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37" name="Line 37"/>
              <p:cNvSpPr>
                <a:spLocks noChangeShapeType="1"/>
              </p:cNvSpPr>
              <p:nvPr/>
            </p:nvSpPr>
            <p:spPr bwMode="auto">
              <a:xfrm>
                <a:off x="3917" y="213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8" name="Line 38"/>
              <p:cNvSpPr>
                <a:spLocks noChangeShapeType="1"/>
              </p:cNvSpPr>
              <p:nvPr/>
            </p:nvSpPr>
            <p:spPr bwMode="auto">
              <a:xfrm>
                <a:off x="3433" y="213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9" name="Freeform 39"/>
              <p:cNvSpPr>
                <a:spLocks/>
              </p:cNvSpPr>
              <p:nvPr/>
            </p:nvSpPr>
            <p:spPr bwMode="auto">
              <a:xfrm>
                <a:off x="3554" y="2136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0" name="Line 40"/>
              <p:cNvSpPr>
                <a:spLocks noChangeShapeType="1"/>
              </p:cNvSpPr>
              <p:nvPr/>
            </p:nvSpPr>
            <p:spPr bwMode="auto">
              <a:xfrm>
                <a:off x="3048" y="223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1" name="Freeform 41"/>
              <p:cNvSpPr>
                <a:spLocks/>
              </p:cNvSpPr>
              <p:nvPr/>
            </p:nvSpPr>
            <p:spPr bwMode="auto">
              <a:xfrm>
                <a:off x="3141" y="2131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814635" y="4054957"/>
              <a:ext cx="6894512" cy="814388"/>
              <a:chOff x="448" y="2344"/>
              <a:chExt cx="4343" cy="513"/>
            </a:xfrm>
          </p:grpSpPr>
          <p:sp>
            <p:nvSpPr>
              <p:cNvPr id="59496" name="Line 43"/>
              <p:cNvSpPr>
                <a:spLocks noChangeShapeType="1"/>
              </p:cNvSpPr>
              <p:nvPr/>
            </p:nvSpPr>
            <p:spPr bwMode="auto">
              <a:xfrm>
                <a:off x="3475" y="2488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" name="Freeform 44" descr="25%"/>
              <p:cNvSpPr>
                <a:spLocks/>
              </p:cNvSpPr>
              <p:nvPr/>
            </p:nvSpPr>
            <p:spPr bwMode="auto">
              <a:xfrm>
                <a:off x="3322" y="2440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8" name="Rectangle 45"/>
              <p:cNvSpPr>
                <a:spLocks noChangeArrowheads="1"/>
              </p:cNvSpPr>
              <p:nvPr/>
            </p:nvSpPr>
            <p:spPr bwMode="auto">
              <a:xfrm>
                <a:off x="448" y="2449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and $t5,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,$t6</a:t>
                </a:r>
              </a:p>
            </p:txBody>
          </p:sp>
          <p:sp>
            <p:nvSpPr>
              <p:cNvPr id="59499" name="Freeform 46"/>
              <p:cNvSpPr>
                <a:spLocks/>
              </p:cNvSpPr>
              <p:nvPr/>
            </p:nvSpPr>
            <p:spPr bwMode="auto">
              <a:xfrm>
                <a:off x="3981" y="2584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630" y="2344"/>
                <a:ext cx="223" cy="481"/>
                <a:chOff x="3705" y="2149"/>
                <a:chExt cx="223" cy="481"/>
              </a:xfrm>
            </p:grpSpPr>
            <p:sp>
              <p:nvSpPr>
                <p:cNvPr id="59522" name="Freeform 48"/>
                <p:cNvSpPr>
                  <a:spLocks/>
                </p:cNvSpPr>
                <p:nvPr/>
              </p:nvSpPr>
              <p:spPr bwMode="auto">
                <a:xfrm>
                  <a:off x="3715" y="2149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3" name="Rectangle 49"/>
                <p:cNvSpPr>
                  <a:spLocks noChangeArrowheads="1"/>
                </p:cNvSpPr>
                <p:nvPr/>
              </p:nvSpPr>
              <p:spPr bwMode="auto">
                <a:xfrm rot="5400000">
                  <a:off x="3618" y="227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2714" y="2440"/>
                <a:ext cx="340" cy="289"/>
                <a:chOff x="2789" y="2245"/>
                <a:chExt cx="340" cy="289"/>
              </a:xfrm>
            </p:grpSpPr>
            <p:sp>
              <p:nvSpPr>
                <p:cNvPr id="59518" name="Rectangle 51"/>
                <p:cNvSpPr>
                  <a:spLocks noChangeArrowheads="1"/>
                </p:cNvSpPr>
                <p:nvPr/>
              </p:nvSpPr>
              <p:spPr bwMode="auto">
                <a:xfrm>
                  <a:off x="2795" y="2247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12" name="Group 52"/>
                <p:cNvGrpSpPr>
                  <a:grpSpLocks/>
                </p:cNvGrpSpPr>
                <p:nvPr/>
              </p:nvGrpSpPr>
              <p:grpSpPr bwMode="auto">
                <a:xfrm>
                  <a:off x="2789" y="2245"/>
                  <a:ext cx="340" cy="289"/>
                  <a:chOff x="2789" y="2245"/>
                  <a:chExt cx="340" cy="289"/>
                </a:xfrm>
              </p:grpSpPr>
              <p:sp>
                <p:nvSpPr>
                  <p:cNvPr id="59520" name="Freeform 53"/>
                  <p:cNvSpPr>
                    <a:spLocks/>
                  </p:cNvSpPr>
                  <p:nvPr/>
                </p:nvSpPr>
                <p:spPr bwMode="auto">
                  <a:xfrm>
                    <a:off x="2789" y="2245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21" name="Freeform 54"/>
                  <p:cNvSpPr>
                    <a:spLocks/>
                  </p:cNvSpPr>
                  <p:nvPr/>
                </p:nvSpPr>
                <p:spPr bwMode="auto">
                  <a:xfrm>
                    <a:off x="2958" y="2245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9502" name="Rectangle 55"/>
              <p:cNvSpPr>
                <a:spLocks noChangeArrowheads="1"/>
              </p:cNvSpPr>
              <p:nvPr/>
            </p:nvSpPr>
            <p:spPr bwMode="auto">
              <a:xfrm>
                <a:off x="3155" y="24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503" name="Freeform 56"/>
              <p:cNvSpPr>
                <a:spLocks/>
              </p:cNvSpPr>
              <p:nvPr/>
            </p:nvSpPr>
            <p:spPr bwMode="auto">
              <a:xfrm>
                <a:off x="3174" y="2440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4" name="Line 57"/>
              <p:cNvSpPr>
                <a:spLocks noChangeShapeType="1"/>
              </p:cNvSpPr>
              <p:nvPr/>
            </p:nvSpPr>
            <p:spPr bwMode="auto">
              <a:xfrm>
                <a:off x="3059" y="25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5" name="Freeform 58"/>
              <p:cNvSpPr>
                <a:spLocks/>
              </p:cNvSpPr>
              <p:nvPr/>
            </p:nvSpPr>
            <p:spPr bwMode="auto">
              <a:xfrm>
                <a:off x="3121" y="2488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6" name="Rectangle 59"/>
              <p:cNvSpPr>
                <a:spLocks noChangeArrowheads="1"/>
              </p:cNvSpPr>
              <p:nvPr/>
            </p:nvSpPr>
            <p:spPr bwMode="auto">
              <a:xfrm>
                <a:off x="3972" y="2442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4023" y="2440"/>
                <a:ext cx="325" cy="289"/>
                <a:chOff x="4098" y="2245"/>
                <a:chExt cx="325" cy="289"/>
              </a:xfrm>
            </p:grpSpPr>
            <p:sp>
              <p:nvSpPr>
                <p:cNvPr id="59516" name="Freeform 61"/>
                <p:cNvSpPr>
                  <a:spLocks/>
                </p:cNvSpPr>
                <p:nvPr/>
              </p:nvSpPr>
              <p:spPr bwMode="auto">
                <a:xfrm>
                  <a:off x="4098" y="2245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7" name="Freeform 62"/>
                <p:cNvSpPr>
                  <a:spLocks/>
                </p:cNvSpPr>
                <p:nvPr/>
              </p:nvSpPr>
              <p:spPr bwMode="auto">
                <a:xfrm>
                  <a:off x="4259" y="2245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08" name="Rectangle 63"/>
              <p:cNvSpPr>
                <a:spLocks noChangeArrowheads="1"/>
              </p:cNvSpPr>
              <p:nvPr/>
            </p:nvSpPr>
            <p:spPr bwMode="auto">
              <a:xfrm>
                <a:off x="4464" y="24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4491" y="2440"/>
                <a:ext cx="284" cy="289"/>
                <a:chOff x="4566" y="2245"/>
                <a:chExt cx="284" cy="289"/>
              </a:xfrm>
            </p:grpSpPr>
            <p:sp>
              <p:nvSpPr>
                <p:cNvPr id="59514" name="Freeform 65"/>
                <p:cNvSpPr>
                  <a:spLocks/>
                </p:cNvSpPr>
                <p:nvPr/>
              </p:nvSpPr>
              <p:spPr bwMode="auto">
                <a:xfrm>
                  <a:off x="4566" y="2245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5" name="Freeform 66"/>
                <p:cNvSpPr>
                  <a:spLocks/>
                </p:cNvSpPr>
                <p:nvPr/>
              </p:nvSpPr>
              <p:spPr bwMode="auto">
                <a:xfrm>
                  <a:off x="4707" y="2245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10" name="Line 67"/>
              <p:cNvSpPr>
                <a:spLocks noChangeShapeType="1"/>
              </p:cNvSpPr>
              <p:nvPr/>
            </p:nvSpPr>
            <p:spPr bwMode="auto">
              <a:xfrm>
                <a:off x="4344" y="25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1" name="Line 68"/>
              <p:cNvSpPr>
                <a:spLocks noChangeShapeType="1"/>
              </p:cNvSpPr>
              <p:nvPr/>
            </p:nvSpPr>
            <p:spPr bwMode="auto">
              <a:xfrm>
                <a:off x="3860" y="25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2" name="Line 69"/>
              <p:cNvSpPr>
                <a:spLocks noChangeShapeType="1"/>
              </p:cNvSpPr>
              <p:nvPr/>
            </p:nvSpPr>
            <p:spPr bwMode="auto">
              <a:xfrm>
                <a:off x="3475" y="26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3" name="Freeform 70"/>
              <p:cNvSpPr>
                <a:spLocks/>
              </p:cNvSpPr>
              <p:nvPr/>
            </p:nvSpPr>
            <p:spPr bwMode="auto">
              <a:xfrm>
                <a:off x="3568" y="2579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789235" y="4766157"/>
              <a:ext cx="7597775" cy="814388"/>
              <a:chOff x="432" y="2792"/>
              <a:chExt cx="4786" cy="513"/>
            </a:xfrm>
          </p:grpSpPr>
          <p:sp>
            <p:nvSpPr>
              <p:cNvPr id="59473" name="Line 72"/>
              <p:cNvSpPr>
                <a:spLocks noChangeShapeType="1"/>
              </p:cNvSpPr>
              <p:nvPr/>
            </p:nvSpPr>
            <p:spPr bwMode="auto">
              <a:xfrm>
                <a:off x="3902" y="2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4" name="Freeform 73" descr="25%"/>
              <p:cNvSpPr>
                <a:spLocks/>
              </p:cNvSpPr>
              <p:nvPr/>
            </p:nvSpPr>
            <p:spPr bwMode="auto">
              <a:xfrm>
                <a:off x="3749" y="2888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5" name="Rectangle 74"/>
              <p:cNvSpPr>
                <a:spLocks noChangeArrowheads="1"/>
              </p:cNvSpPr>
              <p:nvPr/>
            </p:nvSpPr>
            <p:spPr bwMode="auto">
              <a:xfrm>
                <a:off x="432" y="2905"/>
                <a:ext cx="14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or   $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t7</a:t>
                </a:r>
                <a:r>
                  <a:rPr lang="en-US" sz="2400" b="1" dirty="0" smtClean="0">
                    <a:latin typeface="Arial" pitchFamily="34" charset="0"/>
                  </a:rPr>
                  <a:t>,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,$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t8</a:t>
                </a:r>
              </a:p>
            </p:txBody>
          </p:sp>
          <p:sp>
            <p:nvSpPr>
              <p:cNvPr id="59476" name="Freeform 75"/>
              <p:cNvSpPr>
                <a:spLocks/>
              </p:cNvSpPr>
              <p:nvPr/>
            </p:nvSpPr>
            <p:spPr bwMode="auto">
              <a:xfrm>
                <a:off x="4067" y="2792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7" name="Freeform 76"/>
              <p:cNvSpPr>
                <a:spLocks/>
              </p:cNvSpPr>
              <p:nvPr/>
            </p:nvSpPr>
            <p:spPr bwMode="auto">
              <a:xfrm>
                <a:off x="4408" y="3032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8" name="Freeform 77"/>
              <p:cNvSpPr>
                <a:spLocks/>
              </p:cNvSpPr>
              <p:nvPr/>
            </p:nvSpPr>
            <p:spPr bwMode="auto">
              <a:xfrm>
                <a:off x="3141" y="2888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9" name="Freeform 78"/>
              <p:cNvSpPr>
                <a:spLocks/>
              </p:cNvSpPr>
              <p:nvPr/>
            </p:nvSpPr>
            <p:spPr bwMode="auto">
              <a:xfrm>
                <a:off x="3310" y="2888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0" name="Rectangle 79"/>
              <p:cNvSpPr>
                <a:spLocks noChangeArrowheads="1"/>
              </p:cNvSpPr>
              <p:nvPr/>
            </p:nvSpPr>
            <p:spPr bwMode="auto">
              <a:xfrm>
                <a:off x="3122" y="2890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sp>
            <p:nvSpPr>
              <p:cNvPr id="59481" name="Rectangle 80"/>
              <p:cNvSpPr>
                <a:spLocks noChangeArrowheads="1"/>
              </p:cNvSpPr>
              <p:nvPr/>
            </p:nvSpPr>
            <p:spPr bwMode="auto">
              <a:xfrm rot="5400000">
                <a:off x="3970" y="291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59482" name="Rectangle 81"/>
              <p:cNvSpPr>
                <a:spLocks noChangeArrowheads="1"/>
              </p:cNvSpPr>
              <p:nvPr/>
            </p:nvSpPr>
            <p:spPr bwMode="auto">
              <a:xfrm>
                <a:off x="3582" y="2895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83" name="Freeform 82"/>
              <p:cNvSpPr>
                <a:spLocks/>
              </p:cNvSpPr>
              <p:nvPr/>
            </p:nvSpPr>
            <p:spPr bwMode="auto">
              <a:xfrm>
                <a:off x="3601" y="2888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4" name="Line 83"/>
              <p:cNvSpPr>
                <a:spLocks noChangeShapeType="1"/>
              </p:cNvSpPr>
              <p:nvPr/>
            </p:nvSpPr>
            <p:spPr bwMode="auto">
              <a:xfrm>
                <a:off x="3486" y="303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Freeform 84"/>
              <p:cNvSpPr>
                <a:spLocks/>
              </p:cNvSpPr>
              <p:nvPr/>
            </p:nvSpPr>
            <p:spPr bwMode="auto">
              <a:xfrm>
                <a:off x="3548" y="2936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6" name="Rectangle 85"/>
              <p:cNvSpPr>
                <a:spLocks noChangeArrowheads="1"/>
              </p:cNvSpPr>
              <p:nvPr/>
            </p:nvSpPr>
            <p:spPr bwMode="auto">
              <a:xfrm>
                <a:off x="4399" y="2890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59487" name="Freeform 86"/>
              <p:cNvSpPr>
                <a:spLocks/>
              </p:cNvSpPr>
              <p:nvPr/>
            </p:nvSpPr>
            <p:spPr bwMode="auto">
              <a:xfrm>
                <a:off x="4450" y="2888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8" name="Freeform 87"/>
              <p:cNvSpPr>
                <a:spLocks/>
              </p:cNvSpPr>
              <p:nvPr/>
            </p:nvSpPr>
            <p:spPr bwMode="auto">
              <a:xfrm>
                <a:off x="4611" y="2888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9" name="Rectangle 88"/>
              <p:cNvSpPr>
                <a:spLocks noChangeArrowheads="1"/>
              </p:cNvSpPr>
              <p:nvPr/>
            </p:nvSpPr>
            <p:spPr bwMode="auto">
              <a:xfrm>
                <a:off x="4891" y="289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90" name="Freeform 89"/>
              <p:cNvSpPr>
                <a:spLocks/>
              </p:cNvSpPr>
              <p:nvPr/>
            </p:nvSpPr>
            <p:spPr bwMode="auto">
              <a:xfrm>
                <a:off x="4918" y="2888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1" name="Freeform 90"/>
              <p:cNvSpPr>
                <a:spLocks/>
              </p:cNvSpPr>
              <p:nvPr/>
            </p:nvSpPr>
            <p:spPr bwMode="auto">
              <a:xfrm>
                <a:off x="5059" y="2888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2" name="Line 91"/>
              <p:cNvSpPr>
                <a:spLocks noChangeShapeType="1"/>
              </p:cNvSpPr>
              <p:nvPr/>
            </p:nvSpPr>
            <p:spPr bwMode="auto">
              <a:xfrm>
                <a:off x="4771" y="303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3" name="Line 92"/>
              <p:cNvSpPr>
                <a:spLocks noChangeShapeType="1"/>
              </p:cNvSpPr>
              <p:nvPr/>
            </p:nvSpPr>
            <p:spPr bwMode="auto">
              <a:xfrm>
                <a:off x="4287" y="303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4" name="Line 93"/>
              <p:cNvSpPr>
                <a:spLocks noChangeShapeType="1"/>
              </p:cNvSpPr>
              <p:nvPr/>
            </p:nvSpPr>
            <p:spPr bwMode="auto">
              <a:xfrm>
                <a:off x="3902" y="312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5" name="Freeform 94"/>
              <p:cNvSpPr>
                <a:spLocks/>
              </p:cNvSpPr>
              <p:nvPr/>
            </p:nvSpPr>
            <p:spPr bwMode="auto">
              <a:xfrm>
                <a:off x="3995" y="3027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814635" y="5477357"/>
              <a:ext cx="8250237" cy="814388"/>
              <a:chOff x="448" y="3240"/>
              <a:chExt cx="5197" cy="513"/>
            </a:xfrm>
          </p:grpSpPr>
          <p:sp>
            <p:nvSpPr>
              <p:cNvPr id="59443" name="Rectangle 96"/>
              <p:cNvSpPr>
                <a:spLocks noChangeArrowheads="1"/>
              </p:cNvSpPr>
              <p:nvPr/>
            </p:nvSpPr>
            <p:spPr bwMode="auto">
              <a:xfrm>
                <a:off x="448" y="3361"/>
                <a:ext cx="152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 err="1">
                    <a:solidFill>
                      <a:schemeClr val="tx1"/>
                    </a:solidFill>
                    <a:latin typeface="Arial" pitchFamily="34" charset="0"/>
                  </a:rPr>
                  <a:t>xor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 $t9,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,$t10</a:t>
                </a:r>
              </a:p>
            </p:txBody>
          </p:sp>
          <p:grpSp>
            <p:nvGrpSpPr>
              <p:cNvPr id="17" name="Group 97"/>
              <p:cNvGrpSpPr>
                <a:grpSpLocks/>
              </p:cNvGrpSpPr>
              <p:nvPr/>
            </p:nvGrpSpPr>
            <p:grpSpPr bwMode="auto">
              <a:xfrm>
                <a:off x="3568" y="3240"/>
                <a:ext cx="2077" cy="513"/>
                <a:chOff x="3643" y="3045"/>
                <a:chExt cx="2077" cy="513"/>
              </a:xfrm>
            </p:grpSpPr>
            <p:grpSp>
              <p:nvGrpSpPr>
                <p:cNvPr id="18" name="Group 98"/>
                <p:cNvGrpSpPr>
                  <a:grpSpLocks/>
                </p:cNvGrpSpPr>
                <p:nvPr/>
              </p:nvGrpSpPr>
              <p:grpSpPr bwMode="auto">
                <a:xfrm>
                  <a:off x="4559" y="3045"/>
                  <a:ext cx="223" cy="481"/>
                  <a:chOff x="4559" y="3045"/>
                  <a:chExt cx="223" cy="481"/>
                </a:xfrm>
              </p:grpSpPr>
              <p:sp>
                <p:nvSpPr>
                  <p:cNvPr id="59471" name="Freeform 99"/>
                  <p:cNvSpPr>
                    <a:spLocks/>
                  </p:cNvSpPr>
                  <p:nvPr/>
                </p:nvSpPr>
                <p:spPr bwMode="auto">
                  <a:xfrm>
                    <a:off x="4569" y="3045"/>
                    <a:ext cx="213" cy="481"/>
                  </a:xfrm>
                  <a:custGeom>
                    <a:avLst/>
                    <a:gdLst>
                      <a:gd name="T0" fmla="*/ 0 w 213"/>
                      <a:gd name="T1" fmla="*/ 320 h 481"/>
                      <a:gd name="T2" fmla="*/ 71 w 213"/>
                      <a:gd name="T3" fmla="*/ 240 h 481"/>
                      <a:gd name="T4" fmla="*/ 0 w 213"/>
                      <a:gd name="T5" fmla="*/ 160 h 481"/>
                      <a:gd name="T6" fmla="*/ 0 w 213"/>
                      <a:gd name="T7" fmla="*/ 0 h 481"/>
                      <a:gd name="T8" fmla="*/ 212 w 213"/>
                      <a:gd name="T9" fmla="*/ 160 h 481"/>
                      <a:gd name="T10" fmla="*/ 212 w 213"/>
                      <a:gd name="T11" fmla="*/ 320 h 481"/>
                      <a:gd name="T12" fmla="*/ 0 w 213"/>
                      <a:gd name="T13" fmla="*/ 480 h 481"/>
                      <a:gd name="T14" fmla="*/ 0 w 213"/>
                      <a:gd name="T15" fmla="*/ 320 h 48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3"/>
                      <a:gd name="T25" fmla="*/ 0 h 481"/>
                      <a:gd name="T26" fmla="*/ 213 w 213"/>
                      <a:gd name="T27" fmla="*/ 481 h 48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3" h="481">
                        <a:moveTo>
                          <a:pt x="0" y="320"/>
                        </a:moveTo>
                        <a:lnTo>
                          <a:pt x="71" y="240"/>
                        </a:lnTo>
                        <a:lnTo>
                          <a:pt x="0" y="160"/>
                        </a:lnTo>
                        <a:lnTo>
                          <a:pt x="0" y="0"/>
                        </a:lnTo>
                        <a:lnTo>
                          <a:pt x="212" y="160"/>
                        </a:lnTo>
                        <a:lnTo>
                          <a:pt x="212" y="320"/>
                        </a:lnTo>
                        <a:lnTo>
                          <a:pt x="0" y="480"/>
                        </a:lnTo>
                        <a:lnTo>
                          <a:pt x="0" y="32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2" name="Rectangle 10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472" y="3168"/>
                    <a:ext cx="38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ALU</a:t>
                    </a:r>
                  </a:p>
                </p:txBody>
              </p:sp>
            </p:grpSp>
            <p:grpSp>
              <p:nvGrpSpPr>
                <p:cNvPr id="19" name="Group 101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59467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49" y="3143"/>
                    <a:ext cx="22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I$</a:t>
                    </a:r>
                  </a:p>
                </p:txBody>
              </p:sp>
              <p:grpSp>
                <p:nvGrpSpPr>
                  <p:cNvPr id="2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43" y="3141"/>
                    <a:ext cx="340" cy="289"/>
                    <a:chOff x="3643" y="3141"/>
                    <a:chExt cx="340" cy="289"/>
                  </a:xfrm>
                </p:grpSpPr>
                <p:sp>
                  <p:nvSpPr>
                    <p:cNvPr id="59469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3643" y="3141"/>
                      <a:ext cx="170" cy="289"/>
                    </a:xfrm>
                    <a:custGeom>
                      <a:avLst/>
                      <a:gdLst>
                        <a:gd name="T0" fmla="*/ 169 w 170"/>
                        <a:gd name="T1" fmla="*/ 0 h 289"/>
                        <a:gd name="T2" fmla="*/ 0 w 170"/>
                        <a:gd name="T3" fmla="*/ 0 h 289"/>
                        <a:gd name="T4" fmla="*/ 0 w 170"/>
                        <a:gd name="T5" fmla="*/ 288 h 289"/>
                        <a:gd name="T6" fmla="*/ 169 w 170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0"/>
                        <a:gd name="T13" fmla="*/ 0 h 289"/>
                        <a:gd name="T14" fmla="*/ 170 w 170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0" h="289">
                          <a:moveTo>
                            <a:pt x="169" y="0"/>
                          </a:moveTo>
                          <a:lnTo>
                            <a:pt x="0" y="0"/>
                          </a:lnTo>
                          <a:lnTo>
                            <a:pt x="0" y="288"/>
                          </a:lnTo>
                          <a:lnTo>
                            <a:pt x="169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70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812" y="3141"/>
                      <a:ext cx="171" cy="289"/>
                    </a:xfrm>
                    <a:custGeom>
                      <a:avLst/>
                      <a:gdLst>
                        <a:gd name="T0" fmla="*/ 0 w 171"/>
                        <a:gd name="T1" fmla="*/ 0 h 289"/>
                        <a:gd name="T2" fmla="*/ 170 w 171"/>
                        <a:gd name="T3" fmla="*/ 0 h 289"/>
                        <a:gd name="T4" fmla="*/ 170 w 171"/>
                        <a:gd name="T5" fmla="*/ 288 h 289"/>
                        <a:gd name="T6" fmla="*/ 0 w 171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289"/>
                        <a:gd name="T14" fmla="*/ 171 w 171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289">
                          <a:moveTo>
                            <a:pt x="0" y="0"/>
                          </a:moveTo>
                          <a:lnTo>
                            <a:pt x="170" y="0"/>
                          </a:lnTo>
                          <a:lnTo>
                            <a:pt x="170" y="288"/>
                          </a:lnTo>
                          <a:lnTo>
                            <a:pt x="0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944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84" y="3148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1" name="Group 107"/>
                <p:cNvGrpSpPr>
                  <a:grpSpLocks/>
                </p:cNvGrpSpPr>
                <p:nvPr/>
              </p:nvGrpSpPr>
              <p:grpSpPr bwMode="auto">
                <a:xfrm>
                  <a:off x="4088" y="3141"/>
                  <a:ext cx="311" cy="289"/>
                  <a:chOff x="4088" y="3141"/>
                  <a:chExt cx="311" cy="289"/>
                </a:xfrm>
              </p:grpSpPr>
              <p:sp>
                <p:nvSpPr>
                  <p:cNvPr id="59465" name="Freeform 108"/>
                  <p:cNvSpPr>
                    <a:spLocks/>
                  </p:cNvSpPr>
                  <p:nvPr/>
                </p:nvSpPr>
                <p:spPr bwMode="auto">
                  <a:xfrm>
                    <a:off x="4088" y="3141"/>
                    <a:ext cx="149" cy="289"/>
                  </a:xfrm>
                  <a:custGeom>
                    <a:avLst/>
                    <a:gdLst>
                      <a:gd name="T0" fmla="*/ 148 w 149"/>
                      <a:gd name="T1" fmla="*/ 0 h 289"/>
                      <a:gd name="T2" fmla="*/ 0 w 149"/>
                      <a:gd name="T3" fmla="*/ 0 h 289"/>
                      <a:gd name="T4" fmla="*/ 0 w 149"/>
                      <a:gd name="T5" fmla="*/ 288 h 289"/>
                      <a:gd name="T6" fmla="*/ 148 w 149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9"/>
                      <a:gd name="T13" fmla="*/ 0 h 289"/>
                      <a:gd name="T14" fmla="*/ 149 w 149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9" h="289">
                        <a:moveTo>
                          <a:pt x="148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8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b="1"/>
                  </a:p>
                </p:txBody>
              </p:sp>
              <p:sp>
                <p:nvSpPr>
                  <p:cNvPr id="59466" name="Freeform 109"/>
                  <p:cNvSpPr>
                    <a:spLocks/>
                  </p:cNvSpPr>
                  <p:nvPr/>
                </p:nvSpPr>
                <p:spPr bwMode="auto">
                  <a:xfrm>
                    <a:off x="4251" y="3141"/>
                    <a:ext cx="148" cy="289"/>
                  </a:xfrm>
                  <a:custGeom>
                    <a:avLst/>
                    <a:gdLst>
                      <a:gd name="T0" fmla="*/ 0 w 148"/>
                      <a:gd name="T1" fmla="*/ 0 h 289"/>
                      <a:gd name="T2" fmla="*/ 147 w 148"/>
                      <a:gd name="T3" fmla="*/ 0 h 289"/>
                      <a:gd name="T4" fmla="*/ 147 w 148"/>
                      <a:gd name="T5" fmla="*/ 288 h 289"/>
                      <a:gd name="T6" fmla="*/ 0 w 148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8"/>
                      <a:gd name="T13" fmla="*/ 0 h 289"/>
                      <a:gd name="T14" fmla="*/ 148 w 148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8" h="289">
                        <a:moveTo>
                          <a:pt x="0" y="0"/>
                        </a:moveTo>
                        <a:lnTo>
                          <a:pt x="147" y="0"/>
                        </a:lnTo>
                        <a:lnTo>
                          <a:pt x="147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49" name="Line 110"/>
                <p:cNvSpPr>
                  <a:spLocks noChangeShapeType="1"/>
                </p:cNvSpPr>
                <p:nvPr/>
              </p:nvSpPr>
              <p:spPr bwMode="auto">
                <a:xfrm>
                  <a:off x="3988" y="3285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0" name="Freeform 111"/>
                <p:cNvSpPr>
                  <a:spLocks/>
                </p:cNvSpPr>
                <p:nvPr/>
              </p:nvSpPr>
              <p:spPr bwMode="auto">
                <a:xfrm>
                  <a:off x="4050" y="3189"/>
                  <a:ext cx="48" cy="97"/>
                </a:xfrm>
                <a:custGeom>
                  <a:avLst/>
                  <a:gdLst>
                    <a:gd name="T0" fmla="*/ 0 w 48"/>
                    <a:gd name="T1" fmla="*/ 96 h 97"/>
                    <a:gd name="T2" fmla="*/ 0 w 48"/>
                    <a:gd name="T3" fmla="*/ 0 h 97"/>
                    <a:gd name="T4" fmla="*/ 47 w 48"/>
                    <a:gd name="T5" fmla="*/ 0 h 97"/>
                    <a:gd name="T6" fmla="*/ 47 w 48"/>
                    <a:gd name="T7" fmla="*/ 0 h 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7"/>
                    <a:gd name="T14" fmla="*/ 48 w 48"/>
                    <a:gd name="T15" fmla="*/ 97 h 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7">
                      <a:moveTo>
                        <a:pt x="0" y="96"/>
                      </a:move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1" name="Line 112"/>
                <p:cNvSpPr>
                  <a:spLocks noChangeShapeType="1"/>
                </p:cNvSpPr>
                <p:nvPr/>
              </p:nvSpPr>
              <p:spPr bwMode="auto">
                <a:xfrm>
                  <a:off x="4404" y="3189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901" y="3143"/>
                  <a:ext cx="30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 D$</a:t>
                  </a:r>
                </a:p>
              </p:txBody>
            </p:sp>
            <p:grpSp>
              <p:nvGrpSpPr>
                <p:cNvPr id="22" name="Group 114"/>
                <p:cNvGrpSpPr>
                  <a:grpSpLocks/>
                </p:cNvGrpSpPr>
                <p:nvPr/>
              </p:nvGrpSpPr>
              <p:grpSpPr bwMode="auto">
                <a:xfrm>
                  <a:off x="4952" y="3141"/>
                  <a:ext cx="325" cy="289"/>
                  <a:chOff x="4952" y="3141"/>
                  <a:chExt cx="325" cy="289"/>
                </a:xfrm>
              </p:grpSpPr>
              <p:sp>
                <p:nvSpPr>
                  <p:cNvPr id="59463" name="Freeform 115"/>
                  <p:cNvSpPr>
                    <a:spLocks/>
                  </p:cNvSpPr>
                  <p:nvPr/>
                </p:nvSpPr>
                <p:spPr bwMode="auto">
                  <a:xfrm>
                    <a:off x="4952" y="3141"/>
                    <a:ext cx="162" cy="289"/>
                  </a:xfrm>
                  <a:custGeom>
                    <a:avLst/>
                    <a:gdLst>
                      <a:gd name="T0" fmla="*/ 161 w 162"/>
                      <a:gd name="T1" fmla="*/ 0 h 289"/>
                      <a:gd name="T2" fmla="*/ 0 w 162"/>
                      <a:gd name="T3" fmla="*/ 0 h 289"/>
                      <a:gd name="T4" fmla="*/ 0 w 162"/>
                      <a:gd name="T5" fmla="*/ 288 h 289"/>
                      <a:gd name="T6" fmla="*/ 161 w 16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289"/>
                      <a:gd name="T14" fmla="*/ 162 w 16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289">
                        <a:moveTo>
                          <a:pt x="16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4" name="Freeform 116"/>
                  <p:cNvSpPr>
                    <a:spLocks/>
                  </p:cNvSpPr>
                  <p:nvPr/>
                </p:nvSpPr>
                <p:spPr bwMode="auto">
                  <a:xfrm>
                    <a:off x="5113" y="3141"/>
                    <a:ext cx="164" cy="289"/>
                  </a:xfrm>
                  <a:custGeom>
                    <a:avLst/>
                    <a:gdLst>
                      <a:gd name="T0" fmla="*/ 0 w 164"/>
                      <a:gd name="T1" fmla="*/ 0 h 289"/>
                      <a:gd name="T2" fmla="*/ 163 w 164"/>
                      <a:gd name="T3" fmla="*/ 0 h 289"/>
                      <a:gd name="T4" fmla="*/ 163 w 164"/>
                      <a:gd name="T5" fmla="*/ 288 h 289"/>
                      <a:gd name="T6" fmla="*/ 0 w 164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4"/>
                      <a:gd name="T13" fmla="*/ 0 h 289"/>
                      <a:gd name="T14" fmla="*/ 164 w 164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4" h="289">
                        <a:moveTo>
                          <a:pt x="0" y="0"/>
                        </a:moveTo>
                        <a:lnTo>
                          <a:pt x="163" y="0"/>
                        </a:lnTo>
                        <a:lnTo>
                          <a:pt x="163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54" name="Rectangle 117"/>
                <p:cNvSpPr>
                  <a:spLocks noChangeArrowheads="1"/>
                </p:cNvSpPr>
                <p:nvPr/>
              </p:nvSpPr>
              <p:spPr bwMode="auto">
                <a:xfrm>
                  <a:off x="5393" y="3143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3" name="Group 118"/>
                <p:cNvGrpSpPr>
                  <a:grpSpLocks/>
                </p:cNvGrpSpPr>
                <p:nvPr/>
              </p:nvGrpSpPr>
              <p:grpSpPr bwMode="auto">
                <a:xfrm>
                  <a:off x="5420" y="3141"/>
                  <a:ext cx="284" cy="289"/>
                  <a:chOff x="5420" y="3141"/>
                  <a:chExt cx="284" cy="289"/>
                </a:xfrm>
              </p:grpSpPr>
              <p:sp>
                <p:nvSpPr>
                  <p:cNvPr id="59461" name="Freeform 119"/>
                  <p:cNvSpPr>
                    <a:spLocks/>
                  </p:cNvSpPr>
                  <p:nvPr/>
                </p:nvSpPr>
                <p:spPr bwMode="auto">
                  <a:xfrm>
                    <a:off x="5420" y="3141"/>
                    <a:ext cx="142" cy="289"/>
                  </a:xfrm>
                  <a:custGeom>
                    <a:avLst/>
                    <a:gdLst>
                      <a:gd name="T0" fmla="*/ 141 w 142"/>
                      <a:gd name="T1" fmla="*/ 0 h 289"/>
                      <a:gd name="T2" fmla="*/ 0 w 142"/>
                      <a:gd name="T3" fmla="*/ 0 h 289"/>
                      <a:gd name="T4" fmla="*/ 0 w 142"/>
                      <a:gd name="T5" fmla="*/ 288 h 289"/>
                      <a:gd name="T6" fmla="*/ 141 w 14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2"/>
                      <a:gd name="T13" fmla="*/ 0 h 289"/>
                      <a:gd name="T14" fmla="*/ 142 w 14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2" h="289">
                        <a:moveTo>
                          <a:pt x="14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2" name="Freeform 120"/>
                  <p:cNvSpPr>
                    <a:spLocks/>
                  </p:cNvSpPr>
                  <p:nvPr/>
                </p:nvSpPr>
                <p:spPr bwMode="auto">
                  <a:xfrm>
                    <a:off x="5561" y="3141"/>
                    <a:ext cx="143" cy="289"/>
                  </a:xfrm>
                  <a:custGeom>
                    <a:avLst/>
                    <a:gdLst>
                      <a:gd name="T0" fmla="*/ 0 w 143"/>
                      <a:gd name="T1" fmla="*/ 0 h 289"/>
                      <a:gd name="T2" fmla="*/ 142 w 143"/>
                      <a:gd name="T3" fmla="*/ 0 h 289"/>
                      <a:gd name="T4" fmla="*/ 142 w 143"/>
                      <a:gd name="T5" fmla="*/ 288 h 289"/>
                      <a:gd name="T6" fmla="*/ 0 w 143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3"/>
                      <a:gd name="T13" fmla="*/ 0 h 289"/>
                      <a:gd name="T14" fmla="*/ 143 w 143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3" h="289">
                        <a:moveTo>
                          <a:pt x="0" y="0"/>
                        </a:moveTo>
                        <a:lnTo>
                          <a:pt x="142" y="0"/>
                        </a:lnTo>
                        <a:lnTo>
                          <a:pt x="142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56" name="Line 121"/>
                <p:cNvSpPr>
                  <a:spLocks noChangeShapeType="1"/>
                </p:cNvSpPr>
                <p:nvPr/>
              </p:nvSpPr>
              <p:spPr bwMode="auto">
                <a:xfrm>
                  <a:off x="5273" y="3285"/>
                  <a:ext cx="13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7" name="Line 122"/>
                <p:cNvSpPr>
                  <a:spLocks noChangeShapeType="1"/>
                </p:cNvSpPr>
                <p:nvPr/>
              </p:nvSpPr>
              <p:spPr bwMode="auto">
                <a:xfrm>
                  <a:off x="4789" y="3285"/>
                  <a:ext cx="15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8" name="Freeform 123"/>
                <p:cNvSpPr>
                  <a:spLocks/>
                </p:cNvSpPr>
                <p:nvPr/>
              </p:nvSpPr>
              <p:spPr bwMode="auto">
                <a:xfrm>
                  <a:off x="4910" y="3285"/>
                  <a:ext cx="431" cy="193"/>
                </a:xfrm>
                <a:custGeom>
                  <a:avLst/>
                  <a:gdLst>
                    <a:gd name="T0" fmla="*/ 0 w 431"/>
                    <a:gd name="T1" fmla="*/ 0 h 193"/>
                    <a:gd name="T2" fmla="*/ 0 w 431"/>
                    <a:gd name="T3" fmla="*/ 192 h 193"/>
                    <a:gd name="T4" fmla="*/ 391 w 431"/>
                    <a:gd name="T5" fmla="*/ 192 h 193"/>
                    <a:gd name="T6" fmla="*/ 391 w 431"/>
                    <a:gd name="T7" fmla="*/ 64 h 193"/>
                    <a:gd name="T8" fmla="*/ 430 w 431"/>
                    <a:gd name="T9" fmla="*/ 0 h 1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1"/>
                    <a:gd name="T16" fmla="*/ 0 h 193"/>
                    <a:gd name="T17" fmla="*/ 431 w 431"/>
                    <a:gd name="T18" fmla="*/ 193 h 1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1" h="193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391" y="192"/>
                      </a:lnTo>
                      <a:lnTo>
                        <a:pt x="391" y="64"/>
                      </a:lnTo>
                      <a:lnTo>
                        <a:pt x="43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9" name="Line 124"/>
                <p:cNvSpPr>
                  <a:spLocks noChangeShapeType="1"/>
                </p:cNvSpPr>
                <p:nvPr/>
              </p:nvSpPr>
              <p:spPr bwMode="auto">
                <a:xfrm>
                  <a:off x="4404" y="3381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60" name="Freeform 125"/>
                <p:cNvSpPr>
                  <a:spLocks/>
                </p:cNvSpPr>
                <p:nvPr/>
              </p:nvSpPr>
              <p:spPr bwMode="auto">
                <a:xfrm>
                  <a:off x="4497" y="3280"/>
                  <a:ext cx="337" cy="278"/>
                </a:xfrm>
                <a:custGeom>
                  <a:avLst/>
                  <a:gdLst>
                    <a:gd name="T0" fmla="*/ 0 w 337"/>
                    <a:gd name="T1" fmla="*/ 101 h 278"/>
                    <a:gd name="T2" fmla="*/ 0 w 337"/>
                    <a:gd name="T3" fmla="*/ 277 h 278"/>
                    <a:gd name="T4" fmla="*/ 294 w 337"/>
                    <a:gd name="T5" fmla="*/ 277 h 278"/>
                    <a:gd name="T6" fmla="*/ 294 w 337"/>
                    <a:gd name="T7" fmla="*/ 90 h 278"/>
                    <a:gd name="T8" fmla="*/ 336 w 337"/>
                    <a:gd name="T9" fmla="*/ 0 h 2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278"/>
                    <a:gd name="T17" fmla="*/ 337 w 337"/>
                    <a:gd name="T18" fmla="*/ 278 h 2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278">
                      <a:moveTo>
                        <a:pt x="0" y="101"/>
                      </a:moveTo>
                      <a:lnTo>
                        <a:pt x="0" y="277"/>
                      </a:lnTo>
                      <a:lnTo>
                        <a:pt x="294" y="277"/>
                      </a:lnTo>
                      <a:lnTo>
                        <a:pt x="294" y="90"/>
                      </a:lnTo>
                      <a:lnTo>
                        <a:pt x="336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29"/>
            <p:cNvGrpSpPr>
              <a:grpSpLocks/>
            </p:cNvGrpSpPr>
            <p:nvPr/>
          </p:nvGrpSpPr>
          <p:grpSpPr bwMode="auto">
            <a:xfrm>
              <a:off x="822572" y="2457932"/>
              <a:ext cx="5634038" cy="989013"/>
              <a:chOff x="453" y="1338"/>
              <a:chExt cx="3549" cy="623"/>
            </a:xfrm>
          </p:grpSpPr>
          <p:sp>
            <p:nvSpPr>
              <p:cNvPr id="59414" name="Freeform 130" descr="25%"/>
              <p:cNvSpPr>
                <a:spLocks/>
              </p:cNvSpPr>
              <p:nvPr/>
            </p:nvSpPr>
            <p:spPr bwMode="auto">
              <a:xfrm>
                <a:off x="3637" y="1544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5" name="Rectangle 131"/>
              <p:cNvSpPr>
                <a:spLocks noChangeArrowheads="1"/>
              </p:cNvSpPr>
              <p:nvPr/>
            </p:nvSpPr>
            <p:spPr bwMode="auto">
              <a:xfrm>
                <a:off x="453" y="1537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add </a:t>
                </a:r>
                <a:r>
                  <a:rPr lang="en-US" sz="2400" b="1" dirty="0">
                    <a:solidFill>
                      <a:schemeClr val="accent4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,$t1,$t2</a:t>
                </a:r>
              </a:p>
            </p:txBody>
          </p:sp>
          <p:sp>
            <p:nvSpPr>
              <p:cNvPr id="59416" name="Rectangle 132"/>
              <p:cNvSpPr>
                <a:spLocks noChangeArrowheads="1"/>
              </p:cNvSpPr>
              <p:nvPr/>
            </p:nvSpPr>
            <p:spPr bwMode="auto">
              <a:xfrm>
                <a:off x="1896" y="1338"/>
                <a:ext cx="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IF</a:t>
                </a:r>
              </a:p>
            </p:txBody>
          </p:sp>
          <p:sp>
            <p:nvSpPr>
              <p:cNvPr id="59417" name="Rectangle 133"/>
              <p:cNvSpPr>
                <a:spLocks noChangeArrowheads="1"/>
              </p:cNvSpPr>
              <p:nvPr/>
            </p:nvSpPr>
            <p:spPr bwMode="auto">
              <a:xfrm>
                <a:off x="2248" y="1338"/>
                <a:ext cx="49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ID/RF</a:t>
                </a:r>
              </a:p>
            </p:txBody>
          </p:sp>
          <p:sp>
            <p:nvSpPr>
              <p:cNvPr id="59418" name="Rectangle 134"/>
              <p:cNvSpPr>
                <a:spLocks noChangeArrowheads="1"/>
              </p:cNvSpPr>
              <p:nvPr/>
            </p:nvSpPr>
            <p:spPr bwMode="auto">
              <a:xfrm>
                <a:off x="2803" y="1338"/>
                <a:ext cx="3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EX</a:t>
                </a:r>
              </a:p>
            </p:txBody>
          </p:sp>
          <p:sp>
            <p:nvSpPr>
              <p:cNvPr id="59419" name="Rectangle 135"/>
              <p:cNvSpPr>
                <a:spLocks noChangeArrowheads="1"/>
              </p:cNvSpPr>
              <p:nvPr/>
            </p:nvSpPr>
            <p:spPr bwMode="auto">
              <a:xfrm>
                <a:off x="3133" y="1338"/>
                <a:ext cx="4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MEM</a:t>
                </a:r>
              </a:p>
            </p:txBody>
          </p:sp>
          <p:sp>
            <p:nvSpPr>
              <p:cNvPr id="59420" name="Rectangle 136"/>
              <p:cNvSpPr>
                <a:spLocks noChangeArrowheads="1"/>
              </p:cNvSpPr>
              <p:nvPr/>
            </p:nvSpPr>
            <p:spPr bwMode="auto">
              <a:xfrm>
                <a:off x="3640" y="1338"/>
                <a:ext cx="3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WB</a:t>
                </a:r>
              </a:p>
            </p:txBody>
          </p:sp>
          <p:sp>
            <p:nvSpPr>
              <p:cNvPr id="59421" name="Freeform 137"/>
              <p:cNvSpPr>
                <a:spLocks/>
              </p:cNvSpPr>
              <p:nvPr/>
            </p:nvSpPr>
            <p:spPr bwMode="auto">
              <a:xfrm>
                <a:off x="3169" y="1544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2" name="Freeform 138"/>
              <p:cNvSpPr>
                <a:spLocks/>
              </p:cNvSpPr>
              <p:nvPr/>
            </p:nvSpPr>
            <p:spPr bwMode="auto">
              <a:xfrm>
                <a:off x="3330" y="1544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3" name="Freeform 139"/>
              <p:cNvSpPr>
                <a:spLocks/>
              </p:cNvSpPr>
              <p:nvPr/>
            </p:nvSpPr>
            <p:spPr bwMode="auto">
              <a:xfrm>
                <a:off x="2786" y="1448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4" name="Rectangle 140"/>
              <p:cNvSpPr>
                <a:spLocks noChangeArrowheads="1"/>
              </p:cNvSpPr>
              <p:nvPr/>
            </p:nvSpPr>
            <p:spPr bwMode="auto">
              <a:xfrm rot="5400000">
                <a:off x="2689" y="157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59425" name="Rectangle 141"/>
              <p:cNvSpPr>
                <a:spLocks noChangeArrowheads="1"/>
              </p:cNvSpPr>
              <p:nvPr/>
            </p:nvSpPr>
            <p:spPr bwMode="auto">
              <a:xfrm>
                <a:off x="1920" y="1578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25" name="Group 142"/>
              <p:cNvGrpSpPr>
                <a:grpSpLocks/>
              </p:cNvGrpSpPr>
              <p:nvPr/>
            </p:nvGrpSpPr>
            <p:grpSpPr bwMode="auto">
              <a:xfrm>
                <a:off x="1860" y="1544"/>
                <a:ext cx="340" cy="289"/>
                <a:chOff x="1935" y="1349"/>
                <a:chExt cx="340" cy="289"/>
              </a:xfrm>
            </p:grpSpPr>
            <p:sp>
              <p:nvSpPr>
                <p:cNvPr id="59441" name="Freeform 143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2" name="Freeform 144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27" name="Rectangle 145"/>
              <p:cNvSpPr>
                <a:spLocks noChangeArrowheads="1"/>
              </p:cNvSpPr>
              <p:nvPr/>
            </p:nvSpPr>
            <p:spPr bwMode="auto">
              <a:xfrm>
                <a:off x="2301" y="15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28" name="Freeform 146"/>
              <p:cNvSpPr>
                <a:spLocks/>
              </p:cNvSpPr>
              <p:nvPr/>
            </p:nvSpPr>
            <p:spPr bwMode="auto">
              <a:xfrm>
                <a:off x="2320" y="154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9" name="Freeform 147"/>
              <p:cNvSpPr>
                <a:spLocks/>
              </p:cNvSpPr>
              <p:nvPr/>
            </p:nvSpPr>
            <p:spPr bwMode="auto">
              <a:xfrm>
                <a:off x="2468" y="154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0" name="Line 148"/>
              <p:cNvSpPr>
                <a:spLocks noChangeShapeType="1"/>
              </p:cNvSpPr>
              <p:nvPr/>
            </p:nvSpPr>
            <p:spPr bwMode="auto">
              <a:xfrm>
                <a:off x="2205" y="16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1" name="Freeform 149"/>
              <p:cNvSpPr>
                <a:spLocks/>
              </p:cNvSpPr>
              <p:nvPr/>
            </p:nvSpPr>
            <p:spPr bwMode="auto">
              <a:xfrm>
                <a:off x="2267" y="159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2" name="Line 150"/>
              <p:cNvSpPr>
                <a:spLocks noChangeShapeType="1"/>
              </p:cNvSpPr>
              <p:nvPr/>
            </p:nvSpPr>
            <p:spPr bwMode="auto">
              <a:xfrm>
                <a:off x="2621" y="15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3" name="Rectangle 151"/>
              <p:cNvSpPr>
                <a:spLocks noChangeArrowheads="1"/>
              </p:cNvSpPr>
              <p:nvPr/>
            </p:nvSpPr>
            <p:spPr bwMode="auto">
              <a:xfrm>
                <a:off x="3150" y="1588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59434" name="Rectangle 152"/>
              <p:cNvSpPr>
                <a:spLocks noChangeArrowheads="1"/>
              </p:cNvSpPr>
              <p:nvPr/>
            </p:nvSpPr>
            <p:spPr bwMode="auto">
              <a:xfrm>
                <a:off x="3610" y="15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35" name="Freeform 153"/>
              <p:cNvSpPr>
                <a:spLocks/>
              </p:cNvSpPr>
              <p:nvPr/>
            </p:nvSpPr>
            <p:spPr bwMode="auto">
              <a:xfrm>
                <a:off x="3778" y="1544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6" name="Line 154"/>
              <p:cNvSpPr>
                <a:spLocks noChangeShapeType="1"/>
              </p:cNvSpPr>
              <p:nvPr/>
            </p:nvSpPr>
            <p:spPr bwMode="auto">
              <a:xfrm>
                <a:off x="3490" y="16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7" name="Line 155"/>
              <p:cNvSpPr>
                <a:spLocks noChangeShapeType="1"/>
              </p:cNvSpPr>
              <p:nvPr/>
            </p:nvSpPr>
            <p:spPr bwMode="auto">
              <a:xfrm>
                <a:off x="3006" y="16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8" name="Freeform 156"/>
              <p:cNvSpPr>
                <a:spLocks/>
              </p:cNvSpPr>
              <p:nvPr/>
            </p:nvSpPr>
            <p:spPr bwMode="auto">
              <a:xfrm>
                <a:off x="3127" y="168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9" name="Line 157"/>
              <p:cNvSpPr>
                <a:spLocks noChangeShapeType="1"/>
              </p:cNvSpPr>
              <p:nvPr/>
            </p:nvSpPr>
            <p:spPr bwMode="auto">
              <a:xfrm>
                <a:off x="2621" y="17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0" name="Freeform 158"/>
              <p:cNvSpPr>
                <a:spLocks/>
              </p:cNvSpPr>
              <p:nvPr/>
            </p:nvSpPr>
            <p:spPr bwMode="auto">
              <a:xfrm>
                <a:off x="2714" y="168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160"/>
            <p:cNvGrpSpPr>
              <a:grpSpLocks/>
            </p:cNvGrpSpPr>
            <p:nvPr/>
          </p:nvGrpSpPr>
          <p:grpSpPr bwMode="auto">
            <a:xfrm>
              <a:off x="263772" y="2469045"/>
              <a:ext cx="571499" cy="3881438"/>
              <a:chOff x="101" y="1345"/>
              <a:chExt cx="360" cy="2445"/>
            </a:xfrm>
          </p:grpSpPr>
          <p:sp>
            <p:nvSpPr>
              <p:cNvPr id="59412" name="Line 161"/>
              <p:cNvSpPr>
                <a:spLocks noChangeShapeType="1"/>
              </p:cNvSpPr>
              <p:nvPr/>
            </p:nvSpPr>
            <p:spPr bwMode="auto">
              <a:xfrm>
                <a:off x="461" y="1659"/>
                <a:ext cx="0" cy="20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3" name="Rectangle 162"/>
              <p:cNvSpPr>
                <a:spLocks noChangeArrowheads="1"/>
              </p:cNvSpPr>
              <p:nvPr/>
            </p:nvSpPr>
            <p:spPr bwMode="auto">
              <a:xfrm>
                <a:off x="101" y="1345"/>
                <a:ext cx="291" cy="24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I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n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s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t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  <a:endParaRPr lang="en-US" sz="2800" b="1" dirty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en-US" sz="2800" b="1" dirty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O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d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e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</a:p>
            </p:txBody>
          </p:sp>
        </p:grp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235322" y="1920240"/>
              <a:ext cx="7707313" cy="515938"/>
              <a:chOff x="713" y="818"/>
              <a:chExt cx="4855" cy="325"/>
            </a:xfrm>
          </p:grpSpPr>
          <p:sp>
            <p:nvSpPr>
              <p:cNvPr id="59410" name="Line 164"/>
              <p:cNvSpPr>
                <a:spLocks noChangeShapeType="1"/>
              </p:cNvSpPr>
              <p:nvPr/>
            </p:nvSpPr>
            <p:spPr bwMode="auto">
              <a:xfrm>
                <a:off x="764" y="1143"/>
                <a:ext cx="4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Rectangle 165"/>
              <p:cNvSpPr>
                <a:spLocks noChangeArrowheads="1"/>
              </p:cNvSpPr>
              <p:nvPr/>
            </p:nvSpPr>
            <p:spPr bwMode="auto">
              <a:xfrm>
                <a:off x="713" y="818"/>
                <a:ext cx="484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Time (clock cycles)</a:t>
                </a:r>
              </a:p>
            </p:txBody>
          </p:sp>
        </p:grpSp>
      </p:grpSp>
      <p:grpSp>
        <p:nvGrpSpPr>
          <p:cNvPr id="175" name="Group 174"/>
          <p:cNvGrpSpPr/>
          <p:nvPr/>
        </p:nvGrpSpPr>
        <p:grpSpPr>
          <a:xfrm>
            <a:off x="4691310" y="2949813"/>
            <a:ext cx="1990725" cy="2638669"/>
            <a:chOff x="4691310" y="2949813"/>
            <a:chExt cx="1990725" cy="2638669"/>
          </a:xfrm>
        </p:grpSpPr>
        <p:sp>
          <p:nvSpPr>
            <p:cNvPr id="59403" name="Line 127"/>
            <p:cNvSpPr>
              <a:spLocks noChangeShapeType="1"/>
            </p:cNvSpPr>
            <p:nvPr/>
          </p:nvSpPr>
          <p:spPr bwMode="auto">
            <a:xfrm flipH="1">
              <a:off x="6137030" y="3121269"/>
              <a:ext cx="35168" cy="18112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Line 128"/>
            <p:cNvSpPr>
              <a:spLocks noChangeShapeType="1"/>
            </p:cNvSpPr>
            <p:nvPr/>
          </p:nvSpPr>
          <p:spPr bwMode="auto">
            <a:xfrm>
              <a:off x="6260123" y="3112477"/>
              <a:ext cx="421912" cy="2476005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Line 166"/>
            <p:cNvSpPr>
              <a:spLocks noChangeShapeType="1"/>
            </p:cNvSpPr>
            <p:nvPr/>
          </p:nvSpPr>
          <p:spPr bwMode="auto">
            <a:xfrm flipH="1">
              <a:off x="4691310" y="3033347"/>
              <a:ext cx="1410552" cy="50567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Line 126"/>
            <p:cNvSpPr>
              <a:spLocks noChangeShapeType="1"/>
            </p:cNvSpPr>
            <p:nvPr/>
          </p:nvSpPr>
          <p:spPr bwMode="auto">
            <a:xfrm flipH="1">
              <a:off x="5318372" y="3094893"/>
              <a:ext cx="809866" cy="11219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159"/>
            <p:cNvSpPr>
              <a:spLocks noChangeArrowheads="1"/>
            </p:cNvSpPr>
            <p:nvPr/>
          </p:nvSpPr>
          <p:spPr bwMode="auto">
            <a:xfrm>
              <a:off x="6116641" y="2949813"/>
              <a:ext cx="93662" cy="93663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44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Data Hazard Solution: Forwarding</a:t>
            </a:r>
          </a:p>
        </p:txBody>
      </p:sp>
      <p:sp>
        <p:nvSpPr>
          <p:cNvPr id="61444" name="Content Placeholder 16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 Forward result as soon as it is available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+mj-lt"/>
                <a:ea typeface="ＭＳ Ｐゴシック" pitchFamily="34" charset="-128"/>
              </a:rPr>
              <a:t>OK that it’s not stored in </a:t>
            </a:r>
            <a:r>
              <a:rPr lang="en-US" sz="2400" dirty="0" err="1" smtClean="0">
                <a:latin typeface="+mj-lt"/>
                <a:ea typeface="ＭＳ Ｐゴシック" pitchFamily="34" charset="-128"/>
              </a:rPr>
              <a:t>RegFile</a:t>
            </a:r>
            <a:r>
              <a:rPr lang="en-US" sz="2400" dirty="0" smtClean="0">
                <a:latin typeface="+mj-lt"/>
                <a:ea typeface="ＭＳ Ｐゴシック" pitchFamily="34" charset="-128"/>
              </a:rPr>
              <a:t> yet</a:t>
            </a:r>
          </a:p>
        </p:txBody>
      </p:sp>
      <p:grpSp>
        <p:nvGrpSpPr>
          <p:cNvPr id="168" name="Group 167"/>
          <p:cNvGrpSpPr/>
          <p:nvPr/>
        </p:nvGrpSpPr>
        <p:grpSpPr>
          <a:xfrm>
            <a:off x="639763" y="2286000"/>
            <a:ext cx="8275637" cy="3952229"/>
            <a:chOff x="639763" y="2286000"/>
            <a:chExt cx="8275637" cy="3952229"/>
          </a:xfrm>
        </p:grpSpPr>
        <p:sp>
          <p:nvSpPr>
            <p:cNvPr id="61442" name="Freeform 14" descr="25%"/>
            <p:cNvSpPr>
              <a:spLocks/>
            </p:cNvSpPr>
            <p:nvPr/>
          </p:nvSpPr>
          <p:spPr bwMode="auto">
            <a:xfrm>
              <a:off x="6591300" y="5467248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517900" y="2286000"/>
              <a:ext cx="4775200" cy="3952229"/>
              <a:chOff x="2149" y="960"/>
              <a:chExt cx="3008" cy="2667"/>
            </a:xfrm>
          </p:grpSpPr>
          <p:sp>
            <p:nvSpPr>
              <p:cNvPr id="61596" name="Line 5"/>
              <p:cNvSpPr>
                <a:spLocks noChangeShapeType="1"/>
              </p:cNvSpPr>
              <p:nvPr/>
            </p:nvSpPr>
            <p:spPr bwMode="auto">
              <a:xfrm>
                <a:off x="2149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7" name="Line 6"/>
              <p:cNvSpPr>
                <a:spLocks noChangeShapeType="1"/>
              </p:cNvSpPr>
              <p:nvPr/>
            </p:nvSpPr>
            <p:spPr bwMode="auto">
              <a:xfrm>
                <a:off x="2581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8" name="Line 7"/>
              <p:cNvSpPr>
                <a:spLocks noChangeShapeType="1"/>
              </p:cNvSpPr>
              <p:nvPr/>
            </p:nvSpPr>
            <p:spPr bwMode="auto">
              <a:xfrm>
                <a:off x="3013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9" name="Line 8"/>
              <p:cNvSpPr>
                <a:spLocks noChangeShapeType="1"/>
              </p:cNvSpPr>
              <p:nvPr/>
            </p:nvSpPr>
            <p:spPr bwMode="auto">
              <a:xfrm>
                <a:off x="3445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0" name="Line 9"/>
              <p:cNvSpPr>
                <a:spLocks noChangeShapeType="1"/>
              </p:cNvSpPr>
              <p:nvPr/>
            </p:nvSpPr>
            <p:spPr bwMode="auto">
              <a:xfrm>
                <a:off x="3877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1" name="Line 10"/>
              <p:cNvSpPr>
                <a:spLocks noChangeShapeType="1"/>
              </p:cNvSpPr>
              <p:nvPr/>
            </p:nvSpPr>
            <p:spPr bwMode="auto">
              <a:xfrm>
                <a:off x="4309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2" name="Line 11"/>
              <p:cNvSpPr>
                <a:spLocks noChangeShapeType="1"/>
              </p:cNvSpPr>
              <p:nvPr/>
            </p:nvSpPr>
            <p:spPr bwMode="auto">
              <a:xfrm flipH="1">
                <a:off x="4725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3" name="Line 12"/>
              <p:cNvSpPr>
                <a:spLocks noChangeShapeType="1"/>
              </p:cNvSpPr>
              <p:nvPr/>
            </p:nvSpPr>
            <p:spPr bwMode="auto">
              <a:xfrm flipH="1">
                <a:off x="5157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90563" y="3186011"/>
              <a:ext cx="6191250" cy="814387"/>
              <a:chOff x="368" y="1640"/>
              <a:chExt cx="3900" cy="513"/>
            </a:xfrm>
          </p:grpSpPr>
          <p:sp>
            <p:nvSpPr>
              <p:cNvPr id="61568" name="Freeform 14" descr="25%"/>
              <p:cNvSpPr>
                <a:spLocks/>
              </p:cNvSpPr>
              <p:nvPr/>
            </p:nvSpPr>
            <p:spPr bwMode="auto">
              <a:xfrm>
                <a:off x="2799" y="1736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9" name="Rectangle 15"/>
              <p:cNvSpPr>
                <a:spLocks noChangeArrowheads="1"/>
              </p:cNvSpPr>
              <p:nvPr/>
            </p:nvSpPr>
            <p:spPr bwMode="auto">
              <a:xfrm>
                <a:off x="368" y="1737"/>
                <a:ext cx="151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sub $t4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,$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t3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107" y="1640"/>
                <a:ext cx="223" cy="481"/>
                <a:chOff x="3278" y="1701"/>
                <a:chExt cx="223" cy="481"/>
              </a:xfrm>
            </p:grpSpPr>
            <p:sp>
              <p:nvSpPr>
                <p:cNvPr id="61594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5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191" y="1736"/>
                <a:ext cx="340" cy="289"/>
                <a:chOff x="2362" y="1797"/>
                <a:chExt cx="340" cy="289"/>
              </a:xfrm>
            </p:grpSpPr>
            <p:sp>
              <p:nvSpPr>
                <p:cNvPr id="61590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61592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93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72" name="Rectangle 24"/>
              <p:cNvSpPr>
                <a:spLocks noChangeArrowheads="1"/>
              </p:cNvSpPr>
              <p:nvPr/>
            </p:nvSpPr>
            <p:spPr bwMode="auto">
              <a:xfrm>
                <a:off x="2632" y="17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73" name="Freeform 25"/>
              <p:cNvSpPr>
                <a:spLocks/>
              </p:cNvSpPr>
              <p:nvPr/>
            </p:nvSpPr>
            <p:spPr bwMode="auto">
              <a:xfrm>
                <a:off x="2651" y="1736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4" name="Line 26"/>
              <p:cNvSpPr>
                <a:spLocks noChangeShapeType="1"/>
              </p:cNvSpPr>
              <p:nvPr/>
            </p:nvSpPr>
            <p:spPr bwMode="auto">
              <a:xfrm>
                <a:off x="2536" y="188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5" name="Freeform 27"/>
              <p:cNvSpPr>
                <a:spLocks/>
              </p:cNvSpPr>
              <p:nvPr/>
            </p:nvSpPr>
            <p:spPr bwMode="auto">
              <a:xfrm>
                <a:off x="2598" y="1784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6" name="Line 28"/>
              <p:cNvSpPr>
                <a:spLocks noChangeShapeType="1"/>
              </p:cNvSpPr>
              <p:nvPr/>
            </p:nvSpPr>
            <p:spPr bwMode="auto">
              <a:xfrm>
                <a:off x="2952" y="17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7" name="Rectangle 29"/>
              <p:cNvSpPr>
                <a:spLocks noChangeArrowheads="1"/>
              </p:cNvSpPr>
              <p:nvPr/>
            </p:nvSpPr>
            <p:spPr bwMode="auto">
              <a:xfrm>
                <a:off x="3449" y="1738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500" y="1736"/>
                <a:ext cx="325" cy="289"/>
                <a:chOff x="3671" y="1797"/>
                <a:chExt cx="325" cy="289"/>
              </a:xfrm>
            </p:grpSpPr>
            <p:sp>
              <p:nvSpPr>
                <p:cNvPr id="61588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9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79" name="Rectangle 33"/>
              <p:cNvSpPr>
                <a:spLocks noChangeArrowheads="1"/>
              </p:cNvSpPr>
              <p:nvPr/>
            </p:nvSpPr>
            <p:spPr bwMode="auto">
              <a:xfrm>
                <a:off x="3941" y="173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3968" y="1736"/>
                <a:ext cx="284" cy="289"/>
                <a:chOff x="4139" y="1797"/>
                <a:chExt cx="284" cy="289"/>
              </a:xfrm>
            </p:grpSpPr>
            <p:sp>
              <p:nvSpPr>
                <p:cNvPr id="61586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7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81" name="Line 37"/>
              <p:cNvSpPr>
                <a:spLocks noChangeShapeType="1"/>
              </p:cNvSpPr>
              <p:nvPr/>
            </p:nvSpPr>
            <p:spPr bwMode="auto">
              <a:xfrm>
                <a:off x="3821" y="188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2" name="Line 38"/>
              <p:cNvSpPr>
                <a:spLocks noChangeShapeType="1"/>
              </p:cNvSpPr>
              <p:nvPr/>
            </p:nvSpPr>
            <p:spPr bwMode="auto">
              <a:xfrm>
                <a:off x="3337" y="188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3" name="Freeform 39"/>
              <p:cNvSpPr>
                <a:spLocks/>
              </p:cNvSpPr>
              <p:nvPr/>
            </p:nvSpPr>
            <p:spPr bwMode="auto">
              <a:xfrm>
                <a:off x="3458" y="1880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Line 40"/>
              <p:cNvSpPr>
                <a:spLocks noChangeShapeType="1"/>
              </p:cNvSpPr>
              <p:nvPr/>
            </p:nvSpPr>
            <p:spPr bwMode="auto">
              <a:xfrm>
                <a:off x="2952" y="197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5" name="Freeform 41"/>
              <p:cNvSpPr>
                <a:spLocks/>
              </p:cNvSpPr>
              <p:nvPr/>
            </p:nvSpPr>
            <p:spPr bwMode="auto">
              <a:xfrm>
                <a:off x="3045" y="1875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665163" y="3897211"/>
              <a:ext cx="6894512" cy="814387"/>
              <a:chOff x="352" y="2088"/>
              <a:chExt cx="4343" cy="513"/>
            </a:xfrm>
          </p:grpSpPr>
          <p:sp>
            <p:nvSpPr>
              <p:cNvPr id="61540" name="Freeform 43" descr="25%"/>
              <p:cNvSpPr>
                <a:spLocks/>
              </p:cNvSpPr>
              <p:nvPr/>
            </p:nvSpPr>
            <p:spPr bwMode="auto">
              <a:xfrm>
                <a:off x="3226" y="218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1" name="Rectangle 44"/>
              <p:cNvSpPr>
                <a:spLocks noChangeArrowheads="1"/>
              </p:cNvSpPr>
              <p:nvPr/>
            </p:nvSpPr>
            <p:spPr bwMode="auto">
              <a:xfrm>
                <a:off x="352" y="2193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and $t5,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,$t6</a:t>
                </a:r>
              </a:p>
            </p:txBody>
          </p:sp>
          <p:sp>
            <p:nvSpPr>
              <p:cNvPr id="61542" name="Freeform 45"/>
              <p:cNvSpPr>
                <a:spLocks/>
              </p:cNvSpPr>
              <p:nvPr/>
            </p:nvSpPr>
            <p:spPr bwMode="auto">
              <a:xfrm>
                <a:off x="3885" y="232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6"/>
              <p:cNvGrpSpPr>
                <a:grpSpLocks/>
              </p:cNvGrpSpPr>
              <p:nvPr/>
            </p:nvGrpSpPr>
            <p:grpSpPr bwMode="auto">
              <a:xfrm>
                <a:off x="3534" y="2088"/>
                <a:ext cx="223" cy="481"/>
                <a:chOff x="3705" y="2149"/>
                <a:chExt cx="223" cy="481"/>
              </a:xfrm>
            </p:grpSpPr>
            <p:sp>
              <p:nvSpPr>
                <p:cNvPr id="61566" name="Freeform 47"/>
                <p:cNvSpPr>
                  <a:spLocks/>
                </p:cNvSpPr>
                <p:nvPr/>
              </p:nvSpPr>
              <p:spPr bwMode="auto">
                <a:xfrm>
                  <a:off x="3715" y="2149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7" name="Rectangle 48"/>
                <p:cNvSpPr>
                  <a:spLocks noChangeArrowheads="1"/>
                </p:cNvSpPr>
                <p:nvPr/>
              </p:nvSpPr>
              <p:spPr bwMode="auto">
                <a:xfrm rot="5400000">
                  <a:off x="3618" y="227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2618" y="2184"/>
                <a:ext cx="340" cy="289"/>
                <a:chOff x="2789" y="2245"/>
                <a:chExt cx="340" cy="289"/>
              </a:xfrm>
            </p:grpSpPr>
            <p:sp>
              <p:nvSpPr>
                <p:cNvPr id="61562" name="Rectangle 50"/>
                <p:cNvSpPr>
                  <a:spLocks noChangeArrowheads="1"/>
                </p:cNvSpPr>
                <p:nvPr/>
              </p:nvSpPr>
              <p:spPr bwMode="auto">
                <a:xfrm>
                  <a:off x="2795" y="2247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12" name="Group 51"/>
                <p:cNvGrpSpPr>
                  <a:grpSpLocks/>
                </p:cNvGrpSpPr>
                <p:nvPr/>
              </p:nvGrpSpPr>
              <p:grpSpPr bwMode="auto">
                <a:xfrm>
                  <a:off x="2789" y="2245"/>
                  <a:ext cx="340" cy="289"/>
                  <a:chOff x="2789" y="2245"/>
                  <a:chExt cx="340" cy="289"/>
                </a:xfrm>
              </p:grpSpPr>
              <p:sp>
                <p:nvSpPr>
                  <p:cNvPr id="61564" name="Freeform 52"/>
                  <p:cNvSpPr>
                    <a:spLocks/>
                  </p:cNvSpPr>
                  <p:nvPr/>
                </p:nvSpPr>
                <p:spPr bwMode="auto">
                  <a:xfrm>
                    <a:off x="2789" y="2245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65" name="Freeform 53"/>
                  <p:cNvSpPr>
                    <a:spLocks/>
                  </p:cNvSpPr>
                  <p:nvPr/>
                </p:nvSpPr>
                <p:spPr bwMode="auto">
                  <a:xfrm>
                    <a:off x="2958" y="2245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45" name="Rectangle 54"/>
              <p:cNvSpPr>
                <a:spLocks noChangeArrowheads="1"/>
              </p:cNvSpPr>
              <p:nvPr/>
            </p:nvSpPr>
            <p:spPr bwMode="auto">
              <a:xfrm>
                <a:off x="3059" y="219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46" name="Freeform 55"/>
              <p:cNvSpPr>
                <a:spLocks/>
              </p:cNvSpPr>
              <p:nvPr/>
            </p:nvSpPr>
            <p:spPr bwMode="auto">
              <a:xfrm>
                <a:off x="3078" y="218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7" name="Line 56"/>
              <p:cNvSpPr>
                <a:spLocks noChangeShapeType="1"/>
              </p:cNvSpPr>
              <p:nvPr/>
            </p:nvSpPr>
            <p:spPr bwMode="auto">
              <a:xfrm>
                <a:off x="2963" y="232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8" name="Freeform 57"/>
              <p:cNvSpPr>
                <a:spLocks/>
              </p:cNvSpPr>
              <p:nvPr/>
            </p:nvSpPr>
            <p:spPr bwMode="auto">
              <a:xfrm>
                <a:off x="3025" y="223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9" name="Line 58"/>
              <p:cNvSpPr>
                <a:spLocks noChangeShapeType="1"/>
              </p:cNvSpPr>
              <p:nvPr/>
            </p:nvSpPr>
            <p:spPr bwMode="auto">
              <a:xfrm>
                <a:off x="3379" y="223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0" name="Rectangle 59"/>
              <p:cNvSpPr>
                <a:spLocks noChangeArrowheads="1"/>
              </p:cNvSpPr>
              <p:nvPr/>
            </p:nvSpPr>
            <p:spPr bwMode="auto">
              <a:xfrm>
                <a:off x="3876" y="2186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3927" y="2184"/>
                <a:ext cx="325" cy="289"/>
                <a:chOff x="4098" y="2245"/>
                <a:chExt cx="325" cy="289"/>
              </a:xfrm>
            </p:grpSpPr>
            <p:sp>
              <p:nvSpPr>
                <p:cNvPr id="61560" name="Freeform 61"/>
                <p:cNvSpPr>
                  <a:spLocks/>
                </p:cNvSpPr>
                <p:nvPr/>
              </p:nvSpPr>
              <p:spPr bwMode="auto">
                <a:xfrm>
                  <a:off x="4098" y="2245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1" name="Freeform 62"/>
                <p:cNvSpPr>
                  <a:spLocks/>
                </p:cNvSpPr>
                <p:nvPr/>
              </p:nvSpPr>
              <p:spPr bwMode="auto">
                <a:xfrm>
                  <a:off x="4259" y="2245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52" name="Rectangle 63"/>
              <p:cNvSpPr>
                <a:spLocks noChangeArrowheads="1"/>
              </p:cNvSpPr>
              <p:nvPr/>
            </p:nvSpPr>
            <p:spPr bwMode="auto">
              <a:xfrm>
                <a:off x="4368" y="218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4395" y="2184"/>
                <a:ext cx="284" cy="289"/>
                <a:chOff x="4566" y="2245"/>
                <a:chExt cx="284" cy="289"/>
              </a:xfrm>
            </p:grpSpPr>
            <p:sp>
              <p:nvSpPr>
                <p:cNvPr id="61558" name="Freeform 65"/>
                <p:cNvSpPr>
                  <a:spLocks/>
                </p:cNvSpPr>
                <p:nvPr/>
              </p:nvSpPr>
              <p:spPr bwMode="auto">
                <a:xfrm>
                  <a:off x="4566" y="2245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9" name="Freeform 66"/>
                <p:cNvSpPr>
                  <a:spLocks/>
                </p:cNvSpPr>
                <p:nvPr/>
              </p:nvSpPr>
              <p:spPr bwMode="auto">
                <a:xfrm>
                  <a:off x="4707" y="2245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54" name="Line 67"/>
              <p:cNvSpPr>
                <a:spLocks noChangeShapeType="1"/>
              </p:cNvSpPr>
              <p:nvPr/>
            </p:nvSpPr>
            <p:spPr bwMode="auto">
              <a:xfrm>
                <a:off x="4248" y="232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5" name="Line 68"/>
              <p:cNvSpPr>
                <a:spLocks noChangeShapeType="1"/>
              </p:cNvSpPr>
              <p:nvPr/>
            </p:nvSpPr>
            <p:spPr bwMode="auto">
              <a:xfrm>
                <a:off x="3764" y="232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6" name="Line 69"/>
              <p:cNvSpPr>
                <a:spLocks noChangeShapeType="1"/>
              </p:cNvSpPr>
              <p:nvPr/>
            </p:nvSpPr>
            <p:spPr bwMode="auto">
              <a:xfrm>
                <a:off x="3379" y="242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7" name="Freeform 70"/>
              <p:cNvSpPr>
                <a:spLocks/>
              </p:cNvSpPr>
              <p:nvPr/>
            </p:nvSpPr>
            <p:spPr bwMode="auto">
              <a:xfrm>
                <a:off x="3472" y="232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639763" y="4608411"/>
              <a:ext cx="7597775" cy="814387"/>
              <a:chOff x="336" y="2536"/>
              <a:chExt cx="4786" cy="513"/>
            </a:xfrm>
          </p:grpSpPr>
          <p:sp>
            <p:nvSpPr>
              <p:cNvPr id="61517" name="Freeform 72"/>
              <p:cNvSpPr>
                <a:spLocks/>
              </p:cNvSpPr>
              <p:nvPr/>
            </p:nvSpPr>
            <p:spPr bwMode="auto">
              <a:xfrm>
                <a:off x="3971" y="2536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8" name="Freeform 73" descr="25%"/>
              <p:cNvSpPr>
                <a:spLocks/>
              </p:cNvSpPr>
              <p:nvPr/>
            </p:nvSpPr>
            <p:spPr bwMode="auto">
              <a:xfrm>
                <a:off x="3653" y="2632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9" name="Rectangle 74"/>
              <p:cNvSpPr>
                <a:spLocks noChangeArrowheads="1"/>
              </p:cNvSpPr>
              <p:nvPr/>
            </p:nvSpPr>
            <p:spPr bwMode="auto">
              <a:xfrm>
                <a:off x="336" y="2649"/>
                <a:ext cx="141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or   $t7,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,$t8</a:t>
                </a:r>
              </a:p>
            </p:txBody>
          </p:sp>
          <p:sp>
            <p:nvSpPr>
              <p:cNvPr id="61520" name="Freeform 75"/>
              <p:cNvSpPr>
                <a:spLocks/>
              </p:cNvSpPr>
              <p:nvPr/>
            </p:nvSpPr>
            <p:spPr bwMode="auto">
              <a:xfrm>
                <a:off x="4312" y="2776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1" name="Freeform 76"/>
              <p:cNvSpPr>
                <a:spLocks/>
              </p:cNvSpPr>
              <p:nvPr/>
            </p:nvSpPr>
            <p:spPr bwMode="auto">
              <a:xfrm>
                <a:off x="3045" y="2632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2" name="Freeform 77"/>
              <p:cNvSpPr>
                <a:spLocks/>
              </p:cNvSpPr>
              <p:nvPr/>
            </p:nvSpPr>
            <p:spPr bwMode="auto">
              <a:xfrm>
                <a:off x="3214" y="2632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3" name="Rectangle 78"/>
              <p:cNvSpPr>
                <a:spLocks noChangeArrowheads="1"/>
              </p:cNvSpPr>
              <p:nvPr/>
            </p:nvSpPr>
            <p:spPr bwMode="auto">
              <a:xfrm>
                <a:off x="3026" y="2634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sp>
            <p:nvSpPr>
              <p:cNvPr id="61524" name="Rectangle 79"/>
              <p:cNvSpPr>
                <a:spLocks noChangeArrowheads="1"/>
              </p:cNvSpPr>
              <p:nvPr/>
            </p:nvSpPr>
            <p:spPr bwMode="auto">
              <a:xfrm rot="5400000">
                <a:off x="3874" y="265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1525" name="Rectangle 80"/>
              <p:cNvSpPr>
                <a:spLocks noChangeArrowheads="1"/>
              </p:cNvSpPr>
              <p:nvPr/>
            </p:nvSpPr>
            <p:spPr bwMode="auto">
              <a:xfrm>
                <a:off x="3486" y="263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26" name="Freeform 81"/>
              <p:cNvSpPr>
                <a:spLocks/>
              </p:cNvSpPr>
              <p:nvPr/>
            </p:nvSpPr>
            <p:spPr bwMode="auto">
              <a:xfrm>
                <a:off x="3505" y="2632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7" name="Line 82"/>
              <p:cNvSpPr>
                <a:spLocks noChangeShapeType="1"/>
              </p:cNvSpPr>
              <p:nvPr/>
            </p:nvSpPr>
            <p:spPr bwMode="auto">
              <a:xfrm>
                <a:off x="3390" y="2776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8" name="Freeform 83"/>
              <p:cNvSpPr>
                <a:spLocks/>
              </p:cNvSpPr>
              <p:nvPr/>
            </p:nvSpPr>
            <p:spPr bwMode="auto">
              <a:xfrm>
                <a:off x="3452" y="2680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9" name="Line 84"/>
              <p:cNvSpPr>
                <a:spLocks noChangeShapeType="1"/>
              </p:cNvSpPr>
              <p:nvPr/>
            </p:nvSpPr>
            <p:spPr bwMode="auto">
              <a:xfrm>
                <a:off x="3806" y="26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0" name="Rectangle 85"/>
              <p:cNvSpPr>
                <a:spLocks noChangeArrowheads="1"/>
              </p:cNvSpPr>
              <p:nvPr/>
            </p:nvSpPr>
            <p:spPr bwMode="auto">
              <a:xfrm>
                <a:off x="4303" y="2634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1531" name="Freeform 86"/>
              <p:cNvSpPr>
                <a:spLocks/>
              </p:cNvSpPr>
              <p:nvPr/>
            </p:nvSpPr>
            <p:spPr bwMode="auto">
              <a:xfrm>
                <a:off x="4354" y="2632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2" name="Freeform 87"/>
              <p:cNvSpPr>
                <a:spLocks/>
              </p:cNvSpPr>
              <p:nvPr/>
            </p:nvSpPr>
            <p:spPr bwMode="auto">
              <a:xfrm>
                <a:off x="4515" y="2632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3" name="Rectangle 88"/>
              <p:cNvSpPr>
                <a:spLocks noChangeArrowheads="1"/>
              </p:cNvSpPr>
              <p:nvPr/>
            </p:nvSpPr>
            <p:spPr bwMode="auto">
              <a:xfrm>
                <a:off x="4795" y="263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34" name="Freeform 89"/>
              <p:cNvSpPr>
                <a:spLocks/>
              </p:cNvSpPr>
              <p:nvPr/>
            </p:nvSpPr>
            <p:spPr bwMode="auto">
              <a:xfrm>
                <a:off x="4822" y="2632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5" name="Freeform 90"/>
              <p:cNvSpPr>
                <a:spLocks/>
              </p:cNvSpPr>
              <p:nvPr/>
            </p:nvSpPr>
            <p:spPr bwMode="auto">
              <a:xfrm>
                <a:off x="4963" y="2632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6" name="Line 91"/>
              <p:cNvSpPr>
                <a:spLocks noChangeShapeType="1"/>
              </p:cNvSpPr>
              <p:nvPr/>
            </p:nvSpPr>
            <p:spPr bwMode="auto">
              <a:xfrm>
                <a:off x="4675" y="277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7" name="Line 92"/>
              <p:cNvSpPr>
                <a:spLocks noChangeShapeType="1"/>
              </p:cNvSpPr>
              <p:nvPr/>
            </p:nvSpPr>
            <p:spPr bwMode="auto">
              <a:xfrm>
                <a:off x="4191" y="277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8" name="Line 93"/>
              <p:cNvSpPr>
                <a:spLocks noChangeShapeType="1"/>
              </p:cNvSpPr>
              <p:nvPr/>
            </p:nvSpPr>
            <p:spPr bwMode="auto">
              <a:xfrm>
                <a:off x="3806" y="287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9" name="Freeform 94"/>
              <p:cNvSpPr>
                <a:spLocks/>
              </p:cNvSpPr>
              <p:nvPr/>
            </p:nvSpPr>
            <p:spPr bwMode="auto">
              <a:xfrm>
                <a:off x="3899" y="2771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665163" y="5319611"/>
              <a:ext cx="8250237" cy="814387"/>
              <a:chOff x="352" y="2984"/>
              <a:chExt cx="5197" cy="513"/>
            </a:xfrm>
          </p:grpSpPr>
          <p:sp>
            <p:nvSpPr>
              <p:cNvPr id="61487" name="Rectangle 96"/>
              <p:cNvSpPr>
                <a:spLocks noChangeArrowheads="1"/>
              </p:cNvSpPr>
              <p:nvPr/>
            </p:nvSpPr>
            <p:spPr bwMode="auto">
              <a:xfrm>
                <a:off x="352" y="3105"/>
                <a:ext cx="152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 err="1">
                    <a:solidFill>
                      <a:schemeClr val="tx1"/>
                    </a:solidFill>
                    <a:latin typeface="Arial" pitchFamily="34" charset="0"/>
                  </a:rPr>
                  <a:t>xor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 $t9,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,$t10</a:t>
                </a:r>
              </a:p>
            </p:txBody>
          </p:sp>
          <p:grpSp>
            <p:nvGrpSpPr>
              <p:cNvPr id="17" name="Group 97"/>
              <p:cNvGrpSpPr>
                <a:grpSpLocks/>
              </p:cNvGrpSpPr>
              <p:nvPr/>
            </p:nvGrpSpPr>
            <p:grpSpPr bwMode="auto">
              <a:xfrm>
                <a:off x="3472" y="2984"/>
                <a:ext cx="2077" cy="513"/>
                <a:chOff x="3643" y="3045"/>
                <a:chExt cx="2077" cy="513"/>
              </a:xfrm>
            </p:grpSpPr>
            <p:grpSp>
              <p:nvGrpSpPr>
                <p:cNvPr id="18" name="Group 98"/>
                <p:cNvGrpSpPr>
                  <a:grpSpLocks/>
                </p:cNvGrpSpPr>
                <p:nvPr/>
              </p:nvGrpSpPr>
              <p:grpSpPr bwMode="auto">
                <a:xfrm>
                  <a:off x="4559" y="3045"/>
                  <a:ext cx="223" cy="481"/>
                  <a:chOff x="4559" y="3045"/>
                  <a:chExt cx="223" cy="481"/>
                </a:xfrm>
              </p:grpSpPr>
              <p:sp>
                <p:nvSpPr>
                  <p:cNvPr id="61515" name="Freeform 99"/>
                  <p:cNvSpPr>
                    <a:spLocks/>
                  </p:cNvSpPr>
                  <p:nvPr/>
                </p:nvSpPr>
                <p:spPr bwMode="auto">
                  <a:xfrm>
                    <a:off x="4569" y="3045"/>
                    <a:ext cx="213" cy="481"/>
                  </a:xfrm>
                  <a:custGeom>
                    <a:avLst/>
                    <a:gdLst>
                      <a:gd name="T0" fmla="*/ 0 w 213"/>
                      <a:gd name="T1" fmla="*/ 320 h 481"/>
                      <a:gd name="T2" fmla="*/ 71 w 213"/>
                      <a:gd name="T3" fmla="*/ 240 h 481"/>
                      <a:gd name="T4" fmla="*/ 0 w 213"/>
                      <a:gd name="T5" fmla="*/ 160 h 481"/>
                      <a:gd name="T6" fmla="*/ 0 w 213"/>
                      <a:gd name="T7" fmla="*/ 0 h 481"/>
                      <a:gd name="T8" fmla="*/ 212 w 213"/>
                      <a:gd name="T9" fmla="*/ 160 h 481"/>
                      <a:gd name="T10" fmla="*/ 212 w 213"/>
                      <a:gd name="T11" fmla="*/ 320 h 481"/>
                      <a:gd name="T12" fmla="*/ 0 w 213"/>
                      <a:gd name="T13" fmla="*/ 480 h 481"/>
                      <a:gd name="T14" fmla="*/ 0 w 213"/>
                      <a:gd name="T15" fmla="*/ 320 h 48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3"/>
                      <a:gd name="T25" fmla="*/ 0 h 481"/>
                      <a:gd name="T26" fmla="*/ 213 w 213"/>
                      <a:gd name="T27" fmla="*/ 481 h 48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3" h="481">
                        <a:moveTo>
                          <a:pt x="0" y="320"/>
                        </a:moveTo>
                        <a:lnTo>
                          <a:pt x="71" y="240"/>
                        </a:lnTo>
                        <a:lnTo>
                          <a:pt x="0" y="160"/>
                        </a:lnTo>
                        <a:lnTo>
                          <a:pt x="0" y="0"/>
                        </a:lnTo>
                        <a:lnTo>
                          <a:pt x="212" y="160"/>
                        </a:lnTo>
                        <a:lnTo>
                          <a:pt x="212" y="320"/>
                        </a:lnTo>
                        <a:lnTo>
                          <a:pt x="0" y="480"/>
                        </a:lnTo>
                        <a:lnTo>
                          <a:pt x="0" y="32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6" name="Rectangle 10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472" y="3168"/>
                    <a:ext cx="38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ALU</a:t>
                    </a:r>
                  </a:p>
                </p:txBody>
              </p:sp>
            </p:grpSp>
            <p:grpSp>
              <p:nvGrpSpPr>
                <p:cNvPr id="19" name="Group 101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61511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49" y="3143"/>
                    <a:ext cx="22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I$</a:t>
                    </a:r>
                  </a:p>
                </p:txBody>
              </p:sp>
              <p:grpSp>
                <p:nvGrpSpPr>
                  <p:cNvPr id="2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43" y="3141"/>
                    <a:ext cx="340" cy="289"/>
                    <a:chOff x="3643" y="3141"/>
                    <a:chExt cx="340" cy="289"/>
                  </a:xfrm>
                </p:grpSpPr>
                <p:sp>
                  <p:nvSpPr>
                    <p:cNvPr id="61513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3643" y="3141"/>
                      <a:ext cx="170" cy="289"/>
                    </a:xfrm>
                    <a:custGeom>
                      <a:avLst/>
                      <a:gdLst>
                        <a:gd name="T0" fmla="*/ 169 w 170"/>
                        <a:gd name="T1" fmla="*/ 0 h 289"/>
                        <a:gd name="T2" fmla="*/ 0 w 170"/>
                        <a:gd name="T3" fmla="*/ 0 h 289"/>
                        <a:gd name="T4" fmla="*/ 0 w 170"/>
                        <a:gd name="T5" fmla="*/ 288 h 289"/>
                        <a:gd name="T6" fmla="*/ 169 w 170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0"/>
                        <a:gd name="T13" fmla="*/ 0 h 289"/>
                        <a:gd name="T14" fmla="*/ 170 w 170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0" h="289">
                          <a:moveTo>
                            <a:pt x="169" y="0"/>
                          </a:moveTo>
                          <a:lnTo>
                            <a:pt x="0" y="0"/>
                          </a:lnTo>
                          <a:lnTo>
                            <a:pt x="0" y="288"/>
                          </a:lnTo>
                          <a:lnTo>
                            <a:pt x="169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14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812" y="3141"/>
                      <a:ext cx="171" cy="289"/>
                    </a:xfrm>
                    <a:custGeom>
                      <a:avLst/>
                      <a:gdLst>
                        <a:gd name="T0" fmla="*/ 0 w 171"/>
                        <a:gd name="T1" fmla="*/ 0 h 289"/>
                        <a:gd name="T2" fmla="*/ 170 w 171"/>
                        <a:gd name="T3" fmla="*/ 0 h 289"/>
                        <a:gd name="T4" fmla="*/ 170 w 171"/>
                        <a:gd name="T5" fmla="*/ 288 h 289"/>
                        <a:gd name="T6" fmla="*/ 0 w 171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289"/>
                        <a:gd name="T14" fmla="*/ 171 w 171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289">
                          <a:moveTo>
                            <a:pt x="0" y="0"/>
                          </a:moveTo>
                          <a:lnTo>
                            <a:pt x="170" y="0"/>
                          </a:lnTo>
                          <a:lnTo>
                            <a:pt x="170" y="288"/>
                          </a:lnTo>
                          <a:lnTo>
                            <a:pt x="0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149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84" y="3148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1" name="Group 107"/>
                <p:cNvGrpSpPr>
                  <a:grpSpLocks/>
                </p:cNvGrpSpPr>
                <p:nvPr/>
              </p:nvGrpSpPr>
              <p:grpSpPr bwMode="auto">
                <a:xfrm>
                  <a:off x="4103" y="3141"/>
                  <a:ext cx="296" cy="289"/>
                  <a:chOff x="4103" y="3141"/>
                  <a:chExt cx="296" cy="289"/>
                </a:xfrm>
              </p:grpSpPr>
              <p:sp>
                <p:nvSpPr>
                  <p:cNvPr id="61509" name="Freeform 108"/>
                  <p:cNvSpPr>
                    <a:spLocks/>
                  </p:cNvSpPr>
                  <p:nvPr/>
                </p:nvSpPr>
                <p:spPr bwMode="auto">
                  <a:xfrm>
                    <a:off x="4103" y="3141"/>
                    <a:ext cx="149" cy="289"/>
                  </a:xfrm>
                  <a:custGeom>
                    <a:avLst/>
                    <a:gdLst>
                      <a:gd name="T0" fmla="*/ 148 w 149"/>
                      <a:gd name="T1" fmla="*/ 0 h 289"/>
                      <a:gd name="T2" fmla="*/ 0 w 149"/>
                      <a:gd name="T3" fmla="*/ 0 h 289"/>
                      <a:gd name="T4" fmla="*/ 0 w 149"/>
                      <a:gd name="T5" fmla="*/ 288 h 289"/>
                      <a:gd name="T6" fmla="*/ 148 w 149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9"/>
                      <a:gd name="T13" fmla="*/ 0 h 289"/>
                      <a:gd name="T14" fmla="*/ 149 w 149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9" h="289">
                        <a:moveTo>
                          <a:pt x="148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8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0" name="Freeform 109"/>
                  <p:cNvSpPr>
                    <a:spLocks/>
                  </p:cNvSpPr>
                  <p:nvPr/>
                </p:nvSpPr>
                <p:spPr bwMode="auto">
                  <a:xfrm>
                    <a:off x="4251" y="3141"/>
                    <a:ext cx="148" cy="289"/>
                  </a:xfrm>
                  <a:custGeom>
                    <a:avLst/>
                    <a:gdLst>
                      <a:gd name="T0" fmla="*/ 0 w 148"/>
                      <a:gd name="T1" fmla="*/ 0 h 289"/>
                      <a:gd name="T2" fmla="*/ 147 w 148"/>
                      <a:gd name="T3" fmla="*/ 0 h 289"/>
                      <a:gd name="T4" fmla="*/ 147 w 148"/>
                      <a:gd name="T5" fmla="*/ 288 h 289"/>
                      <a:gd name="T6" fmla="*/ 0 w 148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8"/>
                      <a:gd name="T13" fmla="*/ 0 h 289"/>
                      <a:gd name="T14" fmla="*/ 148 w 148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8" h="289">
                        <a:moveTo>
                          <a:pt x="0" y="0"/>
                        </a:moveTo>
                        <a:lnTo>
                          <a:pt x="147" y="0"/>
                        </a:lnTo>
                        <a:lnTo>
                          <a:pt x="147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93" name="Line 110"/>
                <p:cNvSpPr>
                  <a:spLocks noChangeShapeType="1"/>
                </p:cNvSpPr>
                <p:nvPr/>
              </p:nvSpPr>
              <p:spPr bwMode="auto">
                <a:xfrm>
                  <a:off x="3988" y="3285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4" name="Freeform 111"/>
                <p:cNvSpPr>
                  <a:spLocks/>
                </p:cNvSpPr>
                <p:nvPr/>
              </p:nvSpPr>
              <p:spPr bwMode="auto">
                <a:xfrm>
                  <a:off x="4050" y="3189"/>
                  <a:ext cx="48" cy="97"/>
                </a:xfrm>
                <a:custGeom>
                  <a:avLst/>
                  <a:gdLst>
                    <a:gd name="T0" fmla="*/ 0 w 48"/>
                    <a:gd name="T1" fmla="*/ 96 h 97"/>
                    <a:gd name="T2" fmla="*/ 0 w 48"/>
                    <a:gd name="T3" fmla="*/ 0 h 97"/>
                    <a:gd name="T4" fmla="*/ 47 w 48"/>
                    <a:gd name="T5" fmla="*/ 0 h 97"/>
                    <a:gd name="T6" fmla="*/ 47 w 48"/>
                    <a:gd name="T7" fmla="*/ 0 h 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7"/>
                    <a:gd name="T14" fmla="*/ 48 w 48"/>
                    <a:gd name="T15" fmla="*/ 97 h 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7">
                      <a:moveTo>
                        <a:pt x="0" y="96"/>
                      </a:move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5" name="Line 112"/>
                <p:cNvSpPr>
                  <a:spLocks noChangeShapeType="1"/>
                </p:cNvSpPr>
                <p:nvPr/>
              </p:nvSpPr>
              <p:spPr bwMode="auto">
                <a:xfrm>
                  <a:off x="4404" y="3189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6" name="Rectangle 113"/>
                <p:cNvSpPr>
                  <a:spLocks noChangeArrowheads="1"/>
                </p:cNvSpPr>
                <p:nvPr/>
              </p:nvSpPr>
              <p:spPr bwMode="auto">
                <a:xfrm>
                  <a:off x="4901" y="3143"/>
                  <a:ext cx="30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 D$</a:t>
                  </a:r>
                </a:p>
              </p:txBody>
            </p:sp>
            <p:grpSp>
              <p:nvGrpSpPr>
                <p:cNvPr id="22" name="Group 114"/>
                <p:cNvGrpSpPr>
                  <a:grpSpLocks/>
                </p:cNvGrpSpPr>
                <p:nvPr/>
              </p:nvGrpSpPr>
              <p:grpSpPr bwMode="auto">
                <a:xfrm>
                  <a:off x="4952" y="3141"/>
                  <a:ext cx="325" cy="289"/>
                  <a:chOff x="4952" y="3141"/>
                  <a:chExt cx="325" cy="289"/>
                </a:xfrm>
              </p:grpSpPr>
              <p:sp>
                <p:nvSpPr>
                  <p:cNvPr id="61507" name="Freeform 115"/>
                  <p:cNvSpPr>
                    <a:spLocks/>
                  </p:cNvSpPr>
                  <p:nvPr/>
                </p:nvSpPr>
                <p:spPr bwMode="auto">
                  <a:xfrm>
                    <a:off x="4952" y="3141"/>
                    <a:ext cx="162" cy="289"/>
                  </a:xfrm>
                  <a:custGeom>
                    <a:avLst/>
                    <a:gdLst>
                      <a:gd name="T0" fmla="*/ 161 w 162"/>
                      <a:gd name="T1" fmla="*/ 0 h 289"/>
                      <a:gd name="T2" fmla="*/ 0 w 162"/>
                      <a:gd name="T3" fmla="*/ 0 h 289"/>
                      <a:gd name="T4" fmla="*/ 0 w 162"/>
                      <a:gd name="T5" fmla="*/ 288 h 289"/>
                      <a:gd name="T6" fmla="*/ 161 w 16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289"/>
                      <a:gd name="T14" fmla="*/ 162 w 16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289">
                        <a:moveTo>
                          <a:pt x="16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08" name="Freeform 116"/>
                  <p:cNvSpPr>
                    <a:spLocks/>
                  </p:cNvSpPr>
                  <p:nvPr/>
                </p:nvSpPr>
                <p:spPr bwMode="auto">
                  <a:xfrm>
                    <a:off x="5113" y="3141"/>
                    <a:ext cx="164" cy="289"/>
                  </a:xfrm>
                  <a:custGeom>
                    <a:avLst/>
                    <a:gdLst>
                      <a:gd name="T0" fmla="*/ 0 w 164"/>
                      <a:gd name="T1" fmla="*/ 0 h 289"/>
                      <a:gd name="T2" fmla="*/ 163 w 164"/>
                      <a:gd name="T3" fmla="*/ 0 h 289"/>
                      <a:gd name="T4" fmla="*/ 163 w 164"/>
                      <a:gd name="T5" fmla="*/ 288 h 289"/>
                      <a:gd name="T6" fmla="*/ 0 w 164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4"/>
                      <a:gd name="T13" fmla="*/ 0 h 289"/>
                      <a:gd name="T14" fmla="*/ 164 w 164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4" h="289">
                        <a:moveTo>
                          <a:pt x="0" y="0"/>
                        </a:moveTo>
                        <a:lnTo>
                          <a:pt x="163" y="0"/>
                        </a:lnTo>
                        <a:lnTo>
                          <a:pt x="163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98" name="Rectangle 117"/>
                <p:cNvSpPr>
                  <a:spLocks noChangeArrowheads="1"/>
                </p:cNvSpPr>
                <p:nvPr/>
              </p:nvSpPr>
              <p:spPr bwMode="auto">
                <a:xfrm>
                  <a:off x="5393" y="3143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3" name="Group 118"/>
                <p:cNvGrpSpPr>
                  <a:grpSpLocks/>
                </p:cNvGrpSpPr>
                <p:nvPr/>
              </p:nvGrpSpPr>
              <p:grpSpPr bwMode="auto">
                <a:xfrm>
                  <a:off x="5420" y="3141"/>
                  <a:ext cx="284" cy="289"/>
                  <a:chOff x="5420" y="3141"/>
                  <a:chExt cx="284" cy="289"/>
                </a:xfrm>
              </p:grpSpPr>
              <p:sp>
                <p:nvSpPr>
                  <p:cNvPr id="61505" name="Freeform 119"/>
                  <p:cNvSpPr>
                    <a:spLocks/>
                  </p:cNvSpPr>
                  <p:nvPr/>
                </p:nvSpPr>
                <p:spPr bwMode="auto">
                  <a:xfrm>
                    <a:off x="5420" y="3141"/>
                    <a:ext cx="142" cy="289"/>
                  </a:xfrm>
                  <a:custGeom>
                    <a:avLst/>
                    <a:gdLst>
                      <a:gd name="T0" fmla="*/ 141 w 142"/>
                      <a:gd name="T1" fmla="*/ 0 h 289"/>
                      <a:gd name="T2" fmla="*/ 0 w 142"/>
                      <a:gd name="T3" fmla="*/ 0 h 289"/>
                      <a:gd name="T4" fmla="*/ 0 w 142"/>
                      <a:gd name="T5" fmla="*/ 288 h 289"/>
                      <a:gd name="T6" fmla="*/ 141 w 14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2"/>
                      <a:gd name="T13" fmla="*/ 0 h 289"/>
                      <a:gd name="T14" fmla="*/ 142 w 14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2" h="289">
                        <a:moveTo>
                          <a:pt x="14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06" name="Freeform 120"/>
                  <p:cNvSpPr>
                    <a:spLocks/>
                  </p:cNvSpPr>
                  <p:nvPr/>
                </p:nvSpPr>
                <p:spPr bwMode="auto">
                  <a:xfrm>
                    <a:off x="5561" y="3141"/>
                    <a:ext cx="143" cy="289"/>
                  </a:xfrm>
                  <a:custGeom>
                    <a:avLst/>
                    <a:gdLst>
                      <a:gd name="T0" fmla="*/ 0 w 143"/>
                      <a:gd name="T1" fmla="*/ 0 h 289"/>
                      <a:gd name="T2" fmla="*/ 142 w 143"/>
                      <a:gd name="T3" fmla="*/ 0 h 289"/>
                      <a:gd name="T4" fmla="*/ 142 w 143"/>
                      <a:gd name="T5" fmla="*/ 288 h 289"/>
                      <a:gd name="T6" fmla="*/ 0 w 143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3"/>
                      <a:gd name="T13" fmla="*/ 0 h 289"/>
                      <a:gd name="T14" fmla="*/ 143 w 143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3" h="289">
                        <a:moveTo>
                          <a:pt x="0" y="0"/>
                        </a:moveTo>
                        <a:lnTo>
                          <a:pt x="142" y="0"/>
                        </a:lnTo>
                        <a:lnTo>
                          <a:pt x="142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500" name="Line 121"/>
                <p:cNvSpPr>
                  <a:spLocks noChangeShapeType="1"/>
                </p:cNvSpPr>
                <p:nvPr/>
              </p:nvSpPr>
              <p:spPr bwMode="auto">
                <a:xfrm>
                  <a:off x="5273" y="3285"/>
                  <a:ext cx="13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1" name="Line 122"/>
                <p:cNvSpPr>
                  <a:spLocks noChangeShapeType="1"/>
                </p:cNvSpPr>
                <p:nvPr/>
              </p:nvSpPr>
              <p:spPr bwMode="auto">
                <a:xfrm>
                  <a:off x="4789" y="3285"/>
                  <a:ext cx="15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2" name="Freeform 123"/>
                <p:cNvSpPr>
                  <a:spLocks/>
                </p:cNvSpPr>
                <p:nvPr/>
              </p:nvSpPr>
              <p:spPr bwMode="auto">
                <a:xfrm>
                  <a:off x="4910" y="3285"/>
                  <a:ext cx="431" cy="193"/>
                </a:xfrm>
                <a:custGeom>
                  <a:avLst/>
                  <a:gdLst>
                    <a:gd name="T0" fmla="*/ 0 w 431"/>
                    <a:gd name="T1" fmla="*/ 0 h 193"/>
                    <a:gd name="T2" fmla="*/ 0 w 431"/>
                    <a:gd name="T3" fmla="*/ 192 h 193"/>
                    <a:gd name="T4" fmla="*/ 391 w 431"/>
                    <a:gd name="T5" fmla="*/ 192 h 193"/>
                    <a:gd name="T6" fmla="*/ 391 w 431"/>
                    <a:gd name="T7" fmla="*/ 64 h 193"/>
                    <a:gd name="T8" fmla="*/ 430 w 431"/>
                    <a:gd name="T9" fmla="*/ 0 h 1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1"/>
                    <a:gd name="T16" fmla="*/ 0 h 193"/>
                    <a:gd name="T17" fmla="*/ 431 w 431"/>
                    <a:gd name="T18" fmla="*/ 193 h 1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1" h="193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391" y="192"/>
                      </a:lnTo>
                      <a:lnTo>
                        <a:pt x="391" y="64"/>
                      </a:lnTo>
                      <a:lnTo>
                        <a:pt x="43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03" name="Line 124"/>
                <p:cNvSpPr>
                  <a:spLocks noChangeShapeType="1"/>
                </p:cNvSpPr>
                <p:nvPr/>
              </p:nvSpPr>
              <p:spPr bwMode="auto">
                <a:xfrm>
                  <a:off x="4404" y="3381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4" name="Freeform 125"/>
                <p:cNvSpPr>
                  <a:spLocks/>
                </p:cNvSpPr>
                <p:nvPr/>
              </p:nvSpPr>
              <p:spPr bwMode="auto">
                <a:xfrm>
                  <a:off x="4497" y="3280"/>
                  <a:ext cx="337" cy="278"/>
                </a:xfrm>
                <a:custGeom>
                  <a:avLst/>
                  <a:gdLst>
                    <a:gd name="T0" fmla="*/ 0 w 337"/>
                    <a:gd name="T1" fmla="*/ 101 h 278"/>
                    <a:gd name="T2" fmla="*/ 0 w 337"/>
                    <a:gd name="T3" fmla="*/ 277 h 278"/>
                    <a:gd name="T4" fmla="*/ 294 w 337"/>
                    <a:gd name="T5" fmla="*/ 277 h 278"/>
                    <a:gd name="T6" fmla="*/ 294 w 337"/>
                    <a:gd name="T7" fmla="*/ 90 h 278"/>
                    <a:gd name="T8" fmla="*/ 336 w 337"/>
                    <a:gd name="T9" fmla="*/ 0 h 2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278"/>
                    <a:gd name="T17" fmla="*/ 337 w 337"/>
                    <a:gd name="T18" fmla="*/ 278 h 2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278">
                      <a:moveTo>
                        <a:pt x="0" y="101"/>
                      </a:moveTo>
                      <a:lnTo>
                        <a:pt x="0" y="277"/>
                      </a:lnTo>
                      <a:lnTo>
                        <a:pt x="294" y="277"/>
                      </a:lnTo>
                      <a:lnTo>
                        <a:pt x="294" y="90"/>
                      </a:lnTo>
                      <a:lnTo>
                        <a:pt x="336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29"/>
            <p:cNvGrpSpPr>
              <a:grpSpLocks/>
            </p:cNvGrpSpPr>
            <p:nvPr/>
          </p:nvGrpSpPr>
          <p:grpSpPr bwMode="auto">
            <a:xfrm>
              <a:off x="673100" y="2300186"/>
              <a:ext cx="5570538" cy="989012"/>
              <a:chOff x="357" y="1082"/>
              <a:chExt cx="3509" cy="623"/>
            </a:xfrm>
          </p:grpSpPr>
          <p:sp>
            <p:nvSpPr>
              <p:cNvPr id="61458" name="Freeform 130"/>
              <p:cNvSpPr>
                <a:spLocks/>
              </p:cNvSpPr>
              <p:nvPr/>
            </p:nvSpPr>
            <p:spPr bwMode="auto">
              <a:xfrm>
                <a:off x="2618" y="1427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9" name="Freeform 131" descr="25%"/>
              <p:cNvSpPr>
                <a:spLocks/>
              </p:cNvSpPr>
              <p:nvPr/>
            </p:nvSpPr>
            <p:spPr bwMode="auto">
              <a:xfrm>
                <a:off x="3541" y="1288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0" name="Rectangle 132"/>
              <p:cNvSpPr>
                <a:spLocks noChangeArrowheads="1"/>
              </p:cNvSpPr>
              <p:nvPr/>
            </p:nvSpPr>
            <p:spPr bwMode="auto">
              <a:xfrm>
                <a:off x="357" y="1281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add </a:t>
                </a:r>
                <a:r>
                  <a:rPr lang="en-US" sz="2400" b="1" dirty="0">
                    <a:solidFill>
                      <a:schemeClr val="accent4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,$t1,$t2</a:t>
                </a:r>
              </a:p>
            </p:txBody>
          </p:sp>
          <p:sp>
            <p:nvSpPr>
              <p:cNvPr id="61461" name="Rectangle 133"/>
              <p:cNvSpPr>
                <a:spLocks noChangeArrowheads="1"/>
              </p:cNvSpPr>
              <p:nvPr/>
            </p:nvSpPr>
            <p:spPr bwMode="auto">
              <a:xfrm>
                <a:off x="1800" y="1082"/>
                <a:ext cx="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IF</a:t>
                </a:r>
              </a:p>
            </p:txBody>
          </p:sp>
          <p:sp>
            <p:nvSpPr>
              <p:cNvPr id="61462" name="Rectangle 134"/>
              <p:cNvSpPr>
                <a:spLocks noChangeArrowheads="1"/>
              </p:cNvSpPr>
              <p:nvPr/>
            </p:nvSpPr>
            <p:spPr bwMode="auto">
              <a:xfrm>
                <a:off x="2112" y="1082"/>
                <a:ext cx="49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ID/RF</a:t>
                </a:r>
              </a:p>
            </p:txBody>
          </p:sp>
          <p:sp>
            <p:nvSpPr>
              <p:cNvPr id="61463" name="Rectangle 135"/>
              <p:cNvSpPr>
                <a:spLocks noChangeArrowheads="1"/>
              </p:cNvSpPr>
              <p:nvPr/>
            </p:nvSpPr>
            <p:spPr bwMode="auto">
              <a:xfrm>
                <a:off x="2710" y="1082"/>
                <a:ext cx="3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EX</a:t>
                </a:r>
              </a:p>
            </p:txBody>
          </p:sp>
          <p:sp>
            <p:nvSpPr>
              <p:cNvPr id="61464" name="Rectangle 136"/>
              <p:cNvSpPr>
                <a:spLocks noChangeArrowheads="1"/>
              </p:cNvSpPr>
              <p:nvPr/>
            </p:nvSpPr>
            <p:spPr bwMode="auto">
              <a:xfrm>
                <a:off x="3024" y="1082"/>
                <a:ext cx="4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MEM</a:t>
                </a:r>
              </a:p>
            </p:txBody>
          </p:sp>
          <p:sp>
            <p:nvSpPr>
              <p:cNvPr id="61465" name="Rectangle 137"/>
              <p:cNvSpPr>
                <a:spLocks noChangeArrowheads="1"/>
              </p:cNvSpPr>
              <p:nvPr/>
            </p:nvSpPr>
            <p:spPr bwMode="auto">
              <a:xfrm>
                <a:off x="3504" y="1082"/>
                <a:ext cx="3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WB</a:t>
                </a:r>
              </a:p>
            </p:txBody>
          </p:sp>
          <p:sp>
            <p:nvSpPr>
              <p:cNvPr id="61466" name="Freeform 138"/>
              <p:cNvSpPr>
                <a:spLocks/>
              </p:cNvSpPr>
              <p:nvPr/>
            </p:nvSpPr>
            <p:spPr bwMode="auto">
              <a:xfrm>
                <a:off x="3073" y="1288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Freeform 139"/>
              <p:cNvSpPr>
                <a:spLocks/>
              </p:cNvSpPr>
              <p:nvPr/>
            </p:nvSpPr>
            <p:spPr bwMode="auto">
              <a:xfrm>
                <a:off x="3234" y="1288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8" name="Freeform 140"/>
              <p:cNvSpPr>
                <a:spLocks/>
              </p:cNvSpPr>
              <p:nvPr/>
            </p:nvSpPr>
            <p:spPr bwMode="auto">
              <a:xfrm>
                <a:off x="2690" y="1192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Rectangle 141"/>
              <p:cNvSpPr>
                <a:spLocks noChangeArrowheads="1"/>
              </p:cNvSpPr>
              <p:nvPr/>
            </p:nvSpPr>
            <p:spPr bwMode="auto">
              <a:xfrm rot="5400000">
                <a:off x="2593" y="131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1470" name="Rectangle 142"/>
              <p:cNvSpPr>
                <a:spLocks noChangeArrowheads="1"/>
              </p:cNvSpPr>
              <p:nvPr/>
            </p:nvSpPr>
            <p:spPr bwMode="auto">
              <a:xfrm>
                <a:off x="1824" y="1322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25" name="Group 143"/>
              <p:cNvGrpSpPr>
                <a:grpSpLocks/>
              </p:cNvGrpSpPr>
              <p:nvPr/>
            </p:nvGrpSpPr>
            <p:grpSpPr bwMode="auto">
              <a:xfrm>
                <a:off x="1764" y="1288"/>
                <a:ext cx="340" cy="289"/>
                <a:chOff x="1935" y="1349"/>
                <a:chExt cx="340" cy="289"/>
              </a:xfrm>
            </p:grpSpPr>
            <p:sp>
              <p:nvSpPr>
                <p:cNvPr id="61485" name="Freeform 144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6" name="Freeform 145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72" name="Rectangle 146"/>
              <p:cNvSpPr>
                <a:spLocks noChangeArrowheads="1"/>
              </p:cNvSpPr>
              <p:nvPr/>
            </p:nvSpPr>
            <p:spPr bwMode="auto">
              <a:xfrm>
                <a:off x="2205" y="1295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473" name="Freeform 147"/>
              <p:cNvSpPr>
                <a:spLocks/>
              </p:cNvSpPr>
              <p:nvPr/>
            </p:nvSpPr>
            <p:spPr bwMode="auto">
              <a:xfrm>
                <a:off x="2224" y="1288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4" name="Freeform 148"/>
              <p:cNvSpPr>
                <a:spLocks/>
              </p:cNvSpPr>
              <p:nvPr/>
            </p:nvSpPr>
            <p:spPr bwMode="auto">
              <a:xfrm>
                <a:off x="2372" y="1288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5" name="Line 149"/>
              <p:cNvSpPr>
                <a:spLocks noChangeShapeType="1"/>
              </p:cNvSpPr>
              <p:nvPr/>
            </p:nvSpPr>
            <p:spPr bwMode="auto">
              <a:xfrm>
                <a:off x="2109" y="143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6" name="Freeform 150"/>
              <p:cNvSpPr>
                <a:spLocks/>
              </p:cNvSpPr>
              <p:nvPr/>
            </p:nvSpPr>
            <p:spPr bwMode="auto">
              <a:xfrm>
                <a:off x="2171" y="1336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7" name="Line 151"/>
              <p:cNvSpPr>
                <a:spLocks noChangeShapeType="1"/>
              </p:cNvSpPr>
              <p:nvPr/>
            </p:nvSpPr>
            <p:spPr bwMode="auto">
              <a:xfrm>
                <a:off x="2525" y="13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8" name="Rectangle 152"/>
              <p:cNvSpPr>
                <a:spLocks noChangeArrowheads="1"/>
              </p:cNvSpPr>
              <p:nvPr/>
            </p:nvSpPr>
            <p:spPr bwMode="auto">
              <a:xfrm>
                <a:off x="3054" y="1332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1479" name="Rectangle 153"/>
              <p:cNvSpPr>
                <a:spLocks noChangeArrowheads="1"/>
              </p:cNvSpPr>
              <p:nvPr/>
            </p:nvSpPr>
            <p:spPr bwMode="auto">
              <a:xfrm>
                <a:off x="3514" y="129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480" name="Freeform 154"/>
              <p:cNvSpPr>
                <a:spLocks/>
              </p:cNvSpPr>
              <p:nvPr/>
            </p:nvSpPr>
            <p:spPr bwMode="auto">
              <a:xfrm>
                <a:off x="3682" y="1288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1" name="Line 155"/>
              <p:cNvSpPr>
                <a:spLocks noChangeShapeType="1"/>
              </p:cNvSpPr>
              <p:nvPr/>
            </p:nvSpPr>
            <p:spPr bwMode="auto">
              <a:xfrm>
                <a:off x="3394" y="143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2" name="Line 156"/>
              <p:cNvSpPr>
                <a:spLocks noChangeShapeType="1"/>
              </p:cNvSpPr>
              <p:nvPr/>
            </p:nvSpPr>
            <p:spPr bwMode="auto">
              <a:xfrm>
                <a:off x="2910" y="143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3" name="Freeform 157"/>
              <p:cNvSpPr>
                <a:spLocks/>
              </p:cNvSpPr>
              <p:nvPr/>
            </p:nvSpPr>
            <p:spPr bwMode="auto">
              <a:xfrm>
                <a:off x="3031" y="1432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4" name="Line 158"/>
              <p:cNvSpPr>
                <a:spLocks noChangeShapeType="1"/>
              </p:cNvSpPr>
              <p:nvPr/>
            </p:nvSpPr>
            <p:spPr bwMode="auto">
              <a:xfrm>
                <a:off x="2525" y="152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0" name="Group 169"/>
          <p:cNvGrpSpPr/>
          <p:nvPr/>
        </p:nvGrpSpPr>
        <p:grpSpPr>
          <a:xfrm>
            <a:off x="4757738" y="2827236"/>
            <a:ext cx="842962" cy="1290637"/>
            <a:chOff x="4757738" y="2827236"/>
            <a:chExt cx="842962" cy="1290637"/>
          </a:xfrm>
        </p:grpSpPr>
        <p:sp>
          <p:nvSpPr>
            <p:cNvPr id="61451" name="Line 127"/>
            <p:cNvSpPr>
              <a:spLocks noChangeShapeType="1"/>
            </p:cNvSpPr>
            <p:nvPr/>
          </p:nvSpPr>
          <p:spPr bwMode="auto">
            <a:xfrm>
              <a:off x="4813300" y="2873273"/>
              <a:ext cx="101600" cy="5588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Line 128"/>
            <p:cNvSpPr>
              <a:spLocks noChangeShapeType="1"/>
            </p:cNvSpPr>
            <p:nvPr/>
          </p:nvSpPr>
          <p:spPr bwMode="auto">
            <a:xfrm>
              <a:off x="4813300" y="2873273"/>
              <a:ext cx="787400" cy="12446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4" name="Oval 159"/>
            <p:cNvSpPr>
              <a:spLocks noChangeArrowheads="1"/>
            </p:cNvSpPr>
            <p:nvPr/>
          </p:nvSpPr>
          <p:spPr bwMode="auto">
            <a:xfrm>
              <a:off x="4757738" y="2827236"/>
              <a:ext cx="93662" cy="93662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900738" y="2827236"/>
            <a:ext cx="631825" cy="2720975"/>
            <a:chOff x="5900738" y="2827236"/>
            <a:chExt cx="631825" cy="2720975"/>
          </a:xfrm>
        </p:grpSpPr>
        <p:sp>
          <p:nvSpPr>
            <p:cNvPr id="61450" name="Line 126"/>
            <p:cNvSpPr>
              <a:spLocks noChangeShapeType="1"/>
            </p:cNvSpPr>
            <p:nvPr/>
          </p:nvSpPr>
          <p:spPr bwMode="auto">
            <a:xfrm>
              <a:off x="5930900" y="2873273"/>
              <a:ext cx="601663" cy="267493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Oval 160"/>
            <p:cNvSpPr>
              <a:spLocks noChangeArrowheads="1"/>
            </p:cNvSpPr>
            <p:nvPr/>
          </p:nvSpPr>
          <p:spPr bwMode="auto">
            <a:xfrm>
              <a:off x="5900738" y="2827236"/>
              <a:ext cx="93662" cy="93662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Line 162"/>
            <p:cNvSpPr>
              <a:spLocks noChangeShapeType="1"/>
            </p:cNvSpPr>
            <p:nvPr/>
          </p:nvSpPr>
          <p:spPr bwMode="auto">
            <a:xfrm>
              <a:off x="5930900" y="2873273"/>
              <a:ext cx="0" cy="21590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45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for</a:t>
            </a:r>
            <a:r>
              <a:rPr lang="en-US" dirty="0" smtClean="0">
                <a:solidFill>
                  <a:schemeClr val="accent1"/>
                </a:solidFill>
              </a:rPr>
              <a:t> Forwarding (1/2)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2286000"/>
            <a:ext cx="8778240" cy="40459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199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What changes need to be made here?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52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Forwarding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Handled by </a:t>
            </a:r>
            <a:r>
              <a:rPr lang="en-US" i="1" dirty="0" smtClean="0"/>
              <a:t>forwarding unit</a:t>
            </a:r>
            <a:endParaRPr lang="en-US" i="1" dirty="0"/>
          </a:p>
        </p:txBody>
      </p:sp>
      <p:pic>
        <p:nvPicPr>
          <p:cNvPr id="7" name="Picture 6" descr="f04-54-P374493-bottom"/>
          <p:cNvPicPr>
            <a:picLocks noChangeAspect="1" noChangeArrowheads="1"/>
          </p:cNvPicPr>
          <p:nvPr/>
        </p:nvPicPr>
        <p:blipFill>
          <a:blip r:embed="rId3"/>
          <a:srcRect b="4104"/>
          <a:stretch>
            <a:fillRect/>
          </a:stretch>
        </p:blipFill>
        <p:spPr bwMode="auto">
          <a:xfrm>
            <a:off x="1331913" y="2194560"/>
            <a:ext cx="6618287" cy="42291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46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Pipelined Execution Representation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2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29200"/>
            <a:ext cx="8229600" cy="139446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 instruction must take same number of </a:t>
            </a:r>
            <a:r>
              <a:rPr lang="en-US" dirty="0" smtClean="0"/>
              <a:t>steps, </a:t>
            </a:r>
            <a:r>
              <a:rPr lang="en-US" dirty="0"/>
              <a:t>so </a:t>
            </a:r>
            <a:r>
              <a:rPr lang="en-US" dirty="0" smtClean="0"/>
              <a:t>some stages </a:t>
            </a:r>
            <a:r>
              <a:rPr lang="en-US" dirty="0"/>
              <a:t>will </a:t>
            </a:r>
            <a:r>
              <a:rPr lang="en-US" dirty="0" smtClean="0"/>
              <a:t>idle</a:t>
            </a:r>
          </a:p>
          <a:p>
            <a:pPr lvl="1"/>
            <a:r>
              <a:rPr lang="en-US" dirty="0" smtClean="0"/>
              <a:t>e.g. MEM stage for any arithmetic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755775"/>
            <a:ext cx="8362950" cy="3125788"/>
            <a:chOff x="340" y="990"/>
            <a:chExt cx="5268" cy="1969"/>
          </a:xfrm>
        </p:grpSpPr>
        <p:sp>
          <p:nvSpPr>
            <p:cNvPr id="2728965" name="Rectangle 5"/>
            <p:cNvSpPr>
              <a:spLocks noChangeArrowheads="1"/>
            </p:cNvSpPr>
            <p:nvPr/>
          </p:nvSpPr>
          <p:spPr bwMode="auto">
            <a:xfrm>
              <a:off x="344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6" name="Rectangle 6"/>
            <p:cNvSpPr>
              <a:spLocks noChangeArrowheads="1"/>
            </p:cNvSpPr>
            <p:nvPr/>
          </p:nvSpPr>
          <p:spPr bwMode="auto">
            <a:xfrm>
              <a:off x="340" y="99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67" name="Rectangle 7"/>
            <p:cNvSpPr>
              <a:spLocks noChangeArrowheads="1"/>
            </p:cNvSpPr>
            <p:nvPr/>
          </p:nvSpPr>
          <p:spPr bwMode="auto">
            <a:xfrm>
              <a:off x="872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8" name="Rectangle 8"/>
            <p:cNvSpPr>
              <a:spLocks noChangeArrowheads="1"/>
            </p:cNvSpPr>
            <p:nvPr/>
          </p:nvSpPr>
          <p:spPr bwMode="auto">
            <a:xfrm>
              <a:off x="1400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9" name="Rectangle 9"/>
            <p:cNvSpPr>
              <a:spLocks noChangeArrowheads="1"/>
            </p:cNvSpPr>
            <p:nvPr/>
          </p:nvSpPr>
          <p:spPr bwMode="auto">
            <a:xfrm>
              <a:off x="1928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0" name="Rectangle 10"/>
            <p:cNvSpPr>
              <a:spLocks noChangeArrowheads="1"/>
            </p:cNvSpPr>
            <p:nvPr/>
          </p:nvSpPr>
          <p:spPr bwMode="auto">
            <a:xfrm>
              <a:off x="2456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1" name="Rectangle 11"/>
            <p:cNvSpPr>
              <a:spLocks noChangeArrowheads="1"/>
            </p:cNvSpPr>
            <p:nvPr/>
          </p:nvSpPr>
          <p:spPr bwMode="auto">
            <a:xfrm>
              <a:off x="851" y="99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2" name="Rectangle 12"/>
            <p:cNvSpPr>
              <a:spLocks noChangeArrowheads="1"/>
            </p:cNvSpPr>
            <p:nvPr/>
          </p:nvSpPr>
          <p:spPr bwMode="auto">
            <a:xfrm>
              <a:off x="1379" y="99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3" name="Rectangle 13"/>
            <p:cNvSpPr>
              <a:spLocks noChangeArrowheads="1"/>
            </p:cNvSpPr>
            <p:nvPr/>
          </p:nvSpPr>
          <p:spPr bwMode="auto">
            <a:xfrm>
              <a:off x="1907" y="99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4" name="Rectangle 14"/>
            <p:cNvSpPr>
              <a:spLocks noChangeArrowheads="1"/>
            </p:cNvSpPr>
            <p:nvPr/>
          </p:nvSpPr>
          <p:spPr bwMode="auto">
            <a:xfrm>
              <a:off x="2483" y="99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  <p:sp>
          <p:nvSpPr>
            <p:cNvPr id="2728975" name="Rectangle 15"/>
            <p:cNvSpPr>
              <a:spLocks noChangeArrowheads="1"/>
            </p:cNvSpPr>
            <p:nvPr/>
          </p:nvSpPr>
          <p:spPr bwMode="auto">
            <a:xfrm>
              <a:off x="872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6" name="Rectangle 16"/>
            <p:cNvSpPr>
              <a:spLocks noChangeArrowheads="1"/>
            </p:cNvSpPr>
            <p:nvPr/>
          </p:nvSpPr>
          <p:spPr bwMode="auto">
            <a:xfrm>
              <a:off x="868" y="1326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IF</a:t>
              </a:r>
              <a:endParaRPr lang="en-US" sz="2400" b="1" dirty="0"/>
            </a:p>
          </p:txBody>
        </p:sp>
        <p:sp>
          <p:nvSpPr>
            <p:cNvPr id="2728977" name="Rectangle 17"/>
            <p:cNvSpPr>
              <a:spLocks noChangeArrowheads="1"/>
            </p:cNvSpPr>
            <p:nvPr/>
          </p:nvSpPr>
          <p:spPr bwMode="auto">
            <a:xfrm>
              <a:off x="1400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8" name="Rectangle 18"/>
            <p:cNvSpPr>
              <a:spLocks noChangeArrowheads="1"/>
            </p:cNvSpPr>
            <p:nvPr/>
          </p:nvSpPr>
          <p:spPr bwMode="auto">
            <a:xfrm>
              <a:off x="1928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9" name="Rectangle 19"/>
            <p:cNvSpPr>
              <a:spLocks noChangeArrowheads="1"/>
            </p:cNvSpPr>
            <p:nvPr/>
          </p:nvSpPr>
          <p:spPr bwMode="auto">
            <a:xfrm>
              <a:off x="2456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0" name="Rectangle 20"/>
            <p:cNvSpPr>
              <a:spLocks noChangeArrowheads="1"/>
            </p:cNvSpPr>
            <p:nvPr/>
          </p:nvSpPr>
          <p:spPr bwMode="auto">
            <a:xfrm>
              <a:off x="2984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1" name="Rectangle 21"/>
            <p:cNvSpPr>
              <a:spLocks noChangeArrowheads="1"/>
            </p:cNvSpPr>
            <p:nvPr/>
          </p:nvSpPr>
          <p:spPr bwMode="auto">
            <a:xfrm>
              <a:off x="1379" y="1326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/>
            </a:p>
          </p:txBody>
        </p:sp>
        <p:sp>
          <p:nvSpPr>
            <p:cNvPr id="2728982" name="Rectangle 22"/>
            <p:cNvSpPr>
              <a:spLocks noChangeArrowheads="1"/>
            </p:cNvSpPr>
            <p:nvPr/>
          </p:nvSpPr>
          <p:spPr bwMode="auto">
            <a:xfrm>
              <a:off x="1907" y="1326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EX</a:t>
              </a:r>
              <a:endParaRPr lang="en-US" sz="2400" b="1" dirty="0"/>
            </a:p>
          </p:txBody>
        </p:sp>
        <p:sp>
          <p:nvSpPr>
            <p:cNvPr id="2728983" name="Rectangle 23"/>
            <p:cNvSpPr>
              <a:spLocks noChangeArrowheads="1"/>
            </p:cNvSpPr>
            <p:nvPr/>
          </p:nvSpPr>
          <p:spPr bwMode="auto">
            <a:xfrm>
              <a:off x="2435" y="1326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MEM</a:t>
              </a:r>
              <a:endParaRPr lang="en-US" sz="2400" b="1" dirty="0"/>
            </a:p>
          </p:txBody>
        </p:sp>
        <p:sp>
          <p:nvSpPr>
            <p:cNvPr id="2728984" name="Rectangle 24"/>
            <p:cNvSpPr>
              <a:spLocks noChangeArrowheads="1"/>
            </p:cNvSpPr>
            <p:nvPr/>
          </p:nvSpPr>
          <p:spPr bwMode="auto">
            <a:xfrm>
              <a:off x="3011" y="1326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WB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6" y="1662"/>
              <a:ext cx="2628" cy="289"/>
              <a:chOff x="1396" y="1662"/>
              <a:chExt cx="2628" cy="289"/>
            </a:xfrm>
          </p:grpSpPr>
          <p:sp>
            <p:nvSpPr>
              <p:cNvPr id="2728986" name="Rectangle 26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7" name="Rectangle 27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IF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88" name="Rectangle 28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9" name="Rectangle 29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0" name="Rectangle 30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1" name="Rectangle 31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2" name="Rectangle 32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ID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3" name="Rectangle 33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EX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4" name="Rectangle 34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MEM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5" name="Rectangle 35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28996" name="Rectangle 36"/>
            <p:cNvSpPr>
              <a:spLocks noChangeArrowheads="1"/>
            </p:cNvSpPr>
            <p:nvPr/>
          </p:nvSpPr>
          <p:spPr bwMode="auto">
            <a:xfrm>
              <a:off x="1928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7" name="Rectangle 37"/>
            <p:cNvSpPr>
              <a:spLocks noChangeArrowheads="1"/>
            </p:cNvSpPr>
            <p:nvPr/>
          </p:nvSpPr>
          <p:spPr bwMode="auto">
            <a:xfrm>
              <a:off x="1924" y="1998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IF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8998" name="Rectangle 38"/>
            <p:cNvSpPr>
              <a:spLocks noChangeArrowheads="1"/>
            </p:cNvSpPr>
            <p:nvPr/>
          </p:nvSpPr>
          <p:spPr bwMode="auto">
            <a:xfrm>
              <a:off x="2456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9" name="Rectangle 39"/>
            <p:cNvSpPr>
              <a:spLocks noChangeArrowheads="1"/>
            </p:cNvSpPr>
            <p:nvPr/>
          </p:nvSpPr>
          <p:spPr bwMode="auto">
            <a:xfrm>
              <a:off x="2984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0" name="Rectangle 40"/>
            <p:cNvSpPr>
              <a:spLocks noChangeArrowheads="1"/>
            </p:cNvSpPr>
            <p:nvPr/>
          </p:nvSpPr>
          <p:spPr bwMode="auto">
            <a:xfrm>
              <a:off x="3512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1" name="Rectangle 41"/>
            <p:cNvSpPr>
              <a:spLocks noChangeArrowheads="1"/>
            </p:cNvSpPr>
            <p:nvPr/>
          </p:nvSpPr>
          <p:spPr bwMode="auto">
            <a:xfrm>
              <a:off x="4040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2" name="Rectangle 42"/>
            <p:cNvSpPr>
              <a:spLocks noChangeArrowheads="1"/>
            </p:cNvSpPr>
            <p:nvPr/>
          </p:nvSpPr>
          <p:spPr bwMode="auto">
            <a:xfrm>
              <a:off x="2435" y="1998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ID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3" name="Rectangle 43"/>
            <p:cNvSpPr>
              <a:spLocks noChangeArrowheads="1"/>
            </p:cNvSpPr>
            <p:nvPr/>
          </p:nvSpPr>
          <p:spPr bwMode="auto">
            <a:xfrm>
              <a:off x="2963" y="1998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EX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4" name="Rectangle 44"/>
            <p:cNvSpPr>
              <a:spLocks noChangeArrowheads="1"/>
            </p:cNvSpPr>
            <p:nvPr/>
          </p:nvSpPr>
          <p:spPr bwMode="auto">
            <a:xfrm>
              <a:off x="3491" y="1998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MEM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5" name="Rectangle 45"/>
            <p:cNvSpPr>
              <a:spLocks noChangeArrowheads="1"/>
            </p:cNvSpPr>
            <p:nvPr/>
          </p:nvSpPr>
          <p:spPr bwMode="auto">
            <a:xfrm>
              <a:off x="4067" y="1998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WB</a:t>
              </a:r>
            </a:p>
          </p:txBody>
        </p:sp>
        <p:sp>
          <p:nvSpPr>
            <p:cNvPr id="2729006" name="Rectangle 46"/>
            <p:cNvSpPr>
              <a:spLocks noChangeArrowheads="1"/>
            </p:cNvSpPr>
            <p:nvPr/>
          </p:nvSpPr>
          <p:spPr bwMode="auto">
            <a:xfrm>
              <a:off x="2456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7" name="Rectangle 47"/>
            <p:cNvSpPr>
              <a:spLocks noChangeArrowheads="1"/>
            </p:cNvSpPr>
            <p:nvPr/>
          </p:nvSpPr>
          <p:spPr bwMode="auto">
            <a:xfrm>
              <a:off x="2452" y="2334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IF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08" name="Rectangle 48"/>
            <p:cNvSpPr>
              <a:spLocks noChangeArrowheads="1"/>
            </p:cNvSpPr>
            <p:nvPr/>
          </p:nvSpPr>
          <p:spPr bwMode="auto">
            <a:xfrm>
              <a:off x="2984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9" name="Rectangle 49"/>
            <p:cNvSpPr>
              <a:spLocks noChangeArrowheads="1"/>
            </p:cNvSpPr>
            <p:nvPr/>
          </p:nvSpPr>
          <p:spPr bwMode="auto">
            <a:xfrm>
              <a:off x="3512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0" name="Rectangle 50"/>
            <p:cNvSpPr>
              <a:spLocks noChangeArrowheads="1"/>
            </p:cNvSpPr>
            <p:nvPr/>
          </p:nvSpPr>
          <p:spPr bwMode="auto">
            <a:xfrm>
              <a:off x="4040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1" name="Rectangle 51"/>
            <p:cNvSpPr>
              <a:spLocks noChangeArrowheads="1"/>
            </p:cNvSpPr>
            <p:nvPr/>
          </p:nvSpPr>
          <p:spPr bwMode="auto">
            <a:xfrm>
              <a:off x="4568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2" name="Rectangle 52"/>
            <p:cNvSpPr>
              <a:spLocks noChangeArrowheads="1"/>
            </p:cNvSpPr>
            <p:nvPr/>
          </p:nvSpPr>
          <p:spPr bwMode="auto">
            <a:xfrm>
              <a:off x="2963" y="2334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ID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3" name="Rectangle 53"/>
            <p:cNvSpPr>
              <a:spLocks noChangeArrowheads="1"/>
            </p:cNvSpPr>
            <p:nvPr/>
          </p:nvSpPr>
          <p:spPr bwMode="auto">
            <a:xfrm>
              <a:off x="3491" y="2334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EX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4" name="Rectangle 54"/>
            <p:cNvSpPr>
              <a:spLocks noChangeArrowheads="1"/>
            </p:cNvSpPr>
            <p:nvPr/>
          </p:nvSpPr>
          <p:spPr bwMode="auto">
            <a:xfrm>
              <a:off x="4019" y="2334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MEM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5" name="Rectangle 55"/>
            <p:cNvSpPr>
              <a:spLocks noChangeArrowheads="1"/>
            </p:cNvSpPr>
            <p:nvPr/>
          </p:nvSpPr>
          <p:spPr bwMode="auto">
            <a:xfrm>
              <a:off x="4595" y="2334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WB</a:t>
              </a:r>
            </a:p>
          </p:txBody>
        </p:sp>
        <p:sp>
          <p:nvSpPr>
            <p:cNvPr id="2729016" name="Rectangle 56"/>
            <p:cNvSpPr>
              <a:spLocks noChangeArrowheads="1"/>
            </p:cNvSpPr>
            <p:nvPr/>
          </p:nvSpPr>
          <p:spPr bwMode="auto">
            <a:xfrm>
              <a:off x="2984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7" name="Rectangle 57"/>
            <p:cNvSpPr>
              <a:spLocks noChangeArrowheads="1"/>
            </p:cNvSpPr>
            <p:nvPr/>
          </p:nvSpPr>
          <p:spPr bwMode="auto">
            <a:xfrm>
              <a:off x="2980" y="267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18" name="Rectangle 58"/>
            <p:cNvSpPr>
              <a:spLocks noChangeArrowheads="1"/>
            </p:cNvSpPr>
            <p:nvPr/>
          </p:nvSpPr>
          <p:spPr bwMode="auto">
            <a:xfrm>
              <a:off x="3512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9" name="Rectangle 59"/>
            <p:cNvSpPr>
              <a:spLocks noChangeArrowheads="1"/>
            </p:cNvSpPr>
            <p:nvPr/>
          </p:nvSpPr>
          <p:spPr bwMode="auto">
            <a:xfrm>
              <a:off x="4040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0" name="Rectangle 60"/>
            <p:cNvSpPr>
              <a:spLocks noChangeArrowheads="1"/>
            </p:cNvSpPr>
            <p:nvPr/>
          </p:nvSpPr>
          <p:spPr bwMode="auto">
            <a:xfrm>
              <a:off x="4568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1" name="Rectangle 61"/>
            <p:cNvSpPr>
              <a:spLocks noChangeArrowheads="1"/>
            </p:cNvSpPr>
            <p:nvPr/>
          </p:nvSpPr>
          <p:spPr bwMode="auto">
            <a:xfrm>
              <a:off x="5096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2" name="Rectangle 62"/>
            <p:cNvSpPr>
              <a:spLocks noChangeArrowheads="1"/>
            </p:cNvSpPr>
            <p:nvPr/>
          </p:nvSpPr>
          <p:spPr bwMode="auto">
            <a:xfrm>
              <a:off x="3491" y="267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3" name="Rectangle 63"/>
            <p:cNvSpPr>
              <a:spLocks noChangeArrowheads="1"/>
            </p:cNvSpPr>
            <p:nvPr/>
          </p:nvSpPr>
          <p:spPr bwMode="auto">
            <a:xfrm>
              <a:off x="4019" y="267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4" name="Rectangle 64"/>
            <p:cNvSpPr>
              <a:spLocks noChangeArrowheads="1"/>
            </p:cNvSpPr>
            <p:nvPr/>
          </p:nvSpPr>
          <p:spPr bwMode="auto">
            <a:xfrm>
              <a:off x="4547" y="267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5" name="Rectangle 65"/>
            <p:cNvSpPr>
              <a:spLocks noChangeArrowheads="1"/>
            </p:cNvSpPr>
            <p:nvPr/>
          </p:nvSpPr>
          <p:spPr bwMode="auto">
            <a:xfrm>
              <a:off x="5123" y="267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9900" y="1222375"/>
            <a:ext cx="7670800" cy="515938"/>
            <a:chOff x="296" y="654"/>
            <a:chExt cx="4832" cy="325"/>
          </a:xfrm>
        </p:grpSpPr>
        <p:sp>
          <p:nvSpPr>
            <p:cNvPr id="2729027" name="Line 67"/>
            <p:cNvSpPr>
              <a:spLocks noChangeShapeType="1"/>
            </p:cNvSpPr>
            <p:nvPr/>
          </p:nvSpPr>
          <p:spPr bwMode="auto">
            <a:xfrm>
              <a:off x="296" y="912"/>
              <a:ext cx="4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8" name="Rectangle 68"/>
            <p:cNvSpPr>
              <a:spLocks noChangeArrowheads="1"/>
            </p:cNvSpPr>
            <p:nvPr/>
          </p:nvSpPr>
          <p:spPr bwMode="auto">
            <a:xfrm>
              <a:off x="419" y="654"/>
              <a:ext cx="6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44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2" y="6029007"/>
            <a:ext cx="8229600" cy="327343"/>
          </a:xfrm>
        </p:spPr>
        <p:txBody>
          <a:bodyPr/>
          <a:lstStyle/>
          <a:p>
            <a:r>
              <a:rPr lang="en-US" dirty="0" smtClean="0"/>
              <a:t>The control signals are pipelined,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509" t="48181" r="29972" b="20036"/>
          <a:stretch/>
        </p:blipFill>
        <p:spPr>
          <a:xfrm>
            <a:off x="66765" y="1049080"/>
            <a:ext cx="8924189" cy="503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Data Hazard: Loads (1/3)</a:t>
            </a:r>
          </a:p>
        </p:txBody>
      </p:sp>
      <p:sp>
        <p:nvSpPr>
          <p:cNvPr id="63491" name="Content Placeholder 7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34" charset="-128"/>
              </a:rPr>
              <a:t>Recall:</a:t>
            </a:r>
            <a:r>
              <a:rPr lang="en-US" dirty="0" smtClean="0">
                <a:ea typeface="ＭＳ Ｐゴシック" pitchFamily="34" charset="-128"/>
              </a:rPr>
              <a:t>  Dataflow backwards in time are hazards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dirty="0" smtClean="0">
                <a:ea typeface="ＭＳ Ｐゴシック" pitchFamily="34" charset="-128"/>
              </a:rPr>
              <a:t>Can’t solve all cases with forwarding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ea typeface="ＭＳ Ｐゴシック" pitchFamily="34" charset="-128"/>
              </a:rPr>
              <a:t>Must </a:t>
            </a:r>
            <a:r>
              <a:rPr lang="en-US" i="1" dirty="0" smtClean="0">
                <a:ea typeface="ＭＳ Ｐゴシック" pitchFamily="34" charset="-128"/>
              </a:rPr>
              <a:t>stall</a:t>
            </a:r>
            <a:r>
              <a:rPr lang="en-US" dirty="0" smtClean="0">
                <a:ea typeface="ＭＳ Ｐゴシック" pitchFamily="34" charset="-128"/>
              </a:rPr>
              <a:t> instruction dependent on load, then forward (more hardware)</a:t>
            </a:r>
            <a:endParaRPr lang="en-US" sz="2000" dirty="0" smtClean="0">
              <a:latin typeface="Times" charset="0"/>
              <a:ea typeface="ＭＳ Ｐゴシック" pitchFamily="34" charset="-128"/>
            </a:endParaRPr>
          </a:p>
          <a:p>
            <a:pPr>
              <a:buNone/>
            </a:pPr>
            <a:endParaRPr lang="en-US" sz="3600" dirty="0" smtClean="0">
              <a:ea typeface="ＭＳ Ｐゴシック" pitchFamily="34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44752" y="2651760"/>
            <a:ext cx="6256337" cy="2193926"/>
            <a:chOff x="1444752" y="2286000"/>
            <a:chExt cx="6256337" cy="2193926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4272089" y="2286000"/>
              <a:ext cx="3429000" cy="2193926"/>
              <a:chOff x="2320" y="1021"/>
              <a:chExt cx="2160" cy="1382"/>
            </a:xfrm>
          </p:grpSpPr>
          <p:sp>
            <p:nvSpPr>
              <p:cNvPr id="63554" name="Line 5"/>
              <p:cNvSpPr>
                <a:spLocks noChangeShapeType="1"/>
              </p:cNvSpPr>
              <p:nvPr/>
            </p:nvSpPr>
            <p:spPr bwMode="auto">
              <a:xfrm>
                <a:off x="2320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5" name="Line 6"/>
              <p:cNvSpPr>
                <a:spLocks noChangeShapeType="1"/>
              </p:cNvSpPr>
              <p:nvPr/>
            </p:nvSpPr>
            <p:spPr bwMode="auto">
              <a:xfrm>
                <a:off x="2752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6" name="Line 7"/>
              <p:cNvSpPr>
                <a:spLocks noChangeShapeType="1"/>
              </p:cNvSpPr>
              <p:nvPr/>
            </p:nvSpPr>
            <p:spPr bwMode="auto">
              <a:xfrm>
                <a:off x="3184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7" name="Line 8"/>
              <p:cNvSpPr>
                <a:spLocks noChangeShapeType="1"/>
              </p:cNvSpPr>
              <p:nvPr/>
            </p:nvSpPr>
            <p:spPr bwMode="auto">
              <a:xfrm>
                <a:off x="3616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8" name="Line 9"/>
              <p:cNvSpPr>
                <a:spLocks noChangeShapeType="1"/>
              </p:cNvSpPr>
              <p:nvPr/>
            </p:nvSpPr>
            <p:spPr bwMode="auto">
              <a:xfrm>
                <a:off x="4048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9" name="Line 10"/>
              <p:cNvSpPr>
                <a:spLocks noChangeShapeType="1"/>
              </p:cNvSpPr>
              <p:nvPr/>
            </p:nvSpPr>
            <p:spPr bwMode="auto">
              <a:xfrm>
                <a:off x="4480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444752" y="3365500"/>
              <a:ext cx="6191250" cy="814388"/>
              <a:chOff x="539" y="2008"/>
              <a:chExt cx="3900" cy="513"/>
            </a:xfrm>
          </p:grpSpPr>
          <p:sp>
            <p:nvSpPr>
              <p:cNvPr id="63526" name="Freeform 14" descr="25%"/>
              <p:cNvSpPr>
                <a:spLocks/>
              </p:cNvSpPr>
              <p:nvPr/>
            </p:nvSpPr>
            <p:spPr bwMode="auto">
              <a:xfrm>
                <a:off x="2970" y="210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7" name="Rectangle 15"/>
              <p:cNvSpPr>
                <a:spLocks noChangeArrowheads="1"/>
              </p:cNvSpPr>
              <p:nvPr/>
            </p:nvSpPr>
            <p:spPr bwMode="auto">
              <a:xfrm>
                <a:off x="539" y="2105"/>
                <a:ext cx="1686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sub $t3,</a:t>
                </a:r>
                <a:r>
                  <a:rPr lang="en-US" sz="28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,$t2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278" y="2008"/>
                <a:ext cx="223" cy="481"/>
                <a:chOff x="3278" y="1701"/>
                <a:chExt cx="223" cy="481"/>
              </a:xfrm>
            </p:grpSpPr>
            <p:sp>
              <p:nvSpPr>
                <p:cNvPr id="63552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3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362" y="2104"/>
                <a:ext cx="340" cy="289"/>
                <a:chOff x="2362" y="1797"/>
                <a:chExt cx="340" cy="289"/>
              </a:xfrm>
            </p:grpSpPr>
            <p:sp>
              <p:nvSpPr>
                <p:cNvPr id="63548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63550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51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3530" name="Rectangle 24"/>
              <p:cNvSpPr>
                <a:spLocks noChangeArrowheads="1"/>
              </p:cNvSpPr>
              <p:nvPr/>
            </p:nvSpPr>
            <p:spPr bwMode="auto">
              <a:xfrm>
                <a:off x="2803" y="211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3531" name="Freeform 25"/>
              <p:cNvSpPr>
                <a:spLocks/>
              </p:cNvSpPr>
              <p:nvPr/>
            </p:nvSpPr>
            <p:spPr bwMode="auto">
              <a:xfrm>
                <a:off x="2822" y="210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2" name="Line 26"/>
              <p:cNvSpPr>
                <a:spLocks noChangeShapeType="1"/>
              </p:cNvSpPr>
              <p:nvPr/>
            </p:nvSpPr>
            <p:spPr bwMode="auto">
              <a:xfrm>
                <a:off x="2707" y="2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3" name="Freeform 27"/>
              <p:cNvSpPr>
                <a:spLocks/>
              </p:cNvSpPr>
              <p:nvPr/>
            </p:nvSpPr>
            <p:spPr bwMode="auto">
              <a:xfrm>
                <a:off x="2769" y="215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4" name="Line 28"/>
              <p:cNvSpPr>
                <a:spLocks noChangeShapeType="1"/>
              </p:cNvSpPr>
              <p:nvPr/>
            </p:nvSpPr>
            <p:spPr bwMode="auto">
              <a:xfrm>
                <a:off x="3123" y="215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5" name="Rectangle 29"/>
              <p:cNvSpPr>
                <a:spLocks noChangeArrowheads="1"/>
              </p:cNvSpPr>
              <p:nvPr/>
            </p:nvSpPr>
            <p:spPr bwMode="auto">
              <a:xfrm>
                <a:off x="3620" y="2106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671" y="2104"/>
                <a:ext cx="325" cy="289"/>
                <a:chOff x="3671" y="1797"/>
                <a:chExt cx="325" cy="289"/>
              </a:xfrm>
            </p:grpSpPr>
            <p:sp>
              <p:nvSpPr>
                <p:cNvPr id="63546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7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37" name="Rectangle 33"/>
              <p:cNvSpPr>
                <a:spLocks noChangeArrowheads="1"/>
              </p:cNvSpPr>
              <p:nvPr/>
            </p:nvSpPr>
            <p:spPr bwMode="auto">
              <a:xfrm>
                <a:off x="4112" y="210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139" y="2104"/>
                <a:ext cx="284" cy="289"/>
                <a:chOff x="4139" y="1797"/>
                <a:chExt cx="284" cy="289"/>
              </a:xfrm>
            </p:grpSpPr>
            <p:sp>
              <p:nvSpPr>
                <p:cNvPr id="63544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5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39" name="Line 37"/>
              <p:cNvSpPr>
                <a:spLocks noChangeShapeType="1"/>
              </p:cNvSpPr>
              <p:nvPr/>
            </p:nvSpPr>
            <p:spPr bwMode="auto">
              <a:xfrm>
                <a:off x="3992" y="224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0" name="Line 38"/>
              <p:cNvSpPr>
                <a:spLocks noChangeShapeType="1"/>
              </p:cNvSpPr>
              <p:nvPr/>
            </p:nvSpPr>
            <p:spPr bwMode="auto">
              <a:xfrm>
                <a:off x="3508" y="224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1" name="Freeform 39"/>
              <p:cNvSpPr>
                <a:spLocks/>
              </p:cNvSpPr>
              <p:nvPr/>
            </p:nvSpPr>
            <p:spPr bwMode="auto">
              <a:xfrm>
                <a:off x="3629" y="224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2" name="Line 40"/>
              <p:cNvSpPr>
                <a:spLocks noChangeShapeType="1"/>
              </p:cNvSpPr>
              <p:nvPr/>
            </p:nvSpPr>
            <p:spPr bwMode="auto">
              <a:xfrm>
                <a:off x="3123" y="23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3" name="Freeform 41"/>
              <p:cNvSpPr>
                <a:spLocks/>
              </p:cNvSpPr>
              <p:nvPr/>
            </p:nvSpPr>
            <p:spPr bwMode="auto">
              <a:xfrm>
                <a:off x="3216" y="224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496" name="Freeform 44" descr="25%"/>
            <p:cNvSpPr>
              <a:spLocks/>
            </p:cNvSpPr>
            <p:nvPr/>
          </p:nvSpPr>
          <p:spPr bwMode="auto">
            <a:xfrm>
              <a:off x="6481889" y="2806700"/>
              <a:ext cx="225425" cy="458788"/>
            </a:xfrm>
            <a:custGeom>
              <a:avLst/>
              <a:gdLst>
                <a:gd name="T0" fmla="*/ 223838 w 142"/>
                <a:gd name="T1" fmla="*/ 0 h 289"/>
                <a:gd name="T2" fmla="*/ 0 w 142"/>
                <a:gd name="T3" fmla="*/ 0 h 289"/>
                <a:gd name="T4" fmla="*/ 0 w 142"/>
                <a:gd name="T5" fmla="*/ 457200 h 289"/>
                <a:gd name="T6" fmla="*/ 223838 w 142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Rectangle 45"/>
            <p:cNvSpPr>
              <a:spLocks noChangeArrowheads="1"/>
            </p:cNvSpPr>
            <p:nvPr/>
          </p:nvSpPr>
          <p:spPr bwMode="auto">
            <a:xfrm>
              <a:off x="1470152" y="2795588"/>
              <a:ext cx="2238375" cy="520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34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2800" b="1" dirty="0">
                  <a:solidFill>
                    <a:schemeClr val="accent4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,0($t1)</a:t>
              </a:r>
            </a:p>
          </p:txBody>
        </p:sp>
        <p:sp>
          <p:nvSpPr>
            <p:cNvPr id="63498" name="Rectangle 46"/>
            <p:cNvSpPr>
              <a:spLocks noChangeArrowheads="1"/>
            </p:cNvSpPr>
            <p:nvPr/>
          </p:nvSpPr>
          <p:spPr bwMode="auto">
            <a:xfrm>
              <a:off x="3718052" y="2479675"/>
              <a:ext cx="3968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IF</a:t>
              </a:r>
            </a:p>
          </p:txBody>
        </p:sp>
        <p:sp>
          <p:nvSpPr>
            <p:cNvPr id="63499" name="Rectangle 47"/>
            <p:cNvSpPr>
              <a:spLocks noChangeArrowheads="1"/>
            </p:cNvSpPr>
            <p:nvPr/>
          </p:nvSpPr>
          <p:spPr bwMode="auto">
            <a:xfrm>
              <a:off x="4246689" y="2479675"/>
              <a:ext cx="7905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Arial" pitchFamily="34" charset="0"/>
                </a:rPr>
                <a:t>ID/RF</a:t>
              </a:r>
            </a:p>
          </p:txBody>
        </p:sp>
        <p:sp>
          <p:nvSpPr>
            <p:cNvPr id="63500" name="Rectangle 48"/>
            <p:cNvSpPr>
              <a:spLocks noChangeArrowheads="1"/>
            </p:cNvSpPr>
            <p:nvPr/>
          </p:nvSpPr>
          <p:spPr bwMode="auto">
            <a:xfrm>
              <a:off x="5165852" y="2479675"/>
              <a:ext cx="4984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EX</a:t>
              </a:r>
            </a:p>
          </p:txBody>
        </p:sp>
        <p:sp>
          <p:nvSpPr>
            <p:cNvPr id="63501" name="Rectangle 49"/>
            <p:cNvSpPr>
              <a:spLocks noChangeArrowheads="1"/>
            </p:cNvSpPr>
            <p:nvPr/>
          </p:nvSpPr>
          <p:spPr bwMode="auto">
            <a:xfrm>
              <a:off x="5694489" y="2463800"/>
              <a:ext cx="7270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MEM</a:t>
              </a:r>
            </a:p>
          </p:txBody>
        </p:sp>
        <p:sp>
          <p:nvSpPr>
            <p:cNvPr id="63502" name="Rectangle 50"/>
            <p:cNvSpPr>
              <a:spLocks noChangeArrowheads="1"/>
            </p:cNvSpPr>
            <p:nvPr/>
          </p:nvSpPr>
          <p:spPr bwMode="auto">
            <a:xfrm>
              <a:off x="6456489" y="2479675"/>
              <a:ext cx="5746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WB</a:t>
              </a:r>
            </a:p>
          </p:txBody>
        </p:sp>
        <p:sp>
          <p:nvSpPr>
            <p:cNvPr id="63503" name="Freeform 51"/>
            <p:cNvSpPr>
              <a:spLocks/>
            </p:cNvSpPr>
            <p:nvPr/>
          </p:nvSpPr>
          <p:spPr bwMode="auto">
            <a:xfrm>
              <a:off x="5130927" y="2654300"/>
              <a:ext cx="338137" cy="763588"/>
            </a:xfrm>
            <a:custGeom>
              <a:avLst/>
              <a:gdLst>
                <a:gd name="T0" fmla="*/ 0 w 213"/>
                <a:gd name="T1" fmla="*/ 508000 h 481"/>
                <a:gd name="T2" fmla="*/ 112712 w 213"/>
                <a:gd name="T3" fmla="*/ 381000 h 481"/>
                <a:gd name="T4" fmla="*/ 0 w 213"/>
                <a:gd name="T5" fmla="*/ 254000 h 481"/>
                <a:gd name="T6" fmla="*/ 0 w 213"/>
                <a:gd name="T7" fmla="*/ 0 h 481"/>
                <a:gd name="T8" fmla="*/ 336550 w 213"/>
                <a:gd name="T9" fmla="*/ 254000 h 481"/>
                <a:gd name="T10" fmla="*/ 336550 w 213"/>
                <a:gd name="T11" fmla="*/ 508000 h 481"/>
                <a:gd name="T12" fmla="*/ 0 w 213"/>
                <a:gd name="T13" fmla="*/ 762000 h 481"/>
                <a:gd name="T14" fmla="*/ 0 w 213"/>
                <a:gd name="T15" fmla="*/ 50800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Rectangle 52"/>
            <p:cNvSpPr>
              <a:spLocks noChangeArrowheads="1"/>
            </p:cNvSpPr>
            <p:nvPr/>
          </p:nvSpPr>
          <p:spPr bwMode="auto">
            <a:xfrm rot="5400000">
              <a:off x="4976940" y="2849562"/>
              <a:ext cx="6096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3505" name="Rectangle 53"/>
            <p:cNvSpPr>
              <a:spLocks noChangeArrowheads="1"/>
            </p:cNvSpPr>
            <p:nvPr/>
          </p:nvSpPr>
          <p:spPr bwMode="auto">
            <a:xfrm>
              <a:off x="3756152" y="2860675"/>
              <a:ext cx="3619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60902" y="2806700"/>
              <a:ext cx="539750" cy="458788"/>
              <a:chOff x="1935" y="1349"/>
              <a:chExt cx="340" cy="289"/>
            </a:xfrm>
          </p:grpSpPr>
          <p:sp>
            <p:nvSpPr>
              <p:cNvPr id="63524" name="Freeform 5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5" name="Freeform 5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07" name="Rectangle 57"/>
            <p:cNvSpPr>
              <a:spLocks noChangeArrowheads="1"/>
            </p:cNvSpPr>
            <p:nvPr/>
          </p:nvSpPr>
          <p:spPr bwMode="auto">
            <a:xfrm>
              <a:off x="4360989" y="2817813"/>
              <a:ext cx="519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3508" name="Freeform 58"/>
            <p:cNvSpPr>
              <a:spLocks/>
            </p:cNvSpPr>
            <p:nvPr/>
          </p:nvSpPr>
          <p:spPr bwMode="auto">
            <a:xfrm>
              <a:off x="4391152" y="2806700"/>
              <a:ext cx="236537" cy="458788"/>
            </a:xfrm>
            <a:custGeom>
              <a:avLst/>
              <a:gdLst>
                <a:gd name="T0" fmla="*/ 234950 w 149"/>
                <a:gd name="T1" fmla="*/ 0 h 289"/>
                <a:gd name="T2" fmla="*/ 0 w 149"/>
                <a:gd name="T3" fmla="*/ 0 h 289"/>
                <a:gd name="T4" fmla="*/ 0 w 149"/>
                <a:gd name="T5" fmla="*/ 457200 h 289"/>
                <a:gd name="T6" fmla="*/ 234950 w 149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Freeform 59"/>
            <p:cNvSpPr>
              <a:spLocks/>
            </p:cNvSpPr>
            <p:nvPr/>
          </p:nvSpPr>
          <p:spPr bwMode="auto">
            <a:xfrm>
              <a:off x="4626102" y="2806700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60"/>
            <p:cNvSpPr>
              <a:spLocks noChangeShapeType="1"/>
            </p:cNvSpPr>
            <p:nvPr/>
          </p:nvSpPr>
          <p:spPr bwMode="auto">
            <a:xfrm>
              <a:off x="4208589" y="3035300"/>
              <a:ext cx="15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Freeform 61"/>
            <p:cNvSpPr>
              <a:spLocks/>
            </p:cNvSpPr>
            <p:nvPr/>
          </p:nvSpPr>
          <p:spPr bwMode="auto">
            <a:xfrm>
              <a:off x="4307014" y="2882900"/>
              <a:ext cx="76200" cy="153988"/>
            </a:xfrm>
            <a:custGeom>
              <a:avLst/>
              <a:gdLst>
                <a:gd name="T0" fmla="*/ 0 w 48"/>
                <a:gd name="T1" fmla="*/ 152400 h 97"/>
                <a:gd name="T2" fmla="*/ 0 w 48"/>
                <a:gd name="T3" fmla="*/ 0 h 97"/>
                <a:gd name="T4" fmla="*/ 74613 w 48"/>
                <a:gd name="T5" fmla="*/ 0 h 97"/>
                <a:gd name="T6" fmla="*/ 74613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62"/>
            <p:cNvSpPr>
              <a:spLocks noChangeShapeType="1"/>
            </p:cNvSpPr>
            <p:nvPr/>
          </p:nvSpPr>
          <p:spPr bwMode="auto">
            <a:xfrm>
              <a:off x="4868989" y="2882900"/>
              <a:ext cx="249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Rectangle 63"/>
            <p:cNvSpPr>
              <a:spLocks noChangeArrowheads="1"/>
            </p:cNvSpPr>
            <p:nvPr/>
          </p:nvSpPr>
          <p:spPr bwMode="auto">
            <a:xfrm>
              <a:off x="5708777" y="2876550"/>
              <a:ext cx="4794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3514" name="Rectangle 64"/>
            <p:cNvSpPr>
              <a:spLocks noChangeArrowheads="1"/>
            </p:cNvSpPr>
            <p:nvPr/>
          </p:nvSpPr>
          <p:spPr bwMode="auto">
            <a:xfrm>
              <a:off x="6439027" y="2809875"/>
              <a:ext cx="519112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3515" name="Freeform 65"/>
            <p:cNvSpPr>
              <a:spLocks/>
            </p:cNvSpPr>
            <p:nvPr/>
          </p:nvSpPr>
          <p:spPr bwMode="auto">
            <a:xfrm>
              <a:off x="6705727" y="2806700"/>
              <a:ext cx="227012" cy="458788"/>
            </a:xfrm>
            <a:custGeom>
              <a:avLst/>
              <a:gdLst>
                <a:gd name="T0" fmla="*/ 0 w 143"/>
                <a:gd name="T1" fmla="*/ 0 h 289"/>
                <a:gd name="T2" fmla="*/ 225425 w 143"/>
                <a:gd name="T3" fmla="*/ 0 h 289"/>
                <a:gd name="T4" fmla="*/ 225425 w 143"/>
                <a:gd name="T5" fmla="*/ 457200 h 289"/>
                <a:gd name="T6" fmla="*/ 0 w 143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66"/>
            <p:cNvSpPr>
              <a:spLocks noChangeShapeType="1"/>
            </p:cNvSpPr>
            <p:nvPr/>
          </p:nvSpPr>
          <p:spPr bwMode="auto">
            <a:xfrm>
              <a:off x="6248527" y="3035300"/>
              <a:ext cx="2206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Line 67"/>
            <p:cNvSpPr>
              <a:spLocks noChangeShapeType="1"/>
            </p:cNvSpPr>
            <p:nvPr/>
          </p:nvSpPr>
          <p:spPr bwMode="auto">
            <a:xfrm>
              <a:off x="5480177" y="30353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8" name="Freeform 68"/>
            <p:cNvSpPr>
              <a:spLocks/>
            </p:cNvSpPr>
            <p:nvPr/>
          </p:nvSpPr>
          <p:spPr bwMode="auto">
            <a:xfrm>
              <a:off x="5672264" y="3035300"/>
              <a:ext cx="684213" cy="306388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304800 h 193"/>
                <a:gd name="T4" fmla="*/ 620713 w 431"/>
                <a:gd name="T5" fmla="*/ 304800 h 193"/>
                <a:gd name="T6" fmla="*/ 620713 w 431"/>
                <a:gd name="T7" fmla="*/ 101600 h 193"/>
                <a:gd name="T8" fmla="*/ 682625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69"/>
            <p:cNvSpPr>
              <a:spLocks noChangeShapeType="1"/>
            </p:cNvSpPr>
            <p:nvPr/>
          </p:nvSpPr>
          <p:spPr bwMode="auto">
            <a:xfrm>
              <a:off x="4868989" y="3187700"/>
              <a:ext cx="249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Freeform 70"/>
            <p:cNvSpPr>
              <a:spLocks/>
            </p:cNvSpPr>
            <p:nvPr/>
          </p:nvSpPr>
          <p:spPr bwMode="auto">
            <a:xfrm>
              <a:off x="5016627" y="3027363"/>
              <a:ext cx="534987" cy="441325"/>
            </a:xfrm>
            <a:custGeom>
              <a:avLst/>
              <a:gdLst>
                <a:gd name="T0" fmla="*/ 0 w 337"/>
                <a:gd name="T1" fmla="*/ 160338 h 278"/>
                <a:gd name="T2" fmla="*/ 0 w 337"/>
                <a:gd name="T3" fmla="*/ 439738 h 278"/>
                <a:gd name="T4" fmla="*/ 466725 w 337"/>
                <a:gd name="T5" fmla="*/ 439738 h 278"/>
                <a:gd name="T6" fmla="*/ 466725 w 337"/>
                <a:gd name="T7" fmla="*/ 142875 h 278"/>
                <a:gd name="T8" fmla="*/ 533400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5711952" y="2843213"/>
              <a:ext cx="515937" cy="458787"/>
              <a:chOff x="3671" y="1797"/>
              <a:chExt cx="325" cy="289"/>
            </a:xfrm>
          </p:grpSpPr>
          <p:sp>
            <p:nvSpPr>
              <p:cNvPr id="63522" name="Freeform 7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3" name="Freeform 7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5653456" y="3374136"/>
            <a:ext cx="714133" cy="687994"/>
            <a:chOff x="5653456" y="3006725"/>
            <a:chExt cx="714133" cy="687994"/>
          </a:xfrm>
        </p:grpSpPr>
        <p:sp>
          <p:nvSpPr>
            <p:cNvPr id="63494" name="Line 42"/>
            <p:cNvSpPr>
              <a:spLocks noChangeShapeType="1"/>
            </p:cNvSpPr>
            <p:nvPr/>
          </p:nvSpPr>
          <p:spPr bwMode="auto">
            <a:xfrm flipH="1">
              <a:off x="5653456" y="3076575"/>
              <a:ext cx="647331" cy="61814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Oval 43"/>
            <p:cNvSpPr>
              <a:spLocks noChangeArrowheads="1"/>
            </p:cNvSpPr>
            <p:nvPr/>
          </p:nvSpPr>
          <p:spPr bwMode="auto">
            <a:xfrm>
              <a:off x="6273927" y="3006725"/>
              <a:ext cx="93662" cy="93663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69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Data Hazard: Loads (2/3)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39313" y="1251374"/>
            <a:ext cx="822960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Stalled instruction converted to “bubble”, acts like </a:t>
            </a:r>
            <a:r>
              <a:rPr lang="en-US" dirty="0" err="1" smtClean="0">
                <a:ea typeface="ＭＳ Ｐゴシック" pitchFamily="34" charset="-128"/>
              </a:rPr>
              <a:t>nop</a:t>
            </a:r>
            <a:endParaRPr lang="en-US" sz="3000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58818" y="2286000"/>
            <a:ext cx="8339095" cy="4206875"/>
            <a:chOff x="358818" y="2286000"/>
            <a:chExt cx="8339095" cy="4206875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048000" y="2286000"/>
              <a:ext cx="4800600" cy="4206875"/>
              <a:chOff x="1934" y="1056"/>
              <a:chExt cx="3024" cy="2650"/>
            </a:xfrm>
          </p:grpSpPr>
          <p:sp>
            <p:nvSpPr>
              <p:cNvPr id="69736" name="Line 5"/>
              <p:cNvSpPr>
                <a:spLocks noChangeShapeType="1"/>
              </p:cNvSpPr>
              <p:nvPr/>
            </p:nvSpPr>
            <p:spPr bwMode="auto">
              <a:xfrm>
                <a:off x="1934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7" name="Line 6"/>
              <p:cNvSpPr>
                <a:spLocks noChangeShapeType="1"/>
              </p:cNvSpPr>
              <p:nvPr/>
            </p:nvSpPr>
            <p:spPr bwMode="auto">
              <a:xfrm>
                <a:off x="2366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8" name="Line 7"/>
              <p:cNvSpPr>
                <a:spLocks noChangeShapeType="1"/>
              </p:cNvSpPr>
              <p:nvPr/>
            </p:nvSpPr>
            <p:spPr bwMode="auto">
              <a:xfrm>
                <a:off x="2798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9" name="Line 8"/>
              <p:cNvSpPr>
                <a:spLocks noChangeShapeType="1"/>
              </p:cNvSpPr>
              <p:nvPr/>
            </p:nvSpPr>
            <p:spPr bwMode="auto">
              <a:xfrm>
                <a:off x="3230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0" name="Line 9"/>
              <p:cNvSpPr>
                <a:spLocks noChangeShapeType="1"/>
              </p:cNvSpPr>
              <p:nvPr/>
            </p:nvSpPr>
            <p:spPr bwMode="auto">
              <a:xfrm>
                <a:off x="3662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" name="Line 10"/>
              <p:cNvSpPr>
                <a:spLocks noChangeShapeType="1"/>
              </p:cNvSpPr>
              <p:nvPr/>
            </p:nvSpPr>
            <p:spPr bwMode="auto">
              <a:xfrm>
                <a:off x="4094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2" name="Line 11"/>
              <p:cNvSpPr>
                <a:spLocks noChangeShapeType="1"/>
              </p:cNvSpPr>
              <p:nvPr/>
            </p:nvSpPr>
            <p:spPr bwMode="auto">
              <a:xfrm flipH="1">
                <a:off x="4510" y="1056"/>
                <a:ext cx="16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3" name="Line 12"/>
              <p:cNvSpPr>
                <a:spLocks noChangeShapeType="1"/>
              </p:cNvSpPr>
              <p:nvPr/>
            </p:nvSpPr>
            <p:spPr bwMode="auto">
              <a:xfrm flipH="1">
                <a:off x="4942" y="1056"/>
                <a:ext cx="16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37" name="Rectangle 13"/>
            <p:cNvSpPr>
              <a:spLocks noChangeArrowheads="1"/>
            </p:cNvSpPr>
            <p:nvPr/>
          </p:nvSpPr>
          <p:spPr bwMode="auto">
            <a:xfrm>
              <a:off x="390525" y="4253955"/>
              <a:ext cx="2657475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sub $t3,</a:t>
              </a:r>
              <a:r>
                <a:rPr lang="en-US" sz="2800" b="1" dirty="0">
                  <a:solidFill>
                    <a:schemeClr val="accent1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638" name="Rectangle 14"/>
            <p:cNvSpPr>
              <a:spLocks noChangeArrowheads="1"/>
            </p:cNvSpPr>
            <p:nvPr/>
          </p:nvSpPr>
          <p:spPr bwMode="auto">
            <a:xfrm>
              <a:off x="381000" y="4968330"/>
              <a:ext cx="2676525" cy="520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and $t5,</a:t>
              </a:r>
              <a:r>
                <a:rPr lang="en-US" sz="2800" b="1">
                  <a:latin typeface="Arial" pitchFamily="34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,$t4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81000" y="5677943"/>
              <a:ext cx="8316913" cy="814387"/>
              <a:chOff x="240" y="2991"/>
              <a:chExt cx="5239" cy="513"/>
            </a:xfrm>
            <a:noFill/>
          </p:grpSpPr>
          <p:sp>
            <p:nvSpPr>
              <p:cNvPr id="2794512" name="Rectangle 16"/>
              <p:cNvSpPr>
                <a:spLocks noChangeArrowheads="1"/>
              </p:cNvSpPr>
              <p:nvPr/>
            </p:nvSpPr>
            <p:spPr bwMode="auto">
              <a:xfrm>
                <a:off x="240" y="3051"/>
                <a:ext cx="1636" cy="32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or   $t7,</a:t>
                </a:r>
                <a:r>
                  <a:rPr lang="en-US" sz="2800" b="1" dirty="0"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,$t6</a:t>
                </a:r>
              </a:p>
            </p:txBody>
          </p:sp>
          <p:sp>
            <p:nvSpPr>
              <p:cNvPr id="2794513" name="Freeform 17" descr="25%"/>
              <p:cNvSpPr>
                <a:spLocks/>
              </p:cNvSpPr>
              <p:nvPr/>
            </p:nvSpPr>
            <p:spPr bwMode="auto">
              <a:xfrm>
                <a:off x="4318" y="3087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4" name="Freeform 18"/>
              <p:cNvSpPr>
                <a:spLocks/>
              </p:cNvSpPr>
              <p:nvPr/>
            </p:nvSpPr>
            <p:spPr bwMode="auto">
              <a:xfrm>
                <a:off x="4636" y="299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5" name="Freeform 19"/>
              <p:cNvSpPr>
                <a:spLocks/>
              </p:cNvSpPr>
              <p:nvPr/>
            </p:nvSpPr>
            <p:spPr bwMode="auto">
              <a:xfrm>
                <a:off x="4977" y="3231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6" name="Freeform 20"/>
              <p:cNvSpPr>
                <a:spLocks/>
              </p:cNvSpPr>
              <p:nvPr/>
            </p:nvSpPr>
            <p:spPr bwMode="auto">
              <a:xfrm>
                <a:off x="3710" y="3087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7" name="Freeform 21"/>
              <p:cNvSpPr>
                <a:spLocks/>
              </p:cNvSpPr>
              <p:nvPr/>
            </p:nvSpPr>
            <p:spPr bwMode="auto">
              <a:xfrm>
                <a:off x="3868" y="3081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8" name="Rectangle 22"/>
              <p:cNvSpPr>
                <a:spLocks noChangeArrowheads="1"/>
              </p:cNvSpPr>
              <p:nvPr/>
            </p:nvSpPr>
            <p:spPr bwMode="auto">
              <a:xfrm>
                <a:off x="3691" y="308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sp>
            <p:nvSpPr>
              <p:cNvPr id="2794519" name="Rectangle 23"/>
              <p:cNvSpPr>
                <a:spLocks noChangeArrowheads="1"/>
              </p:cNvSpPr>
              <p:nvPr/>
            </p:nvSpPr>
            <p:spPr bwMode="auto">
              <a:xfrm rot="5400000">
                <a:off x="4537" y="3114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  <p:sp>
            <p:nvSpPr>
              <p:cNvPr id="2794520" name="Rectangle 24"/>
              <p:cNvSpPr>
                <a:spLocks noChangeArrowheads="1"/>
              </p:cNvSpPr>
              <p:nvPr/>
            </p:nvSpPr>
            <p:spPr bwMode="auto">
              <a:xfrm>
                <a:off x="4151" y="3094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4521" name="Freeform 25"/>
              <p:cNvSpPr>
                <a:spLocks/>
              </p:cNvSpPr>
              <p:nvPr/>
            </p:nvSpPr>
            <p:spPr bwMode="auto">
              <a:xfrm>
                <a:off x="4170" y="3087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2" name="Line 26"/>
              <p:cNvSpPr>
                <a:spLocks noChangeShapeType="1"/>
              </p:cNvSpPr>
              <p:nvPr/>
            </p:nvSpPr>
            <p:spPr bwMode="auto">
              <a:xfrm>
                <a:off x="4055" y="3231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3" name="Freeform 27"/>
              <p:cNvSpPr>
                <a:spLocks/>
              </p:cNvSpPr>
              <p:nvPr/>
            </p:nvSpPr>
            <p:spPr bwMode="auto">
              <a:xfrm>
                <a:off x="4117" y="3135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4" name="Line 28"/>
              <p:cNvSpPr>
                <a:spLocks noChangeShapeType="1"/>
              </p:cNvSpPr>
              <p:nvPr/>
            </p:nvSpPr>
            <p:spPr bwMode="auto">
              <a:xfrm>
                <a:off x="4471" y="3135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5" name="Rectangle 29"/>
              <p:cNvSpPr>
                <a:spLocks noChangeArrowheads="1"/>
              </p:cNvSpPr>
              <p:nvPr/>
            </p:nvSpPr>
            <p:spPr bwMode="auto">
              <a:xfrm>
                <a:off x="4968" y="3089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sp>
            <p:nvSpPr>
              <p:cNvPr id="2794526" name="Freeform 30"/>
              <p:cNvSpPr>
                <a:spLocks/>
              </p:cNvSpPr>
              <p:nvPr/>
            </p:nvSpPr>
            <p:spPr bwMode="auto">
              <a:xfrm>
                <a:off x="5019" y="308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7" name="Freeform 31"/>
              <p:cNvSpPr>
                <a:spLocks/>
              </p:cNvSpPr>
              <p:nvPr/>
            </p:nvSpPr>
            <p:spPr bwMode="auto">
              <a:xfrm>
                <a:off x="5180" y="308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8" name="Line 32"/>
              <p:cNvSpPr>
                <a:spLocks noChangeShapeType="1"/>
              </p:cNvSpPr>
              <p:nvPr/>
            </p:nvSpPr>
            <p:spPr bwMode="auto">
              <a:xfrm>
                <a:off x="5340" y="3231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9" name="Line 33"/>
              <p:cNvSpPr>
                <a:spLocks noChangeShapeType="1"/>
              </p:cNvSpPr>
              <p:nvPr/>
            </p:nvSpPr>
            <p:spPr bwMode="auto">
              <a:xfrm>
                <a:off x="4856" y="3231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30" name="Line 34"/>
              <p:cNvSpPr>
                <a:spLocks noChangeShapeType="1"/>
              </p:cNvSpPr>
              <p:nvPr/>
            </p:nvSpPr>
            <p:spPr bwMode="auto">
              <a:xfrm>
                <a:off x="4471" y="3327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31" name="Freeform 35"/>
              <p:cNvSpPr>
                <a:spLocks/>
              </p:cNvSpPr>
              <p:nvPr/>
            </p:nvSpPr>
            <p:spPr bwMode="auto">
              <a:xfrm>
                <a:off x="4564" y="3226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69640" name="Rectangle 36"/>
            <p:cNvSpPr>
              <a:spLocks noChangeArrowheads="1"/>
            </p:cNvSpPr>
            <p:nvPr/>
          </p:nvSpPr>
          <p:spPr bwMode="auto">
            <a:xfrm>
              <a:off x="533400" y="2290218"/>
              <a:ext cx="2341987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34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2800" b="1" dirty="0">
                  <a:solidFill>
                    <a:schemeClr val="accent4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119438" y="2328318"/>
              <a:ext cx="3297237" cy="814387"/>
              <a:chOff x="1965" y="881"/>
              <a:chExt cx="2077" cy="513"/>
            </a:xfrm>
          </p:grpSpPr>
          <p:sp>
            <p:nvSpPr>
              <p:cNvPr id="69712" name="Freeform 38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3" name="Freeform 39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4" name="Rectangle 40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715" name="Rectangle 41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5" name="Group 42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734" name="Freeform 43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35" name="Freeform 44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717" name="Rectangle 45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718" name="Freeform 46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9" name="Freeform 47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0" name="Line 48"/>
              <p:cNvSpPr>
                <a:spLocks noChangeShapeType="1"/>
              </p:cNvSpPr>
              <p:nvPr/>
            </p:nvSpPr>
            <p:spPr bwMode="auto">
              <a:xfrm>
                <a:off x="2310" y="1121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1" name="Freeform 49"/>
              <p:cNvSpPr>
                <a:spLocks/>
              </p:cNvSpPr>
              <p:nvPr/>
            </p:nvSpPr>
            <p:spPr bwMode="auto">
              <a:xfrm>
                <a:off x="2372" y="1025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2" name="Line 50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3" name="Rectangle 51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724" name="Rectangle 52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725" name="Freeform 53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6" name="Line 54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7" name="Line 55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8" name="Freeform 56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9" name="Line 57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0" name="Freeform 58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59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732" name="Freeform 60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33" name="Freeform 61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4975225" y="3215733"/>
              <a:ext cx="2209800" cy="661988"/>
              <a:chOff x="4032" y="2544"/>
              <a:chExt cx="1392" cy="417"/>
            </a:xfrm>
          </p:grpSpPr>
          <p:grpSp>
            <p:nvGrpSpPr>
              <p:cNvPr id="10" name="Group 69"/>
              <p:cNvGrpSpPr>
                <a:grpSpLocks/>
              </p:cNvGrpSpPr>
              <p:nvPr/>
            </p:nvGrpSpPr>
            <p:grpSpPr bwMode="auto">
              <a:xfrm>
                <a:off x="4032" y="2544"/>
                <a:ext cx="497" cy="417"/>
                <a:chOff x="2115" y="2560"/>
                <a:chExt cx="497" cy="417"/>
              </a:xfrm>
            </p:grpSpPr>
            <p:sp>
              <p:nvSpPr>
                <p:cNvPr id="69706" name="AutoShape 70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  <p:grpSp>
            <p:nvGrpSpPr>
              <p:cNvPr id="11" name="Group 72"/>
              <p:cNvGrpSpPr>
                <a:grpSpLocks/>
              </p:cNvGrpSpPr>
              <p:nvPr/>
            </p:nvGrpSpPr>
            <p:grpSpPr bwMode="auto">
              <a:xfrm>
                <a:off x="4495" y="2544"/>
                <a:ext cx="497" cy="417"/>
                <a:chOff x="2115" y="2560"/>
                <a:chExt cx="497" cy="417"/>
              </a:xfrm>
            </p:grpSpPr>
            <p:sp>
              <p:nvSpPr>
                <p:cNvPr id="69704" name="AutoShape 73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  <p:grpSp>
            <p:nvGrpSpPr>
              <p:cNvPr id="12" name="Group 75"/>
              <p:cNvGrpSpPr>
                <a:grpSpLocks/>
              </p:cNvGrpSpPr>
              <p:nvPr/>
            </p:nvGrpSpPr>
            <p:grpSpPr bwMode="auto">
              <a:xfrm>
                <a:off x="4927" y="2544"/>
                <a:ext cx="497" cy="417"/>
                <a:chOff x="2115" y="2560"/>
                <a:chExt cx="497" cy="417"/>
              </a:xfrm>
            </p:grpSpPr>
            <p:sp>
              <p:nvSpPr>
                <p:cNvPr id="69702" name="AutoShape 76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</p:grpSp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4495800" y="4053930"/>
              <a:ext cx="3297238" cy="814388"/>
              <a:chOff x="1965" y="881"/>
              <a:chExt cx="2077" cy="513"/>
            </a:xfrm>
          </p:grpSpPr>
          <p:sp>
            <p:nvSpPr>
              <p:cNvPr id="69673" name="Freeform 80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4" name="Freeform 81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5" name="Rectangle 82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 dirty="0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676" name="Rectangle 83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695" name="Freeform 85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96" name="Freeform 86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678" name="Rectangle 87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79" name="Freeform 88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0" name="Freeform 89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3" name="Line 92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4" name="Rectangle 93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685" name="Rectangle 94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86" name="Freeform 95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7" name="Line 96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8" name="Line 97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9" name="Freeform 98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0" name="Line 99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1" name="Freeform 100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101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693" name="Freeform 102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94" name="Freeform 103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04"/>
            <p:cNvGrpSpPr>
              <a:grpSpLocks/>
            </p:cNvGrpSpPr>
            <p:nvPr/>
          </p:nvGrpSpPr>
          <p:grpSpPr bwMode="auto">
            <a:xfrm>
              <a:off x="5181600" y="4892130"/>
              <a:ext cx="3297238" cy="814388"/>
              <a:chOff x="1965" y="881"/>
              <a:chExt cx="2077" cy="513"/>
            </a:xfrm>
          </p:grpSpPr>
          <p:sp>
            <p:nvSpPr>
              <p:cNvPr id="69649" name="Freeform 105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0" name="Freeform 106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1" name="Rectangle 107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652" name="Rectangle 108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7" name="Group 109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671" name="Freeform 110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2" name="Freeform 111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654" name="Rectangle 112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55" name="Freeform 113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6" name="Freeform 114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7" name="Line 115"/>
              <p:cNvSpPr>
                <a:spLocks noChangeShapeType="1"/>
              </p:cNvSpPr>
              <p:nvPr/>
            </p:nvSpPr>
            <p:spPr bwMode="auto">
              <a:xfrm>
                <a:off x="2310" y="1121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Freeform 116"/>
              <p:cNvSpPr>
                <a:spLocks/>
              </p:cNvSpPr>
              <p:nvPr/>
            </p:nvSpPr>
            <p:spPr bwMode="auto">
              <a:xfrm>
                <a:off x="2372" y="1025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9" name="Line 117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Rectangle 118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661" name="Rectangle 119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62" name="Freeform 120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3" name="Line 121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Line 122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5" name="Freeform 123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6" name="Line 124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7" name="Freeform 125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26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669" name="Freeform 127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0" name="Freeform 128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9646" name="Rectangle 129"/>
            <p:cNvSpPr>
              <a:spLocks noChangeArrowheads="1"/>
            </p:cNvSpPr>
            <p:nvPr/>
          </p:nvSpPr>
          <p:spPr bwMode="auto">
            <a:xfrm>
              <a:off x="358818" y="3318763"/>
              <a:ext cx="2677315" cy="5206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latin typeface="Arial" pitchFamily="34" charset="0"/>
                </a:rPr>
                <a:t>sub $t3,</a:t>
              </a:r>
              <a:r>
                <a:rPr lang="en-US" sz="2800" b="1" dirty="0">
                  <a:solidFill>
                    <a:schemeClr val="accent1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latin typeface="Arial" pitchFamily="34" charset="0"/>
                </a:rPr>
                <a:t>,$</a:t>
              </a:r>
              <a:r>
                <a:rPr lang="en-US" sz="2800" b="1" dirty="0" smtClean="0">
                  <a:latin typeface="Arial" pitchFamily="34" charset="0"/>
                </a:rPr>
                <a:t>t2</a:t>
              </a:r>
              <a:endParaRPr lang="en-US" sz="2800" b="1" dirty="0">
                <a:latin typeface="Arial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761038" y="2688680"/>
            <a:ext cx="106362" cy="1524000"/>
            <a:chOff x="5761038" y="2688680"/>
            <a:chExt cx="106362" cy="1524000"/>
          </a:xfrm>
        </p:grpSpPr>
        <p:sp>
          <p:nvSpPr>
            <p:cNvPr id="69647" name="Line 126"/>
            <p:cNvSpPr>
              <a:spLocks noChangeShapeType="1"/>
            </p:cNvSpPr>
            <p:nvPr/>
          </p:nvSpPr>
          <p:spPr bwMode="auto">
            <a:xfrm>
              <a:off x="5799138" y="2734718"/>
              <a:ext cx="68262" cy="147796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Oval 159"/>
            <p:cNvSpPr>
              <a:spLocks noChangeArrowheads="1"/>
            </p:cNvSpPr>
            <p:nvPr/>
          </p:nvSpPr>
          <p:spPr bwMode="auto">
            <a:xfrm>
              <a:off x="5761038" y="2688680"/>
              <a:ext cx="93662" cy="93663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" name="Oval 133"/>
          <p:cNvSpPr>
            <a:spLocks noChangeArrowheads="1"/>
          </p:cNvSpPr>
          <p:nvPr/>
        </p:nvSpPr>
        <p:spPr bwMode="auto">
          <a:xfrm rot="16200000">
            <a:off x="5788105" y="2275284"/>
            <a:ext cx="884237" cy="260429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35" name="Rectangle 83"/>
          <p:cNvSpPr>
            <a:spLocks noChangeArrowheads="1"/>
          </p:cNvSpPr>
          <p:nvPr/>
        </p:nvSpPr>
        <p:spPr bwMode="auto">
          <a:xfrm>
            <a:off x="3929546" y="347358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charset="0"/>
              </a:rPr>
              <a:t>I$</a:t>
            </a:r>
          </a:p>
        </p:txBody>
      </p:sp>
      <p:sp>
        <p:nvSpPr>
          <p:cNvPr id="136" name="Freeform 85"/>
          <p:cNvSpPr>
            <a:spLocks/>
          </p:cNvSpPr>
          <p:nvPr/>
        </p:nvSpPr>
        <p:spPr bwMode="auto">
          <a:xfrm>
            <a:off x="3834296" y="3419610"/>
            <a:ext cx="269875" cy="458788"/>
          </a:xfrm>
          <a:custGeom>
            <a:avLst/>
            <a:gdLst>
              <a:gd name="T0" fmla="*/ 169 w 170"/>
              <a:gd name="T1" fmla="*/ 0 h 289"/>
              <a:gd name="T2" fmla="*/ 0 w 170"/>
              <a:gd name="T3" fmla="*/ 0 h 289"/>
              <a:gd name="T4" fmla="*/ 0 w 170"/>
              <a:gd name="T5" fmla="*/ 288 h 289"/>
              <a:gd name="T6" fmla="*/ 169 w 170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70"/>
              <a:gd name="T13" fmla="*/ 0 h 289"/>
              <a:gd name="T14" fmla="*/ 170 w 170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" h="289">
                <a:moveTo>
                  <a:pt x="169" y="0"/>
                </a:moveTo>
                <a:lnTo>
                  <a:pt x="0" y="0"/>
                </a:lnTo>
                <a:lnTo>
                  <a:pt x="0" y="288"/>
                </a:lnTo>
                <a:lnTo>
                  <a:pt x="169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Freeform 86"/>
          <p:cNvSpPr>
            <a:spLocks/>
          </p:cNvSpPr>
          <p:nvPr/>
        </p:nvSpPr>
        <p:spPr bwMode="auto">
          <a:xfrm>
            <a:off x="4102584" y="3419610"/>
            <a:ext cx="271463" cy="458788"/>
          </a:xfrm>
          <a:custGeom>
            <a:avLst/>
            <a:gdLst>
              <a:gd name="T0" fmla="*/ 0 w 171"/>
              <a:gd name="T1" fmla="*/ 0 h 289"/>
              <a:gd name="T2" fmla="*/ 170 w 171"/>
              <a:gd name="T3" fmla="*/ 0 h 289"/>
              <a:gd name="T4" fmla="*/ 170 w 171"/>
              <a:gd name="T5" fmla="*/ 288 h 289"/>
              <a:gd name="T6" fmla="*/ 0 w 171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71"/>
              <a:gd name="T13" fmla="*/ 0 h 289"/>
              <a:gd name="T14" fmla="*/ 171 w 17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1" h="289">
                <a:moveTo>
                  <a:pt x="0" y="0"/>
                </a:moveTo>
                <a:lnTo>
                  <a:pt x="170" y="0"/>
                </a:lnTo>
                <a:lnTo>
                  <a:pt x="170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Rectangle 87"/>
          <p:cNvSpPr>
            <a:spLocks noChangeArrowheads="1"/>
          </p:cNvSpPr>
          <p:nvPr/>
        </p:nvSpPr>
        <p:spPr bwMode="auto">
          <a:xfrm>
            <a:off x="4534384" y="343072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Reg</a:t>
            </a:r>
          </a:p>
        </p:txBody>
      </p:sp>
      <p:sp>
        <p:nvSpPr>
          <p:cNvPr id="142" name="Freeform 88"/>
          <p:cNvSpPr>
            <a:spLocks/>
          </p:cNvSpPr>
          <p:nvPr/>
        </p:nvSpPr>
        <p:spPr bwMode="auto">
          <a:xfrm>
            <a:off x="4564546" y="3419610"/>
            <a:ext cx="236538" cy="458788"/>
          </a:xfrm>
          <a:custGeom>
            <a:avLst/>
            <a:gdLst>
              <a:gd name="T0" fmla="*/ 148 w 149"/>
              <a:gd name="T1" fmla="*/ 0 h 289"/>
              <a:gd name="T2" fmla="*/ 0 w 149"/>
              <a:gd name="T3" fmla="*/ 0 h 289"/>
              <a:gd name="T4" fmla="*/ 0 w 149"/>
              <a:gd name="T5" fmla="*/ 288 h 289"/>
              <a:gd name="T6" fmla="*/ 148 w 149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9"/>
              <a:gd name="T13" fmla="*/ 0 h 289"/>
              <a:gd name="T14" fmla="*/ 149 w 149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Freeform 89"/>
          <p:cNvSpPr>
            <a:spLocks/>
          </p:cNvSpPr>
          <p:nvPr/>
        </p:nvSpPr>
        <p:spPr bwMode="auto">
          <a:xfrm>
            <a:off x="4799496" y="3419610"/>
            <a:ext cx="234950" cy="458788"/>
          </a:xfrm>
          <a:custGeom>
            <a:avLst/>
            <a:gdLst>
              <a:gd name="T0" fmla="*/ 0 w 148"/>
              <a:gd name="T1" fmla="*/ 0 h 289"/>
              <a:gd name="T2" fmla="*/ 147 w 148"/>
              <a:gd name="T3" fmla="*/ 0 h 289"/>
              <a:gd name="T4" fmla="*/ 147 w 148"/>
              <a:gd name="T5" fmla="*/ 288 h 289"/>
              <a:gd name="T6" fmla="*/ 0 w 148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8"/>
              <a:gd name="T13" fmla="*/ 0 h 289"/>
              <a:gd name="T14" fmla="*/ 148 w 148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Line 90"/>
          <p:cNvSpPr>
            <a:spLocks noChangeShapeType="1"/>
          </p:cNvSpPr>
          <p:nvPr/>
        </p:nvSpPr>
        <p:spPr bwMode="auto">
          <a:xfrm>
            <a:off x="4381984" y="364821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Freeform 91"/>
          <p:cNvSpPr>
            <a:spLocks/>
          </p:cNvSpPr>
          <p:nvPr/>
        </p:nvSpPr>
        <p:spPr bwMode="auto">
          <a:xfrm>
            <a:off x="4480409" y="3495810"/>
            <a:ext cx="76200" cy="153988"/>
          </a:xfrm>
          <a:custGeom>
            <a:avLst/>
            <a:gdLst>
              <a:gd name="T0" fmla="*/ 0 w 48"/>
              <a:gd name="T1" fmla="*/ 96 h 97"/>
              <a:gd name="T2" fmla="*/ 0 w 48"/>
              <a:gd name="T3" fmla="*/ 0 h 97"/>
              <a:gd name="T4" fmla="*/ 47 w 48"/>
              <a:gd name="T5" fmla="*/ 0 h 97"/>
              <a:gd name="T6" fmla="*/ 47 w 48"/>
              <a:gd name="T7" fmla="*/ 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97"/>
              <a:gd name="T14" fmla="*/ 48 w 48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92"/>
          <p:cNvSpPr>
            <a:spLocks noChangeShapeType="1"/>
          </p:cNvSpPr>
          <p:nvPr/>
        </p:nvSpPr>
        <p:spPr bwMode="auto">
          <a:xfrm>
            <a:off x="5042384" y="349581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042384" y="380061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95148" y="3246761"/>
            <a:ext cx="2611613" cy="590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673711" y="5626894"/>
            <a:ext cx="1905555" cy="123110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First two pipe stages stall by repeating stage one cycle later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 flipV="1">
            <a:off x="4310950" y="3962301"/>
            <a:ext cx="626072" cy="20482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4355670" y="5089276"/>
            <a:ext cx="661847" cy="10375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77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solidFill>
            <a:schemeClr val="bg1"/>
          </a:solidFill>
        </p:spPr>
        <p:txBody>
          <a:bodyPr wrap="square" lIns="90487" tIns="44450" rIns="90487" bIns="44450" anchor="ctr"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Data Hazard: Loads (4/4)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Slot after a load is called a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load delay slot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If that instruction uses the result of the load, then the hardware interlock will stall it for one cycle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Letting the hardware stall the instruction in the delay slot is equivalent to putting an explicit </a:t>
            </a:r>
            <a:r>
              <a:rPr lang="en-US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nop</a:t>
            </a:r>
            <a:r>
              <a:rPr lang="en-US" dirty="0" smtClean="0">
                <a:ea typeface="ＭＳ Ｐゴシック" pitchFamily="34" charset="-128"/>
              </a:rPr>
              <a:t> in the slot  (except the latter uses more code space)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ＭＳ Ｐゴシック" pitchFamily="34" charset="-128"/>
              </a:rPr>
              <a:t>Idea:</a:t>
            </a:r>
            <a:r>
              <a:rPr lang="en-US" dirty="0" smtClean="0">
                <a:ea typeface="ＭＳ Ｐゴシック" pitchFamily="34" charset="-128"/>
              </a:rPr>
              <a:t>  Let the compiler put an unrelated instruction in that slot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dirty="0" smtClean="0">
                <a:ea typeface="ＭＳ Ｐゴシック" pitchFamily="34" charset="-128"/>
              </a:rPr>
              <a:t> no stall!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1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782"/>
          </a:xfrm>
        </p:spPr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cycles (pipeline </a:t>
            </a:r>
            <a:r>
              <a:rPr lang="en-US" dirty="0" err="1" smtClean="0"/>
              <a:t>fill+process+drain</a:t>
            </a:r>
            <a:r>
              <a:rPr lang="en-US" dirty="0" smtClean="0"/>
              <a:t>) does it take to execute the following code?</a:t>
            </a:r>
          </a:p>
          <a:p>
            <a:pPr marL="0" indent="0">
              <a:buNone/>
            </a:pPr>
            <a:endParaRPr lang="en-US" sz="2400" dirty="0" smtClean="0">
              <a:latin typeface="Courier"/>
            </a:endParaRPr>
          </a:p>
          <a:p>
            <a:pPr marL="0" indent="0">
              <a:buNone/>
            </a:pPr>
            <a:r>
              <a:rPr lang="en-US" sz="2600" dirty="0" err="1" smtClean="0">
                <a:latin typeface="Courier"/>
              </a:rPr>
              <a:t>lw</a:t>
            </a:r>
            <a:r>
              <a:rPr lang="en-US" sz="2600" dirty="0" smtClean="0">
                <a:latin typeface="Courier"/>
              </a:rPr>
              <a:t>	$t1, 0($t0)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</a:rPr>
              <a:t>lw</a:t>
            </a:r>
            <a:r>
              <a:rPr lang="en-US" sz="2600" dirty="0">
                <a:latin typeface="Courier"/>
              </a:rPr>
              <a:t>	$t2, 4($t0)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</a:rPr>
              <a:t>add	$t3, $t1, $t2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</a:rPr>
              <a:t>sw</a:t>
            </a:r>
            <a:r>
              <a:rPr lang="en-US" sz="2600" dirty="0">
                <a:latin typeface="Courier"/>
              </a:rPr>
              <a:t>	$t3, 12($t0)</a:t>
            </a:r>
          </a:p>
          <a:p>
            <a:pPr marL="0" indent="0">
              <a:buNone/>
            </a:pPr>
            <a:r>
              <a:rPr lang="en-US" sz="2600" dirty="0" err="1">
                <a:latin typeface="Courier"/>
              </a:rPr>
              <a:t>lw</a:t>
            </a:r>
            <a:r>
              <a:rPr lang="en-US" sz="2600" dirty="0">
                <a:latin typeface="Courier"/>
              </a:rPr>
              <a:t>	$t4, 8($t0)</a:t>
            </a:r>
          </a:p>
          <a:p>
            <a:pPr marL="0" indent="0">
              <a:buNone/>
            </a:pPr>
            <a:r>
              <a:rPr lang="en-US" sz="2600" dirty="0">
                <a:latin typeface="Courier"/>
              </a:rPr>
              <a:t>add	$t5, $t1, $t4</a:t>
            </a:r>
          </a:p>
          <a:p>
            <a:pPr marL="0" indent="0">
              <a:buNone/>
            </a:pPr>
            <a:r>
              <a:rPr lang="en-US" sz="2600" dirty="0" err="1">
                <a:latin typeface="Courier"/>
              </a:rPr>
              <a:t>sw</a:t>
            </a:r>
            <a:r>
              <a:rPr lang="en-US" sz="2600" dirty="0">
                <a:latin typeface="Courier"/>
              </a:rPr>
              <a:t>	$t5, 16($t0)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75960" y="2575560"/>
            <a:ext cx="1790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3600" dirty="0" smtClean="0">
                <a:latin typeface="+mj-lt"/>
              </a:rPr>
              <a:t>  7</a:t>
            </a:r>
          </a:p>
          <a:p>
            <a:pPr marL="342900" indent="-342900">
              <a:buAutoNum type="alphaUcPeriod"/>
            </a:pPr>
            <a:r>
              <a:rPr lang="en-US" sz="3600" dirty="0" smtClean="0">
                <a:latin typeface="+mj-lt"/>
              </a:rPr>
              <a:t>  9</a:t>
            </a:r>
          </a:p>
          <a:p>
            <a:pPr marL="342900" indent="-342900">
              <a:buAutoNum type="alphaUcPeriod"/>
            </a:pPr>
            <a:r>
              <a:rPr lang="en-US" sz="3600" dirty="0" smtClean="0">
                <a:latin typeface="+mj-lt"/>
              </a:rPr>
              <a:t> 11</a:t>
            </a:r>
          </a:p>
          <a:p>
            <a:pPr marL="342900" indent="-342900">
              <a:buAutoNum type="alphaUcPeriod"/>
            </a:pPr>
            <a:r>
              <a:rPr lang="en-US" sz="3600" dirty="0" smtClean="0">
                <a:latin typeface="+mj-lt"/>
              </a:rPr>
              <a:t> 13</a:t>
            </a:r>
          </a:p>
          <a:p>
            <a:pPr marL="342900" indent="-342900">
              <a:buAutoNum type="alphaUcPeriod"/>
            </a:pPr>
            <a:r>
              <a:rPr lang="en-US" sz="3600" dirty="0" smtClean="0">
                <a:latin typeface="+mj-lt"/>
              </a:rPr>
              <a:t> 14</a:t>
            </a:r>
          </a:p>
          <a:p>
            <a:pPr marL="342900" indent="-342900">
              <a:buAutoNum type="alphaUcPeriod"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2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Code Scheduling to Avoid Stalls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43087"/>
          </a:xfrm>
        </p:spPr>
        <p:txBody>
          <a:bodyPr/>
          <a:lstStyle/>
          <a:p>
            <a:r>
              <a:rPr lang="en-US" dirty="0" smtClean="0"/>
              <a:t>Reorder </a:t>
            </a:r>
            <a:r>
              <a:rPr lang="en-US" dirty="0"/>
              <a:t>code to avoid use of load result in the next </a:t>
            </a:r>
            <a:r>
              <a:rPr lang="en-US" dirty="0" smtClean="0"/>
              <a:t>instruction!</a:t>
            </a:r>
            <a:endParaRPr lang="en-US" dirty="0"/>
          </a:p>
          <a:p>
            <a:r>
              <a:rPr lang="en-US" dirty="0" smtClean="0"/>
              <a:t>MIPS </a:t>
            </a:r>
            <a:r>
              <a:rPr lang="en-US" dirty="0"/>
              <a:t>code </a:t>
            </a:r>
            <a:r>
              <a:rPr lang="en-US" dirty="0" smtClean="0"/>
              <a:t>for 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=A+B; E=A+C;</a:t>
            </a:r>
            <a:endParaRPr lang="en-AU" sz="3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1463040" y="3273110"/>
            <a:ext cx="2820003" cy="2985433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Method 1: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$t2,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$t3, $t1, 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$t4,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$t5, $t1, 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$t5, 16($t0)</a:t>
            </a:r>
            <a:endParaRPr lang="en-A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5303520" y="3225800"/>
            <a:ext cx="2820003" cy="29854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Method 2: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$t2,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$t4,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$t3, $t1, 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$t5, $t1, 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$t5, 16($t0)</a:t>
            </a:r>
            <a:endParaRPr lang="en-A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 flipV="1">
            <a:off x="4283044" y="4515359"/>
            <a:ext cx="1020476" cy="76942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03120" y="3977198"/>
            <a:ext cx="2160588" cy="792162"/>
            <a:chOff x="2782792" y="3937024"/>
            <a:chExt cx="2160588" cy="792162"/>
          </a:xfrm>
        </p:grpSpPr>
        <p:sp>
          <p:nvSpPr>
            <p:cNvPr id="346121" name="Oval 9"/>
            <p:cNvSpPr>
              <a:spLocks noChangeArrowheads="1"/>
            </p:cNvSpPr>
            <p:nvPr/>
          </p:nvSpPr>
          <p:spPr bwMode="auto">
            <a:xfrm>
              <a:off x="2782792" y="3937024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2" name="Oval 10"/>
            <p:cNvSpPr>
              <a:spLocks noChangeArrowheads="1"/>
            </p:cNvSpPr>
            <p:nvPr/>
          </p:nvSpPr>
          <p:spPr bwMode="auto">
            <a:xfrm>
              <a:off x="4295680" y="4297386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9" name="Line 17"/>
            <p:cNvSpPr>
              <a:spLocks noChangeShapeType="1"/>
            </p:cNvSpPr>
            <p:nvPr/>
          </p:nvSpPr>
          <p:spPr bwMode="auto">
            <a:xfrm>
              <a:off x="3420967" y="4183086"/>
              <a:ext cx="879475" cy="2921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03120" y="5083622"/>
            <a:ext cx="2160588" cy="792162"/>
            <a:chOff x="2793809" y="5027541"/>
            <a:chExt cx="2160588" cy="792162"/>
          </a:xfrm>
        </p:grpSpPr>
        <p:sp>
          <p:nvSpPr>
            <p:cNvPr id="346123" name="Oval 11"/>
            <p:cNvSpPr>
              <a:spLocks noChangeArrowheads="1"/>
            </p:cNvSpPr>
            <p:nvPr/>
          </p:nvSpPr>
          <p:spPr bwMode="auto">
            <a:xfrm>
              <a:off x="2793809" y="5027541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4" name="Oval 12"/>
            <p:cNvSpPr>
              <a:spLocks noChangeArrowheads="1"/>
            </p:cNvSpPr>
            <p:nvPr/>
          </p:nvSpPr>
          <p:spPr bwMode="auto">
            <a:xfrm>
              <a:off x="4306697" y="5387903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0" name="Line 18"/>
            <p:cNvSpPr>
              <a:spLocks noChangeShapeType="1"/>
            </p:cNvSpPr>
            <p:nvPr/>
          </p:nvSpPr>
          <p:spPr bwMode="auto">
            <a:xfrm>
              <a:off x="3422459" y="5292653"/>
              <a:ext cx="903288" cy="215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3931920"/>
            <a:ext cx="2159000" cy="1150937"/>
            <a:chOff x="6084888" y="3573463"/>
            <a:chExt cx="2159000" cy="1150937"/>
          </a:xfrm>
        </p:grpSpPr>
        <p:sp>
          <p:nvSpPr>
            <p:cNvPr id="346125" name="Oval 13"/>
            <p:cNvSpPr>
              <a:spLocks noChangeArrowheads="1"/>
            </p:cNvSpPr>
            <p:nvPr/>
          </p:nvSpPr>
          <p:spPr bwMode="auto">
            <a:xfrm>
              <a:off x="6084888" y="3573463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6" name="Oval 14"/>
            <p:cNvSpPr>
              <a:spLocks noChangeArrowheads="1"/>
            </p:cNvSpPr>
            <p:nvPr/>
          </p:nvSpPr>
          <p:spPr bwMode="auto">
            <a:xfrm>
              <a:off x="7596188" y="4292600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1" name="Line 19"/>
            <p:cNvSpPr>
              <a:spLocks noChangeShapeType="1"/>
            </p:cNvSpPr>
            <p:nvPr/>
          </p:nvSpPr>
          <p:spPr bwMode="auto">
            <a:xfrm>
              <a:off x="6726238" y="3829050"/>
              <a:ext cx="895350" cy="6080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43600" y="4297680"/>
            <a:ext cx="2159000" cy="1511300"/>
            <a:chOff x="6084888" y="3933825"/>
            <a:chExt cx="2159000" cy="1511300"/>
          </a:xfrm>
        </p:grpSpPr>
        <p:sp>
          <p:nvSpPr>
            <p:cNvPr id="346127" name="Oval 15"/>
            <p:cNvSpPr>
              <a:spLocks noChangeArrowheads="1"/>
            </p:cNvSpPr>
            <p:nvPr/>
          </p:nvSpPr>
          <p:spPr bwMode="auto">
            <a:xfrm>
              <a:off x="7596188" y="5013325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8" name="Oval 16"/>
            <p:cNvSpPr>
              <a:spLocks noChangeArrowheads="1"/>
            </p:cNvSpPr>
            <p:nvPr/>
          </p:nvSpPr>
          <p:spPr bwMode="auto">
            <a:xfrm>
              <a:off x="6084888" y="3933825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2" name="Line 20"/>
            <p:cNvSpPr>
              <a:spLocks noChangeShapeType="1"/>
            </p:cNvSpPr>
            <p:nvPr/>
          </p:nvSpPr>
          <p:spPr bwMode="auto">
            <a:xfrm>
              <a:off x="6654800" y="4287838"/>
              <a:ext cx="966788" cy="8461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8640" y="4193098"/>
            <a:ext cx="1584141" cy="400110"/>
            <a:chOff x="518979" y="4303268"/>
            <a:chExt cx="1584141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518979" y="4303268"/>
              <a:ext cx="749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Stall!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188720" y="4519168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48640" y="5284790"/>
            <a:ext cx="1584141" cy="400110"/>
            <a:chOff x="518979" y="4303268"/>
            <a:chExt cx="1584141" cy="400110"/>
          </a:xfrm>
        </p:grpSpPr>
        <p:sp>
          <p:nvSpPr>
            <p:cNvPr id="33" name="TextBox 32"/>
            <p:cNvSpPr txBox="1"/>
            <p:nvPr/>
          </p:nvSpPr>
          <p:spPr>
            <a:xfrm>
              <a:off x="518979" y="4303268"/>
              <a:ext cx="749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Stall!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188720" y="4519168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>
            <a:off x="4389120" y="3273109"/>
            <a:ext cx="0" cy="11338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89120" y="4406966"/>
            <a:ext cx="0" cy="10972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875870" y="5504246"/>
            <a:ext cx="1026499" cy="943310"/>
            <a:chOff x="3875870" y="5504246"/>
            <a:chExt cx="1026499" cy="943310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389120" y="5504246"/>
              <a:ext cx="0" cy="6400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75870" y="6078224"/>
              <a:ext cx="1026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13 cycles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13144" y="3227832"/>
            <a:ext cx="1032911" cy="3222260"/>
            <a:chOff x="7713144" y="3227832"/>
            <a:chExt cx="1032911" cy="322226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229600" y="3227832"/>
              <a:ext cx="0" cy="29169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713144" y="6080760"/>
              <a:ext cx="1032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11 cycles</a:t>
              </a:r>
              <a:endParaRPr lang="en-US" b="1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08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9" grpId="0" animBg="1"/>
      <p:bldP spid="3461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</a:t>
            </a:r>
            <a:r>
              <a:rPr lang="en-US" dirty="0"/>
              <a:t>branch condition resolved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6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4" y="6068720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8638" y="1179513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3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40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7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9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177" y="1116058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3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9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59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Graphical Pipeline Diagrams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91067" y="4345694"/>
            <a:ext cx="8229600" cy="116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figure below to represent pipeline:</a:t>
            </a:r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87168" y="4800600"/>
            <a:ext cx="4171950" cy="1658938"/>
            <a:chOff x="1357" y="2946"/>
            <a:chExt cx="2628" cy="1045"/>
          </a:xfrm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2986" y="3520"/>
              <a:ext cx="209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193" y="3520"/>
              <a:ext cx="210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57" y="2946"/>
              <a:ext cx="2628" cy="289"/>
              <a:chOff x="1396" y="1662"/>
              <a:chExt cx="2628" cy="289"/>
            </a:xfrm>
          </p:grpSpPr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IF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ID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EX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0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</a:rPr>
                  <a:t>Mem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39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WB</a:t>
                </a:r>
              </a:p>
            </p:txBody>
          </p:sp>
        </p:grp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2551" y="3472"/>
              <a:ext cx="261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 rot="5400000">
              <a:off x="2491" y="359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pitchFamily="-65" charset="0"/>
                </a:rPr>
                <a:t>ALU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392" y="357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419" y="3568"/>
              <a:ext cx="418" cy="289"/>
              <a:chOff x="1343" y="1248"/>
              <a:chExt cx="340" cy="289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1956" y="357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69" name="Freeform 25"/>
            <p:cNvSpPr>
              <a:spLocks/>
            </p:cNvSpPr>
            <p:nvPr/>
          </p:nvSpPr>
          <p:spPr bwMode="auto">
            <a:xfrm>
              <a:off x="1979" y="3568"/>
              <a:ext cx="183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2161" y="3568"/>
              <a:ext cx="18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1838" y="3712"/>
              <a:ext cx="11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914" y="3616"/>
              <a:ext cx="59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349" y="3616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0"/>
            <p:cNvSpPr>
              <a:spLocks noChangeArrowheads="1"/>
            </p:cNvSpPr>
            <p:nvPr/>
          </p:nvSpPr>
          <p:spPr bwMode="auto">
            <a:xfrm>
              <a:off x="2958" y="357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3562" y="357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3595" y="3568"/>
              <a:ext cx="174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3768" y="3568"/>
              <a:ext cx="175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3414" y="3712"/>
              <a:ext cx="171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35"/>
            <p:cNvSpPr>
              <a:spLocks noChangeShapeType="1"/>
            </p:cNvSpPr>
            <p:nvPr/>
          </p:nvSpPr>
          <p:spPr bwMode="auto">
            <a:xfrm>
              <a:off x="2821" y="3712"/>
              <a:ext cx="1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2969" y="3712"/>
              <a:ext cx="52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37"/>
            <p:cNvSpPr>
              <a:spLocks noChangeShapeType="1"/>
            </p:cNvSpPr>
            <p:nvPr/>
          </p:nvSpPr>
          <p:spPr bwMode="auto">
            <a:xfrm>
              <a:off x="2349" y="3808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2463" y="3707"/>
              <a:ext cx="413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1664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2172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1"/>
            <p:cNvSpPr>
              <a:spLocks noChangeShapeType="1"/>
            </p:cNvSpPr>
            <p:nvPr/>
          </p:nvSpPr>
          <p:spPr bwMode="auto">
            <a:xfrm>
              <a:off x="2688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2"/>
            <p:cNvSpPr>
              <a:spLocks noChangeShapeType="1"/>
            </p:cNvSpPr>
            <p:nvPr/>
          </p:nvSpPr>
          <p:spPr bwMode="auto">
            <a:xfrm>
              <a:off x="323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43"/>
            <p:cNvSpPr>
              <a:spLocks noChangeShapeType="1"/>
            </p:cNvSpPr>
            <p:nvPr/>
          </p:nvSpPr>
          <p:spPr bwMode="auto">
            <a:xfrm>
              <a:off x="381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44"/>
            <p:cNvSpPr>
              <a:spLocks noChangeShapeType="1"/>
            </p:cNvSpPr>
            <p:nvPr/>
          </p:nvSpPr>
          <p:spPr bwMode="auto">
            <a:xfrm flipH="1">
              <a:off x="188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>
              <a:off x="2410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46"/>
            <p:cNvSpPr>
              <a:spLocks noChangeShapeType="1"/>
            </p:cNvSpPr>
            <p:nvPr/>
          </p:nvSpPr>
          <p:spPr bwMode="auto">
            <a:xfrm>
              <a:off x="2935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47"/>
            <p:cNvSpPr>
              <a:spLocks noChangeShapeType="1"/>
            </p:cNvSpPr>
            <p:nvPr/>
          </p:nvSpPr>
          <p:spPr bwMode="auto">
            <a:xfrm flipH="1">
              <a:off x="347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9"/>
          <p:cNvGrpSpPr/>
          <p:nvPr/>
        </p:nvGrpSpPr>
        <p:grpSpPr>
          <a:xfrm>
            <a:off x="548640" y="1371600"/>
            <a:ext cx="8238152" cy="2964180"/>
            <a:chOff x="548640" y="1600200"/>
            <a:chExt cx="8238152" cy="2964180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1414463" y="3840480"/>
              <a:ext cx="1919690" cy="722313"/>
              <a:chOff x="729" y="2832"/>
              <a:chExt cx="1562" cy="455"/>
            </a:xfrm>
          </p:grpSpPr>
          <p:sp>
            <p:nvSpPr>
              <p:cNvPr id="110" name="Text Box 41"/>
              <p:cNvSpPr txBox="1">
                <a:spLocks noChangeArrowheads="1"/>
              </p:cNvSpPr>
              <p:nvPr/>
            </p:nvSpPr>
            <p:spPr bwMode="auto">
              <a:xfrm>
                <a:off x="732" y="2841"/>
                <a:ext cx="1272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1. Instruction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Fetch</a:t>
                </a:r>
              </a:p>
            </p:txBody>
          </p:sp>
          <p:sp>
            <p:nvSpPr>
              <p:cNvPr id="111" name="Line 42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56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3201028" y="3840480"/>
              <a:ext cx="1828746" cy="723900"/>
              <a:chOff x="676" y="2832"/>
              <a:chExt cx="1406" cy="456"/>
            </a:xfrm>
          </p:grpSpPr>
          <p:sp>
            <p:nvSpPr>
              <p:cNvPr id="113" name="Text Box 44"/>
              <p:cNvSpPr txBox="1">
                <a:spLocks noChangeArrowheads="1"/>
              </p:cNvSpPr>
              <p:nvPr/>
            </p:nvSpPr>
            <p:spPr bwMode="auto">
              <a:xfrm>
                <a:off x="676" y="2842"/>
                <a:ext cx="1406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2</a:t>
                </a: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. Decode/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  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Register Read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14" name="Line 45"/>
              <p:cNvSpPr>
                <a:spLocks noChangeShapeType="1"/>
              </p:cNvSpPr>
              <p:nvPr/>
            </p:nvSpPr>
            <p:spPr bwMode="auto">
              <a:xfrm>
                <a:off x="957" y="2832"/>
                <a:ext cx="101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4983484" y="3840480"/>
              <a:ext cx="1247759" cy="415925"/>
              <a:chOff x="573" y="2832"/>
              <a:chExt cx="1127" cy="262"/>
            </a:xfrm>
          </p:grpSpPr>
          <p:sp>
            <p:nvSpPr>
              <p:cNvPr id="116" name="Text Box 47"/>
              <p:cNvSpPr txBox="1">
                <a:spLocks noChangeArrowheads="1"/>
              </p:cNvSpPr>
              <p:nvPr/>
            </p:nvSpPr>
            <p:spPr bwMode="auto">
              <a:xfrm>
                <a:off x="573" y="2842"/>
                <a:ext cx="1127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3. Execute</a:t>
                </a:r>
              </a:p>
            </p:txBody>
          </p:sp>
          <p:sp>
            <p:nvSpPr>
              <p:cNvPr id="117" name="Line 48"/>
              <p:cNvSpPr>
                <a:spLocks noChangeShapeType="1"/>
              </p:cNvSpPr>
              <p:nvPr/>
            </p:nvSpPr>
            <p:spPr bwMode="auto">
              <a:xfrm>
                <a:off x="697" y="2832"/>
                <a:ext cx="9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6309380" y="3840480"/>
              <a:ext cx="1330325" cy="415925"/>
              <a:chOff x="31" y="2832"/>
              <a:chExt cx="2149" cy="262"/>
            </a:xfrm>
          </p:grpSpPr>
          <p:sp>
            <p:nvSpPr>
              <p:cNvPr id="119" name="Text Box 50"/>
              <p:cNvSpPr txBox="1">
                <a:spLocks noChangeArrowheads="1"/>
              </p:cNvSpPr>
              <p:nvPr/>
            </p:nvSpPr>
            <p:spPr bwMode="auto">
              <a:xfrm>
                <a:off x="31" y="2842"/>
                <a:ext cx="2149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4. Memory</a:t>
                </a:r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179" y="2832"/>
                <a:ext cx="19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7769246" y="3840480"/>
              <a:ext cx="1017546" cy="723900"/>
              <a:chOff x="760" y="2832"/>
              <a:chExt cx="1313" cy="456"/>
            </a:xfrm>
          </p:grpSpPr>
          <p:sp>
            <p:nvSpPr>
              <p:cNvPr id="122" name="Text Box 53"/>
              <p:cNvSpPr txBox="1">
                <a:spLocks noChangeArrowheads="1"/>
              </p:cNvSpPr>
              <p:nvPr/>
            </p:nvSpPr>
            <p:spPr bwMode="auto">
              <a:xfrm>
                <a:off x="760" y="2842"/>
                <a:ext cx="1313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5.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Write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 Back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23" name="Line 54"/>
              <p:cNvSpPr>
                <a:spLocks noChangeShapeType="1"/>
              </p:cNvSpPr>
              <p:nvPr/>
            </p:nvSpPr>
            <p:spPr bwMode="auto">
              <a:xfrm>
                <a:off x="823" y="2832"/>
                <a:ext cx="11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1" name="Group 123"/>
            <p:cNvGrpSpPr/>
            <p:nvPr/>
          </p:nvGrpSpPr>
          <p:grpSpPr>
            <a:xfrm>
              <a:off x="548640" y="1600200"/>
              <a:ext cx="7315200" cy="2186884"/>
              <a:chOff x="533400" y="1968500"/>
              <a:chExt cx="7391400" cy="2917111"/>
            </a:xfrm>
          </p:grpSpPr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 rot="16200000">
                <a:off x="457348" y="2922095"/>
                <a:ext cx="1292913" cy="3788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PC</a:t>
                </a:r>
                <a:endParaRPr lang="en-US" sz="2000" dirty="0"/>
              </a:p>
            </p:txBody>
          </p:sp>
          <p:sp>
            <p:nvSpPr>
              <p:cNvPr id="126" name="Rectangle 5"/>
              <p:cNvSpPr>
                <a:spLocks noChangeArrowheads="1"/>
              </p:cNvSpPr>
              <p:nvPr/>
            </p:nvSpPr>
            <p:spPr bwMode="auto">
              <a:xfrm rot="-5400000">
                <a:off x="1600200" y="28067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instruction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27" name="AutoShape 6"/>
              <p:cNvSpPr>
                <a:spLocks noChangeArrowheads="1"/>
              </p:cNvSpPr>
              <p:nvPr/>
            </p:nvSpPr>
            <p:spPr bwMode="auto">
              <a:xfrm>
                <a:off x="1524000" y="3933825"/>
                <a:ext cx="366713" cy="54927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+4</a:t>
                </a:r>
              </a:p>
            </p:txBody>
          </p:sp>
          <p:sp>
            <p:nvSpPr>
              <p:cNvPr id="128" name="Line 7"/>
              <p:cNvSpPr>
                <a:spLocks noChangeShapeType="1"/>
              </p:cNvSpPr>
              <p:nvPr/>
            </p:nvSpPr>
            <p:spPr bwMode="auto">
              <a:xfrm>
                <a:off x="1295400" y="3111500"/>
                <a:ext cx="76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8"/>
              <p:cNvSpPr>
                <a:spLocks noChangeArrowheads="1"/>
              </p:cNvSpPr>
              <p:nvPr/>
            </p:nvSpPr>
            <p:spPr bwMode="auto">
              <a:xfrm>
                <a:off x="3657600" y="2501900"/>
                <a:ext cx="990600" cy="12954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Register</a:t>
                </a:r>
              </a:p>
              <a:p>
                <a:pPr algn="ctr"/>
                <a:r>
                  <a:rPr lang="en-US" sz="2000" dirty="0" smtClean="0"/>
                  <a:t>File</a:t>
                </a:r>
                <a:endParaRPr lang="en-US" sz="2000" dirty="0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3124200" y="29591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3124200" y="3332163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3124200" y="36449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Text Box 12"/>
              <p:cNvSpPr txBox="1">
                <a:spLocks noChangeArrowheads="1"/>
              </p:cNvSpPr>
              <p:nvPr/>
            </p:nvSpPr>
            <p:spPr bwMode="auto">
              <a:xfrm>
                <a:off x="3088173" y="3248024"/>
                <a:ext cx="33972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rt</a:t>
                </a:r>
                <a:endParaRPr lang="en-US" sz="2000" dirty="0"/>
              </a:p>
            </p:txBody>
          </p:sp>
          <p:sp>
            <p:nvSpPr>
              <p:cNvPr id="134" name="Text Box 13"/>
              <p:cNvSpPr txBox="1">
                <a:spLocks noChangeArrowheads="1"/>
              </p:cNvSpPr>
              <p:nvPr/>
            </p:nvSpPr>
            <p:spPr bwMode="auto">
              <a:xfrm>
                <a:off x="3076333" y="2943226"/>
                <a:ext cx="395287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rs</a:t>
                </a:r>
                <a:endParaRPr lang="en-US" sz="2000" dirty="0"/>
              </a:p>
            </p:txBody>
          </p:sp>
          <p:sp>
            <p:nvSpPr>
              <p:cNvPr id="135" name="Text Box 14"/>
              <p:cNvSpPr txBox="1">
                <a:spLocks noChangeArrowheads="1"/>
              </p:cNvSpPr>
              <p:nvPr/>
            </p:nvSpPr>
            <p:spPr bwMode="auto">
              <a:xfrm>
                <a:off x="3079750" y="2562225"/>
                <a:ext cx="409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rd</a:t>
                </a:r>
              </a:p>
            </p:txBody>
          </p: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5334000" y="2562225"/>
                <a:ext cx="1219200" cy="1524000"/>
                <a:chOff x="3648" y="1348"/>
                <a:chExt cx="768" cy="960"/>
              </a:xfrm>
            </p:grpSpPr>
            <p:sp>
              <p:nvSpPr>
                <p:cNvPr id="157" name="Freeform 18"/>
                <p:cNvSpPr>
                  <a:spLocks/>
                </p:cNvSpPr>
                <p:nvPr/>
              </p:nvSpPr>
              <p:spPr bwMode="auto">
                <a:xfrm>
                  <a:off x="3648" y="1348"/>
                  <a:ext cx="528" cy="960"/>
                </a:xfrm>
                <a:custGeom>
                  <a:avLst/>
                  <a:gdLst>
                    <a:gd name="T0" fmla="*/ 0 w 528"/>
                    <a:gd name="T1" fmla="*/ 0 h 960"/>
                    <a:gd name="T2" fmla="*/ 528 w 528"/>
                    <a:gd name="T3" fmla="*/ 192 h 960"/>
                    <a:gd name="T4" fmla="*/ 528 w 528"/>
                    <a:gd name="T5" fmla="*/ 672 h 960"/>
                    <a:gd name="T6" fmla="*/ 0 w 528"/>
                    <a:gd name="T7" fmla="*/ 960 h 960"/>
                    <a:gd name="T8" fmla="*/ 0 w 528"/>
                    <a:gd name="T9" fmla="*/ 528 h 960"/>
                    <a:gd name="T10" fmla="*/ 48 w 528"/>
                    <a:gd name="T11" fmla="*/ 480 h 960"/>
                    <a:gd name="T12" fmla="*/ 0 w 528"/>
                    <a:gd name="T13" fmla="*/ 432 h 960"/>
                    <a:gd name="T14" fmla="*/ 0 w 528"/>
                    <a:gd name="T15" fmla="*/ 0 h 96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960"/>
                    <a:gd name="T26" fmla="*/ 528 w 528"/>
                    <a:gd name="T27" fmla="*/ 960 h 96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960">
                      <a:moveTo>
                        <a:pt x="0" y="0"/>
                      </a:moveTo>
                      <a:lnTo>
                        <a:pt x="528" y="192"/>
                      </a:lnTo>
                      <a:lnTo>
                        <a:pt x="528" y="672"/>
                      </a:lnTo>
                      <a:lnTo>
                        <a:pt x="0" y="960"/>
                      </a:lnTo>
                      <a:lnTo>
                        <a:pt x="0" y="528"/>
                      </a:lnTo>
                      <a:lnTo>
                        <a:pt x="48" y="480"/>
                      </a:lnTo>
                      <a:lnTo>
                        <a:pt x="0" y="4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dirty="0" smtClean="0"/>
                    <a:t>ALU</a:t>
                  </a:r>
                  <a:endParaRPr lang="en-US" sz="2000" dirty="0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178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7" name="Line 20"/>
              <p:cNvSpPr>
                <a:spLocks noChangeShapeType="1"/>
              </p:cNvSpPr>
              <p:nvPr/>
            </p:nvSpPr>
            <p:spPr bwMode="auto">
              <a:xfrm>
                <a:off x="4648200" y="36449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21"/>
              <p:cNvSpPr>
                <a:spLocks noChangeShapeType="1"/>
              </p:cNvSpPr>
              <p:nvPr/>
            </p:nvSpPr>
            <p:spPr bwMode="auto">
              <a:xfrm>
                <a:off x="3124200" y="3995738"/>
                <a:ext cx="2179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22"/>
              <p:cNvSpPr>
                <a:spLocks noChangeShapeType="1"/>
              </p:cNvSpPr>
              <p:nvPr/>
            </p:nvSpPr>
            <p:spPr bwMode="auto">
              <a:xfrm>
                <a:off x="4648200" y="2830513"/>
                <a:ext cx="655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23"/>
              <p:cNvSpPr>
                <a:spLocks noChangeArrowheads="1"/>
              </p:cNvSpPr>
              <p:nvPr/>
            </p:nvSpPr>
            <p:spPr bwMode="auto">
              <a:xfrm rot="-5400000">
                <a:off x="6096000" y="29591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Data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41" name="Line 24"/>
              <p:cNvSpPr>
                <a:spLocks noChangeShapeType="1"/>
              </p:cNvSpPr>
              <p:nvPr/>
            </p:nvSpPr>
            <p:spPr bwMode="auto">
              <a:xfrm>
                <a:off x="4876800" y="3644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25"/>
              <p:cNvSpPr>
                <a:spLocks noChangeShapeType="1"/>
              </p:cNvSpPr>
              <p:nvPr/>
            </p:nvSpPr>
            <p:spPr bwMode="auto">
              <a:xfrm>
                <a:off x="4876800" y="4025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26"/>
              <p:cNvSpPr>
                <a:spLocks noChangeShapeType="1"/>
              </p:cNvSpPr>
              <p:nvPr/>
            </p:nvSpPr>
            <p:spPr bwMode="auto">
              <a:xfrm>
                <a:off x="4876800" y="4330700"/>
                <a:ext cx="1676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27"/>
              <p:cNvSpPr>
                <a:spLocks noChangeShapeType="1"/>
              </p:cNvSpPr>
              <p:nvPr/>
            </p:nvSpPr>
            <p:spPr bwMode="auto">
              <a:xfrm>
                <a:off x="7620000" y="3248025"/>
                <a:ext cx="304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V="1">
                <a:off x="7924800" y="1968500"/>
                <a:ext cx="0" cy="1279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29"/>
              <p:cNvSpPr>
                <a:spLocks noChangeShapeType="1"/>
              </p:cNvSpPr>
              <p:nvPr/>
            </p:nvSpPr>
            <p:spPr bwMode="auto">
              <a:xfrm flipH="1">
                <a:off x="3921125" y="1968500"/>
                <a:ext cx="4003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30"/>
              <p:cNvSpPr>
                <a:spLocks noChangeShapeType="1"/>
              </p:cNvSpPr>
              <p:nvPr/>
            </p:nvSpPr>
            <p:spPr bwMode="auto">
              <a:xfrm>
                <a:off x="3921125" y="1968500"/>
                <a:ext cx="0" cy="533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Text Box 31"/>
              <p:cNvSpPr txBox="1">
                <a:spLocks noChangeArrowheads="1"/>
              </p:cNvSpPr>
              <p:nvPr/>
            </p:nvSpPr>
            <p:spPr bwMode="auto">
              <a:xfrm>
                <a:off x="3079750" y="3949700"/>
                <a:ext cx="663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imm</a:t>
                </a:r>
              </a:p>
            </p:txBody>
          </p:sp>
          <p:sp>
            <p:nvSpPr>
              <p:cNvPr id="149" name="Line 32"/>
              <p:cNvSpPr>
                <a:spLocks noChangeShapeType="1"/>
              </p:cNvSpPr>
              <p:nvPr/>
            </p:nvSpPr>
            <p:spPr bwMode="auto">
              <a:xfrm>
                <a:off x="1676400" y="3111500"/>
                <a:ext cx="0" cy="838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33"/>
              <p:cNvSpPr>
                <a:spLocks noChangeArrowheads="1"/>
              </p:cNvSpPr>
              <p:nvPr/>
            </p:nvSpPr>
            <p:spPr bwMode="auto">
              <a:xfrm rot="16200000">
                <a:off x="703652" y="4293696"/>
                <a:ext cx="805021" cy="37880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MUX</a:t>
                </a:r>
                <a:endParaRPr lang="en-US" sz="2000" dirty="0"/>
              </a:p>
            </p:txBody>
          </p:sp>
          <p:sp>
            <p:nvSpPr>
              <p:cNvPr id="151" name="Line 34"/>
              <p:cNvSpPr>
                <a:spLocks noChangeShapeType="1"/>
              </p:cNvSpPr>
              <p:nvPr/>
            </p:nvSpPr>
            <p:spPr bwMode="auto">
              <a:xfrm flipH="1">
                <a:off x="1295400" y="4308475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35"/>
              <p:cNvSpPr>
                <a:spLocks noChangeShapeType="1"/>
              </p:cNvSpPr>
              <p:nvPr/>
            </p:nvSpPr>
            <p:spPr bwMode="auto">
              <a:xfrm>
                <a:off x="3743325" y="3995738"/>
                <a:ext cx="0" cy="6715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36"/>
              <p:cNvSpPr>
                <a:spLocks noChangeShapeType="1"/>
              </p:cNvSpPr>
              <p:nvPr/>
            </p:nvSpPr>
            <p:spPr bwMode="auto">
              <a:xfrm flipH="1">
                <a:off x="1295400" y="4667250"/>
                <a:ext cx="24479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37"/>
              <p:cNvSpPr>
                <a:spLocks noChangeShapeType="1"/>
              </p:cNvSpPr>
              <p:nvPr/>
            </p:nvSpPr>
            <p:spPr bwMode="auto">
              <a:xfrm flipH="1">
                <a:off x="533400" y="44831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38"/>
              <p:cNvSpPr>
                <a:spLocks noChangeShapeType="1"/>
              </p:cNvSpPr>
              <p:nvPr/>
            </p:nvSpPr>
            <p:spPr bwMode="auto">
              <a:xfrm flipV="1">
                <a:off x="533400" y="3111500"/>
                <a:ext cx="0" cy="1371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39"/>
              <p:cNvSpPr>
                <a:spLocks noChangeShapeType="1"/>
              </p:cNvSpPr>
              <p:nvPr/>
            </p:nvSpPr>
            <p:spPr bwMode="auto">
              <a:xfrm>
                <a:off x="533400" y="31115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33"/>
            <p:cNvGrpSpPr/>
            <p:nvPr/>
          </p:nvGrpSpPr>
          <p:grpSpPr>
            <a:xfrm>
              <a:off x="3383280" y="1719072"/>
              <a:ext cx="4361688" cy="2423031"/>
              <a:chOff x="3383280" y="1719072"/>
              <a:chExt cx="4361688" cy="2423031"/>
            </a:xfrm>
          </p:grpSpPr>
          <p:grpSp>
            <p:nvGrpSpPr>
              <p:cNvPr id="14" name="Group 59"/>
              <p:cNvGrpSpPr/>
              <p:nvPr/>
            </p:nvGrpSpPr>
            <p:grpSpPr>
              <a:xfrm>
                <a:off x="338328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" name="Group 7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oup 79"/>
              <p:cNvGrpSpPr/>
              <p:nvPr/>
            </p:nvGrpSpPr>
            <p:grpSpPr>
              <a:xfrm>
                <a:off x="493776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8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84"/>
              <p:cNvGrpSpPr/>
              <p:nvPr/>
            </p:nvGrpSpPr>
            <p:grpSpPr>
              <a:xfrm>
                <a:off x="621792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8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" name="Group 89"/>
              <p:cNvGrpSpPr/>
              <p:nvPr/>
            </p:nvGrpSpPr>
            <p:grpSpPr>
              <a:xfrm>
                <a:off x="763524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9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82" name="Slide Number Placeholder 1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85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49401"/>
            <a:ext cx="8229600" cy="4525963"/>
          </a:xfrm>
        </p:spPr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pPr lvl="1"/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DA1F28"/>
                </a:solidFill>
              </a:rPr>
              <a:t>flushing</a:t>
            </a:r>
            <a:r>
              <a:rPr lang="en-US" dirty="0" smtClean="0"/>
              <a:t>” the pipeline</a:t>
            </a:r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127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77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4" y="1677988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1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4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Exit</a:t>
              </a:r>
              <a:endParaRPr lang="en-US" sz="2800" b="1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6" y="1206501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1" y="1806605"/>
            <a:ext cx="1260475" cy="4754563"/>
            <a:chOff x="0" y="981"/>
            <a:chExt cx="794" cy="2995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5" y="1792006"/>
            <a:ext cx="1260475" cy="4754563"/>
            <a:chOff x="2631" y="981"/>
            <a:chExt cx="794" cy="2995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9" y="2193926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7" y="3627438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2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</a:t>
            </a:r>
            <a:r>
              <a:rPr lang="en-US" dirty="0" err="1" smtClean="0"/>
              <a:t>nop</a:t>
            </a:r>
            <a:r>
              <a:rPr lang="en-US" dirty="0" smtClean="0"/>
              <a:t>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54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</a:t>
            </a:r>
            <a:r>
              <a:rPr lang="en-US" dirty="0" smtClean="0">
                <a:sym typeface="Symbol" charset="2"/>
              </a:rPr>
              <a:t>practice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“Out-of-Order”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Reorder instructions dynamically in hardware to reduce impact of </a:t>
            </a:r>
            <a:r>
              <a:rPr lang="en-US" dirty="0" smtClean="0">
                <a:sym typeface="Symbol" charset="2"/>
              </a:rPr>
              <a:t>hazards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"Multithreading"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Share functional units </a:t>
            </a:r>
            <a:r>
              <a:rPr lang="en-US" smtClean="0">
                <a:sym typeface="Symbol" charset="2"/>
              </a:rPr>
              <a:t>between independent threads of execution</a:t>
            </a:r>
            <a:endParaRPr lang="en-US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sym typeface="Symbol" charset="2"/>
              </a:rPr>
              <a:t>Take CS152 next to learn about these techniques!</a:t>
            </a:r>
            <a:endParaRPr lang="en-US" i="1" dirty="0">
              <a:sym typeface="Symbol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51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Pipelining increases throughput by overlapping execution of multiple instructions in different </a:t>
            </a:r>
            <a:r>
              <a:rPr lang="en-US" sz="2800" dirty="0" err="1" smtClean="0"/>
              <a:t>pipestages</a:t>
            </a:r>
            <a:endParaRPr lang="en-US" sz="2800" dirty="0" smtClean="0"/>
          </a:p>
          <a:p>
            <a:r>
              <a:rPr lang="en-US" sz="2800" dirty="0" err="1" smtClean="0"/>
              <a:t>Pipestages</a:t>
            </a:r>
            <a:r>
              <a:rPr lang="en-US" sz="2800" dirty="0" smtClean="0"/>
              <a:t> should be balanced for highest clock rate</a:t>
            </a:r>
          </a:p>
          <a:p>
            <a:r>
              <a:rPr lang="en-US" sz="2800" dirty="0" smtClean="0"/>
              <a:t>Three types of pipeline hazard limit performance</a:t>
            </a:r>
          </a:p>
          <a:p>
            <a:pPr lvl="1"/>
            <a:r>
              <a:rPr lang="en-US" sz="2400" dirty="0" smtClean="0"/>
              <a:t>Structural (always fixable with more hardware)</a:t>
            </a:r>
          </a:p>
          <a:p>
            <a:pPr lvl="1"/>
            <a:r>
              <a:rPr lang="en-US" sz="2400" dirty="0" smtClean="0"/>
              <a:t>Data (use interlocks or bypassing to resolve)</a:t>
            </a:r>
          </a:p>
          <a:p>
            <a:pPr lvl="1"/>
            <a:r>
              <a:rPr lang="en-US" sz="2400" dirty="0" smtClean="0"/>
              <a:t>Control (reduce impact with branch prediction or branch delay slots)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4052" y="2235811"/>
            <a:ext cx="577851" cy="4356100"/>
            <a:chOff x="215" y="876"/>
            <a:chExt cx="364" cy="2744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5" y="876"/>
              <a:ext cx="291" cy="27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03802" y="2912086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65939" y="2305661"/>
            <a:ext cx="4800600" cy="4206875"/>
            <a:chOff x="1728" y="920"/>
            <a:chExt cx="3024" cy="2650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324589" y="2826361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784839" y="1781785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62839" y="2673961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240702" y="2750161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918564" y="2826361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5" name="Group 184"/>
          <p:cNvGrpSpPr/>
          <p:nvPr/>
        </p:nvGrpSpPr>
        <p:grpSpPr>
          <a:xfrm>
            <a:off x="5596427" y="3537561"/>
            <a:ext cx="2767012" cy="2795587"/>
            <a:chOff x="5596427" y="3537561"/>
            <a:chExt cx="2767012" cy="2795587"/>
          </a:xfrm>
        </p:grpSpPr>
        <p:grpSp>
          <p:nvGrpSpPr>
            <p:cNvPr id="25" name="Group 104"/>
            <p:cNvGrpSpPr>
              <a:grpSpLocks/>
            </p:cNvGrpSpPr>
            <p:nvPr/>
          </p:nvGrpSpPr>
          <p:grpSpPr bwMode="auto">
            <a:xfrm>
              <a:off x="5596427" y="3537561"/>
              <a:ext cx="809625" cy="2603500"/>
              <a:chOff x="3385" y="1981"/>
              <a:chExt cx="510" cy="1640"/>
            </a:xfrm>
          </p:grpSpPr>
          <p:sp>
            <p:nvSpPr>
              <p:cNvPr id="2733161" name="Freeform 105"/>
              <p:cNvSpPr>
                <a:spLocks/>
              </p:cNvSpPr>
              <p:nvPr/>
            </p:nvSpPr>
            <p:spPr bwMode="auto">
              <a:xfrm>
                <a:off x="3464" y="2573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2" name="Freeform 106" descr="25%"/>
              <p:cNvSpPr>
                <a:spLocks/>
              </p:cNvSpPr>
              <p:nvPr/>
            </p:nvSpPr>
            <p:spPr bwMode="auto">
              <a:xfrm>
                <a:off x="3660" y="333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3" name="Freeform 107" descr="25%"/>
              <p:cNvSpPr>
                <a:spLocks/>
              </p:cNvSpPr>
              <p:nvPr/>
            </p:nvSpPr>
            <p:spPr bwMode="auto">
              <a:xfrm flipH="1">
                <a:off x="3547" y="198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4" name="Rectangle 108"/>
              <p:cNvSpPr>
                <a:spLocks noChangeArrowheads="1"/>
              </p:cNvSpPr>
              <p:nvPr/>
            </p:nvSpPr>
            <p:spPr bwMode="auto">
              <a:xfrm>
                <a:off x="3455" y="2431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6" name="Group 109"/>
              <p:cNvGrpSpPr>
                <a:grpSpLocks/>
              </p:cNvGrpSpPr>
              <p:nvPr/>
            </p:nvGrpSpPr>
            <p:grpSpPr bwMode="auto">
              <a:xfrm>
                <a:off x="3506" y="2429"/>
                <a:ext cx="325" cy="289"/>
                <a:chOff x="3506" y="2144"/>
                <a:chExt cx="325" cy="289"/>
              </a:xfrm>
            </p:grpSpPr>
            <p:sp>
              <p:nvSpPr>
                <p:cNvPr id="2733166" name="Freeform 110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67" name="Freeform 111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68" name="Rectangle 112"/>
              <p:cNvSpPr>
                <a:spLocks noChangeArrowheads="1"/>
              </p:cNvSpPr>
              <p:nvPr/>
            </p:nvSpPr>
            <p:spPr bwMode="auto">
              <a:xfrm>
                <a:off x="3520" y="198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" name="Group 113"/>
              <p:cNvGrpSpPr>
                <a:grpSpLocks/>
              </p:cNvGrpSpPr>
              <p:nvPr/>
            </p:nvGrpSpPr>
            <p:grpSpPr bwMode="auto">
              <a:xfrm>
                <a:off x="3547" y="1981"/>
                <a:ext cx="284" cy="289"/>
                <a:chOff x="3547" y="1696"/>
                <a:chExt cx="284" cy="289"/>
              </a:xfrm>
            </p:grpSpPr>
            <p:sp>
              <p:nvSpPr>
                <p:cNvPr id="2733170" name="Freeform 11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71" name="Freeform 11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72" name="Line 116"/>
              <p:cNvSpPr>
                <a:spLocks noChangeShapeType="1"/>
              </p:cNvSpPr>
              <p:nvPr/>
            </p:nvSpPr>
            <p:spPr bwMode="auto">
              <a:xfrm>
                <a:off x="3400" y="212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117"/>
              <p:cNvGrpSpPr>
                <a:grpSpLocks/>
              </p:cNvGrpSpPr>
              <p:nvPr/>
            </p:nvGrpSpPr>
            <p:grpSpPr bwMode="auto">
              <a:xfrm>
                <a:off x="3536" y="2781"/>
                <a:ext cx="227" cy="481"/>
                <a:chOff x="3536" y="2496"/>
                <a:chExt cx="227" cy="481"/>
              </a:xfrm>
            </p:grpSpPr>
            <p:sp>
              <p:nvSpPr>
                <p:cNvPr id="2733174" name="Freeform 118"/>
                <p:cNvSpPr>
                  <a:spLocks/>
                </p:cNvSpPr>
                <p:nvPr/>
              </p:nvSpPr>
              <p:spPr bwMode="auto">
                <a:xfrm>
                  <a:off x="3550" y="2496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75" name="Rectangle 119"/>
                <p:cNvSpPr>
                  <a:spLocks noChangeArrowheads="1"/>
                </p:cNvSpPr>
                <p:nvPr/>
              </p:nvSpPr>
              <p:spPr bwMode="auto">
                <a:xfrm rot="5400000">
                  <a:off x="3449" y="2617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sp>
            <p:nvSpPr>
              <p:cNvPr id="2733176" name="Line 120"/>
              <p:cNvSpPr>
                <a:spLocks noChangeShapeType="1"/>
              </p:cNvSpPr>
              <p:nvPr/>
            </p:nvSpPr>
            <p:spPr bwMode="auto">
              <a:xfrm>
                <a:off x="3385" y="29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7" name="Line 121"/>
              <p:cNvSpPr>
                <a:spLocks noChangeShapeType="1"/>
              </p:cNvSpPr>
              <p:nvPr/>
            </p:nvSpPr>
            <p:spPr bwMode="auto">
              <a:xfrm>
                <a:off x="3385" y="31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8" name="Freeform 122"/>
              <p:cNvSpPr>
                <a:spLocks/>
              </p:cNvSpPr>
              <p:nvPr/>
            </p:nvSpPr>
            <p:spPr bwMode="auto">
              <a:xfrm>
                <a:off x="3478" y="3016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9" name="Rectangle 123"/>
              <p:cNvSpPr>
                <a:spLocks noChangeArrowheads="1"/>
              </p:cNvSpPr>
              <p:nvPr/>
            </p:nvSpPr>
            <p:spPr bwMode="auto">
              <a:xfrm>
                <a:off x="3492" y="333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9" name="Group 124"/>
              <p:cNvGrpSpPr>
                <a:grpSpLocks/>
              </p:cNvGrpSpPr>
              <p:nvPr/>
            </p:nvGrpSpPr>
            <p:grpSpPr bwMode="auto">
              <a:xfrm>
                <a:off x="3511" y="3325"/>
                <a:ext cx="296" cy="289"/>
                <a:chOff x="3511" y="3040"/>
                <a:chExt cx="296" cy="289"/>
              </a:xfrm>
            </p:grpSpPr>
            <p:sp>
              <p:nvSpPr>
                <p:cNvPr id="2733181" name="Freeform 125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82" name="Freeform 126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83" name="Line 127"/>
              <p:cNvSpPr>
                <a:spLocks noChangeShapeType="1"/>
              </p:cNvSpPr>
              <p:nvPr/>
            </p:nvSpPr>
            <p:spPr bwMode="auto">
              <a:xfrm>
                <a:off x="3396" y="3469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4" name="Freeform 128"/>
              <p:cNvSpPr>
                <a:spLocks/>
              </p:cNvSpPr>
              <p:nvPr/>
            </p:nvSpPr>
            <p:spPr bwMode="auto">
              <a:xfrm>
                <a:off x="3458" y="3373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29"/>
            <p:cNvGrpSpPr>
              <a:grpSpLocks/>
            </p:cNvGrpSpPr>
            <p:nvPr/>
          </p:nvGrpSpPr>
          <p:grpSpPr bwMode="auto">
            <a:xfrm>
              <a:off x="7653827" y="5661636"/>
              <a:ext cx="709612" cy="468312"/>
              <a:chOff x="4681" y="3034"/>
              <a:chExt cx="447" cy="295"/>
            </a:xfrm>
          </p:grpSpPr>
          <p:sp>
            <p:nvSpPr>
              <p:cNvPr id="2733186" name="Freeform 130" descr="25%"/>
              <p:cNvSpPr>
                <a:spLocks/>
              </p:cNvSpPr>
              <p:nvPr/>
            </p:nvSpPr>
            <p:spPr bwMode="auto">
              <a:xfrm flipH="1">
                <a:off x="4828" y="303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7" name="Rectangle 131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 dirty="0" err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  <a:endParaRPr lang="en-US" sz="16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grpSp>
            <p:nvGrpSpPr>
              <p:cNvPr id="31" name="Group 132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33189" name="Freeform 133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90" name="Freeform 134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91" name="Line 135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33056" name="Group 136"/>
            <p:cNvGrpSpPr>
              <a:grpSpLocks/>
            </p:cNvGrpSpPr>
            <p:nvPr/>
          </p:nvGrpSpPr>
          <p:grpSpPr bwMode="auto">
            <a:xfrm>
              <a:off x="6885477" y="4950436"/>
              <a:ext cx="876300" cy="1255712"/>
              <a:chOff x="4197" y="2586"/>
              <a:chExt cx="552" cy="791"/>
            </a:xfrm>
          </p:grpSpPr>
          <p:sp>
            <p:nvSpPr>
              <p:cNvPr id="2733193" name="Freeform 137" descr="25%"/>
              <p:cNvSpPr>
                <a:spLocks/>
              </p:cNvSpPr>
              <p:nvPr/>
            </p:nvSpPr>
            <p:spPr bwMode="auto">
              <a:xfrm flipH="1">
                <a:off x="4401" y="258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4" name="Rectangle 138"/>
              <p:cNvSpPr>
                <a:spLocks noChangeArrowheads="1"/>
              </p:cNvSpPr>
              <p:nvPr/>
            </p:nvSpPr>
            <p:spPr bwMode="auto">
              <a:xfrm>
                <a:off x="4374" y="259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3057" name="Group 139"/>
              <p:cNvGrpSpPr>
                <a:grpSpLocks/>
              </p:cNvGrpSpPr>
              <p:nvPr/>
            </p:nvGrpSpPr>
            <p:grpSpPr bwMode="auto">
              <a:xfrm>
                <a:off x="4401" y="2592"/>
                <a:ext cx="284" cy="289"/>
                <a:chOff x="4401" y="2592"/>
                <a:chExt cx="284" cy="289"/>
              </a:xfrm>
            </p:grpSpPr>
            <p:sp>
              <p:nvSpPr>
                <p:cNvPr id="2733196" name="Freeform 140"/>
                <p:cNvSpPr>
                  <a:spLocks/>
                </p:cNvSpPr>
                <p:nvPr/>
              </p:nvSpPr>
              <p:spPr bwMode="auto">
                <a:xfrm>
                  <a:off x="4401" y="2592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97" name="Freeform 141"/>
                <p:cNvSpPr>
                  <a:spLocks/>
                </p:cNvSpPr>
                <p:nvPr/>
              </p:nvSpPr>
              <p:spPr bwMode="auto">
                <a:xfrm>
                  <a:off x="4542" y="2592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98" name="Line 142"/>
              <p:cNvSpPr>
                <a:spLocks noChangeShapeType="1"/>
              </p:cNvSpPr>
              <p:nvPr/>
            </p:nvSpPr>
            <p:spPr bwMode="auto">
              <a:xfrm>
                <a:off x="4254" y="273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9" name="Rectangle 143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33058" name="Group 144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33201" name="Freeform 145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02" name="Freeform 146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03" name="Line 147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4" name="Freeform 148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33059" name="Group 149"/>
            <p:cNvGrpSpPr>
              <a:grpSpLocks/>
            </p:cNvGrpSpPr>
            <p:nvPr/>
          </p:nvGrpSpPr>
          <p:grpSpPr bwMode="auto">
            <a:xfrm>
              <a:off x="6207614" y="4248761"/>
              <a:ext cx="876300" cy="2084387"/>
              <a:chOff x="3770" y="2144"/>
              <a:chExt cx="552" cy="1313"/>
            </a:xfrm>
          </p:grpSpPr>
          <p:sp>
            <p:nvSpPr>
              <p:cNvPr id="2733206" name="Rectangle 150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3062" name="Group 151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33208" name="Freeform 152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09" name="Freeform 153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10" name="Line 154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1" name="Rectangle 155"/>
              <p:cNvSpPr>
                <a:spLocks noChangeArrowheads="1"/>
              </p:cNvSpPr>
              <p:nvPr/>
            </p:nvSpPr>
            <p:spPr bwMode="auto">
              <a:xfrm>
                <a:off x="3882" y="2594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33068" name="Group 156"/>
              <p:cNvGrpSpPr>
                <a:grpSpLocks/>
              </p:cNvGrpSpPr>
              <p:nvPr/>
            </p:nvGrpSpPr>
            <p:grpSpPr bwMode="auto">
              <a:xfrm>
                <a:off x="3933" y="2592"/>
                <a:ext cx="325" cy="289"/>
                <a:chOff x="3933" y="2592"/>
                <a:chExt cx="325" cy="289"/>
              </a:xfrm>
            </p:grpSpPr>
            <p:sp>
              <p:nvSpPr>
                <p:cNvPr id="2733213" name="Freeform 157"/>
                <p:cNvSpPr>
                  <a:spLocks/>
                </p:cNvSpPr>
                <p:nvPr/>
              </p:nvSpPr>
              <p:spPr bwMode="auto">
                <a:xfrm>
                  <a:off x="3933" y="2592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14" name="Freeform 158"/>
                <p:cNvSpPr>
                  <a:spLocks/>
                </p:cNvSpPr>
                <p:nvPr/>
              </p:nvSpPr>
              <p:spPr bwMode="auto">
                <a:xfrm>
                  <a:off x="4094" y="2592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15" name="Line 159"/>
              <p:cNvSpPr>
                <a:spLocks noChangeShapeType="1"/>
              </p:cNvSpPr>
              <p:nvPr/>
            </p:nvSpPr>
            <p:spPr bwMode="auto">
              <a:xfrm>
                <a:off x="3770" y="273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6" name="Freeform 160"/>
              <p:cNvSpPr>
                <a:spLocks/>
              </p:cNvSpPr>
              <p:nvPr/>
            </p:nvSpPr>
            <p:spPr bwMode="auto">
              <a:xfrm>
                <a:off x="3891" y="2736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33077" name="Group 161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33218" name="Freeform 162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19" name="Rectangle 163"/>
                <p:cNvSpPr>
                  <a:spLocks noChangeArrowheads="1"/>
                </p:cNvSpPr>
                <p:nvPr/>
              </p:nvSpPr>
              <p:spPr bwMode="auto">
                <a:xfrm rot="5400000">
                  <a:off x="3876" y="3065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sp>
            <p:nvSpPr>
              <p:cNvPr id="2733220" name="Line 164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21" name="Line 165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22" name="Freeform 166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457200" y="1371600"/>
            <a:ext cx="8229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RegFile</a:t>
            </a:r>
            <a:r>
              <a:rPr lang="en-US" sz="2800" dirty="0" smtClean="0">
                <a:solidFill>
                  <a:schemeClr val="tx1"/>
                </a:solidFill>
              </a:rPr>
              <a:t>: left half is write, </a:t>
            </a:r>
            <a:r>
              <a:rPr lang="en-US" sz="2800" dirty="0"/>
              <a:t>right half is read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733079" name="Group 168"/>
          <p:cNvGrpSpPr>
            <a:grpSpLocks/>
          </p:cNvGrpSpPr>
          <p:nvPr/>
        </p:nvGrpSpPr>
        <p:grpSpPr bwMode="auto">
          <a:xfrm>
            <a:off x="2902439" y="2824773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2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5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88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Graphical Pipeline Representation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8" name="Slide Number Placeholder 1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9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Performance (1/3)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(“time between completion of instructions”) to measure speedup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smtClean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Equality only achieved if stages are </a:t>
            </a:r>
            <a:r>
              <a:rPr lang="en-US" i="1" dirty="0" smtClean="0">
                <a:solidFill>
                  <a:srgbClr val="FF0000"/>
                </a:solidFill>
              </a:rPr>
              <a:t>balanced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(i.e. take the same amount of time)</a:t>
            </a:r>
            <a:endParaRPr lang="en-US" dirty="0"/>
          </a:p>
          <a:p>
            <a:r>
              <a:rPr lang="en-US" dirty="0"/>
              <a:t>If not balanced, speedup is </a:t>
            </a:r>
            <a:r>
              <a:rPr lang="en-US" dirty="0" smtClean="0"/>
              <a:t>reduced</a:t>
            </a:r>
            <a:endParaRPr lang="en-US" dirty="0"/>
          </a:p>
          <a:p>
            <a:r>
              <a:rPr lang="en-US" dirty="0"/>
              <a:t>Speedup due to increased </a:t>
            </a:r>
            <a:r>
              <a:rPr lang="en-US" i="1" dirty="0"/>
              <a:t>throughput</a:t>
            </a:r>
          </a:p>
          <a:p>
            <a:pPr lvl="1"/>
            <a:r>
              <a:rPr lang="en-US" i="1" dirty="0"/>
              <a:t>Latency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instruction </a:t>
            </a:r>
            <a:r>
              <a:rPr lang="en-US" dirty="0"/>
              <a:t>does not </a:t>
            </a:r>
            <a:r>
              <a:rPr lang="en-US" dirty="0" smtClean="0"/>
              <a:t>decrease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latency</a:t>
            </a:r>
            <a:r>
              <a:rPr lang="en-US" dirty="0" smtClean="0"/>
              <a:t> must increase as the pipeline registers themselves add delay (why Nick's Ph.D. thesis has a "this was a stupid idea" chapter)</a:t>
            </a:r>
          </a:p>
          <a:p>
            <a:pPr lvl="2"/>
            <a:endParaRPr lang="en-A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5880" y="2269865"/>
            <a:ext cx="4648200" cy="9525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36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Performance (2/3)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3154680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03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Performance (3/3)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5920" y="1600200"/>
            <a:ext cx="7062896" cy="49377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377440"/>
            <a:ext cx="1672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Single-cycle</a:t>
            </a: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800 </a:t>
            </a:r>
            <a:r>
              <a:rPr lang="en-US" sz="2000" b="1" dirty="0" err="1" smtClean="0">
                <a:solidFill>
                  <a:srgbClr val="FF0000"/>
                </a:solidFill>
              </a:rPr>
              <a:t>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 = 1.25GHz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" y="5029200"/>
            <a:ext cx="150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Pipelined</a:t>
            </a: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200 </a:t>
            </a:r>
            <a:r>
              <a:rPr lang="en-US" sz="2000" b="1" dirty="0" err="1" smtClean="0">
                <a:solidFill>
                  <a:srgbClr val="FF0000"/>
                </a:solidFill>
              </a:rPr>
              <a:t>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 = 5GHz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44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839"/>
          </a:xfrm>
        </p:spPr>
        <p:txBody>
          <a:bodyPr/>
          <a:lstStyle/>
          <a:p>
            <a:r>
              <a:rPr lang="en-US" dirty="0" smtClean="0"/>
              <a:t>Clicker/Peer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5647" y="1170876"/>
            <a:ext cx="831674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Logic in some stages takes 200ps and in some 100ps. </a:t>
            </a:r>
            <a:r>
              <a:rPr lang="en-US" dirty="0" err="1" smtClean="0"/>
              <a:t>Clk</a:t>
            </a:r>
            <a:r>
              <a:rPr lang="en-US" dirty="0" smtClean="0"/>
              <a:t>-Q delay is 30ps and setup-time is 20ps. What is the maximum clock frequency at which a pipelined design can operate?</a:t>
            </a:r>
          </a:p>
          <a:p>
            <a:r>
              <a:rPr lang="en-US" dirty="0" smtClean="0"/>
              <a:t>A: 10GHz</a:t>
            </a:r>
          </a:p>
          <a:p>
            <a:r>
              <a:rPr lang="en-US" dirty="0" smtClean="0"/>
              <a:t>B: 5GHz</a:t>
            </a:r>
          </a:p>
          <a:p>
            <a:r>
              <a:rPr lang="en-US" dirty="0" smtClean="0"/>
              <a:t>C: 6.7GHz</a:t>
            </a:r>
          </a:p>
          <a:p>
            <a:r>
              <a:rPr lang="en-US" dirty="0" smtClean="0"/>
              <a:t>D: 4.35GHz</a:t>
            </a:r>
          </a:p>
          <a:p>
            <a:r>
              <a:rPr lang="en-US" dirty="0" smtClean="0"/>
              <a:t>E: 4GHz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on Project 3-1 now</a:t>
            </a:r>
          </a:p>
          <a:p>
            <a:pPr lvl="1"/>
            <a:r>
              <a:rPr lang="en-US" dirty="0" err="1" smtClean="0"/>
              <a:t>Logisim</a:t>
            </a:r>
            <a:r>
              <a:rPr lang="en-US" dirty="0" smtClean="0"/>
              <a:t> can be a bit, well, tedious:</a:t>
            </a:r>
            <a:br>
              <a:rPr lang="en-US" dirty="0" smtClean="0"/>
            </a:br>
            <a:r>
              <a:rPr lang="en-US" dirty="0" smtClean="0"/>
              <a:t>The project isn't necessarily hard but it will take a fair amount of time</a:t>
            </a:r>
          </a:p>
          <a:p>
            <a:pPr lvl="2"/>
            <a:r>
              <a:rPr lang="en-US" dirty="0" smtClean="0"/>
              <a:t>Alternative would be to have you learn </a:t>
            </a:r>
            <a:r>
              <a:rPr lang="en-US" b="1" i="1" dirty="0" smtClean="0"/>
              <a:t>yet another</a:t>
            </a:r>
            <a:r>
              <a:rPr lang="en-US" dirty="0" smtClean="0"/>
              <a:t> programming language in this class!</a:t>
            </a:r>
          </a:p>
          <a:p>
            <a:pPr lvl="1"/>
            <a:r>
              <a:rPr lang="en-US" dirty="0" smtClean="0"/>
              <a:t>For reference, it took Nick about an hour of tediously drawing lines for his solution to part 1</a:t>
            </a:r>
          </a:p>
          <a:p>
            <a:pPr lvl="2"/>
            <a:r>
              <a:rPr lang="en-US" dirty="0" smtClean="0"/>
              <a:t>5 minutes to know what he wanted to do</a:t>
            </a:r>
            <a:r>
              <a:rPr lang="is-IS" dirty="0" smtClean="0"/>
              <a:t>…</a:t>
            </a:r>
          </a:p>
          <a:p>
            <a:pPr lvl="2"/>
            <a:r>
              <a:rPr lang="is-IS" dirty="0" smtClean="0"/>
              <a:t>And 55 minutes to actually do it.  </a:t>
            </a:r>
            <a:r>
              <a:rPr lang="is-IS" dirty="0" smtClean="0">
                <a:sym typeface="Wingdings"/>
              </a:rPr>
              <a:t>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9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28747</TotalTime>
  <Words>2179</Words>
  <Application>Microsoft Macintosh PowerPoint</Application>
  <PresentationFormat>On-screen Show (4:3)</PresentationFormat>
  <Paragraphs>718</Paragraphs>
  <Slides>35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18 VAG Rounded Bold   07390</vt:lpstr>
      <vt:lpstr>Calibri</vt:lpstr>
      <vt:lpstr>Courier</vt:lpstr>
      <vt:lpstr>Courier New</vt:lpstr>
      <vt:lpstr>ＭＳ Ｐゴシック</vt:lpstr>
      <vt:lpstr>Symbol</vt:lpstr>
      <vt:lpstr>Times</vt:lpstr>
      <vt:lpstr>Wingdings</vt:lpstr>
      <vt:lpstr>Arial</vt:lpstr>
      <vt:lpstr>Office Theme</vt:lpstr>
      <vt:lpstr>CS 61C:  Great Ideas in Computer Architecture  Pipelining and Hazards</vt:lpstr>
      <vt:lpstr>Pipelined Execution Representation</vt:lpstr>
      <vt:lpstr>Graphical Pipeline Diagrams</vt:lpstr>
      <vt:lpstr>Graphical Pipeline Representation</vt:lpstr>
      <vt:lpstr>Pipelining Performance (1/3)</vt:lpstr>
      <vt:lpstr>Pipelining Performance (2/3)</vt:lpstr>
      <vt:lpstr>Pipelining Performance (3/3)</vt:lpstr>
      <vt:lpstr>Clicker/Peer Instruction</vt:lpstr>
      <vt:lpstr>Administrivia…</vt:lpstr>
      <vt:lpstr>Pipelining Hazards</vt:lpstr>
      <vt:lpstr>Structural Hazard #1: Single Memory</vt:lpstr>
      <vt:lpstr>Solving Structural Hazard #1 with Caches</vt:lpstr>
      <vt:lpstr>Structural Hazard #2: Registers (1/2)</vt:lpstr>
      <vt:lpstr>Structural Hazard #2: Registers (2/2)</vt:lpstr>
      <vt:lpstr>Data Hazards (1/2)</vt:lpstr>
      <vt:lpstr>2. Data Hazards (2/2)</vt:lpstr>
      <vt:lpstr>Data Hazard Solution: Forwarding</vt:lpstr>
      <vt:lpstr>Datapath for Forwarding (1/2)</vt:lpstr>
      <vt:lpstr>Datapath for Forwarding (2/2)</vt:lpstr>
      <vt:lpstr>Datapath and Control</vt:lpstr>
      <vt:lpstr>Data Hazard: Loads (1/3)</vt:lpstr>
      <vt:lpstr>Data Hazard: Loads (2/3)</vt:lpstr>
      <vt:lpstr>Data Hazard: Loads (4/4)</vt:lpstr>
      <vt:lpstr>Clicker Question</vt:lpstr>
      <vt:lpstr>Code Scheduling to Avoid Stalls</vt:lpstr>
      <vt:lpstr>3. Control Hazards</vt:lpstr>
      <vt:lpstr>Stall =&gt; 2 Bubbles/Clocks</vt:lpstr>
      <vt:lpstr>Control Hazard: Branching</vt:lpstr>
      <vt:lpstr>One Clock Cycle Stall</vt:lpstr>
      <vt:lpstr>Control Hazards: Branching</vt:lpstr>
      <vt:lpstr>Control Hazards: Branching</vt:lpstr>
      <vt:lpstr>Example: Nondelayed vs. Delayed Branch</vt:lpstr>
      <vt:lpstr>Control Hazards: Branching</vt:lpstr>
      <vt:lpstr>Greater Instruction-Level Parallelism (ILP)</vt:lpstr>
      <vt:lpstr>In 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Nicholas Weaver</cp:lastModifiedBy>
  <cp:revision>327</cp:revision>
  <cp:lastPrinted>2014-11-12T16:34:50Z</cp:lastPrinted>
  <dcterms:created xsi:type="dcterms:W3CDTF">2014-11-11T16:16:39Z</dcterms:created>
  <dcterms:modified xsi:type="dcterms:W3CDTF">2016-03-09T16:00:15Z</dcterms:modified>
</cp:coreProperties>
</file>