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79" r:id="rId2"/>
    <p:sldId id="796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7" r:id="rId14"/>
    <p:sldId id="701" r:id="rId15"/>
    <p:sldId id="702" r:id="rId16"/>
    <p:sldId id="703" r:id="rId17"/>
    <p:sldId id="704" r:id="rId18"/>
    <p:sldId id="705" r:id="rId19"/>
    <p:sldId id="707" r:id="rId20"/>
    <p:sldId id="708" r:id="rId21"/>
    <p:sldId id="709" r:id="rId22"/>
    <p:sldId id="710" r:id="rId23"/>
    <p:sldId id="711" r:id="rId24"/>
    <p:sldId id="712" r:id="rId25"/>
    <p:sldId id="713" r:id="rId26"/>
    <p:sldId id="714" r:id="rId27"/>
    <p:sldId id="715" r:id="rId28"/>
    <p:sldId id="716" r:id="rId29"/>
    <p:sldId id="736" r:id="rId30"/>
    <p:sldId id="737" r:id="rId31"/>
    <p:sldId id="738" r:id="rId32"/>
    <p:sldId id="739" r:id="rId33"/>
    <p:sldId id="740" r:id="rId34"/>
    <p:sldId id="741" r:id="rId35"/>
    <p:sldId id="776" r:id="rId3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26" autoAdjust="0"/>
  </p:normalViewPr>
  <p:slideViewPr>
    <p:cSldViewPr snapToGrid="0">
      <p:cViewPr>
        <p:scale>
          <a:sx n="84" d="100"/>
          <a:sy n="84" d="100"/>
        </p:scale>
        <p:origin x="118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54809151-910F-0E40-94D4-6BB9B5A5FABA}" type="datetime1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C7E9DCDF-8378-DE44-9EF6-D4439032C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3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F13E43F-B10D-5647-99B4-431B1ECC3C9C}" type="datetime1">
              <a:rPr lang="en-US"/>
              <a:pPr>
                <a:defRPr/>
              </a:pPr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9F8F5042-9C52-0449-B2EC-628456EB9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9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671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97425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5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3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4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384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752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589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593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11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68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989" tIns="45188" rIns="91989" bIns="4518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8963"/>
            <a:ext cx="4548187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44384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06593E-BCCB-4646-854A-41326545FD70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EA888-F7FF-F34E-939F-BA0CE0A06850}" type="slidenum">
              <a:rPr lang="en-AU"/>
              <a:pPr/>
              <a:t>22</a:t>
            </a:fld>
            <a:endParaRPr lang="en-AU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8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B262189-E41B-9A44-A533-1E5E3674DEF8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E6D26-5EA0-7741-906B-1FC11DACF36C}" type="slidenum">
              <a:rPr lang="en-AU"/>
              <a:pPr/>
              <a:t>23</a:t>
            </a:fld>
            <a:endParaRPr lang="en-A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6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A8528D3-1972-9F48-9205-AD9595A63350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F4517-7046-3A47-8D8D-8AB1DA46E733}" type="slidenum">
              <a:rPr lang="en-AU"/>
              <a:pPr/>
              <a:t>24</a:t>
            </a:fld>
            <a:endParaRPr lang="en-A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D588F47-322F-7F46-AD87-BA3A22321586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34D3B-D222-D84D-AEC4-A678211F4849}" type="slidenum">
              <a:rPr lang="en-AU"/>
              <a:pPr/>
              <a:t>25</a:t>
            </a:fld>
            <a:endParaRPr lang="en-A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37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BFCCB6-FC6D-8543-AD0A-4EFDA7E0599A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710D-DA97-604E-861F-7D43CB500C38}" type="slidenum">
              <a:rPr lang="en-AU"/>
              <a:pPr/>
              <a:t>26</a:t>
            </a:fld>
            <a:endParaRPr lang="en-A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04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6CDE5B5-D08C-B64B-9104-5A88FE68DFF6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987A-5D95-DF42-BB13-B26DC5CCBCEA}" type="slidenum">
              <a:rPr lang="en-AU"/>
              <a:pPr/>
              <a:t>27</a:t>
            </a:fld>
            <a:endParaRPr lang="en-A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6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28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23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r>
              <a:rPr lang="en-US" dirty="0" smtClean="0"/>
              <a:t>Each instruction has identical latency!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44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9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8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0461" tIns="44436" rIns="90461" bIns="44436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5730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504264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184A8-8F2E-4349-A075-3319C28009C3}" type="slidenum">
              <a:rPr lang="en-AU"/>
              <a:pPr/>
              <a:t>32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98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33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7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DC005-0863-424E-AD4E-E9456B986DF7}" type="slidenum">
              <a:rPr lang="en-AU"/>
              <a:pPr/>
              <a:t>34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using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as “time between completion</a:t>
            </a:r>
            <a:r>
              <a:rPr lang="en-US" baseline="0" dirty="0" smtClean="0"/>
              <a:t> of </a:t>
            </a:r>
            <a:r>
              <a:rPr lang="en-US" dirty="0" smtClean="0"/>
              <a:t>instructions.”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Here is a table summarizing the control signals setting for the seven (add, sub, ...) instructions we have looked at.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Instead of showing you the exact bit values for the ALU control (ALUctr), I have used the symbolic values here.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first two columns are unique in the sense that they are R-type instrucions and in order to uniquely identify them, we need to look at BOTH the op field as well as the func fiels.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Ori, lw, sw, and branch on equal are I-type instructions and Jump is J-type.  They all can be uniquely idetified by looking at the opcode field alone.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Now let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 take a more careful look at the first two columns.  Notice that they are identical except the last row.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 we can combine these two rows here if we can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delay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the generation of ALUctr signals.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This lead us to something call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decoding.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+3 = 42 min. (Y:22)</a:t>
            </a:r>
          </a:p>
        </p:txBody>
      </p:sp>
      <p:sp>
        <p:nvSpPr>
          <p:cNvPr id="5529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1413" y="5730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600915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ADD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0000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SUB 	0000 00ss ssst tttt dddd d000 00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10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0010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ORI	0011 01ss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LW	1000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	1010 11ss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BEQ	0001 00ss ssst tttt iiii iiii iiii iiii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JUMP	0000 10ii iiii iiii iiii iiii iiii iiii</a:t>
            </a:r>
          </a:p>
        </p:txBody>
      </p:sp>
    </p:spTree>
    <p:extLst>
      <p:ext uri="{BB962C8B-B14F-4D97-AF65-F5344CB8AC3E}">
        <p14:creationId xmlns:p14="http://schemas.microsoft.com/office/powerpoint/2010/main" val="386687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7375"/>
            <a:ext cx="4552950" cy="34147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3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89936" tIns="44968" rIns="89936" bIns="4496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5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9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513D492-15EE-2347-9A73-376DDE456720}" type="datetime3">
              <a:rPr lang="en-AU"/>
              <a:pPr/>
              <a:t>6 March, 2016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10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1.25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4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6D4-0602-6D41-B358-D07831F30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1712-321D-BB45-85EA-D54078A81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8229-29D4-7F41-89FC-142B7D846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5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5638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229316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7FE4-C4DE-B64E-BF78-4F634596A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E916-9FC2-1545-B8FA-245D6E0A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1A961-FF3F-E941-A7ED-6A1CA3F6A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885F-3D04-1B4F-A1B7-DD036EBC6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C65D-271A-A842-B579-8A644641A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B49D-307C-C14B-AF67-2B0E1CDF9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C674-9CE7-6443-B752-3A436051E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7A6E-1BD3-B74F-8324-AD282B83C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2014-04-11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Spring 2014 --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8160DCF-7C1B-0648-A5A9-2B01D79B8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" y="1295400"/>
            <a:ext cx="8510631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 smtClean="0"/>
              <a:t>Control and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Pipelining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7213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Vladimir Stojanovic and Nicholas Weaver</a:t>
            </a:r>
          </a:p>
          <a:p>
            <a:r>
              <a:rPr lang="en-US" dirty="0" smtClean="0"/>
              <a:t>http://inst.eecs.Berkeley.edu/~cs61c/sp16</a:t>
            </a:r>
          </a:p>
        </p:txBody>
      </p:sp>
    </p:spTree>
    <p:extLst>
      <p:ext uri="{BB962C8B-B14F-4D97-AF65-F5344CB8AC3E}">
        <p14:creationId xmlns:p14="http://schemas.microsoft.com/office/powerpoint/2010/main" val="14516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Performance</a:t>
            </a:r>
            <a:endParaRPr lang="en-AU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86995"/>
          </a:xfrm>
        </p:spPr>
        <p:txBody>
          <a:bodyPr/>
          <a:lstStyle/>
          <a:p>
            <a:r>
              <a:rPr lang="en-US" sz="2800" dirty="0"/>
              <a:t>Assume time for</a:t>
            </a:r>
            <a:r>
              <a:rPr lang="en-US" sz="2800" dirty="0" smtClean="0"/>
              <a:t> actions are</a:t>
            </a:r>
          </a:p>
          <a:p>
            <a:pPr lvl="1"/>
            <a:r>
              <a:rPr lang="en-US" sz="2400" dirty="0"/>
              <a:t>100ps for register read or </a:t>
            </a:r>
            <a:r>
              <a:rPr lang="en-US" sz="2400" dirty="0" smtClean="0"/>
              <a:t>write; 200ps </a:t>
            </a:r>
            <a:r>
              <a:rPr lang="en-US" sz="2400" dirty="0"/>
              <a:t>for other</a:t>
            </a:r>
            <a:r>
              <a:rPr lang="en-US" sz="2400" dirty="0" smtClean="0"/>
              <a:t> events</a:t>
            </a:r>
          </a:p>
          <a:p>
            <a:r>
              <a:rPr lang="en-US" sz="2800" dirty="0" smtClean="0"/>
              <a:t>Clock period is?</a:t>
            </a:r>
            <a:endParaRPr lang="en-US" sz="28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>
            <p:extLst/>
          </p:nvPr>
        </p:nvGraphicFramePr>
        <p:xfrm>
          <a:off x="395288" y="266120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73125" y="5071005"/>
            <a:ext cx="8270875" cy="17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What can we do to improve clock rate?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Will this improve performance as well?</a:t>
            </a:r>
          </a:p>
          <a:p>
            <a:pPr lvl="1"/>
            <a:r>
              <a:rPr lang="en-US" sz="2400" dirty="0" smtClean="0"/>
              <a:t>Want increased clock rate to mean faster programs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4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Magic!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31036" y="1347657"/>
            <a:ext cx="9351851" cy="5236025"/>
            <a:chOff x="495300" y="1657219"/>
            <a:chExt cx="8589778" cy="4820157"/>
          </a:xfrm>
        </p:grpSpPr>
        <p:sp>
          <p:nvSpPr>
            <p:cNvPr id="26663" name="Oval 3" descr="5%"/>
            <p:cNvSpPr>
              <a:spLocks noChangeArrowheads="1"/>
            </p:cNvSpPr>
            <p:nvPr/>
          </p:nvSpPr>
          <p:spPr bwMode="auto">
            <a:xfrm>
              <a:off x="495300" y="1755139"/>
              <a:ext cx="8305800" cy="4722237"/>
            </a:xfrm>
            <a:prstGeom prst="ellipse">
              <a:avLst/>
            </a:prstGeom>
            <a:pattFill prst="pct5">
              <a:fgClr>
                <a:schemeClr val="hlink"/>
              </a:fgClr>
              <a:bgClr>
                <a:srgbClr val="FFFFFF"/>
              </a:bgClr>
            </a:patt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4" name="Text Box 4"/>
            <p:cNvSpPr txBox="1">
              <a:spLocks noChangeArrowheads="1"/>
            </p:cNvSpPr>
            <p:nvPr/>
          </p:nvSpPr>
          <p:spPr bwMode="auto">
            <a:xfrm>
              <a:off x="7137187" y="1657219"/>
              <a:ext cx="1947891" cy="41649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CS61A</a:t>
              </a: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CS61B</a:t>
              </a: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CS61C </a:t>
              </a:r>
              <a:r>
                <a:rPr lang="en-US" sz="3200" b="1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3200" b="1" dirty="0" smtClean="0">
                <a:solidFill>
                  <a:srgbClr val="FF0000"/>
                </a:solidFill>
              </a:endParaRP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CS61C </a:t>
              </a:r>
              <a:r>
                <a:rPr lang="en-US" sz="3200" b="1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3200" b="1" dirty="0" smtClean="0">
                <a:solidFill>
                  <a:srgbClr val="FF0000"/>
                </a:solidFill>
              </a:endParaRP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CS61C </a:t>
              </a:r>
              <a:r>
                <a:rPr lang="en-US" sz="3200" b="1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3200" b="1" dirty="0">
                <a:solidFill>
                  <a:srgbClr val="FF0000"/>
                </a:solidFill>
              </a:endParaRP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CS61C </a:t>
              </a:r>
              <a:r>
                <a:rPr lang="en-US" sz="3200" b="1" dirty="0" smtClean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</a:t>
              </a:r>
              <a:endParaRPr lang="en-US" sz="3200" b="1" dirty="0" smtClean="0">
                <a:solidFill>
                  <a:srgbClr val="FF0000"/>
                </a:solidFill>
              </a:endParaRP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CS61C </a:t>
              </a:r>
              <a:r>
                <a:rPr lang="en-US" sz="3200" b="1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sz="3200" b="1" dirty="0">
                <a:solidFill>
                  <a:srgbClr val="FF0000"/>
                </a:solidFill>
              </a:endParaRPr>
            </a:p>
            <a:p>
              <a:pPr algn="l"/>
              <a:r>
                <a:rPr lang="en-US" sz="3200" b="1" dirty="0" smtClean="0">
                  <a:solidFill>
                    <a:srgbClr val="FF0000"/>
                  </a:solidFill>
                </a:rPr>
                <a:t>EE40</a:t>
              </a:r>
            </a:p>
            <a:p>
              <a:pPr algn="l"/>
              <a:r>
                <a:rPr lang="en-US" sz="3200" b="1" dirty="0" err="1" smtClean="0">
                  <a:solidFill>
                    <a:srgbClr val="FF0000"/>
                  </a:solidFill>
                </a:rPr>
                <a:t>Phys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7B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4914900" y="3848352"/>
              <a:ext cx="12827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I/O system</a:t>
              </a:r>
            </a:p>
          </p:txBody>
        </p:sp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3251200" y="5265990"/>
              <a:ext cx="25400" cy="27940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2705100" y="3848352"/>
              <a:ext cx="1244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2628900" y="3842002"/>
              <a:ext cx="3810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4914900" y="3848352"/>
              <a:ext cx="0" cy="371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>
              <a:off x="3086100" y="2933952"/>
              <a:ext cx="1117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Compiler</a:t>
              </a: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>
              <a:off x="3086100" y="3314952"/>
              <a:ext cx="12954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Rectangle 14"/>
            <p:cNvSpPr>
              <a:spLocks noChangeArrowheads="1"/>
            </p:cNvSpPr>
            <p:nvPr/>
          </p:nvSpPr>
          <p:spPr bwMode="auto">
            <a:xfrm>
              <a:off x="4610100" y="2629153"/>
              <a:ext cx="12065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Operating</a:t>
              </a:r>
            </a:p>
          </p:txBody>
        </p:sp>
        <p:sp>
          <p:nvSpPr>
            <p:cNvPr id="26637" name="Rectangle 15"/>
            <p:cNvSpPr>
              <a:spLocks noChangeArrowheads="1"/>
            </p:cNvSpPr>
            <p:nvPr/>
          </p:nvSpPr>
          <p:spPr bwMode="auto">
            <a:xfrm>
              <a:off x="4622800" y="2933952"/>
              <a:ext cx="1270000" cy="565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System</a:t>
              </a:r>
            </a:p>
            <a:p>
              <a:pPr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(Mac OSX)</a:t>
              </a:r>
            </a:p>
          </p:txBody>
        </p:sp>
        <p:sp>
          <p:nvSpPr>
            <p:cNvPr id="26638" name="Line 16"/>
            <p:cNvSpPr>
              <a:spLocks noChangeShapeType="1"/>
            </p:cNvSpPr>
            <p:nvPr/>
          </p:nvSpPr>
          <p:spPr bwMode="auto">
            <a:xfrm flipV="1">
              <a:off x="3848100" y="2629152"/>
              <a:ext cx="0" cy="355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Line 17"/>
            <p:cNvSpPr>
              <a:spLocks noChangeShapeType="1"/>
            </p:cNvSpPr>
            <p:nvPr/>
          </p:nvSpPr>
          <p:spPr bwMode="auto">
            <a:xfrm>
              <a:off x="3854450" y="2629152"/>
              <a:ext cx="2203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Line 18"/>
            <p:cNvSpPr>
              <a:spLocks noChangeShapeType="1"/>
            </p:cNvSpPr>
            <p:nvPr/>
          </p:nvSpPr>
          <p:spPr bwMode="auto">
            <a:xfrm>
              <a:off x="6057900" y="2629152"/>
              <a:ext cx="0" cy="1054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Rectangle 19"/>
            <p:cNvSpPr>
              <a:spLocks noChangeArrowheads="1"/>
            </p:cNvSpPr>
            <p:nvPr/>
          </p:nvSpPr>
          <p:spPr bwMode="auto">
            <a:xfrm>
              <a:off x="3009900" y="2273552"/>
              <a:ext cx="28702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Application (ex: browser)</a:t>
              </a:r>
            </a:p>
          </p:txBody>
        </p:sp>
        <p:sp>
          <p:nvSpPr>
            <p:cNvPr id="26642" name="Line 20"/>
            <p:cNvSpPr>
              <a:spLocks noChangeShapeType="1"/>
            </p:cNvSpPr>
            <p:nvPr/>
          </p:nvSpPr>
          <p:spPr bwMode="auto">
            <a:xfrm flipV="1">
              <a:off x="2781300" y="2171952"/>
              <a:ext cx="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Line 21"/>
            <p:cNvSpPr>
              <a:spLocks noChangeShapeType="1"/>
            </p:cNvSpPr>
            <p:nvPr/>
          </p:nvSpPr>
          <p:spPr bwMode="auto">
            <a:xfrm>
              <a:off x="5905500" y="2178302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Rectangle 22"/>
            <p:cNvSpPr>
              <a:spLocks noChangeArrowheads="1"/>
            </p:cNvSpPr>
            <p:nvPr/>
          </p:nvSpPr>
          <p:spPr bwMode="auto">
            <a:xfrm>
              <a:off x="3540125" y="4669090"/>
              <a:ext cx="16510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Digital Design</a:t>
              </a:r>
            </a:p>
          </p:txBody>
        </p:sp>
        <p:sp>
          <p:nvSpPr>
            <p:cNvPr id="26645" name="Rectangle 23"/>
            <p:cNvSpPr>
              <a:spLocks noChangeArrowheads="1"/>
            </p:cNvSpPr>
            <p:nvPr/>
          </p:nvSpPr>
          <p:spPr bwMode="auto">
            <a:xfrm>
              <a:off x="3076575" y="4672265"/>
              <a:ext cx="2654300" cy="3429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Rectangle 24"/>
            <p:cNvSpPr>
              <a:spLocks noChangeArrowheads="1"/>
            </p:cNvSpPr>
            <p:nvPr/>
          </p:nvSpPr>
          <p:spPr bwMode="auto">
            <a:xfrm>
              <a:off x="3527425" y="4996115"/>
              <a:ext cx="1676400" cy="30578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Circuit Design</a:t>
              </a:r>
            </a:p>
          </p:txBody>
        </p:sp>
        <p:sp>
          <p:nvSpPr>
            <p:cNvPr id="26647" name="Rectangle 25"/>
            <p:cNvSpPr>
              <a:spLocks noChangeArrowheads="1"/>
            </p:cNvSpPr>
            <p:nvPr/>
          </p:nvSpPr>
          <p:spPr bwMode="auto">
            <a:xfrm>
              <a:off x="3248025" y="5021515"/>
              <a:ext cx="2247900" cy="304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Rectangle 26" descr="50%"/>
            <p:cNvSpPr>
              <a:spLocks noChangeArrowheads="1"/>
            </p:cNvSpPr>
            <p:nvPr/>
          </p:nvSpPr>
          <p:spPr bwMode="auto">
            <a:xfrm>
              <a:off x="1181100" y="3619752"/>
              <a:ext cx="5670550" cy="225425"/>
            </a:xfrm>
            <a:prstGeom prst="rect">
              <a:avLst/>
            </a:pr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Rectangle 27"/>
            <p:cNvSpPr>
              <a:spLocks noChangeArrowheads="1"/>
            </p:cNvSpPr>
            <p:nvPr/>
          </p:nvSpPr>
          <p:spPr bwMode="auto">
            <a:xfrm>
              <a:off x="2190746" y="3585703"/>
              <a:ext cx="3666723" cy="2703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800" b="1" dirty="0">
                  <a:solidFill>
                    <a:schemeClr val="tx1"/>
                  </a:solidFill>
                </a:rPr>
                <a:t>Instruction </a:t>
              </a:r>
              <a:r>
                <a:rPr lang="en-US" sz="1800" b="1" dirty="0" smtClean="0">
                  <a:solidFill>
                    <a:schemeClr val="tx1"/>
                  </a:solidFill>
                </a:rPr>
                <a:t>Set Architecture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6650" name="Line 28"/>
            <p:cNvSpPr>
              <a:spLocks noChangeShapeType="1"/>
            </p:cNvSpPr>
            <p:nvPr/>
          </p:nvSpPr>
          <p:spPr bwMode="auto">
            <a:xfrm>
              <a:off x="2787650" y="2171952"/>
              <a:ext cx="3117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Rectangle 29"/>
            <p:cNvSpPr>
              <a:spLocks noChangeArrowheads="1"/>
            </p:cNvSpPr>
            <p:nvPr/>
          </p:nvSpPr>
          <p:spPr bwMode="auto">
            <a:xfrm>
              <a:off x="3224213" y="4273802"/>
              <a:ext cx="2327275" cy="3368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chemeClr val="tx1"/>
                  </a:solidFill>
                </a:rPr>
                <a:t>Datapath &amp; Control </a:t>
              </a:r>
            </a:p>
          </p:txBody>
        </p:sp>
        <p:sp>
          <p:nvSpPr>
            <p:cNvPr id="26652" name="Rectangle 30"/>
            <p:cNvSpPr>
              <a:spLocks noChangeArrowheads="1"/>
            </p:cNvSpPr>
            <p:nvPr/>
          </p:nvSpPr>
          <p:spPr bwMode="auto">
            <a:xfrm>
              <a:off x="2940050" y="4226177"/>
              <a:ext cx="2882900" cy="444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3695700" y="5297740"/>
              <a:ext cx="1295400" cy="308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</a:rPr>
                <a:t>transistors</a:t>
              </a:r>
            </a:p>
          </p:txBody>
        </p:sp>
        <p:sp>
          <p:nvSpPr>
            <p:cNvPr id="26654" name="Rectangle 32"/>
            <p:cNvSpPr>
              <a:spLocks noChangeArrowheads="1"/>
            </p:cNvSpPr>
            <p:nvPr/>
          </p:nvSpPr>
          <p:spPr bwMode="auto">
            <a:xfrm>
              <a:off x="3330575" y="5332665"/>
              <a:ext cx="2044700" cy="2984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Line 33"/>
            <p:cNvSpPr>
              <a:spLocks noChangeShapeType="1"/>
            </p:cNvSpPr>
            <p:nvPr/>
          </p:nvSpPr>
          <p:spPr bwMode="auto">
            <a:xfrm>
              <a:off x="3924300" y="3848352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Rectangle 34"/>
            <p:cNvSpPr>
              <a:spLocks noChangeArrowheads="1"/>
            </p:cNvSpPr>
            <p:nvPr/>
          </p:nvSpPr>
          <p:spPr bwMode="auto">
            <a:xfrm>
              <a:off x="3911600" y="3848352"/>
              <a:ext cx="10033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26657" name="Text Box 35"/>
            <p:cNvSpPr txBox="1">
              <a:spLocks noChangeArrowheads="1"/>
            </p:cNvSpPr>
            <p:nvPr/>
          </p:nvSpPr>
          <p:spPr bwMode="auto">
            <a:xfrm>
              <a:off x="1104900" y="3772153"/>
              <a:ext cx="1341438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/>
                <a:t>Hardware</a:t>
              </a:r>
            </a:p>
          </p:txBody>
        </p:sp>
        <p:sp>
          <p:nvSpPr>
            <p:cNvPr id="26658" name="Text Box 36"/>
            <p:cNvSpPr txBox="1">
              <a:spLocks noChangeArrowheads="1"/>
            </p:cNvSpPr>
            <p:nvPr/>
          </p:nvSpPr>
          <p:spPr bwMode="auto">
            <a:xfrm>
              <a:off x="1104900" y="3238752"/>
              <a:ext cx="1257300" cy="3675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/>
                <a:t>Software</a:t>
              </a:r>
            </a:p>
          </p:txBody>
        </p:sp>
        <p:sp>
          <p:nvSpPr>
            <p:cNvPr id="26659" name="Line 37"/>
            <p:cNvSpPr>
              <a:spLocks noChangeShapeType="1"/>
            </p:cNvSpPr>
            <p:nvPr/>
          </p:nvSpPr>
          <p:spPr bwMode="auto">
            <a:xfrm flipV="1">
              <a:off x="2476500" y="2629152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38"/>
            <p:cNvSpPr>
              <a:spLocks noChangeShapeType="1"/>
            </p:cNvSpPr>
            <p:nvPr/>
          </p:nvSpPr>
          <p:spPr bwMode="auto">
            <a:xfrm>
              <a:off x="2476500" y="3843590"/>
              <a:ext cx="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Rectangle 39"/>
            <p:cNvSpPr>
              <a:spLocks noChangeArrowheads="1"/>
            </p:cNvSpPr>
            <p:nvPr/>
          </p:nvSpPr>
          <p:spPr bwMode="auto">
            <a:xfrm>
              <a:off x="3098800" y="2984752"/>
              <a:ext cx="1143000" cy="330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Rectangle 40"/>
            <p:cNvSpPr>
              <a:spLocks noChangeArrowheads="1"/>
            </p:cNvSpPr>
            <p:nvPr/>
          </p:nvSpPr>
          <p:spPr bwMode="auto">
            <a:xfrm>
              <a:off x="3086100" y="3314952"/>
              <a:ext cx="1371600" cy="3057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2000"/>
                </a:lnSpc>
              </a:pPr>
              <a:r>
                <a:rPr lang="en-US" sz="1800" b="1">
                  <a:solidFill>
                    <a:schemeClr val="tx1"/>
                  </a:solidFill>
                </a:rPr>
                <a:t>Assembler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136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0539"/>
            <a:ext cx="8229600" cy="22174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2-2 due 3/8 @ 23:59:59 (Tue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Guerrilla </a:t>
            </a:r>
            <a:r>
              <a:rPr lang="en-US" sz="2800" dirty="0" smtClean="0"/>
              <a:t>Sessions: </a:t>
            </a:r>
            <a:r>
              <a:rPr lang="en-US" sz="2800" dirty="0"/>
              <a:t>MIPS </a:t>
            </a:r>
            <a:r>
              <a:rPr lang="en-US" sz="2800" dirty="0" smtClean="0"/>
              <a:t>CPU</a:t>
            </a:r>
          </a:p>
          <a:p>
            <a:pPr lvl="1"/>
            <a:r>
              <a:rPr lang="en-US" sz="2400" dirty="0" smtClean="0"/>
              <a:t>Wed </a:t>
            </a:r>
            <a:r>
              <a:rPr lang="en-US" sz="2400" dirty="0"/>
              <a:t>3/09 3 - 5 PM @ 241 </a:t>
            </a:r>
            <a:r>
              <a:rPr lang="en-US" sz="2400" dirty="0" smtClean="0"/>
              <a:t>Cory</a:t>
            </a:r>
          </a:p>
          <a:p>
            <a:pPr lvl="1"/>
            <a:r>
              <a:rPr lang="en-US" sz="2400" dirty="0" smtClean="0"/>
              <a:t>Sat </a:t>
            </a:r>
            <a:r>
              <a:rPr lang="en-US" sz="2400" dirty="0"/>
              <a:t>3/12 1 - 3 PM @ 651 @ 611 Soda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550"/>
            <a:ext cx="9144000" cy="31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1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Gotta Do Laundry</a:t>
            </a:r>
            <a:endParaRPr lang="en-US"/>
          </a:p>
        </p:txBody>
      </p:sp>
      <p:sp>
        <p:nvSpPr>
          <p:cNvPr id="271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6019800" cy="521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Ann, Brian, Cathy, Dave </a:t>
            </a:r>
            <a:br>
              <a:rPr lang="en-US" dirty="0" smtClean="0"/>
            </a:br>
            <a:r>
              <a:rPr lang="en-US" dirty="0" smtClean="0"/>
              <a:t>each have one load of clothes to wash, dry, fold, and put away</a:t>
            </a:r>
          </a:p>
          <a:p>
            <a:pPr lvl="1"/>
            <a:r>
              <a:rPr lang="en-US" sz="2800" dirty="0" smtClean="0"/>
              <a:t>Washer takes 30 minutes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Dryer takes 30 minutes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“Folder” takes 30 minutes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“Stasher” takes 30 minutes to put clothes into drawers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18350" y="3817937"/>
            <a:ext cx="598488" cy="800100"/>
            <a:chOff x="4048" y="2448"/>
            <a:chExt cx="424" cy="5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48" y="2448"/>
              <a:ext cx="424" cy="504"/>
              <a:chOff x="4048" y="2448"/>
              <a:chExt cx="424" cy="504"/>
            </a:xfrm>
          </p:grpSpPr>
          <p:sp>
            <p:nvSpPr>
              <p:cNvPr id="2714630" name="AutoShape 6"/>
              <p:cNvSpPr>
                <a:spLocks noChangeArrowheads="1"/>
              </p:cNvSpPr>
              <p:nvPr/>
            </p:nvSpPr>
            <p:spPr bwMode="auto">
              <a:xfrm>
                <a:off x="4048" y="2528"/>
                <a:ext cx="424" cy="424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1" name="AutoShape 7"/>
              <p:cNvSpPr>
                <a:spLocks noChangeArrowheads="1"/>
              </p:cNvSpPr>
              <p:nvPr/>
            </p:nvSpPr>
            <p:spPr bwMode="auto">
              <a:xfrm>
                <a:off x="4144" y="2448"/>
                <a:ext cx="328" cy="88"/>
              </a:xfrm>
              <a:prstGeom prst="cube">
                <a:avLst>
                  <a:gd name="adj" fmla="val 24995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32" name="Oval 8"/>
            <p:cNvSpPr>
              <a:spLocks noChangeArrowheads="1"/>
            </p:cNvSpPr>
            <p:nvPr/>
          </p:nvSpPr>
          <p:spPr bwMode="auto">
            <a:xfrm>
              <a:off x="4176" y="2488"/>
              <a:ext cx="56" cy="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33" name="AutoShape 9"/>
            <p:cNvSpPr>
              <a:spLocks noChangeArrowheads="1"/>
            </p:cNvSpPr>
            <p:nvPr/>
          </p:nvSpPr>
          <p:spPr bwMode="auto">
            <a:xfrm>
              <a:off x="4100" y="2724"/>
              <a:ext cx="224" cy="96"/>
            </a:xfrm>
            <a:prstGeom prst="octagon">
              <a:avLst>
                <a:gd name="adj" fmla="val 29282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12000" y="4846637"/>
            <a:ext cx="587375" cy="649288"/>
            <a:chOff x="4043" y="3096"/>
            <a:chExt cx="417" cy="409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045" y="3289"/>
              <a:ext cx="415" cy="216"/>
              <a:chOff x="4045" y="3289"/>
              <a:chExt cx="415" cy="216"/>
            </a:xfrm>
          </p:grpSpPr>
          <p:sp>
            <p:nvSpPr>
              <p:cNvPr id="2714636" name="Freeform 12"/>
              <p:cNvSpPr>
                <a:spLocks/>
              </p:cNvSpPr>
              <p:nvPr/>
            </p:nvSpPr>
            <p:spPr bwMode="auto">
              <a:xfrm>
                <a:off x="4247" y="3290"/>
                <a:ext cx="96" cy="215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95" y="0"/>
                  </a:cxn>
                  <a:cxn ang="0">
                    <a:pos x="26" y="214"/>
                  </a:cxn>
                  <a:cxn ang="0">
                    <a:pos x="0" y="214"/>
                  </a:cxn>
                  <a:cxn ang="0">
                    <a:pos x="69" y="0"/>
                  </a:cxn>
                </a:cxnLst>
                <a:rect l="0" t="0" r="r" b="b"/>
                <a:pathLst>
                  <a:path w="96" h="215">
                    <a:moveTo>
                      <a:pt x="69" y="0"/>
                    </a:moveTo>
                    <a:lnTo>
                      <a:pt x="95" y="0"/>
                    </a:lnTo>
                    <a:lnTo>
                      <a:pt x="26" y="214"/>
                    </a:lnTo>
                    <a:lnTo>
                      <a:pt x="0" y="214"/>
                    </a:lnTo>
                    <a:lnTo>
                      <a:pt x="69" y="0"/>
                    </a:lnTo>
                  </a:path>
                </a:pathLst>
              </a:custGeom>
              <a:solidFill>
                <a:srgbClr val="FDA4B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7" name="Rectangle 13"/>
              <p:cNvSpPr>
                <a:spLocks noChangeArrowheads="1"/>
              </p:cNvSpPr>
              <p:nvPr/>
            </p:nvSpPr>
            <p:spPr bwMode="auto">
              <a:xfrm>
                <a:off x="4242" y="3289"/>
                <a:ext cx="218" cy="12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8" name="Rectangle 14"/>
              <p:cNvSpPr>
                <a:spLocks noChangeArrowheads="1"/>
              </p:cNvSpPr>
              <p:nvPr/>
            </p:nvSpPr>
            <p:spPr bwMode="auto">
              <a:xfrm>
                <a:off x="4241" y="3380"/>
                <a:ext cx="218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39" name="Rectangle 15"/>
              <p:cNvSpPr>
                <a:spLocks noChangeArrowheads="1"/>
              </p:cNvSpPr>
              <p:nvPr/>
            </p:nvSpPr>
            <p:spPr bwMode="auto">
              <a:xfrm>
                <a:off x="4045" y="3380"/>
                <a:ext cx="116" cy="13"/>
              </a:xfrm>
              <a:prstGeom prst="rect">
                <a:avLst/>
              </a:prstGeom>
              <a:solidFill>
                <a:srgbClr val="FDA4B5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4043" y="3096"/>
              <a:ext cx="217" cy="409"/>
              <a:chOff x="4043" y="3096"/>
              <a:chExt cx="217" cy="409"/>
            </a:xfrm>
          </p:grpSpPr>
          <p:sp>
            <p:nvSpPr>
              <p:cNvPr id="2714641" name="Oval 17"/>
              <p:cNvSpPr>
                <a:spLocks noChangeArrowheads="1"/>
              </p:cNvSpPr>
              <p:nvPr/>
            </p:nvSpPr>
            <p:spPr bwMode="auto">
              <a:xfrm>
                <a:off x="4127" y="3096"/>
                <a:ext cx="55" cy="55"/>
              </a:xfrm>
              <a:prstGeom prst="ellipse">
                <a:avLst/>
              </a:prstGeom>
              <a:solidFill>
                <a:srgbClr val="FDA4B5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42" name="Freeform 18"/>
              <p:cNvSpPr>
                <a:spLocks/>
              </p:cNvSpPr>
              <p:nvPr/>
            </p:nvSpPr>
            <p:spPr bwMode="auto">
              <a:xfrm>
                <a:off x="4043" y="3173"/>
                <a:ext cx="217" cy="332"/>
              </a:xfrm>
              <a:custGeom>
                <a:avLst/>
                <a:gdLst/>
                <a:ahLst/>
                <a:cxnLst>
                  <a:cxn ang="0">
                    <a:pos x="2" y="153"/>
                  </a:cxn>
                  <a:cxn ang="0">
                    <a:pos x="1" y="157"/>
                  </a:cxn>
                  <a:cxn ang="0">
                    <a:pos x="0" y="163"/>
                  </a:cxn>
                  <a:cxn ang="0">
                    <a:pos x="0" y="168"/>
                  </a:cxn>
                  <a:cxn ang="0">
                    <a:pos x="2" y="174"/>
                  </a:cxn>
                  <a:cxn ang="0">
                    <a:pos x="5" y="179"/>
                  </a:cxn>
                  <a:cxn ang="0">
                    <a:pos x="9" y="183"/>
                  </a:cxn>
                  <a:cxn ang="0">
                    <a:pos x="14" y="186"/>
                  </a:cxn>
                  <a:cxn ang="0">
                    <a:pos x="17" y="186"/>
                  </a:cxn>
                  <a:cxn ang="0">
                    <a:pos x="23" y="186"/>
                  </a:cxn>
                  <a:cxn ang="0">
                    <a:pos x="141" y="331"/>
                  </a:cxn>
                  <a:cxn ang="0">
                    <a:pos x="178" y="159"/>
                  </a:cxn>
                  <a:cxn ang="0">
                    <a:pos x="177" y="155"/>
                  </a:cxn>
                  <a:cxn ang="0">
                    <a:pos x="176" y="152"/>
                  </a:cxn>
                  <a:cxn ang="0">
                    <a:pos x="173" y="149"/>
                  </a:cxn>
                  <a:cxn ang="0">
                    <a:pos x="170" y="147"/>
                  </a:cxn>
                  <a:cxn ang="0">
                    <a:pos x="166" y="145"/>
                  </a:cxn>
                  <a:cxn ang="0">
                    <a:pos x="161" y="145"/>
                  </a:cxn>
                  <a:cxn ang="0">
                    <a:pos x="157" y="145"/>
                  </a:cxn>
                  <a:cxn ang="0">
                    <a:pos x="153" y="145"/>
                  </a:cxn>
                  <a:cxn ang="0">
                    <a:pos x="104" y="84"/>
                  </a:cxn>
                  <a:cxn ang="0">
                    <a:pos x="201" y="104"/>
                  </a:cxn>
                  <a:cxn ang="0">
                    <a:pos x="204" y="103"/>
                  </a:cxn>
                  <a:cxn ang="0">
                    <a:pos x="207" y="103"/>
                  </a:cxn>
                  <a:cxn ang="0">
                    <a:pos x="211" y="100"/>
                  </a:cxn>
                  <a:cxn ang="0">
                    <a:pos x="214" y="97"/>
                  </a:cxn>
                  <a:cxn ang="0">
                    <a:pos x="215" y="93"/>
                  </a:cxn>
                  <a:cxn ang="0">
                    <a:pos x="216" y="88"/>
                  </a:cxn>
                  <a:cxn ang="0">
                    <a:pos x="215" y="83"/>
                  </a:cxn>
                  <a:cxn ang="0">
                    <a:pos x="213" y="79"/>
                  </a:cxn>
                  <a:cxn ang="0">
                    <a:pos x="210" y="76"/>
                  </a:cxn>
                  <a:cxn ang="0">
                    <a:pos x="206" y="73"/>
                  </a:cxn>
                  <a:cxn ang="0">
                    <a:pos x="203" y="72"/>
                  </a:cxn>
                  <a:cxn ang="0">
                    <a:pos x="137" y="72"/>
                  </a:cxn>
                  <a:cxn ang="0">
                    <a:pos x="125" y="47"/>
                  </a:cxn>
                  <a:cxn ang="0">
                    <a:pos x="126" y="41"/>
                  </a:cxn>
                  <a:cxn ang="0">
                    <a:pos x="127" y="34"/>
                  </a:cxn>
                  <a:cxn ang="0">
                    <a:pos x="127" y="27"/>
                  </a:cxn>
                  <a:cxn ang="0">
                    <a:pos x="125" y="21"/>
                  </a:cxn>
                  <a:cxn ang="0">
                    <a:pos x="123" y="17"/>
                  </a:cxn>
                  <a:cxn ang="0">
                    <a:pos x="120" y="12"/>
                  </a:cxn>
                  <a:cxn ang="0">
                    <a:pos x="115" y="8"/>
                  </a:cxn>
                  <a:cxn ang="0">
                    <a:pos x="110" y="4"/>
                  </a:cxn>
                  <a:cxn ang="0">
                    <a:pos x="104" y="1"/>
                  </a:cxn>
                  <a:cxn ang="0">
                    <a:pos x="97" y="0"/>
                  </a:cxn>
                  <a:cxn ang="0">
                    <a:pos x="91" y="0"/>
                  </a:cxn>
                  <a:cxn ang="0">
                    <a:pos x="84" y="1"/>
                  </a:cxn>
                  <a:cxn ang="0">
                    <a:pos x="77" y="3"/>
                  </a:cxn>
                  <a:cxn ang="0">
                    <a:pos x="70" y="7"/>
                  </a:cxn>
                  <a:cxn ang="0">
                    <a:pos x="66" y="13"/>
                  </a:cxn>
                  <a:cxn ang="0">
                    <a:pos x="62" y="19"/>
                  </a:cxn>
                  <a:cxn ang="0">
                    <a:pos x="59" y="25"/>
                  </a:cxn>
                </a:cxnLst>
                <a:rect l="0" t="0" r="r" b="b"/>
                <a:pathLst>
                  <a:path w="217" h="332">
                    <a:moveTo>
                      <a:pt x="59" y="25"/>
                    </a:moveTo>
                    <a:lnTo>
                      <a:pt x="2" y="153"/>
                    </a:lnTo>
                    <a:lnTo>
                      <a:pt x="1" y="155"/>
                    </a:lnTo>
                    <a:lnTo>
                      <a:pt x="1" y="157"/>
                    </a:lnTo>
                    <a:lnTo>
                      <a:pt x="0" y="159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8"/>
                    </a:lnTo>
                    <a:lnTo>
                      <a:pt x="1" y="171"/>
                    </a:lnTo>
                    <a:lnTo>
                      <a:pt x="2" y="174"/>
                    </a:lnTo>
                    <a:lnTo>
                      <a:pt x="3" y="176"/>
                    </a:lnTo>
                    <a:lnTo>
                      <a:pt x="5" y="179"/>
                    </a:lnTo>
                    <a:lnTo>
                      <a:pt x="7" y="181"/>
                    </a:lnTo>
                    <a:lnTo>
                      <a:pt x="9" y="183"/>
                    </a:lnTo>
                    <a:lnTo>
                      <a:pt x="12" y="184"/>
                    </a:lnTo>
                    <a:lnTo>
                      <a:pt x="14" y="186"/>
                    </a:lnTo>
                    <a:lnTo>
                      <a:pt x="15" y="186"/>
                    </a:lnTo>
                    <a:lnTo>
                      <a:pt x="17" y="186"/>
                    </a:lnTo>
                    <a:lnTo>
                      <a:pt x="20" y="186"/>
                    </a:lnTo>
                    <a:lnTo>
                      <a:pt x="23" y="186"/>
                    </a:lnTo>
                    <a:lnTo>
                      <a:pt x="141" y="186"/>
                    </a:lnTo>
                    <a:lnTo>
                      <a:pt x="141" y="331"/>
                    </a:lnTo>
                    <a:lnTo>
                      <a:pt x="178" y="331"/>
                    </a:lnTo>
                    <a:lnTo>
                      <a:pt x="178" y="159"/>
                    </a:lnTo>
                    <a:lnTo>
                      <a:pt x="178" y="157"/>
                    </a:lnTo>
                    <a:lnTo>
                      <a:pt x="177" y="155"/>
                    </a:lnTo>
                    <a:lnTo>
                      <a:pt x="176" y="153"/>
                    </a:lnTo>
                    <a:lnTo>
                      <a:pt x="176" y="152"/>
                    </a:lnTo>
                    <a:lnTo>
                      <a:pt x="175" y="151"/>
                    </a:lnTo>
                    <a:lnTo>
                      <a:pt x="173" y="149"/>
                    </a:lnTo>
                    <a:lnTo>
                      <a:pt x="172" y="148"/>
                    </a:lnTo>
                    <a:lnTo>
                      <a:pt x="170" y="147"/>
                    </a:lnTo>
                    <a:lnTo>
                      <a:pt x="168" y="146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1" y="145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85" y="141"/>
                    </a:lnTo>
                    <a:lnTo>
                      <a:pt x="104" y="84"/>
                    </a:lnTo>
                    <a:lnTo>
                      <a:pt x="118" y="104"/>
                    </a:lnTo>
                    <a:lnTo>
                      <a:pt x="201" y="104"/>
                    </a:lnTo>
                    <a:lnTo>
                      <a:pt x="203" y="103"/>
                    </a:lnTo>
                    <a:lnTo>
                      <a:pt x="204" y="103"/>
                    </a:lnTo>
                    <a:lnTo>
                      <a:pt x="206" y="103"/>
                    </a:lnTo>
                    <a:lnTo>
                      <a:pt x="207" y="103"/>
                    </a:lnTo>
                    <a:lnTo>
                      <a:pt x="209" y="101"/>
                    </a:lnTo>
                    <a:lnTo>
                      <a:pt x="211" y="100"/>
                    </a:lnTo>
                    <a:lnTo>
                      <a:pt x="212" y="98"/>
                    </a:lnTo>
                    <a:lnTo>
                      <a:pt x="214" y="97"/>
                    </a:lnTo>
                    <a:lnTo>
                      <a:pt x="215" y="95"/>
                    </a:lnTo>
                    <a:lnTo>
                      <a:pt x="215" y="93"/>
                    </a:lnTo>
                    <a:lnTo>
                      <a:pt x="216" y="91"/>
                    </a:lnTo>
                    <a:lnTo>
                      <a:pt x="216" y="88"/>
                    </a:lnTo>
                    <a:lnTo>
                      <a:pt x="216" y="85"/>
                    </a:lnTo>
                    <a:lnTo>
                      <a:pt x="215" y="83"/>
                    </a:lnTo>
                    <a:lnTo>
                      <a:pt x="214" y="81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76"/>
                    </a:lnTo>
                    <a:lnTo>
                      <a:pt x="208" y="74"/>
                    </a:lnTo>
                    <a:lnTo>
                      <a:pt x="206" y="73"/>
                    </a:lnTo>
                    <a:lnTo>
                      <a:pt x="205" y="72"/>
                    </a:lnTo>
                    <a:lnTo>
                      <a:pt x="203" y="72"/>
                    </a:lnTo>
                    <a:lnTo>
                      <a:pt x="201" y="72"/>
                    </a:lnTo>
                    <a:lnTo>
                      <a:pt x="137" y="72"/>
                    </a:lnTo>
                    <a:lnTo>
                      <a:pt x="123" y="49"/>
                    </a:lnTo>
                    <a:lnTo>
                      <a:pt x="125" y="47"/>
                    </a:lnTo>
                    <a:lnTo>
                      <a:pt x="126" y="44"/>
                    </a:lnTo>
                    <a:lnTo>
                      <a:pt x="126" y="41"/>
                    </a:lnTo>
                    <a:lnTo>
                      <a:pt x="127" y="38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7" y="27"/>
                    </a:lnTo>
                    <a:lnTo>
                      <a:pt x="126" y="24"/>
                    </a:lnTo>
                    <a:lnTo>
                      <a:pt x="125" y="21"/>
                    </a:lnTo>
                    <a:lnTo>
                      <a:pt x="124" y="20"/>
                    </a:lnTo>
                    <a:lnTo>
                      <a:pt x="123" y="17"/>
                    </a:lnTo>
                    <a:lnTo>
                      <a:pt x="122" y="15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5" y="8"/>
                    </a:lnTo>
                    <a:lnTo>
                      <a:pt x="113" y="6"/>
                    </a:lnTo>
                    <a:lnTo>
                      <a:pt x="110" y="4"/>
                    </a:lnTo>
                    <a:lnTo>
                      <a:pt x="107" y="3"/>
                    </a:lnTo>
                    <a:lnTo>
                      <a:pt x="104" y="1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7" y="3"/>
                    </a:lnTo>
                    <a:lnTo>
                      <a:pt x="74" y="5"/>
                    </a:lnTo>
                    <a:lnTo>
                      <a:pt x="70" y="7"/>
                    </a:lnTo>
                    <a:lnTo>
                      <a:pt x="68" y="10"/>
                    </a:lnTo>
                    <a:lnTo>
                      <a:pt x="66" y="13"/>
                    </a:lnTo>
                    <a:lnTo>
                      <a:pt x="64" y="15"/>
                    </a:lnTo>
                    <a:lnTo>
                      <a:pt x="62" y="19"/>
                    </a:lnTo>
                    <a:lnTo>
                      <a:pt x="60" y="21"/>
                    </a:lnTo>
                    <a:lnTo>
                      <a:pt x="59" y="25"/>
                    </a:lnTo>
                  </a:path>
                </a:pathLst>
              </a:custGeom>
              <a:solidFill>
                <a:srgbClr val="FDA4B5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129463" y="2649537"/>
            <a:ext cx="598487" cy="800100"/>
            <a:chOff x="4056" y="1712"/>
            <a:chExt cx="424" cy="504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4056" y="1712"/>
              <a:ext cx="424" cy="504"/>
              <a:chOff x="4056" y="1712"/>
              <a:chExt cx="424" cy="504"/>
            </a:xfrm>
          </p:grpSpPr>
          <p:grpSp>
            <p:nvGrpSpPr>
              <p:cNvPr id="9" name="Group 21"/>
              <p:cNvGrpSpPr>
                <a:grpSpLocks/>
              </p:cNvGrpSpPr>
              <p:nvPr/>
            </p:nvGrpSpPr>
            <p:grpSpPr bwMode="auto">
              <a:xfrm>
                <a:off x="4056" y="1712"/>
                <a:ext cx="424" cy="504"/>
                <a:chOff x="4056" y="1712"/>
                <a:chExt cx="424" cy="504"/>
              </a:xfrm>
            </p:grpSpPr>
            <p:sp>
              <p:nvSpPr>
                <p:cNvPr id="2714646" name="AutoShape 22"/>
                <p:cNvSpPr>
                  <a:spLocks noChangeArrowheads="1"/>
                </p:cNvSpPr>
                <p:nvPr/>
              </p:nvSpPr>
              <p:spPr bwMode="auto">
                <a:xfrm>
                  <a:off x="4056" y="1792"/>
                  <a:ext cx="424" cy="424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4647" name="AutoShape 23"/>
                <p:cNvSpPr>
                  <a:spLocks noChangeArrowheads="1"/>
                </p:cNvSpPr>
                <p:nvPr/>
              </p:nvSpPr>
              <p:spPr bwMode="auto">
                <a:xfrm>
                  <a:off x="4152" y="1712"/>
                  <a:ext cx="328" cy="88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4648" name="AutoShape 24"/>
              <p:cNvSpPr>
                <a:spLocks noChangeArrowheads="1"/>
              </p:cNvSpPr>
              <p:nvPr/>
            </p:nvSpPr>
            <p:spPr bwMode="auto">
              <a:xfrm>
                <a:off x="4140" y="1828"/>
                <a:ext cx="224" cy="32"/>
              </a:xfrm>
              <a:prstGeom prst="parallelogram">
                <a:avLst>
                  <a:gd name="adj" fmla="val 17496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4649" name="Oval 25"/>
            <p:cNvSpPr>
              <a:spLocks noChangeArrowheads="1"/>
            </p:cNvSpPr>
            <p:nvPr/>
          </p:nvSpPr>
          <p:spPr bwMode="auto">
            <a:xfrm>
              <a:off x="4384" y="1752"/>
              <a:ext cx="56" cy="32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632575" y="1528762"/>
            <a:ext cx="1978025" cy="528638"/>
            <a:chOff x="3292" y="768"/>
            <a:chExt cx="1246" cy="333"/>
          </a:xfrm>
        </p:grpSpPr>
        <p:sp>
          <p:nvSpPr>
            <p:cNvPr id="2714651" name="Freeform 27"/>
            <p:cNvSpPr>
              <a:spLocks/>
            </p:cNvSpPr>
            <p:nvPr/>
          </p:nvSpPr>
          <p:spPr bwMode="auto">
            <a:xfrm>
              <a:off x="329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2" name="Rectangle 28"/>
            <p:cNvSpPr>
              <a:spLocks noChangeArrowheads="1"/>
            </p:cNvSpPr>
            <p:nvPr/>
          </p:nvSpPr>
          <p:spPr bwMode="auto">
            <a:xfrm>
              <a:off x="332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A</a:t>
              </a:r>
            </a:p>
          </p:txBody>
        </p:sp>
        <p:sp>
          <p:nvSpPr>
            <p:cNvPr id="2714653" name="Freeform 29"/>
            <p:cNvSpPr>
              <a:spLocks/>
            </p:cNvSpPr>
            <p:nvPr/>
          </p:nvSpPr>
          <p:spPr bwMode="auto">
            <a:xfrm>
              <a:off x="361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4" name="Rectangle 30"/>
            <p:cNvSpPr>
              <a:spLocks noChangeArrowheads="1"/>
            </p:cNvSpPr>
            <p:nvPr/>
          </p:nvSpPr>
          <p:spPr bwMode="auto">
            <a:xfrm>
              <a:off x="364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B</a:t>
              </a:r>
            </a:p>
          </p:txBody>
        </p:sp>
        <p:sp>
          <p:nvSpPr>
            <p:cNvPr id="2714655" name="Freeform 31"/>
            <p:cNvSpPr>
              <a:spLocks/>
            </p:cNvSpPr>
            <p:nvPr/>
          </p:nvSpPr>
          <p:spPr bwMode="auto">
            <a:xfrm>
              <a:off x="3932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6" name="Rectangle 32"/>
            <p:cNvSpPr>
              <a:spLocks noChangeArrowheads="1"/>
            </p:cNvSpPr>
            <p:nvPr/>
          </p:nvSpPr>
          <p:spPr bwMode="auto">
            <a:xfrm>
              <a:off x="3964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C</a:t>
              </a:r>
            </a:p>
          </p:txBody>
        </p:sp>
        <p:sp>
          <p:nvSpPr>
            <p:cNvPr id="2714657" name="Freeform 33"/>
            <p:cNvSpPr>
              <a:spLocks/>
            </p:cNvSpPr>
            <p:nvPr/>
          </p:nvSpPr>
          <p:spPr bwMode="auto">
            <a:xfrm>
              <a:off x="4245" y="768"/>
              <a:ext cx="293" cy="295"/>
            </a:xfrm>
            <a:custGeom>
              <a:avLst/>
              <a:gdLst/>
              <a:ahLst/>
              <a:cxnLst>
                <a:cxn ang="0">
                  <a:pos x="93" y="14"/>
                </a:cxn>
                <a:cxn ang="0">
                  <a:pos x="156" y="16"/>
                </a:cxn>
                <a:cxn ang="0">
                  <a:pos x="224" y="0"/>
                </a:cxn>
                <a:cxn ang="0">
                  <a:pos x="305" y="0"/>
                </a:cxn>
                <a:cxn ang="0">
                  <a:pos x="215" y="84"/>
                </a:cxn>
                <a:cxn ang="0">
                  <a:pos x="239" y="89"/>
                </a:cxn>
                <a:cxn ang="0">
                  <a:pos x="263" y="99"/>
                </a:cxn>
                <a:cxn ang="0">
                  <a:pos x="285" y="111"/>
                </a:cxn>
                <a:cxn ang="0">
                  <a:pos x="302" y="126"/>
                </a:cxn>
                <a:cxn ang="0">
                  <a:pos x="316" y="144"/>
                </a:cxn>
                <a:cxn ang="0">
                  <a:pos x="325" y="165"/>
                </a:cxn>
                <a:cxn ang="0">
                  <a:pos x="328" y="187"/>
                </a:cxn>
                <a:cxn ang="0">
                  <a:pos x="324" y="210"/>
                </a:cxn>
                <a:cxn ang="0">
                  <a:pos x="317" y="228"/>
                </a:cxn>
                <a:cxn ang="0">
                  <a:pos x="303" y="247"/>
                </a:cxn>
                <a:cxn ang="0">
                  <a:pos x="280" y="267"/>
                </a:cxn>
                <a:cxn ang="0">
                  <a:pos x="257" y="279"/>
                </a:cxn>
                <a:cxn ang="0">
                  <a:pos x="236" y="287"/>
                </a:cxn>
                <a:cxn ang="0">
                  <a:pos x="215" y="292"/>
                </a:cxn>
                <a:cxn ang="0">
                  <a:pos x="189" y="294"/>
                </a:cxn>
                <a:cxn ang="0">
                  <a:pos x="122" y="293"/>
                </a:cxn>
                <a:cxn ang="0">
                  <a:pos x="90" y="287"/>
                </a:cxn>
                <a:cxn ang="0">
                  <a:pos x="56" y="272"/>
                </a:cxn>
                <a:cxn ang="0">
                  <a:pos x="30" y="253"/>
                </a:cxn>
                <a:cxn ang="0">
                  <a:pos x="13" y="232"/>
                </a:cxn>
                <a:cxn ang="0">
                  <a:pos x="4" y="210"/>
                </a:cxn>
                <a:cxn ang="0">
                  <a:pos x="0" y="191"/>
                </a:cxn>
                <a:cxn ang="0">
                  <a:pos x="3" y="169"/>
                </a:cxn>
                <a:cxn ang="0">
                  <a:pos x="14" y="141"/>
                </a:cxn>
                <a:cxn ang="0">
                  <a:pos x="35" y="118"/>
                </a:cxn>
                <a:cxn ang="0">
                  <a:pos x="63" y="99"/>
                </a:cxn>
                <a:cxn ang="0">
                  <a:pos x="102" y="86"/>
                </a:cxn>
                <a:cxn ang="0">
                  <a:pos x="40" y="4"/>
                </a:cxn>
              </a:cxnLst>
              <a:rect l="0" t="0" r="r" b="b"/>
              <a:pathLst>
                <a:path w="329" h="295">
                  <a:moveTo>
                    <a:pt x="40" y="4"/>
                  </a:moveTo>
                  <a:lnTo>
                    <a:pt x="93" y="14"/>
                  </a:lnTo>
                  <a:lnTo>
                    <a:pt x="92" y="0"/>
                  </a:lnTo>
                  <a:lnTo>
                    <a:pt x="156" y="16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3" y="15"/>
                  </a:lnTo>
                  <a:lnTo>
                    <a:pt x="305" y="0"/>
                  </a:lnTo>
                  <a:lnTo>
                    <a:pt x="205" y="83"/>
                  </a:lnTo>
                  <a:lnTo>
                    <a:pt x="215" y="84"/>
                  </a:lnTo>
                  <a:lnTo>
                    <a:pt x="226" y="86"/>
                  </a:lnTo>
                  <a:lnTo>
                    <a:pt x="239" y="89"/>
                  </a:lnTo>
                  <a:lnTo>
                    <a:pt x="250" y="93"/>
                  </a:lnTo>
                  <a:lnTo>
                    <a:pt x="263" y="99"/>
                  </a:lnTo>
                  <a:lnTo>
                    <a:pt x="274" y="104"/>
                  </a:lnTo>
                  <a:lnTo>
                    <a:pt x="285" y="111"/>
                  </a:lnTo>
                  <a:lnTo>
                    <a:pt x="294" y="119"/>
                  </a:lnTo>
                  <a:lnTo>
                    <a:pt x="302" y="126"/>
                  </a:lnTo>
                  <a:lnTo>
                    <a:pt x="309" y="135"/>
                  </a:lnTo>
                  <a:lnTo>
                    <a:pt x="316" y="144"/>
                  </a:lnTo>
                  <a:lnTo>
                    <a:pt x="321" y="155"/>
                  </a:lnTo>
                  <a:lnTo>
                    <a:pt x="325" y="165"/>
                  </a:lnTo>
                  <a:lnTo>
                    <a:pt x="327" y="174"/>
                  </a:lnTo>
                  <a:lnTo>
                    <a:pt x="328" y="187"/>
                  </a:lnTo>
                  <a:lnTo>
                    <a:pt x="327" y="200"/>
                  </a:lnTo>
                  <a:lnTo>
                    <a:pt x="324" y="210"/>
                  </a:lnTo>
                  <a:lnTo>
                    <a:pt x="321" y="220"/>
                  </a:lnTo>
                  <a:lnTo>
                    <a:pt x="317" y="228"/>
                  </a:lnTo>
                  <a:lnTo>
                    <a:pt x="311" y="237"/>
                  </a:lnTo>
                  <a:lnTo>
                    <a:pt x="303" y="247"/>
                  </a:lnTo>
                  <a:lnTo>
                    <a:pt x="292" y="258"/>
                  </a:lnTo>
                  <a:lnTo>
                    <a:pt x="280" y="267"/>
                  </a:lnTo>
                  <a:lnTo>
                    <a:pt x="268" y="274"/>
                  </a:lnTo>
                  <a:lnTo>
                    <a:pt x="257" y="279"/>
                  </a:lnTo>
                  <a:lnTo>
                    <a:pt x="246" y="284"/>
                  </a:lnTo>
                  <a:lnTo>
                    <a:pt x="236" y="287"/>
                  </a:lnTo>
                  <a:lnTo>
                    <a:pt x="224" y="290"/>
                  </a:lnTo>
                  <a:lnTo>
                    <a:pt x="215" y="292"/>
                  </a:lnTo>
                  <a:lnTo>
                    <a:pt x="201" y="293"/>
                  </a:lnTo>
                  <a:lnTo>
                    <a:pt x="189" y="294"/>
                  </a:lnTo>
                  <a:lnTo>
                    <a:pt x="133" y="294"/>
                  </a:lnTo>
                  <a:lnTo>
                    <a:pt x="122" y="293"/>
                  </a:lnTo>
                  <a:lnTo>
                    <a:pt x="108" y="291"/>
                  </a:lnTo>
                  <a:lnTo>
                    <a:pt x="90" y="287"/>
                  </a:lnTo>
                  <a:lnTo>
                    <a:pt x="73" y="280"/>
                  </a:lnTo>
                  <a:lnTo>
                    <a:pt x="56" y="272"/>
                  </a:lnTo>
                  <a:lnTo>
                    <a:pt x="41" y="262"/>
                  </a:lnTo>
                  <a:lnTo>
                    <a:pt x="30" y="253"/>
                  </a:lnTo>
                  <a:lnTo>
                    <a:pt x="21" y="244"/>
                  </a:lnTo>
                  <a:lnTo>
                    <a:pt x="13" y="232"/>
                  </a:lnTo>
                  <a:lnTo>
                    <a:pt x="7" y="219"/>
                  </a:lnTo>
                  <a:lnTo>
                    <a:pt x="4" y="210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7" y="156"/>
                  </a:lnTo>
                  <a:lnTo>
                    <a:pt x="14" y="141"/>
                  </a:lnTo>
                  <a:lnTo>
                    <a:pt x="24" y="129"/>
                  </a:lnTo>
                  <a:lnTo>
                    <a:pt x="35" y="118"/>
                  </a:lnTo>
                  <a:lnTo>
                    <a:pt x="49" y="107"/>
                  </a:lnTo>
                  <a:lnTo>
                    <a:pt x="63" y="99"/>
                  </a:lnTo>
                  <a:lnTo>
                    <a:pt x="82" y="91"/>
                  </a:lnTo>
                  <a:lnTo>
                    <a:pt x="102" y="86"/>
                  </a:lnTo>
                  <a:lnTo>
                    <a:pt x="115" y="83"/>
                  </a:lnTo>
                  <a:lnTo>
                    <a:pt x="40" y="4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4658" name="Rectangle 34"/>
            <p:cNvSpPr>
              <a:spLocks noChangeArrowheads="1"/>
            </p:cNvSpPr>
            <p:nvPr/>
          </p:nvSpPr>
          <p:spPr bwMode="auto">
            <a:xfrm>
              <a:off x="4277" y="815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-65" charset="0"/>
                </a:rPr>
                <a:t>D</a:t>
              </a:r>
            </a:p>
          </p:txBody>
        </p:sp>
      </p:grpSp>
      <p:sp>
        <p:nvSpPr>
          <p:cNvPr id="2714659" name="Freeform 35"/>
          <p:cNvSpPr>
            <a:spLocks/>
          </p:cNvSpPr>
          <p:nvPr/>
        </p:nvSpPr>
        <p:spPr bwMode="auto">
          <a:xfrm>
            <a:off x="7158038" y="5640387"/>
            <a:ext cx="465137" cy="760413"/>
          </a:xfrm>
          <a:custGeom>
            <a:avLst/>
            <a:gdLst/>
            <a:ahLst/>
            <a:cxnLst>
              <a:cxn ang="0">
                <a:pos x="328" y="433"/>
              </a:cxn>
              <a:cxn ang="0">
                <a:pos x="303" y="433"/>
              </a:cxn>
              <a:cxn ang="0">
                <a:pos x="260" y="377"/>
              </a:cxn>
              <a:cxn ang="0">
                <a:pos x="200" y="278"/>
              </a:cxn>
              <a:cxn ang="0">
                <a:pos x="184" y="233"/>
              </a:cxn>
              <a:cxn ang="0">
                <a:pos x="188" y="202"/>
              </a:cxn>
              <a:cxn ang="0">
                <a:pos x="202" y="196"/>
              </a:cxn>
              <a:cxn ang="0">
                <a:pos x="225" y="212"/>
              </a:cxn>
              <a:cxn ang="0">
                <a:pos x="256" y="231"/>
              </a:cxn>
              <a:cxn ang="0">
                <a:pos x="270" y="231"/>
              </a:cxn>
              <a:cxn ang="0">
                <a:pos x="272" y="220"/>
              </a:cxn>
              <a:cxn ang="0">
                <a:pos x="258" y="202"/>
              </a:cxn>
              <a:cxn ang="0">
                <a:pos x="223" y="177"/>
              </a:cxn>
              <a:cxn ang="0">
                <a:pos x="208" y="142"/>
              </a:cxn>
              <a:cxn ang="0">
                <a:pos x="202" y="113"/>
              </a:cxn>
              <a:cxn ang="0">
                <a:pos x="186" y="93"/>
              </a:cxn>
              <a:cxn ang="0">
                <a:pos x="179" y="78"/>
              </a:cxn>
              <a:cxn ang="0">
                <a:pos x="188" y="60"/>
              </a:cxn>
              <a:cxn ang="0">
                <a:pos x="196" y="39"/>
              </a:cxn>
              <a:cxn ang="0">
                <a:pos x="190" y="14"/>
              </a:cxn>
              <a:cxn ang="0">
                <a:pos x="173" y="2"/>
              </a:cxn>
              <a:cxn ang="0">
                <a:pos x="149" y="4"/>
              </a:cxn>
              <a:cxn ang="0">
                <a:pos x="138" y="21"/>
              </a:cxn>
              <a:cxn ang="0">
                <a:pos x="138" y="37"/>
              </a:cxn>
              <a:cxn ang="0">
                <a:pos x="144" y="58"/>
              </a:cxn>
              <a:cxn ang="0">
                <a:pos x="144" y="76"/>
              </a:cxn>
              <a:cxn ang="0">
                <a:pos x="128" y="93"/>
              </a:cxn>
              <a:cxn ang="0">
                <a:pos x="107" y="105"/>
              </a:cxn>
              <a:cxn ang="0">
                <a:pos x="91" y="124"/>
              </a:cxn>
              <a:cxn ang="0">
                <a:pos x="76" y="163"/>
              </a:cxn>
              <a:cxn ang="0">
                <a:pos x="68" y="200"/>
              </a:cxn>
              <a:cxn ang="0">
                <a:pos x="66" y="239"/>
              </a:cxn>
              <a:cxn ang="0">
                <a:pos x="68" y="260"/>
              </a:cxn>
              <a:cxn ang="0">
                <a:pos x="80" y="266"/>
              </a:cxn>
              <a:cxn ang="0">
                <a:pos x="87" y="260"/>
              </a:cxn>
              <a:cxn ang="0">
                <a:pos x="87" y="218"/>
              </a:cxn>
              <a:cxn ang="0">
                <a:pos x="91" y="192"/>
              </a:cxn>
              <a:cxn ang="0">
                <a:pos x="105" y="179"/>
              </a:cxn>
              <a:cxn ang="0">
                <a:pos x="116" y="187"/>
              </a:cxn>
              <a:cxn ang="0">
                <a:pos x="111" y="231"/>
              </a:cxn>
              <a:cxn ang="0">
                <a:pos x="101" y="274"/>
              </a:cxn>
              <a:cxn ang="0">
                <a:pos x="87" y="323"/>
              </a:cxn>
              <a:cxn ang="0">
                <a:pos x="54" y="371"/>
              </a:cxn>
              <a:cxn ang="0">
                <a:pos x="12" y="420"/>
              </a:cxn>
              <a:cxn ang="0">
                <a:pos x="0" y="447"/>
              </a:cxn>
              <a:cxn ang="0">
                <a:pos x="31" y="478"/>
              </a:cxn>
              <a:cxn ang="0">
                <a:pos x="54" y="474"/>
              </a:cxn>
              <a:cxn ang="0">
                <a:pos x="37" y="453"/>
              </a:cxn>
              <a:cxn ang="0">
                <a:pos x="50" y="426"/>
              </a:cxn>
              <a:cxn ang="0">
                <a:pos x="101" y="367"/>
              </a:cxn>
              <a:cxn ang="0">
                <a:pos x="138" y="323"/>
              </a:cxn>
              <a:cxn ang="0">
                <a:pos x="157" y="313"/>
              </a:cxn>
              <a:cxn ang="0">
                <a:pos x="179" y="328"/>
              </a:cxn>
              <a:cxn ang="0">
                <a:pos x="233" y="400"/>
              </a:cxn>
              <a:cxn ang="0">
                <a:pos x="276" y="462"/>
              </a:cxn>
              <a:cxn ang="0">
                <a:pos x="293" y="466"/>
              </a:cxn>
              <a:cxn ang="0">
                <a:pos x="316" y="449"/>
              </a:cxn>
            </a:cxnLst>
            <a:rect l="0" t="0" r="r" b="b"/>
            <a:pathLst>
              <a:path w="329" h="479">
                <a:moveTo>
                  <a:pt x="326" y="441"/>
                </a:moveTo>
                <a:lnTo>
                  <a:pt x="328" y="433"/>
                </a:lnTo>
                <a:lnTo>
                  <a:pt x="316" y="435"/>
                </a:lnTo>
                <a:lnTo>
                  <a:pt x="303" y="433"/>
                </a:lnTo>
                <a:lnTo>
                  <a:pt x="287" y="420"/>
                </a:lnTo>
                <a:lnTo>
                  <a:pt x="260" y="377"/>
                </a:lnTo>
                <a:lnTo>
                  <a:pt x="221" y="313"/>
                </a:lnTo>
                <a:lnTo>
                  <a:pt x="200" y="278"/>
                </a:lnTo>
                <a:lnTo>
                  <a:pt x="186" y="249"/>
                </a:lnTo>
                <a:lnTo>
                  <a:pt x="184" y="233"/>
                </a:lnTo>
                <a:lnTo>
                  <a:pt x="184" y="214"/>
                </a:lnTo>
                <a:lnTo>
                  <a:pt x="188" y="202"/>
                </a:lnTo>
                <a:lnTo>
                  <a:pt x="196" y="196"/>
                </a:lnTo>
                <a:lnTo>
                  <a:pt x="202" y="196"/>
                </a:lnTo>
                <a:lnTo>
                  <a:pt x="210" y="200"/>
                </a:lnTo>
                <a:lnTo>
                  <a:pt x="225" y="212"/>
                </a:lnTo>
                <a:lnTo>
                  <a:pt x="243" y="225"/>
                </a:lnTo>
                <a:lnTo>
                  <a:pt x="256" y="231"/>
                </a:lnTo>
                <a:lnTo>
                  <a:pt x="264" y="233"/>
                </a:lnTo>
                <a:lnTo>
                  <a:pt x="270" y="231"/>
                </a:lnTo>
                <a:lnTo>
                  <a:pt x="274" y="225"/>
                </a:lnTo>
                <a:lnTo>
                  <a:pt x="272" y="220"/>
                </a:lnTo>
                <a:lnTo>
                  <a:pt x="270" y="214"/>
                </a:lnTo>
                <a:lnTo>
                  <a:pt x="258" y="202"/>
                </a:lnTo>
                <a:lnTo>
                  <a:pt x="235" y="187"/>
                </a:lnTo>
                <a:lnTo>
                  <a:pt x="223" y="177"/>
                </a:lnTo>
                <a:lnTo>
                  <a:pt x="215" y="163"/>
                </a:lnTo>
                <a:lnTo>
                  <a:pt x="208" y="142"/>
                </a:lnTo>
                <a:lnTo>
                  <a:pt x="206" y="122"/>
                </a:lnTo>
                <a:lnTo>
                  <a:pt x="202" y="113"/>
                </a:lnTo>
                <a:lnTo>
                  <a:pt x="196" y="103"/>
                </a:lnTo>
                <a:lnTo>
                  <a:pt x="186" y="93"/>
                </a:lnTo>
                <a:lnTo>
                  <a:pt x="179" y="87"/>
                </a:lnTo>
                <a:lnTo>
                  <a:pt x="179" y="78"/>
                </a:lnTo>
                <a:lnTo>
                  <a:pt x="184" y="66"/>
                </a:lnTo>
                <a:lnTo>
                  <a:pt x="188" y="60"/>
                </a:lnTo>
                <a:lnTo>
                  <a:pt x="192" y="52"/>
                </a:lnTo>
                <a:lnTo>
                  <a:pt x="196" y="39"/>
                </a:lnTo>
                <a:lnTo>
                  <a:pt x="192" y="25"/>
                </a:lnTo>
                <a:lnTo>
                  <a:pt x="190" y="14"/>
                </a:lnTo>
                <a:lnTo>
                  <a:pt x="184" y="6"/>
                </a:lnTo>
                <a:lnTo>
                  <a:pt x="173" y="2"/>
                </a:lnTo>
                <a:lnTo>
                  <a:pt x="159" y="0"/>
                </a:lnTo>
                <a:lnTo>
                  <a:pt x="149" y="4"/>
                </a:lnTo>
                <a:lnTo>
                  <a:pt x="142" y="10"/>
                </a:lnTo>
                <a:lnTo>
                  <a:pt x="138" y="21"/>
                </a:lnTo>
                <a:lnTo>
                  <a:pt x="136" y="29"/>
                </a:lnTo>
                <a:lnTo>
                  <a:pt x="138" y="37"/>
                </a:lnTo>
                <a:lnTo>
                  <a:pt x="142" y="49"/>
                </a:lnTo>
                <a:lnTo>
                  <a:pt x="144" y="58"/>
                </a:lnTo>
                <a:lnTo>
                  <a:pt x="146" y="66"/>
                </a:lnTo>
                <a:lnTo>
                  <a:pt x="144" y="76"/>
                </a:lnTo>
                <a:lnTo>
                  <a:pt x="138" y="84"/>
                </a:lnTo>
                <a:lnTo>
                  <a:pt x="128" y="93"/>
                </a:lnTo>
                <a:lnTo>
                  <a:pt x="116" y="99"/>
                </a:lnTo>
                <a:lnTo>
                  <a:pt x="107" y="105"/>
                </a:lnTo>
                <a:lnTo>
                  <a:pt x="99" y="113"/>
                </a:lnTo>
                <a:lnTo>
                  <a:pt x="91" y="124"/>
                </a:lnTo>
                <a:lnTo>
                  <a:pt x="83" y="142"/>
                </a:lnTo>
                <a:lnTo>
                  <a:pt x="76" y="163"/>
                </a:lnTo>
                <a:lnTo>
                  <a:pt x="70" y="179"/>
                </a:lnTo>
                <a:lnTo>
                  <a:pt x="68" y="200"/>
                </a:lnTo>
                <a:lnTo>
                  <a:pt x="66" y="225"/>
                </a:lnTo>
                <a:lnTo>
                  <a:pt x="66" y="239"/>
                </a:lnTo>
                <a:lnTo>
                  <a:pt x="66" y="251"/>
                </a:lnTo>
                <a:lnTo>
                  <a:pt x="68" y="260"/>
                </a:lnTo>
                <a:lnTo>
                  <a:pt x="72" y="264"/>
                </a:lnTo>
                <a:lnTo>
                  <a:pt x="80" y="266"/>
                </a:lnTo>
                <a:lnTo>
                  <a:pt x="85" y="264"/>
                </a:lnTo>
                <a:lnTo>
                  <a:pt x="87" y="260"/>
                </a:lnTo>
                <a:lnTo>
                  <a:pt x="87" y="243"/>
                </a:lnTo>
                <a:lnTo>
                  <a:pt x="87" y="218"/>
                </a:lnTo>
                <a:lnTo>
                  <a:pt x="89" y="202"/>
                </a:lnTo>
                <a:lnTo>
                  <a:pt x="91" y="192"/>
                </a:lnTo>
                <a:lnTo>
                  <a:pt x="97" y="181"/>
                </a:lnTo>
                <a:lnTo>
                  <a:pt x="105" y="179"/>
                </a:lnTo>
                <a:lnTo>
                  <a:pt x="113" y="181"/>
                </a:lnTo>
                <a:lnTo>
                  <a:pt x="116" y="187"/>
                </a:lnTo>
                <a:lnTo>
                  <a:pt x="113" y="206"/>
                </a:lnTo>
                <a:lnTo>
                  <a:pt x="111" y="231"/>
                </a:lnTo>
                <a:lnTo>
                  <a:pt x="107" y="253"/>
                </a:lnTo>
                <a:lnTo>
                  <a:pt x="101" y="274"/>
                </a:lnTo>
                <a:lnTo>
                  <a:pt x="95" y="301"/>
                </a:lnTo>
                <a:lnTo>
                  <a:pt x="87" y="323"/>
                </a:lnTo>
                <a:lnTo>
                  <a:pt x="68" y="352"/>
                </a:lnTo>
                <a:lnTo>
                  <a:pt x="54" y="371"/>
                </a:lnTo>
                <a:lnTo>
                  <a:pt x="29" y="400"/>
                </a:lnTo>
                <a:lnTo>
                  <a:pt x="12" y="420"/>
                </a:lnTo>
                <a:lnTo>
                  <a:pt x="0" y="439"/>
                </a:lnTo>
                <a:lnTo>
                  <a:pt x="0" y="447"/>
                </a:lnTo>
                <a:lnTo>
                  <a:pt x="12" y="462"/>
                </a:lnTo>
                <a:lnTo>
                  <a:pt x="31" y="478"/>
                </a:lnTo>
                <a:lnTo>
                  <a:pt x="50" y="478"/>
                </a:lnTo>
                <a:lnTo>
                  <a:pt x="54" y="474"/>
                </a:lnTo>
                <a:lnTo>
                  <a:pt x="45" y="464"/>
                </a:lnTo>
                <a:lnTo>
                  <a:pt x="37" y="453"/>
                </a:lnTo>
                <a:lnTo>
                  <a:pt x="37" y="445"/>
                </a:lnTo>
                <a:lnTo>
                  <a:pt x="50" y="426"/>
                </a:lnTo>
                <a:lnTo>
                  <a:pt x="70" y="406"/>
                </a:lnTo>
                <a:lnTo>
                  <a:pt x="101" y="367"/>
                </a:lnTo>
                <a:lnTo>
                  <a:pt x="128" y="334"/>
                </a:lnTo>
                <a:lnTo>
                  <a:pt x="138" y="323"/>
                </a:lnTo>
                <a:lnTo>
                  <a:pt x="144" y="315"/>
                </a:lnTo>
                <a:lnTo>
                  <a:pt x="157" y="313"/>
                </a:lnTo>
                <a:lnTo>
                  <a:pt x="167" y="319"/>
                </a:lnTo>
                <a:lnTo>
                  <a:pt x="179" y="328"/>
                </a:lnTo>
                <a:lnTo>
                  <a:pt x="204" y="361"/>
                </a:lnTo>
                <a:lnTo>
                  <a:pt x="233" y="400"/>
                </a:lnTo>
                <a:lnTo>
                  <a:pt x="260" y="439"/>
                </a:lnTo>
                <a:lnTo>
                  <a:pt x="276" y="462"/>
                </a:lnTo>
                <a:lnTo>
                  <a:pt x="283" y="466"/>
                </a:lnTo>
                <a:lnTo>
                  <a:pt x="293" y="466"/>
                </a:lnTo>
                <a:lnTo>
                  <a:pt x="303" y="457"/>
                </a:lnTo>
                <a:lnTo>
                  <a:pt x="316" y="449"/>
                </a:lnTo>
                <a:lnTo>
                  <a:pt x="326" y="441"/>
                </a:lnTo>
              </a:path>
            </a:pathLst>
          </a:custGeom>
          <a:solidFill>
            <a:srgbClr val="CECECE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3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Laundry</a:t>
            </a:r>
            <a:endParaRPr lang="en-US" dirty="0"/>
          </a:p>
        </p:txBody>
      </p:sp>
      <p:sp>
        <p:nvSpPr>
          <p:cNvPr id="271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7239000" cy="52133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Sequential laundry takes </a:t>
            </a:r>
            <a:br>
              <a:rPr lang="en-US" dirty="0" smtClean="0"/>
            </a:br>
            <a:r>
              <a:rPr lang="en-US" dirty="0" smtClean="0"/>
              <a:t>8 hours for 4 loads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3088" y="2054225"/>
            <a:ext cx="966787" cy="3740150"/>
            <a:chOff x="361" y="1170"/>
            <a:chExt cx="609" cy="2356"/>
          </a:xfrm>
        </p:grpSpPr>
        <p:sp>
          <p:nvSpPr>
            <p:cNvPr id="2716677" name="Rectangle 5"/>
            <p:cNvSpPr>
              <a:spLocks noChangeArrowheads="1"/>
            </p:cNvSpPr>
            <p:nvPr/>
          </p:nvSpPr>
          <p:spPr bwMode="auto">
            <a:xfrm>
              <a:off x="361" y="1170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6678" name="Freeform 6"/>
            <p:cNvSpPr>
              <a:spLocks/>
            </p:cNvSpPr>
            <p:nvPr/>
          </p:nvSpPr>
          <p:spPr bwMode="auto">
            <a:xfrm>
              <a:off x="711" y="1867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79" name="Rectangle 7"/>
            <p:cNvSpPr>
              <a:spLocks noChangeArrowheads="1"/>
            </p:cNvSpPr>
            <p:nvPr/>
          </p:nvSpPr>
          <p:spPr bwMode="auto">
            <a:xfrm>
              <a:off x="703" y="182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6680" name="Freeform 8"/>
            <p:cNvSpPr>
              <a:spLocks/>
            </p:cNvSpPr>
            <p:nvPr/>
          </p:nvSpPr>
          <p:spPr bwMode="auto">
            <a:xfrm>
              <a:off x="711" y="2217"/>
              <a:ext cx="219" cy="22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5"/>
                </a:cxn>
                <a:cxn ang="0">
                  <a:pos x="236" y="108"/>
                </a:cxn>
                <a:cxn ang="0">
                  <a:pos x="243" y="124"/>
                </a:cxn>
                <a:cxn ang="0">
                  <a:pos x="245" y="141"/>
                </a:cxn>
                <a:cxn ang="0">
                  <a:pos x="242" y="158"/>
                </a:cxn>
                <a:cxn ang="0">
                  <a:pos x="237" y="171"/>
                </a:cxn>
                <a:cxn ang="0">
                  <a:pos x="226" y="186"/>
                </a:cxn>
                <a:cxn ang="0">
                  <a:pos x="209" y="201"/>
                </a:cxn>
                <a:cxn ang="0">
                  <a:pos x="192" y="210"/>
                </a:cxn>
                <a:cxn ang="0">
                  <a:pos x="176" y="216"/>
                </a:cxn>
                <a:cxn ang="0">
                  <a:pos x="161" y="219"/>
                </a:cxn>
                <a:cxn ang="0">
                  <a:pos x="141" y="221"/>
                </a:cxn>
                <a:cxn ang="0">
                  <a:pos x="91" y="220"/>
                </a:cxn>
                <a:cxn ang="0">
                  <a:pos x="67" y="216"/>
                </a:cxn>
                <a:cxn ang="0">
                  <a:pos x="42" y="204"/>
                </a:cxn>
                <a:cxn ang="0">
                  <a:pos x="22" y="190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4"/>
                </a:cxn>
                <a:cxn ang="0">
                  <a:pos x="2" y="127"/>
                </a:cxn>
                <a:cxn ang="0">
                  <a:pos x="10" y="106"/>
                </a:cxn>
                <a:cxn ang="0">
                  <a:pos x="26" y="89"/>
                </a:cxn>
                <a:cxn ang="0">
                  <a:pos x="47" y="74"/>
                </a:cxn>
                <a:cxn ang="0">
                  <a:pos x="76" y="65"/>
                </a:cxn>
                <a:cxn ang="0">
                  <a:pos x="30" y="3"/>
                </a:cxn>
              </a:cxnLst>
              <a:rect l="0" t="0" r="r" b="b"/>
              <a:pathLst>
                <a:path w="246" h="222">
                  <a:moveTo>
                    <a:pt x="30" y="3"/>
                  </a:moveTo>
                  <a:lnTo>
                    <a:pt x="69" y="11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5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5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7"/>
                  </a:lnTo>
                  <a:lnTo>
                    <a:pt x="243" y="124"/>
                  </a:lnTo>
                  <a:lnTo>
                    <a:pt x="244" y="131"/>
                  </a:lnTo>
                  <a:lnTo>
                    <a:pt x="245" y="141"/>
                  </a:lnTo>
                  <a:lnTo>
                    <a:pt x="244" y="150"/>
                  </a:lnTo>
                  <a:lnTo>
                    <a:pt x="242" y="158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8"/>
                  </a:lnTo>
                  <a:lnTo>
                    <a:pt x="226" y="186"/>
                  </a:lnTo>
                  <a:lnTo>
                    <a:pt x="218" y="194"/>
                  </a:lnTo>
                  <a:lnTo>
                    <a:pt x="209" y="201"/>
                  </a:lnTo>
                  <a:lnTo>
                    <a:pt x="200" y="206"/>
                  </a:lnTo>
                  <a:lnTo>
                    <a:pt x="192" y="210"/>
                  </a:lnTo>
                  <a:lnTo>
                    <a:pt x="184" y="213"/>
                  </a:lnTo>
                  <a:lnTo>
                    <a:pt x="176" y="216"/>
                  </a:lnTo>
                  <a:lnTo>
                    <a:pt x="167" y="218"/>
                  </a:lnTo>
                  <a:lnTo>
                    <a:pt x="161" y="219"/>
                  </a:lnTo>
                  <a:lnTo>
                    <a:pt x="150" y="220"/>
                  </a:lnTo>
                  <a:lnTo>
                    <a:pt x="141" y="221"/>
                  </a:lnTo>
                  <a:lnTo>
                    <a:pt x="99" y="221"/>
                  </a:lnTo>
                  <a:lnTo>
                    <a:pt x="91" y="220"/>
                  </a:lnTo>
                  <a:lnTo>
                    <a:pt x="81" y="219"/>
                  </a:lnTo>
                  <a:lnTo>
                    <a:pt x="67" y="216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7"/>
                  </a:lnTo>
                  <a:lnTo>
                    <a:pt x="22" y="190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5"/>
                  </a:lnTo>
                  <a:lnTo>
                    <a:pt x="3" y="158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1" y="138"/>
                  </a:lnTo>
                  <a:lnTo>
                    <a:pt x="2" y="127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9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5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1" name="Rectangle 9"/>
            <p:cNvSpPr>
              <a:spLocks noChangeArrowheads="1"/>
            </p:cNvSpPr>
            <p:nvPr/>
          </p:nvSpPr>
          <p:spPr bwMode="auto">
            <a:xfrm>
              <a:off x="702" y="2176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6682" name="Freeform 10"/>
            <p:cNvSpPr>
              <a:spLocks/>
            </p:cNvSpPr>
            <p:nvPr/>
          </p:nvSpPr>
          <p:spPr bwMode="auto">
            <a:xfrm>
              <a:off x="711" y="2521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3" name="Rectangle 11"/>
            <p:cNvSpPr>
              <a:spLocks noChangeArrowheads="1"/>
            </p:cNvSpPr>
            <p:nvPr/>
          </p:nvSpPr>
          <p:spPr bwMode="auto">
            <a:xfrm>
              <a:off x="702" y="2479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6684" name="Freeform 12"/>
            <p:cNvSpPr>
              <a:spLocks/>
            </p:cNvSpPr>
            <p:nvPr/>
          </p:nvSpPr>
          <p:spPr bwMode="auto">
            <a:xfrm>
              <a:off x="725" y="1482"/>
              <a:ext cx="219" cy="221"/>
            </a:xfrm>
            <a:custGeom>
              <a:avLst/>
              <a:gdLst/>
              <a:ahLst/>
              <a:cxnLst>
                <a:cxn ang="0">
                  <a:pos x="69" y="10"/>
                </a:cxn>
                <a:cxn ang="0">
                  <a:pos x="117" y="12"/>
                </a:cxn>
                <a:cxn ang="0">
                  <a:pos x="167" y="0"/>
                </a:cxn>
                <a:cxn ang="0">
                  <a:pos x="228" y="0"/>
                </a:cxn>
                <a:cxn ang="0">
                  <a:pos x="161" y="63"/>
                </a:cxn>
                <a:cxn ang="0">
                  <a:pos x="179" y="67"/>
                </a:cxn>
                <a:cxn ang="0">
                  <a:pos x="196" y="74"/>
                </a:cxn>
                <a:cxn ang="0">
                  <a:pos x="213" y="83"/>
                </a:cxn>
                <a:cxn ang="0">
                  <a:pos x="226" y="94"/>
                </a:cxn>
                <a:cxn ang="0">
                  <a:pos x="236" y="108"/>
                </a:cxn>
                <a:cxn ang="0">
                  <a:pos x="243" y="123"/>
                </a:cxn>
                <a:cxn ang="0">
                  <a:pos x="245" y="140"/>
                </a:cxn>
                <a:cxn ang="0">
                  <a:pos x="242" y="157"/>
                </a:cxn>
                <a:cxn ang="0">
                  <a:pos x="237" y="171"/>
                </a:cxn>
                <a:cxn ang="0">
                  <a:pos x="226" y="185"/>
                </a:cxn>
                <a:cxn ang="0">
                  <a:pos x="209" y="200"/>
                </a:cxn>
                <a:cxn ang="0">
                  <a:pos x="192" y="209"/>
                </a:cxn>
                <a:cxn ang="0">
                  <a:pos x="176" y="215"/>
                </a:cxn>
                <a:cxn ang="0">
                  <a:pos x="161" y="219"/>
                </a:cxn>
                <a:cxn ang="0">
                  <a:pos x="141" y="220"/>
                </a:cxn>
                <a:cxn ang="0">
                  <a:pos x="91" y="219"/>
                </a:cxn>
                <a:cxn ang="0">
                  <a:pos x="67" y="215"/>
                </a:cxn>
                <a:cxn ang="0">
                  <a:pos x="42" y="204"/>
                </a:cxn>
                <a:cxn ang="0">
                  <a:pos x="22" y="189"/>
                </a:cxn>
                <a:cxn ang="0">
                  <a:pos x="10" y="174"/>
                </a:cxn>
                <a:cxn ang="0">
                  <a:pos x="3" y="157"/>
                </a:cxn>
                <a:cxn ang="0">
                  <a:pos x="0" y="143"/>
                </a:cxn>
                <a:cxn ang="0">
                  <a:pos x="2" y="126"/>
                </a:cxn>
                <a:cxn ang="0">
                  <a:pos x="10" y="106"/>
                </a:cxn>
                <a:cxn ang="0">
                  <a:pos x="26" y="88"/>
                </a:cxn>
                <a:cxn ang="0">
                  <a:pos x="47" y="74"/>
                </a:cxn>
                <a:cxn ang="0">
                  <a:pos x="76" y="64"/>
                </a:cxn>
                <a:cxn ang="0">
                  <a:pos x="30" y="3"/>
                </a:cxn>
              </a:cxnLst>
              <a:rect l="0" t="0" r="r" b="b"/>
              <a:pathLst>
                <a:path w="246" h="221">
                  <a:moveTo>
                    <a:pt x="30" y="3"/>
                  </a:moveTo>
                  <a:lnTo>
                    <a:pt x="69" y="10"/>
                  </a:lnTo>
                  <a:lnTo>
                    <a:pt x="69" y="0"/>
                  </a:lnTo>
                  <a:lnTo>
                    <a:pt x="117" y="12"/>
                  </a:lnTo>
                  <a:lnTo>
                    <a:pt x="117" y="0"/>
                  </a:lnTo>
                  <a:lnTo>
                    <a:pt x="167" y="0"/>
                  </a:lnTo>
                  <a:lnTo>
                    <a:pt x="167" y="11"/>
                  </a:lnTo>
                  <a:lnTo>
                    <a:pt x="228" y="0"/>
                  </a:lnTo>
                  <a:lnTo>
                    <a:pt x="153" y="62"/>
                  </a:lnTo>
                  <a:lnTo>
                    <a:pt x="161" y="63"/>
                  </a:lnTo>
                  <a:lnTo>
                    <a:pt x="169" y="64"/>
                  </a:lnTo>
                  <a:lnTo>
                    <a:pt x="179" y="67"/>
                  </a:lnTo>
                  <a:lnTo>
                    <a:pt x="187" y="70"/>
                  </a:lnTo>
                  <a:lnTo>
                    <a:pt x="196" y="74"/>
                  </a:lnTo>
                  <a:lnTo>
                    <a:pt x="205" y="78"/>
                  </a:lnTo>
                  <a:lnTo>
                    <a:pt x="213" y="83"/>
                  </a:lnTo>
                  <a:lnTo>
                    <a:pt x="220" y="89"/>
                  </a:lnTo>
                  <a:lnTo>
                    <a:pt x="226" y="94"/>
                  </a:lnTo>
                  <a:lnTo>
                    <a:pt x="231" y="101"/>
                  </a:lnTo>
                  <a:lnTo>
                    <a:pt x="236" y="108"/>
                  </a:lnTo>
                  <a:lnTo>
                    <a:pt x="240" y="116"/>
                  </a:lnTo>
                  <a:lnTo>
                    <a:pt x="243" y="123"/>
                  </a:lnTo>
                  <a:lnTo>
                    <a:pt x="244" y="130"/>
                  </a:lnTo>
                  <a:lnTo>
                    <a:pt x="245" y="140"/>
                  </a:lnTo>
                  <a:lnTo>
                    <a:pt x="244" y="150"/>
                  </a:lnTo>
                  <a:lnTo>
                    <a:pt x="242" y="157"/>
                  </a:lnTo>
                  <a:lnTo>
                    <a:pt x="240" y="165"/>
                  </a:lnTo>
                  <a:lnTo>
                    <a:pt x="237" y="171"/>
                  </a:lnTo>
                  <a:lnTo>
                    <a:pt x="232" y="177"/>
                  </a:lnTo>
                  <a:lnTo>
                    <a:pt x="226" y="185"/>
                  </a:lnTo>
                  <a:lnTo>
                    <a:pt x="218" y="193"/>
                  </a:lnTo>
                  <a:lnTo>
                    <a:pt x="209" y="200"/>
                  </a:lnTo>
                  <a:lnTo>
                    <a:pt x="200" y="205"/>
                  </a:lnTo>
                  <a:lnTo>
                    <a:pt x="192" y="209"/>
                  </a:lnTo>
                  <a:lnTo>
                    <a:pt x="184" y="213"/>
                  </a:lnTo>
                  <a:lnTo>
                    <a:pt x="176" y="215"/>
                  </a:lnTo>
                  <a:lnTo>
                    <a:pt x="167" y="217"/>
                  </a:lnTo>
                  <a:lnTo>
                    <a:pt x="161" y="219"/>
                  </a:lnTo>
                  <a:lnTo>
                    <a:pt x="150" y="219"/>
                  </a:lnTo>
                  <a:lnTo>
                    <a:pt x="141" y="220"/>
                  </a:lnTo>
                  <a:lnTo>
                    <a:pt x="99" y="220"/>
                  </a:lnTo>
                  <a:lnTo>
                    <a:pt x="91" y="219"/>
                  </a:lnTo>
                  <a:lnTo>
                    <a:pt x="81" y="218"/>
                  </a:lnTo>
                  <a:lnTo>
                    <a:pt x="67" y="215"/>
                  </a:lnTo>
                  <a:lnTo>
                    <a:pt x="55" y="210"/>
                  </a:lnTo>
                  <a:lnTo>
                    <a:pt x="42" y="204"/>
                  </a:lnTo>
                  <a:lnTo>
                    <a:pt x="31" y="196"/>
                  </a:lnTo>
                  <a:lnTo>
                    <a:pt x="22" y="189"/>
                  </a:lnTo>
                  <a:lnTo>
                    <a:pt x="16" y="183"/>
                  </a:lnTo>
                  <a:lnTo>
                    <a:pt x="10" y="174"/>
                  </a:lnTo>
                  <a:lnTo>
                    <a:pt x="5" y="164"/>
                  </a:lnTo>
                  <a:lnTo>
                    <a:pt x="3" y="157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1" y="137"/>
                  </a:lnTo>
                  <a:lnTo>
                    <a:pt x="2" y="126"/>
                  </a:lnTo>
                  <a:lnTo>
                    <a:pt x="5" y="117"/>
                  </a:lnTo>
                  <a:lnTo>
                    <a:pt x="10" y="106"/>
                  </a:lnTo>
                  <a:lnTo>
                    <a:pt x="18" y="97"/>
                  </a:lnTo>
                  <a:lnTo>
                    <a:pt x="26" y="88"/>
                  </a:lnTo>
                  <a:lnTo>
                    <a:pt x="37" y="80"/>
                  </a:lnTo>
                  <a:lnTo>
                    <a:pt x="47" y="74"/>
                  </a:lnTo>
                  <a:lnTo>
                    <a:pt x="61" y="68"/>
                  </a:lnTo>
                  <a:lnTo>
                    <a:pt x="76" y="64"/>
                  </a:lnTo>
                  <a:lnTo>
                    <a:pt x="86" y="62"/>
                  </a:lnTo>
                  <a:lnTo>
                    <a:pt x="30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685" name="Rectangle 13"/>
            <p:cNvSpPr>
              <a:spLocks noChangeArrowheads="1"/>
            </p:cNvSpPr>
            <p:nvPr/>
          </p:nvSpPr>
          <p:spPr bwMode="auto">
            <a:xfrm>
              <a:off x="717" y="1440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  <p:sp>
          <p:nvSpPr>
            <p:cNvPr id="2716686" name="Line 14"/>
            <p:cNvSpPr>
              <a:spLocks noChangeShapeType="1"/>
            </p:cNvSpPr>
            <p:nvPr/>
          </p:nvSpPr>
          <p:spPr bwMode="auto">
            <a:xfrm flipH="1">
              <a:off x="614" y="1379"/>
              <a:ext cx="17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38300" y="2511425"/>
            <a:ext cx="1444625" cy="517525"/>
            <a:chOff x="1032" y="1458"/>
            <a:chExt cx="910" cy="32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032" y="1458"/>
              <a:ext cx="194" cy="326"/>
              <a:chOff x="1161" y="1458"/>
              <a:chExt cx="218" cy="326"/>
            </a:xfrm>
          </p:grpSpPr>
          <p:sp>
            <p:nvSpPr>
              <p:cNvPr id="2716689" name="AutoShape 17"/>
              <p:cNvSpPr>
                <a:spLocks noChangeArrowheads="1"/>
              </p:cNvSpPr>
              <p:nvPr/>
            </p:nvSpPr>
            <p:spPr bwMode="auto">
              <a:xfrm>
                <a:off x="1161" y="1510"/>
                <a:ext cx="218" cy="274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0" name="AutoShape 18"/>
              <p:cNvSpPr>
                <a:spLocks noChangeArrowheads="1"/>
              </p:cNvSpPr>
              <p:nvPr/>
            </p:nvSpPr>
            <p:spPr bwMode="auto">
              <a:xfrm>
                <a:off x="1214" y="1458"/>
                <a:ext cx="165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1" name="AutoShape 19"/>
              <p:cNvSpPr>
                <a:spLocks noChangeArrowheads="1"/>
              </p:cNvSpPr>
              <p:nvPr/>
            </p:nvSpPr>
            <p:spPr bwMode="auto">
              <a:xfrm>
                <a:off x="1205" y="1532"/>
                <a:ext cx="114" cy="18"/>
              </a:xfrm>
              <a:prstGeom prst="parallelogram">
                <a:avLst>
                  <a:gd name="adj" fmla="val 15830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516" y="1500"/>
              <a:ext cx="189" cy="269"/>
              <a:chOff x="1705" y="1500"/>
              <a:chExt cx="213" cy="269"/>
            </a:xfrm>
          </p:grpSpPr>
          <p:sp>
            <p:nvSpPr>
              <p:cNvPr id="2716693" name="Freeform 21"/>
              <p:cNvSpPr>
                <a:spLocks/>
              </p:cNvSpPr>
              <p:nvPr/>
            </p:nvSpPr>
            <p:spPr bwMode="auto">
              <a:xfrm>
                <a:off x="1843" y="1625"/>
                <a:ext cx="64" cy="14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3"/>
                  </a:cxn>
                  <a:cxn ang="0">
                    <a:pos x="0" y="143"/>
                  </a:cxn>
                  <a:cxn ang="0">
                    <a:pos x="46" y="0"/>
                  </a:cxn>
                </a:cxnLst>
                <a:rect l="0" t="0" r="r" b="b"/>
                <a:pathLst>
                  <a:path w="64" h="144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3"/>
                    </a:lnTo>
                    <a:lnTo>
                      <a:pt x="0" y="143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4" name="Rectangle 22"/>
              <p:cNvSpPr>
                <a:spLocks noChangeArrowheads="1"/>
              </p:cNvSpPr>
              <p:nvPr/>
            </p:nvSpPr>
            <p:spPr bwMode="auto">
              <a:xfrm>
                <a:off x="1838" y="1625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5" name="Rectangle 23"/>
              <p:cNvSpPr>
                <a:spLocks noChangeArrowheads="1"/>
              </p:cNvSpPr>
              <p:nvPr/>
            </p:nvSpPr>
            <p:spPr bwMode="auto">
              <a:xfrm>
                <a:off x="1846" y="1683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6" name="Rectangle 24"/>
              <p:cNvSpPr>
                <a:spLocks noChangeArrowheads="1"/>
              </p:cNvSpPr>
              <p:nvPr/>
            </p:nvSpPr>
            <p:spPr bwMode="auto">
              <a:xfrm>
                <a:off x="1707" y="1683"/>
                <a:ext cx="79" cy="10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7" name="Oval 25"/>
              <p:cNvSpPr>
                <a:spLocks noChangeArrowheads="1"/>
              </p:cNvSpPr>
              <p:nvPr/>
            </p:nvSpPr>
            <p:spPr bwMode="auto">
              <a:xfrm>
                <a:off x="1769" y="1500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98" name="Freeform 26"/>
              <p:cNvSpPr>
                <a:spLocks/>
              </p:cNvSpPr>
              <p:nvPr/>
            </p:nvSpPr>
            <p:spPr bwMode="auto">
              <a:xfrm>
                <a:off x="1705" y="1547"/>
                <a:ext cx="146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6" y="125"/>
                  </a:cxn>
                  <a:cxn ang="0">
                    <a:pos x="95" y="221"/>
                  </a:cxn>
                  <a:cxn ang="0">
                    <a:pos x="120" y="106"/>
                  </a:cxn>
                  <a:cxn ang="0">
                    <a:pos x="119" y="104"/>
                  </a:cxn>
                  <a:cxn ang="0">
                    <a:pos x="118" y="102"/>
                  </a:cxn>
                  <a:cxn ang="0">
                    <a:pos x="116" y="100"/>
                  </a:cxn>
                  <a:cxn ang="0">
                    <a:pos x="114" y="98"/>
                  </a:cxn>
                  <a:cxn ang="0">
                    <a:pos x="111" y="97"/>
                  </a:cxn>
                  <a:cxn ang="0">
                    <a:pos x="108" y="96"/>
                  </a:cxn>
                  <a:cxn ang="0">
                    <a:pos x="106" y="96"/>
                  </a:cxn>
                  <a:cxn ang="0">
                    <a:pos x="103" y="96"/>
                  </a:cxn>
                  <a:cxn ang="0">
                    <a:pos x="70" y="56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39" y="68"/>
                  </a:cxn>
                  <a:cxn ang="0">
                    <a:pos x="142" y="66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5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8"/>
                  </a:cxn>
                  <a:cxn ang="0">
                    <a:pos x="92" y="48"/>
                  </a:cxn>
                  <a:cxn ang="0">
                    <a:pos x="84" y="31"/>
                  </a:cxn>
                  <a:cxn ang="0">
                    <a:pos x="85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6" y="125"/>
                    </a:lnTo>
                    <a:lnTo>
                      <a:pt x="95" y="125"/>
                    </a:lnTo>
                    <a:lnTo>
                      <a:pt x="95" y="221"/>
                    </a:lnTo>
                    <a:lnTo>
                      <a:pt x="120" y="221"/>
                    </a:lnTo>
                    <a:lnTo>
                      <a:pt x="120" y="106"/>
                    </a:lnTo>
                    <a:lnTo>
                      <a:pt x="120" y="105"/>
                    </a:lnTo>
                    <a:lnTo>
                      <a:pt x="119" y="104"/>
                    </a:lnTo>
                    <a:lnTo>
                      <a:pt x="118" y="102"/>
                    </a:lnTo>
                    <a:lnTo>
                      <a:pt x="118" y="102"/>
                    </a:lnTo>
                    <a:lnTo>
                      <a:pt x="117" y="101"/>
                    </a:lnTo>
                    <a:lnTo>
                      <a:pt x="116" y="100"/>
                    </a:lnTo>
                    <a:lnTo>
                      <a:pt x="115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4" y="96"/>
                    </a:lnTo>
                    <a:lnTo>
                      <a:pt x="103" y="96"/>
                    </a:lnTo>
                    <a:lnTo>
                      <a:pt x="57" y="94"/>
                    </a:lnTo>
                    <a:lnTo>
                      <a:pt x="70" y="56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2" y="66"/>
                    </a:lnTo>
                    <a:lnTo>
                      <a:pt x="142" y="65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92" y="48"/>
                    </a:lnTo>
                    <a:lnTo>
                      <a:pt x="83" y="33"/>
                    </a:lnTo>
                    <a:lnTo>
                      <a:pt x="84" y="31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699" name="Freeform 27"/>
            <p:cNvSpPr>
              <a:spLocks/>
            </p:cNvSpPr>
            <p:nvPr/>
          </p:nvSpPr>
          <p:spPr bwMode="auto">
            <a:xfrm>
              <a:off x="1756" y="1468"/>
              <a:ext cx="186" cy="306"/>
            </a:xfrm>
            <a:custGeom>
              <a:avLst/>
              <a:gdLst/>
              <a:ahLst/>
              <a:cxnLst>
                <a:cxn ang="0">
                  <a:pos x="208" y="276"/>
                </a:cxn>
                <a:cxn ang="0">
                  <a:pos x="192" y="276"/>
                </a:cxn>
                <a:cxn ang="0">
                  <a:pos x="165" y="241"/>
                </a:cxn>
                <a:cxn ang="0">
                  <a:pos x="127" y="177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5"/>
                </a:cxn>
                <a:cxn ang="0">
                  <a:pos x="162" y="147"/>
                </a:cxn>
                <a:cxn ang="0">
                  <a:pos x="171" y="147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2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39"/>
                </a:cxn>
                <a:cxn ang="0">
                  <a:pos x="58" y="122"/>
                </a:cxn>
                <a:cxn ang="0">
                  <a:pos x="67" y="114"/>
                </a:cxn>
                <a:cxn ang="0">
                  <a:pos x="73" y="120"/>
                </a:cxn>
                <a:cxn ang="0">
                  <a:pos x="71" y="147"/>
                </a:cxn>
                <a:cxn ang="0">
                  <a:pos x="64" y="175"/>
                </a:cxn>
                <a:cxn ang="0">
                  <a:pos x="55" y="206"/>
                </a:cxn>
                <a:cxn ang="0">
                  <a:pos x="34" y="237"/>
                </a:cxn>
                <a:cxn ang="0">
                  <a:pos x="8" y="268"/>
                </a:cxn>
                <a:cxn ang="0">
                  <a:pos x="0" y="285"/>
                </a:cxn>
                <a:cxn ang="0">
                  <a:pos x="20" y="305"/>
                </a:cxn>
                <a:cxn ang="0">
                  <a:pos x="34" y="302"/>
                </a:cxn>
                <a:cxn ang="0">
                  <a:pos x="24" y="289"/>
                </a:cxn>
                <a:cxn ang="0">
                  <a:pos x="31" y="272"/>
                </a:cxn>
                <a:cxn ang="0">
                  <a:pos x="64" y="234"/>
                </a:cxn>
                <a:cxn ang="0">
                  <a:pos x="88" y="206"/>
                </a:cxn>
                <a:cxn ang="0">
                  <a:pos x="99" y="200"/>
                </a:cxn>
                <a:cxn ang="0">
                  <a:pos x="114" y="209"/>
                </a:cxn>
                <a:cxn ang="0">
                  <a:pos x="148" y="255"/>
                </a:cxn>
                <a:cxn ang="0">
                  <a:pos x="175" y="294"/>
                </a:cxn>
                <a:cxn ang="0">
                  <a:pos x="186" y="297"/>
                </a:cxn>
                <a:cxn ang="0">
                  <a:pos x="200" y="287"/>
                </a:cxn>
              </a:cxnLst>
              <a:rect l="0" t="0" r="r" b="b"/>
              <a:pathLst>
                <a:path w="209" h="306">
                  <a:moveTo>
                    <a:pt x="207" y="281"/>
                  </a:moveTo>
                  <a:lnTo>
                    <a:pt x="208" y="276"/>
                  </a:lnTo>
                  <a:lnTo>
                    <a:pt x="200" y="277"/>
                  </a:lnTo>
                  <a:lnTo>
                    <a:pt x="192" y="276"/>
                  </a:lnTo>
                  <a:lnTo>
                    <a:pt x="182" y="268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7"/>
                  </a:lnTo>
                  <a:lnTo>
                    <a:pt x="118" y="159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5"/>
                  </a:lnTo>
                  <a:lnTo>
                    <a:pt x="154" y="143"/>
                  </a:lnTo>
                  <a:lnTo>
                    <a:pt x="162" y="147"/>
                  </a:lnTo>
                  <a:lnTo>
                    <a:pt x="167" y="149"/>
                  </a:lnTo>
                  <a:lnTo>
                    <a:pt x="171" y="147"/>
                  </a:lnTo>
                  <a:lnTo>
                    <a:pt x="174" y="143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2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2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4"/>
                  </a:lnTo>
                  <a:lnTo>
                    <a:pt x="43" y="128"/>
                  </a:lnTo>
                  <a:lnTo>
                    <a:pt x="42" y="143"/>
                  </a:lnTo>
                  <a:lnTo>
                    <a:pt x="42" y="153"/>
                  </a:lnTo>
                  <a:lnTo>
                    <a:pt x="42" y="160"/>
                  </a:lnTo>
                  <a:lnTo>
                    <a:pt x="43" y="166"/>
                  </a:lnTo>
                  <a:lnTo>
                    <a:pt x="46" y="168"/>
                  </a:lnTo>
                  <a:lnTo>
                    <a:pt x="51" y="170"/>
                  </a:lnTo>
                  <a:lnTo>
                    <a:pt x="54" y="168"/>
                  </a:lnTo>
                  <a:lnTo>
                    <a:pt x="55" y="166"/>
                  </a:lnTo>
                  <a:lnTo>
                    <a:pt x="55" y="155"/>
                  </a:lnTo>
                  <a:lnTo>
                    <a:pt x="55" y="139"/>
                  </a:lnTo>
                  <a:lnTo>
                    <a:pt x="56" y="129"/>
                  </a:lnTo>
                  <a:lnTo>
                    <a:pt x="58" y="122"/>
                  </a:lnTo>
                  <a:lnTo>
                    <a:pt x="61" y="116"/>
                  </a:lnTo>
                  <a:lnTo>
                    <a:pt x="67" y="114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1"/>
                  </a:lnTo>
                  <a:lnTo>
                    <a:pt x="71" y="147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2"/>
                  </a:lnTo>
                  <a:lnTo>
                    <a:pt x="55" y="206"/>
                  </a:lnTo>
                  <a:lnTo>
                    <a:pt x="43" y="225"/>
                  </a:lnTo>
                  <a:lnTo>
                    <a:pt x="34" y="237"/>
                  </a:lnTo>
                  <a:lnTo>
                    <a:pt x="18" y="255"/>
                  </a:lnTo>
                  <a:lnTo>
                    <a:pt x="8" y="268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8" y="294"/>
                  </a:lnTo>
                  <a:lnTo>
                    <a:pt x="20" y="305"/>
                  </a:lnTo>
                  <a:lnTo>
                    <a:pt x="31" y="305"/>
                  </a:lnTo>
                  <a:lnTo>
                    <a:pt x="34" y="302"/>
                  </a:lnTo>
                  <a:lnTo>
                    <a:pt x="29" y="296"/>
                  </a:lnTo>
                  <a:lnTo>
                    <a:pt x="24" y="289"/>
                  </a:lnTo>
                  <a:lnTo>
                    <a:pt x="24" y="284"/>
                  </a:lnTo>
                  <a:lnTo>
                    <a:pt x="31" y="272"/>
                  </a:lnTo>
                  <a:lnTo>
                    <a:pt x="44" y="259"/>
                  </a:lnTo>
                  <a:lnTo>
                    <a:pt x="64" y="234"/>
                  </a:lnTo>
                  <a:lnTo>
                    <a:pt x="81" y="213"/>
                  </a:lnTo>
                  <a:lnTo>
                    <a:pt x="88" y="206"/>
                  </a:lnTo>
                  <a:lnTo>
                    <a:pt x="92" y="201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09"/>
                  </a:lnTo>
                  <a:lnTo>
                    <a:pt x="130" y="230"/>
                  </a:lnTo>
                  <a:lnTo>
                    <a:pt x="148" y="255"/>
                  </a:lnTo>
                  <a:lnTo>
                    <a:pt x="165" y="280"/>
                  </a:lnTo>
                  <a:lnTo>
                    <a:pt x="175" y="294"/>
                  </a:lnTo>
                  <a:lnTo>
                    <a:pt x="179" y="297"/>
                  </a:lnTo>
                  <a:lnTo>
                    <a:pt x="186" y="297"/>
                  </a:lnTo>
                  <a:lnTo>
                    <a:pt x="192" y="292"/>
                  </a:lnTo>
                  <a:lnTo>
                    <a:pt x="200" y="287"/>
                  </a:lnTo>
                  <a:lnTo>
                    <a:pt x="207" y="281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232" y="1458"/>
              <a:ext cx="241" cy="326"/>
              <a:chOff x="1386" y="1458"/>
              <a:chExt cx="271" cy="326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1386" y="1458"/>
                <a:ext cx="271" cy="326"/>
                <a:chOff x="1386" y="1458"/>
                <a:chExt cx="271" cy="326"/>
              </a:xfrm>
            </p:grpSpPr>
            <p:sp>
              <p:nvSpPr>
                <p:cNvPr id="2716702" name="AutoShape 30"/>
                <p:cNvSpPr>
                  <a:spLocks noChangeArrowheads="1"/>
                </p:cNvSpPr>
                <p:nvPr/>
              </p:nvSpPr>
              <p:spPr bwMode="auto">
                <a:xfrm>
                  <a:off x="1386" y="1510"/>
                  <a:ext cx="271" cy="274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450" y="1458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04" name="Oval 32"/>
              <p:cNvSpPr>
                <a:spLocks noChangeArrowheads="1"/>
              </p:cNvSpPr>
              <p:nvPr/>
            </p:nvSpPr>
            <p:spPr bwMode="auto">
              <a:xfrm>
                <a:off x="1472" y="1486"/>
                <a:ext cx="27" cy="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5" name="AutoShape 33"/>
              <p:cNvSpPr>
                <a:spLocks noChangeArrowheads="1"/>
              </p:cNvSpPr>
              <p:nvPr/>
            </p:nvSpPr>
            <p:spPr bwMode="auto">
              <a:xfrm>
                <a:off x="1418" y="1640"/>
                <a:ext cx="145" cy="59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321050" y="3046413"/>
            <a:ext cx="1441450" cy="517525"/>
            <a:chOff x="2353" y="1795"/>
            <a:chExt cx="1022" cy="326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353" y="1795"/>
              <a:ext cx="217" cy="326"/>
              <a:chOff x="2353" y="1795"/>
              <a:chExt cx="217" cy="326"/>
            </a:xfrm>
          </p:grpSpPr>
          <p:sp>
            <p:nvSpPr>
              <p:cNvPr id="2716708" name="AutoShape 36"/>
              <p:cNvSpPr>
                <a:spLocks noChangeArrowheads="1"/>
              </p:cNvSpPr>
              <p:nvPr/>
            </p:nvSpPr>
            <p:spPr bwMode="auto">
              <a:xfrm>
                <a:off x="2353" y="1849"/>
                <a:ext cx="217" cy="272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09" name="AutoShape 37"/>
              <p:cNvSpPr>
                <a:spLocks noChangeArrowheads="1"/>
              </p:cNvSpPr>
              <p:nvPr/>
            </p:nvSpPr>
            <p:spPr bwMode="auto">
              <a:xfrm>
                <a:off x="2404" y="1795"/>
                <a:ext cx="166" cy="4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0" name="AutoShape 38"/>
              <p:cNvSpPr>
                <a:spLocks noChangeArrowheads="1"/>
              </p:cNvSpPr>
              <p:nvPr/>
            </p:nvSpPr>
            <p:spPr bwMode="auto">
              <a:xfrm>
                <a:off x="2396" y="1869"/>
                <a:ext cx="111" cy="18"/>
              </a:xfrm>
              <a:prstGeom prst="parallelogram">
                <a:avLst>
                  <a:gd name="adj" fmla="val 154138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2897" y="1838"/>
              <a:ext cx="211" cy="270"/>
              <a:chOff x="2897" y="1838"/>
              <a:chExt cx="211" cy="270"/>
            </a:xfrm>
          </p:grpSpPr>
          <p:sp>
            <p:nvSpPr>
              <p:cNvPr id="2716712" name="Freeform 40"/>
              <p:cNvSpPr>
                <a:spLocks/>
              </p:cNvSpPr>
              <p:nvPr/>
            </p:nvSpPr>
            <p:spPr bwMode="auto">
              <a:xfrm>
                <a:off x="3033" y="196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3" name="Rectangle 41"/>
              <p:cNvSpPr>
                <a:spLocks noChangeArrowheads="1"/>
              </p:cNvSpPr>
              <p:nvPr/>
            </p:nvSpPr>
            <p:spPr bwMode="auto">
              <a:xfrm>
                <a:off x="3028" y="1963"/>
                <a:ext cx="80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4" name="Rectangle 42"/>
              <p:cNvSpPr>
                <a:spLocks noChangeArrowheads="1"/>
              </p:cNvSpPr>
              <p:nvPr/>
            </p:nvSpPr>
            <p:spPr bwMode="auto">
              <a:xfrm>
                <a:off x="3036" y="202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5" name="Rectangle 43"/>
              <p:cNvSpPr>
                <a:spLocks noChangeArrowheads="1"/>
              </p:cNvSpPr>
              <p:nvPr/>
            </p:nvSpPr>
            <p:spPr bwMode="auto">
              <a:xfrm>
                <a:off x="2898" y="2022"/>
                <a:ext cx="78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6" name="Oval 44"/>
              <p:cNvSpPr>
                <a:spLocks noChangeArrowheads="1"/>
              </p:cNvSpPr>
              <p:nvPr/>
            </p:nvSpPr>
            <p:spPr bwMode="auto">
              <a:xfrm>
                <a:off x="2959" y="1838"/>
                <a:ext cx="24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17" name="Freeform 45"/>
              <p:cNvSpPr>
                <a:spLocks/>
              </p:cNvSpPr>
              <p:nvPr/>
            </p:nvSpPr>
            <p:spPr bwMode="auto">
              <a:xfrm>
                <a:off x="2897" y="1884"/>
                <a:ext cx="144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1" y="126"/>
                  </a:cxn>
                  <a:cxn ang="0">
                    <a:pos x="15" y="126"/>
                  </a:cxn>
                  <a:cxn ang="0">
                    <a:pos x="93" y="223"/>
                  </a:cxn>
                  <a:cxn ang="0">
                    <a:pos x="118" y="107"/>
                  </a:cxn>
                  <a:cxn ang="0">
                    <a:pos x="117" y="105"/>
                  </a:cxn>
                  <a:cxn ang="0">
                    <a:pos x="116" y="103"/>
                  </a:cxn>
                  <a:cxn ang="0">
                    <a:pos x="114" y="101"/>
                  </a:cxn>
                  <a:cxn ang="0">
                    <a:pos x="112" y="99"/>
                  </a:cxn>
                  <a:cxn ang="0">
                    <a:pos x="110" y="98"/>
                  </a:cxn>
                  <a:cxn ang="0">
                    <a:pos x="107" y="97"/>
                  </a:cxn>
                  <a:cxn ang="0">
                    <a:pos x="104" y="97"/>
                  </a:cxn>
                  <a:cxn ang="0">
                    <a:pos x="102" y="97"/>
                  </a:cxn>
                  <a:cxn ang="0">
                    <a:pos x="69" y="57"/>
                  </a:cxn>
                  <a:cxn ang="0">
                    <a:pos x="133" y="70"/>
                  </a:cxn>
                  <a:cxn ang="0">
                    <a:pos x="135" y="70"/>
                  </a:cxn>
                  <a:cxn ang="0">
                    <a:pos x="137" y="69"/>
                  </a:cxn>
                  <a:cxn ang="0">
                    <a:pos x="140" y="67"/>
                  </a:cxn>
                  <a:cxn ang="0">
                    <a:pos x="142" y="65"/>
                  </a:cxn>
                  <a:cxn ang="0">
                    <a:pos x="142" y="62"/>
                  </a:cxn>
                  <a:cxn ang="0">
                    <a:pos x="143" y="59"/>
                  </a:cxn>
                  <a:cxn ang="0">
                    <a:pos x="142" y="56"/>
                  </a:cxn>
                  <a:cxn ang="0">
                    <a:pos x="141" y="53"/>
                  </a:cxn>
                  <a:cxn ang="0">
                    <a:pos x="139" y="51"/>
                  </a:cxn>
                  <a:cxn ang="0">
                    <a:pos x="137" y="49"/>
                  </a:cxn>
                  <a:cxn ang="0">
                    <a:pos x="134" y="49"/>
                  </a:cxn>
                  <a:cxn ang="0">
                    <a:pos x="91" y="49"/>
                  </a:cxn>
                  <a:cxn ang="0">
                    <a:pos x="83" y="32"/>
                  </a:cxn>
                  <a:cxn ang="0">
                    <a:pos x="84" y="28"/>
                  </a:cxn>
                  <a:cxn ang="0">
                    <a:pos x="84" y="23"/>
                  </a:cxn>
                  <a:cxn ang="0">
                    <a:pos x="84" y="18"/>
                  </a:cxn>
                  <a:cxn ang="0">
                    <a:pos x="83" y="14"/>
                  </a:cxn>
                  <a:cxn ang="0">
                    <a:pos x="82" y="11"/>
                  </a:cxn>
                  <a:cxn ang="0">
                    <a:pos x="79" y="8"/>
                  </a:cxn>
                  <a:cxn ang="0">
                    <a:pos x="76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3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4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6"/>
                    </a:lnTo>
                    <a:lnTo>
                      <a:pt x="13" y="126"/>
                    </a:lnTo>
                    <a:lnTo>
                      <a:pt x="15" y="126"/>
                    </a:lnTo>
                    <a:lnTo>
                      <a:pt x="93" y="126"/>
                    </a:lnTo>
                    <a:lnTo>
                      <a:pt x="93" y="223"/>
                    </a:lnTo>
                    <a:lnTo>
                      <a:pt x="118" y="223"/>
                    </a:lnTo>
                    <a:lnTo>
                      <a:pt x="118" y="107"/>
                    </a:lnTo>
                    <a:lnTo>
                      <a:pt x="118" y="106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6" y="103"/>
                    </a:lnTo>
                    <a:lnTo>
                      <a:pt x="116" y="102"/>
                    </a:lnTo>
                    <a:lnTo>
                      <a:pt x="114" y="101"/>
                    </a:lnTo>
                    <a:lnTo>
                      <a:pt x="114" y="100"/>
                    </a:lnTo>
                    <a:lnTo>
                      <a:pt x="112" y="99"/>
                    </a:lnTo>
                    <a:lnTo>
                      <a:pt x="111" y="99"/>
                    </a:lnTo>
                    <a:lnTo>
                      <a:pt x="110" y="98"/>
                    </a:lnTo>
                    <a:lnTo>
                      <a:pt x="109" y="98"/>
                    </a:lnTo>
                    <a:lnTo>
                      <a:pt x="107" y="97"/>
                    </a:lnTo>
                    <a:lnTo>
                      <a:pt x="105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102" y="97"/>
                    </a:lnTo>
                    <a:lnTo>
                      <a:pt x="56" y="95"/>
                    </a:lnTo>
                    <a:lnTo>
                      <a:pt x="69" y="57"/>
                    </a:lnTo>
                    <a:lnTo>
                      <a:pt x="78" y="70"/>
                    </a:lnTo>
                    <a:lnTo>
                      <a:pt x="133" y="70"/>
                    </a:lnTo>
                    <a:lnTo>
                      <a:pt x="134" y="70"/>
                    </a:lnTo>
                    <a:lnTo>
                      <a:pt x="135" y="70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9" y="68"/>
                    </a:lnTo>
                    <a:lnTo>
                      <a:pt x="140" y="67"/>
                    </a:lnTo>
                    <a:lnTo>
                      <a:pt x="140" y="66"/>
                    </a:lnTo>
                    <a:lnTo>
                      <a:pt x="142" y="65"/>
                    </a:lnTo>
                    <a:lnTo>
                      <a:pt x="142" y="64"/>
                    </a:lnTo>
                    <a:lnTo>
                      <a:pt x="142" y="62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1" y="53"/>
                    </a:lnTo>
                    <a:lnTo>
                      <a:pt x="140" y="52"/>
                    </a:lnTo>
                    <a:lnTo>
                      <a:pt x="139" y="51"/>
                    </a:lnTo>
                    <a:lnTo>
                      <a:pt x="138" y="50"/>
                    </a:lnTo>
                    <a:lnTo>
                      <a:pt x="137" y="49"/>
                    </a:lnTo>
                    <a:lnTo>
                      <a:pt x="136" y="49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91" y="49"/>
                    </a:lnTo>
                    <a:lnTo>
                      <a:pt x="82" y="33"/>
                    </a:lnTo>
                    <a:lnTo>
                      <a:pt x="83" y="32"/>
                    </a:lnTo>
                    <a:lnTo>
                      <a:pt x="84" y="30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4" y="21"/>
                    </a:lnTo>
                    <a:lnTo>
                      <a:pt x="84" y="18"/>
                    </a:lnTo>
                    <a:lnTo>
                      <a:pt x="84" y="16"/>
                    </a:lnTo>
                    <a:lnTo>
                      <a:pt x="83" y="14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0" y="10"/>
                    </a:lnTo>
                    <a:lnTo>
                      <a:pt x="79" y="8"/>
                    </a:lnTo>
                    <a:lnTo>
                      <a:pt x="78" y="7"/>
                    </a:lnTo>
                    <a:lnTo>
                      <a:pt x="76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49" y="3"/>
                    </a:lnTo>
                    <a:lnTo>
                      <a:pt x="47" y="5"/>
                    </a:lnTo>
                    <a:lnTo>
                      <a:pt x="45" y="7"/>
                    </a:lnTo>
                    <a:lnTo>
                      <a:pt x="43" y="9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18" name="Freeform 46"/>
            <p:cNvSpPr>
              <a:spLocks/>
            </p:cNvSpPr>
            <p:nvPr/>
          </p:nvSpPr>
          <p:spPr bwMode="auto">
            <a:xfrm>
              <a:off x="3166" y="1805"/>
              <a:ext cx="209" cy="308"/>
            </a:xfrm>
            <a:custGeom>
              <a:avLst/>
              <a:gdLst/>
              <a:ahLst/>
              <a:cxnLst>
                <a:cxn ang="0">
                  <a:pos x="208" y="278"/>
                </a:cxn>
                <a:cxn ang="0">
                  <a:pos x="192" y="278"/>
                </a:cxn>
                <a:cxn ang="0">
                  <a:pos x="165" y="242"/>
                </a:cxn>
                <a:cxn ang="0">
                  <a:pos x="127" y="179"/>
                </a:cxn>
                <a:cxn ang="0">
                  <a:pos x="116" y="150"/>
                </a:cxn>
                <a:cxn ang="0">
                  <a:pos x="119" y="130"/>
                </a:cxn>
                <a:cxn ang="0">
                  <a:pos x="128" y="126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2"/>
                </a:cxn>
                <a:cxn ang="0">
                  <a:pos x="164" y="130"/>
                </a:cxn>
                <a:cxn ang="0">
                  <a:pos x="141" y="114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60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60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5"/>
                </a:cxn>
                <a:cxn ang="0">
                  <a:pos x="43" y="128"/>
                </a:cxn>
                <a:cxn ang="0">
                  <a:pos x="42" y="154"/>
                </a:cxn>
                <a:cxn ang="0">
                  <a:pos x="43" y="167"/>
                </a:cxn>
                <a:cxn ang="0">
                  <a:pos x="51" y="171"/>
                </a:cxn>
                <a:cxn ang="0">
                  <a:pos x="55" y="167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6"/>
                </a:cxn>
                <a:cxn ang="0">
                  <a:pos x="55" y="208"/>
                </a:cxn>
                <a:cxn ang="0">
                  <a:pos x="34" y="238"/>
                </a:cxn>
                <a:cxn ang="0">
                  <a:pos x="8" y="270"/>
                </a:cxn>
                <a:cxn ang="0">
                  <a:pos x="0" y="287"/>
                </a:cxn>
                <a:cxn ang="0">
                  <a:pos x="20" y="307"/>
                </a:cxn>
                <a:cxn ang="0">
                  <a:pos x="34" y="304"/>
                </a:cxn>
                <a:cxn ang="0">
                  <a:pos x="24" y="291"/>
                </a:cxn>
                <a:cxn ang="0">
                  <a:pos x="31" y="274"/>
                </a:cxn>
                <a:cxn ang="0">
                  <a:pos x="64" y="236"/>
                </a:cxn>
                <a:cxn ang="0">
                  <a:pos x="88" y="208"/>
                </a:cxn>
                <a:cxn ang="0">
                  <a:pos x="99" y="201"/>
                </a:cxn>
                <a:cxn ang="0">
                  <a:pos x="114" y="210"/>
                </a:cxn>
                <a:cxn ang="0">
                  <a:pos x="148" y="257"/>
                </a:cxn>
                <a:cxn ang="0">
                  <a:pos x="175" y="296"/>
                </a:cxn>
                <a:cxn ang="0">
                  <a:pos x="186" y="299"/>
                </a:cxn>
                <a:cxn ang="0">
                  <a:pos x="200" y="288"/>
                </a:cxn>
              </a:cxnLst>
              <a:rect l="0" t="0" r="r" b="b"/>
              <a:pathLst>
                <a:path w="209" h="308">
                  <a:moveTo>
                    <a:pt x="207" y="283"/>
                  </a:moveTo>
                  <a:lnTo>
                    <a:pt x="208" y="278"/>
                  </a:lnTo>
                  <a:lnTo>
                    <a:pt x="200" y="279"/>
                  </a:lnTo>
                  <a:lnTo>
                    <a:pt x="192" y="278"/>
                  </a:lnTo>
                  <a:lnTo>
                    <a:pt x="182" y="270"/>
                  </a:lnTo>
                  <a:lnTo>
                    <a:pt x="165" y="242"/>
                  </a:lnTo>
                  <a:lnTo>
                    <a:pt x="140" y="201"/>
                  </a:lnTo>
                  <a:lnTo>
                    <a:pt x="127" y="179"/>
                  </a:lnTo>
                  <a:lnTo>
                    <a:pt x="118" y="160"/>
                  </a:lnTo>
                  <a:lnTo>
                    <a:pt x="116" y="150"/>
                  </a:lnTo>
                  <a:lnTo>
                    <a:pt x="116" y="138"/>
                  </a:lnTo>
                  <a:lnTo>
                    <a:pt x="119" y="130"/>
                  </a:lnTo>
                  <a:lnTo>
                    <a:pt x="124" y="126"/>
                  </a:lnTo>
                  <a:lnTo>
                    <a:pt x="128" y="126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50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2"/>
                  </a:lnTo>
                  <a:lnTo>
                    <a:pt x="171" y="138"/>
                  </a:lnTo>
                  <a:lnTo>
                    <a:pt x="164" y="130"/>
                  </a:lnTo>
                  <a:lnTo>
                    <a:pt x="149" y="120"/>
                  </a:lnTo>
                  <a:lnTo>
                    <a:pt x="141" y="114"/>
                  </a:lnTo>
                  <a:lnTo>
                    <a:pt x="136" y="105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60"/>
                  </a:lnTo>
                  <a:lnTo>
                    <a:pt x="114" y="56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9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60"/>
                  </a:lnTo>
                  <a:lnTo>
                    <a:pt x="73" y="64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5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4"/>
                  </a:lnTo>
                  <a:lnTo>
                    <a:pt x="42" y="161"/>
                  </a:lnTo>
                  <a:lnTo>
                    <a:pt x="43" y="167"/>
                  </a:lnTo>
                  <a:lnTo>
                    <a:pt x="46" y="169"/>
                  </a:lnTo>
                  <a:lnTo>
                    <a:pt x="51" y="171"/>
                  </a:lnTo>
                  <a:lnTo>
                    <a:pt x="54" y="169"/>
                  </a:lnTo>
                  <a:lnTo>
                    <a:pt x="55" y="167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30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3"/>
                  </a:lnTo>
                  <a:lnTo>
                    <a:pt x="64" y="176"/>
                  </a:lnTo>
                  <a:lnTo>
                    <a:pt x="60" y="193"/>
                  </a:lnTo>
                  <a:lnTo>
                    <a:pt x="55" y="208"/>
                  </a:lnTo>
                  <a:lnTo>
                    <a:pt x="43" y="226"/>
                  </a:lnTo>
                  <a:lnTo>
                    <a:pt x="34" y="238"/>
                  </a:lnTo>
                  <a:lnTo>
                    <a:pt x="18" y="257"/>
                  </a:lnTo>
                  <a:lnTo>
                    <a:pt x="8" y="270"/>
                  </a:lnTo>
                  <a:lnTo>
                    <a:pt x="0" y="282"/>
                  </a:lnTo>
                  <a:lnTo>
                    <a:pt x="0" y="287"/>
                  </a:lnTo>
                  <a:lnTo>
                    <a:pt x="8" y="296"/>
                  </a:lnTo>
                  <a:lnTo>
                    <a:pt x="20" y="307"/>
                  </a:lnTo>
                  <a:lnTo>
                    <a:pt x="31" y="307"/>
                  </a:lnTo>
                  <a:lnTo>
                    <a:pt x="34" y="304"/>
                  </a:lnTo>
                  <a:lnTo>
                    <a:pt x="29" y="298"/>
                  </a:lnTo>
                  <a:lnTo>
                    <a:pt x="24" y="291"/>
                  </a:lnTo>
                  <a:lnTo>
                    <a:pt x="24" y="286"/>
                  </a:lnTo>
                  <a:lnTo>
                    <a:pt x="31" y="274"/>
                  </a:lnTo>
                  <a:lnTo>
                    <a:pt x="44" y="261"/>
                  </a:lnTo>
                  <a:lnTo>
                    <a:pt x="64" y="236"/>
                  </a:lnTo>
                  <a:lnTo>
                    <a:pt x="81" y="214"/>
                  </a:lnTo>
                  <a:lnTo>
                    <a:pt x="88" y="208"/>
                  </a:lnTo>
                  <a:lnTo>
                    <a:pt x="92" y="202"/>
                  </a:lnTo>
                  <a:lnTo>
                    <a:pt x="99" y="201"/>
                  </a:lnTo>
                  <a:lnTo>
                    <a:pt x="106" y="205"/>
                  </a:lnTo>
                  <a:lnTo>
                    <a:pt x="114" y="210"/>
                  </a:lnTo>
                  <a:lnTo>
                    <a:pt x="130" y="232"/>
                  </a:lnTo>
                  <a:lnTo>
                    <a:pt x="148" y="257"/>
                  </a:lnTo>
                  <a:lnTo>
                    <a:pt x="165" y="282"/>
                  </a:lnTo>
                  <a:lnTo>
                    <a:pt x="175" y="296"/>
                  </a:lnTo>
                  <a:lnTo>
                    <a:pt x="179" y="299"/>
                  </a:lnTo>
                  <a:lnTo>
                    <a:pt x="186" y="299"/>
                  </a:lnTo>
                  <a:lnTo>
                    <a:pt x="192" y="294"/>
                  </a:lnTo>
                  <a:lnTo>
                    <a:pt x="200" y="288"/>
                  </a:lnTo>
                  <a:lnTo>
                    <a:pt x="207" y="283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2576" y="1795"/>
              <a:ext cx="273" cy="326"/>
              <a:chOff x="2576" y="1795"/>
              <a:chExt cx="273" cy="326"/>
            </a:xfrm>
          </p:grpSpPr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2576" y="1795"/>
                <a:ext cx="273" cy="326"/>
                <a:chOff x="2576" y="1795"/>
                <a:chExt cx="273" cy="326"/>
              </a:xfrm>
            </p:grpSpPr>
            <p:sp>
              <p:nvSpPr>
                <p:cNvPr id="2716721" name="AutoShape 49"/>
                <p:cNvSpPr>
                  <a:spLocks noChangeArrowheads="1"/>
                </p:cNvSpPr>
                <p:nvPr/>
              </p:nvSpPr>
              <p:spPr bwMode="auto">
                <a:xfrm>
                  <a:off x="2576" y="1849"/>
                  <a:ext cx="273" cy="272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22" name="AutoShape 50"/>
                <p:cNvSpPr>
                  <a:spLocks noChangeArrowheads="1"/>
                </p:cNvSpPr>
                <p:nvPr/>
              </p:nvSpPr>
              <p:spPr bwMode="auto">
                <a:xfrm>
                  <a:off x="2642" y="1795"/>
                  <a:ext cx="207" cy="4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23" name="Oval 51"/>
              <p:cNvSpPr>
                <a:spLocks noChangeArrowheads="1"/>
              </p:cNvSpPr>
              <p:nvPr/>
            </p:nvSpPr>
            <p:spPr bwMode="auto">
              <a:xfrm>
                <a:off x="2662" y="1823"/>
                <a:ext cx="27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4" name="AutoShape 52"/>
              <p:cNvSpPr>
                <a:spLocks noChangeArrowheads="1"/>
              </p:cNvSpPr>
              <p:nvPr/>
            </p:nvSpPr>
            <p:spPr bwMode="auto">
              <a:xfrm>
                <a:off x="2608" y="1976"/>
                <a:ext cx="145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4999038" y="3492500"/>
            <a:ext cx="1446212" cy="517525"/>
            <a:chOff x="3543" y="2076"/>
            <a:chExt cx="1024" cy="326"/>
          </a:xfrm>
        </p:grpSpPr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543" y="2076"/>
              <a:ext cx="216" cy="326"/>
              <a:chOff x="3543" y="2076"/>
              <a:chExt cx="216" cy="326"/>
            </a:xfrm>
          </p:grpSpPr>
          <p:sp>
            <p:nvSpPr>
              <p:cNvPr id="2716727" name="AutoShape 55"/>
              <p:cNvSpPr>
                <a:spLocks noChangeArrowheads="1"/>
              </p:cNvSpPr>
              <p:nvPr/>
            </p:nvSpPr>
            <p:spPr bwMode="auto">
              <a:xfrm>
                <a:off x="3543" y="2129"/>
                <a:ext cx="216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8" name="AutoShape 56"/>
              <p:cNvSpPr>
                <a:spLocks noChangeArrowheads="1"/>
              </p:cNvSpPr>
              <p:nvPr/>
            </p:nvSpPr>
            <p:spPr bwMode="auto">
              <a:xfrm>
                <a:off x="3594" y="2076"/>
                <a:ext cx="165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29" name="AutoShape 57"/>
              <p:cNvSpPr>
                <a:spLocks noChangeArrowheads="1"/>
              </p:cNvSpPr>
              <p:nvPr/>
            </p:nvSpPr>
            <p:spPr bwMode="auto">
              <a:xfrm>
                <a:off x="3585" y="2150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088" y="2120"/>
              <a:ext cx="210" cy="268"/>
              <a:chOff x="4088" y="2120"/>
              <a:chExt cx="210" cy="268"/>
            </a:xfrm>
          </p:grpSpPr>
          <p:sp>
            <p:nvSpPr>
              <p:cNvPr id="2716731" name="Freeform 59"/>
              <p:cNvSpPr>
                <a:spLocks/>
              </p:cNvSpPr>
              <p:nvPr/>
            </p:nvSpPr>
            <p:spPr bwMode="auto">
              <a:xfrm>
                <a:off x="4223" y="2243"/>
                <a:ext cx="64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63" y="0"/>
                  </a:cxn>
                  <a:cxn ang="0">
                    <a:pos x="17" y="144"/>
                  </a:cxn>
                  <a:cxn ang="0">
                    <a:pos x="0" y="144"/>
                  </a:cxn>
                  <a:cxn ang="0">
                    <a:pos x="46" y="0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63" y="0"/>
                    </a:lnTo>
                    <a:lnTo>
                      <a:pt x="17" y="144"/>
                    </a:lnTo>
                    <a:lnTo>
                      <a:pt x="0" y="144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2" name="Rectangle 60"/>
              <p:cNvSpPr>
                <a:spLocks noChangeArrowheads="1"/>
              </p:cNvSpPr>
              <p:nvPr/>
            </p:nvSpPr>
            <p:spPr bwMode="auto">
              <a:xfrm>
                <a:off x="4218" y="2243"/>
                <a:ext cx="80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3" name="Rectangle 61"/>
              <p:cNvSpPr>
                <a:spLocks noChangeArrowheads="1"/>
              </p:cNvSpPr>
              <p:nvPr/>
            </p:nvSpPr>
            <p:spPr bwMode="auto">
              <a:xfrm>
                <a:off x="4226" y="2302"/>
                <a:ext cx="60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4" name="Rectangle 62"/>
              <p:cNvSpPr>
                <a:spLocks noChangeArrowheads="1"/>
              </p:cNvSpPr>
              <p:nvPr/>
            </p:nvSpPr>
            <p:spPr bwMode="auto">
              <a:xfrm>
                <a:off x="4090" y="2302"/>
                <a:ext cx="76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5" name="Oval 63"/>
              <p:cNvSpPr>
                <a:spLocks noChangeArrowheads="1"/>
              </p:cNvSpPr>
              <p:nvPr/>
            </p:nvSpPr>
            <p:spPr bwMode="auto">
              <a:xfrm>
                <a:off x="4149" y="2120"/>
                <a:ext cx="24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36" name="Freeform 64"/>
              <p:cNvSpPr>
                <a:spLocks/>
              </p:cNvSpPr>
              <p:nvPr/>
            </p:nvSpPr>
            <p:spPr bwMode="auto">
              <a:xfrm>
                <a:off x="4088" y="2166"/>
                <a:ext cx="145" cy="222"/>
              </a:xfrm>
              <a:custGeom>
                <a:avLst/>
                <a:gdLst/>
                <a:ahLst/>
                <a:cxnLst>
                  <a:cxn ang="0">
                    <a:pos x="1" y="102"/>
                  </a:cxn>
                  <a:cxn ang="0">
                    <a:pos x="1" y="105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1" y="116"/>
                  </a:cxn>
                  <a:cxn ang="0">
                    <a:pos x="3" y="119"/>
                  </a:cxn>
                  <a:cxn ang="0">
                    <a:pos x="6" y="122"/>
                  </a:cxn>
                  <a:cxn ang="0">
                    <a:pos x="9" y="124"/>
                  </a:cxn>
                  <a:cxn ang="0">
                    <a:pos x="12" y="125"/>
                  </a:cxn>
                  <a:cxn ang="0">
                    <a:pos x="15" y="125"/>
                  </a:cxn>
                  <a:cxn ang="0">
                    <a:pos x="94" y="221"/>
                  </a:cxn>
                  <a:cxn ang="0">
                    <a:pos x="119" y="106"/>
                  </a:cxn>
                  <a:cxn ang="0">
                    <a:pos x="118" y="104"/>
                  </a:cxn>
                  <a:cxn ang="0">
                    <a:pos x="117" y="102"/>
                  </a:cxn>
                  <a:cxn ang="0">
                    <a:pos x="115" y="100"/>
                  </a:cxn>
                  <a:cxn ang="0">
                    <a:pos x="113" y="98"/>
                  </a:cxn>
                  <a:cxn ang="0">
                    <a:pos x="111" y="97"/>
                  </a:cxn>
                  <a:cxn ang="0">
                    <a:pos x="107" y="96"/>
                  </a:cxn>
                  <a:cxn ang="0">
                    <a:pos x="105" y="96"/>
                  </a:cxn>
                  <a:cxn ang="0">
                    <a:pos x="102" y="96"/>
                  </a:cxn>
                  <a:cxn ang="0">
                    <a:pos x="69" y="56"/>
                  </a:cxn>
                  <a:cxn ang="0">
                    <a:pos x="134" y="70"/>
                  </a:cxn>
                  <a:cxn ang="0">
                    <a:pos x="136" y="69"/>
                  </a:cxn>
                  <a:cxn ang="0">
                    <a:pos x="138" y="68"/>
                  </a:cxn>
                  <a:cxn ang="0">
                    <a:pos x="141" y="66"/>
                  </a:cxn>
                  <a:cxn ang="0">
                    <a:pos x="143" y="65"/>
                  </a:cxn>
                  <a:cxn ang="0">
                    <a:pos x="143" y="62"/>
                  </a:cxn>
                  <a:cxn ang="0">
                    <a:pos x="144" y="59"/>
                  </a:cxn>
                  <a:cxn ang="0">
                    <a:pos x="143" y="55"/>
                  </a:cxn>
                  <a:cxn ang="0">
                    <a:pos x="142" y="53"/>
                  </a:cxn>
                  <a:cxn ang="0">
                    <a:pos x="140" y="51"/>
                  </a:cxn>
                  <a:cxn ang="0">
                    <a:pos x="138" y="49"/>
                  </a:cxn>
                  <a:cxn ang="0">
                    <a:pos x="135" y="48"/>
                  </a:cxn>
                  <a:cxn ang="0">
                    <a:pos x="91" y="48"/>
                  </a:cxn>
                  <a:cxn ang="0">
                    <a:pos x="84" y="31"/>
                  </a:cxn>
                  <a:cxn ang="0">
                    <a:pos x="84" y="27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2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3" y="3"/>
                  </a:cxn>
                  <a:cxn ang="0">
                    <a:pos x="69" y="1"/>
                  </a:cxn>
                  <a:cxn ang="0">
                    <a:pos x="65" y="0"/>
                  </a:cxn>
                  <a:cxn ang="0">
                    <a:pos x="60" y="0"/>
                  </a:cxn>
                  <a:cxn ang="0">
                    <a:pos x="56" y="1"/>
                  </a:cxn>
                  <a:cxn ang="0">
                    <a:pos x="51" y="2"/>
                  </a:cxn>
                  <a:cxn ang="0">
                    <a:pos x="47" y="5"/>
                  </a:cxn>
                  <a:cxn ang="0">
                    <a:pos x="44" y="8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5" h="222">
                    <a:moveTo>
                      <a:pt x="39" y="17"/>
                    </a:moveTo>
                    <a:lnTo>
                      <a:pt x="1" y="102"/>
                    </a:lnTo>
                    <a:lnTo>
                      <a:pt x="1" y="104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21"/>
                    </a:lnTo>
                    <a:lnTo>
                      <a:pt x="6" y="122"/>
                    </a:lnTo>
                    <a:lnTo>
                      <a:pt x="8" y="123"/>
                    </a:lnTo>
                    <a:lnTo>
                      <a:pt x="9" y="124"/>
                    </a:lnTo>
                    <a:lnTo>
                      <a:pt x="10" y="124"/>
                    </a:lnTo>
                    <a:lnTo>
                      <a:pt x="12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94" y="125"/>
                    </a:lnTo>
                    <a:lnTo>
                      <a:pt x="94" y="221"/>
                    </a:lnTo>
                    <a:lnTo>
                      <a:pt x="119" y="221"/>
                    </a:lnTo>
                    <a:lnTo>
                      <a:pt x="119" y="106"/>
                    </a:lnTo>
                    <a:lnTo>
                      <a:pt x="119" y="105"/>
                    </a:lnTo>
                    <a:lnTo>
                      <a:pt x="118" y="104"/>
                    </a:lnTo>
                    <a:lnTo>
                      <a:pt x="118" y="102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8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7" y="96"/>
                    </a:lnTo>
                    <a:lnTo>
                      <a:pt x="106" y="96"/>
                    </a:lnTo>
                    <a:lnTo>
                      <a:pt x="105" y="96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57" y="94"/>
                    </a:lnTo>
                    <a:lnTo>
                      <a:pt x="69" y="56"/>
                    </a:lnTo>
                    <a:lnTo>
                      <a:pt x="78" y="70"/>
                    </a:lnTo>
                    <a:lnTo>
                      <a:pt x="134" y="70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40" y="67"/>
                    </a:lnTo>
                    <a:lnTo>
                      <a:pt x="141" y="66"/>
                    </a:lnTo>
                    <a:lnTo>
                      <a:pt x="141" y="65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2"/>
                    </a:lnTo>
                    <a:lnTo>
                      <a:pt x="144" y="61"/>
                    </a:lnTo>
                    <a:lnTo>
                      <a:pt x="144" y="59"/>
                    </a:lnTo>
                    <a:lnTo>
                      <a:pt x="144" y="57"/>
                    </a:lnTo>
                    <a:lnTo>
                      <a:pt x="143" y="55"/>
                    </a:lnTo>
                    <a:lnTo>
                      <a:pt x="143" y="54"/>
                    </a:lnTo>
                    <a:lnTo>
                      <a:pt x="142" y="53"/>
                    </a:lnTo>
                    <a:lnTo>
                      <a:pt x="141" y="52"/>
                    </a:lnTo>
                    <a:lnTo>
                      <a:pt x="140" y="51"/>
                    </a:lnTo>
                    <a:lnTo>
                      <a:pt x="139" y="50"/>
                    </a:lnTo>
                    <a:lnTo>
                      <a:pt x="138" y="49"/>
                    </a:lnTo>
                    <a:lnTo>
                      <a:pt x="137" y="48"/>
                    </a:lnTo>
                    <a:lnTo>
                      <a:pt x="135" y="48"/>
                    </a:lnTo>
                    <a:lnTo>
                      <a:pt x="134" y="48"/>
                    </a:lnTo>
                    <a:lnTo>
                      <a:pt x="91" y="48"/>
                    </a:lnTo>
                    <a:lnTo>
                      <a:pt x="82" y="33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4" y="27"/>
                    </a:lnTo>
                    <a:lnTo>
                      <a:pt x="85" y="25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3" y="13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80" y="8"/>
                    </a:lnTo>
                    <a:lnTo>
                      <a:pt x="78" y="7"/>
                    </a:lnTo>
                    <a:lnTo>
                      <a:pt x="77" y="5"/>
                    </a:lnTo>
                    <a:lnTo>
                      <a:pt x="75" y="4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1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8"/>
                    </a:lnTo>
                    <a:lnTo>
                      <a:pt x="42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37" name="Freeform 65"/>
            <p:cNvSpPr>
              <a:spLocks/>
            </p:cNvSpPr>
            <p:nvPr/>
          </p:nvSpPr>
          <p:spPr bwMode="auto">
            <a:xfrm>
              <a:off x="4356" y="2085"/>
              <a:ext cx="211" cy="307"/>
            </a:xfrm>
            <a:custGeom>
              <a:avLst/>
              <a:gdLst/>
              <a:ahLst/>
              <a:cxnLst>
                <a:cxn ang="0">
                  <a:pos x="210" y="277"/>
                </a:cxn>
                <a:cxn ang="0">
                  <a:pos x="194" y="277"/>
                </a:cxn>
                <a:cxn ang="0">
                  <a:pos x="166" y="241"/>
                </a:cxn>
                <a:cxn ang="0">
                  <a:pos x="128" y="178"/>
                </a:cxn>
                <a:cxn ang="0">
                  <a:pos x="118" y="149"/>
                </a:cxn>
                <a:cxn ang="0">
                  <a:pos x="120" y="129"/>
                </a:cxn>
                <a:cxn ang="0">
                  <a:pos x="129" y="125"/>
                </a:cxn>
                <a:cxn ang="0">
                  <a:pos x="144" y="136"/>
                </a:cxn>
                <a:cxn ang="0">
                  <a:pos x="164" y="148"/>
                </a:cxn>
                <a:cxn ang="0">
                  <a:pos x="173" y="148"/>
                </a:cxn>
                <a:cxn ang="0">
                  <a:pos x="174" y="141"/>
                </a:cxn>
                <a:cxn ang="0">
                  <a:pos x="165" y="129"/>
                </a:cxn>
                <a:cxn ang="0">
                  <a:pos x="143" y="113"/>
                </a:cxn>
                <a:cxn ang="0">
                  <a:pos x="133" y="91"/>
                </a:cxn>
                <a:cxn ang="0">
                  <a:pos x="129" y="73"/>
                </a:cxn>
                <a:cxn ang="0">
                  <a:pos x="119" y="59"/>
                </a:cxn>
                <a:cxn ang="0">
                  <a:pos x="115" y="50"/>
                </a:cxn>
                <a:cxn ang="0">
                  <a:pos x="120" y="38"/>
                </a:cxn>
                <a:cxn ang="0">
                  <a:pos x="125" y="25"/>
                </a:cxn>
                <a:cxn ang="0">
                  <a:pos x="122" y="9"/>
                </a:cxn>
                <a:cxn ang="0">
                  <a:pos x="111" y="1"/>
                </a:cxn>
                <a:cxn ang="0">
                  <a:pos x="95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2" y="59"/>
                </a:cxn>
                <a:cxn ang="0">
                  <a:pos x="69" y="67"/>
                </a:cxn>
                <a:cxn ang="0">
                  <a:pos x="58" y="79"/>
                </a:cxn>
                <a:cxn ang="0">
                  <a:pos x="49" y="104"/>
                </a:cxn>
                <a:cxn ang="0">
                  <a:pos x="44" y="128"/>
                </a:cxn>
                <a:cxn ang="0">
                  <a:pos x="42" y="153"/>
                </a:cxn>
                <a:cxn ang="0">
                  <a:pos x="44" y="166"/>
                </a:cxn>
                <a:cxn ang="0">
                  <a:pos x="52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4" y="120"/>
                </a:cxn>
                <a:cxn ang="0">
                  <a:pos x="71" y="148"/>
                </a:cxn>
                <a:cxn ang="0">
                  <a:pos x="65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2" y="273"/>
                </a:cxn>
                <a:cxn ang="0">
                  <a:pos x="65" y="235"/>
                </a:cxn>
                <a:cxn ang="0">
                  <a:pos x="88" y="207"/>
                </a:cxn>
                <a:cxn ang="0">
                  <a:pos x="100" y="200"/>
                </a:cxn>
                <a:cxn ang="0">
                  <a:pos x="115" y="210"/>
                </a:cxn>
                <a:cxn ang="0">
                  <a:pos x="149" y="256"/>
                </a:cxn>
                <a:cxn ang="0">
                  <a:pos x="177" y="295"/>
                </a:cxn>
                <a:cxn ang="0">
                  <a:pos x="188" y="298"/>
                </a:cxn>
                <a:cxn ang="0">
                  <a:pos x="202" y="288"/>
                </a:cxn>
              </a:cxnLst>
              <a:rect l="0" t="0" r="r" b="b"/>
              <a:pathLst>
                <a:path w="211" h="307">
                  <a:moveTo>
                    <a:pt x="209" y="282"/>
                  </a:moveTo>
                  <a:lnTo>
                    <a:pt x="210" y="277"/>
                  </a:lnTo>
                  <a:lnTo>
                    <a:pt x="202" y="278"/>
                  </a:lnTo>
                  <a:lnTo>
                    <a:pt x="194" y="277"/>
                  </a:lnTo>
                  <a:lnTo>
                    <a:pt x="184" y="269"/>
                  </a:lnTo>
                  <a:lnTo>
                    <a:pt x="166" y="241"/>
                  </a:lnTo>
                  <a:lnTo>
                    <a:pt x="141" y="200"/>
                  </a:lnTo>
                  <a:lnTo>
                    <a:pt x="128" y="178"/>
                  </a:lnTo>
                  <a:lnTo>
                    <a:pt x="119" y="160"/>
                  </a:lnTo>
                  <a:lnTo>
                    <a:pt x="118" y="149"/>
                  </a:lnTo>
                  <a:lnTo>
                    <a:pt x="118" y="137"/>
                  </a:lnTo>
                  <a:lnTo>
                    <a:pt x="120" y="129"/>
                  </a:lnTo>
                  <a:lnTo>
                    <a:pt x="125" y="125"/>
                  </a:lnTo>
                  <a:lnTo>
                    <a:pt x="129" y="125"/>
                  </a:lnTo>
                  <a:lnTo>
                    <a:pt x="135" y="128"/>
                  </a:lnTo>
                  <a:lnTo>
                    <a:pt x="144" y="136"/>
                  </a:lnTo>
                  <a:lnTo>
                    <a:pt x="156" y="144"/>
                  </a:lnTo>
                  <a:lnTo>
                    <a:pt x="164" y="148"/>
                  </a:lnTo>
                  <a:lnTo>
                    <a:pt x="169" y="149"/>
                  </a:lnTo>
                  <a:lnTo>
                    <a:pt x="173" y="148"/>
                  </a:lnTo>
                  <a:lnTo>
                    <a:pt x="176" y="144"/>
                  </a:lnTo>
                  <a:lnTo>
                    <a:pt x="174" y="141"/>
                  </a:lnTo>
                  <a:lnTo>
                    <a:pt x="173" y="137"/>
                  </a:lnTo>
                  <a:lnTo>
                    <a:pt x="165" y="129"/>
                  </a:lnTo>
                  <a:lnTo>
                    <a:pt x="151" y="120"/>
                  </a:lnTo>
                  <a:lnTo>
                    <a:pt x="143" y="113"/>
                  </a:lnTo>
                  <a:lnTo>
                    <a:pt x="137" y="104"/>
                  </a:lnTo>
                  <a:lnTo>
                    <a:pt x="133" y="91"/>
                  </a:lnTo>
                  <a:lnTo>
                    <a:pt x="132" y="78"/>
                  </a:lnTo>
                  <a:lnTo>
                    <a:pt x="129" y="73"/>
                  </a:lnTo>
                  <a:lnTo>
                    <a:pt x="125" y="66"/>
                  </a:lnTo>
                  <a:lnTo>
                    <a:pt x="119" y="59"/>
                  </a:lnTo>
                  <a:lnTo>
                    <a:pt x="115" y="55"/>
                  </a:lnTo>
                  <a:lnTo>
                    <a:pt x="115" y="50"/>
                  </a:lnTo>
                  <a:lnTo>
                    <a:pt x="118" y="42"/>
                  </a:lnTo>
                  <a:lnTo>
                    <a:pt x="120" y="38"/>
                  </a:lnTo>
                  <a:lnTo>
                    <a:pt x="123" y="33"/>
                  </a:lnTo>
                  <a:lnTo>
                    <a:pt x="125" y="25"/>
                  </a:lnTo>
                  <a:lnTo>
                    <a:pt x="123" y="16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11" y="1"/>
                  </a:lnTo>
                  <a:lnTo>
                    <a:pt x="102" y="0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3"/>
                  </a:lnTo>
                  <a:lnTo>
                    <a:pt x="87" y="18"/>
                  </a:lnTo>
                  <a:lnTo>
                    <a:pt x="88" y="24"/>
                  </a:lnTo>
                  <a:lnTo>
                    <a:pt x="91" y="32"/>
                  </a:lnTo>
                  <a:lnTo>
                    <a:pt x="92" y="37"/>
                  </a:lnTo>
                  <a:lnTo>
                    <a:pt x="94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2" y="59"/>
                  </a:lnTo>
                  <a:lnTo>
                    <a:pt x="74" y="63"/>
                  </a:lnTo>
                  <a:lnTo>
                    <a:pt x="69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3" y="91"/>
                  </a:lnTo>
                  <a:lnTo>
                    <a:pt x="49" y="104"/>
                  </a:lnTo>
                  <a:lnTo>
                    <a:pt x="45" y="115"/>
                  </a:lnTo>
                  <a:lnTo>
                    <a:pt x="44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4" y="166"/>
                  </a:lnTo>
                  <a:lnTo>
                    <a:pt x="46" y="169"/>
                  </a:lnTo>
                  <a:lnTo>
                    <a:pt x="52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7" y="129"/>
                  </a:lnTo>
                  <a:lnTo>
                    <a:pt x="58" y="123"/>
                  </a:lnTo>
                  <a:lnTo>
                    <a:pt x="62" y="116"/>
                  </a:lnTo>
                  <a:lnTo>
                    <a:pt x="67" y="115"/>
                  </a:lnTo>
                  <a:lnTo>
                    <a:pt x="73" y="116"/>
                  </a:lnTo>
                  <a:lnTo>
                    <a:pt x="74" y="120"/>
                  </a:lnTo>
                  <a:lnTo>
                    <a:pt x="73" y="132"/>
                  </a:lnTo>
                  <a:lnTo>
                    <a:pt x="71" y="148"/>
                  </a:lnTo>
                  <a:lnTo>
                    <a:pt x="69" y="162"/>
                  </a:lnTo>
                  <a:lnTo>
                    <a:pt x="65" y="175"/>
                  </a:lnTo>
                  <a:lnTo>
                    <a:pt x="61" y="193"/>
                  </a:lnTo>
                  <a:lnTo>
                    <a:pt x="55" y="207"/>
                  </a:lnTo>
                  <a:lnTo>
                    <a:pt x="44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2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2" y="273"/>
                  </a:lnTo>
                  <a:lnTo>
                    <a:pt x="45" y="260"/>
                  </a:lnTo>
                  <a:lnTo>
                    <a:pt x="65" y="235"/>
                  </a:lnTo>
                  <a:lnTo>
                    <a:pt x="82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100" y="200"/>
                  </a:lnTo>
                  <a:lnTo>
                    <a:pt x="107" y="204"/>
                  </a:lnTo>
                  <a:lnTo>
                    <a:pt x="115" y="210"/>
                  </a:lnTo>
                  <a:lnTo>
                    <a:pt x="131" y="231"/>
                  </a:lnTo>
                  <a:lnTo>
                    <a:pt x="149" y="256"/>
                  </a:lnTo>
                  <a:lnTo>
                    <a:pt x="166" y="281"/>
                  </a:lnTo>
                  <a:lnTo>
                    <a:pt x="177" y="295"/>
                  </a:lnTo>
                  <a:lnTo>
                    <a:pt x="181" y="298"/>
                  </a:lnTo>
                  <a:lnTo>
                    <a:pt x="188" y="298"/>
                  </a:lnTo>
                  <a:lnTo>
                    <a:pt x="194" y="293"/>
                  </a:lnTo>
                  <a:lnTo>
                    <a:pt x="202" y="288"/>
                  </a:lnTo>
                  <a:lnTo>
                    <a:pt x="209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3767" y="2076"/>
              <a:ext cx="273" cy="326"/>
              <a:chOff x="3767" y="2076"/>
              <a:chExt cx="273" cy="326"/>
            </a:xfrm>
          </p:grpSpPr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>
                <a:off x="3767" y="2076"/>
                <a:ext cx="273" cy="326"/>
                <a:chOff x="3767" y="2076"/>
                <a:chExt cx="273" cy="326"/>
              </a:xfrm>
            </p:grpSpPr>
            <p:sp>
              <p:nvSpPr>
                <p:cNvPr id="2716740" name="AutoShape 68"/>
                <p:cNvSpPr>
                  <a:spLocks noChangeArrowheads="1"/>
                </p:cNvSpPr>
                <p:nvPr/>
              </p:nvSpPr>
              <p:spPr bwMode="auto">
                <a:xfrm>
                  <a:off x="3767" y="2129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41" name="AutoShape 69"/>
                <p:cNvSpPr>
                  <a:spLocks noChangeArrowheads="1"/>
                </p:cNvSpPr>
                <p:nvPr/>
              </p:nvSpPr>
              <p:spPr bwMode="auto">
                <a:xfrm>
                  <a:off x="3832" y="2076"/>
                  <a:ext cx="208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42" name="Oval 70"/>
              <p:cNvSpPr>
                <a:spLocks noChangeArrowheads="1"/>
              </p:cNvSpPr>
              <p:nvPr/>
            </p:nvSpPr>
            <p:spPr bwMode="auto">
              <a:xfrm>
                <a:off x="3852" y="2103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3" name="AutoShape 71"/>
              <p:cNvSpPr>
                <a:spLocks noChangeArrowheads="1"/>
              </p:cNvSpPr>
              <p:nvPr/>
            </p:nvSpPr>
            <p:spPr bwMode="auto">
              <a:xfrm>
                <a:off x="3800" y="2257"/>
                <a:ext cx="143" cy="60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678613" y="3892550"/>
            <a:ext cx="1443037" cy="517525"/>
            <a:chOff x="4733" y="2328"/>
            <a:chExt cx="1022" cy="326"/>
          </a:xfrm>
        </p:grpSpPr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4733" y="2328"/>
              <a:ext cx="217" cy="326"/>
              <a:chOff x="4733" y="2328"/>
              <a:chExt cx="217" cy="326"/>
            </a:xfrm>
          </p:grpSpPr>
          <p:sp>
            <p:nvSpPr>
              <p:cNvPr id="2716746" name="AutoShape 74"/>
              <p:cNvSpPr>
                <a:spLocks noChangeArrowheads="1"/>
              </p:cNvSpPr>
              <p:nvPr/>
            </p:nvSpPr>
            <p:spPr bwMode="auto">
              <a:xfrm>
                <a:off x="4733" y="2381"/>
                <a:ext cx="217" cy="273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7" name="AutoShape 75"/>
              <p:cNvSpPr>
                <a:spLocks noChangeArrowheads="1"/>
              </p:cNvSpPr>
              <p:nvPr/>
            </p:nvSpPr>
            <p:spPr bwMode="auto">
              <a:xfrm>
                <a:off x="4786" y="2328"/>
                <a:ext cx="164" cy="48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48" name="AutoShape 76"/>
              <p:cNvSpPr>
                <a:spLocks noChangeArrowheads="1"/>
              </p:cNvSpPr>
              <p:nvPr/>
            </p:nvSpPr>
            <p:spPr bwMode="auto">
              <a:xfrm>
                <a:off x="4776" y="2402"/>
                <a:ext cx="114" cy="17"/>
              </a:xfrm>
              <a:prstGeom prst="parallelogram">
                <a:avLst>
                  <a:gd name="adj" fmla="val 167616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5277" y="2372"/>
              <a:ext cx="211" cy="268"/>
              <a:chOff x="5277" y="2372"/>
              <a:chExt cx="211" cy="268"/>
            </a:xfrm>
          </p:grpSpPr>
          <p:sp>
            <p:nvSpPr>
              <p:cNvPr id="2716750" name="Freeform 78"/>
              <p:cNvSpPr>
                <a:spLocks/>
              </p:cNvSpPr>
              <p:nvPr/>
            </p:nvSpPr>
            <p:spPr bwMode="auto">
              <a:xfrm>
                <a:off x="5414" y="2493"/>
                <a:ext cx="63" cy="14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62" y="0"/>
                  </a:cxn>
                  <a:cxn ang="0">
                    <a:pos x="17" y="146"/>
                  </a:cxn>
                  <a:cxn ang="0">
                    <a:pos x="0" y="146"/>
                  </a:cxn>
                  <a:cxn ang="0">
                    <a:pos x="45" y="0"/>
                  </a:cxn>
                </a:cxnLst>
                <a:rect l="0" t="0" r="r" b="b"/>
                <a:pathLst>
                  <a:path w="63" h="147">
                    <a:moveTo>
                      <a:pt x="45" y="0"/>
                    </a:moveTo>
                    <a:lnTo>
                      <a:pt x="62" y="0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1" name="Rectangle 79"/>
              <p:cNvSpPr>
                <a:spLocks noChangeArrowheads="1"/>
              </p:cNvSpPr>
              <p:nvPr/>
            </p:nvSpPr>
            <p:spPr bwMode="auto">
              <a:xfrm>
                <a:off x="5410" y="2493"/>
                <a:ext cx="78" cy="14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2" name="Rectangle 80"/>
              <p:cNvSpPr>
                <a:spLocks noChangeArrowheads="1"/>
              </p:cNvSpPr>
              <p:nvPr/>
            </p:nvSpPr>
            <p:spPr bwMode="auto">
              <a:xfrm>
                <a:off x="5416" y="2555"/>
                <a:ext cx="60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3" name="Rectangle 81"/>
              <p:cNvSpPr>
                <a:spLocks noChangeArrowheads="1"/>
              </p:cNvSpPr>
              <p:nvPr/>
            </p:nvSpPr>
            <p:spPr bwMode="auto">
              <a:xfrm>
                <a:off x="5278" y="2555"/>
                <a:ext cx="78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4" name="Oval 82"/>
              <p:cNvSpPr>
                <a:spLocks noChangeArrowheads="1"/>
              </p:cNvSpPr>
              <p:nvPr/>
            </p:nvSpPr>
            <p:spPr bwMode="auto">
              <a:xfrm>
                <a:off x="5340" y="2372"/>
                <a:ext cx="25" cy="27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55" name="Freeform 83"/>
              <p:cNvSpPr>
                <a:spLocks/>
              </p:cNvSpPr>
              <p:nvPr/>
            </p:nvSpPr>
            <p:spPr bwMode="auto">
              <a:xfrm>
                <a:off x="5277" y="2416"/>
                <a:ext cx="146" cy="224"/>
              </a:xfrm>
              <a:custGeom>
                <a:avLst/>
                <a:gdLst/>
                <a:ahLst/>
                <a:cxnLst>
                  <a:cxn ang="0">
                    <a:pos x="1" y="103"/>
                  </a:cxn>
                  <a:cxn ang="0">
                    <a:pos x="1" y="106"/>
                  </a:cxn>
                  <a:cxn ang="0">
                    <a:pos x="0" y="110"/>
                  </a:cxn>
                  <a:cxn ang="0">
                    <a:pos x="0" y="113"/>
                  </a:cxn>
                  <a:cxn ang="0">
                    <a:pos x="1" y="117"/>
                  </a:cxn>
                  <a:cxn ang="0">
                    <a:pos x="3" y="120"/>
                  </a:cxn>
                  <a:cxn ang="0">
                    <a:pos x="6" y="123"/>
                  </a:cxn>
                  <a:cxn ang="0">
                    <a:pos x="9" y="125"/>
                  </a:cxn>
                  <a:cxn ang="0">
                    <a:pos x="12" y="126"/>
                  </a:cxn>
                  <a:cxn ang="0">
                    <a:pos x="16" y="126"/>
                  </a:cxn>
                  <a:cxn ang="0">
                    <a:pos x="95" y="223"/>
                  </a:cxn>
                  <a:cxn ang="0">
                    <a:pos x="120" y="107"/>
                  </a:cxn>
                  <a:cxn ang="0">
                    <a:pos x="119" y="105"/>
                  </a:cxn>
                  <a:cxn ang="0">
                    <a:pos x="118" y="103"/>
                  </a:cxn>
                  <a:cxn ang="0">
                    <a:pos x="116" y="101"/>
                  </a:cxn>
                  <a:cxn ang="0">
                    <a:pos x="114" y="99"/>
                  </a:cxn>
                  <a:cxn ang="0">
                    <a:pos x="111" y="98"/>
                  </a:cxn>
                  <a:cxn ang="0">
                    <a:pos x="108" y="97"/>
                  </a:cxn>
                  <a:cxn ang="0">
                    <a:pos x="106" y="97"/>
                  </a:cxn>
                  <a:cxn ang="0">
                    <a:pos x="103" y="97"/>
                  </a:cxn>
                  <a:cxn ang="0">
                    <a:pos x="70" y="57"/>
                  </a:cxn>
                  <a:cxn ang="0">
                    <a:pos x="135" y="70"/>
                  </a:cxn>
                  <a:cxn ang="0">
                    <a:pos x="137" y="70"/>
                  </a:cxn>
                  <a:cxn ang="0">
                    <a:pos x="139" y="69"/>
                  </a:cxn>
                  <a:cxn ang="0">
                    <a:pos x="142" y="67"/>
                  </a:cxn>
                  <a:cxn ang="0">
                    <a:pos x="144" y="65"/>
                  </a:cxn>
                  <a:cxn ang="0">
                    <a:pos x="144" y="62"/>
                  </a:cxn>
                  <a:cxn ang="0">
                    <a:pos x="145" y="59"/>
                  </a:cxn>
                  <a:cxn ang="0">
                    <a:pos x="144" y="56"/>
                  </a:cxn>
                  <a:cxn ang="0">
                    <a:pos x="143" y="53"/>
                  </a:cxn>
                  <a:cxn ang="0">
                    <a:pos x="141" y="51"/>
                  </a:cxn>
                  <a:cxn ang="0">
                    <a:pos x="139" y="49"/>
                  </a:cxn>
                  <a:cxn ang="0">
                    <a:pos x="136" y="49"/>
                  </a:cxn>
                  <a:cxn ang="0">
                    <a:pos x="92" y="49"/>
                  </a:cxn>
                  <a:cxn ang="0">
                    <a:pos x="84" y="32"/>
                  </a:cxn>
                  <a:cxn ang="0">
                    <a:pos x="85" y="28"/>
                  </a:cxn>
                  <a:cxn ang="0">
                    <a:pos x="85" y="23"/>
                  </a:cxn>
                  <a:cxn ang="0">
                    <a:pos x="85" y="18"/>
                  </a:cxn>
                  <a:cxn ang="0">
                    <a:pos x="84" y="14"/>
                  </a:cxn>
                  <a:cxn ang="0">
                    <a:pos x="83" y="11"/>
                  </a:cxn>
                  <a:cxn ang="0">
                    <a:pos x="80" y="8"/>
                  </a:cxn>
                  <a:cxn ang="0">
                    <a:pos x="77" y="5"/>
                  </a:cxn>
                  <a:cxn ang="0">
                    <a:pos x="74" y="3"/>
                  </a:cxn>
                  <a:cxn ang="0">
                    <a:pos x="70" y="1"/>
                  </a:cxn>
                  <a:cxn ang="0">
                    <a:pos x="65" y="0"/>
                  </a:cxn>
                  <a:cxn ang="0">
                    <a:pos x="61" y="0"/>
                  </a:cxn>
                  <a:cxn ang="0">
                    <a:pos x="56" y="1"/>
                  </a:cxn>
                  <a:cxn ang="0">
                    <a:pos x="52" y="2"/>
                  </a:cxn>
                  <a:cxn ang="0">
                    <a:pos x="47" y="5"/>
                  </a:cxn>
                  <a:cxn ang="0">
                    <a:pos x="44" y="9"/>
                  </a:cxn>
                  <a:cxn ang="0">
                    <a:pos x="41" y="12"/>
                  </a:cxn>
                  <a:cxn ang="0">
                    <a:pos x="39" y="17"/>
                  </a:cxn>
                </a:cxnLst>
                <a:rect l="0" t="0" r="r" b="b"/>
                <a:pathLst>
                  <a:path w="146" h="224">
                    <a:moveTo>
                      <a:pt x="39" y="17"/>
                    </a:moveTo>
                    <a:lnTo>
                      <a:pt x="1" y="103"/>
                    </a:lnTo>
                    <a:lnTo>
                      <a:pt x="1" y="105"/>
                    </a:lnTo>
                    <a:lnTo>
                      <a:pt x="1" y="106"/>
                    </a:lnTo>
                    <a:lnTo>
                      <a:pt x="0" y="107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1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5" y="122"/>
                    </a:lnTo>
                    <a:lnTo>
                      <a:pt x="6" y="123"/>
                    </a:lnTo>
                    <a:lnTo>
                      <a:pt x="8" y="124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2" y="126"/>
                    </a:lnTo>
                    <a:lnTo>
                      <a:pt x="14" y="126"/>
                    </a:lnTo>
                    <a:lnTo>
                      <a:pt x="16" y="126"/>
                    </a:lnTo>
                    <a:lnTo>
                      <a:pt x="95" y="126"/>
                    </a:lnTo>
                    <a:lnTo>
                      <a:pt x="95" y="223"/>
                    </a:lnTo>
                    <a:lnTo>
                      <a:pt x="120" y="223"/>
                    </a:lnTo>
                    <a:lnTo>
                      <a:pt x="120" y="107"/>
                    </a:lnTo>
                    <a:lnTo>
                      <a:pt x="120" y="106"/>
                    </a:lnTo>
                    <a:lnTo>
                      <a:pt x="119" y="105"/>
                    </a:lnTo>
                    <a:lnTo>
                      <a:pt x="118" y="103"/>
                    </a:lnTo>
                    <a:lnTo>
                      <a:pt x="118" y="103"/>
                    </a:lnTo>
                    <a:lnTo>
                      <a:pt x="117" y="102"/>
                    </a:lnTo>
                    <a:lnTo>
                      <a:pt x="116" y="101"/>
                    </a:lnTo>
                    <a:lnTo>
                      <a:pt x="115" y="100"/>
                    </a:lnTo>
                    <a:lnTo>
                      <a:pt x="114" y="99"/>
                    </a:lnTo>
                    <a:lnTo>
                      <a:pt x="113" y="99"/>
                    </a:lnTo>
                    <a:lnTo>
                      <a:pt x="111" y="98"/>
                    </a:lnTo>
                    <a:lnTo>
                      <a:pt x="110" y="98"/>
                    </a:lnTo>
                    <a:lnTo>
                      <a:pt x="108" y="97"/>
                    </a:lnTo>
                    <a:lnTo>
                      <a:pt x="107" y="97"/>
                    </a:lnTo>
                    <a:lnTo>
                      <a:pt x="106" y="97"/>
                    </a:lnTo>
                    <a:lnTo>
                      <a:pt x="104" y="97"/>
                    </a:lnTo>
                    <a:lnTo>
                      <a:pt x="103" y="97"/>
                    </a:lnTo>
                    <a:lnTo>
                      <a:pt x="57" y="95"/>
                    </a:lnTo>
                    <a:lnTo>
                      <a:pt x="70" y="57"/>
                    </a:lnTo>
                    <a:lnTo>
                      <a:pt x="79" y="70"/>
                    </a:lnTo>
                    <a:lnTo>
                      <a:pt x="135" y="70"/>
                    </a:lnTo>
                    <a:lnTo>
                      <a:pt x="136" y="70"/>
                    </a:lnTo>
                    <a:lnTo>
                      <a:pt x="137" y="70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40" y="68"/>
                    </a:lnTo>
                    <a:lnTo>
                      <a:pt x="142" y="67"/>
                    </a:lnTo>
                    <a:lnTo>
                      <a:pt x="142" y="66"/>
                    </a:lnTo>
                    <a:lnTo>
                      <a:pt x="144" y="65"/>
                    </a:lnTo>
                    <a:lnTo>
                      <a:pt x="144" y="64"/>
                    </a:lnTo>
                    <a:lnTo>
                      <a:pt x="144" y="62"/>
                    </a:lnTo>
                    <a:lnTo>
                      <a:pt x="145" y="61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4" y="56"/>
                    </a:lnTo>
                    <a:lnTo>
                      <a:pt x="144" y="55"/>
                    </a:lnTo>
                    <a:lnTo>
                      <a:pt x="143" y="53"/>
                    </a:lnTo>
                    <a:lnTo>
                      <a:pt x="142" y="52"/>
                    </a:lnTo>
                    <a:lnTo>
                      <a:pt x="141" y="51"/>
                    </a:lnTo>
                    <a:lnTo>
                      <a:pt x="140" y="50"/>
                    </a:lnTo>
                    <a:lnTo>
                      <a:pt x="139" y="49"/>
                    </a:lnTo>
                    <a:lnTo>
                      <a:pt x="138" y="49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92" y="49"/>
                    </a:lnTo>
                    <a:lnTo>
                      <a:pt x="83" y="33"/>
                    </a:lnTo>
                    <a:lnTo>
                      <a:pt x="84" y="32"/>
                    </a:lnTo>
                    <a:lnTo>
                      <a:pt x="85" y="30"/>
                    </a:lnTo>
                    <a:lnTo>
                      <a:pt x="85" y="28"/>
                    </a:lnTo>
                    <a:lnTo>
                      <a:pt x="85" y="26"/>
                    </a:lnTo>
                    <a:lnTo>
                      <a:pt x="85" y="23"/>
                    </a:lnTo>
                    <a:lnTo>
                      <a:pt x="85" y="21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4" y="14"/>
                    </a:lnTo>
                    <a:lnTo>
                      <a:pt x="84" y="13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9" y="7"/>
                    </a:lnTo>
                    <a:lnTo>
                      <a:pt x="77" y="5"/>
                    </a:lnTo>
                    <a:lnTo>
                      <a:pt x="76" y="4"/>
                    </a:lnTo>
                    <a:lnTo>
                      <a:pt x="74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6" y="1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0" y="3"/>
                    </a:lnTo>
                    <a:lnTo>
                      <a:pt x="47" y="5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40" y="14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6756" name="Freeform 84"/>
            <p:cNvSpPr>
              <a:spLocks/>
            </p:cNvSpPr>
            <p:nvPr/>
          </p:nvSpPr>
          <p:spPr bwMode="auto">
            <a:xfrm>
              <a:off x="5546" y="2337"/>
              <a:ext cx="209" cy="307"/>
            </a:xfrm>
            <a:custGeom>
              <a:avLst/>
              <a:gdLst/>
              <a:ahLst/>
              <a:cxnLst>
                <a:cxn ang="0">
                  <a:pos x="208" y="277"/>
                </a:cxn>
                <a:cxn ang="0">
                  <a:pos x="192" y="277"/>
                </a:cxn>
                <a:cxn ang="0">
                  <a:pos x="165" y="241"/>
                </a:cxn>
                <a:cxn ang="0">
                  <a:pos x="127" y="178"/>
                </a:cxn>
                <a:cxn ang="0">
                  <a:pos x="116" y="149"/>
                </a:cxn>
                <a:cxn ang="0">
                  <a:pos x="119" y="129"/>
                </a:cxn>
                <a:cxn ang="0">
                  <a:pos x="128" y="125"/>
                </a:cxn>
                <a:cxn ang="0">
                  <a:pos x="143" y="136"/>
                </a:cxn>
                <a:cxn ang="0">
                  <a:pos x="162" y="148"/>
                </a:cxn>
                <a:cxn ang="0">
                  <a:pos x="171" y="148"/>
                </a:cxn>
                <a:cxn ang="0">
                  <a:pos x="173" y="141"/>
                </a:cxn>
                <a:cxn ang="0">
                  <a:pos x="164" y="129"/>
                </a:cxn>
                <a:cxn ang="0">
                  <a:pos x="141" y="113"/>
                </a:cxn>
                <a:cxn ang="0">
                  <a:pos x="132" y="91"/>
                </a:cxn>
                <a:cxn ang="0">
                  <a:pos x="128" y="73"/>
                </a:cxn>
                <a:cxn ang="0">
                  <a:pos x="118" y="59"/>
                </a:cxn>
                <a:cxn ang="0">
                  <a:pos x="114" y="50"/>
                </a:cxn>
                <a:cxn ang="0">
                  <a:pos x="119" y="38"/>
                </a:cxn>
                <a:cxn ang="0">
                  <a:pos x="124" y="25"/>
                </a:cxn>
                <a:cxn ang="0">
                  <a:pos x="120" y="9"/>
                </a:cxn>
                <a:cxn ang="0">
                  <a:pos x="110" y="1"/>
                </a:cxn>
                <a:cxn ang="0">
                  <a:pos x="94" y="3"/>
                </a:cxn>
                <a:cxn ang="0">
                  <a:pos x="88" y="13"/>
                </a:cxn>
                <a:cxn ang="0">
                  <a:pos x="88" y="24"/>
                </a:cxn>
                <a:cxn ang="0">
                  <a:pos x="92" y="37"/>
                </a:cxn>
                <a:cxn ang="0">
                  <a:pos x="92" y="49"/>
                </a:cxn>
                <a:cxn ang="0">
                  <a:pos x="81" y="59"/>
                </a:cxn>
                <a:cxn ang="0">
                  <a:pos x="68" y="67"/>
                </a:cxn>
                <a:cxn ang="0">
                  <a:pos x="58" y="79"/>
                </a:cxn>
                <a:cxn ang="0">
                  <a:pos x="48" y="104"/>
                </a:cxn>
                <a:cxn ang="0">
                  <a:pos x="43" y="128"/>
                </a:cxn>
                <a:cxn ang="0">
                  <a:pos x="42" y="153"/>
                </a:cxn>
                <a:cxn ang="0">
                  <a:pos x="43" y="166"/>
                </a:cxn>
                <a:cxn ang="0">
                  <a:pos x="51" y="170"/>
                </a:cxn>
                <a:cxn ang="0">
                  <a:pos x="55" y="166"/>
                </a:cxn>
                <a:cxn ang="0">
                  <a:pos x="55" y="140"/>
                </a:cxn>
                <a:cxn ang="0">
                  <a:pos x="58" y="123"/>
                </a:cxn>
                <a:cxn ang="0">
                  <a:pos x="67" y="115"/>
                </a:cxn>
                <a:cxn ang="0">
                  <a:pos x="73" y="120"/>
                </a:cxn>
                <a:cxn ang="0">
                  <a:pos x="71" y="148"/>
                </a:cxn>
                <a:cxn ang="0">
                  <a:pos x="64" y="175"/>
                </a:cxn>
                <a:cxn ang="0">
                  <a:pos x="55" y="207"/>
                </a:cxn>
                <a:cxn ang="0">
                  <a:pos x="34" y="237"/>
                </a:cxn>
                <a:cxn ang="0">
                  <a:pos x="8" y="269"/>
                </a:cxn>
                <a:cxn ang="0">
                  <a:pos x="0" y="286"/>
                </a:cxn>
                <a:cxn ang="0">
                  <a:pos x="20" y="306"/>
                </a:cxn>
                <a:cxn ang="0">
                  <a:pos x="34" y="303"/>
                </a:cxn>
                <a:cxn ang="0">
                  <a:pos x="24" y="290"/>
                </a:cxn>
                <a:cxn ang="0">
                  <a:pos x="31" y="273"/>
                </a:cxn>
                <a:cxn ang="0">
                  <a:pos x="64" y="235"/>
                </a:cxn>
                <a:cxn ang="0">
                  <a:pos x="88" y="207"/>
                </a:cxn>
                <a:cxn ang="0">
                  <a:pos x="99" y="200"/>
                </a:cxn>
                <a:cxn ang="0">
                  <a:pos x="114" y="210"/>
                </a:cxn>
                <a:cxn ang="0">
                  <a:pos x="148" y="256"/>
                </a:cxn>
                <a:cxn ang="0">
                  <a:pos x="175" y="295"/>
                </a:cxn>
                <a:cxn ang="0">
                  <a:pos x="186" y="298"/>
                </a:cxn>
                <a:cxn ang="0">
                  <a:pos x="200" y="288"/>
                </a:cxn>
              </a:cxnLst>
              <a:rect l="0" t="0" r="r" b="b"/>
              <a:pathLst>
                <a:path w="209" h="307">
                  <a:moveTo>
                    <a:pt x="207" y="282"/>
                  </a:moveTo>
                  <a:lnTo>
                    <a:pt x="208" y="277"/>
                  </a:lnTo>
                  <a:lnTo>
                    <a:pt x="200" y="278"/>
                  </a:lnTo>
                  <a:lnTo>
                    <a:pt x="192" y="277"/>
                  </a:lnTo>
                  <a:lnTo>
                    <a:pt x="182" y="269"/>
                  </a:lnTo>
                  <a:lnTo>
                    <a:pt x="165" y="241"/>
                  </a:lnTo>
                  <a:lnTo>
                    <a:pt x="140" y="200"/>
                  </a:lnTo>
                  <a:lnTo>
                    <a:pt x="127" y="178"/>
                  </a:lnTo>
                  <a:lnTo>
                    <a:pt x="118" y="160"/>
                  </a:lnTo>
                  <a:lnTo>
                    <a:pt x="116" y="149"/>
                  </a:lnTo>
                  <a:lnTo>
                    <a:pt x="116" y="137"/>
                  </a:lnTo>
                  <a:lnTo>
                    <a:pt x="119" y="129"/>
                  </a:lnTo>
                  <a:lnTo>
                    <a:pt x="124" y="125"/>
                  </a:lnTo>
                  <a:lnTo>
                    <a:pt x="128" y="125"/>
                  </a:lnTo>
                  <a:lnTo>
                    <a:pt x="133" y="128"/>
                  </a:lnTo>
                  <a:lnTo>
                    <a:pt x="143" y="136"/>
                  </a:lnTo>
                  <a:lnTo>
                    <a:pt x="154" y="144"/>
                  </a:lnTo>
                  <a:lnTo>
                    <a:pt x="162" y="148"/>
                  </a:lnTo>
                  <a:lnTo>
                    <a:pt x="167" y="149"/>
                  </a:lnTo>
                  <a:lnTo>
                    <a:pt x="171" y="148"/>
                  </a:lnTo>
                  <a:lnTo>
                    <a:pt x="174" y="144"/>
                  </a:lnTo>
                  <a:lnTo>
                    <a:pt x="173" y="141"/>
                  </a:lnTo>
                  <a:lnTo>
                    <a:pt x="171" y="137"/>
                  </a:lnTo>
                  <a:lnTo>
                    <a:pt x="164" y="129"/>
                  </a:lnTo>
                  <a:lnTo>
                    <a:pt x="149" y="120"/>
                  </a:lnTo>
                  <a:lnTo>
                    <a:pt x="141" y="113"/>
                  </a:lnTo>
                  <a:lnTo>
                    <a:pt x="136" y="104"/>
                  </a:lnTo>
                  <a:lnTo>
                    <a:pt x="132" y="91"/>
                  </a:lnTo>
                  <a:lnTo>
                    <a:pt x="131" y="78"/>
                  </a:lnTo>
                  <a:lnTo>
                    <a:pt x="128" y="73"/>
                  </a:lnTo>
                  <a:lnTo>
                    <a:pt x="124" y="66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2" y="33"/>
                  </a:lnTo>
                  <a:lnTo>
                    <a:pt x="124" y="25"/>
                  </a:lnTo>
                  <a:lnTo>
                    <a:pt x="122" y="16"/>
                  </a:lnTo>
                  <a:lnTo>
                    <a:pt x="120" y="9"/>
                  </a:lnTo>
                  <a:lnTo>
                    <a:pt x="116" y="4"/>
                  </a:lnTo>
                  <a:lnTo>
                    <a:pt x="110" y="1"/>
                  </a:lnTo>
                  <a:lnTo>
                    <a:pt x="101" y="0"/>
                  </a:lnTo>
                  <a:lnTo>
                    <a:pt x="94" y="3"/>
                  </a:lnTo>
                  <a:lnTo>
                    <a:pt x="90" y="7"/>
                  </a:lnTo>
                  <a:lnTo>
                    <a:pt x="88" y="13"/>
                  </a:lnTo>
                  <a:lnTo>
                    <a:pt x="86" y="18"/>
                  </a:lnTo>
                  <a:lnTo>
                    <a:pt x="88" y="24"/>
                  </a:lnTo>
                  <a:lnTo>
                    <a:pt x="90" y="32"/>
                  </a:lnTo>
                  <a:lnTo>
                    <a:pt x="92" y="37"/>
                  </a:lnTo>
                  <a:lnTo>
                    <a:pt x="93" y="42"/>
                  </a:lnTo>
                  <a:lnTo>
                    <a:pt x="92" y="49"/>
                  </a:lnTo>
                  <a:lnTo>
                    <a:pt x="88" y="54"/>
                  </a:lnTo>
                  <a:lnTo>
                    <a:pt x="81" y="59"/>
                  </a:lnTo>
                  <a:lnTo>
                    <a:pt x="73" y="63"/>
                  </a:lnTo>
                  <a:lnTo>
                    <a:pt x="68" y="67"/>
                  </a:lnTo>
                  <a:lnTo>
                    <a:pt x="63" y="73"/>
                  </a:lnTo>
                  <a:lnTo>
                    <a:pt x="58" y="79"/>
                  </a:lnTo>
                  <a:lnTo>
                    <a:pt x="52" y="91"/>
                  </a:lnTo>
                  <a:lnTo>
                    <a:pt x="48" y="104"/>
                  </a:lnTo>
                  <a:lnTo>
                    <a:pt x="44" y="115"/>
                  </a:lnTo>
                  <a:lnTo>
                    <a:pt x="43" y="128"/>
                  </a:lnTo>
                  <a:lnTo>
                    <a:pt x="42" y="144"/>
                  </a:lnTo>
                  <a:lnTo>
                    <a:pt x="42" y="153"/>
                  </a:lnTo>
                  <a:lnTo>
                    <a:pt x="42" y="161"/>
                  </a:lnTo>
                  <a:lnTo>
                    <a:pt x="43" y="166"/>
                  </a:lnTo>
                  <a:lnTo>
                    <a:pt x="46" y="169"/>
                  </a:lnTo>
                  <a:lnTo>
                    <a:pt x="51" y="170"/>
                  </a:lnTo>
                  <a:lnTo>
                    <a:pt x="54" y="169"/>
                  </a:lnTo>
                  <a:lnTo>
                    <a:pt x="55" y="166"/>
                  </a:lnTo>
                  <a:lnTo>
                    <a:pt x="55" y="156"/>
                  </a:lnTo>
                  <a:lnTo>
                    <a:pt x="55" y="140"/>
                  </a:lnTo>
                  <a:lnTo>
                    <a:pt x="56" y="129"/>
                  </a:lnTo>
                  <a:lnTo>
                    <a:pt x="58" y="123"/>
                  </a:lnTo>
                  <a:lnTo>
                    <a:pt x="61" y="116"/>
                  </a:lnTo>
                  <a:lnTo>
                    <a:pt x="67" y="115"/>
                  </a:lnTo>
                  <a:lnTo>
                    <a:pt x="72" y="116"/>
                  </a:lnTo>
                  <a:lnTo>
                    <a:pt x="73" y="120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68" y="162"/>
                  </a:lnTo>
                  <a:lnTo>
                    <a:pt x="64" y="175"/>
                  </a:lnTo>
                  <a:lnTo>
                    <a:pt x="60" y="193"/>
                  </a:lnTo>
                  <a:lnTo>
                    <a:pt x="55" y="207"/>
                  </a:lnTo>
                  <a:lnTo>
                    <a:pt x="43" y="226"/>
                  </a:lnTo>
                  <a:lnTo>
                    <a:pt x="34" y="237"/>
                  </a:lnTo>
                  <a:lnTo>
                    <a:pt x="18" y="256"/>
                  </a:lnTo>
                  <a:lnTo>
                    <a:pt x="8" y="269"/>
                  </a:lnTo>
                  <a:lnTo>
                    <a:pt x="0" y="281"/>
                  </a:lnTo>
                  <a:lnTo>
                    <a:pt x="0" y="286"/>
                  </a:lnTo>
                  <a:lnTo>
                    <a:pt x="8" y="295"/>
                  </a:lnTo>
                  <a:lnTo>
                    <a:pt x="20" y="306"/>
                  </a:lnTo>
                  <a:lnTo>
                    <a:pt x="31" y="306"/>
                  </a:lnTo>
                  <a:lnTo>
                    <a:pt x="34" y="303"/>
                  </a:lnTo>
                  <a:lnTo>
                    <a:pt x="29" y="297"/>
                  </a:lnTo>
                  <a:lnTo>
                    <a:pt x="24" y="290"/>
                  </a:lnTo>
                  <a:lnTo>
                    <a:pt x="24" y="285"/>
                  </a:lnTo>
                  <a:lnTo>
                    <a:pt x="31" y="273"/>
                  </a:lnTo>
                  <a:lnTo>
                    <a:pt x="44" y="260"/>
                  </a:lnTo>
                  <a:lnTo>
                    <a:pt x="64" y="235"/>
                  </a:lnTo>
                  <a:lnTo>
                    <a:pt x="81" y="214"/>
                  </a:lnTo>
                  <a:lnTo>
                    <a:pt x="88" y="207"/>
                  </a:lnTo>
                  <a:lnTo>
                    <a:pt x="92" y="202"/>
                  </a:lnTo>
                  <a:lnTo>
                    <a:pt x="99" y="200"/>
                  </a:lnTo>
                  <a:lnTo>
                    <a:pt x="106" y="204"/>
                  </a:lnTo>
                  <a:lnTo>
                    <a:pt x="114" y="210"/>
                  </a:lnTo>
                  <a:lnTo>
                    <a:pt x="130" y="231"/>
                  </a:lnTo>
                  <a:lnTo>
                    <a:pt x="148" y="256"/>
                  </a:lnTo>
                  <a:lnTo>
                    <a:pt x="165" y="281"/>
                  </a:lnTo>
                  <a:lnTo>
                    <a:pt x="175" y="295"/>
                  </a:lnTo>
                  <a:lnTo>
                    <a:pt x="179" y="298"/>
                  </a:lnTo>
                  <a:lnTo>
                    <a:pt x="186" y="298"/>
                  </a:lnTo>
                  <a:lnTo>
                    <a:pt x="192" y="293"/>
                  </a:lnTo>
                  <a:lnTo>
                    <a:pt x="200" y="288"/>
                  </a:lnTo>
                  <a:lnTo>
                    <a:pt x="207" y="282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>
              <a:off x="4956" y="2328"/>
              <a:ext cx="273" cy="326"/>
              <a:chOff x="4956" y="2328"/>
              <a:chExt cx="273" cy="326"/>
            </a:xfrm>
          </p:grpSpPr>
          <p:grpSp>
            <p:nvGrpSpPr>
              <p:cNvPr id="22" name="Group 86"/>
              <p:cNvGrpSpPr>
                <a:grpSpLocks/>
              </p:cNvGrpSpPr>
              <p:nvPr/>
            </p:nvGrpSpPr>
            <p:grpSpPr bwMode="auto">
              <a:xfrm>
                <a:off x="4956" y="2328"/>
                <a:ext cx="273" cy="326"/>
                <a:chOff x="4956" y="2328"/>
                <a:chExt cx="273" cy="326"/>
              </a:xfrm>
            </p:grpSpPr>
            <p:sp>
              <p:nvSpPr>
                <p:cNvPr id="2716759" name="AutoShape 87"/>
                <p:cNvSpPr>
                  <a:spLocks noChangeArrowheads="1"/>
                </p:cNvSpPr>
                <p:nvPr/>
              </p:nvSpPr>
              <p:spPr bwMode="auto">
                <a:xfrm>
                  <a:off x="4956" y="2381"/>
                  <a:ext cx="273" cy="273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6760" name="AutoShape 88"/>
                <p:cNvSpPr>
                  <a:spLocks noChangeArrowheads="1"/>
                </p:cNvSpPr>
                <p:nvPr/>
              </p:nvSpPr>
              <p:spPr bwMode="auto">
                <a:xfrm>
                  <a:off x="5022" y="2328"/>
                  <a:ext cx="207" cy="48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6761" name="Oval 89"/>
              <p:cNvSpPr>
                <a:spLocks noChangeArrowheads="1"/>
              </p:cNvSpPr>
              <p:nvPr/>
            </p:nvSpPr>
            <p:spPr bwMode="auto">
              <a:xfrm>
                <a:off x="5042" y="2355"/>
                <a:ext cx="29" cy="1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62" name="AutoShape 90"/>
              <p:cNvSpPr>
                <a:spLocks noChangeArrowheads="1"/>
              </p:cNvSpPr>
              <p:nvPr/>
            </p:nvSpPr>
            <p:spPr bwMode="auto">
              <a:xfrm>
                <a:off x="4988" y="2509"/>
                <a:ext cx="146" cy="58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91"/>
          <p:cNvGrpSpPr>
            <a:grpSpLocks/>
          </p:cNvGrpSpPr>
          <p:nvPr/>
        </p:nvGrpSpPr>
        <p:grpSpPr bwMode="auto">
          <a:xfrm>
            <a:off x="1255713" y="1217613"/>
            <a:ext cx="7423150" cy="1506537"/>
            <a:chOff x="791" y="643"/>
            <a:chExt cx="4676" cy="949"/>
          </a:xfrm>
        </p:grpSpPr>
        <p:sp>
          <p:nvSpPr>
            <p:cNvPr id="2716764" name="Rectangle 92"/>
            <p:cNvSpPr>
              <a:spLocks noChangeArrowheads="1"/>
            </p:cNvSpPr>
            <p:nvPr/>
          </p:nvSpPr>
          <p:spPr bwMode="auto">
            <a:xfrm>
              <a:off x="202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5" name="Rectangle 93"/>
            <p:cNvSpPr>
              <a:spLocks noChangeArrowheads="1"/>
            </p:cNvSpPr>
            <p:nvPr/>
          </p:nvSpPr>
          <p:spPr bwMode="auto">
            <a:xfrm>
              <a:off x="2300" y="1306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6766" name="Line 94"/>
            <p:cNvSpPr>
              <a:spLocks noChangeShapeType="1"/>
            </p:cNvSpPr>
            <p:nvPr/>
          </p:nvSpPr>
          <p:spPr bwMode="auto">
            <a:xfrm>
              <a:off x="990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67" name="Rectangle 95"/>
            <p:cNvSpPr>
              <a:spLocks noChangeArrowheads="1"/>
            </p:cNvSpPr>
            <p:nvPr/>
          </p:nvSpPr>
          <p:spPr bwMode="auto">
            <a:xfrm>
              <a:off x="967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8" name="Rectangle 96"/>
            <p:cNvSpPr>
              <a:spLocks noChangeArrowheads="1"/>
            </p:cNvSpPr>
            <p:nvPr/>
          </p:nvSpPr>
          <p:spPr bwMode="auto">
            <a:xfrm>
              <a:off x="120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69" name="Line 97"/>
            <p:cNvSpPr>
              <a:spLocks noChangeShapeType="1"/>
            </p:cNvSpPr>
            <p:nvPr/>
          </p:nvSpPr>
          <p:spPr bwMode="auto">
            <a:xfrm>
              <a:off x="1255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0" name="Line 98"/>
            <p:cNvSpPr>
              <a:spLocks noChangeShapeType="1"/>
            </p:cNvSpPr>
            <p:nvPr/>
          </p:nvSpPr>
          <p:spPr bwMode="auto">
            <a:xfrm>
              <a:off x="124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1" name="Rectangle 99"/>
            <p:cNvSpPr>
              <a:spLocks noChangeArrowheads="1"/>
            </p:cNvSpPr>
            <p:nvPr/>
          </p:nvSpPr>
          <p:spPr bwMode="auto">
            <a:xfrm>
              <a:off x="174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2" name="Rectangle 100"/>
            <p:cNvSpPr>
              <a:spLocks noChangeArrowheads="1"/>
            </p:cNvSpPr>
            <p:nvPr/>
          </p:nvSpPr>
          <p:spPr bwMode="auto">
            <a:xfrm>
              <a:off x="1480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3" name="Line 101"/>
            <p:cNvSpPr>
              <a:spLocks noChangeShapeType="1"/>
            </p:cNvSpPr>
            <p:nvPr/>
          </p:nvSpPr>
          <p:spPr bwMode="auto">
            <a:xfrm>
              <a:off x="150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4" name="Line 102"/>
            <p:cNvSpPr>
              <a:spLocks noChangeShapeType="1"/>
            </p:cNvSpPr>
            <p:nvPr/>
          </p:nvSpPr>
          <p:spPr bwMode="auto">
            <a:xfrm>
              <a:off x="203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5" name="Line 103"/>
            <p:cNvSpPr>
              <a:spLocks noChangeShapeType="1"/>
            </p:cNvSpPr>
            <p:nvPr/>
          </p:nvSpPr>
          <p:spPr bwMode="auto">
            <a:xfrm>
              <a:off x="1522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6" name="Line 104"/>
            <p:cNvSpPr>
              <a:spLocks noChangeShapeType="1"/>
            </p:cNvSpPr>
            <p:nvPr/>
          </p:nvSpPr>
          <p:spPr bwMode="auto">
            <a:xfrm>
              <a:off x="1784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7" name="Line 105"/>
            <p:cNvSpPr>
              <a:spLocks noChangeShapeType="1"/>
            </p:cNvSpPr>
            <p:nvPr/>
          </p:nvSpPr>
          <p:spPr bwMode="auto">
            <a:xfrm>
              <a:off x="2048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78" name="Rectangle 106"/>
            <p:cNvSpPr>
              <a:spLocks noChangeArrowheads="1"/>
            </p:cNvSpPr>
            <p:nvPr/>
          </p:nvSpPr>
          <p:spPr bwMode="auto">
            <a:xfrm>
              <a:off x="226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79" name="Line 107"/>
            <p:cNvSpPr>
              <a:spLocks noChangeShapeType="1"/>
            </p:cNvSpPr>
            <p:nvPr/>
          </p:nvSpPr>
          <p:spPr bwMode="auto">
            <a:xfrm>
              <a:off x="2314" y="1165"/>
              <a:ext cx="2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0" name="Line 108"/>
            <p:cNvSpPr>
              <a:spLocks noChangeShapeType="1"/>
            </p:cNvSpPr>
            <p:nvPr/>
          </p:nvSpPr>
          <p:spPr bwMode="auto">
            <a:xfrm>
              <a:off x="230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1" name="Rectangle 109"/>
            <p:cNvSpPr>
              <a:spLocks noChangeArrowheads="1"/>
            </p:cNvSpPr>
            <p:nvPr/>
          </p:nvSpPr>
          <p:spPr bwMode="auto">
            <a:xfrm>
              <a:off x="280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2" name="Rectangle 110"/>
            <p:cNvSpPr>
              <a:spLocks noChangeArrowheads="1"/>
            </p:cNvSpPr>
            <p:nvPr/>
          </p:nvSpPr>
          <p:spPr bwMode="auto">
            <a:xfrm>
              <a:off x="2538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3" name="Line 111"/>
            <p:cNvSpPr>
              <a:spLocks noChangeShapeType="1"/>
            </p:cNvSpPr>
            <p:nvPr/>
          </p:nvSpPr>
          <p:spPr bwMode="auto">
            <a:xfrm>
              <a:off x="256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4" name="Line 112"/>
            <p:cNvSpPr>
              <a:spLocks noChangeShapeType="1"/>
            </p:cNvSpPr>
            <p:nvPr/>
          </p:nvSpPr>
          <p:spPr bwMode="auto">
            <a:xfrm>
              <a:off x="3095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5" name="Line 113"/>
            <p:cNvSpPr>
              <a:spLocks noChangeShapeType="1"/>
            </p:cNvSpPr>
            <p:nvPr/>
          </p:nvSpPr>
          <p:spPr bwMode="auto">
            <a:xfrm>
              <a:off x="2580" y="1165"/>
              <a:ext cx="231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6" name="Line 114"/>
            <p:cNvSpPr>
              <a:spLocks noChangeShapeType="1"/>
            </p:cNvSpPr>
            <p:nvPr/>
          </p:nvSpPr>
          <p:spPr bwMode="auto">
            <a:xfrm>
              <a:off x="2843" y="1165"/>
              <a:ext cx="233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7" name="Line 115"/>
            <p:cNvSpPr>
              <a:spLocks noChangeShapeType="1"/>
            </p:cNvSpPr>
            <p:nvPr/>
          </p:nvSpPr>
          <p:spPr bwMode="auto">
            <a:xfrm>
              <a:off x="3106" y="1165"/>
              <a:ext cx="23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88" name="Rectangle 116"/>
            <p:cNvSpPr>
              <a:spLocks noChangeArrowheads="1"/>
            </p:cNvSpPr>
            <p:nvPr/>
          </p:nvSpPr>
          <p:spPr bwMode="auto">
            <a:xfrm>
              <a:off x="308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89" name="Rectangle 117"/>
            <p:cNvSpPr>
              <a:spLocks noChangeArrowheads="1"/>
            </p:cNvSpPr>
            <p:nvPr/>
          </p:nvSpPr>
          <p:spPr bwMode="auto">
            <a:xfrm>
              <a:off x="3321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0" name="Line 118"/>
            <p:cNvSpPr>
              <a:spLocks noChangeShapeType="1"/>
            </p:cNvSpPr>
            <p:nvPr/>
          </p:nvSpPr>
          <p:spPr bwMode="auto">
            <a:xfrm>
              <a:off x="3372" y="1165"/>
              <a:ext cx="2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1" name="Line 119"/>
            <p:cNvSpPr>
              <a:spLocks noChangeShapeType="1"/>
            </p:cNvSpPr>
            <p:nvPr/>
          </p:nvSpPr>
          <p:spPr bwMode="auto">
            <a:xfrm>
              <a:off x="335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2" name="Rectangle 120"/>
            <p:cNvSpPr>
              <a:spLocks noChangeArrowheads="1"/>
            </p:cNvSpPr>
            <p:nvPr/>
          </p:nvSpPr>
          <p:spPr bwMode="auto">
            <a:xfrm>
              <a:off x="3865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3" name="Rectangle 121"/>
            <p:cNvSpPr>
              <a:spLocks noChangeArrowheads="1"/>
            </p:cNvSpPr>
            <p:nvPr/>
          </p:nvSpPr>
          <p:spPr bwMode="auto">
            <a:xfrm>
              <a:off x="3596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794" name="Line 122"/>
            <p:cNvSpPr>
              <a:spLocks noChangeShapeType="1"/>
            </p:cNvSpPr>
            <p:nvPr/>
          </p:nvSpPr>
          <p:spPr bwMode="auto">
            <a:xfrm>
              <a:off x="3624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5" name="Line 123"/>
            <p:cNvSpPr>
              <a:spLocks noChangeShapeType="1"/>
            </p:cNvSpPr>
            <p:nvPr/>
          </p:nvSpPr>
          <p:spPr bwMode="auto">
            <a:xfrm>
              <a:off x="4153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6" name="Line 124"/>
            <p:cNvSpPr>
              <a:spLocks noChangeShapeType="1"/>
            </p:cNvSpPr>
            <p:nvPr/>
          </p:nvSpPr>
          <p:spPr bwMode="auto">
            <a:xfrm>
              <a:off x="3638" y="1165"/>
              <a:ext cx="23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7" name="Line 125"/>
            <p:cNvSpPr>
              <a:spLocks noChangeShapeType="1"/>
            </p:cNvSpPr>
            <p:nvPr/>
          </p:nvSpPr>
          <p:spPr bwMode="auto">
            <a:xfrm>
              <a:off x="3900" y="1165"/>
              <a:ext cx="234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8" name="Line 126"/>
            <p:cNvSpPr>
              <a:spLocks noChangeShapeType="1"/>
            </p:cNvSpPr>
            <p:nvPr/>
          </p:nvSpPr>
          <p:spPr bwMode="auto">
            <a:xfrm>
              <a:off x="4164" y="1165"/>
              <a:ext cx="23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799" name="Rectangle 127"/>
            <p:cNvSpPr>
              <a:spLocks noChangeArrowheads="1"/>
            </p:cNvSpPr>
            <p:nvPr/>
          </p:nvSpPr>
          <p:spPr bwMode="auto">
            <a:xfrm>
              <a:off x="4142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0" name="Rectangle 128"/>
            <p:cNvSpPr>
              <a:spLocks noChangeArrowheads="1"/>
            </p:cNvSpPr>
            <p:nvPr/>
          </p:nvSpPr>
          <p:spPr bwMode="auto">
            <a:xfrm>
              <a:off x="4379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1" name="Line 129"/>
            <p:cNvSpPr>
              <a:spLocks noChangeShapeType="1"/>
            </p:cNvSpPr>
            <p:nvPr/>
          </p:nvSpPr>
          <p:spPr bwMode="auto">
            <a:xfrm>
              <a:off x="4429" y="1165"/>
              <a:ext cx="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2" name="Line 130"/>
            <p:cNvSpPr>
              <a:spLocks noChangeShapeType="1"/>
            </p:cNvSpPr>
            <p:nvPr/>
          </p:nvSpPr>
          <p:spPr bwMode="auto">
            <a:xfrm>
              <a:off x="4419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3" name="Rectangle 131"/>
            <p:cNvSpPr>
              <a:spLocks noChangeArrowheads="1"/>
            </p:cNvSpPr>
            <p:nvPr/>
          </p:nvSpPr>
          <p:spPr bwMode="auto">
            <a:xfrm>
              <a:off x="4923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4" name="Rectangle 132"/>
            <p:cNvSpPr>
              <a:spLocks noChangeArrowheads="1"/>
            </p:cNvSpPr>
            <p:nvPr/>
          </p:nvSpPr>
          <p:spPr bwMode="auto">
            <a:xfrm>
              <a:off x="4654" y="113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6805" name="Line 133"/>
            <p:cNvSpPr>
              <a:spLocks noChangeShapeType="1"/>
            </p:cNvSpPr>
            <p:nvPr/>
          </p:nvSpPr>
          <p:spPr bwMode="auto">
            <a:xfrm>
              <a:off x="468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6" name="Line 134"/>
            <p:cNvSpPr>
              <a:spLocks noChangeShapeType="1"/>
            </p:cNvSpPr>
            <p:nvPr/>
          </p:nvSpPr>
          <p:spPr bwMode="auto">
            <a:xfrm>
              <a:off x="5211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7" name="Line 135"/>
            <p:cNvSpPr>
              <a:spLocks noChangeShapeType="1"/>
            </p:cNvSpPr>
            <p:nvPr/>
          </p:nvSpPr>
          <p:spPr bwMode="auto">
            <a:xfrm>
              <a:off x="4695" y="1165"/>
              <a:ext cx="233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8" name="Line 136"/>
            <p:cNvSpPr>
              <a:spLocks noChangeShapeType="1"/>
            </p:cNvSpPr>
            <p:nvPr/>
          </p:nvSpPr>
          <p:spPr bwMode="auto">
            <a:xfrm>
              <a:off x="4958" y="1165"/>
              <a:ext cx="235" cy="2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09" name="Rectangle 137"/>
            <p:cNvSpPr>
              <a:spLocks noChangeArrowheads="1"/>
            </p:cNvSpPr>
            <p:nvPr/>
          </p:nvSpPr>
          <p:spPr bwMode="auto">
            <a:xfrm>
              <a:off x="791" y="655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6810" name="Line 138"/>
            <p:cNvSpPr>
              <a:spLocks noChangeShapeType="1"/>
            </p:cNvSpPr>
            <p:nvPr/>
          </p:nvSpPr>
          <p:spPr bwMode="auto">
            <a:xfrm>
              <a:off x="983" y="881"/>
              <a:ext cx="0" cy="1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1" name="Rectangle 139"/>
            <p:cNvSpPr>
              <a:spLocks noChangeArrowheads="1"/>
            </p:cNvSpPr>
            <p:nvPr/>
          </p:nvSpPr>
          <p:spPr bwMode="auto">
            <a:xfrm>
              <a:off x="1428" y="666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6812" name="Rectangle 140"/>
            <p:cNvSpPr>
              <a:spLocks noChangeArrowheads="1"/>
            </p:cNvSpPr>
            <p:nvPr/>
          </p:nvSpPr>
          <p:spPr bwMode="auto">
            <a:xfrm>
              <a:off x="1940" y="661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6813" name="Rectangle 141"/>
            <p:cNvSpPr>
              <a:spLocks noChangeArrowheads="1"/>
            </p:cNvSpPr>
            <p:nvPr/>
          </p:nvSpPr>
          <p:spPr bwMode="auto">
            <a:xfrm>
              <a:off x="2474" y="67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6814" name="Rectangle 142"/>
            <p:cNvSpPr>
              <a:spLocks noChangeArrowheads="1"/>
            </p:cNvSpPr>
            <p:nvPr/>
          </p:nvSpPr>
          <p:spPr bwMode="auto">
            <a:xfrm>
              <a:off x="2957" y="66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6815" name="Rectangle 143"/>
            <p:cNvSpPr>
              <a:spLocks noChangeArrowheads="1"/>
            </p:cNvSpPr>
            <p:nvPr/>
          </p:nvSpPr>
          <p:spPr bwMode="auto">
            <a:xfrm>
              <a:off x="3514" y="66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6816" name="Rectangle 144"/>
            <p:cNvSpPr>
              <a:spLocks noChangeArrowheads="1"/>
            </p:cNvSpPr>
            <p:nvPr/>
          </p:nvSpPr>
          <p:spPr bwMode="auto">
            <a:xfrm>
              <a:off x="3970" y="649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6817" name="Rectangle 145"/>
            <p:cNvSpPr>
              <a:spLocks noChangeArrowheads="1"/>
            </p:cNvSpPr>
            <p:nvPr/>
          </p:nvSpPr>
          <p:spPr bwMode="auto">
            <a:xfrm>
              <a:off x="4580" y="660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6818" name="Line 146"/>
            <p:cNvSpPr>
              <a:spLocks noChangeShapeType="1"/>
            </p:cNvSpPr>
            <p:nvPr/>
          </p:nvSpPr>
          <p:spPr bwMode="auto">
            <a:xfrm>
              <a:off x="990" y="978"/>
              <a:ext cx="4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19" name="Rectangle 147"/>
            <p:cNvSpPr>
              <a:spLocks noChangeArrowheads="1"/>
            </p:cNvSpPr>
            <p:nvPr/>
          </p:nvSpPr>
          <p:spPr bwMode="auto">
            <a:xfrm>
              <a:off x="4894" y="643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6820" name="Line 148"/>
            <p:cNvSpPr>
              <a:spLocks noChangeShapeType="1"/>
            </p:cNvSpPr>
            <p:nvPr/>
          </p:nvSpPr>
          <p:spPr bwMode="auto">
            <a:xfrm>
              <a:off x="1772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1" name="Line 149"/>
            <p:cNvSpPr>
              <a:spLocks noChangeShapeType="1"/>
            </p:cNvSpPr>
            <p:nvPr/>
          </p:nvSpPr>
          <p:spPr bwMode="auto">
            <a:xfrm>
              <a:off x="3888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2" name="Line 150"/>
            <p:cNvSpPr>
              <a:spLocks noChangeShapeType="1"/>
            </p:cNvSpPr>
            <p:nvPr/>
          </p:nvSpPr>
          <p:spPr bwMode="auto">
            <a:xfrm>
              <a:off x="2830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6823" name="Line 151"/>
            <p:cNvSpPr>
              <a:spLocks noChangeShapeType="1"/>
            </p:cNvSpPr>
            <p:nvPr/>
          </p:nvSpPr>
          <p:spPr bwMode="auto">
            <a:xfrm>
              <a:off x="4946" y="1073"/>
              <a:ext cx="0" cy="1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6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Pipelined Laundry</a:t>
            </a:r>
            <a:endParaRPr lang="en-US"/>
          </a:p>
        </p:txBody>
      </p:sp>
      <p:sp>
        <p:nvSpPr>
          <p:cNvPr id="271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7239000" cy="521335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Pipelined laundry takes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3.5 hours for 4 loads!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31863" y="2114550"/>
            <a:ext cx="928687" cy="3740150"/>
            <a:chOff x="587" y="1332"/>
            <a:chExt cx="585" cy="2356"/>
          </a:xfrm>
        </p:grpSpPr>
        <p:sp>
          <p:nvSpPr>
            <p:cNvPr id="2718725" name="Rectangle 5"/>
            <p:cNvSpPr>
              <a:spLocks noChangeArrowheads="1"/>
            </p:cNvSpPr>
            <p:nvPr/>
          </p:nvSpPr>
          <p:spPr bwMode="auto">
            <a:xfrm>
              <a:off x="587" y="1332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18726" name="Line 6"/>
            <p:cNvSpPr>
              <a:spLocks noChangeShapeType="1"/>
            </p:cNvSpPr>
            <p:nvPr/>
          </p:nvSpPr>
          <p:spPr bwMode="auto">
            <a:xfrm flipH="1">
              <a:off x="834" y="1523"/>
              <a:ext cx="17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7" name="Freeform 7"/>
            <p:cNvSpPr>
              <a:spLocks/>
            </p:cNvSpPr>
            <p:nvPr/>
          </p:nvSpPr>
          <p:spPr bwMode="auto">
            <a:xfrm>
              <a:off x="926" y="2011"/>
              <a:ext cx="211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28" name="Rectangle 8"/>
            <p:cNvSpPr>
              <a:spLocks noChangeArrowheads="1"/>
            </p:cNvSpPr>
            <p:nvPr/>
          </p:nvSpPr>
          <p:spPr bwMode="auto">
            <a:xfrm>
              <a:off x="914" y="196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B</a:t>
              </a:r>
            </a:p>
          </p:txBody>
        </p:sp>
        <p:sp>
          <p:nvSpPr>
            <p:cNvPr id="2718729" name="Freeform 9"/>
            <p:cNvSpPr>
              <a:spLocks/>
            </p:cNvSpPr>
            <p:nvPr/>
          </p:nvSpPr>
          <p:spPr bwMode="auto">
            <a:xfrm>
              <a:off x="932" y="2322"/>
              <a:ext cx="210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0" name="Rectangle 10"/>
            <p:cNvSpPr>
              <a:spLocks noChangeArrowheads="1"/>
            </p:cNvSpPr>
            <p:nvPr/>
          </p:nvSpPr>
          <p:spPr bwMode="auto">
            <a:xfrm>
              <a:off x="919" y="2278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C</a:t>
              </a:r>
            </a:p>
          </p:txBody>
        </p:sp>
        <p:sp>
          <p:nvSpPr>
            <p:cNvPr id="2718731" name="Freeform 11"/>
            <p:cNvSpPr>
              <a:spLocks/>
            </p:cNvSpPr>
            <p:nvPr/>
          </p:nvSpPr>
          <p:spPr bwMode="auto">
            <a:xfrm>
              <a:off x="932" y="2646"/>
              <a:ext cx="210" cy="212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80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1"/>
                </a:cxn>
                <a:cxn ang="0">
                  <a:pos x="228" y="164"/>
                </a:cxn>
                <a:cxn ang="0">
                  <a:pos x="218" y="177"/>
                </a:cxn>
                <a:cxn ang="0">
                  <a:pos x="201" y="192"/>
                </a:cxn>
                <a:cxn ang="0">
                  <a:pos x="185" y="200"/>
                </a:cxn>
                <a:cxn ang="0">
                  <a:pos x="170" y="206"/>
                </a:cxn>
                <a:cxn ang="0">
                  <a:pos x="155" y="210"/>
                </a:cxn>
                <a:cxn ang="0">
                  <a:pos x="136" y="211"/>
                </a:cxn>
                <a:cxn ang="0">
                  <a:pos x="88" y="210"/>
                </a:cxn>
                <a:cxn ang="0">
                  <a:pos x="65" y="206"/>
                </a:cxn>
                <a:cxn ang="0">
                  <a:pos x="40" y="195"/>
                </a:cxn>
                <a:cxn ang="0">
                  <a:pos x="22" y="182"/>
                </a:cxn>
                <a:cxn ang="0">
                  <a:pos x="9" y="167"/>
                </a:cxn>
                <a:cxn ang="0">
                  <a:pos x="3" y="151"/>
                </a:cxn>
                <a:cxn ang="0">
                  <a:pos x="0" y="137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5"/>
                </a:cxn>
                <a:cxn ang="0">
                  <a:pos x="45" y="71"/>
                </a:cxn>
                <a:cxn ang="0">
                  <a:pos x="73" y="62"/>
                </a:cxn>
                <a:cxn ang="0">
                  <a:pos x="29" y="3"/>
                </a:cxn>
              </a:cxnLst>
              <a:rect l="0" t="0" r="r" b="b"/>
              <a:pathLst>
                <a:path w="237" h="212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60"/>
                  </a:lnTo>
                  <a:lnTo>
                    <a:pt x="155" y="60"/>
                  </a:lnTo>
                  <a:lnTo>
                    <a:pt x="163" y="62"/>
                  </a:lnTo>
                  <a:lnTo>
                    <a:pt x="172" y="64"/>
                  </a:lnTo>
                  <a:lnTo>
                    <a:pt x="180" y="67"/>
                  </a:lnTo>
                  <a:lnTo>
                    <a:pt x="189" y="71"/>
                  </a:lnTo>
                  <a:lnTo>
                    <a:pt x="197" y="75"/>
                  </a:lnTo>
                  <a:lnTo>
                    <a:pt x="205" y="80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7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5"/>
                  </a:lnTo>
                  <a:lnTo>
                    <a:pt x="236" y="134"/>
                  </a:lnTo>
                  <a:lnTo>
                    <a:pt x="235" y="144"/>
                  </a:lnTo>
                  <a:lnTo>
                    <a:pt x="233" y="151"/>
                  </a:lnTo>
                  <a:lnTo>
                    <a:pt x="231" y="158"/>
                  </a:lnTo>
                  <a:lnTo>
                    <a:pt x="228" y="164"/>
                  </a:lnTo>
                  <a:lnTo>
                    <a:pt x="224" y="170"/>
                  </a:lnTo>
                  <a:lnTo>
                    <a:pt x="218" y="177"/>
                  </a:lnTo>
                  <a:lnTo>
                    <a:pt x="210" y="185"/>
                  </a:lnTo>
                  <a:lnTo>
                    <a:pt x="201" y="192"/>
                  </a:lnTo>
                  <a:lnTo>
                    <a:pt x="193" y="197"/>
                  </a:lnTo>
                  <a:lnTo>
                    <a:pt x="185" y="200"/>
                  </a:lnTo>
                  <a:lnTo>
                    <a:pt x="177" y="204"/>
                  </a:lnTo>
                  <a:lnTo>
                    <a:pt x="170" y="206"/>
                  </a:lnTo>
                  <a:lnTo>
                    <a:pt x="161" y="208"/>
                  </a:lnTo>
                  <a:lnTo>
                    <a:pt x="155" y="210"/>
                  </a:lnTo>
                  <a:lnTo>
                    <a:pt x="145" y="210"/>
                  </a:lnTo>
                  <a:lnTo>
                    <a:pt x="136" y="211"/>
                  </a:lnTo>
                  <a:lnTo>
                    <a:pt x="96" y="211"/>
                  </a:lnTo>
                  <a:lnTo>
                    <a:pt x="88" y="210"/>
                  </a:lnTo>
                  <a:lnTo>
                    <a:pt x="78" y="209"/>
                  </a:lnTo>
                  <a:lnTo>
                    <a:pt x="65" y="206"/>
                  </a:lnTo>
                  <a:lnTo>
                    <a:pt x="53" y="201"/>
                  </a:lnTo>
                  <a:lnTo>
                    <a:pt x="40" y="195"/>
                  </a:lnTo>
                  <a:lnTo>
                    <a:pt x="30" y="188"/>
                  </a:lnTo>
                  <a:lnTo>
                    <a:pt x="22" y="182"/>
                  </a:lnTo>
                  <a:lnTo>
                    <a:pt x="15" y="175"/>
                  </a:lnTo>
                  <a:lnTo>
                    <a:pt x="9" y="167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2"/>
                  </a:lnTo>
                  <a:lnTo>
                    <a:pt x="10" y="101"/>
                  </a:lnTo>
                  <a:lnTo>
                    <a:pt x="17" y="93"/>
                  </a:lnTo>
                  <a:lnTo>
                    <a:pt x="25" y="85"/>
                  </a:lnTo>
                  <a:lnTo>
                    <a:pt x="35" y="77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2"/>
                  </a:lnTo>
                  <a:lnTo>
                    <a:pt x="83" y="60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2" name="Rectangle 12"/>
            <p:cNvSpPr>
              <a:spLocks noChangeArrowheads="1"/>
            </p:cNvSpPr>
            <p:nvPr/>
          </p:nvSpPr>
          <p:spPr bwMode="auto">
            <a:xfrm>
              <a:off x="919" y="2602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D</a:t>
              </a:r>
            </a:p>
          </p:txBody>
        </p:sp>
        <p:sp>
          <p:nvSpPr>
            <p:cNvPr id="2718733" name="Freeform 13"/>
            <p:cNvSpPr>
              <a:spLocks/>
            </p:cNvSpPr>
            <p:nvPr/>
          </p:nvSpPr>
          <p:spPr bwMode="auto">
            <a:xfrm>
              <a:off x="926" y="1617"/>
              <a:ext cx="211" cy="211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112" y="11"/>
                </a:cxn>
                <a:cxn ang="0">
                  <a:pos x="161" y="0"/>
                </a:cxn>
                <a:cxn ang="0">
                  <a:pos x="219" y="0"/>
                </a:cxn>
                <a:cxn ang="0">
                  <a:pos x="155" y="60"/>
                </a:cxn>
                <a:cxn ang="0">
                  <a:pos x="172" y="64"/>
                </a:cxn>
                <a:cxn ang="0">
                  <a:pos x="189" y="71"/>
                </a:cxn>
                <a:cxn ang="0">
                  <a:pos x="205" y="79"/>
                </a:cxn>
                <a:cxn ang="0">
                  <a:pos x="217" y="90"/>
                </a:cxn>
                <a:cxn ang="0">
                  <a:pos x="227" y="103"/>
                </a:cxn>
                <a:cxn ang="0">
                  <a:pos x="234" y="118"/>
                </a:cxn>
                <a:cxn ang="0">
                  <a:pos x="236" y="134"/>
                </a:cxn>
                <a:cxn ang="0">
                  <a:pos x="233" y="150"/>
                </a:cxn>
                <a:cxn ang="0">
                  <a:pos x="228" y="163"/>
                </a:cxn>
                <a:cxn ang="0">
                  <a:pos x="218" y="176"/>
                </a:cxn>
                <a:cxn ang="0">
                  <a:pos x="201" y="191"/>
                </a:cxn>
                <a:cxn ang="0">
                  <a:pos x="185" y="199"/>
                </a:cxn>
                <a:cxn ang="0">
                  <a:pos x="170" y="205"/>
                </a:cxn>
                <a:cxn ang="0">
                  <a:pos x="155" y="209"/>
                </a:cxn>
                <a:cxn ang="0">
                  <a:pos x="136" y="210"/>
                </a:cxn>
                <a:cxn ang="0">
                  <a:pos x="88" y="209"/>
                </a:cxn>
                <a:cxn ang="0">
                  <a:pos x="65" y="205"/>
                </a:cxn>
                <a:cxn ang="0">
                  <a:pos x="40" y="194"/>
                </a:cxn>
                <a:cxn ang="0">
                  <a:pos x="22" y="181"/>
                </a:cxn>
                <a:cxn ang="0">
                  <a:pos x="9" y="166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2" y="121"/>
                </a:cxn>
                <a:cxn ang="0">
                  <a:pos x="10" y="101"/>
                </a:cxn>
                <a:cxn ang="0">
                  <a:pos x="25" y="84"/>
                </a:cxn>
                <a:cxn ang="0">
                  <a:pos x="45" y="71"/>
                </a:cxn>
                <a:cxn ang="0">
                  <a:pos x="73" y="61"/>
                </a:cxn>
                <a:cxn ang="0">
                  <a:pos x="29" y="3"/>
                </a:cxn>
              </a:cxnLst>
              <a:rect l="0" t="0" r="r" b="b"/>
              <a:pathLst>
                <a:path w="237" h="211">
                  <a:moveTo>
                    <a:pt x="29" y="3"/>
                  </a:moveTo>
                  <a:lnTo>
                    <a:pt x="67" y="10"/>
                  </a:lnTo>
                  <a:lnTo>
                    <a:pt x="66" y="0"/>
                  </a:lnTo>
                  <a:lnTo>
                    <a:pt x="112" y="11"/>
                  </a:lnTo>
                  <a:lnTo>
                    <a:pt x="112" y="0"/>
                  </a:lnTo>
                  <a:lnTo>
                    <a:pt x="161" y="0"/>
                  </a:lnTo>
                  <a:lnTo>
                    <a:pt x="160" y="11"/>
                  </a:lnTo>
                  <a:lnTo>
                    <a:pt x="219" y="0"/>
                  </a:lnTo>
                  <a:lnTo>
                    <a:pt x="148" y="59"/>
                  </a:lnTo>
                  <a:lnTo>
                    <a:pt x="155" y="60"/>
                  </a:lnTo>
                  <a:lnTo>
                    <a:pt x="163" y="61"/>
                  </a:lnTo>
                  <a:lnTo>
                    <a:pt x="172" y="64"/>
                  </a:lnTo>
                  <a:lnTo>
                    <a:pt x="180" y="66"/>
                  </a:lnTo>
                  <a:lnTo>
                    <a:pt x="189" y="71"/>
                  </a:lnTo>
                  <a:lnTo>
                    <a:pt x="197" y="74"/>
                  </a:lnTo>
                  <a:lnTo>
                    <a:pt x="205" y="79"/>
                  </a:lnTo>
                  <a:lnTo>
                    <a:pt x="212" y="85"/>
                  </a:lnTo>
                  <a:lnTo>
                    <a:pt x="217" y="90"/>
                  </a:lnTo>
                  <a:lnTo>
                    <a:pt x="222" y="96"/>
                  </a:lnTo>
                  <a:lnTo>
                    <a:pt x="227" y="103"/>
                  </a:lnTo>
                  <a:lnTo>
                    <a:pt x="231" y="111"/>
                  </a:lnTo>
                  <a:lnTo>
                    <a:pt x="234" y="118"/>
                  </a:lnTo>
                  <a:lnTo>
                    <a:pt x="235" y="124"/>
                  </a:lnTo>
                  <a:lnTo>
                    <a:pt x="236" y="134"/>
                  </a:lnTo>
                  <a:lnTo>
                    <a:pt x="235" y="143"/>
                  </a:lnTo>
                  <a:lnTo>
                    <a:pt x="233" y="150"/>
                  </a:lnTo>
                  <a:lnTo>
                    <a:pt x="231" y="157"/>
                  </a:lnTo>
                  <a:lnTo>
                    <a:pt x="228" y="163"/>
                  </a:lnTo>
                  <a:lnTo>
                    <a:pt x="224" y="169"/>
                  </a:lnTo>
                  <a:lnTo>
                    <a:pt x="218" y="176"/>
                  </a:lnTo>
                  <a:lnTo>
                    <a:pt x="210" y="184"/>
                  </a:lnTo>
                  <a:lnTo>
                    <a:pt x="201" y="191"/>
                  </a:lnTo>
                  <a:lnTo>
                    <a:pt x="193" y="196"/>
                  </a:lnTo>
                  <a:lnTo>
                    <a:pt x="185" y="199"/>
                  </a:lnTo>
                  <a:lnTo>
                    <a:pt x="177" y="203"/>
                  </a:lnTo>
                  <a:lnTo>
                    <a:pt x="170" y="205"/>
                  </a:lnTo>
                  <a:lnTo>
                    <a:pt x="161" y="207"/>
                  </a:lnTo>
                  <a:lnTo>
                    <a:pt x="155" y="209"/>
                  </a:lnTo>
                  <a:lnTo>
                    <a:pt x="145" y="209"/>
                  </a:lnTo>
                  <a:lnTo>
                    <a:pt x="136" y="210"/>
                  </a:lnTo>
                  <a:lnTo>
                    <a:pt x="96" y="210"/>
                  </a:lnTo>
                  <a:lnTo>
                    <a:pt x="88" y="209"/>
                  </a:lnTo>
                  <a:lnTo>
                    <a:pt x="78" y="208"/>
                  </a:lnTo>
                  <a:lnTo>
                    <a:pt x="65" y="205"/>
                  </a:lnTo>
                  <a:lnTo>
                    <a:pt x="53" y="200"/>
                  </a:lnTo>
                  <a:lnTo>
                    <a:pt x="40" y="194"/>
                  </a:lnTo>
                  <a:lnTo>
                    <a:pt x="30" y="187"/>
                  </a:lnTo>
                  <a:lnTo>
                    <a:pt x="22" y="181"/>
                  </a:lnTo>
                  <a:lnTo>
                    <a:pt x="15" y="174"/>
                  </a:lnTo>
                  <a:lnTo>
                    <a:pt x="9" y="166"/>
                  </a:lnTo>
                  <a:lnTo>
                    <a:pt x="5" y="156"/>
                  </a:lnTo>
                  <a:lnTo>
                    <a:pt x="3" y="150"/>
                  </a:lnTo>
                  <a:lnTo>
                    <a:pt x="1" y="144"/>
                  </a:lnTo>
                  <a:lnTo>
                    <a:pt x="0" y="136"/>
                  </a:lnTo>
                  <a:lnTo>
                    <a:pt x="1" y="131"/>
                  </a:lnTo>
                  <a:lnTo>
                    <a:pt x="2" y="121"/>
                  </a:lnTo>
                  <a:lnTo>
                    <a:pt x="5" y="111"/>
                  </a:lnTo>
                  <a:lnTo>
                    <a:pt x="10" y="101"/>
                  </a:lnTo>
                  <a:lnTo>
                    <a:pt x="17" y="92"/>
                  </a:lnTo>
                  <a:lnTo>
                    <a:pt x="25" y="84"/>
                  </a:lnTo>
                  <a:lnTo>
                    <a:pt x="35" y="76"/>
                  </a:lnTo>
                  <a:lnTo>
                    <a:pt x="45" y="71"/>
                  </a:lnTo>
                  <a:lnTo>
                    <a:pt x="59" y="65"/>
                  </a:lnTo>
                  <a:lnTo>
                    <a:pt x="73" y="61"/>
                  </a:lnTo>
                  <a:lnTo>
                    <a:pt x="83" y="59"/>
                  </a:lnTo>
                  <a:lnTo>
                    <a:pt x="29" y="3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4" name="Rectangle 14"/>
            <p:cNvSpPr>
              <a:spLocks noChangeArrowheads="1"/>
            </p:cNvSpPr>
            <p:nvPr/>
          </p:nvSpPr>
          <p:spPr bwMode="auto">
            <a:xfrm>
              <a:off x="914" y="1573"/>
              <a:ext cx="25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FranklinGothic" charset="0"/>
                </a:rPr>
                <a:t>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54213" y="2501900"/>
            <a:ext cx="2603500" cy="2079625"/>
            <a:chOff x="1231" y="1576"/>
            <a:chExt cx="1640" cy="1310"/>
          </a:xfrm>
        </p:grpSpPr>
        <p:sp>
          <p:nvSpPr>
            <p:cNvPr id="2718736" name="AutoShape 16"/>
            <p:cNvSpPr>
              <a:spLocks noChangeArrowheads="1"/>
            </p:cNvSpPr>
            <p:nvPr/>
          </p:nvSpPr>
          <p:spPr bwMode="auto">
            <a:xfrm>
              <a:off x="1482" y="1955"/>
              <a:ext cx="185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7" name="AutoShape 17"/>
            <p:cNvSpPr>
              <a:spLocks noChangeArrowheads="1"/>
            </p:cNvSpPr>
            <p:nvPr/>
          </p:nvSpPr>
          <p:spPr bwMode="auto">
            <a:xfrm>
              <a:off x="1527" y="1903"/>
              <a:ext cx="140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38" name="AutoShape 18"/>
            <p:cNvSpPr>
              <a:spLocks noChangeArrowheads="1"/>
            </p:cNvSpPr>
            <p:nvPr/>
          </p:nvSpPr>
          <p:spPr bwMode="auto">
            <a:xfrm>
              <a:off x="1519" y="1975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940" y="1938"/>
              <a:ext cx="179" cy="257"/>
              <a:chOff x="2183" y="1938"/>
              <a:chExt cx="201" cy="257"/>
            </a:xfrm>
          </p:grpSpPr>
          <p:sp>
            <p:nvSpPr>
              <p:cNvPr id="2718740" name="Freeform 20"/>
              <p:cNvSpPr>
                <a:spLocks/>
              </p:cNvSpPr>
              <p:nvPr/>
            </p:nvSpPr>
            <p:spPr bwMode="auto">
              <a:xfrm>
                <a:off x="2312" y="2057"/>
                <a:ext cx="60" cy="138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9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3" y="0"/>
                  </a:cxn>
                </a:cxnLst>
                <a:rect l="0" t="0" r="r" b="b"/>
                <a:pathLst>
                  <a:path w="60" h="138">
                    <a:moveTo>
                      <a:pt x="43" y="0"/>
                    </a:moveTo>
                    <a:lnTo>
                      <a:pt x="59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1" name="Rectangle 21"/>
              <p:cNvSpPr>
                <a:spLocks noChangeArrowheads="1"/>
              </p:cNvSpPr>
              <p:nvPr/>
            </p:nvSpPr>
            <p:spPr bwMode="auto">
              <a:xfrm>
                <a:off x="2308" y="2057"/>
                <a:ext cx="76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2" name="Rectangle 22"/>
              <p:cNvSpPr>
                <a:spLocks noChangeArrowheads="1"/>
              </p:cNvSpPr>
              <p:nvPr/>
            </p:nvSpPr>
            <p:spPr bwMode="auto">
              <a:xfrm>
                <a:off x="2314" y="2115"/>
                <a:ext cx="57" cy="11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3" name="Rectangle 23"/>
              <p:cNvSpPr>
                <a:spLocks noChangeArrowheads="1"/>
              </p:cNvSpPr>
              <p:nvPr/>
            </p:nvSpPr>
            <p:spPr bwMode="auto">
              <a:xfrm>
                <a:off x="2183" y="2115"/>
                <a:ext cx="75" cy="7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4" name="Oval 24"/>
              <p:cNvSpPr>
                <a:spLocks noChangeArrowheads="1"/>
              </p:cNvSpPr>
              <p:nvPr/>
            </p:nvSpPr>
            <p:spPr bwMode="auto">
              <a:xfrm>
                <a:off x="2242" y="1938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45" name="Freeform 25"/>
              <p:cNvSpPr>
                <a:spLocks/>
              </p:cNvSpPr>
              <p:nvPr/>
            </p:nvSpPr>
            <p:spPr bwMode="auto">
              <a:xfrm>
                <a:off x="2183" y="1983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46" name="Freeform 26"/>
            <p:cNvSpPr>
              <a:spLocks/>
            </p:cNvSpPr>
            <p:nvPr/>
          </p:nvSpPr>
          <p:spPr bwMode="auto">
            <a:xfrm>
              <a:off x="2173" y="1913"/>
              <a:ext cx="178" cy="292"/>
            </a:xfrm>
            <a:custGeom>
              <a:avLst/>
              <a:gdLst/>
              <a:ahLst/>
              <a:cxnLst>
                <a:cxn ang="0">
                  <a:pos x="199" y="263"/>
                </a:cxn>
                <a:cxn ang="0">
                  <a:pos x="184" y="263"/>
                </a:cxn>
                <a:cxn ang="0">
                  <a:pos x="158" y="230"/>
                </a:cxn>
                <a:cxn ang="0">
                  <a:pos x="121" y="169"/>
                </a:cxn>
                <a:cxn ang="0">
                  <a:pos x="111" y="142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6" y="129"/>
                </a:cxn>
                <a:cxn ang="0">
                  <a:pos x="155" y="140"/>
                </a:cxn>
                <a:cxn ang="0">
                  <a:pos x="164" y="140"/>
                </a:cxn>
                <a:cxn ang="0">
                  <a:pos x="165" y="134"/>
                </a:cxn>
                <a:cxn ang="0">
                  <a:pos x="156" y="123"/>
                </a:cxn>
                <a:cxn ang="0">
                  <a:pos x="135" y="108"/>
                </a:cxn>
                <a:cxn ang="0">
                  <a:pos x="126" y="87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5" y="9"/>
                </a:cxn>
                <a:cxn ang="0">
                  <a:pos x="105" y="1"/>
                </a:cxn>
                <a:cxn ang="0">
                  <a:pos x="90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6" y="99"/>
                </a:cxn>
                <a:cxn ang="0">
                  <a:pos x="41" y="122"/>
                </a:cxn>
                <a:cxn ang="0">
                  <a:pos x="40" y="146"/>
                </a:cxn>
                <a:cxn ang="0">
                  <a:pos x="41" y="158"/>
                </a:cxn>
                <a:cxn ang="0">
                  <a:pos x="49" y="162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7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1" y="167"/>
                </a:cxn>
                <a:cxn ang="0">
                  <a:pos x="53" y="197"/>
                </a:cxn>
                <a:cxn ang="0">
                  <a:pos x="33" y="226"/>
                </a:cxn>
                <a:cxn ang="0">
                  <a:pos x="8" y="256"/>
                </a:cxn>
                <a:cxn ang="0">
                  <a:pos x="0" y="272"/>
                </a:cxn>
                <a:cxn ang="0">
                  <a:pos x="19" y="291"/>
                </a:cxn>
                <a:cxn ang="0">
                  <a:pos x="33" y="288"/>
                </a:cxn>
                <a:cxn ang="0">
                  <a:pos x="23" y="276"/>
                </a:cxn>
                <a:cxn ang="0">
                  <a:pos x="30" y="260"/>
                </a:cxn>
                <a:cxn ang="0">
                  <a:pos x="61" y="223"/>
                </a:cxn>
                <a:cxn ang="0">
                  <a:pos x="84" y="197"/>
                </a:cxn>
                <a:cxn ang="0">
                  <a:pos x="95" y="191"/>
                </a:cxn>
                <a:cxn ang="0">
                  <a:pos x="109" y="199"/>
                </a:cxn>
                <a:cxn ang="0">
                  <a:pos x="141" y="243"/>
                </a:cxn>
                <a:cxn ang="0">
                  <a:pos x="168" y="281"/>
                </a:cxn>
                <a:cxn ang="0">
                  <a:pos x="178" y="283"/>
                </a:cxn>
                <a:cxn ang="0">
                  <a:pos x="191" y="273"/>
                </a:cxn>
              </a:cxnLst>
              <a:rect l="0" t="0" r="r" b="b"/>
              <a:pathLst>
                <a:path w="200" h="292">
                  <a:moveTo>
                    <a:pt x="198" y="268"/>
                  </a:moveTo>
                  <a:lnTo>
                    <a:pt x="199" y="263"/>
                  </a:lnTo>
                  <a:lnTo>
                    <a:pt x="191" y="265"/>
                  </a:lnTo>
                  <a:lnTo>
                    <a:pt x="184" y="263"/>
                  </a:lnTo>
                  <a:lnTo>
                    <a:pt x="174" y="256"/>
                  </a:lnTo>
                  <a:lnTo>
                    <a:pt x="158" y="230"/>
                  </a:lnTo>
                  <a:lnTo>
                    <a:pt x="134" y="191"/>
                  </a:lnTo>
                  <a:lnTo>
                    <a:pt x="121" y="169"/>
                  </a:lnTo>
                  <a:lnTo>
                    <a:pt x="113" y="152"/>
                  </a:lnTo>
                  <a:lnTo>
                    <a:pt x="111" y="142"/>
                  </a:lnTo>
                  <a:lnTo>
                    <a:pt x="111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2"/>
                  </a:lnTo>
                  <a:lnTo>
                    <a:pt x="136" y="129"/>
                  </a:lnTo>
                  <a:lnTo>
                    <a:pt x="148" y="137"/>
                  </a:lnTo>
                  <a:lnTo>
                    <a:pt x="155" y="140"/>
                  </a:lnTo>
                  <a:lnTo>
                    <a:pt x="160" y="142"/>
                  </a:lnTo>
                  <a:lnTo>
                    <a:pt x="164" y="140"/>
                  </a:lnTo>
                  <a:lnTo>
                    <a:pt x="166" y="137"/>
                  </a:lnTo>
                  <a:lnTo>
                    <a:pt x="165" y="134"/>
                  </a:lnTo>
                  <a:lnTo>
                    <a:pt x="164" y="130"/>
                  </a:lnTo>
                  <a:lnTo>
                    <a:pt x="156" y="123"/>
                  </a:lnTo>
                  <a:lnTo>
                    <a:pt x="143" y="114"/>
                  </a:lnTo>
                  <a:lnTo>
                    <a:pt x="135" y="108"/>
                  </a:lnTo>
                  <a:lnTo>
                    <a:pt x="130" y="99"/>
                  </a:lnTo>
                  <a:lnTo>
                    <a:pt x="126" y="87"/>
                  </a:lnTo>
                  <a:lnTo>
                    <a:pt x="125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1" y="40"/>
                  </a:lnTo>
                  <a:lnTo>
                    <a:pt x="114" y="36"/>
                  </a:lnTo>
                  <a:lnTo>
                    <a:pt x="116" y="31"/>
                  </a:lnTo>
                  <a:lnTo>
                    <a:pt x="119" y="24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1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90" y="3"/>
                  </a:lnTo>
                  <a:lnTo>
                    <a:pt x="86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7"/>
                  </a:lnTo>
                  <a:lnTo>
                    <a:pt x="46" y="99"/>
                  </a:lnTo>
                  <a:lnTo>
                    <a:pt x="43" y="109"/>
                  </a:lnTo>
                  <a:lnTo>
                    <a:pt x="41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3"/>
                  </a:lnTo>
                  <a:lnTo>
                    <a:pt x="41" y="158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1" y="161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7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1" y="167"/>
                  </a:lnTo>
                  <a:lnTo>
                    <a:pt x="58" y="183"/>
                  </a:lnTo>
                  <a:lnTo>
                    <a:pt x="53" y="197"/>
                  </a:lnTo>
                  <a:lnTo>
                    <a:pt x="41" y="214"/>
                  </a:lnTo>
                  <a:lnTo>
                    <a:pt x="33" y="226"/>
                  </a:lnTo>
                  <a:lnTo>
                    <a:pt x="18" y="243"/>
                  </a:lnTo>
                  <a:lnTo>
                    <a:pt x="8" y="256"/>
                  </a:lnTo>
                  <a:lnTo>
                    <a:pt x="0" y="267"/>
                  </a:lnTo>
                  <a:lnTo>
                    <a:pt x="0" y="272"/>
                  </a:lnTo>
                  <a:lnTo>
                    <a:pt x="8" y="281"/>
                  </a:lnTo>
                  <a:lnTo>
                    <a:pt x="19" y="291"/>
                  </a:lnTo>
                  <a:lnTo>
                    <a:pt x="30" y="291"/>
                  </a:lnTo>
                  <a:lnTo>
                    <a:pt x="33" y="288"/>
                  </a:lnTo>
                  <a:lnTo>
                    <a:pt x="28" y="282"/>
                  </a:lnTo>
                  <a:lnTo>
                    <a:pt x="23" y="276"/>
                  </a:lnTo>
                  <a:lnTo>
                    <a:pt x="23" y="271"/>
                  </a:lnTo>
                  <a:lnTo>
                    <a:pt x="30" y="260"/>
                  </a:lnTo>
                  <a:lnTo>
                    <a:pt x="43" y="247"/>
                  </a:lnTo>
                  <a:lnTo>
                    <a:pt x="61" y="223"/>
                  </a:lnTo>
                  <a:lnTo>
                    <a:pt x="78" y="203"/>
                  </a:lnTo>
                  <a:lnTo>
                    <a:pt x="84" y="197"/>
                  </a:lnTo>
                  <a:lnTo>
                    <a:pt x="88" y="192"/>
                  </a:lnTo>
                  <a:lnTo>
                    <a:pt x="95" y="191"/>
                  </a:lnTo>
                  <a:lnTo>
                    <a:pt x="101" y="194"/>
                  </a:lnTo>
                  <a:lnTo>
                    <a:pt x="109" y="199"/>
                  </a:lnTo>
                  <a:lnTo>
                    <a:pt x="124" y="220"/>
                  </a:lnTo>
                  <a:lnTo>
                    <a:pt x="141" y="243"/>
                  </a:lnTo>
                  <a:lnTo>
                    <a:pt x="158" y="267"/>
                  </a:lnTo>
                  <a:lnTo>
                    <a:pt x="168" y="281"/>
                  </a:lnTo>
                  <a:lnTo>
                    <a:pt x="171" y="283"/>
                  </a:lnTo>
                  <a:lnTo>
                    <a:pt x="178" y="283"/>
                  </a:lnTo>
                  <a:lnTo>
                    <a:pt x="184" y="278"/>
                  </a:lnTo>
                  <a:lnTo>
                    <a:pt x="191" y="273"/>
                  </a:lnTo>
                  <a:lnTo>
                    <a:pt x="198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672" y="1903"/>
              <a:ext cx="231" cy="311"/>
              <a:chOff x="1881" y="1903"/>
              <a:chExt cx="260" cy="31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881" y="1903"/>
                <a:ext cx="260" cy="311"/>
                <a:chOff x="1881" y="1903"/>
                <a:chExt cx="260" cy="311"/>
              </a:xfrm>
            </p:grpSpPr>
            <p:sp>
              <p:nvSpPr>
                <p:cNvPr id="2718749" name="AutoShape 29"/>
                <p:cNvSpPr>
                  <a:spLocks noChangeArrowheads="1"/>
                </p:cNvSpPr>
                <p:nvPr/>
              </p:nvSpPr>
              <p:spPr bwMode="auto">
                <a:xfrm>
                  <a:off x="1881" y="1955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50" name="AutoShape 30"/>
                <p:cNvSpPr>
                  <a:spLocks noChangeArrowheads="1"/>
                </p:cNvSpPr>
                <p:nvPr/>
              </p:nvSpPr>
              <p:spPr bwMode="auto">
                <a:xfrm>
                  <a:off x="1944" y="1903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51" name="Oval 31"/>
              <p:cNvSpPr>
                <a:spLocks noChangeArrowheads="1"/>
              </p:cNvSpPr>
              <p:nvPr/>
            </p:nvSpPr>
            <p:spPr bwMode="auto">
              <a:xfrm>
                <a:off x="1964" y="1930"/>
                <a:ext cx="25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2" name="AutoShape 32"/>
              <p:cNvSpPr>
                <a:spLocks noChangeArrowheads="1"/>
              </p:cNvSpPr>
              <p:nvPr/>
            </p:nvSpPr>
            <p:spPr bwMode="auto">
              <a:xfrm>
                <a:off x="1912" y="2077"/>
                <a:ext cx="137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53" name="AutoShape 33"/>
            <p:cNvSpPr>
              <a:spLocks noChangeArrowheads="1"/>
            </p:cNvSpPr>
            <p:nvPr/>
          </p:nvSpPr>
          <p:spPr bwMode="auto">
            <a:xfrm>
              <a:off x="1735" y="2288"/>
              <a:ext cx="183" cy="259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4" name="AutoShape 34"/>
            <p:cNvSpPr>
              <a:spLocks noChangeArrowheads="1"/>
            </p:cNvSpPr>
            <p:nvPr/>
          </p:nvSpPr>
          <p:spPr bwMode="auto">
            <a:xfrm>
              <a:off x="1780" y="2237"/>
              <a:ext cx="138" cy="45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55" name="AutoShape 35"/>
            <p:cNvSpPr>
              <a:spLocks noChangeArrowheads="1"/>
            </p:cNvSpPr>
            <p:nvPr/>
          </p:nvSpPr>
          <p:spPr bwMode="auto">
            <a:xfrm>
              <a:off x="1772" y="2308"/>
              <a:ext cx="94" cy="15"/>
            </a:xfrm>
            <a:prstGeom prst="parallelogram">
              <a:avLst>
                <a:gd name="adj" fmla="val 156638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202" y="2277"/>
              <a:ext cx="179" cy="257"/>
              <a:chOff x="2477" y="2277"/>
              <a:chExt cx="202" cy="257"/>
            </a:xfrm>
          </p:grpSpPr>
          <p:sp>
            <p:nvSpPr>
              <p:cNvPr id="2718757" name="Freeform 37"/>
              <p:cNvSpPr>
                <a:spLocks/>
              </p:cNvSpPr>
              <p:nvPr/>
            </p:nvSpPr>
            <p:spPr bwMode="auto">
              <a:xfrm>
                <a:off x="2607" y="2396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8" name="Rectangle 38"/>
              <p:cNvSpPr>
                <a:spLocks noChangeArrowheads="1"/>
              </p:cNvSpPr>
              <p:nvPr/>
            </p:nvSpPr>
            <p:spPr bwMode="auto">
              <a:xfrm>
                <a:off x="2602" y="2396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59" name="Rectangle 39"/>
              <p:cNvSpPr>
                <a:spLocks noChangeArrowheads="1"/>
              </p:cNvSpPr>
              <p:nvPr/>
            </p:nvSpPr>
            <p:spPr bwMode="auto">
              <a:xfrm>
                <a:off x="2610" y="2453"/>
                <a:ext cx="5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0" name="Rectangle 40"/>
              <p:cNvSpPr>
                <a:spLocks noChangeArrowheads="1"/>
              </p:cNvSpPr>
              <p:nvPr/>
            </p:nvSpPr>
            <p:spPr bwMode="auto">
              <a:xfrm>
                <a:off x="2479" y="2453"/>
                <a:ext cx="73" cy="8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1" name="Oval 41"/>
              <p:cNvSpPr>
                <a:spLocks noChangeArrowheads="1"/>
              </p:cNvSpPr>
              <p:nvPr/>
            </p:nvSpPr>
            <p:spPr bwMode="auto">
              <a:xfrm>
                <a:off x="2537" y="2277"/>
                <a:ext cx="22" cy="26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2" name="Freeform 42"/>
              <p:cNvSpPr>
                <a:spLocks/>
              </p:cNvSpPr>
              <p:nvPr/>
            </p:nvSpPr>
            <p:spPr bwMode="auto">
              <a:xfrm>
                <a:off x="2477" y="2322"/>
                <a:ext cx="138" cy="212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0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6"/>
                  </a:cxn>
                  <a:cxn ang="0">
                    <a:pos x="9" y="118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89" y="211"/>
                  </a:cxn>
                  <a:cxn ang="0">
                    <a:pos x="113" y="101"/>
                  </a:cxn>
                  <a:cxn ang="0">
                    <a:pos x="113" y="99"/>
                  </a:cxn>
                  <a:cxn ang="0">
                    <a:pos x="111" y="97"/>
                  </a:cxn>
                  <a:cxn ang="0">
                    <a:pos x="109" y="95"/>
                  </a:cxn>
                  <a:cxn ang="0">
                    <a:pos x="108" y="94"/>
                  </a:cxn>
                  <a:cxn ang="0">
                    <a:pos x="105" y="93"/>
                  </a:cxn>
                  <a:cxn ang="0">
                    <a:pos x="102" y="92"/>
                  </a:cxn>
                  <a:cxn ang="0">
                    <a:pos x="100" y="92"/>
                  </a:cxn>
                  <a:cxn ang="0">
                    <a:pos x="97" y="92"/>
                  </a:cxn>
                  <a:cxn ang="0">
                    <a:pos x="66" y="54"/>
                  </a:cxn>
                  <a:cxn ang="0">
                    <a:pos x="127" y="67"/>
                  </a:cxn>
                  <a:cxn ang="0">
                    <a:pos x="130" y="66"/>
                  </a:cxn>
                  <a:cxn ang="0">
                    <a:pos x="131" y="65"/>
                  </a:cxn>
                  <a:cxn ang="0">
                    <a:pos x="134" y="63"/>
                  </a:cxn>
                  <a:cxn ang="0">
                    <a:pos x="136" y="62"/>
                  </a:cxn>
                  <a:cxn ang="0">
                    <a:pos x="136" y="59"/>
                  </a:cxn>
                  <a:cxn ang="0">
                    <a:pos x="137" y="56"/>
                  </a:cxn>
                  <a:cxn ang="0">
                    <a:pos x="136" y="53"/>
                  </a:cxn>
                  <a:cxn ang="0">
                    <a:pos x="135" y="50"/>
                  </a:cxn>
                  <a:cxn ang="0">
                    <a:pos x="133" y="49"/>
                  </a:cxn>
                  <a:cxn ang="0">
                    <a:pos x="131" y="47"/>
                  </a:cxn>
                  <a:cxn ang="0">
                    <a:pos x="128" y="46"/>
                  </a:cxn>
                  <a:cxn ang="0">
                    <a:pos x="87" y="46"/>
                  </a:cxn>
                  <a:cxn ang="0">
                    <a:pos x="80" y="30"/>
                  </a:cxn>
                  <a:cxn ang="0">
                    <a:pos x="80" y="26"/>
                  </a:cxn>
                  <a:cxn ang="0">
                    <a:pos x="81" y="22"/>
                  </a:cxn>
                  <a:cxn ang="0">
                    <a:pos x="81" y="17"/>
                  </a:cxn>
                  <a:cxn ang="0">
                    <a:pos x="80" y="14"/>
                  </a:cxn>
                  <a:cxn ang="0">
                    <a:pos x="78" y="11"/>
                  </a:cxn>
                  <a:cxn ang="0">
                    <a:pos x="76" y="7"/>
                  </a:cxn>
                  <a:cxn ang="0">
                    <a:pos x="73" y="5"/>
                  </a:cxn>
                  <a:cxn ang="0">
                    <a:pos x="70" y="2"/>
                  </a:cxn>
                  <a:cxn ang="0">
                    <a:pos x="66" y="1"/>
                  </a:cxn>
                  <a:cxn ang="0">
                    <a:pos x="62" y="0"/>
                  </a:cxn>
                  <a:cxn ang="0">
                    <a:pos x="57" y="0"/>
                  </a:cxn>
                  <a:cxn ang="0">
                    <a:pos x="53" y="1"/>
                  </a:cxn>
                  <a:cxn ang="0">
                    <a:pos x="49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39" y="12"/>
                  </a:cxn>
                  <a:cxn ang="0">
                    <a:pos x="37" y="16"/>
                  </a:cxn>
                </a:cxnLst>
                <a:rect l="0" t="0" r="r" b="b"/>
                <a:pathLst>
                  <a:path w="138" h="212">
                    <a:moveTo>
                      <a:pt x="37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2"/>
                    </a:lnTo>
                    <a:lnTo>
                      <a:pt x="3" y="114"/>
                    </a:lnTo>
                    <a:lnTo>
                      <a:pt x="4" y="115"/>
                    </a:lnTo>
                    <a:lnTo>
                      <a:pt x="6" y="116"/>
                    </a:lnTo>
                    <a:lnTo>
                      <a:pt x="7" y="117"/>
                    </a:lnTo>
                    <a:lnTo>
                      <a:pt x="9" y="118"/>
                    </a:lnTo>
                    <a:lnTo>
                      <a:pt x="10" y="118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89" y="119"/>
                    </a:lnTo>
                    <a:lnTo>
                      <a:pt x="89" y="211"/>
                    </a:lnTo>
                    <a:lnTo>
                      <a:pt x="113" y="211"/>
                    </a:lnTo>
                    <a:lnTo>
                      <a:pt x="113" y="101"/>
                    </a:lnTo>
                    <a:lnTo>
                      <a:pt x="113" y="100"/>
                    </a:lnTo>
                    <a:lnTo>
                      <a:pt x="113" y="99"/>
                    </a:lnTo>
                    <a:lnTo>
                      <a:pt x="112" y="98"/>
                    </a:lnTo>
                    <a:lnTo>
                      <a:pt x="111" y="97"/>
                    </a:lnTo>
                    <a:lnTo>
                      <a:pt x="111" y="96"/>
                    </a:lnTo>
                    <a:lnTo>
                      <a:pt x="109" y="95"/>
                    </a:lnTo>
                    <a:lnTo>
                      <a:pt x="109" y="95"/>
                    </a:lnTo>
                    <a:lnTo>
                      <a:pt x="108" y="94"/>
                    </a:lnTo>
                    <a:lnTo>
                      <a:pt x="106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2"/>
                    </a:lnTo>
                    <a:lnTo>
                      <a:pt x="101" y="92"/>
                    </a:lnTo>
                    <a:lnTo>
                      <a:pt x="100" y="92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54" y="90"/>
                    </a:lnTo>
                    <a:lnTo>
                      <a:pt x="66" y="54"/>
                    </a:lnTo>
                    <a:lnTo>
                      <a:pt x="75" y="67"/>
                    </a:lnTo>
                    <a:lnTo>
                      <a:pt x="127" y="67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1" y="65"/>
                    </a:lnTo>
                    <a:lnTo>
                      <a:pt x="131" y="65"/>
                    </a:lnTo>
                    <a:lnTo>
                      <a:pt x="133" y="64"/>
                    </a:lnTo>
                    <a:lnTo>
                      <a:pt x="134" y="63"/>
                    </a:lnTo>
                    <a:lnTo>
                      <a:pt x="135" y="62"/>
                    </a:lnTo>
                    <a:lnTo>
                      <a:pt x="136" y="62"/>
                    </a:lnTo>
                    <a:lnTo>
                      <a:pt x="136" y="60"/>
                    </a:lnTo>
                    <a:lnTo>
                      <a:pt x="136" y="59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7" y="54"/>
                    </a:lnTo>
                    <a:lnTo>
                      <a:pt x="136" y="53"/>
                    </a:lnTo>
                    <a:lnTo>
                      <a:pt x="136" y="52"/>
                    </a:lnTo>
                    <a:lnTo>
                      <a:pt x="135" y="50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2" y="47"/>
                    </a:lnTo>
                    <a:lnTo>
                      <a:pt x="131" y="47"/>
                    </a:lnTo>
                    <a:lnTo>
                      <a:pt x="130" y="46"/>
                    </a:lnTo>
                    <a:lnTo>
                      <a:pt x="128" y="46"/>
                    </a:lnTo>
                    <a:lnTo>
                      <a:pt x="127" y="46"/>
                    </a:lnTo>
                    <a:lnTo>
                      <a:pt x="87" y="46"/>
                    </a:lnTo>
                    <a:lnTo>
                      <a:pt x="78" y="31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1" y="24"/>
                    </a:lnTo>
                    <a:lnTo>
                      <a:pt x="81" y="22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0" y="16"/>
                    </a:lnTo>
                    <a:lnTo>
                      <a:pt x="80" y="14"/>
                    </a:lnTo>
                    <a:lnTo>
                      <a:pt x="79" y="12"/>
                    </a:lnTo>
                    <a:lnTo>
                      <a:pt x="78" y="11"/>
                    </a:lnTo>
                    <a:lnTo>
                      <a:pt x="77" y="9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3" y="5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2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3" y="1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8"/>
                    </a:lnTo>
                    <a:lnTo>
                      <a:pt x="40" y="9"/>
                    </a:lnTo>
                    <a:lnTo>
                      <a:pt x="39" y="12"/>
                    </a:lnTo>
                    <a:lnTo>
                      <a:pt x="38" y="14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63" name="Freeform 43"/>
            <p:cNvSpPr>
              <a:spLocks/>
            </p:cNvSpPr>
            <p:nvPr/>
          </p:nvSpPr>
          <p:spPr bwMode="auto">
            <a:xfrm>
              <a:off x="2425" y="2247"/>
              <a:ext cx="179" cy="291"/>
            </a:xfrm>
            <a:custGeom>
              <a:avLst/>
              <a:gdLst/>
              <a:ahLst/>
              <a:cxnLst>
                <a:cxn ang="0">
                  <a:pos x="200" y="263"/>
                </a:cxn>
                <a:cxn ang="0">
                  <a:pos x="185" y="263"/>
                </a:cxn>
                <a:cxn ang="0">
                  <a:pos x="158" y="229"/>
                </a:cxn>
                <a:cxn ang="0">
                  <a:pos x="122" y="169"/>
                </a:cxn>
                <a:cxn ang="0">
                  <a:pos x="112" y="141"/>
                </a:cxn>
                <a:cxn ang="0">
                  <a:pos x="114" y="123"/>
                </a:cxn>
                <a:cxn ang="0">
                  <a:pos x="123" y="119"/>
                </a:cxn>
                <a:cxn ang="0">
                  <a:pos x="137" y="129"/>
                </a:cxn>
                <a:cxn ang="0">
                  <a:pos x="156" y="140"/>
                </a:cxn>
                <a:cxn ang="0">
                  <a:pos x="165" y="140"/>
                </a:cxn>
                <a:cxn ang="0">
                  <a:pos x="166" y="134"/>
                </a:cxn>
                <a:cxn ang="0">
                  <a:pos x="157" y="123"/>
                </a:cxn>
                <a:cxn ang="0">
                  <a:pos x="136" y="108"/>
                </a:cxn>
                <a:cxn ang="0">
                  <a:pos x="127" y="86"/>
                </a:cxn>
                <a:cxn ang="0">
                  <a:pos x="123" y="69"/>
                </a:cxn>
                <a:cxn ang="0">
                  <a:pos x="113" y="56"/>
                </a:cxn>
                <a:cxn ang="0">
                  <a:pos x="109" y="48"/>
                </a:cxn>
                <a:cxn ang="0">
                  <a:pos x="114" y="36"/>
                </a:cxn>
                <a:cxn ang="0">
                  <a:pos x="119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4" y="13"/>
                </a:cxn>
                <a:cxn ang="0">
                  <a:pos x="84" y="23"/>
                </a:cxn>
                <a:cxn ang="0">
                  <a:pos x="88" y="35"/>
                </a:cxn>
                <a:cxn ang="0">
                  <a:pos x="88" y="46"/>
                </a:cxn>
                <a:cxn ang="0">
                  <a:pos x="78" y="56"/>
                </a:cxn>
                <a:cxn ang="0">
                  <a:pos x="65" y="64"/>
                </a:cxn>
                <a:cxn ang="0">
                  <a:pos x="55" y="75"/>
                </a:cxn>
                <a:cxn ang="0">
                  <a:pos x="47" y="99"/>
                </a:cxn>
                <a:cxn ang="0">
                  <a:pos x="42" y="121"/>
                </a:cxn>
                <a:cxn ang="0">
                  <a:pos x="40" y="145"/>
                </a:cxn>
                <a:cxn ang="0">
                  <a:pos x="42" y="158"/>
                </a:cxn>
                <a:cxn ang="0">
                  <a:pos x="49" y="161"/>
                </a:cxn>
                <a:cxn ang="0">
                  <a:pos x="53" y="158"/>
                </a:cxn>
                <a:cxn ang="0">
                  <a:pos x="53" y="133"/>
                </a:cxn>
                <a:cxn ang="0">
                  <a:pos x="55" y="116"/>
                </a:cxn>
                <a:cxn ang="0">
                  <a:pos x="64" y="109"/>
                </a:cxn>
                <a:cxn ang="0">
                  <a:pos x="70" y="114"/>
                </a:cxn>
                <a:cxn ang="0">
                  <a:pos x="68" y="140"/>
                </a:cxn>
                <a:cxn ang="0">
                  <a:pos x="62" y="166"/>
                </a:cxn>
                <a:cxn ang="0">
                  <a:pos x="53" y="196"/>
                </a:cxn>
                <a:cxn ang="0">
                  <a:pos x="33" y="225"/>
                </a:cxn>
                <a:cxn ang="0">
                  <a:pos x="8" y="255"/>
                </a:cxn>
                <a:cxn ang="0">
                  <a:pos x="0" y="271"/>
                </a:cxn>
                <a:cxn ang="0">
                  <a:pos x="19" y="290"/>
                </a:cxn>
                <a:cxn ang="0">
                  <a:pos x="33" y="288"/>
                </a:cxn>
                <a:cxn ang="0">
                  <a:pos x="23" y="275"/>
                </a:cxn>
                <a:cxn ang="0">
                  <a:pos x="30" y="259"/>
                </a:cxn>
                <a:cxn ang="0">
                  <a:pos x="62" y="223"/>
                </a:cxn>
                <a:cxn ang="0">
                  <a:pos x="84" y="196"/>
                </a:cxn>
                <a:cxn ang="0">
                  <a:pos x="96" y="190"/>
                </a:cxn>
                <a:cxn ang="0">
                  <a:pos x="109" y="199"/>
                </a:cxn>
                <a:cxn ang="0">
                  <a:pos x="142" y="243"/>
                </a:cxn>
                <a:cxn ang="0">
                  <a:pos x="169" y="280"/>
                </a:cxn>
                <a:cxn ang="0">
                  <a:pos x="179" y="283"/>
                </a:cxn>
                <a:cxn ang="0">
                  <a:pos x="192" y="273"/>
                </a:cxn>
              </a:cxnLst>
              <a:rect l="0" t="0" r="r" b="b"/>
              <a:pathLst>
                <a:path w="201" h="291">
                  <a:moveTo>
                    <a:pt x="199" y="268"/>
                  </a:moveTo>
                  <a:lnTo>
                    <a:pt x="200" y="263"/>
                  </a:lnTo>
                  <a:lnTo>
                    <a:pt x="192" y="264"/>
                  </a:lnTo>
                  <a:lnTo>
                    <a:pt x="185" y="263"/>
                  </a:lnTo>
                  <a:lnTo>
                    <a:pt x="175" y="255"/>
                  </a:lnTo>
                  <a:lnTo>
                    <a:pt x="158" y="229"/>
                  </a:lnTo>
                  <a:lnTo>
                    <a:pt x="135" y="190"/>
                  </a:lnTo>
                  <a:lnTo>
                    <a:pt x="122" y="169"/>
                  </a:lnTo>
                  <a:lnTo>
                    <a:pt x="113" y="151"/>
                  </a:lnTo>
                  <a:lnTo>
                    <a:pt x="112" y="141"/>
                  </a:lnTo>
                  <a:lnTo>
                    <a:pt x="112" y="130"/>
                  </a:lnTo>
                  <a:lnTo>
                    <a:pt x="114" y="123"/>
                  </a:lnTo>
                  <a:lnTo>
                    <a:pt x="119" y="119"/>
                  </a:lnTo>
                  <a:lnTo>
                    <a:pt x="123" y="119"/>
                  </a:lnTo>
                  <a:lnTo>
                    <a:pt x="128" y="121"/>
                  </a:lnTo>
                  <a:lnTo>
                    <a:pt x="137" y="129"/>
                  </a:lnTo>
                  <a:lnTo>
                    <a:pt x="148" y="136"/>
                  </a:lnTo>
                  <a:lnTo>
                    <a:pt x="156" y="140"/>
                  </a:lnTo>
                  <a:lnTo>
                    <a:pt x="161" y="141"/>
                  </a:lnTo>
                  <a:lnTo>
                    <a:pt x="165" y="140"/>
                  </a:lnTo>
                  <a:lnTo>
                    <a:pt x="167" y="136"/>
                  </a:lnTo>
                  <a:lnTo>
                    <a:pt x="166" y="134"/>
                  </a:lnTo>
                  <a:lnTo>
                    <a:pt x="165" y="130"/>
                  </a:lnTo>
                  <a:lnTo>
                    <a:pt x="157" y="123"/>
                  </a:lnTo>
                  <a:lnTo>
                    <a:pt x="143" y="114"/>
                  </a:lnTo>
                  <a:lnTo>
                    <a:pt x="136" y="108"/>
                  </a:lnTo>
                  <a:lnTo>
                    <a:pt x="131" y="99"/>
                  </a:lnTo>
                  <a:lnTo>
                    <a:pt x="127" y="86"/>
                  </a:lnTo>
                  <a:lnTo>
                    <a:pt x="126" y="74"/>
                  </a:lnTo>
                  <a:lnTo>
                    <a:pt x="123" y="69"/>
                  </a:lnTo>
                  <a:lnTo>
                    <a:pt x="119" y="63"/>
                  </a:lnTo>
                  <a:lnTo>
                    <a:pt x="113" y="56"/>
                  </a:lnTo>
                  <a:lnTo>
                    <a:pt x="109" y="53"/>
                  </a:lnTo>
                  <a:lnTo>
                    <a:pt x="109" y="48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7" y="31"/>
                  </a:lnTo>
                  <a:lnTo>
                    <a:pt x="119" y="24"/>
                  </a:lnTo>
                  <a:lnTo>
                    <a:pt x="117" y="15"/>
                  </a:lnTo>
                  <a:lnTo>
                    <a:pt x="116" y="9"/>
                  </a:lnTo>
                  <a:lnTo>
                    <a:pt x="112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4" y="13"/>
                  </a:lnTo>
                  <a:lnTo>
                    <a:pt x="83" y="18"/>
                  </a:lnTo>
                  <a:lnTo>
                    <a:pt x="84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89" y="40"/>
                  </a:lnTo>
                  <a:lnTo>
                    <a:pt x="88" y="46"/>
                  </a:lnTo>
                  <a:lnTo>
                    <a:pt x="84" y="51"/>
                  </a:lnTo>
                  <a:lnTo>
                    <a:pt x="78" y="56"/>
                  </a:lnTo>
                  <a:lnTo>
                    <a:pt x="70" y="60"/>
                  </a:lnTo>
                  <a:lnTo>
                    <a:pt x="65" y="64"/>
                  </a:lnTo>
                  <a:lnTo>
                    <a:pt x="60" y="69"/>
                  </a:lnTo>
                  <a:lnTo>
                    <a:pt x="55" y="75"/>
                  </a:lnTo>
                  <a:lnTo>
                    <a:pt x="50" y="86"/>
                  </a:lnTo>
                  <a:lnTo>
                    <a:pt x="47" y="99"/>
                  </a:lnTo>
                  <a:lnTo>
                    <a:pt x="43" y="109"/>
                  </a:lnTo>
                  <a:lnTo>
                    <a:pt x="42" y="121"/>
                  </a:lnTo>
                  <a:lnTo>
                    <a:pt x="40" y="136"/>
                  </a:lnTo>
                  <a:lnTo>
                    <a:pt x="40" y="145"/>
                  </a:lnTo>
                  <a:lnTo>
                    <a:pt x="40" y="153"/>
                  </a:lnTo>
                  <a:lnTo>
                    <a:pt x="42" y="158"/>
                  </a:lnTo>
                  <a:lnTo>
                    <a:pt x="44" y="160"/>
                  </a:lnTo>
                  <a:lnTo>
                    <a:pt x="49" y="161"/>
                  </a:lnTo>
                  <a:lnTo>
                    <a:pt x="52" y="160"/>
                  </a:lnTo>
                  <a:lnTo>
                    <a:pt x="53" y="158"/>
                  </a:lnTo>
                  <a:lnTo>
                    <a:pt x="53" y="148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4" y="109"/>
                  </a:lnTo>
                  <a:lnTo>
                    <a:pt x="69" y="110"/>
                  </a:lnTo>
                  <a:lnTo>
                    <a:pt x="70" y="114"/>
                  </a:lnTo>
                  <a:lnTo>
                    <a:pt x="69" y="125"/>
                  </a:lnTo>
                  <a:lnTo>
                    <a:pt x="68" y="140"/>
                  </a:lnTo>
                  <a:lnTo>
                    <a:pt x="65" y="154"/>
                  </a:lnTo>
                  <a:lnTo>
                    <a:pt x="62" y="166"/>
                  </a:lnTo>
                  <a:lnTo>
                    <a:pt x="58" y="183"/>
                  </a:lnTo>
                  <a:lnTo>
                    <a:pt x="53" y="196"/>
                  </a:lnTo>
                  <a:lnTo>
                    <a:pt x="42" y="214"/>
                  </a:lnTo>
                  <a:lnTo>
                    <a:pt x="33" y="225"/>
                  </a:lnTo>
                  <a:lnTo>
                    <a:pt x="18" y="243"/>
                  </a:lnTo>
                  <a:lnTo>
                    <a:pt x="8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8" y="280"/>
                  </a:lnTo>
                  <a:lnTo>
                    <a:pt x="19" y="290"/>
                  </a:lnTo>
                  <a:lnTo>
                    <a:pt x="30" y="290"/>
                  </a:lnTo>
                  <a:lnTo>
                    <a:pt x="33" y="288"/>
                  </a:lnTo>
                  <a:lnTo>
                    <a:pt x="28" y="281"/>
                  </a:lnTo>
                  <a:lnTo>
                    <a:pt x="23" y="275"/>
                  </a:lnTo>
                  <a:lnTo>
                    <a:pt x="23" y="270"/>
                  </a:lnTo>
                  <a:lnTo>
                    <a:pt x="30" y="259"/>
                  </a:lnTo>
                  <a:lnTo>
                    <a:pt x="43" y="246"/>
                  </a:lnTo>
                  <a:lnTo>
                    <a:pt x="62" y="223"/>
                  </a:lnTo>
                  <a:lnTo>
                    <a:pt x="78" y="203"/>
                  </a:lnTo>
                  <a:lnTo>
                    <a:pt x="84" y="196"/>
                  </a:lnTo>
                  <a:lnTo>
                    <a:pt x="88" y="191"/>
                  </a:lnTo>
                  <a:lnTo>
                    <a:pt x="96" y="190"/>
                  </a:lnTo>
                  <a:lnTo>
                    <a:pt x="102" y="194"/>
                  </a:lnTo>
                  <a:lnTo>
                    <a:pt x="109" y="199"/>
                  </a:lnTo>
                  <a:lnTo>
                    <a:pt x="125" y="219"/>
                  </a:lnTo>
                  <a:lnTo>
                    <a:pt x="142" y="243"/>
                  </a:lnTo>
                  <a:lnTo>
                    <a:pt x="158" y="266"/>
                  </a:lnTo>
                  <a:lnTo>
                    <a:pt x="169" y="280"/>
                  </a:lnTo>
                  <a:lnTo>
                    <a:pt x="172" y="283"/>
                  </a:lnTo>
                  <a:lnTo>
                    <a:pt x="179" y="283"/>
                  </a:lnTo>
                  <a:lnTo>
                    <a:pt x="185" y="278"/>
                  </a:lnTo>
                  <a:lnTo>
                    <a:pt x="192" y="273"/>
                  </a:lnTo>
                  <a:lnTo>
                    <a:pt x="199" y="268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924" y="2237"/>
              <a:ext cx="232" cy="310"/>
              <a:chOff x="2165" y="2237"/>
              <a:chExt cx="260" cy="310"/>
            </a:xfrm>
          </p:grpSpPr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2165" y="2237"/>
                <a:ext cx="260" cy="310"/>
                <a:chOff x="2165" y="2237"/>
                <a:chExt cx="260" cy="310"/>
              </a:xfrm>
            </p:grpSpPr>
            <p:sp>
              <p:nvSpPr>
                <p:cNvPr id="2718766" name="AutoShape 46"/>
                <p:cNvSpPr>
                  <a:spLocks noChangeArrowheads="1"/>
                </p:cNvSpPr>
                <p:nvPr/>
              </p:nvSpPr>
              <p:spPr bwMode="auto">
                <a:xfrm>
                  <a:off x="2165" y="2288"/>
                  <a:ext cx="260" cy="259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67" name="AutoShape 47"/>
                <p:cNvSpPr>
                  <a:spLocks noChangeArrowheads="1"/>
                </p:cNvSpPr>
                <p:nvPr/>
              </p:nvSpPr>
              <p:spPr bwMode="auto">
                <a:xfrm>
                  <a:off x="2227" y="2237"/>
                  <a:ext cx="198" cy="45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68" name="Oval 48"/>
              <p:cNvSpPr>
                <a:spLocks noChangeArrowheads="1"/>
              </p:cNvSpPr>
              <p:nvPr/>
            </p:nvSpPr>
            <p:spPr bwMode="auto">
              <a:xfrm>
                <a:off x="2246" y="2263"/>
                <a:ext cx="27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69" name="AutoShape 49"/>
              <p:cNvSpPr>
                <a:spLocks noChangeArrowheads="1"/>
              </p:cNvSpPr>
              <p:nvPr/>
            </p:nvSpPr>
            <p:spPr bwMode="auto">
              <a:xfrm>
                <a:off x="2196" y="2410"/>
                <a:ext cx="138" cy="55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70" name="AutoShape 50"/>
            <p:cNvSpPr>
              <a:spLocks noChangeArrowheads="1"/>
            </p:cNvSpPr>
            <p:nvPr/>
          </p:nvSpPr>
          <p:spPr bwMode="auto">
            <a:xfrm>
              <a:off x="1993" y="2626"/>
              <a:ext cx="184" cy="260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1" name="AutoShape 51"/>
            <p:cNvSpPr>
              <a:spLocks noChangeArrowheads="1"/>
            </p:cNvSpPr>
            <p:nvPr/>
          </p:nvSpPr>
          <p:spPr bwMode="auto">
            <a:xfrm>
              <a:off x="2036" y="2575"/>
              <a:ext cx="141" cy="46"/>
            </a:xfrm>
            <a:prstGeom prst="cube">
              <a:avLst>
                <a:gd name="adj" fmla="val 24995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772" name="AutoShape 52"/>
            <p:cNvSpPr>
              <a:spLocks noChangeArrowheads="1"/>
            </p:cNvSpPr>
            <p:nvPr/>
          </p:nvSpPr>
          <p:spPr bwMode="auto">
            <a:xfrm>
              <a:off x="2029" y="2647"/>
              <a:ext cx="95" cy="15"/>
            </a:xfrm>
            <a:prstGeom prst="parallelogram">
              <a:avLst>
                <a:gd name="adj" fmla="val 158304"/>
              </a:avLst>
            </a:prstGeom>
            <a:solidFill>
              <a:srgbClr val="DC008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2478" y="2616"/>
              <a:ext cx="180" cy="257"/>
              <a:chOff x="2788" y="2616"/>
              <a:chExt cx="202" cy="257"/>
            </a:xfrm>
          </p:grpSpPr>
          <p:sp>
            <p:nvSpPr>
              <p:cNvPr id="2718774" name="Freeform 54"/>
              <p:cNvSpPr>
                <a:spLocks/>
              </p:cNvSpPr>
              <p:nvPr/>
            </p:nvSpPr>
            <p:spPr bwMode="auto">
              <a:xfrm>
                <a:off x="2918" y="2735"/>
                <a:ext cx="61" cy="138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60" y="0"/>
                  </a:cxn>
                  <a:cxn ang="0">
                    <a:pos x="16" y="137"/>
                  </a:cxn>
                  <a:cxn ang="0">
                    <a:pos x="0" y="137"/>
                  </a:cxn>
                  <a:cxn ang="0">
                    <a:pos x="44" y="0"/>
                  </a:cxn>
                </a:cxnLst>
                <a:rect l="0" t="0" r="r" b="b"/>
                <a:pathLst>
                  <a:path w="61" h="138">
                    <a:moveTo>
                      <a:pt x="44" y="0"/>
                    </a:moveTo>
                    <a:lnTo>
                      <a:pt x="60" y="0"/>
                    </a:lnTo>
                    <a:lnTo>
                      <a:pt x="16" y="137"/>
                    </a:lnTo>
                    <a:lnTo>
                      <a:pt x="0" y="137"/>
                    </a:lnTo>
                    <a:lnTo>
                      <a:pt x="44" y="0"/>
                    </a:lnTo>
                  </a:path>
                </a:pathLst>
              </a:custGeom>
              <a:solidFill>
                <a:srgbClr val="F39FD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5" name="Rectangle 55"/>
              <p:cNvSpPr>
                <a:spLocks noChangeArrowheads="1"/>
              </p:cNvSpPr>
              <p:nvPr/>
            </p:nvSpPr>
            <p:spPr bwMode="auto">
              <a:xfrm>
                <a:off x="2913" y="2735"/>
                <a:ext cx="77" cy="12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6" name="Rectangle 56"/>
              <p:cNvSpPr>
                <a:spLocks noChangeArrowheads="1"/>
              </p:cNvSpPr>
              <p:nvPr/>
            </p:nvSpPr>
            <p:spPr bwMode="auto">
              <a:xfrm>
                <a:off x="2921" y="2791"/>
                <a:ext cx="57" cy="13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7" name="Rectangle 57"/>
              <p:cNvSpPr>
                <a:spLocks noChangeArrowheads="1"/>
              </p:cNvSpPr>
              <p:nvPr/>
            </p:nvSpPr>
            <p:spPr bwMode="auto">
              <a:xfrm>
                <a:off x="2790" y="2791"/>
                <a:ext cx="73" cy="9"/>
              </a:xfrm>
              <a:prstGeom prst="rect">
                <a:avLst/>
              </a:prstGeom>
              <a:solidFill>
                <a:srgbClr val="F39FD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8" name="Oval 58"/>
              <p:cNvSpPr>
                <a:spLocks noChangeArrowheads="1"/>
              </p:cNvSpPr>
              <p:nvPr/>
            </p:nvSpPr>
            <p:spPr bwMode="auto">
              <a:xfrm>
                <a:off x="2848" y="2616"/>
                <a:ext cx="22" cy="25"/>
              </a:xfrm>
              <a:prstGeom prst="ellipse">
                <a:avLst/>
              </a:prstGeom>
              <a:solidFill>
                <a:srgbClr val="F39FD1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79" name="Freeform 59"/>
              <p:cNvSpPr>
                <a:spLocks/>
              </p:cNvSpPr>
              <p:nvPr/>
            </p:nvSpPr>
            <p:spPr bwMode="auto">
              <a:xfrm>
                <a:off x="2788" y="2660"/>
                <a:ext cx="140" cy="213"/>
              </a:xfrm>
              <a:custGeom>
                <a:avLst/>
                <a:gdLst/>
                <a:ahLst/>
                <a:cxnLst>
                  <a:cxn ang="0">
                    <a:pos x="1" y="98"/>
                  </a:cxn>
                  <a:cxn ang="0">
                    <a:pos x="1" y="101"/>
                  </a:cxn>
                  <a:cxn ang="0">
                    <a:pos x="0" y="104"/>
                  </a:cxn>
                  <a:cxn ang="0">
                    <a:pos x="0" y="108"/>
                  </a:cxn>
                  <a:cxn ang="0">
                    <a:pos x="1" y="111"/>
                  </a:cxn>
                  <a:cxn ang="0">
                    <a:pos x="3" y="114"/>
                  </a:cxn>
                  <a:cxn ang="0">
                    <a:pos x="6" y="117"/>
                  </a:cxn>
                  <a:cxn ang="0">
                    <a:pos x="9" y="119"/>
                  </a:cxn>
                  <a:cxn ang="0">
                    <a:pos x="11" y="119"/>
                  </a:cxn>
                  <a:cxn ang="0">
                    <a:pos x="15" y="119"/>
                  </a:cxn>
                  <a:cxn ang="0">
                    <a:pos x="91" y="212"/>
                  </a:cxn>
                  <a:cxn ang="0">
                    <a:pos x="115" y="102"/>
                  </a:cxn>
                  <a:cxn ang="0">
                    <a:pos x="114" y="99"/>
                  </a:cxn>
                  <a:cxn ang="0">
                    <a:pos x="113" y="98"/>
                  </a:cxn>
                  <a:cxn ang="0">
                    <a:pos x="111" y="96"/>
                  </a:cxn>
                  <a:cxn ang="0">
                    <a:pos x="109" y="94"/>
                  </a:cxn>
                  <a:cxn ang="0">
                    <a:pos x="107" y="93"/>
                  </a:cxn>
                  <a:cxn ang="0">
                    <a:pos x="104" y="93"/>
                  </a:cxn>
                  <a:cxn ang="0">
                    <a:pos x="101" y="93"/>
                  </a:cxn>
                  <a:cxn ang="0">
                    <a:pos x="99" y="93"/>
                  </a:cxn>
                  <a:cxn ang="0">
                    <a:pos x="67" y="54"/>
                  </a:cxn>
                  <a:cxn ang="0">
                    <a:pos x="129" y="67"/>
                  </a:cxn>
                  <a:cxn ang="0">
                    <a:pos x="132" y="66"/>
                  </a:cxn>
                  <a:cxn ang="0">
                    <a:pos x="133" y="66"/>
                  </a:cxn>
                  <a:cxn ang="0">
                    <a:pos x="136" y="64"/>
                  </a:cxn>
                  <a:cxn ang="0">
                    <a:pos x="138" y="62"/>
                  </a:cxn>
                  <a:cxn ang="0">
                    <a:pos x="138" y="59"/>
                  </a:cxn>
                  <a:cxn ang="0">
                    <a:pos x="139" y="56"/>
                  </a:cxn>
                  <a:cxn ang="0">
                    <a:pos x="138" y="53"/>
                  </a:cxn>
                  <a:cxn ang="0">
                    <a:pos x="137" y="51"/>
                  </a:cxn>
                  <a:cxn ang="0">
                    <a:pos x="135" y="49"/>
                  </a:cxn>
                  <a:cxn ang="0">
                    <a:pos x="133" y="47"/>
                  </a:cxn>
                  <a:cxn ang="0">
                    <a:pos x="130" y="46"/>
                  </a:cxn>
                  <a:cxn ang="0">
                    <a:pos x="88" y="46"/>
                  </a:cxn>
                  <a:cxn ang="0">
                    <a:pos x="81" y="30"/>
                  </a:cxn>
                  <a:cxn ang="0">
                    <a:pos x="81" y="26"/>
                  </a:cxn>
                  <a:cxn ang="0">
                    <a:pos x="82" y="22"/>
                  </a:cxn>
                  <a:cxn ang="0">
                    <a:pos x="82" y="18"/>
                  </a:cxn>
                  <a:cxn ang="0">
                    <a:pos x="81" y="14"/>
                  </a:cxn>
                  <a:cxn ang="0">
                    <a:pos x="79" y="11"/>
                  </a:cxn>
                  <a:cxn ang="0">
                    <a:pos x="77" y="8"/>
                  </a:cxn>
                  <a:cxn ang="0">
                    <a:pos x="74" y="5"/>
                  </a:cxn>
                  <a:cxn ang="0">
                    <a:pos x="71" y="3"/>
                  </a:cxn>
                  <a:cxn ang="0">
                    <a:pos x="67" y="1"/>
                  </a:cxn>
                  <a:cxn ang="0">
                    <a:pos x="63" y="0"/>
                  </a:cxn>
                  <a:cxn ang="0">
                    <a:pos x="58" y="0"/>
                  </a:cxn>
                  <a:cxn ang="0">
                    <a:pos x="54" y="1"/>
                  </a:cxn>
                  <a:cxn ang="0">
                    <a:pos x="50" y="2"/>
                  </a:cxn>
                  <a:cxn ang="0">
                    <a:pos x="45" y="4"/>
                  </a:cxn>
                  <a:cxn ang="0">
                    <a:pos x="42" y="8"/>
                  </a:cxn>
                  <a:cxn ang="0">
                    <a:pos x="40" y="12"/>
                  </a:cxn>
                  <a:cxn ang="0">
                    <a:pos x="38" y="16"/>
                  </a:cxn>
                </a:cxnLst>
                <a:rect l="0" t="0" r="r" b="b"/>
                <a:pathLst>
                  <a:path w="140" h="213">
                    <a:moveTo>
                      <a:pt x="38" y="16"/>
                    </a:moveTo>
                    <a:lnTo>
                      <a:pt x="1" y="98"/>
                    </a:lnTo>
                    <a:lnTo>
                      <a:pt x="1" y="99"/>
                    </a:lnTo>
                    <a:lnTo>
                      <a:pt x="1" y="101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1" y="111"/>
                    </a:lnTo>
                    <a:lnTo>
                      <a:pt x="2" y="113"/>
                    </a:lnTo>
                    <a:lnTo>
                      <a:pt x="3" y="114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7" y="118"/>
                    </a:lnTo>
                    <a:lnTo>
                      <a:pt x="9" y="119"/>
                    </a:lnTo>
                    <a:lnTo>
                      <a:pt x="10" y="119"/>
                    </a:lnTo>
                    <a:lnTo>
                      <a:pt x="11" y="119"/>
                    </a:lnTo>
                    <a:lnTo>
                      <a:pt x="13" y="119"/>
                    </a:lnTo>
                    <a:lnTo>
                      <a:pt x="15" y="119"/>
                    </a:lnTo>
                    <a:lnTo>
                      <a:pt x="91" y="119"/>
                    </a:lnTo>
                    <a:lnTo>
                      <a:pt x="91" y="212"/>
                    </a:lnTo>
                    <a:lnTo>
                      <a:pt x="115" y="212"/>
                    </a:lnTo>
                    <a:lnTo>
                      <a:pt x="115" y="102"/>
                    </a:lnTo>
                    <a:lnTo>
                      <a:pt x="115" y="101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3" y="98"/>
                    </a:lnTo>
                    <a:lnTo>
                      <a:pt x="112" y="97"/>
                    </a:lnTo>
                    <a:lnTo>
                      <a:pt x="111" y="96"/>
                    </a:lnTo>
                    <a:lnTo>
                      <a:pt x="110" y="95"/>
                    </a:lnTo>
                    <a:lnTo>
                      <a:pt x="109" y="94"/>
                    </a:lnTo>
                    <a:lnTo>
                      <a:pt x="108" y="94"/>
                    </a:lnTo>
                    <a:lnTo>
                      <a:pt x="107" y="93"/>
                    </a:lnTo>
                    <a:lnTo>
                      <a:pt x="105" y="93"/>
                    </a:lnTo>
                    <a:lnTo>
                      <a:pt x="104" y="93"/>
                    </a:lnTo>
                    <a:lnTo>
                      <a:pt x="102" y="93"/>
                    </a:lnTo>
                    <a:lnTo>
                      <a:pt x="101" y="93"/>
                    </a:lnTo>
                    <a:lnTo>
                      <a:pt x="100" y="93"/>
                    </a:lnTo>
                    <a:lnTo>
                      <a:pt x="99" y="93"/>
                    </a:lnTo>
                    <a:lnTo>
                      <a:pt x="55" y="90"/>
                    </a:lnTo>
                    <a:lnTo>
                      <a:pt x="67" y="54"/>
                    </a:lnTo>
                    <a:lnTo>
                      <a:pt x="76" y="67"/>
                    </a:lnTo>
                    <a:lnTo>
                      <a:pt x="129" y="67"/>
                    </a:lnTo>
                    <a:lnTo>
                      <a:pt x="130" y="66"/>
                    </a:lnTo>
                    <a:lnTo>
                      <a:pt x="132" y="66"/>
                    </a:lnTo>
                    <a:lnTo>
                      <a:pt x="133" y="66"/>
                    </a:lnTo>
                    <a:lnTo>
                      <a:pt x="133" y="66"/>
                    </a:lnTo>
                    <a:lnTo>
                      <a:pt x="135" y="64"/>
                    </a:lnTo>
                    <a:lnTo>
                      <a:pt x="136" y="64"/>
                    </a:lnTo>
                    <a:lnTo>
                      <a:pt x="137" y="63"/>
                    </a:lnTo>
                    <a:lnTo>
                      <a:pt x="138" y="62"/>
                    </a:lnTo>
                    <a:lnTo>
                      <a:pt x="138" y="61"/>
                    </a:lnTo>
                    <a:lnTo>
                      <a:pt x="138" y="59"/>
                    </a:lnTo>
                    <a:lnTo>
                      <a:pt x="139" y="58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8" y="53"/>
                    </a:lnTo>
                    <a:lnTo>
                      <a:pt x="138" y="52"/>
                    </a:lnTo>
                    <a:lnTo>
                      <a:pt x="137" y="51"/>
                    </a:lnTo>
                    <a:lnTo>
                      <a:pt x="136" y="49"/>
                    </a:lnTo>
                    <a:lnTo>
                      <a:pt x="135" y="49"/>
                    </a:lnTo>
                    <a:lnTo>
                      <a:pt x="134" y="48"/>
                    </a:lnTo>
                    <a:lnTo>
                      <a:pt x="133" y="47"/>
                    </a:lnTo>
                    <a:lnTo>
                      <a:pt x="132" y="4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88" y="46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1" y="26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81" y="14"/>
                    </a:lnTo>
                    <a:lnTo>
                      <a:pt x="80" y="13"/>
                    </a:lnTo>
                    <a:lnTo>
                      <a:pt x="79" y="11"/>
                    </a:lnTo>
                    <a:lnTo>
                      <a:pt x="78" y="9"/>
                    </a:lnTo>
                    <a:lnTo>
                      <a:pt x="77" y="8"/>
                    </a:lnTo>
                    <a:lnTo>
                      <a:pt x="76" y="6"/>
                    </a:lnTo>
                    <a:lnTo>
                      <a:pt x="74" y="5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69" y="2"/>
                    </a:lnTo>
                    <a:lnTo>
                      <a:pt x="67" y="1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1" y="9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F39FD1"/>
              </a:solidFill>
              <a:ln w="1270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18780" name="Freeform 60"/>
            <p:cNvSpPr>
              <a:spLocks/>
            </p:cNvSpPr>
            <p:nvPr/>
          </p:nvSpPr>
          <p:spPr bwMode="auto">
            <a:xfrm>
              <a:off x="2692" y="2574"/>
              <a:ext cx="179" cy="293"/>
            </a:xfrm>
            <a:custGeom>
              <a:avLst/>
              <a:gdLst/>
              <a:ahLst/>
              <a:cxnLst>
                <a:cxn ang="0">
                  <a:pos x="201" y="264"/>
                </a:cxn>
                <a:cxn ang="0">
                  <a:pos x="186" y="264"/>
                </a:cxn>
                <a:cxn ang="0">
                  <a:pos x="159" y="230"/>
                </a:cxn>
                <a:cxn ang="0">
                  <a:pos x="123" y="170"/>
                </a:cxn>
                <a:cxn ang="0">
                  <a:pos x="113" y="142"/>
                </a:cxn>
                <a:cxn ang="0">
                  <a:pos x="115" y="123"/>
                </a:cxn>
                <a:cxn ang="0">
                  <a:pos x="124" y="120"/>
                </a:cxn>
                <a:cxn ang="0">
                  <a:pos x="138" y="130"/>
                </a:cxn>
                <a:cxn ang="0">
                  <a:pos x="157" y="141"/>
                </a:cxn>
                <a:cxn ang="0">
                  <a:pos x="166" y="141"/>
                </a:cxn>
                <a:cxn ang="0">
                  <a:pos x="167" y="135"/>
                </a:cxn>
                <a:cxn ang="0">
                  <a:pos x="158" y="123"/>
                </a:cxn>
                <a:cxn ang="0">
                  <a:pos x="137" y="108"/>
                </a:cxn>
                <a:cxn ang="0">
                  <a:pos x="128" y="87"/>
                </a:cxn>
                <a:cxn ang="0">
                  <a:pos x="124" y="69"/>
                </a:cxn>
                <a:cxn ang="0">
                  <a:pos x="114" y="57"/>
                </a:cxn>
                <a:cxn ang="0">
                  <a:pos x="110" y="48"/>
                </a:cxn>
                <a:cxn ang="0">
                  <a:pos x="115" y="37"/>
                </a:cxn>
                <a:cxn ang="0">
                  <a:pos x="120" y="24"/>
                </a:cxn>
                <a:cxn ang="0">
                  <a:pos x="116" y="9"/>
                </a:cxn>
                <a:cxn ang="0">
                  <a:pos x="106" y="1"/>
                </a:cxn>
                <a:cxn ang="0">
                  <a:pos x="91" y="3"/>
                </a:cxn>
                <a:cxn ang="0">
                  <a:pos x="85" y="13"/>
                </a:cxn>
                <a:cxn ang="0">
                  <a:pos x="85" y="23"/>
                </a:cxn>
                <a:cxn ang="0">
                  <a:pos x="88" y="35"/>
                </a:cxn>
                <a:cxn ang="0">
                  <a:pos x="88" y="47"/>
                </a:cxn>
                <a:cxn ang="0">
                  <a:pos x="78" y="57"/>
                </a:cxn>
                <a:cxn ang="0">
                  <a:pos x="66" y="64"/>
                </a:cxn>
                <a:cxn ang="0">
                  <a:pos x="56" y="76"/>
                </a:cxn>
                <a:cxn ang="0">
                  <a:pos x="47" y="99"/>
                </a:cxn>
                <a:cxn ang="0">
                  <a:pos x="42" y="122"/>
                </a:cxn>
                <a:cxn ang="0">
                  <a:pos x="40" y="146"/>
                </a:cxn>
                <a:cxn ang="0">
                  <a:pos x="42" y="159"/>
                </a:cxn>
                <a:cxn ang="0">
                  <a:pos x="49" y="162"/>
                </a:cxn>
                <a:cxn ang="0">
                  <a:pos x="53" y="159"/>
                </a:cxn>
                <a:cxn ang="0">
                  <a:pos x="53" y="133"/>
                </a:cxn>
                <a:cxn ang="0">
                  <a:pos x="56" y="117"/>
                </a:cxn>
                <a:cxn ang="0">
                  <a:pos x="64" y="110"/>
                </a:cxn>
                <a:cxn ang="0">
                  <a:pos x="71" y="115"/>
                </a:cxn>
                <a:cxn ang="0">
                  <a:pos x="68" y="141"/>
                </a:cxn>
                <a:cxn ang="0">
                  <a:pos x="62" y="167"/>
                </a:cxn>
                <a:cxn ang="0">
                  <a:pos x="53" y="198"/>
                </a:cxn>
                <a:cxn ang="0">
                  <a:pos x="33" y="227"/>
                </a:cxn>
                <a:cxn ang="0">
                  <a:pos x="8" y="257"/>
                </a:cxn>
                <a:cxn ang="0">
                  <a:pos x="0" y="273"/>
                </a:cxn>
                <a:cxn ang="0">
                  <a:pos x="19" y="292"/>
                </a:cxn>
                <a:cxn ang="0">
                  <a:pos x="33" y="289"/>
                </a:cxn>
                <a:cxn ang="0">
                  <a:pos x="23" y="277"/>
                </a:cxn>
                <a:cxn ang="0">
                  <a:pos x="30" y="261"/>
                </a:cxn>
                <a:cxn ang="0">
                  <a:pos x="62" y="224"/>
                </a:cxn>
                <a:cxn ang="0">
                  <a:pos x="85" y="198"/>
                </a:cxn>
                <a:cxn ang="0">
                  <a:pos x="96" y="191"/>
                </a:cxn>
                <a:cxn ang="0">
                  <a:pos x="110" y="200"/>
                </a:cxn>
                <a:cxn ang="0">
                  <a:pos x="143" y="244"/>
                </a:cxn>
                <a:cxn ang="0">
                  <a:pos x="169" y="282"/>
                </a:cxn>
                <a:cxn ang="0">
                  <a:pos x="180" y="284"/>
                </a:cxn>
                <a:cxn ang="0">
                  <a:pos x="193" y="274"/>
                </a:cxn>
              </a:cxnLst>
              <a:rect l="0" t="0" r="r" b="b"/>
              <a:pathLst>
                <a:path w="202" h="293">
                  <a:moveTo>
                    <a:pt x="200" y="269"/>
                  </a:moveTo>
                  <a:lnTo>
                    <a:pt x="201" y="264"/>
                  </a:lnTo>
                  <a:lnTo>
                    <a:pt x="193" y="266"/>
                  </a:lnTo>
                  <a:lnTo>
                    <a:pt x="186" y="264"/>
                  </a:lnTo>
                  <a:lnTo>
                    <a:pt x="176" y="257"/>
                  </a:lnTo>
                  <a:lnTo>
                    <a:pt x="159" y="230"/>
                  </a:lnTo>
                  <a:lnTo>
                    <a:pt x="135" y="191"/>
                  </a:lnTo>
                  <a:lnTo>
                    <a:pt x="123" y="170"/>
                  </a:lnTo>
                  <a:lnTo>
                    <a:pt x="114" y="152"/>
                  </a:lnTo>
                  <a:lnTo>
                    <a:pt x="113" y="142"/>
                  </a:lnTo>
                  <a:lnTo>
                    <a:pt x="113" y="131"/>
                  </a:lnTo>
                  <a:lnTo>
                    <a:pt x="115" y="123"/>
                  </a:lnTo>
                  <a:lnTo>
                    <a:pt x="120" y="120"/>
                  </a:lnTo>
                  <a:lnTo>
                    <a:pt x="124" y="120"/>
                  </a:lnTo>
                  <a:lnTo>
                    <a:pt x="129" y="122"/>
                  </a:lnTo>
                  <a:lnTo>
                    <a:pt x="138" y="130"/>
                  </a:lnTo>
                  <a:lnTo>
                    <a:pt x="149" y="137"/>
                  </a:lnTo>
                  <a:lnTo>
                    <a:pt x="157" y="141"/>
                  </a:lnTo>
                  <a:lnTo>
                    <a:pt x="162" y="142"/>
                  </a:lnTo>
                  <a:lnTo>
                    <a:pt x="166" y="141"/>
                  </a:lnTo>
                  <a:lnTo>
                    <a:pt x="168" y="137"/>
                  </a:lnTo>
                  <a:lnTo>
                    <a:pt x="167" y="135"/>
                  </a:lnTo>
                  <a:lnTo>
                    <a:pt x="166" y="131"/>
                  </a:lnTo>
                  <a:lnTo>
                    <a:pt x="158" y="123"/>
                  </a:lnTo>
                  <a:lnTo>
                    <a:pt x="144" y="115"/>
                  </a:lnTo>
                  <a:lnTo>
                    <a:pt x="137" y="108"/>
                  </a:lnTo>
                  <a:lnTo>
                    <a:pt x="131" y="99"/>
                  </a:lnTo>
                  <a:lnTo>
                    <a:pt x="128" y="87"/>
                  </a:lnTo>
                  <a:lnTo>
                    <a:pt x="126" y="74"/>
                  </a:lnTo>
                  <a:lnTo>
                    <a:pt x="124" y="69"/>
                  </a:lnTo>
                  <a:lnTo>
                    <a:pt x="120" y="63"/>
                  </a:lnTo>
                  <a:lnTo>
                    <a:pt x="114" y="57"/>
                  </a:lnTo>
                  <a:lnTo>
                    <a:pt x="110" y="53"/>
                  </a:lnTo>
                  <a:lnTo>
                    <a:pt x="110" y="48"/>
                  </a:lnTo>
                  <a:lnTo>
                    <a:pt x="113" y="40"/>
                  </a:lnTo>
                  <a:lnTo>
                    <a:pt x="115" y="37"/>
                  </a:lnTo>
                  <a:lnTo>
                    <a:pt x="118" y="31"/>
                  </a:lnTo>
                  <a:lnTo>
                    <a:pt x="120" y="24"/>
                  </a:lnTo>
                  <a:lnTo>
                    <a:pt x="118" y="15"/>
                  </a:lnTo>
                  <a:lnTo>
                    <a:pt x="116" y="9"/>
                  </a:lnTo>
                  <a:lnTo>
                    <a:pt x="113" y="4"/>
                  </a:lnTo>
                  <a:lnTo>
                    <a:pt x="106" y="1"/>
                  </a:lnTo>
                  <a:lnTo>
                    <a:pt x="97" y="0"/>
                  </a:lnTo>
                  <a:lnTo>
                    <a:pt x="91" y="3"/>
                  </a:lnTo>
                  <a:lnTo>
                    <a:pt x="87" y="6"/>
                  </a:lnTo>
                  <a:lnTo>
                    <a:pt x="85" y="13"/>
                  </a:lnTo>
                  <a:lnTo>
                    <a:pt x="83" y="18"/>
                  </a:lnTo>
                  <a:lnTo>
                    <a:pt x="85" y="23"/>
                  </a:lnTo>
                  <a:lnTo>
                    <a:pt x="87" y="30"/>
                  </a:lnTo>
                  <a:lnTo>
                    <a:pt x="88" y="35"/>
                  </a:lnTo>
                  <a:lnTo>
                    <a:pt x="90" y="40"/>
                  </a:lnTo>
                  <a:lnTo>
                    <a:pt x="88" y="47"/>
                  </a:lnTo>
                  <a:lnTo>
                    <a:pt x="85" y="52"/>
                  </a:lnTo>
                  <a:lnTo>
                    <a:pt x="78" y="57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1" y="69"/>
                  </a:lnTo>
                  <a:lnTo>
                    <a:pt x="56" y="76"/>
                  </a:lnTo>
                  <a:lnTo>
                    <a:pt x="51" y="87"/>
                  </a:lnTo>
                  <a:lnTo>
                    <a:pt x="47" y="99"/>
                  </a:lnTo>
                  <a:lnTo>
                    <a:pt x="43" y="110"/>
                  </a:lnTo>
                  <a:lnTo>
                    <a:pt x="42" y="122"/>
                  </a:lnTo>
                  <a:lnTo>
                    <a:pt x="40" y="137"/>
                  </a:lnTo>
                  <a:lnTo>
                    <a:pt x="40" y="146"/>
                  </a:lnTo>
                  <a:lnTo>
                    <a:pt x="40" y="154"/>
                  </a:lnTo>
                  <a:lnTo>
                    <a:pt x="42" y="159"/>
                  </a:lnTo>
                  <a:lnTo>
                    <a:pt x="44" y="161"/>
                  </a:lnTo>
                  <a:lnTo>
                    <a:pt x="49" y="162"/>
                  </a:lnTo>
                  <a:lnTo>
                    <a:pt x="52" y="161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33"/>
                  </a:lnTo>
                  <a:lnTo>
                    <a:pt x="54" y="123"/>
                  </a:lnTo>
                  <a:lnTo>
                    <a:pt x="56" y="117"/>
                  </a:lnTo>
                  <a:lnTo>
                    <a:pt x="59" y="111"/>
                  </a:lnTo>
                  <a:lnTo>
                    <a:pt x="64" y="110"/>
                  </a:lnTo>
                  <a:lnTo>
                    <a:pt x="70" y="111"/>
                  </a:lnTo>
                  <a:lnTo>
                    <a:pt x="71" y="115"/>
                  </a:lnTo>
                  <a:lnTo>
                    <a:pt x="70" y="126"/>
                  </a:lnTo>
                  <a:lnTo>
                    <a:pt x="68" y="141"/>
                  </a:lnTo>
                  <a:lnTo>
                    <a:pt x="66" y="155"/>
                  </a:lnTo>
                  <a:lnTo>
                    <a:pt x="62" y="167"/>
                  </a:lnTo>
                  <a:lnTo>
                    <a:pt x="58" y="184"/>
                  </a:lnTo>
                  <a:lnTo>
                    <a:pt x="53" y="198"/>
                  </a:lnTo>
                  <a:lnTo>
                    <a:pt x="42" y="215"/>
                  </a:lnTo>
                  <a:lnTo>
                    <a:pt x="33" y="227"/>
                  </a:lnTo>
                  <a:lnTo>
                    <a:pt x="18" y="244"/>
                  </a:lnTo>
                  <a:lnTo>
                    <a:pt x="8" y="257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8" y="282"/>
                  </a:lnTo>
                  <a:lnTo>
                    <a:pt x="19" y="292"/>
                  </a:lnTo>
                  <a:lnTo>
                    <a:pt x="30" y="292"/>
                  </a:lnTo>
                  <a:lnTo>
                    <a:pt x="33" y="289"/>
                  </a:lnTo>
                  <a:lnTo>
                    <a:pt x="28" y="283"/>
                  </a:lnTo>
                  <a:lnTo>
                    <a:pt x="23" y="277"/>
                  </a:lnTo>
                  <a:lnTo>
                    <a:pt x="23" y="272"/>
                  </a:lnTo>
                  <a:lnTo>
                    <a:pt x="30" y="261"/>
                  </a:lnTo>
                  <a:lnTo>
                    <a:pt x="43" y="248"/>
                  </a:lnTo>
                  <a:lnTo>
                    <a:pt x="62" y="224"/>
                  </a:lnTo>
                  <a:lnTo>
                    <a:pt x="78" y="204"/>
                  </a:lnTo>
                  <a:lnTo>
                    <a:pt x="85" y="198"/>
                  </a:lnTo>
                  <a:lnTo>
                    <a:pt x="88" y="193"/>
                  </a:lnTo>
                  <a:lnTo>
                    <a:pt x="96" y="191"/>
                  </a:lnTo>
                  <a:lnTo>
                    <a:pt x="102" y="195"/>
                  </a:lnTo>
                  <a:lnTo>
                    <a:pt x="110" y="200"/>
                  </a:lnTo>
                  <a:lnTo>
                    <a:pt x="125" y="220"/>
                  </a:lnTo>
                  <a:lnTo>
                    <a:pt x="143" y="244"/>
                  </a:lnTo>
                  <a:lnTo>
                    <a:pt x="159" y="268"/>
                  </a:lnTo>
                  <a:lnTo>
                    <a:pt x="169" y="282"/>
                  </a:lnTo>
                  <a:lnTo>
                    <a:pt x="173" y="284"/>
                  </a:lnTo>
                  <a:lnTo>
                    <a:pt x="180" y="284"/>
                  </a:lnTo>
                  <a:lnTo>
                    <a:pt x="186" y="279"/>
                  </a:lnTo>
                  <a:lnTo>
                    <a:pt x="193" y="274"/>
                  </a:lnTo>
                  <a:lnTo>
                    <a:pt x="200" y="269"/>
                  </a:lnTo>
                </a:path>
              </a:pathLst>
            </a:custGeom>
            <a:solidFill>
              <a:srgbClr val="CECECE"/>
            </a:solidFill>
            <a:ln w="254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181" y="2575"/>
              <a:ext cx="232" cy="311"/>
              <a:chOff x="2454" y="2575"/>
              <a:chExt cx="261" cy="311"/>
            </a:xfrm>
          </p:grpSpPr>
          <p:grpSp>
            <p:nvGrpSpPr>
              <p:cNvPr id="12" name="Group 62"/>
              <p:cNvGrpSpPr>
                <a:grpSpLocks/>
              </p:cNvGrpSpPr>
              <p:nvPr/>
            </p:nvGrpSpPr>
            <p:grpSpPr bwMode="auto">
              <a:xfrm>
                <a:off x="2454" y="2575"/>
                <a:ext cx="261" cy="311"/>
                <a:chOff x="2454" y="2575"/>
                <a:chExt cx="261" cy="311"/>
              </a:xfrm>
            </p:grpSpPr>
            <p:sp>
              <p:nvSpPr>
                <p:cNvPr id="2718783" name="AutoShape 63"/>
                <p:cNvSpPr>
                  <a:spLocks noChangeArrowheads="1"/>
                </p:cNvSpPr>
                <p:nvPr/>
              </p:nvSpPr>
              <p:spPr bwMode="auto">
                <a:xfrm>
                  <a:off x="2454" y="2626"/>
                  <a:ext cx="261" cy="260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84" name="AutoShape 64"/>
                <p:cNvSpPr>
                  <a:spLocks noChangeArrowheads="1"/>
                </p:cNvSpPr>
                <p:nvPr/>
              </p:nvSpPr>
              <p:spPr bwMode="auto">
                <a:xfrm>
                  <a:off x="2518" y="2575"/>
                  <a:ext cx="197" cy="46"/>
                </a:xfrm>
                <a:prstGeom prst="cube">
                  <a:avLst>
                    <a:gd name="adj" fmla="val 24995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85" name="Oval 65"/>
              <p:cNvSpPr>
                <a:spLocks noChangeArrowheads="1"/>
              </p:cNvSpPr>
              <p:nvPr/>
            </p:nvSpPr>
            <p:spPr bwMode="auto">
              <a:xfrm>
                <a:off x="2537" y="2601"/>
                <a:ext cx="26" cy="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86" name="AutoShape 66"/>
              <p:cNvSpPr>
                <a:spLocks noChangeArrowheads="1"/>
              </p:cNvSpPr>
              <p:nvPr/>
            </p:nvSpPr>
            <p:spPr bwMode="auto">
              <a:xfrm>
                <a:off x="2487" y="2749"/>
                <a:ext cx="137" cy="54"/>
              </a:xfrm>
              <a:prstGeom prst="octagon">
                <a:avLst>
                  <a:gd name="adj" fmla="val 29282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1231" y="1576"/>
              <a:ext cx="867" cy="310"/>
              <a:chOff x="1385" y="1576"/>
              <a:chExt cx="975" cy="310"/>
            </a:xfrm>
          </p:grpSpPr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1385" y="1576"/>
                <a:ext cx="206" cy="310"/>
                <a:chOff x="1385" y="1576"/>
                <a:chExt cx="206" cy="310"/>
              </a:xfrm>
            </p:grpSpPr>
            <p:sp>
              <p:nvSpPr>
                <p:cNvPr id="2718789" name="AutoShape 69"/>
                <p:cNvSpPr>
                  <a:spLocks noChangeArrowheads="1"/>
                </p:cNvSpPr>
                <p:nvPr/>
              </p:nvSpPr>
              <p:spPr bwMode="auto">
                <a:xfrm>
                  <a:off x="1385" y="1626"/>
                  <a:ext cx="206" cy="260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0" name="AutoShape 70"/>
                <p:cNvSpPr>
                  <a:spLocks noChangeArrowheads="1"/>
                </p:cNvSpPr>
                <p:nvPr/>
              </p:nvSpPr>
              <p:spPr bwMode="auto">
                <a:xfrm>
                  <a:off x="1433" y="1576"/>
                  <a:ext cx="158" cy="46"/>
                </a:xfrm>
                <a:prstGeom prst="cube">
                  <a:avLst>
                    <a:gd name="adj" fmla="val 24995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1" name="AutoShape 71"/>
                <p:cNvSpPr>
                  <a:spLocks noChangeArrowheads="1"/>
                </p:cNvSpPr>
                <p:nvPr/>
              </p:nvSpPr>
              <p:spPr bwMode="auto">
                <a:xfrm>
                  <a:off x="1424" y="1647"/>
                  <a:ext cx="108" cy="15"/>
                </a:xfrm>
                <a:prstGeom prst="parallelogram">
                  <a:avLst>
                    <a:gd name="adj" fmla="val 179967"/>
                  </a:avLst>
                </a:prstGeom>
                <a:solidFill>
                  <a:srgbClr val="DC008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2"/>
              <p:cNvGrpSpPr>
                <a:grpSpLocks/>
              </p:cNvGrpSpPr>
              <p:nvPr/>
            </p:nvGrpSpPr>
            <p:grpSpPr bwMode="auto">
              <a:xfrm>
                <a:off x="1903" y="1617"/>
                <a:ext cx="203" cy="257"/>
                <a:chOff x="1903" y="1617"/>
                <a:chExt cx="203" cy="257"/>
              </a:xfrm>
            </p:grpSpPr>
            <p:sp>
              <p:nvSpPr>
                <p:cNvPr id="2718793" name="Freeform 73"/>
                <p:cNvSpPr>
                  <a:spLocks/>
                </p:cNvSpPr>
                <p:nvPr/>
              </p:nvSpPr>
              <p:spPr bwMode="auto">
                <a:xfrm>
                  <a:off x="2032" y="1734"/>
                  <a:ext cx="62" cy="140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1" y="0"/>
                    </a:cxn>
                    <a:cxn ang="0">
                      <a:pos x="17" y="139"/>
                    </a:cxn>
                    <a:cxn ang="0">
                      <a:pos x="0" y="139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2" h="140">
                      <a:moveTo>
                        <a:pt x="44" y="0"/>
                      </a:moveTo>
                      <a:lnTo>
                        <a:pt x="61" y="0"/>
                      </a:lnTo>
                      <a:lnTo>
                        <a:pt x="17" y="139"/>
                      </a:lnTo>
                      <a:lnTo>
                        <a:pt x="0" y="139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4" name="Rectangle 74"/>
                <p:cNvSpPr>
                  <a:spLocks noChangeArrowheads="1"/>
                </p:cNvSpPr>
                <p:nvPr/>
              </p:nvSpPr>
              <p:spPr bwMode="auto">
                <a:xfrm>
                  <a:off x="2029" y="1734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5" name="Rectangle 75"/>
                <p:cNvSpPr>
                  <a:spLocks noChangeArrowheads="1"/>
                </p:cNvSpPr>
                <p:nvPr/>
              </p:nvSpPr>
              <p:spPr bwMode="auto">
                <a:xfrm>
                  <a:off x="2035" y="1792"/>
                  <a:ext cx="58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6" name="Rectangle 76"/>
                <p:cNvSpPr>
                  <a:spLocks noChangeArrowheads="1"/>
                </p:cNvSpPr>
                <p:nvPr/>
              </p:nvSpPr>
              <p:spPr bwMode="auto">
                <a:xfrm>
                  <a:off x="1904" y="1792"/>
                  <a:ext cx="74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7" name="Oval 77"/>
                <p:cNvSpPr>
                  <a:spLocks noChangeArrowheads="1"/>
                </p:cNvSpPr>
                <p:nvPr/>
              </p:nvSpPr>
              <p:spPr bwMode="auto">
                <a:xfrm>
                  <a:off x="1964" y="1617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798" name="Freeform 78"/>
                <p:cNvSpPr>
                  <a:spLocks/>
                </p:cNvSpPr>
                <p:nvPr/>
              </p:nvSpPr>
              <p:spPr bwMode="auto">
                <a:xfrm>
                  <a:off x="1903" y="1661"/>
                  <a:ext cx="139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0" y="212"/>
                    </a:cxn>
                    <a:cxn ang="0">
                      <a:pos x="114" y="102"/>
                    </a:cxn>
                    <a:cxn ang="0">
                      <a:pos x="113" y="99"/>
                    </a:cxn>
                    <a:cxn ang="0">
                      <a:pos x="112" y="98"/>
                    </a:cxn>
                    <a:cxn ang="0">
                      <a:pos x="110" y="96"/>
                    </a:cxn>
                    <a:cxn ang="0">
                      <a:pos x="108" y="94"/>
                    </a:cxn>
                    <a:cxn ang="0">
                      <a:pos x="106" y="93"/>
                    </a:cxn>
                    <a:cxn ang="0">
                      <a:pos x="103" y="93"/>
                    </a:cxn>
                    <a:cxn ang="0">
                      <a:pos x="100" y="93"/>
                    </a:cxn>
                    <a:cxn ang="0">
                      <a:pos x="98" y="93"/>
                    </a:cxn>
                    <a:cxn ang="0">
                      <a:pos x="67" y="54"/>
                    </a:cxn>
                    <a:cxn ang="0">
                      <a:pos x="128" y="67"/>
                    </a:cxn>
                    <a:cxn ang="0">
                      <a:pos x="131" y="66"/>
                    </a:cxn>
                    <a:cxn ang="0">
                      <a:pos x="132" y="66"/>
                    </a:cxn>
                    <a:cxn ang="0">
                      <a:pos x="135" y="64"/>
                    </a:cxn>
                    <a:cxn ang="0">
                      <a:pos x="137" y="62"/>
                    </a:cxn>
                    <a:cxn ang="0">
                      <a:pos x="137" y="59"/>
                    </a:cxn>
                    <a:cxn ang="0">
                      <a:pos x="138" y="56"/>
                    </a:cxn>
                    <a:cxn ang="0">
                      <a:pos x="137" y="53"/>
                    </a:cxn>
                    <a:cxn ang="0">
                      <a:pos x="136" y="51"/>
                    </a:cxn>
                    <a:cxn ang="0">
                      <a:pos x="134" y="49"/>
                    </a:cxn>
                    <a:cxn ang="0">
                      <a:pos x="132" y="47"/>
                    </a:cxn>
                    <a:cxn ang="0">
                      <a:pos x="129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1" y="26"/>
                    </a:cxn>
                    <a:cxn ang="0">
                      <a:pos x="81" y="22"/>
                    </a:cxn>
                    <a:cxn ang="0">
                      <a:pos x="81" y="18"/>
                    </a:cxn>
                    <a:cxn ang="0">
                      <a:pos x="80" y="14"/>
                    </a:cxn>
                    <a:cxn ang="0">
                      <a:pos x="79" y="11"/>
                    </a:cxn>
                    <a:cxn ang="0">
                      <a:pos x="76" y="8"/>
                    </a:cxn>
                    <a:cxn ang="0">
                      <a:pos x="73" y="5"/>
                    </a:cxn>
                    <a:cxn ang="0">
                      <a:pos x="70" y="3"/>
                    </a:cxn>
                    <a:cxn ang="0">
                      <a:pos x="67" y="1"/>
                    </a:cxn>
                    <a:cxn ang="0">
                      <a:pos x="62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39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0" y="119"/>
                      </a:lnTo>
                      <a:lnTo>
                        <a:pt x="90" y="212"/>
                      </a:lnTo>
                      <a:lnTo>
                        <a:pt x="114" y="212"/>
                      </a:lnTo>
                      <a:lnTo>
                        <a:pt x="114" y="102"/>
                      </a:lnTo>
                      <a:lnTo>
                        <a:pt x="114" y="101"/>
                      </a:lnTo>
                      <a:lnTo>
                        <a:pt x="113" y="99"/>
                      </a:lnTo>
                      <a:lnTo>
                        <a:pt x="113" y="98"/>
                      </a:lnTo>
                      <a:lnTo>
                        <a:pt x="112" y="98"/>
                      </a:lnTo>
                      <a:lnTo>
                        <a:pt x="112" y="97"/>
                      </a:lnTo>
                      <a:lnTo>
                        <a:pt x="110" y="96"/>
                      </a:lnTo>
                      <a:lnTo>
                        <a:pt x="110" y="95"/>
                      </a:lnTo>
                      <a:lnTo>
                        <a:pt x="108" y="94"/>
                      </a:lnTo>
                      <a:lnTo>
                        <a:pt x="107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3" y="93"/>
                      </a:lnTo>
                      <a:lnTo>
                        <a:pt x="102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98" y="93"/>
                      </a:lnTo>
                      <a:lnTo>
                        <a:pt x="54" y="90"/>
                      </a:lnTo>
                      <a:lnTo>
                        <a:pt x="67" y="54"/>
                      </a:lnTo>
                      <a:lnTo>
                        <a:pt x="75" y="67"/>
                      </a:lnTo>
                      <a:lnTo>
                        <a:pt x="128" y="67"/>
                      </a:lnTo>
                      <a:lnTo>
                        <a:pt x="129" y="66"/>
                      </a:lnTo>
                      <a:lnTo>
                        <a:pt x="131" y="66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64"/>
                      </a:lnTo>
                      <a:lnTo>
                        <a:pt x="135" y="64"/>
                      </a:lnTo>
                      <a:lnTo>
                        <a:pt x="136" y="63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37" y="59"/>
                      </a:lnTo>
                      <a:lnTo>
                        <a:pt x="138" y="58"/>
                      </a:lnTo>
                      <a:lnTo>
                        <a:pt x="138" y="56"/>
                      </a:lnTo>
                      <a:lnTo>
                        <a:pt x="138" y="54"/>
                      </a:lnTo>
                      <a:lnTo>
                        <a:pt x="137" y="53"/>
                      </a:lnTo>
                      <a:lnTo>
                        <a:pt x="137" y="52"/>
                      </a:lnTo>
                      <a:lnTo>
                        <a:pt x="136" y="51"/>
                      </a:lnTo>
                      <a:lnTo>
                        <a:pt x="135" y="49"/>
                      </a:lnTo>
                      <a:lnTo>
                        <a:pt x="134" y="49"/>
                      </a:lnTo>
                      <a:lnTo>
                        <a:pt x="133" y="48"/>
                      </a:lnTo>
                      <a:lnTo>
                        <a:pt x="132" y="47"/>
                      </a:lnTo>
                      <a:lnTo>
                        <a:pt x="131" y="46"/>
                      </a:lnTo>
                      <a:lnTo>
                        <a:pt x="129" y="46"/>
                      </a:lnTo>
                      <a:lnTo>
                        <a:pt x="128" y="46"/>
                      </a:lnTo>
                      <a:lnTo>
                        <a:pt x="87" y="46"/>
                      </a:lnTo>
                      <a:lnTo>
                        <a:pt x="79" y="31"/>
                      </a:lnTo>
                      <a:lnTo>
                        <a:pt x="80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8"/>
                      </a:lnTo>
                      <a:lnTo>
                        <a:pt x="81" y="16"/>
                      </a:lnTo>
                      <a:lnTo>
                        <a:pt x="80" y="14"/>
                      </a:lnTo>
                      <a:lnTo>
                        <a:pt x="79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6" y="8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3"/>
                      </a:lnTo>
                      <a:lnTo>
                        <a:pt x="68" y="2"/>
                      </a:lnTo>
                      <a:lnTo>
                        <a:pt x="67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18799" name="Freeform 79"/>
              <p:cNvSpPr>
                <a:spLocks/>
              </p:cNvSpPr>
              <p:nvPr/>
            </p:nvSpPr>
            <p:spPr bwMode="auto">
              <a:xfrm>
                <a:off x="2160" y="1586"/>
                <a:ext cx="200" cy="291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29"/>
                  </a:cxn>
                  <a:cxn ang="0">
                    <a:pos x="121" y="169"/>
                  </a:cxn>
                  <a:cxn ang="0">
                    <a:pos x="111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1"/>
                  </a:cxn>
                  <a:cxn ang="0">
                    <a:pos x="40" y="145"/>
                  </a:cxn>
                  <a:cxn ang="0">
                    <a:pos x="41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1" y="223"/>
                  </a:cxn>
                  <a:cxn ang="0">
                    <a:pos x="84" y="196"/>
                  </a:cxn>
                  <a:cxn ang="0">
                    <a:pos x="95" y="190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0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1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4"/>
                    </a:lnTo>
                    <a:lnTo>
                      <a:pt x="184" y="263"/>
                    </a:lnTo>
                    <a:lnTo>
                      <a:pt x="174" y="255"/>
                    </a:lnTo>
                    <a:lnTo>
                      <a:pt x="158" y="229"/>
                    </a:lnTo>
                    <a:lnTo>
                      <a:pt x="134" y="190"/>
                    </a:lnTo>
                    <a:lnTo>
                      <a:pt x="121" y="169"/>
                    </a:lnTo>
                    <a:lnTo>
                      <a:pt x="113" y="151"/>
                    </a:lnTo>
                    <a:lnTo>
                      <a:pt x="111" y="141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6" y="129"/>
                    </a:lnTo>
                    <a:lnTo>
                      <a:pt x="148" y="136"/>
                    </a:lnTo>
                    <a:lnTo>
                      <a:pt x="155" y="140"/>
                    </a:lnTo>
                    <a:lnTo>
                      <a:pt x="160" y="141"/>
                    </a:lnTo>
                    <a:lnTo>
                      <a:pt x="164" y="140"/>
                    </a:lnTo>
                    <a:lnTo>
                      <a:pt x="166" y="136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6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1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1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5" y="190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19"/>
                    </a:lnTo>
                    <a:lnTo>
                      <a:pt x="141" y="243"/>
                    </a:lnTo>
                    <a:lnTo>
                      <a:pt x="158" y="266"/>
                    </a:lnTo>
                    <a:lnTo>
                      <a:pt x="168" y="280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" name="Group 80"/>
              <p:cNvGrpSpPr>
                <a:grpSpLocks/>
              </p:cNvGrpSpPr>
              <p:nvPr/>
            </p:nvGrpSpPr>
            <p:grpSpPr bwMode="auto">
              <a:xfrm>
                <a:off x="1597" y="1576"/>
                <a:ext cx="259" cy="310"/>
                <a:chOff x="1597" y="1576"/>
                <a:chExt cx="259" cy="310"/>
              </a:xfrm>
            </p:grpSpPr>
            <p:grpSp>
              <p:nvGrpSpPr>
                <p:cNvPr id="17" name="Group 81"/>
                <p:cNvGrpSpPr>
                  <a:grpSpLocks/>
                </p:cNvGrpSpPr>
                <p:nvPr/>
              </p:nvGrpSpPr>
              <p:grpSpPr bwMode="auto">
                <a:xfrm>
                  <a:off x="1597" y="1576"/>
                  <a:ext cx="259" cy="310"/>
                  <a:chOff x="1597" y="1576"/>
                  <a:chExt cx="259" cy="310"/>
                </a:xfrm>
              </p:grpSpPr>
              <p:sp>
                <p:nvSpPr>
                  <p:cNvPr id="2718802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626"/>
                    <a:ext cx="259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8803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1576"/>
                    <a:ext cx="196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8804" name="Oval 84"/>
                <p:cNvSpPr>
                  <a:spLocks noChangeArrowheads="1"/>
                </p:cNvSpPr>
                <p:nvPr/>
              </p:nvSpPr>
              <p:spPr bwMode="auto">
                <a:xfrm>
                  <a:off x="1679" y="1602"/>
                  <a:ext cx="27" cy="8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8805" name="AutoShape 85"/>
                <p:cNvSpPr>
                  <a:spLocks noChangeArrowheads="1"/>
                </p:cNvSpPr>
                <p:nvPr/>
              </p:nvSpPr>
              <p:spPr bwMode="auto">
                <a:xfrm>
                  <a:off x="1628" y="1750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86"/>
          <p:cNvGrpSpPr>
            <a:grpSpLocks/>
          </p:cNvGrpSpPr>
          <p:nvPr/>
        </p:nvGrpSpPr>
        <p:grpSpPr bwMode="auto">
          <a:xfrm>
            <a:off x="1581150" y="1239838"/>
            <a:ext cx="7115175" cy="1268412"/>
            <a:chOff x="996" y="781"/>
            <a:chExt cx="4482" cy="799"/>
          </a:xfrm>
        </p:grpSpPr>
        <p:sp>
          <p:nvSpPr>
            <p:cNvPr id="2718807" name="Rectangle 87"/>
            <p:cNvSpPr>
              <a:spLocks noChangeArrowheads="1"/>
            </p:cNvSpPr>
            <p:nvPr/>
          </p:nvSpPr>
          <p:spPr bwMode="auto">
            <a:xfrm>
              <a:off x="4026" y="787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12</a:t>
              </a:r>
            </a:p>
          </p:txBody>
        </p:sp>
        <p:sp>
          <p:nvSpPr>
            <p:cNvPr id="2718808" name="Rectangle 88"/>
            <p:cNvSpPr>
              <a:spLocks noChangeArrowheads="1"/>
            </p:cNvSpPr>
            <p:nvPr/>
          </p:nvSpPr>
          <p:spPr bwMode="auto">
            <a:xfrm>
              <a:off x="4905" y="781"/>
              <a:ext cx="573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2 AM</a:t>
              </a:r>
            </a:p>
          </p:txBody>
        </p:sp>
        <p:sp>
          <p:nvSpPr>
            <p:cNvPr id="2718809" name="Rectangle 89"/>
            <p:cNvSpPr>
              <a:spLocks noChangeArrowheads="1"/>
            </p:cNvSpPr>
            <p:nvPr/>
          </p:nvSpPr>
          <p:spPr bwMode="auto">
            <a:xfrm>
              <a:off x="996" y="791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6 PM</a:t>
              </a:r>
            </a:p>
          </p:txBody>
        </p:sp>
        <p:sp>
          <p:nvSpPr>
            <p:cNvPr id="2718810" name="Line 90"/>
            <p:cNvSpPr>
              <a:spLocks noChangeShapeType="1"/>
            </p:cNvSpPr>
            <p:nvPr/>
          </p:nvSpPr>
          <p:spPr bwMode="auto">
            <a:xfrm>
              <a:off x="1181" y="1015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1" name="Rectangle 91"/>
            <p:cNvSpPr>
              <a:spLocks noChangeArrowheads="1"/>
            </p:cNvSpPr>
            <p:nvPr/>
          </p:nvSpPr>
          <p:spPr bwMode="auto">
            <a:xfrm>
              <a:off x="1604" y="804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7</a:t>
              </a:r>
            </a:p>
          </p:txBody>
        </p:sp>
        <p:sp>
          <p:nvSpPr>
            <p:cNvPr id="2718812" name="Rectangle 92"/>
            <p:cNvSpPr>
              <a:spLocks noChangeArrowheads="1"/>
            </p:cNvSpPr>
            <p:nvPr/>
          </p:nvSpPr>
          <p:spPr bwMode="auto">
            <a:xfrm>
              <a:off x="2092" y="798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8</a:t>
              </a:r>
            </a:p>
          </p:txBody>
        </p:sp>
        <p:sp>
          <p:nvSpPr>
            <p:cNvPr id="2718813" name="Rectangle 93"/>
            <p:cNvSpPr>
              <a:spLocks noChangeArrowheads="1"/>
            </p:cNvSpPr>
            <p:nvPr/>
          </p:nvSpPr>
          <p:spPr bwMode="auto">
            <a:xfrm>
              <a:off x="2604" y="8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FranklinGothic" charset="0"/>
                </a:rPr>
                <a:t>9</a:t>
              </a:r>
            </a:p>
          </p:txBody>
        </p:sp>
        <p:sp>
          <p:nvSpPr>
            <p:cNvPr id="2718814" name="Rectangle 94"/>
            <p:cNvSpPr>
              <a:spLocks noChangeArrowheads="1"/>
            </p:cNvSpPr>
            <p:nvPr/>
          </p:nvSpPr>
          <p:spPr bwMode="auto">
            <a:xfrm>
              <a:off x="3065" y="806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10</a:t>
              </a:r>
            </a:p>
          </p:txBody>
        </p:sp>
        <p:sp>
          <p:nvSpPr>
            <p:cNvPr id="2718815" name="Rectangle 95"/>
            <p:cNvSpPr>
              <a:spLocks noChangeArrowheads="1"/>
            </p:cNvSpPr>
            <p:nvPr/>
          </p:nvSpPr>
          <p:spPr bwMode="auto">
            <a:xfrm>
              <a:off x="3570" y="80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11</a:t>
              </a:r>
            </a:p>
          </p:txBody>
        </p:sp>
        <p:sp>
          <p:nvSpPr>
            <p:cNvPr id="2718816" name="Rectangle 96"/>
            <p:cNvSpPr>
              <a:spLocks noChangeArrowheads="1"/>
            </p:cNvSpPr>
            <p:nvPr/>
          </p:nvSpPr>
          <p:spPr bwMode="auto">
            <a:xfrm>
              <a:off x="4591" y="797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1</a:t>
              </a:r>
            </a:p>
          </p:txBody>
        </p:sp>
        <p:sp>
          <p:nvSpPr>
            <p:cNvPr id="2718817" name="Line 97"/>
            <p:cNvSpPr>
              <a:spLocks noChangeShapeType="1"/>
            </p:cNvSpPr>
            <p:nvPr/>
          </p:nvSpPr>
          <p:spPr bwMode="auto">
            <a:xfrm>
              <a:off x="1188" y="1108"/>
              <a:ext cx="40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18" name="Rectangle 98"/>
            <p:cNvSpPr>
              <a:spLocks noChangeArrowheads="1"/>
            </p:cNvSpPr>
            <p:nvPr/>
          </p:nvSpPr>
          <p:spPr bwMode="auto">
            <a:xfrm>
              <a:off x="3512" y="1202"/>
              <a:ext cx="54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Time</a:t>
              </a:r>
            </a:p>
          </p:txBody>
        </p:sp>
        <p:sp>
          <p:nvSpPr>
            <p:cNvPr id="2718819" name="Line 99"/>
            <p:cNvSpPr>
              <a:spLocks noChangeShapeType="1"/>
            </p:cNvSpPr>
            <p:nvPr/>
          </p:nvSpPr>
          <p:spPr bwMode="auto">
            <a:xfrm flipH="1">
              <a:off x="1675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0" name="Line 100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1" name="Line 101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2" name="Line 102"/>
            <p:cNvSpPr>
              <a:spLocks noChangeShapeType="1"/>
            </p:cNvSpPr>
            <p:nvPr/>
          </p:nvSpPr>
          <p:spPr bwMode="auto">
            <a:xfrm>
              <a:off x="1691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3" name="Line 103"/>
            <p:cNvSpPr>
              <a:spLocks noChangeShapeType="1"/>
            </p:cNvSpPr>
            <p:nvPr/>
          </p:nvSpPr>
          <p:spPr bwMode="auto">
            <a:xfrm flipH="1">
              <a:off x="192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4" name="Line 104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5" name="Rectangle 105"/>
            <p:cNvSpPr>
              <a:spLocks noChangeArrowheads="1"/>
            </p:cNvSpPr>
            <p:nvPr/>
          </p:nvSpPr>
          <p:spPr bwMode="auto">
            <a:xfrm>
              <a:off x="215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26" name="Line 106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7" name="Line 107"/>
            <p:cNvSpPr>
              <a:spLocks noChangeShapeType="1"/>
            </p:cNvSpPr>
            <p:nvPr/>
          </p:nvSpPr>
          <p:spPr bwMode="auto">
            <a:xfrm>
              <a:off x="1942" y="1253"/>
              <a:ext cx="2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8" name="Line 108"/>
            <p:cNvSpPr>
              <a:spLocks noChangeShapeType="1"/>
            </p:cNvSpPr>
            <p:nvPr/>
          </p:nvSpPr>
          <p:spPr bwMode="auto">
            <a:xfrm flipH="1">
              <a:off x="2180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29" name="Line 109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0" name="Line 110"/>
            <p:cNvSpPr>
              <a:spLocks noChangeShapeType="1"/>
            </p:cNvSpPr>
            <p:nvPr/>
          </p:nvSpPr>
          <p:spPr bwMode="auto">
            <a:xfrm>
              <a:off x="2195" y="1253"/>
              <a:ext cx="2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1" name="Line 111"/>
            <p:cNvSpPr>
              <a:spLocks noChangeShapeType="1"/>
            </p:cNvSpPr>
            <p:nvPr/>
          </p:nvSpPr>
          <p:spPr bwMode="auto">
            <a:xfrm>
              <a:off x="1694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2" name="Line 112"/>
            <p:cNvSpPr>
              <a:spLocks noChangeShapeType="1"/>
            </p:cNvSpPr>
            <p:nvPr/>
          </p:nvSpPr>
          <p:spPr bwMode="auto">
            <a:xfrm>
              <a:off x="1948" y="1208"/>
              <a:ext cx="224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3" name="Line 113"/>
            <p:cNvSpPr>
              <a:spLocks noChangeShapeType="1"/>
            </p:cNvSpPr>
            <p:nvPr/>
          </p:nvSpPr>
          <p:spPr bwMode="auto">
            <a:xfrm>
              <a:off x="1188" y="1208"/>
              <a:ext cx="226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4" name="Rectangle 114"/>
            <p:cNvSpPr>
              <a:spLocks noChangeArrowheads="1"/>
            </p:cNvSpPr>
            <p:nvPr/>
          </p:nvSpPr>
          <p:spPr bwMode="auto">
            <a:xfrm>
              <a:off x="1160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5" name="Rectangle 115"/>
            <p:cNvSpPr>
              <a:spLocks noChangeArrowheads="1"/>
            </p:cNvSpPr>
            <p:nvPr/>
          </p:nvSpPr>
          <p:spPr bwMode="auto">
            <a:xfrm>
              <a:off x="138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6" name="Line 116"/>
            <p:cNvSpPr>
              <a:spLocks noChangeShapeType="1"/>
            </p:cNvSpPr>
            <p:nvPr/>
          </p:nvSpPr>
          <p:spPr bwMode="auto">
            <a:xfrm>
              <a:off x="1437" y="1253"/>
              <a:ext cx="2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37" name="Rectangle 117"/>
            <p:cNvSpPr>
              <a:spLocks noChangeArrowheads="1"/>
            </p:cNvSpPr>
            <p:nvPr/>
          </p:nvSpPr>
          <p:spPr bwMode="auto">
            <a:xfrm>
              <a:off x="1907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8" name="Rectangle 118"/>
            <p:cNvSpPr>
              <a:spLocks noChangeArrowheads="1"/>
            </p:cNvSpPr>
            <p:nvPr/>
          </p:nvSpPr>
          <p:spPr bwMode="auto">
            <a:xfrm>
              <a:off x="1649" y="1288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39" name="Line 119"/>
            <p:cNvSpPr>
              <a:spLocks noChangeShapeType="1"/>
            </p:cNvSpPr>
            <p:nvPr/>
          </p:nvSpPr>
          <p:spPr bwMode="auto">
            <a:xfrm>
              <a:off x="1697" y="1303"/>
              <a:ext cx="220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0" name="Line 120"/>
            <p:cNvSpPr>
              <a:spLocks noChangeShapeType="1"/>
            </p:cNvSpPr>
            <p:nvPr/>
          </p:nvSpPr>
          <p:spPr bwMode="auto">
            <a:xfrm>
              <a:off x="1948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1" name="Line 121"/>
            <p:cNvSpPr>
              <a:spLocks noChangeShapeType="1"/>
            </p:cNvSpPr>
            <p:nvPr/>
          </p:nvSpPr>
          <p:spPr bwMode="auto">
            <a:xfrm>
              <a:off x="1948" y="1304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2" name="Line 122"/>
            <p:cNvSpPr>
              <a:spLocks noChangeShapeType="1"/>
            </p:cNvSpPr>
            <p:nvPr/>
          </p:nvSpPr>
          <p:spPr bwMode="auto">
            <a:xfrm>
              <a:off x="2201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3" name="Line 123"/>
            <p:cNvSpPr>
              <a:spLocks noChangeShapeType="1"/>
            </p:cNvSpPr>
            <p:nvPr/>
          </p:nvSpPr>
          <p:spPr bwMode="auto">
            <a:xfrm>
              <a:off x="2200" y="1347"/>
              <a:ext cx="223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4" name="Line 124"/>
            <p:cNvSpPr>
              <a:spLocks noChangeShapeType="1"/>
            </p:cNvSpPr>
            <p:nvPr/>
          </p:nvSpPr>
          <p:spPr bwMode="auto">
            <a:xfrm>
              <a:off x="2454" y="1303"/>
              <a:ext cx="222" cy="0"/>
            </a:xfrm>
            <a:prstGeom prst="line">
              <a:avLst/>
            </a:prstGeom>
            <a:noFill/>
            <a:ln w="25400">
              <a:solidFill>
                <a:srgbClr val="F39FD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5" name="Line 125"/>
            <p:cNvSpPr>
              <a:spLocks noChangeShapeType="1"/>
            </p:cNvSpPr>
            <p:nvPr/>
          </p:nvSpPr>
          <p:spPr bwMode="auto">
            <a:xfrm>
              <a:off x="2452" y="1347"/>
              <a:ext cx="224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6" name="Line 126"/>
            <p:cNvSpPr>
              <a:spLocks noChangeShapeType="1"/>
            </p:cNvSpPr>
            <p:nvPr/>
          </p:nvSpPr>
          <p:spPr bwMode="auto">
            <a:xfrm>
              <a:off x="2706" y="1347"/>
              <a:ext cx="222" cy="1"/>
            </a:xfrm>
            <a:prstGeom prst="line">
              <a:avLst/>
            </a:prstGeom>
            <a:noFill/>
            <a:ln w="25400">
              <a:solidFill>
                <a:srgbClr val="91919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7" name="Line 127"/>
            <p:cNvSpPr>
              <a:spLocks noChangeShapeType="1"/>
            </p:cNvSpPr>
            <p:nvPr/>
          </p:nvSpPr>
          <p:spPr bwMode="auto">
            <a:xfrm>
              <a:off x="1442" y="1208"/>
              <a:ext cx="225" cy="0"/>
            </a:xfrm>
            <a:prstGeom prst="line">
              <a:avLst/>
            </a:prstGeom>
            <a:noFill/>
            <a:ln w="25400">
              <a:solidFill>
                <a:srgbClr val="DC008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48" name="Rectangle 128"/>
            <p:cNvSpPr>
              <a:spLocks noChangeArrowheads="1"/>
            </p:cNvSpPr>
            <p:nvPr/>
          </p:nvSpPr>
          <p:spPr bwMode="auto">
            <a:xfrm>
              <a:off x="2402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49" name="Rectangle 129"/>
            <p:cNvSpPr>
              <a:spLocks noChangeArrowheads="1"/>
            </p:cNvSpPr>
            <p:nvPr/>
          </p:nvSpPr>
          <p:spPr bwMode="auto">
            <a:xfrm>
              <a:off x="2655" y="1294"/>
              <a:ext cx="328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/>
                  </a:solidFill>
                  <a:latin typeface="FranklinGothic" charset="0"/>
                </a:rPr>
                <a:t>30</a:t>
              </a:r>
            </a:p>
          </p:txBody>
        </p:sp>
        <p:sp>
          <p:nvSpPr>
            <p:cNvPr id="2718850" name="Line 130"/>
            <p:cNvSpPr>
              <a:spLocks noChangeShapeType="1"/>
            </p:cNvSpPr>
            <p:nvPr/>
          </p:nvSpPr>
          <p:spPr bwMode="auto">
            <a:xfrm flipH="1">
              <a:off x="2432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1" name="Line 131"/>
            <p:cNvSpPr>
              <a:spLocks noChangeShapeType="1"/>
            </p:cNvSpPr>
            <p:nvPr/>
          </p:nvSpPr>
          <p:spPr bwMode="auto">
            <a:xfrm>
              <a:off x="1430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2" name="Line 132"/>
            <p:cNvSpPr>
              <a:spLocks noChangeShapeType="1"/>
            </p:cNvSpPr>
            <p:nvPr/>
          </p:nvSpPr>
          <p:spPr bwMode="auto">
            <a:xfrm>
              <a:off x="1684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3" name="Line 133"/>
            <p:cNvSpPr>
              <a:spLocks noChangeShapeType="1"/>
            </p:cNvSpPr>
            <p:nvPr/>
          </p:nvSpPr>
          <p:spPr bwMode="auto">
            <a:xfrm>
              <a:off x="1936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4" name="Line 134"/>
            <p:cNvSpPr>
              <a:spLocks noChangeShapeType="1"/>
            </p:cNvSpPr>
            <p:nvPr/>
          </p:nvSpPr>
          <p:spPr bwMode="auto">
            <a:xfrm>
              <a:off x="2188" y="1181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5" name="Line 135"/>
            <p:cNvSpPr>
              <a:spLocks noChangeShapeType="1"/>
            </p:cNvSpPr>
            <p:nvPr/>
          </p:nvSpPr>
          <p:spPr bwMode="auto">
            <a:xfrm flipH="1">
              <a:off x="2684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8856" name="Line 136"/>
            <p:cNvSpPr>
              <a:spLocks noChangeShapeType="1"/>
            </p:cNvSpPr>
            <p:nvPr/>
          </p:nvSpPr>
          <p:spPr bwMode="auto">
            <a:xfrm flipH="1">
              <a:off x="2938" y="1181"/>
              <a:ext cx="17" cy="1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872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27138"/>
            <a:ext cx="4356100" cy="4335462"/>
          </a:xfrm>
          <a:noFill/>
          <a:ln/>
        </p:spPr>
        <p:txBody>
          <a:bodyPr/>
          <a:lstStyle/>
          <a:p>
            <a:r>
              <a:rPr lang="en-US" sz="2400" dirty="0"/>
              <a:t>Pipelining doesn’t help </a:t>
            </a:r>
            <a:r>
              <a:rPr lang="en-US" sz="2400" u="sng" dirty="0">
                <a:solidFill>
                  <a:schemeClr val="accent1"/>
                </a:solidFill>
              </a:rPr>
              <a:t>latency</a:t>
            </a:r>
            <a:r>
              <a:rPr lang="en-US" sz="2400" dirty="0"/>
              <a:t> of single task, it helps </a:t>
            </a:r>
            <a:r>
              <a:rPr lang="en-US" sz="2400" u="sng" dirty="0">
                <a:solidFill>
                  <a:schemeClr val="accent1"/>
                </a:solidFill>
              </a:rPr>
              <a:t>throughput</a:t>
            </a:r>
            <a:r>
              <a:rPr lang="en-US" sz="2400" dirty="0"/>
              <a:t> of entire workload</a:t>
            </a:r>
          </a:p>
          <a:p>
            <a:r>
              <a:rPr lang="en-US" sz="2400" u="sng" dirty="0">
                <a:solidFill>
                  <a:schemeClr val="accent1"/>
                </a:solidFill>
              </a:rPr>
              <a:t>Multiple</a:t>
            </a:r>
            <a:r>
              <a:rPr lang="en-US" sz="2400" dirty="0"/>
              <a:t> tasks operating simultaneously using different resources</a:t>
            </a:r>
          </a:p>
          <a:p>
            <a:r>
              <a:rPr lang="en-US" sz="2400" dirty="0"/>
              <a:t>Potential speedup = </a:t>
            </a:r>
            <a:r>
              <a:rPr lang="en-US" sz="2400" u="sng" dirty="0">
                <a:solidFill>
                  <a:schemeClr val="accent1"/>
                </a:solidFill>
              </a:rPr>
              <a:t>Number pipe stages</a:t>
            </a:r>
            <a:endParaRPr lang="en-US" sz="2400" dirty="0"/>
          </a:p>
          <a:p>
            <a:r>
              <a:rPr lang="en-US" sz="2400" dirty="0"/>
              <a:t>Time to “</a:t>
            </a:r>
            <a:r>
              <a:rPr lang="en-US" sz="2400" u="sng" dirty="0">
                <a:solidFill>
                  <a:schemeClr val="accent1"/>
                </a:solidFill>
              </a:rPr>
              <a:t>fill</a:t>
            </a:r>
            <a:r>
              <a:rPr lang="en-US" sz="2400" dirty="0"/>
              <a:t>” pipeline and time to “</a:t>
            </a:r>
            <a:r>
              <a:rPr lang="en-US" sz="2400" u="sng" dirty="0">
                <a:solidFill>
                  <a:schemeClr val="accent1"/>
                </a:solidFill>
              </a:rPr>
              <a:t>drain</a:t>
            </a:r>
            <a:r>
              <a:rPr lang="en-US" sz="2400" dirty="0"/>
              <a:t>” it reduces speedup:</a:t>
            </a:r>
            <a:br>
              <a:rPr lang="en-US" sz="2400" dirty="0"/>
            </a:br>
            <a:r>
              <a:rPr lang="en-US" sz="2400" dirty="0" smtClean="0"/>
              <a:t>2.3x (8/3.5) </a:t>
            </a:r>
            <a:r>
              <a:rPr lang="en-US" sz="2400" dirty="0"/>
              <a:t>v. </a:t>
            </a:r>
            <a:r>
              <a:rPr lang="en-US" sz="2400" dirty="0" smtClean="0"/>
              <a:t>4x (8/2) in </a:t>
            </a:r>
            <a:r>
              <a:rPr lang="en-US" sz="2400" dirty="0"/>
              <a:t>this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219200"/>
            <a:ext cx="4633912" cy="4370387"/>
            <a:chOff x="209" y="707"/>
            <a:chExt cx="2919" cy="2753"/>
          </a:xfrm>
        </p:grpSpPr>
        <p:sp>
          <p:nvSpPr>
            <p:cNvPr id="2722821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2822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3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2824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2825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2826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2827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4" cy="286"/>
                <a:chOff x="574" y="2028"/>
                <a:chExt cx="254" cy="286"/>
              </a:xfrm>
            </p:grpSpPr>
            <p:sp>
              <p:nvSpPr>
                <p:cNvPr id="2722830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575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80" y="2338"/>
                <a:ext cx="255" cy="286"/>
                <a:chOff x="580" y="2338"/>
                <a:chExt cx="255" cy="286"/>
              </a:xfrm>
            </p:grpSpPr>
            <p:sp>
              <p:nvSpPr>
                <p:cNvPr id="2722833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82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80" y="2662"/>
                <a:ext cx="254" cy="286"/>
                <a:chOff x="580" y="2662"/>
                <a:chExt cx="254" cy="286"/>
              </a:xfrm>
            </p:grpSpPr>
            <p:sp>
              <p:nvSpPr>
                <p:cNvPr id="2722836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37" name="Rectangle 21"/>
                <p:cNvSpPr>
                  <a:spLocks noChangeArrowheads="1"/>
                </p:cNvSpPr>
                <p:nvPr/>
              </p:nvSpPr>
              <p:spPr bwMode="auto">
                <a:xfrm>
                  <a:off x="581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2839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2841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2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3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4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5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46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2848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4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0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1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2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53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54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2857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58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59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60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61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2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3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4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865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6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7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68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2870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1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3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4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75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76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2879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880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881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82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83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4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5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6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7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88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2890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2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3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4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895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896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2899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0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01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2902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2903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4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05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290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0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0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2912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4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6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17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2918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2921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2922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292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2924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2925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6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7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28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29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0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31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2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3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4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5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6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7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8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39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0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1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2942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3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4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5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6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7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48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2949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2950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Lessons (1/2)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9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143000"/>
            <a:ext cx="3949700" cy="5410200"/>
          </a:xfrm>
          <a:noFill/>
          <a:ln/>
        </p:spPr>
        <p:txBody>
          <a:bodyPr/>
          <a:lstStyle/>
          <a:p>
            <a:r>
              <a:rPr lang="en-US" sz="2800" dirty="0"/>
              <a:t>Suppose new Washer takes 20 minutes, new Stasher takes 20 minutes. How much faster is pipeline?</a:t>
            </a:r>
          </a:p>
          <a:p>
            <a:r>
              <a:rPr lang="en-US" sz="2800" dirty="0"/>
              <a:t>Pipeline rate limited by </a:t>
            </a:r>
            <a:r>
              <a:rPr lang="en-US" sz="2800" u="sng" dirty="0">
                <a:solidFill>
                  <a:schemeClr val="accent1"/>
                </a:solidFill>
              </a:rPr>
              <a:t>slowest</a:t>
            </a:r>
            <a:r>
              <a:rPr lang="en-US" sz="2800" dirty="0"/>
              <a:t> pipeline stage</a:t>
            </a:r>
          </a:p>
          <a:p>
            <a:r>
              <a:rPr lang="en-US" sz="2800" dirty="0"/>
              <a:t>Unbalanced lengths of pipe stages reduces speedup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788" y="1122363"/>
            <a:ext cx="4633912" cy="4370387"/>
            <a:chOff x="209" y="707"/>
            <a:chExt cx="2919" cy="2753"/>
          </a:xfrm>
        </p:grpSpPr>
        <p:sp>
          <p:nvSpPr>
            <p:cNvPr id="2724869" name="Rectangle 5"/>
            <p:cNvSpPr>
              <a:spLocks noChangeArrowheads="1"/>
            </p:cNvSpPr>
            <p:nvPr/>
          </p:nvSpPr>
          <p:spPr bwMode="auto">
            <a:xfrm>
              <a:off x="576" y="707"/>
              <a:ext cx="56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6 PM</a:t>
              </a:r>
            </a:p>
          </p:txBody>
        </p:sp>
        <p:sp>
          <p:nvSpPr>
            <p:cNvPr id="2724870" name="Line 6"/>
            <p:cNvSpPr>
              <a:spLocks noChangeShapeType="1"/>
            </p:cNvSpPr>
            <p:nvPr/>
          </p:nvSpPr>
          <p:spPr bwMode="auto">
            <a:xfrm>
              <a:off x="936" y="1080"/>
              <a:ext cx="2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1" name="Line 7"/>
            <p:cNvSpPr>
              <a:spLocks noChangeShapeType="1"/>
            </p:cNvSpPr>
            <p:nvPr/>
          </p:nvSpPr>
          <p:spPr bwMode="auto">
            <a:xfrm>
              <a:off x="928" y="1000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4872" name="Rectangle 8"/>
            <p:cNvSpPr>
              <a:spLocks noChangeArrowheads="1"/>
            </p:cNvSpPr>
            <p:nvPr/>
          </p:nvSpPr>
          <p:spPr bwMode="auto">
            <a:xfrm>
              <a:off x="1344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7</a:t>
              </a:r>
            </a:p>
          </p:txBody>
        </p:sp>
        <p:sp>
          <p:nvSpPr>
            <p:cNvPr id="2724873" name="Rectangle 9"/>
            <p:cNvSpPr>
              <a:spLocks noChangeArrowheads="1"/>
            </p:cNvSpPr>
            <p:nvPr/>
          </p:nvSpPr>
          <p:spPr bwMode="auto">
            <a:xfrm>
              <a:off x="1891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8</a:t>
              </a:r>
            </a:p>
          </p:txBody>
        </p:sp>
        <p:sp>
          <p:nvSpPr>
            <p:cNvPr id="2724874" name="Rectangle 10"/>
            <p:cNvSpPr>
              <a:spLocks noChangeArrowheads="1"/>
            </p:cNvSpPr>
            <p:nvPr/>
          </p:nvSpPr>
          <p:spPr bwMode="auto">
            <a:xfrm>
              <a:off x="2448" y="715"/>
              <a:ext cx="2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itchFamily="-65" charset="0"/>
                </a:rPr>
                <a:t>9</a:t>
              </a:r>
            </a:p>
          </p:txBody>
        </p:sp>
        <p:sp>
          <p:nvSpPr>
            <p:cNvPr id="2724875" name="Rectangle 11"/>
            <p:cNvSpPr>
              <a:spLocks noChangeArrowheads="1"/>
            </p:cNvSpPr>
            <p:nvPr/>
          </p:nvSpPr>
          <p:spPr bwMode="auto">
            <a:xfrm>
              <a:off x="2595" y="1054"/>
              <a:ext cx="43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  <a:latin typeface="Arial" pitchFamily="-65" charset="0"/>
                </a:rPr>
                <a:t>Time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74" y="1241"/>
              <a:ext cx="2293" cy="1707"/>
              <a:chOff x="574" y="1241"/>
              <a:chExt cx="2293" cy="1707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574" y="2028"/>
                <a:ext cx="254" cy="286"/>
                <a:chOff x="574" y="2028"/>
                <a:chExt cx="254" cy="286"/>
              </a:xfrm>
            </p:grpSpPr>
            <p:sp>
              <p:nvSpPr>
                <p:cNvPr id="2724878" name="Freeform 14"/>
                <p:cNvSpPr>
                  <a:spLocks/>
                </p:cNvSpPr>
                <p:nvPr/>
              </p:nvSpPr>
              <p:spPr bwMode="auto">
                <a:xfrm>
                  <a:off x="574" y="2071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575" y="202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B</a:t>
                  </a: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580" y="2338"/>
                <a:ext cx="255" cy="286"/>
                <a:chOff x="580" y="2338"/>
                <a:chExt cx="255" cy="286"/>
              </a:xfrm>
            </p:grpSpPr>
            <p:sp>
              <p:nvSpPr>
                <p:cNvPr id="2724881" name="Freeform 17"/>
                <p:cNvSpPr>
                  <a:spLocks/>
                </p:cNvSpPr>
                <p:nvPr/>
              </p:nvSpPr>
              <p:spPr bwMode="auto">
                <a:xfrm>
                  <a:off x="580" y="2382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582" y="2338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C</a:t>
                  </a:r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580" y="2662"/>
                <a:ext cx="254" cy="286"/>
                <a:chOff x="580" y="2662"/>
                <a:chExt cx="254" cy="286"/>
              </a:xfrm>
            </p:grpSpPr>
            <p:sp>
              <p:nvSpPr>
                <p:cNvPr id="2724884" name="Freeform 20"/>
                <p:cNvSpPr>
                  <a:spLocks/>
                </p:cNvSpPr>
                <p:nvPr/>
              </p:nvSpPr>
              <p:spPr bwMode="auto">
                <a:xfrm>
                  <a:off x="580" y="2706"/>
                  <a:ext cx="237" cy="212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80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1"/>
                    </a:cxn>
                    <a:cxn ang="0">
                      <a:pos x="228" y="164"/>
                    </a:cxn>
                    <a:cxn ang="0">
                      <a:pos x="218" y="177"/>
                    </a:cxn>
                    <a:cxn ang="0">
                      <a:pos x="201" y="192"/>
                    </a:cxn>
                    <a:cxn ang="0">
                      <a:pos x="185" y="200"/>
                    </a:cxn>
                    <a:cxn ang="0">
                      <a:pos x="170" y="206"/>
                    </a:cxn>
                    <a:cxn ang="0">
                      <a:pos x="155" y="210"/>
                    </a:cxn>
                    <a:cxn ang="0">
                      <a:pos x="136" y="211"/>
                    </a:cxn>
                    <a:cxn ang="0">
                      <a:pos x="88" y="210"/>
                    </a:cxn>
                    <a:cxn ang="0">
                      <a:pos x="65" y="206"/>
                    </a:cxn>
                    <a:cxn ang="0">
                      <a:pos x="40" y="195"/>
                    </a:cxn>
                    <a:cxn ang="0">
                      <a:pos x="22" y="182"/>
                    </a:cxn>
                    <a:cxn ang="0">
                      <a:pos x="9" y="167"/>
                    </a:cxn>
                    <a:cxn ang="0">
                      <a:pos x="3" y="151"/>
                    </a:cxn>
                    <a:cxn ang="0">
                      <a:pos x="0" y="137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5"/>
                    </a:cxn>
                    <a:cxn ang="0">
                      <a:pos x="45" y="71"/>
                    </a:cxn>
                    <a:cxn ang="0">
                      <a:pos x="73" y="62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2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60"/>
                      </a:lnTo>
                      <a:lnTo>
                        <a:pt x="155" y="60"/>
                      </a:lnTo>
                      <a:lnTo>
                        <a:pt x="163" y="62"/>
                      </a:lnTo>
                      <a:lnTo>
                        <a:pt x="172" y="64"/>
                      </a:lnTo>
                      <a:lnTo>
                        <a:pt x="180" y="67"/>
                      </a:lnTo>
                      <a:lnTo>
                        <a:pt x="189" y="71"/>
                      </a:lnTo>
                      <a:lnTo>
                        <a:pt x="197" y="75"/>
                      </a:lnTo>
                      <a:lnTo>
                        <a:pt x="205" y="80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7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5"/>
                      </a:lnTo>
                      <a:lnTo>
                        <a:pt x="236" y="134"/>
                      </a:lnTo>
                      <a:lnTo>
                        <a:pt x="235" y="144"/>
                      </a:lnTo>
                      <a:lnTo>
                        <a:pt x="233" y="151"/>
                      </a:lnTo>
                      <a:lnTo>
                        <a:pt x="231" y="158"/>
                      </a:lnTo>
                      <a:lnTo>
                        <a:pt x="228" y="164"/>
                      </a:lnTo>
                      <a:lnTo>
                        <a:pt x="224" y="170"/>
                      </a:lnTo>
                      <a:lnTo>
                        <a:pt x="218" y="177"/>
                      </a:lnTo>
                      <a:lnTo>
                        <a:pt x="210" y="185"/>
                      </a:lnTo>
                      <a:lnTo>
                        <a:pt x="201" y="192"/>
                      </a:lnTo>
                      <a:lnTo>
                        <a:pt x="193" y="197"/>
                      </a:lnTo>
                      <a:lnTo>
                        <a:pt x="185" y="200"/>
                      </a:lnTo>
                      <a:lnTo>
                        <a:pt x="177" y="204"/>
                      </a:lnTo>
                      <a:lnTo>
                        <a:pt x="170" y="206"/>
                      </a:lnTo>
                      <a:lnTo>
                        <a:pt x="161" y="208"/>
                      </a:lnTo>
                      <a:lnTo>
                        <a:pt x="155" y="210"/>
                      </a:lnTo>
                      <a:lnTo>
                        <a:pt x="145" y="210"/>
                      </a:lnTo>
                      <a:lnTo>
                        <a:pt x="136" y="211"/>
                      </a:lnTo>
                      <a:lnTo>
                        <a:pt x="96" y="211"/>
                      </a:lnTo>
                      <a:lnTo>
                        <a:pt x="88" y="210"/>
                      </a:lnTo>
                      <a:lnTo>
                        <a:pt x="78" y="209"/>
                      </a:lnTo>
                      <a:lnTo>
                        <a:pt x="65" y="206"/>
                      </a:lnTo>
                      <a:lnTo>
                        <a:pt x="53" y="201"/>
                      </a:lnTo>
                      <a:lnTo>
                        <a:pt x="40" y="195"/>
                      </a:lnTo>
                      <a:lnTo>
                        <a:pt x="30" y="188"/>
                      </a:lnTo>
                      <a:lnTo>
                        <a:pt x="22" y="182"/>
                      </a:lnTo>
                      <a:lnTo>
                        <a:pt x="15" y="175"/>
                      </a:lnTo>
                      <a:lnTo>
                        <a:pt x="9" y="167"/>
                      </a:lnTo>
                      <a:lnTo>
                        <a:pt x="5" y="157"/>
                      </a:lnTo>
                      <a:lnTo>
                        <a:pt x="3" y="151"/>
                      </a:lnTo>
                      <a:lnTo>
                        <a:pt x="1" y="144"/>
                      </a:lnTo>
                      <a:lnTo>
                        <a:pt x="0" y="137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2"/>
                      </a:lnTo>
                      <a:lnTo>
                        <a:pt x="10" y="101"/>
                      </a:lnTo>
                      <a:lnTo>
                        <a:pt x="17" y="93"/>
                      </a:lnTo>
                      <a:lnTo>
                        <a:pt x="25" y="85"/>
                      </a:lnTo>
                      <a:lnTo>
                        <a:pt x="35" y="77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2"/>
                      </a:lnTo>
                      <a:lnTo>
                        <a:pt x="83" y="60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581" y="2662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FranklinGothic" charset="0"/>
                    </a:rPr>
                    <a:t>D</a:t>
                  </a:r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574" y="1633"/>
                <a:ext cx="255" cy="286"/>
                <a:chOff x="574" y="1633"/>
                <a:chExt cx="255" cy="286"/>
              </a:xfrm>
            </p:grpSpPr>
            <p:sp>
              <p:nvSpPr>
                <p:cNvPr id="2724887" name="Freeform 23"/>
                <p:cNvSpPr>
                  <a:spLocks/>
                </p:cNvSpPr>
                <p:nvPr/>
              </p:nvSpPr>
              <p:spPr bwMode="auto">
                <a:xfrm>
                  <a:off x="574" y="1677"/>
                  <a:ext cx="237" cy="211"/>
                </a:xfrm>
                <a:custGeom>
                  <a:avLst/>
                  <a:gdLst/>
                  <a:ahLst/>
                  <a:cxnLst>
                    <a:cxn ang="0">
                      <a:pos x="67" y="10"/>
                    </a:cxn>
                    <a:cxn ang="0">
                      <a:pos x="112" y="11"/>
                    </a:cxn>
                    <a:cxn ang="0">
                      <a:pos x="161" y="0"/>
                    </a:cxn>
                    <a:cxn ang="0">
                      <a:pos x="219" y="0"/>
                    </a:cxn>
                    <a:cxn ang="0">
                      <a:pos x="155" y="60"/>
                    </a:cxn>
                    <a:cxn ang="0">
                      <a:pos x="172" y="64"/>
                    </a:cxn>
                    <a:cxn ang="0">
                      <a:pos x="189" y="71"/>
                    </a:cxn>
                    <a:cxn ang="0">
                      <a:pos x="205" y="79"/>
                    </a:cxn>
                    <a:cxn ang="0">
                      <a:pos x="217" y="90"/>
                    </a:cxn>
                    <a:cxn ang="0">
                      <a:pos x="227" y="103"/>
                    </a:cxn>
                    <a:cxn ang="0">
                      <a:pos x="234" y="118"/>
                    </a:cxn>
                    <a:cxn ang="0">
                      <a:pos x="236" y="134"/>
                    </a:cxn>
                    <a:cxn ang="0">
                      <a:pos x="233" y="150"/>
                    </a:cxn>
                    <a:cxn ang="0">
                      <a:pos x="228" y="163"/>
                    </a:cxn>
                    <a:cxn ang="0">
                      <a:pos x="218" y="176"/>
                    </a:cxn>
                    <a:cxn ang="0">
                      <a:pos x="201" y="191"/>
                    </a:cxn>
                    <a:cxn ang="0">
                      <a:pos x="185" y="199"/>
                    </a:cxn>
                    <a:cxn ang="0">
                      <a:pos x="170" y="205"/>
                    </a:cxn>
                    <a:cxn ang="0">
                      <a:pos x="155" y="209"/>
                    </a:cxn>
                    <a:cxn ang="0">
                      <a:pos x="136" y="210"/>
                    </a:cxn>
                    <a:cxn ang="0">
                      <a:pos x="88" y="209"/>
                    </a:cxn>
                    <a:cxn ang="0">
                      <a:pos x="65" y="205"/>
                    </a:cxn>
                    <a:cxn ang="0">
                      <a:pos x="40" y="194"/>
                    </a:cxn>
                    <a:cxn ang="0">
                      <a:pos x="22" y="181"/>
                    </a:cxn>
                    <a:cxn ang="0">
                      <a:pos x="9" y="166"/>
                    </a:cxn>
                    <a:cxn ang="0">
                      <a:pos x="3" y="150"/>
                    </a:cxn>
                    <a:cxn ang="0">
                      <a:pos x="0" y="136"/>
                    </a:cxn>
                    <a:cxn ang="0">
                      <a:pos x="2" y="121"/>
                    </a:cxn>
                    <a:cxn ang="0">
                      <a:pos x="10" y="101"/>
                    </a:cxn>
                    <a:cxn ang="0">
                      <a:pos x="25" y="84"/>
                    </a:cxn>
                    <a:cxn ang="0">
                      <a:pos x="45" y="71"/>
                    </a:cxn>
                    <a:cxn ang="0">
                      <a:pos x="73" y="61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237" h="211">
                      <a:moveTo>
                        <a:pt x="29" y="3"/>
                      </a:moveTo>
                      <a:lnTo>
                        <a:pt x="67" y="10"/>
                      </a:lnTo>
                      <a:lnTo>
                        <a:pt x="66" y="0"/>
                      </a:lnTo>
                      <a:lnTo>
                        <a:pt x="112" y="11"/>
                      </a:lnTo>
                      <a:lnTo>
                        <a:pt x="112" y="0"/>
                      </a:lnTo>
                      <a:lnTo>
                        <a:pt x="161" y="0"/>
                      </a:lnTo>
                      <a:lnTo>
                        <a:pt x="160" y="11"/>
                      </a:lnTo>
                      <a:lnTo>
                        <a:pt x="219" y="0"/>
                      </a:lnTo>
                      <a:lnTo>
                        <a:pt x="148" y="59"/>
                      </a:lnTo>
                      <a:lnTo>
                        <a:pt x="155" y="60"/>
                      </a:lnTo>
                      <a:lnTo>
                        <a:pt x="163" y="61"/>
                      </a:lnTo>
                      <a:lnTo>
                        <a:pt x="172" y="64"/>
                      </a:lnTo>
                      <a:lnTo>
                        <a:pt x="180" y="66"/>
                      </a:lnTo>
                      <a:lnTo>
                        <a:pt x="189" y="71"/>
                      </a:lnTo>
                      <a:lnTo>
                        <a:pt x="197" y="74"/>
                      </a:lnTo>
                      <a:lnTo>
                        <a:pt x="205" y="79"/>
                      </a:lnTo>
                      <a:lnTo>
                        <a:pt x="212" y="85"/>
                      </a:lnTo>
                      <a:lnTo>
                        <a:pt x="217" y="90"/>
                      </a:lnTo>
                      <a:lnTo>
                        <a:pt x="222" y="96"/>
                      </a:lnTo>
                      <a:lnTo>
                        <a:pt x="227" y="103"/>
                      </a:lnTo>
                      <a:lnTo>
                        <a:pt x="231" y="111"/>
                      </a:lnTo>
                      <a:lnTo>
                        <a:pt x="234" y="118"/>
                      </a:lnTo>
                      <a:lnTo>
                        <a:pt x="235" y="124"/>
                      </a:lnTo>
                      <a:lnTo>
                        <a:pt x="236" y="134"/>
                      </a:lnTo>
                      <a:lnTo>
                        <a:pt x="235" y="143"/>
                      </a:lnTo>
                      <a:lnTo>
                        <a:pt x="233" y="150"/>
                      </a:lnTo>
                      <a:lnTo>
                        <a:pt x="231" y="157"/>
                      </a:lnTo>
                      <a:lnTo>
                        <a:pt x="228" y="163"/>
                      </a:lnTo>
                      <a:lnTo>
                        <a:pt x="224" y="169"/>
                      </a:lnTo>
                      <a:lnTo>
                        <a:pt x="218" y="176"/>
                      </a:lnTo>
                      <a:lnTo>
                        <a:pt x="210" y="184"/>
                      </a:lnTo>
                      <a:lnTo>
                        <a:pt x="201" y="191"/>
                      </a:lnTo>
                      <a:lnTo>
                        <a:pt x="193" y="196"/>
                      </a:lnTo>
                      <a:lnTo>
                        <a:pt x="185" y="199"/>
                      </a:lnTo>
                      <a:lnTo>
                        <a:pt x="177" y="203"/>
                      </a:lnTo>
                      <a:lnTo>
                        <a:pt x="170" y="205"/>
                      </a:lnTo>
                      <a:lnTo>
                        <a:pt x="161" y="207"/>
                      </a:lnTo>
                      <a:lnTo>
                        <a:pt x="155" y="209"/>
                      </a:lnTo>
                      <a:lnTo>
                        <a:pt x="145" y="209"/>
                      </a:lnTo>
                      <a:lnTo>
                        <a:pt x="136" y="210"/>
                      </a:lnTo>
                      <a:lnTo>
                        <a:pt x="96" y="210"/>
                      </a:lnTo>
                      <a:lnTo>
                        <a:pt x="88" y="209"/>
                      </a:lnTo>
                      <a:lnTo>
                        <a:pt x="78" y="208"/>
                      </a:lnTo>
                      <a:lnTo>
                        <a:pt x="65" y="205"/>
                      </a:lnTo>
                      <a:lnTo>
                        <a:pt x="53" y="200"/>
                      </a:lnTo>
                      <a:lnTo>
                        <a:pt x="40" y="194"/>
                      </a:lnTo>
                      <a:lnTo>
                        <a:pt x="30" y="187"/>
                      </a:lnTo>
                      <a:lnTo>
                        <a:pt x="22" y="181"/>
                      </a:lnTo>
                      <a:lnTo>
                        <a:pt x="15" y="174"/>
                      </a:lnTo>
                      <a:lnTo>
                        <a:pt x="9" y="166"/>
                      </a:lnTo>
                      <a:lnTo>
                        <a:pt x="5" y="156"/>
                      </a:lnTo>
                      <a:lnTo>
                        <a:pt x="3" y="150"/>
                      </a:lnTo>
                      <a:lnTo>
                        <a:pt x="1" y="144"/>
                      </a:lnTo>
                      <a:lnTo>
                        <a:pt x="0" y="136"/>
                      </a:lnTo>
                      <a:lnTo>
                        <a:pt x="1" y="131"/>
                      </a:lnTo>
                      <a:lnTo>
                        <a:pt x="2" y="121"/>
                      </a:lnTo>
                      <a:lnTo>
                        <a:pt x="5" y="111"/>
                      </a:lnTo>
                      <a:lnTo>
                        <a:pt x="10" y="101"/>
                      </a:lnTo>
                      <a:lnTo>
                        <a:pt x="17" y="92"/>
                      </a:lnTo>
                      <a:lnTo>
                        <a:pt x="25" y="84"/>
                      </a:lnTo>
                      <a:lnTo>
                        <a:pt x="35" y="76"/>
                      </a:lnTo>
                      <a:lnTo>
                        <a:pt x="45" y="71"/>
                      </a:lnTo>
                      <a:lnTo>
                        <a:pt x="59" y="65"/>
                      </a:lnTo>
                      <a:lnTo>
                        <a:pt x="73" y="61"/>
                      </a:lnTo>
                      <a:lnTo>
                        <a:pt x="83" y="59"/>
                      </a:lnTo>
                      <a:lnTo>
                        <a:pt x="29" y="3"/>
                      </a:ln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576" y="1633"/>
                  <a:ext cx="253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>
                      <a:solidFill>
                        <a:schemeClr val="bg1"/>
                      </a:solidFill>
                      <a:latin typeface="FranklinGothic" charset="0"/>
                    </a:rPr>
                    <a:t>A</a:t>
                  </a:r>
                </a:p>
              </p:txBody>
            </p:sp>
          </p:grpSp>
          <p:sp>
            <p:nvSpPr>
              <p:cNvPr id="2724889" name="Line 25"/>
              <p:cNvSpPr>
                <a:spLocks noChangeShapeType="1"/>
              </p:cNvSpPr>
              <p:nvPr/>
            </p:nvSpPr>
            <p:spPr bwMode="auto">
              <a:xfrm flipH="1">
                <a:off x="1424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0" name="Line 2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1" name="Line 2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2" name="AutoShape 28"/>
              <p:cNvSpPr>
                <a:spLocks noChangeArrowheads="1"/>
              </p:cNvSpPr>
              <p:nvPr/>
            </p:nvSpPr>
            <p:spPr bwMode="auto">
              <a:xfrm>
                <a:off x="1199" y="2015"/>
                <a:ext cx="208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3" name="AutoShape 29"/>
              <p:cNvSpPr>
                <a:spLocks noChangeArrowheads="1"/>
              </p:cNvSpPr>
              <p:nvPr/>
            </p:nvSpPr>
            <p:spPr bwMode="auto">
              <a:xfrm>
                <a:off x="1250" y="1963"/>
                <a:ext cx="157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94" name="AutoShape 30"/>
              <p:cNvSpPr>
                <a:spLocks noChangeArrowheads="1"/>
              </p:cNvSpPr>
              <p:nvPr/>
            </p:nvSpPr>
            <p:spPr bwMode="auto">
              <a:xfrm>
                <a:off x="1241" y="2035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715" y="1998"/>
                <a:ext cx="201" cy="257"/>
                <a:chOff x="1715" y="1998"/>
                <a:chExt cx="201" cy="257"/>
              </a:xfrm>
            </p:grpSpPr>
            <p:sp>
              <p:nvSpPr>
                <p:cNvPr id="2724896" name="Freeform 32"/>
                <p:cNvSpPr>
                  <a:spLocks/>
                </p:cNvSpPr>
                <p:nvPr/>
              </p:nvSpPr>
              <p:spPr bwMode="auto">
                <a:xfrm>
                  <a:off x="1844" y="2117"/>
                  <a:ext cx="60" cy="138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59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60" h="138">
                      <a:moveTo>
                        <a:pt x="43" y="0"/>
                      </a:moveTo>
                      <a:lnTo>
                        <a:pt x="59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3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7" name="Rectangle 33"/>
                <p:cNvSpPr>
                  <a:spLocks noChangeArrowheads="1"/>
                </p:cNvSpPr>
                <p:nvPr/>
              </p:nvSpPr>
              <p:spPr bwMode="auto">
                <a:xfrm>
                  <a:off x="1840" y="2117"/>
                  <a:ext cx="76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8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6" y="2175"/>
                  <a:ext cx="57" cy="11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899" name="Rectangle 35"/>
                <p:cNvSpPr>
                  <a:spLocks noChangeArrowheads="1"/>
                </p:cNvSpPr>
                <p:nvPr/>
              </p:nvSpPr>
              <p:spPr bwMode="auto">
                <a:xfrm>
                  <a:off x="1715" y="2175"/>
                  <a:ext cx="75" cy="7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0" name="Oval 36"/>
                <p:cNvSpPr>
                  <a:spLocks noChangeArrowheads="1"/>
                </p:cNvSpPr>
                <p:nvPr/>
              </p:nvSpPr>
              <p:spPr bwMode="auto">
                <a:xfrm>
                  <a:off x="1774" y="1998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1" name="Freeform 37"/>
                <p:cNvSpPr>
                  <a:spLocks/>
                </p:cNvSpPr>
                <p:nvPr/>
              </p:nvSpPr>
              <p:spPr bwMode="auto">
                <a:xfrm>
                  <a:off x="1715" y="2043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2" name="Freeform 38"/>
              <p:cNvSpPr>
                <a:spLocks/>
              </p:cNvSpPr>
              <p:nvPr/>
            </p:nvSpPr>
            <p:spPr bwMode="auto">
              <a:xfrm>
                <a:off x="1977" y="1973"/>
                <a:ext cx="200" cy="292"/>
              </a:xfrm>
              <a:custGeom>
                <a:avLst/>
                <a:gdLst/>
                <a:ahLst/>
                <a:cxnLst>
                  <a:cxn ang="0">
                    <a:pos x="199" y="263"/>
                  </a:cxn>
                  <a:cxn ang="0">
                    <a:pos x="184" y="263"/>
                  </a:cxn>
                  <a:cxn ang="0">
                    <a:pos x="158" y="230"/>
                  </a:cxn>
                  <a:cxn ang="0">
                    <a:pos x="121" y="169"/>
                  </a:cxn>
                  <a:cxn ang="0">
                    <a:pos x="111" y="142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6" y="129"/>
                  </a:cxn>
                  <a:cxn ang="0">
                    <a:pos x="155" y="140"/>
                  </a:cxn>
                  <a:cxn ang="0">
                    <a:pos x="164" y="140"/>
                  </a:cxn>
                  <a:cxn ang="0">
                    <a:pos x="165" y="134"/>
                  </a:cxn>
                  <a:cxn ang="0">
                    <a:pos x="156" y="123"/>
                  </a:cxn>
                  <a:cxn ang="0">
                    <a:pos x="135" y="108"/>
                  </a:cxn>
                  <a:cxn ang="0">
                    <a:pos x="126" y="87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5" y="9"/>
                  </a:cxn>
                  <a:cxn ang="0">
                    <a:pos x="105" y="1"/>
                  </a:cxn>
                  <a:cxn ang="0">
                    <a:pos x="90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6" y="99"/>
                  </a:cxn>
                  <a:cxn ang="0">
                    <a:pos x="41" y="122"/>
                  </a:cxn>
                  <a:cxn ang="0">
                    <a:pos x="40" y="146"/>
                  </a:cxn>
                  <a:cxn ang="0">
                    <a:pos x="41" y="158"/>
                  </a:cxn>
                  <a:cxn ang="0">
                    <a:pos x="49" y="162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7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1" y="167"/>
                  </a:cxn>
                  <a:cxn ang="0">
                    <a:pos x="53" y="197"/>
                  </a:cxn>
                  <a:cxn ang="0">
                    <a:pos x="33" y="226"/>
                  </a:cxn>
                  <a:cxn ang="0">
                    <a:pos x="8" y="256"/>
                  </a:cxn>
                  <a:cxn ang="0">
                    <a:pos x="0" y="272"/>
                  </a:cxn>
                  <a:cxn ang="0">
                    <a:pos x="19" y="291"/>
                  </a:cxn>
                  <a:cxn ang="0">
                    <a:pos x="33" y="288"/>
                  </a:cxn>
                  <a:cxn ang="0">
                    <a:pos x="23" y="276"/>
                  </a:cxn>
                  <a:cxn ang="0">
                    <a:pos x="30" y="260"/>
                  </a:cxn>
                  <a:cxn ang="0">
                    <a:pos x="61" y="223"/>
                  </a:cxn>
                  <a:cxn ang="0">
                    <a:pos x="84" y="197"/>
                  </a:cxn>
                  <a:cxn ang="0">
                    <a:pos x="95" y="191"/>
                  </a:cxn>
                  <a:cxn ang="0">
                    <a:pos x="109" y="199"/>
                  </a:cxn>
                  <a:cxn ang="0">
                    <a:pos x="141" y="243"/>
                  </a:cxn>
                  <a:cxn ang="0">
                    <a:pos x="168" y="281"/>
                  </a:cxn>
                  <a:cxn ang="0">
                    <a:pos x="178" y="283"/>
                  </a:cxn>
                  <a:cxn ang="0">
                    <a:pos x="191" y="273"/>
                  </a:cxn>
                </a:cxnLst>
                <a:rect l="0" t="0" r="r" b="b"/>
                <a:pathLst>
                  <a:path w="200" h="292">
                    <a:moveTo>
                      <a:pt x="198" y="268"/>
                    </a:moveTo>
                    <a:lnTo>
                      <a:pt x="199" y="263"/>
                    </a:lnTo>
                    <a:lnTo>
                      <a:pt x="191" y="265"/>
                    </a:lnTo>
                    <a:lnTo>
                      <a:pt x="184" y="263"/>
                    </a:lnTo>
                    <a:lnTo>
                      <a:pt x="174" y="256"/>
                    </a:lnTo>
                    <a:lnTo>
                      <a:pt x="158" y="230"/>
                    </a:lnTo>
                    <a:lnTo>
                      <a:pt x="134" y="191"/>
                    </a:lnTo>
                    <a:lnTo>
                      <a:pt x="121" y="169"/>
                    </a:lnTo>
                    <a:lnTo>
                      <a:pt x="113" y="152"/>
                    </a:lnTo>
                    <a:lnTo>
                      <a:pt x="111" y="142"/>
                    </a:lnTo>
                    <a:lnTo>
                      <a:pt x="111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2"/>
                    </a:lnTo>
                    <a:lnTo>
                      <a:pt x="136" y="129"/>
                    </a:lnTo>
                    <a:lnTo>
                      <a:pt x="148" y="137"/>
                    </a:lnTo>
                    <a:lnTo>
                      <a:pt x="155" y="140"/>
                    </a:lnTo>
                    <a:lnTo>
                      <a:pt x="160" y="142"/>
                    </a:lnTo>
                    <a:lnTo>
                      <a:pt x="164" y="140"/>
                    </a:lnTo>
                    <a:lnTo>
                      <a:pt x="166" y="137"/>
                    </a:lnTo>
                    <a:lnTo>
                      <a:pt x="165" y="134"/>
                    </a:lnTo>
                    <a:lnTo>
                      <a:pt x="164" y="130"/>
                    </a:lnTo>
                    <a:lnTo>
                      <a:pt x="156" y="123"/>
                    </a:lnTo>
                    <a:lnTo>
                      <a:pt x="143" y="114"/>
                    </a:lnTo>
                    <a:lnTo>
                      <a:pt x="135" y="108"/>
                    </a:lnTo>
                    <a:lnTo>
                      <a:pt x="130" y="99"/>
                    </a:lnTo>
                    <a:lnTo>
                      <a:pt x="126" y="87"/>
                    </a:lnTo>
                    <a:lnTo>
                      <a:pt x="125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1" y="40"/>
                    </a:lnTo>
                    <a:lnTo>
                      <a:pt x="114" y="36"/>
                    </a:lnTo>
                    <a:lnTo>
                      <a:pt x="116" y="31"/>
                    </a:lnTo>
                    <a:lnTo>
                      <a:pt x="119" y="24"/>
                    </a:lnTo>
                    <a:lnTo>
                      <a:pt x="116" y="15"/>
                    </a:lnTo>
                    <a:lnTo>
                      <a:pt x="115" y="9"/>
                    </a:lnTo>
                    <a:lnTo>
                      <a:pt x="111" y="4"/>
                    </a:lnTo>
                    <a:lnTo>
                      <a:pt x="105" y="1"/>
                    </a:lnTo>
                    <a:lnTo>
                      <a:pt x="96" y="0"/>
                    </a:lnTo>
                    <a:lnTo>
                      <a:pt x="90" y="3"/>
                    </a:lnTo>
                    <a:lnTo>
                      <a:pt x="86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6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7"/>
                    </a:lnTo>
                    <a:lnTo>
                      <a:pt x="46" y="99"/>
                    </a:lnTo>
                    <a:lnTo>
                      <a:pt x="43" y="109"/>
                    </a:lnTo>
                    <a:lnTo>
                      <a:pt x="41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3"/>
                    </a:lnTo>
                    <a:lnTo>
                      <a:pt x="41" y="158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1" y="161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7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1" y="167"/>
                    </a:lnTo>
                    <a:lnTo>
                      <a:pt x="58" y="183"/>
                    </a:lnTo>
                    <a:lnTo>
                      <a:pt x="53" y="197"/>
                    </a:lnTo>
                    <a:lnTo>
                      <a:pt x="41" y="214"/>
                    </a:lnTo>
                    <a:lnTo>
                      <a:pt x="33" y="226"/>
                    </a:lnTo>
                    <a:lnTo>
                      <a:pt x="18" y="243"/>
                    </a:lnTo>
                    <a:lnTo>
                      <a:pt x="8" y="256"/>
                    </a:lnTo>
                    <a:lnTo>
                      <a:pt x="0" y="267"/>
                    </a:lnTo>
                    <a:lnTo>
                      <a:pt x="0" y="272"/>
                    </a:lnTo>
                    <a:lnTo>
                      <a:pt x="8" y="281"/>
                    </a:lnTo>
                    <a:lnTo>
                      <a:pt x="19" y="291"/>
                    </a:lnTo>
                    <a:lnTo>
                      <a:pt x="30" y="291"/>
                    </a:lnTo>
                    <a:lnTo>
                      <a:pt x="33" y="288"/>
                    </a:lnTo>
                    <a:lnTo>
                      <a:pt x="28" y="282"/>
                    </a:lnTo>
                    <a:lnTo>
                      <a:pt x="23" y="276"/>
                    </a:lnTo>
                    <a:lnTo>
                      <a:pt x="23" y="271"/>
                    </a:lnTo>
                    <a:lnTo>
                      <a:pt x="30" y="260"/>
                    </a:lnTo>
                    <a:lnTo>
                      <a:pt x="43" y="247"/>
                    </a:lnTo>
                    <a:lnTo>
                      <a:pt x="61" y="223"/>
                    </a:lnTo>
                    <a:lnTo>
                      <a:pt x="78" y="203"/>
                    </a:lnTo>
                    <a:lnTo>
                      <a:pt x="84" y="197"/>
                    </a:lnTo>
                    <a:lnTo>
                      <a:pt x="88" y="192"/>
                    </a:lnTo>
                    <a:lnTo>
                      <a:pt x="95" y="191"/>
                    </a:lnTo>
                    <a:lnTo>
                      <a:pt x="101" y="194"/>
                    </a:lnTo>
                    <a:lnTo>
                      <a:pt x="109" y="199"/>
                    </a:lnTo>
                    <a:lnTo>
                      <a:pt x="124" y="220"/>
                    </a:lnTo>
                    <a:lnTo>
                      <a:pt x="141" y="243"/>
                    </a:lnTo>
                    <a:lnTo>
                      <a:pt x="158" y="267"/>
                    </a:lnTo>
                    <a:lnTo>
                      <a:pt x="168" y="281"/>
                    </a:lnTo>
                    <a:lnTo>
                      <a:pt x="171" y="283"/>
                    </a:lnTo>
                    <a:lnTo>
                      <a:pt x="178" y="283"/>
                    </a:lnTo>
                    <a:lnTo>
                      <a:pt x="184" y="278"/>
                    </a:lnTo>
                    <a:lnTo>
                      <a:pt x="191" y="273"/>
                    </a:lnTo>
                    <a:lnTo>
                      <a:pt x="198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1413" y="1963"/>
                <a:ext cx="260" cy="311"/>
                <a:chOff x="1413" y="1963"/>
                <a:chExt cx="260" cy="311"/>
              </a:xfrm>
            </p:grpSpPr>
            <p:grpSp>
              <p:nvGrpSpPr>
                <p:cNvPr id="10" name="Group 40"/>
                <p:cNvGrpSpPr>
                  <a:grpSpLocks/>
                </p:cNvGrpSpPr>
                <p:nvPr/>
              </p:nvGrpSpPr>
              <p:grpSpPr bwMode="auto">
                <a:xfrm>
                  <a:off x="1413" y="1963"/>
                  <a:ext cx="260" cy="311"/>
                  <a:chOff x="1413" y="1963"/>
                  <a:chExt cx="260" cy="311"/>
                </a:xfrm>
              </p:grpSpPr>
              <p:sp>
                <p:nvSpPr>
                  <p:cNvPr id="2724905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015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0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1963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07" name="Oval 43"/>
                <p:cNvSpPr>
                  <a:spLocks noChangeArrowheads="1"/>
                </p:cNvSpPr>
                <p:nvPr/>
              </p:nvSpPr>
              <p:spPr bwMode="auto">
                <a:xfrm>
                  <a:off x="1496" y="1990"/>
                  <a:ext cx="25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08" name="AutoShape 44"/>
                <p:cNvSpPr>
                  <a:spLocks noChangeArrowheads="1"/>
                </p:cNvSpPr>
                <p:nvPr/>
              </p:nvSpPr>
              <p:spPr bwMode="auto">
                <a:xfrm>
                  <a:off x="1444" y="2137"/>
                  <a:ext cx="137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09" name="Line 45"/>
              <p:cNvSpPr>
                <a:spLocks noChangeShapeType="1"/>
              </p:cNvSpPr>
              <p:nvPr/>
            </p:nvSpPr>
            <p:spPr bwMode="auto">
              <a:xfrm>
                <a:off x="1434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0" name="Line 46"/>
              <p:cNvSpPr>
                <a:spLocks noChangeShapeType="1"/>
              </p:cNvSpPr>
              <p:nvPr/>
            </p:nvSpPr>
            <p:spPr bwMode="auto">
              <a:xfrm flipH="1">
                <a:off x="1709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1" name="Line 47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2" name="Rectangle 48"/>
              <p:cNvSpPr>
                <a:spLocks noChangeArrowheads="1"/>
              </p:cNvSpPr>
              <p:nvPr/>
            </p:nvSpPr>
            <p:spPr bwMode="auto">
              <a:xfrm>
                <a:off x="1981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13" name="Line 4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4" name="AutoShape 50"/>
              <p:cNvSpPr>
                <a:spLocks noChangeArrowheads="1"/>
              </p:cNvSpPr>
              <p:nvPr/>
            </p:nvSpPr>
            <p:spPr bwMode="auto">
              <a:xfrm>
                <a:off x="1484" y="2348"/>
                <a:ext cx="206" cy="259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5" name="AutoShape 51"/>
              <p:cNvSpPr>
                <a:spLocks noChangeArrowheads="1"/>
              </p:cNvSpPr>
              <p:nvPr/>
            </p:nvSpPr>
            <p:spPr bwMode="auto">
              <a:xfrm>
                <a:off x="1534" y="2297"/>
                <a:ext cx="156" cy="45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16" name="AutoShape 52"/>
              <p:cNvSpPr>
                <a:spLocks noChangeArrowheads="1"/>
              </p:cNvSpPr>
              <p:nvPr/>
            </p:nvSpPr>
            <p:spPr bwMode="auto">
              <a:xfrm>
                <a:off x="1525" y="2368"/>
                <a:ext cx="106" cy="15"/>
              </a:xfrm>
              <a:prstGeom prst="parallelogram">
                <a:avLst>
                  <a:gd name="adj" fmla="val 176634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009" y="2337"/>
                <a:ext cx="202" cy="257"/>
                <a:chOff x="2009" y="2337"/>
                <a:chExt cx="202" cy="257"/>
              </a:xfrm>
            </p:grpSpPr>
            <p:sp>
              <p:nvSpPr>
                <p:cNvPr id="2724918" name="Freeform 54"/>
                <p:cNvSpPr>
                  <a:spLocks/>
                </p:cNvSpPr>
                <p:nvPr/>
              </p:nvSpPr>
              <p:spPr bwMode="auto">
                <a:xfrm>
                  <a:off x="2139" y="2456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19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4" y="2456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0" name="Rectangle 56"/>
                <p:cNvSpPr>
                  <a:spLocks noChangeArrowheads="1"/>
                </p:cNvSpPr>
                <p:nvPr/>
              </p:nvSpPr>
              <p:spPr bwMode="auto">
                <a:xfrm>
                  <a:off x="2142" y="2513"/>
                  <a:ext cx="5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1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" y="2513"/>
                  <a:ext cx="73" cy="8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2" name="Oval 58"/>
                <p:cNvSpPr>
                  <a:spLocks noChangeArrowheads="1"/>
                </p:cNvSpPr>
                <p:nvPr/>
              </p:nvSpPr>
              <p:spPr bwMode="auto">
                <a:xfrm>
                  <a:off x="2069" y="2337"/>
                  <a:ext cx="22" cy="26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23" name="Freeform 59"/>
                <p:cNvSpPr>
                  <a:spLocks/>
                </p:cNvSpPr>
                <p:nvPr/>
              </p:nvSpPr>
              <p:spPr bwMode="auto">
                <a:xfrm>
                  <a:off x="2009" y="2382"/>
                  <a:ext cx="138" cy="212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0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6"/>
                    </a:cxn>
                    <a:cxn ang="0">
                      <a:pos x="9" y="118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89" y="211"/>
                    </a:cxn>
                    <a:cxn ang="0">
                      <a:pos x="113" y="101"/>
                    </a:cxn>
                    <a:cxn ang="0">
                      <a:pos x="113" y="99"/>
                    </a:cxn>
                    <a:cxn ang="0">
                      <a:pos x="111" y="97"/>
                    </a:cxn>
                    <a:cxn ang="0">
                      <a:pos x="109" y="95"/>
                    </a:cxn>
                    <a:cxn ang="0">
                      <a:pos x="108" y="94"/>
                    </a:cxn>
                    <a:cxn ang="0">
                      <a:pos x="105" y="93"/>
                    </a:cxn>
                    <a:cxn ang="0">
                      <a:pos x="102" y="92"/>
                    </a:cxn>
                    <a:cxn ang="0">
                      <a:pos x="100" y="92"/>
                    </a:cxn>
                    <a:cxn ang="0">
                      <a:pos x="97" y="92"/>
                    </a:cxn>
                    <a:cxn ang="0">
                      <a:pos x="66" y="54"/>
                    </a:cxn>
                    <a:cxn ang="0">
                      <a:pos x="127" y="67"/>
                    </a:cxn>
                    <a:cxn ang="0">
                      <a:pos x="130" y="66"/>
                    </a:cxn>
                    <a:cxn ang="0">
                      <a:pos x="131" y="65"/>
                    </a:cxn>
                    <a:cxn ang="0">
                      <a:pos x="134" y="63"/>
                    </a:cxn>
                    <a:cxn ang="0">
                      <a:pos x="136" y="62"/>
                    </a:cxn>
                    <a:cxn ang="0">
                      <a:pos x="136" y="59"/>
                    </a:cxn>
                    <a:cxn ang="0">
                      <a:pos x="137" y="56"/>
                    </a:cxn>
                    <a:cxn ang="0">
                      <a:pos x="136" y="53"/>
                    </a:cxn>
                    <a:cxn ang="0">
                      <a:pos x="135" y="50"/>
                    </a:cxn>
                    <a:cxn ang="0">
                      <a:pos x="133" y="49"/>
                    </a:cxn>
                    <a:cxn ang="0">
                      <a:pos x="131" y="47"/>
                    </a:cxn>
                    <a:cxn ang="0">
                      <a:pos x="128" y="46"/>
                    </a:cxn>
                    <a:cxn ang="0">
                      <a:pos x="87" y="46"/>
                    </a:cxn>
                    <a:cxn ang="0">
                      <a:pos x="80" y="30"/>
                    </a:cxn>
                    <a:cxn ang="0">
                      <a:pos x="80" y="26"/>
                    </a:cxn>
                    <a:cxn ang="0">
                      <a:pos x="81" y="22"/>
                    </a:cxn>
                    <a:cxn ang="0">
                      <a:pos x="81" y="17"/>
                    </a:cxn>
                    <a:cxn ang="0">
                      <a:pos x="80" y="14"/>
                    </a:cxn>
                    <a:cxn ang="0">
                      <a:pos x="78" y="11"/>
                    </a:cxn>
                    <a:cxn ang="0">
                      <a:pos x="76" y="7"/>
                    </a:cxn>
                    <a:cxn ang="0">
                      <a:pos x="73" y="5"/>
                    </a:cxn>
                    <a:cxn ang="0">
                      <a:pos x="70" y="2"/>
                    </a:cxn>
                    <a:cxn ang="0">
                      <a:pos x="66" y="1"/>
                    </a:cxn>
                    <a:cxn ang="0">
                      <a:pos x="62" y="0"/>
                    </a:cxn>
                    <a:cxn ang="0">
                      <a:pos x="57" y="0"/>
                    </a:cxn>
                    <a:cxn ang="0">
                      <a:pos x="53" y="1"/>
                    </a:cxn>
                    <a:cxn ang="0">
                      <a:pos x="49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39" y="12"/>
                    </a:cxn>
                    <a:cxn ang="0">
                      <a:pos x="37" y="16"/>
                    </a:cxn>
                  </a:cxnLst>
                  <a:rect l="0" t="0" r="r" b="b"/>
                  <a:pathLst>
                    <a:path w="138" h="212">
                      <a:moveTo>
                        <a:pt x="37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0"/>
                      </a:lnTo>
                      <a:lnTo>
                        <a:pt x="0" y="101"/>
                      </a:lnTo>
                      <a:lnTo>
                        <a:pt x="0" y="104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2"/>
                      </a:lnTo>
                      <a:lnTo>
                        <a:pt x="3" y="114"/>
                      </a:lnTo>
                      <a:lnTo>
                        <a:pt x="4" y="115"/>
                      </a:lnTo>
                      <a:lnTo>
                        <a:pt x="6" y="116"/>
                      </a:lnTo>
                      <a:lnTo>
                        <a:pt x="7" y="117"/>
                      </a:lnTo>
                      <a:lnTo>
                        <a:pt x="9" y="118"/>
                      </a:lnTo>
                      <a:lnTo>
                        <a:pt x="10" y="118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89" y="119"/>
                      </a:lnTo>
                      <a:lnTo>
                        <a:pt x="89" y="211"/>
                      </a:lnTo>
                      <a:lnTo>
                        <a:pt x="113" y="211"/>
                      </a:lnTo>
                      <a:lnTo>
                        <a:pt x="113" y="101"/>
                      </a:lnTo>
                      <a:lnTo>
                        <a:pt x="113" y="100"/>
                      </a:lnTo>
                      <a:lnTo>
                        <a:pt x="113" y="99"/>
                      </a:lnTo>
                      <a:lnTo>
                        <a:pt x="112" y="98"/>
                      </a:lnTo>
                      <a:lnTo>
                        <a:pt x="111" y="97"/>
                      </a:lnTo>
                      <a:lnTo>
                        <a:pt x="111" y="96"/>
                      </a:lnTo>
                      <a:lnTo>
                        <a:pt x="109" y="95"/>
                      </a:lnTo>
                      <a:lnTo>
                        <a:pt x="109" y="95"/>
                      </a:lnTo>
                      <a:lnTo>
                        <a:pt x="108" y="94"/>
                      </a:lnTo>
                      <a:lnTo>
                        <a:pt x="106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2"/>
                      </a:lnTo>
                      <a:lnTo>
                        <a:pt x="101" y="92"/>
                      </a:lnTo>
                      <a:lnTo>
                        <a:pt x="100" y="92"/>
                      </a:lnTo>
                      <a:lnTo>
                        <a:pt x="98" y="92"/>
                      </a:lnTo>
                      <a:lnTo>
                        <a:pt x="97" y="92"/>
                      </a:lnTo>
                      <a:lnTo>
                        <a:pt x="54" y="90"/>
                      </a:lnTo>
                      <a:lnTo>
                        <a:pt x="66" y="54"/>
                      </a:lnTo>
                      <a:lnTo>
                        <a:pt x="75" y="67"/>
                      </a:lnTo>
                      <a:lnTo>
                        <a:pt x="127" y="67"/>
                      </a:lnTo>
                      <a:lnTo>
                        <a:pt x="128" y="66"/>
                      </a:lnTo>
                      <a:lnTo>
                        <a:pt x="130" y="66"/>
                      </a:lnTo>
                      <a:lnTo>
                        <a:pt x="131" y="65"/>
                      </a:lnTo>
                      <a:lnTo>
                        <a:pt x="131" y="65"/>
                      </a:lnTo>
                      <a:lnTo>
                        <a:pt x="133" y="64"/>
                      </a:lnTo>
                      <a:lnTo>
                        <a:pt x="134" y="63"/>
                      </a:lnTo>
                      <a:lnTo>
                        <a:pt x="135" y="62"/>
                      </a:lnTo>
                      <a:lnTo>
                        <a:pt x="136" y="62"/>
                      </a:lnTo>
                      <a:lnTo>
                        <a:pt x="136" y="60"/>
                      </a:lnTo>
                      <a:lnTo>
                        <a:pt x="136" y="59"/>
                      </a:lnTo>
                      <a:lnTo>
                        <a:pt x="137" y="58"/>
                      </a:lnTo>
                      <a:lnTo>
                        <a:pt x="137" y="56"/>
                      </a:lnTo>
                      <a:lnTo>
                        <a:pt x="137" y="54"/>
                      </a:lnTo>
                      <a:lnTo>
                        <a:pt x="136" y="53"/>
                      </a:lnTo>
                      <a:lnTo>
                        <a:pt x="136" y="52"/>
                      </a:lnTo>
                      <a:lnTo>
                        <a:pt x="135" y="50"/>
                      </a:lnTo>
                      <a:lnTo>
                        <a:pt x="134" y="49"/>
                      </a:lnTo>
                      <a:lnTo>
                        <a:pt x="133" y="49"/>
                      </a:lnTo>
                      <a:lnTo>
                        <a:pt x="132" y="47"/>
                      </a:lnTo>
                      <a:lnTo>
                        <a:pt x="131" y="47"/>
                      </a:lnTo>
                      <a:lnTo>
                        <a:pt x="130" y="46"/>
                      </a:lnTo>
                      <a:lnTo>
                        <a:pt x="128" y="46"/>
                      </a:lnTo>
                      <a:lnTo>
                        <a:pt x="127" y="46"/>
                      </a:lnTo>
                      <a:lnTo>
                        <a:pt x="87" y="46"/>
                      </a:lnTo>
                      <a:lnTo>
                        <a:pt x="78" y="31"/>
                      </a:lnTo>
                      <a:lnTo>
                        <a:pt x="80" y="30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1" y="24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81" y="17"/>
                      </a:lnTo>
                      <a:lnTo>
                        <a:pt x="80" y="16"/>
                      </a:lnTo>
                      <a:lnTo>
                        <a:pt x="80" y="14"/>
                      </a:lnTo>
                      <a:lnTo>
                        <a:pt x="79" y="12"/>
                      </a:lnTo>
                      <a:lnTo>
                        <a:pt x="78" y="11"/>
                      </a:lnTo>
                      <a:lnTo>
                        <a:pt x="77" y="9"/>
                      </a:lnTo>
                      <a:lnTo>
                        <a:pt x="76" y="7"/>
                      </a:lnTo>
                      <a:lnTo>
                        <a:pt x="75" y="6"/>
                      </a:lnTo>
                      <a:lnTo>
                        <a:pt x="73" y="5"/>
                      </a:lnTo>
                      <a:lnTo>
                        <a:pt x="72" y="4"/>
                      </a:lnTo>
                      <a:lnTo>
                        <a:pt x="70" y="2"/>
                      </a:lnTo>
                      <a:lnTo>
                        <a:pt x="68" y="2"/>
                      </a:lnTo>
                      <a:lnTo>
                        <a:pt x="66" y="1"/>
                      </a:lnTo>
                      <a:lnTo>
                        <a:pt x="64" y="1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3" y="1"/>
                      </a:lnTo>
                      <a:lnTo>
                        <a:pt x="51" y="1"/>
                      </a:lnTo>
                      <a:lnTo>
                        <a:pt x="49" y="2"/>
                      </a:lnTo>
                      <a:lnTo>
                        <a:pt x="47" y="3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42" y="8"/>
                      </a:lnTo>
                      <a:lnTo>
                        <a:pt x="40" y="9"/>
                      </a:lnTo>
                      <a:lnTo>
                        <a:pt x="39" y="12"/>
                      </a:lnTo>
                      <a:lnTo>
                        <a:pt x="38" y="14"/>
                      </a:lnTo>
                      <a:lnTo>
                        <a:pt x="37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24" name="Freeform 60"/>
              <p:cNvSpPr>
                <a:spLocks/>
              </p:cNvSpPr>
              <p:nvPr/>
            </p:nvSpPr>
            <p:spPr bwMode="auto">
              <a:xfrm>
                <a:off x="2260" y="2307"/>
                <a:ext cx="201" cy="291"/>
              </a:xfrm>
              <a:custGeom>
                <a:avLst/>
                <a:gdLst/>
                <a:ahLst/>
                <a:cxnLst>
                  <a:cxn ang="0">
                    <a:pos x="200" y="263"/>
                  </a:cxn>
                  <a:cxn ang="0">
                    <a:pos x="185" y="263"/>
                  </a:cxn>
                  <a:cxn ang="0">
                    <a:pos x="158" y="229"/>
                  </a:cxn>
                  <a:cxn ang="0">
                    <a:pos x="122" y="169"/>
                  </a:cxn>
                  <a:cxn ang="0">
                    <a:pos x="112" y="141"/>
                  </a:cxn>
                  <a:cxn ang="0">
                    <a:pos x="114" y="123"/>
                  </a:cxn>
                  <a:cxn ang="0">
                    <a:pos x="123" y="119"/>
                  </a:cxn>
                  <a:cxn ang="0">
                    <a:pos x="137" y="129"/>
                  </a:cxn>
                  <a:cxn ang="0">
                    <a:pos x="156" y="140"/>
                  </a:cxn>
                  <a:cxn ang="0">
                    <a:pos x="165" y="140"/>
                  </a:cxn>
                  <a:cxn ang="0">
                    <a:pos x="166" y="134"/>
                  </a:cxn>
                  <a:cxn ang="0">
                    <a:pos x="157" y="123"/>
                  </a:cxn>
                  <a:cxn ang="0">
                    <a:pos x="136" y="108"/>
                  </a:cxn>
                  <a:cxn ang="0">
                    <a:pos x="127" y="86"/>
                  </a:cxn>
                  <a:cxn ang="0">
                    <a:pos x="123" y="69"/>
                  </a:cxn>
                  <a:cxn ang="0">
                    <a:pos x="113" y="56"/>
                  </a:cxn>
                  <a:cxn ang="0">
                    <a:pos x="109" y="48"/>
                  </a:cxn>
                  <a:cxn ang="0">
                    <a:pos x="114" y="36"/>
                  </a:cxn>
                  <a:cxn ang="0">
                    <a:pos x="119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4" y="13"/>
                  </a:cxn>
                  <a:cxn ang="0">
                    <a:pos x="84" y="23"/>
                  </a:cxn>
                  <a:cxn ang="0">
                    <a:pos x="88" y="35"/>
                  </a:cxn>
                  <a:cxn ang="0">
                    <a:pos x="88" y="46"/>
                  </a:cxn>
                  <a:cxn ang="0">
                    <a:pos x="78" y="56"/>
                  </a:cxn>
                  <a:cxn ang="0">
                    <a:pos x="65" y="64"/>
                  </a:cxn>
                  <a:cxn ang="0">
                    <a:pos x="55" y="75"/>
                  </a:cxn>
                  <a:cxn ang="0">
                    <a:pos x="47" y="99"/>
                  </a:cxn>
                  <a:cxn ang="0">
                    <a:pos x="42" y="121"/>
                  </a:cxn>
                  <a:cxn ang="0">
                    <a:pos x="40" y="145"/>
                  </a:cxn>
                  <a:cxn ang="0">
                    <a:pos x="42" y="158"/>
                  </a:cxn>
                  <a:cxn ang="0">
                    <a:pos x="49" y="161"/>
                  </a:cxn>
                  <a:cxn ang="0">
                    <a:pos x="53" y="158"/>
                  </a:cxn>
                  <a:cxn ang="0">
                    <a:pos x="53" y="133"/>
                  </a:cxn>
                  <a:cxn ang="0">
                    <a:pos x="55" y="116"/>
                  </a:cxn>
                  <a:cxn ang="0">
                    <a:pos x="64" y="109"/>
                  </a:cxn>
                  <a:cxn ang="0">
                    <a:pos x="70" y="114"/>
                  </a:cxn>
                  <a:cxn ang="0">
                    <a:pos x="68" y="140"/>
                  </a:cxn>
                  <a:cxn ang="0">
                    <a:pos x="62" y="166"/>
                  </a:cxn>
                  <a:cxn ang="0">
                    <a:pos x="53" y="196"/>
                  </a:cxn>
                  <a:cxn ang="0">
                    <a:pos x="33" y="225"/>
                  </a:cxn>
                  <a:cxn ang="0">
                    <a:pos x="8" y="255"/>
                  </a:cxn>
                  <a:cxn ang="0">
                    <a:pos x="0" y="271"/>
                  </a:cxn>
                  <a:cxn ang="0">
                    <a:pos x="19" y="290"/>
                  </a:cxn>
                  <a:cxn ang="0">
                    <a:pos x="33" y="288"/>
                  </a:cxn>
                  <a:cxn ang="0">
                    <a:pos x="23" y="275"/>
                  </a:cxn>
                  <a:cxn ang="0">
                    <a:pos x="30" y="259"/>
                  </a:cxn>
                  <a:cxn ang="0">
                    <a:pos x="62" y="223"/>
                  </a:cxn>
                  <a:cxn ang="0">
                    <a:pos x="84" y="196"/>
                  </a:cxn>
                  <a:cxn ang="0">
                    <a:pos x="96" y="190"/>
                  </a:cxn>
                  <a:cxn ang="0">
                    <a:pos x="109" y="199"/>
                  </a:cxn>
                  <a:cxn ang="0">
                    <a:pos x="142" y="243"/>
                  </a:cxn>
                  <a:cxn ang="0">
                    <a:pos x="169" y="280"/>
                  </a:cxn>
                  <a:cxn ang="0">
                    <a:pos x="179" y="283"/>
                  </a:cxn>
                  <a:cxn ang="0">
                    <a:pos x="192" y="273"/>
                  </a:cxn>
                </a:cxnLst>
                <a:rect l="0" t="0" r="r" b="b"/>
                <a:pathLst>
                  <a:path w="201" h="291">
                    <a:moveTo>
                      <a:pt x="199" y="268"/>
                    </a:moveTo>
                    <a:lnTo>
                      <a:pt x="200" y="263"/>
                    </a:lnTo>
                    <a:lnTo>
                      <a:pt x="192" y="264"/>
                    </a:lnTo>
                    <a:lnTo>
                      <a:pt x="185" y="263"/>
                    </a:lnTo>
                    <a:lnTo>
                      <a:pt x="175" y="255"/>
                    </a:lnTo>
                    <a:lnTo>
                      <a:pt x="158" y="229"/>
                    </a:lnTo>
                    <a:lnTo>
                      <a:pt x="135" y="190"/>
                    </a:lnTo>
                    <a:lnTo>
                      <a:pt x="122" y="169"/>
                    </a:lnTo>
                    <a:lnTo>
                      <a:pt x="113" y="151"/>
                    </a:lnTo>
                    <a:lnTo>
                      <a:pt x="112" y="141"/>
                    </a:lnTo>
                    <a:lnTo>
                      <a:pt x="112" y="130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8" y="121"/>
                    </a:lnTo>
                    <a:lnTo>
                      <a:pt x="137" y="129"/>
                    </a:lnTo>
                    <a:lnTo>
                      <a:pt x="148" y="136"/>
                    </a:lnTo>
                    <a:lnTo>
                      <a:pt x="156" y="140"/>
                    </a:lnTo>
                    <a:lnTo>
                      <a:pt x="161" y="141"/>
                    </a:lnTo>
                    <a:lnTo>
                      <a:pt x="165" y="140"/>
                    </a:lnTo>
                    <a:lnTo>
                      <a:pt x="167" y="136"/>
                    </a:lnTo>
                    <a:lnTo>
                      <a:pt x="166" y="134"/>
                    </a:lnTo>
                    <a:lnTo>
                      <a:pt x="165" y="130"/>
                    </a:lnTo>
                    <a:lnTo>
                      <a:pt x="157" y="123"/>
                    </a:lnTo>
                    <a:lnTo>
                      <a:pt x="143" y="114"/>
                    </a:lnTo>
                    <a:lnTo>
                      <a:pt x="136" y="108"/>
                    </a:lnTo>
                    <a:lnTo>
                      <a:pt x="131" y="99"/>
                    </a:lnTo>
                    <a:lnTo>
                      <a:pt x="127" y="86"/>
                    </a:lnTo>
                    <a:lnTo>
                      <a:pt x="126" y="74"/>
                    </a:lnTo>
                    <a:lnTo>
                      <a:pt x="123" y="69"/>
                    </a:lnTo>
                    <a:lnTo>
                      <a:pt x="119" y="63"/>
                    </a:lnTo>
                    <a:lnTo>
                      <a:pt x="113" y="56"/>
                    </a:lnTo>
                    <a:lnTo>
                      <a:pt x="109" y="53"/>
                    </a:lnTo>
                    <a:lnTo>
                      <a:pt x="109" y="48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7" y="31"/>
                    </a:lnTo>
                    <a:lnTo>
                      <a:pt x="119" y="24"/>
                    </a:lnTo>
                    <a:lnTo>
                      <a:pt x="117" y="15"/>
                    </a:lnTo>
                    <a:lnTo>
                      <a:pt x="116" y="9"/>
                    </a:lnTo>
                    <a:lnTo>
                      <a:pt x="112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4" y="13"/>
                    </a:lnTo>
                    <a:lnTo>
                      <a:pt x="83" y="18"/>
                    </a:lnTo>
                    <a:lnTo>
                      <a:pt x="84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89" y="40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78" y="56"/>
                    </a:lnTo>
                    <a:lnTo>
                      <a:pt x="70" y="60"/>
                    </a:lnTo>
                    <a:lnTo>
                      <a:pt x="65" y="64"/>
                    </a:lnTo>
                    <a:lnTo>
                      <a:pt x="60" y="69"/>
                    </a:lnTo>
                    <a:lnTo>
                      <a:pt x="55" y="75"/>
                    </a:lnTo>
                    <a:lnTo>
                      <a:pt x="50" y="86"/>
                    </a:lnTo>
                    <a:lnTo>
                      <a:pt x="47" y="99"/>
                    </a:lnTo>
                    <a:lnTo>
                      <a:pt x="43" y="109"/>
                    </a:lnTo>
                    <a:lnTo>
                      <a:pt x="42" y="121"/>
                    </a:lnTo>
                    <a:lnTo>
                      <a:pt x="40" y="136"/>
                    </a:lnTo>
                    <a:lnTo>
                      <a:pt x="40" y="145"/>
                    </a:lnTo>
                    <a:lnTo>
                      <a:pt x="40" y="153"/>
                    </a:lnTo>
                    <a:lnTo>
                      <a:pt x="42" y="158"/>
                    </a:lnTo>
                    <a:lnTo>
                      <a:pt x="44" y="160"/>
                    </a:lnTo>
                    <a:lnTo>
                      <a:pt x="49" y="161"/>
                    </a:lnTo>
                    <a:lnTo>
                      <a:pt x="52" y="160"/>
                    </a:lnTo>
                    <a:lnTo>
                      <a:pt x="53" y="158"/>
                    </a:lnTo>
                    <a:lnTo>
                      <a:pt x="53" y="148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5" y="116"/>
                    </a:lnTo>
                    <a:lnTo>
                      <a:pt x="59" y="110"/>
                    </a:lnTo>
                    <a:lnTo>
                      <a:pt x="64" y="109"/>
                    </a:lnTo>
                    <a:lnTo>
                      <a:pt x="69" y="110"/>
                    </a:lnTo>
                    <a:lnTo>
                      <a:pt x="70" y="114"/>
                    </a:lnTo>
                    <a:lnTo>
                      <a:pt x="69" y="125"/>
                    </a:lnTo>
                    <a:lnTo>
                      <a:pt x="68" y="140"/>
                    </a:lnTo>
                    <a:lnTo>
                      <a:pt x="65" y="154"/>
                    </a:lnTo>
                    <a:lnTo>
                      <a:pt x="62" y="166"/>
                    </a:lnTo>
                    <a:lnTo>
                      <a:pt x="58" y="183"/>
                    </a:lnTo>
                    <a:lnTo>
                      <a:pt x="53" y="196"/>
                    </a:lnTo>
                    <a:lnTo>
                      <a:pt x="42" y="214"/>
                    </a:lnTo>
                    <a:lnTo>
                      <a:pt x="33" y="225"/>
                    </a:lnTo>
                    <a:lnTo>
                      <a:pt x="18" y="243"/>
                    </a:lnTo>
                    <a:lnTo>
                      <a:pt x="8" y="255"/>
                    </a:lnTo>
                    <a:lnTo>
                      <a:pt x="0" y="266"/>
                    </a:lnTo>
                    <a:lnTo>
                      <a:pt x="0" y="271"/>
                    </a:lnTo>
                    <a:lnTo>
                      <a:pt x="8" y="280"/>
                    </a:lnTo>
                    <a:lnTo>
                      <a:pt x="19" y="290"/>
                    </a:lnTo>
                    <a:lnTo>
                      <a:pt x="30" y="290"/>
                    </a:lnTo>
                    <a:lnTo>
                      <a:pt x="33" y="288"/>
                    </a:lnTo>
                    <a:lnTo>
                      <a:pt x="28" y="281"/>
                    </a:lnTo>
                    <a:lnTo>
                      <a:pt x="23" y="275"/>
                    </a:lnTo>
                    <a:lnTo>
                      <a:pt x="23" y="270"/>
                    </a:lnTo>
                    <a:lnTo>
                      <a:pt x="30" y="259"/>
                    </a:lnTo>
                    <a:lnTo>
                      <a:pt x="43" y="246"/>
                    </a:lnTo>
                    <a:lnTo>
                      <a:pt x="62" y="223"/>
                    </a:lnTo>
                    <a:lnTo>
                      <a:pt x="78" y="203"/>
                    </a:lnTo>
                    <a:lnTo>
                      <a:pt x="84" y="196"/>
                    </a:lnTo>
                    <a:lnTo>
                      <a:pt x="88" y="191"/>
                    </a:lnTo>
                    <a:lnTo>
                      <a:pt x="96" y="190"/>
                    </a:lnTo>
                    <a:lnTo>
                      <a:pt x="102" y="194"/>
                    </a:lnTo>
                    <a:lnTo>
                      <a:pt x="109" y="199"/>
                    </a:lnTo>
                    <a:lnTo>
                      <a:pt x="125" y="219"/>
                    </a:lnTo>
                    <a:lnTo>
                      <a:pt x="142" y="243"/>
                    </a:lnTo>
                    <a:lnTo>
                      <a:pt x="158" y="266"/>
                    </a:lnTo>
                    <a:lnTo>
                      <a:pt x="169" y="280"/>
                    </a:lnTo>
                    <a:lnTo>
                      <a:pt x="172" y="283"/>
                    </a:lnTo>
                    <a:lnTo>
                      <a:pt x="179" y="283"/>
                    </a:lnTo>
                    <a:lnTo>
                      <a:pt x="185" y="278"/>
                    </a:lnTo>
                    <a:lnTo>
                      <a:pt x="192" y="273"/>
                    </a:lnTo>
                    <a:lnTo>
                      <a:pt x="199" y="268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1697" y="2297"/>
                <a:ext cx="260" cy="310"/>
                <a:chOff x="1697" y="2297"/>
                <a:chExt cx="260" cy="310"/>
              </a:xfrm>
            </p:grpSpPr>
            <p:grpSp>
              <p:nvGrpSpPr>
                <p:cNvPr id="13" name="Group 62"/>
                <p:cNvGrpSpPr>
                  <a:grpSpLocks/>
                </p:cNvGrpSpPr>
                <p:nvPr/>
              </p:nvGrpSpPr>
              <p:grpSpPr bwMode="auto">
                <a:xfrm>
                  <a:off x="1697" y="2297"/>
                  <a:ext cx="260" cy="310"/>
                  <a:chOff x="1697" y="2297"/>
                  <a:chExt cx="260" cy="310"/>
                </a:xfrm>
              </p:grpSpPr>
              <p:sp>
                <p:nvSpPr>
                  <p:cNvPr id="272492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697" y="2348"/>
                    <a:ext cx="260" cy="259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2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2297"/>
                    <a:ext cx="198" cy="45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29" name="Oval 65"/>
                <p:cNvSpPr>
                  <a:spLocks noChangeArrowheads="1"/>
                </p:cNvSpPr>
                <p:nvPr/>
              </p:nvSpPr>
              <p:spPr bwMode="auto">
                <a:xfrm>
                  <a:off x="1778" y="2323"/>
                  <a:ext cx="27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0" name="AutoShape 66"/>
                <p:cNvSpPr>
                  <a:spLocks noChangeArrowheads="1"/>
                </p:cNvSpPr>
                <p:nvPr/>
              </p:nvSpPr>
              <p:spPr bwMode="auto">
                <a:xfrm>
                  <a:off x="1728" y="2470"/>
                  <a:ext cx="138" cy="55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31" name="Line 67"/>
              <p:cNvSpPr>
                <a:spLocks noChangeShapeType="1"/>
              </p:cNvSpPr>
              <p:nvPr/>
            </p:nvSpPr>
            <p:spPr bwMode="auto">
              <a:xfrm>
                <a:off x="1717" y="1313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2" name="Line 68"/>
              <p:cNvSpPr>
                <a:spLocks noChangeShapeType="1"/>
              </p:cNvSpPr>
              <p:nvPr/>
            </p:nvSpPr>
            <p:spPr bwMode="auto">
              <a:xfrm flipH="1">
                <a:off x="1993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3" name="Line 69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4" name="AutoShape 70"/>
              <p:cNvSpPr>
                <a:spLocks noChangeArrowheads="1"/>
              </p:cNvSpPr>
              <p:nvPr/>
            </p:nvSpPr>
            <p:spPr bwMode="auto">
              <a:xfrm>
                <a:off x="1774" y="2686"/>
                <a:ext cx="207" cy="260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5" name="AutoShape 71"/>
              <p:cNvSpPr>
                <a:spLocks noChangeArrowheads="1"/>
              </p:cNvSpPr>
              <p:nvPr/>
            </p:nvSpPr>
            <p:spPr bwMode="auto">
              <a:xfrm>
                <a:off x="1823" y="2635"/>
                <a:ext cx="158" cy="46"/>
              </a:xfrm>
              <a:prstGeom prst="cube">
                <a:avLst>
                  <a:gd name="adj" fmla="val 24995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36" name="AutoShape 72"/>
              <p:cNvSpPr>
                <a:spLocks noChangeArrowheads="1"/>
              </p:cNvSpPr>
              <p:nvPr/>
            </p:nvSpPr>
            <p:spPr bwMode="auto">
              <a:xfrm>
                <a:off x="1815" y="2707"/>
                <a:ext cx="107" cy="15"/>
              </a:xfrm>
              <a:prstGeom prst="parallelogram">
                <a:avLst>
                  <a:gd name="adj" fmla="val 178300"/>
                </a:avLst>
              </a:prstGeom>
              <a:solidFill>
                <a:srgbClr val="DC008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2320" y="2676"/>
                <a:ext cx="202" cy="257"/>
                <a:chOff x="2320" y="2676"/>
                <a:chExt cx="202" cy="257"/>
              </a:xfrm>
            </p:grpSpPr>
            <p:sp>
              <p:nvSpPr>
                <p:cNvPr id="2724938" name="Freeform 74"/>
                <p:cNvSpPr>
                  <a:spLocks/>
                </p:cNvSpPr>
                <p:nvPr/>
              </p:nvSpPr>
              <p:spPr bwMode="auto">
                <a:xfrm>
                  <a:off x="2450" y="2795"/>
                  <a:ext cx="61" cy="138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60" y="0"/>
                    </a:cxn>
                    <a:cxn ang="0">
                      <a:pos x="16" y="137"/>
                    </a:cxn>
                    <a:cxn ang="0">
                      <a:pos x="0" y="137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61" h="138">
                      <a:moveTo>
                        <a:pt x="44" y="0"/>
                      </a:moveTo>
                      <a:lnTo>
                        <a:pt x="60" y="0"/>
                      </a:lnTo>
                      <a:lnTo>
                        <a:pt x="16" y="137"/>
                      </a:lnTo>
                      <a:lnTo>
                        <a:pt x="0" y="137"/>
                      </a:lnTo>
                      <a:lnTo>
                        <a:pt x="44" y="0"/>
                      </a:lnTo>
                    </a:path>
                  </a:pathLst>
                </a:custGeom>
                <a:solidFill>
                  <a:srgbClr val="F39FD1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39" name="Rectangle 75"/>
                <p:cNvSpPr>
                  <a:spLocks noChangeArrowheads="1"/>
                </p:cNvSpPr>
                <p:nvPr/>
              </p:nvSpPr>
              <p:spPr bwMode="auto">
                <a:xfrm>
                  <a:off x="2445" y="2795"/>
                  <a:ext cx="77" cy="12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0" name="Rectangle 76"/>
                <p:cNvSpPr>
                  <a:spLocks noChangeArrowheads="1"/>
                </p:cNvSpPr>
                <p:nvPr/>
              </p:nvSpPr>
              <p:spPr bwMode="auto">
                <a:xfrm>
                  <a:off x="2453" y="2851"/>
                  <a:ext cx="57" cy="13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1" name="Rectangle 77"/>
                <p:cNvSpPr>
                  <a:spLocks noChangeArrowheads="1"/>
                </p:cNvSpPr>
                <p:nvPr/>
              </p:nvSpPr>
              <p:spPr bwMode="auto">
                <a:xfrm>
                  <a:off x="2322" y="2851"/>
                  <a:ext cx="73" cy="9"/>
                </a:xfrm>
                <a:prstGeom prst="rect">
                  <a:avLst/>
                </a:prstGeom>
                <a:solidFill>
                  <a:srgbClr val="F39FD1"/>
                </a:solid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2" name="Oval 78"/>
                <p:cNvSpPr>
                  <a:spLocks noChangeArrowheads="1"/>
                </p:cNvSpPr>
                <p:nvPr/>
              </p:nvSpPr>
              <p:spPr bwMode="auto">
                <a:xfrm>
                  <a:off x="2380" y="2676"/>
                  <a:ext cx="22" cy="25"/>
                </a:xfrm>
                <a:prstGeom prst="ellipse">
                  <a:avLst/>
                </a:prstGeom>
                <a:solidFill>
                  <a:srgbClr val="F39FD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43" name="Freeform 79"/>
                <p:cNvSpPr>
                  <a:spLocks/>
                </p:cNvSpPr>
                <p:nvPr/>
              </p:nvSpPr>
              <p:spPr bwMode="auto">
                <a:xfrm>
                  <a:off x="2320" y="2720"/>
                  <a:ext cx="140" cy="213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1" y="101"/>
                    </a:cxn>
                    <a:cxn ang="0">
                      <a:pos x="0" y="104"/>
                    </a:cxn>
                    <a:cxn ang="0">
                      <a:pos x="0" y="108"/>
                    </a:cxn>
                    <a:cxn ang="0">
                      <a:pos x="1" y="111"/>
                    </a:cxn>
                    <a:cxn ang="0">
                      <a:pos x="3" y="114"/>
                    </a:cxn>
                    <a:cxn ang="0">
                      <a:pos x="6" y="117"/>
                    </a:cxn>
                    <a:cxn ang="0">
                      <a:pos x="9" y="119"/>
                    </a:cxn>
                    <a:cxn ang="0">
                      <a:pos x="11" y="119"/>
                    </a:cxn>
                    <a:cxn ang="0">
                      <a:pos x="15" y="119"/>
                    </a:cxn>
                    <a:cxn ang="0">
                      <a:pos x="91" y="212"/>
                    </a:cxn>
                    <a:cxn ang="0">
                      <a:pos x="115" y="102"/>
                    </a:cxn>
                    <a:cxn ang="0">
                      <a:pos x="114" y="99"/>
                    </a:cxn>
                    <a:cxn ang="0">
                      <a:pos x="113" y="98"/>
                    </a:cxn>
                    <a:cxn ang="0">
                      <a:pos x="111" y="96"/>
                    </a:cxn>
                    <a:cxn ang="0">
                      <a:pos x="109" y="94"/>
                    </a:cxn>
                    <a:cxn ang="0">
                      <a:pos x="107" y="93"/>
                    </a:cxn>
                    <a:cxn ang="0">
                      <a:pos x="104" y="93"/>
                    </a:cxn>
                    <a:cxn ang="0">
                      <a:pos x="101" y="93"/>
                    </a:cxn>
                    <a:cxn ang="0">
                      <a:pos x="99" y="93"/>
                    </a:cxn>
                    <a:cxn ang="0">
                      <a:pos x="67" y="54"/>
                    </a:cxn>
                    <a:cxn ang="0">
                      <a:pos x="129" y="67"/>
                    </a:cxn>
                    <a:cxn ang="0">
                      <a:pos x="132" y="66"/>
                    </a:cxn>
                    <a:cxn ang="0">
                      <a:pos x="133" y="66"/>
                    </a:cxn>
                    <a:cxn ang="0">
                      <a:pos x="136" y="64"/>
                    </a:cxn>
                    <a:cxn ang="0">
                      <a:pos x="138" y="62"/>
                    </a:cxn>
                    <a:cxn ang="0">
                      <a:pos x="138" y="59"/>
                    </a:cxn>
                    <a:cxn ang="0">
                      <a:pos x="139" y="56"/>
                    </a:cxn>
                    <a:cxn ang="0">
                      <a:pos x="138" y="53"/>
                    </a:cxn>
                    <a:cxn ang="0">
                      <a:pos x="137" y="51"/>
                    </a:cxn>
                    <a:cxn ang="0">
                      <a:pos x="135" y="49"/>
                    </a:cxn>
                    <a:cxn ang="0">
                      <a:pos x="133" y="47"/>
                    </a:cxn>
                    <a:cxn ang="0">
                      <a:pos x="130" y="46"/>
                    </a:cxn>
                    <a:cxn ang="0">
                      <a:pos x="88" y="46"/>
                    </a:cxn>
                    <a:cxn ang="0">
                      <a:pos x="81" y="30"/>
                    </a:cxn>
                    <a:cxn ang="0">
                      <a:pos x="81" y="26"/>
                    </a:cxn>
                    <a:cxn ang="0">
                      <a:pos x="82" y="22"/>
                    </a:cxn>
                    <a:cxn ang="0">
                      <a:pos x="82" y="18"/>
                    </a:cxn>
                    <a:cxn ang="0">
                      <a:pos x="81" y="14"/>
                    </a:cxn>
                    <a:cxn ang="0">
                      <a:pos x="79" y="11"/>
                    </a:cxn>
                    <a:cxn ang="0">
                      <a:pos x="77" y="8"/>
                    </a:cxn>
                    <a:cxn ang="0">
                      <a:pos x="74" y="5"/>
                    </a:cxn>
                    <a:cxn ang="0">
                      <a:pos x="71" y="3"/>
                    </a:cxn>
                    <a:cxn ang="0">
                      <a:pos x="67" y="1"/>
                    </a:cxn>
                    <a:cxn ang="0">
                      <a:pos x="63" y="0"/>
                    </a:cxn>
                    <a:cxn ang="0">
                      <a:pos x="58" y="0"/>
                    </a:cxn>
                    <a:cxn ang="0">
                      <a:pos x="54" y="1"/>
                    </a:cxn>
                    <a:cxn ang="0">
                      <a:pos x="50" y="2"/>
                    </a:cxn>
                    <a:cxn ang="0">
                      <a:pos x="45" y="4"/>
                    </a:cxn>
                    <a:cxn ang="0">
                      <a:pos x="42" y="8"/>
                    </a:cxn>
                    <a:cxn ang="0">
                      <a:pos x="40" y="12"/>
                    </a:cxn>
                    <a:cxn ang="0">
                      <a:pos x="38" y="16"/>
                    </a:cxn>
                  </a:cxnLst>
                  <a:rect l="0" t="0" r="r" b="b"/>
                  <a:pathLst>
                    <a:path w="140" h="213">
                      <a:moveTo>
                        <a:pt x="38" y="16"/>
                      </a:moveTo>
                      <a:lnTo>
                        <a:pt x="1" y="98"/>
                      </a:lnTo>
                      <a:lnTo>
                        <a:pt x="1" y="99"/>
                      </a:lnTo>
                      <a:lnTo>
                        <a:pt x="1" y="101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6"/>
                      </a:lnTo>
                      <a:lnTo>
                        <a:pt x="0" y="108"/>
                      </a:lnTo>
                      <a:lnTo>
                        <a:pt x="1" y="109"/>
                      </a:lnTo>
                      <a:lnTo>
                        <a:pt x="1" y="111"/>
                      </a:lnTo>
                      <a:lnTo>
                        <a:pt x="2" y="113"/>
                      </a:lnTo>
                      <a:lnTo>
                        <a:pt x="3" y="114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7" y="118"/>
                      </a:lnTo>
                      <a:lnTo>
                        <a:pt x="9" y="119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3" y="119"/>
                      </a:lnTo>
                      <a:lnTo>
                        <a:pt x="15" y="119"/>
                      </a:lnTo>
                      <a:lnTo>
                        <a:pt x="91" y="119"/>
                      </a:lnTo>
                      <a:lnTo>
                        <a:pt x="91" y="212"/>
                      </a:lnTo>
                      <a:lnTo>
                        <a:pt x="115" y="21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99"/>
                      </a:lnTo>
                      <a:lnTo>
                        <a:pt x="114" y="98"/>
                      </a:lnTo>
                      <a:lnTo>
                        <a:pt x="113" y="98"/>
                      </a:lnTo>
                      <a:lnTo>
                        <a:pt x="112" y="97"/>
                      </a:lnTo>
                      <a:lnTo>
                        <a:pt x="111" y="96"/>
                      </a:lnTo>
                      <a:lnTo>
                        <a:pt x="110" y="95"/>
                      </a:lnTo>
                      <a:lnTo>
                        <a:pt x="109" y="94"/>
                      </a:lnTo>
                      <a:lnTo>
                        <a:pt x="108" y="94"/>
                      </a:lnTo>
                      <a:lnTo>
                        <a:pt x="107" y="93"/>
                      </a:lnTo>
                      <a:lnTo>
                        <a:pt x="105" y="93"/>
                      </a:lnTo>
                      <a:lnTo>
                        <a:pt x="104" y="93"/>
                      </a:lnTo>
                      <a:lnTo>
                        <a:pt x="102" y="93"/>
                      </a:lnTo>
                      <a:lnTo>
                        <a:pt x="101" y="93"/>
                      </a:lnTo>
                      <a:lnTo>
                        <a:pt x="100" y="93"/>
                      </a:lnTo>
                      <a:lnTo>
                        <a:pt x="99" y="93"/>
                      </a:lnTo>
                      <a:lnTo>
                        <a:pt x="55" y="90"/>
                      </a:lnTo>
                      <a:lnTo>
                        <a:pt x="67" y="54"/>
                      </a:lnTo>
                      <a:lnTo>
                        <a:pt x="76" y="67"/>
                      </a:lnTo>
                      <a:lnTo>
                        <a:pt x="129" y="67"/>
                      </a:lnTo>
                      <a:lnTo>
                        <a:pt x="130" y="66"/>
                      </a:lnTo>
                      <a:lnTo>
                        <a:pt x="132" y="66"/>
                      </a:lnTo>
                      <a:lnTo>
                        <a:pt x="133" y="66"/>
                      </a:lnTo>
                      <a:lnTo>
                        <a:pt x="133" y="66"/>
                      </a:lnTo>
                      <a:lnTo>
                        <a:pt x="135" y="64"/>
                      </a:lnTo>
                      <a:lnTo>
                        <a:pt x="136" y="64"/>
                      </a:lnTo>
                      <a:lnTo>
                        <a:pt x="137" y="63"/>
                      </a:lnTo>
                      <a:lnTo>
                        <a:pt x="138" y="62"/>
                      </a:lnTo>
                      <a:lnTo>
                        <a:pt x="138" y="61"/>
                      </a:lnTo>
                      <a:lnTo>
                        <a:pt x="138" y="59"/>
                      </a:lnTo>
                      <a:lnTo>
                        <a:pt x="139" y="58"/>
                      </a:lnTo>
                      <a:lnTo>
                        <a:pt x="139" y="56"/>
                      </a:lnTo>
                      <a:lnTo>
                        <a:pt x="139" y="54"/>
                      </a:lnTo>
                      <a:lnTo>
                        <a:pt x="138" y="53"/>
                      </a:lnTo>
                      <a:lnTo>
                        <a:pt x="138" y="52"/>
                      </a:lnTo>
                      <a:lnTo>
                        <a:pt x="137" y="51"/>
                      </a:lnTo>
                      <a:lnTo>
                        <a:pt x="136" y="49"/>
                      </a:lnTo>
                      <a:lnTo>
                        <a:pt x="135" y="49"/>
                      </a:lnTo>
                      <a:lnTo>
                        <a:pt x="134" y="48"/>
                      </a:lnTo>
                      <a:lnTo>
                        <a:pt x="133" y="47"/>
                      </a:lnTo>
                      <a:lnTo>
                        <a:pt x="132" y="46"/>
                      </a:lnTo>
                      <a:lnTo>
                        <a:pt x="130" y="46"/>
                      </a:lnTo>
                      <a:lnTo>
                        <a:pt x="129" y="46"/>
                      </a:lnTo>
                      <a:lnTo>
                        <a:pt x="88" y="46"/>
                      </a:lnTo>
                      <a:lnTo>
                        <a:pt x="79" y="31"/>
                      </a:lnTo>
                      <a:lnTo>
                        <a:pt x="81" y="30"/>
                      </a:lnTo>
                      <a:lnTo>
                        <a:pt x="81" y="28"/>
                      </a:lnTo>
                      <a:lnTo>
                        <a:pt x="81" y="26"/>
                      </a:lnTo>
                      <a:lnTo>
                        <a:pt x="82" y="24"/>
                      </a:lnTo>
                      <a:lnTo>
                        <a:pt x="82" y="22"/>
                      </a:lnTo>
                      <a:lnTo>
                        <a:pt x="82" y="20"/>
                      </a:lnTo>
                      <a:lnTo>
                        <a:pt x="82" y="18"/>
                      </a:lnTo>
                      <a:lnTo>
                        <a:pt x="81" y="16"/>
                      </a:lnTo>
                      <a:lnTo>
                        <a:pt x="81" y="14"/>
                      </a:lnTo>
                      <a:lnTo>
                        <a:pt x="80" y="13"/>
                      </a:lnTo>
                      <a:lnTo>
                        <a:pt x="79" y="11"/>
                      </a:lnTo>
                      <a:lnTo>
                        <a:pt x="78" y="9"/>
                      </a:lnTo>
                      <a:lnTo>
                        <a:pt x="77" y="8"/>
                      </a:lnTo>
                      <a:lnTo>
                        <a:pt x="76" y="6"/>
                      </a:lnTo>
                      <a:lnTo>
                        <a:pt x="74" y="5"/>
                      </a:lnTo>
                      <a:lnTo>
                        <a:pt x="73" y="4"/>
                      </a:lnTo>
                      <a:lnTo>
                        <a:pt x="71" y="3"/>
                      </a:lnTo>
                      <a:lnTo>
                        <a:pt x="69" y="2"/>
                      </a:lnTo>
                      <a:lnTo>
                        <a:pt x="67" y="1"/>
                      </a:lnTo>
                      <a:lnTo>
                        <a:pt x="65" y="1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8" y="0"/>
                      </a:lnTo>
                      <a:lnTo>
                        <a:pt x="56" y="0"/>
                      </a:lnTo>
                      <a:lnTo>
                        <a:pt x="54" y="1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3"/>
                      </a:lnTo>
                      <a:lnTo>
                        <a:pt x="45" y="4"/>
                      </a:lnTo>
                      <a:lnTo>
                        <a:pt x="44" y="6"/>
                      </a:lnTo>
                      <a:lnTo>
                        <a:pt x="42" y="8"/>
                      </a:lnTo>
                      <a:lnTo>
                        <a:pt x="41" y="9"/>
                      </a:lnTo>
                      <a:lnTo>
                        <a:pt x="40" y="12"/>
                      </a:lnTo>
                      <a:lnTo>
                        <a:pt x="38" y="14"/>
                      </a:lnTo>
                      <a:lnTo>
                        <a:pt x="38" y="16"/>
                      </a:lnTo>
                    </a:path>
                  </a:pathLst>
                </a:custGeom>
                <a:solidFill>
                  <a:srgbClr val="F39FD1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44" name="Freeform 80"/>
              <p:cNvSpPr>
                <a:spLocks/>
              </p:cNvSpPr>
              <p:nvPr/>
            </p:nvSpPr>
            <p:spPr bwMode="auto">
              <a:xfrm>
                <a:off x="2560" y="2634"/>
                <a:ext cx="202" cy="293"/>
              </a:xfrm>
              <a:custGeom>
                <a:avLst/>
                <a:gdLst/>
                <a:ahLst/>
                <a:cxnLst>
                  <a:cxn ang="0">
                    <a:pos x="201" y="264"/>
                  </a:cxn>
                  <a:cxn ang="0">
                    <a:pos x="186" y="264"/>
                  </a:cxn>
                  <a:cxn ang="0">
                    <a:pos x="159" y="230"/>
                  </a:cxn>
                  <a:cxn ang="0">
                    <a:pos x="123" y="170"/>
                  </a:cxn>
                  <a:cxn ang="0">
                    <a:pos x="113" y="142"/>
                  </a:cxn>
                  <a:cxn ang="0">
                    <a:pos x="115" y="123"/>
                  </a:cxn>
                  <a:cxn ang="0">
                    <a:pos x="124" y="120"/>
                  </a:cxn>
                  <a:cxn ang="0">
                    <a:pos x="138" y="130"/>
                  </a:cxn>
                  <a:cxn ang="0">
                    <a:pos x="157" y="141"/>
                  </a:cxn>
                  <a:cxn ang="0">
                    <a:pos x="166" y="141"/>
                  </a:cxn>
                  <a:cxn ang="0">
                    <a:pos x="167" y="135"/>
                  </a:cxn>
                  <a:cxn ang="0">
                    <a:pos x="158" y="123"/>
                  </a:cxn>
                  <a:cxn ang="0">
                    <a:pos x="137" y="108"/>
                  </a:cxn>
                  <a:cxn ang="0">
                    <a:pos x="128" y="87"/>
                  </a:cxn>
                  <a:cxn ang="0">
                    <a:pos x="124" y="69"/>
                  </a:cxn>
                  <a:cxn ang="0">
                    <a:pos x="114" y="57"/>
                  </a:cxn>
                  <a:cxn ang="0">
                    <a:pos x="110" y="48"/>
                  </a:cxn>
                  <a:cxn ang="0">
                    <a:pos x="115" y="37"/>
                  </a:cxn>
                  <a:cxn ang="0">
                    <a:pos x="120" y="24"/>
                  </a:cxn>
                  <a:cxn ang="0">
                    <a:pos x="116" y="9"/>
                  </a:cxn>
                  <a:cxn ang="0">
                    <a:pos x="106" y="1"/>
                  </a:cxn>
                  <a:cxn ang="0">
                    <a:pos x="91" y="3"/>
                  </a:cxn>
                  <a:cxn ang="0">
                    <a:pos x="85" y="13"/>
                  </a:cxn>
                  <a:cxn ang="0">
                    <a:pos x="85" y="23"/>
                  </a:cxn>
                  <a:cxn ang="0">
                    <a:pos x="88" y="35"/>
                  </a:cxn>
                  <a:cxn ang="0">
                    <a:pos x="88" y="47"/>
                  </a:cxn>
                  <a:cxn ang="0">
                    <a:pos x="78" y="57"/>
                  </a:cxn>
                  <a:cxn ang="0">
                    <a:pos x="66" y="64"/>
                  </a:cxn>
                  <a:cxn ang="0">
                    <a:pos x="56" y="76"/>
                  </a:cxn>
                  <a:cxn ang="0">
                    <a:pos x="47" y="99"/>
                  </a:cxn>
                  <a:cxn ang="0">
                    <a:pos x="42" y="122"/>
                  </a:cxn>
                  <a:cxn ang="0">
                    <a:pos x="40" y="146"/>
                  </a:cxn>
                  <a:cxn ang="0">
                    <a:pos x="42" y="159"/>
                  </a:cxn>
                  <a:cxn ang="0">
                    <a:pos x="49" y="162"/>
                  </a:cxn>
                  <a:cxn ang="0">
                    <a:pos x="53" y="159"/>
                  </a:cxn>
                  <a:cxn ang="0">
                    <a:pos x="53" y="133"/>
                  </a:cxn>
                  <a:cxn ang="0">
                    <a:pos x="56" y="117"/>
                  </a:cxn>
                  <a:cxn ang="0">
                    <a:pos x="64" y="110"/>
                  </a:cxn>
                  <a:cxn ang="0">
                    <a:pos x="71" y="115"/>
                  </a:cxn>
                  <a:cxn ang="0">
                    <a:pos x="68" y="141"/>
                  </a:cxn>
                  <a:cxn ang="0">
                    <a:pos x="62" y="167"/>
                  </a:cxn>
                  <a:cxn ang="0">
                    <a:pos x="53" y="198"/>
                  </a:cxn>
                  <a:cxn ang="0">
                    <a:pos x="33" y="227"/>
                  </a:cxn>
                  <a:cxn ang="0">
                    <a:pos x="8" y="257"/>
                  </a:cxn>
                  <a:cxn ang="0">
                    <a:pos x="0" y="273"/>
                  </a:cxn>
                  <a:cxn ang="0">
                    <a:pos x="19" y="292"/>
                  </a:cxn>
                  <a:cxn ang="0">
                    <a:pos x="33" y="289"/>
                  </a:cxn>
                  <a:cxn ang="0">
                    <a:pos x="23" y="277"/>
                  </a:cxn>
                  <a:cxn ang="0">
                    <a:pos x="30" y="261"/>
                  </a:cxn>
                  <a:cxn ang="0">
                    <a:pos x="62" y="224"/>
                  </a:cxn>
                  <a:cxn ang="0">
                    <a:pos x="85" y="198"/>
                  </a:cxn>
                  <a:cxn ang="0">
                    <a:pos x="96" y="191"/>
                  </a:cxn>
                  <a:cxn ang="0">
                    <a:pos x="110" y="200"/>
                  </a:cxn>
                  <a:cxn ang="0">
                    <a:pos x="143" y="244"/>
                  </a:cxn>
                  <a:cxn ang="0">
                    <a:pos x="169" y="282"/>
                  </a:cxn>
                  <a:cxn ang="0">
                    <a:pos x="180" y="284"/>
                  </a:cxn>
                  <a:cxn ang="0">
                    <a:pos x="193" y="274"/>
                  </a:cxn>
                </a:cxnLst>
                <a:rect l="0" t="0" r="r" b="b"/>
                <a:pathLst>
                  <a:path w="202" h="293">
                    <a:moveTo>
                      <a:pt x="200" y="269"/>
                    </a:moveTo>
                    <a:lnTo>
                      <a:pt x="201" y="264"/>
                    </a:lnTo>
                    <a:lnTo>
                      <a:pt x="193" y="266"/>
                    </a:lnTo>
                    <a:lnTo>
                      <a:pt x="186" y="264"/>
                    </a:lnTo>
                    <a:lnTo>
                      <a:pt x="176" y="257"/>
                    </a:lnTo>
                    <a:lnTo>
                      <a:pt x="159" y="230"/>
                    </a:lnTo>
                    <a:lnTo>
                      <a:pt x="135" y="191"/>
                    </a:lnTo>
                    <a:lnTo>
                      <a:pt x="123" y="170"/>
                    </a:lnTo>
                    <a:lnTo>
                      <a:pt x="114" y="152"/>
                    </a:lnTo>
                    <a:lnTo>
                      <a:pt x="113" y="142"/>
                    </a:lnTo>
                    <a:lnTo>
                      <a:pt x="113" y="131"/>
                    </a:lnTo>
                    <a:lnTo>
                      <a:pt x="115" y="123"/>
                    </a:lnTo>
                    <a:lnTo>
                      <a:pt x="120" y="120"/>
                    </a:lnTo>
                    <a:lnTo>
                      <a:pt x="124" y="120"/>
                    </a:lnTo>
                    <a:lnTo>
                      <a:pt x="129" y="122"/>
                    </a:lnTo>
                    <a:lnTo>
                      <a:pt x="138" y="130"/>
                    </a:lnTo>
                    <a:lnTo>
                      <a:pt x="149" y="137"/>
                    </a:lnTo>
                    <a:lnTo>
                      <a:pt x="157" y="141"/>
                    </a:lnTo>
                    <a:lnTo>
                      <a:pt x="162" y="142"/>
                    </a:lnTo>
                    <a:lnTo>
                      <a:pt x="166" y="141"/>
                    </a:lnTo>
                    <a:lnTo>
                      <a:pt x="168" y="137"/>
                    </a:lnTo>
                    <a:lnTo>
                      <a:pt x="167" y="135"/>
                    </a:lnTo>
                    <a:lnTo>
                      <a:pt x="166" y="131"/>
                    </a:lnTo>
                    <a:lnTo>
                      <a:pt x="158" y="123"/>
                    </a:lnTo>
                    <a:lnTo>
                      <a:pt x="144" y="115"/>
                    </a:lnTo>
                    <a:lnTo>
                      <a:pt x="137" y="108"/>
                    </a:lnTo>
                    <a:lnTo>
                      <a:pt x="131" y="99"/>
                    </a:lnTo>
                    <a:lnTo>
                      <a:pt x="128" y="87"/>
                    </a:lnTo>
                    <a:lnTo>
                      <a:pt x="126" y="74"/>
                    </a:lnTo>
                    <a:lnTo>
                      <a:pt x="124" y="69"/>
                    </a:lnTo>
                    <a:lnTo>
                      <a:pt x="120" y="63"/>
                    </a:lnTo>
                    <a:lnTo>
                      <a:pt x="114" y="57"/>
                    </a:lnTo>
                    <a:lnTo>
                      <a:pt x="110" y="53"/>
                    </a:lnTo>
                    <a:lnTo>
                      <a:pt x="110" y="48"/>
                    </a:lnTo>
                    <a:lnTo>
                      <a:pt x="113" y="40"/>
                    </a:lnTo>
                    <a:lnTo>
                      <a:pt x="115" y="37"/>
                    </a:lnTo>
                    <a:lnTo>
                      <a:pt x="118" y="31"/>
                    </a:lnTo>
                    <a:lnTo>
                      <a:pt x="120" y="24"/>
                    </a:lnTo>
                    <a:lnTo>
                      <a:pt x="118" y="15"/>
                    </a:lnTo>
                    <a:lnTo>
                      <a:pt x="116" y="9"/>
                    </a:lnTo>
                    <a:lnTo>
                      <a:pt x="113" y="4"/>
                    </a:lnTo>
                    <a:lnTo>
                      <a:pt x="106" y="1"/>
                    </a:lnTo>
                    <a:lnTo>
                      <a:pt x="97" y="0"/>
                    </a:lnTo>
                    <a:lnTo>
                      <a:pt x="91" y="3"/>
                    </a:lnTo>
                    <a:lnTo>
                      <a:pt x="87" y="6"/>
                    </a:lnTo>
                    <a:lnTo>
                      <a:pt x="85" y="13"/>
                    </a:lnTo>
                    <a:lnTo>
                      <a:pt x="83" y="18"/>
                    </a:lnTo>
                    <a:lnTo>
                      <a:pt x="85" y="23"/>
                    </a:lnTo>
                    <a:lnTo>
                      <a:pt x="87" y="30"/>
                    </a:lnTo>
                    <a:lnTo>
                      <a:pt x="88" y="35"/>
                    </a:lnTo>
                    <a:lnTo>
                      <a:pt x="90" y="40"/>
                    </a:lnTo>
                    <a:lnTo>
                      <a:pt x="88" y="47"/>
                    </a:lnTo>
                    <a:lnTo>
                      <a:pt x="85" y="52"/>
                    </a:lnTo>
                    <a:lnTo>
                      <a:pt x="78" y="57"/>
                    </a:lnTo>
                    <a:lnTo>
                      <a:pt x="71" y="60"/>
                    </a:lnTo>
                    <a:lnTo>
                      <a:pt x="66" y="64"/>
                    </a:lnTo>
                    <a:lnTo>
                      <a:pt x="61" y="69"/>
                    </a:lnTo>
                    <a:lnTo>
                      <a:pt x="56" y="76"/>
                    </a:lnTo>
                    <a:lnTo>
                      <a:pt x="51" y="87"/>
                    </a:lnTo>
                    <a:lnTo>
                      <a:pt x="47" y="99"/>
                    </a:lnTo>
                    <a:lnTo>
                      <a:pt x="43" y="110"/>
                    </a:lnTo>
                    <a:lnTo>
                      <a:pt x="42" y="122"/>
                    </a:lnTo>
                    <a:lnTo>
                      <a:pt x="40" y="137"/>
                    </a:lnTo>
                    <a:lnTo>
                      <a:pt x="40" y="146"/>
                    </a:lnTo>
                    <a:lnTo>
                      <a:pt x="40" y="154"/>
                    </a:lnTo>
                    <a:lnTo>
                      <a:pt x="42" y="159"/>
                    </a:lnTo>
                    <a:lnTo>
                      <a:pt x="44" y="161"/>
                    </a:lnTo>
                    <a:lnTo>
                      <a:pt x="49" y="162"/>
                    </a:lnTo>
                    <a:lnTo>
                      <a:pt x="52" y="161"/>
                    </a:lnTo>
                    <a:lnTo>
                      <a:pt x="53" y="159"/>
                    </a:lnTo>
                    <a:lnTo>
                      <a:pt x="53" y="149"/>
                    </a:lnTo>
                    <a:lnTo>
                      <a:pt x="53" y="133"/>
                    </a:lnTo>
                    <a:lnTo>
                      <a:pt x="54" y="123"/>
                    </a:lnTo>
                    <a:lnTo>
                      <a:pt x="56" y="117"/>
                    </a:lnTo>
                    <a:lnTo>
                      <a:pt x="59" y="111"/>
                    </a:lnTo>
                    <a:lnTo>
                      <a:pt x="64" y="110"/>
                    </a:lnTo>
                    <a:lnTo>
                      <a:pt x="70" y="111"/>
                    </a:lnTo>
                    <a:lnTo>
                      <a:pt x="71" y="115"/>
                    </a:lnTo>
                    <a:lnTo>
                      <a:pt x="70" y="126"/>
                    </a:lnTo>
                    <a:lnTo>
                      <a:pt x="68" y="141"/>
                    </a:lnTo>
                    <a:lnTo>
                      <a:pt x="66" y="155"/>
                    </a:lnTo>
                    <a:lnTo>
                      <a:pt x="62" y="167"/>
                    </a:lnTo>
                    <a:lnTo>
                      <a:pt x="58" y="184"/>
                    </a:lnTo>
                    <a:lnTo>
                      <a:pt x="53" y="198"/>
                    </a:lnTo>
                    <a:lnTo>
                      <a:pt x="42" y="215"/>
                    </a:lnTo>
                    <a:lnTo>
                      <a:pt x="33" y="227"/>
                    </a:lnTo>
                    <a:lnTo>
                      <a:pt x="18" y="244"/>
                    </a:lnTo>
                    <a:lnTo>
                      <a:pt x="8" y="257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8" y="282"/>
                    </a:lnTo>
                    <a:lnTo>
                      <a:pt x="19" y="292"/>
                    </a:lnTo>
                    <a:lnTo>
                      <a:pt x="30" y="292"/>
                    </a:lnTo>
                    <a:lnTo>
                      <a:pt x="33" y="289"/>
                    </a:lnTo>
                    <a:lnTo>
                      <a:pt x="28" y="283"/>
                    </a:lnTo>
                    <a:lnTo>
                      <a:pt x="23" y="277"/>
                    </a:lnTo>
                    <a:lnTo>
                      <a:pt x="23" y="272"/>
                    </a:lnTo>
                    <a:lnTo>
                      <a:pt x="30" y="261"/>
                    </a:lnTo>
                    <a:lnTo>
                      <a:pt x="43" y="248"/>
                    </a:lnTo>
                    <a:lnTo>
                      <a:pt x="62" y="224"/>
                    </a:lnTo>
                    <a:lnTo>
                      <a:pt x="78" y="204"/>
                    </a:lnTo>
                    <a:lnTo>
                      <a:pt x="85" y="198"/>
                    </a:lnTo>
                    <a:lnTo>
                      <a:pt x="88" y="193"/>
                    </a:lnTo>
                    <a:lnTo>
                      <a:pt x="96" y="191"/>
                    </a:lnTo>
                    <a:lnTo>
                      <a:pt x="102" y="195"/>
                    </a:lnTo>
                    <a:lnTo>
                      <a:pt x="110" y="200"/>
                    </a:lnTo>
                    <a:lnTo>
                      <a:pt x="125" y="220"/>
                    </a:lnTo>
                    <a:lnTo>
                      <a:pt x="143" y="244"/>
                    </a:lnTo>
                    <a:lnTo>
                      <a:pt x="159" y="268"/>
                    </a:lnTo>
                    <a:lnTo>
                      <a:pt x="169" y="282"/>
                    </a:lnTo>
                    <a:lnTo>
                      <a:pt x="173" y="284"/>
                    </a:lnTo>
                    <a:lnTo>
                      <a:pt x="180" y="284"/>
                    </a:lnTo>
                    <a:lnTo>
                      <a:pt x="186" y="279"/>
                    </a:lnTo>
                    <a:lnTo>
                      <a:pt x="193" y="274"/>
                    </a:lnTo>
                    <a:lnTo>
                      <a:pt x="200" y="269"/>
                    </a:lnTo>
                  </a:path>
                </a:pathLst>
              </a:custGeom>
              <a:solidFill>
                <a:srgbClr val="CECECE"/>
              </a:solidFill>
              <a:ln w="254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" name="Group 81"/>
              <p:cNvGrpSpPr>
                <a:grpSpLocks/>
              </p:cNvGrpSpPr>
              <p:nvPr/>
            </p:nvGrpSpPr>
            <p:grpSpPr bwMode="auto">
              <a:xfrm>
                <a:off x="1986" y="2635"/>
                <a:ext cx="261" cy="311"/>
                <a:chOff x="1986" y="2635"/>
                <a:chExt cx="261" cy="311"/>
              </a:xfrm>
            </p:grpSpPr>
            <p:grpSp>
              <p:nvGrpSpPr>
                <p:cNvPr id="16" name="Group 82"/>
                <p:cNvGrpSpPr>
                  <a:grpSpLocks/>
                </p:cNvGrpSpPr>
                <p:nvPr/>
              </p:nvGrpSpPr>
              <p:grpSpPr bwMode="auto">
                <a:xfrm>
                  <a:off x="1986" y="2635"/>
                  <a:ext cx="261" cy="311"/>
                  <a:chOff x="1986" y="2635"/>
                  <a:chExt cx="261" cy="311"/>
                </a:xfrm>
              </p:grpSpPr>
              <p:sp>
                <p:nvSpPr>
                  <p:cNvPr id="272494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2686"/>
                    <a:ext cx="261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4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050" y="2635"/>
                    <a:ext cx="197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49" name="Oval 85"/>
                <p:cNvSpPr>
                  <a:spLocks noChangeArrowheads="1"/>
                </p:cNvSpPr>
                <p:nvPr/>
              </p:nvSpPr>
              <p:spPr bwMode="auto">
                <a:xfrm>
                  <a:off x="2069" y="2661"/>
                  <a:ext cx="26" cy="9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4950" name="AutoShape 86"/>
                <p:cNvSpPr>
                  <a:spLocks noChangeArrowheads="1"/>
                </p:cNvSpPr>
                <p:nvPr/>
              </p:nvSpPr>
              <p:spPr bwMode="auto">
                <a:xfrm>
                  <a:off x="2019" y="2809"/>
                  <a:ext cx="137" cy="54"/>
                </a:xfrm>
                <a:prstGeom prst="octagon">
                  <a:avLst>
                    <a:gd name="adj" fmla="val 29282"/>
                  </a:avLst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4951" name="Line 87"/>
              <p:cNvSpPr>
                <a:spLocks noChangeShapeType="1"/>
              </p:cNvSpPr>
              <p:nvPr/>
            </p:nvSpPr>
            <p:spPr bwMode="auto">
              <a:xfrm>
                <a:off x="2001" y="1313"/>
                <a:ext cx="2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2" name="Line 88"/>
              <p:cNvSpPr>
                <a:spLocks noChangeShapeType="1"/>
              </p:cNvSpPr>
              <p:nvPr/>
            </p:nvSpPr>
            <p:spPr bwMode="auto">
              <a:xfrm>
                <a:off x="1438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53" name="Line 89"/>
              <p:cNvSpPr>
                <a:spLocks noChangeShapeType="1"/>
              </p:cNvSpPr>
              <p:nvPr/>
            </p:nvSpPr>
            <p:spPr bwMode="auto">
              <a:xfrm>
                <a:off x="1723" y="1268"/>
                <a:ext cx="252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917" y="1636"/>
                <a:ext cx="975" cy="310"/>
                <a:chOff x="917" y="1636"/>
                <a:chExt cx="975" cy="310"/>
              </a:xfrm>
            </p:grpSpPr>
            <p:grpSp>
              <p:nvGrpSpPr>
                <p:cNvPr id="18" name="Group 91"/>
                <p:cNvGrpSpPr>
                  <a:grpSpLocks/>
                </p:cNvGrpSpPr>
                <p:nvPr/>
              </p:nvGrpSpPr>
              <p:grpSpPr bwMode="auto">
                <a:xfrm>
                  <a:off x="917" y="1636"/>
                  <a:ext cx="206" cy="310"/>
                  <a:chOff x="917" y="1636"/>
                  <a:chExt cx="206" cy="310"/>
                </a:xfrm>
              </p:grpSpPr>
              <p:sp>
                <p:nvSpPr>
                  <p:cNvPr id="2724956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917" y="1686"/>
                    <a:ext cx="206" cy="260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7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965" y="1636"/>
                    <a:ext cx="158" cy="46"/>
                  </a:xfrm>
                  <a:prstGeom prst="cube">
                    <a:avLst>
                      <a:gd name="adj" fmla="val 24995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58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1707"/>
                    <a:ext cx="108" cy="15"/>
                  </a:xfrm>
                  <a:prstGeom prst="parallelogram">
                    <a:avLst>
                      <a:gd name="adj" fmla="val 179967"/>
                    </a:avLst>
                  </a:prstGeom>
                  <a:solidFill>
                    <a:srgbClr val="DC008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95"/>
                <p:cNvGrpSpPr>
                  <a:grpSpLocks/>
                </p:cNvGrpSpPr>
                <p:nvPr/>
              </p:nvGrpSpPr>
              <p:grpSpPr bwMode="auto">
                <a:xfrm>
                  <a:off x="1435" y="1677"/>
                  <a:ext cx="203" cy="257"/>
                  <a:chOff x="1435" y="1677"/>
                  <a:chExt cx="203" cy="257"/>
                </a:xfrm>
              </p:grpSpPr>
              <p:sp>
                <p:nvSpPr>
                  <p:cNvPr id="2724960" name="Freeform 96"/>
                  <p:cNvSpPr>
                    <a:spLocks/>
                  </p:cNvSpPr>
                  <p:nvPr/>
                </p:nvSpPr>
                <p:spPr bwMode="auto">
                  <a:xfrm>
                    <a:off x="1564" y="1794"/>
                    <a:ext cx="62" cy="140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61" y="0"/>
                      </a:cxn>
                      <a:cxn ang="0">
                        <a:pos x="17" y="139"/>
                      </a:cxn>
                      <a:cxn ang="0">
                        <a:pos x="0" y="139"/>
                      </a:cxn>
                      <a:cxn ang="0">
                        <a:pos x="44" y="0"/>
                      </a:cxn>
                    </a:cxnLst>
                    <a:rect l="0" t="0" r="r" b="b"/>
                    <a:pathLst>
                      <a:path w="62" h="140">
                        <a:moveTo>
                          <a:pt x="44" y="0"/>
                        </a:moveTo>
                        <a:lnTo>
                          <a:pt x="61" y="0"/>
                        </a:lnTo>
                        <a:lnTo>
                          <a:pt x="17" y="139"/>
                        </a:lnTo>
                        <a:lnTo>
                          <a:pt x="0" y="139"/>
                        </a:lnTo>
                        <a:lnTo>
                          <a:pt x="44" y="0"/>
                        </a:lnTo>
                      </a:path>
                    </a:pathLst>
                  </a:custGeom>
                  <a:solidFill>
                    <a:srgbClr val="F39FD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1794"/>
                    <a:ext cx="77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852"/>
                    <a:ext cx="58" cy="12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436" y="1852"/>
                    <a:ext cx="74" cy="7"/>
                  </a:xfrm>
                  <a:prstGeom prst="rect">
                    <a:avLst/>
                  </a:prstGeom>
                  <a:solidFill>
                    <a:srgbClr val="F39FD1"/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496" y="1677"/>
                    <a:ext cx="22" cy="25"/>
                  </a:xfrm>
                  <a:prstGeom prst="ellipse">
                    <a:avLst/>
                  </a:prstGeom>
                  <a:solidFill>
                    <a:srgbClr val="F39FD1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65" name="Freeform 101"/>
                  <p:cNvSpPr>
                    <a:spLocks/>
                  </p:cNvSpPr>
                  <p:nvPr/>
                </p:nvSpPr>
                <p:spPr bwMode="auto">
                  <a:xfrm>
                    <a:off x="1435" y="1721"/>
                    <a:ext cx="139" cy="213"/>
                  </a:xfrm>
                  <a:custGeom>
                    <a:avLst/>
                    <a:gdLst/>
                    <a:ahLst/>
                    <a:cxnLst>
                      <a:cxn ang="0">
                        <a:pos x="1" y="98"/>
                      </a:cxn>
                      <a:cxn ang="0">
                        <a:pos x="1" y="101"/>
                      </a:cxn>
                      <a:cxn ang="0">
                        <a:pos x="0" y="104"/>
                      </a:cxn>
                      <a:cxn ang="0">
                        <a:pos x="0" y="108"/>
                      </a:cxn>
                      <a:cxn ang="0">
                        <a:pos x="1" y="111"/>
                      </a:cxn>
                      <a:cxn ang="0">
                        <a:pos x="3" y="114"/>
                      </a:cxn>
                      <a:cxn ang="0">
                        <a:pos x="6" y="117"/>
                      </a:cxn>
                      <a:cxn ang="0">
                        <a:pos x="9" y="119"/>
                      </a:cxn>
                      <a:cxn ang="0">
                        <a:pos x="11" y="119"/>
                      </a:cxn>
                      <a:cxn ang="0">
                        <a:pos x="15" y="119"/>
                      </a:cxn>
                      <a:cxn ang="0">
                        <a:pos x="90" y="212"/>
                      </a:cxn>
                      <a:cxn ang="0">
                        <a:pos x="114" y="102"/>
                      </a:cxn>
                      <a:cxn ang="0">
                        <a:pos x="113" y="99"/>
                      </a:cxn>
                      <a:cxn ang="0">
                        <a:pos x="112" y="98"/>
                      </a:cxn>
                      <a:cxn ang="0">
                        <a:pos x="110" y="96"/>
                      </a:cxn>
                      <a:cxn ang="0">
                        <a:pos x="108" y="94"/>
                      </a:cxn>
                      <a:cxn ang="0">
                        <a:pos x="106" y="93"/>
                      </a:cxn>
                      <a:cxn ang="0">
                        <a:pos x="103" y="93"/>
                      </a:cxn>
                      <a:cxn ang="0">
                        <a:pos x="100" y="93"/>
                      </a:cxn>
                      <a:cxn ang="0">
                        <a:pos x="98" y="93"/>
                      </a:cxn>
                      <a:cxn ang="0">
                        <a:pos x="67" y="54"/>
                      </a:cxn>
                      <a:cxn ang="0">
                        <a:pos x="128" y="67"/>
                      </a:cxn>
                      <a:cxn ang="0">
                        <a:pos x="131" y="66"/>
                      </a:cxn>
                      <a:cxn ang="0">
                        <a:pos x="132" y="66"/>
                      </a:cxn>
                      <a:cxn ang="0">
                        <a:pos x="135" y="64"/>
                      </a:cxn>
                      <a:cxn ang="0">
                        <a:pos x="137" y="62"/>
                      </a:cxn>
                      <a:cxn ang="0">
                        <a:pos x="137" y="59"/>
                      </a:cxn>
                      <a:cxn ang="0">
                        <a:pos x="138" y="56"/>
                      </a:cxn>
                      <a:cxn ang="0">
                        <a:pos x="137" y="53"/>
                      </a:cxn>
                      <a:cxn ang="0">
                        <a:pos x="136" y="51"/>
                      </a:cxn>
                      <a:cxn ang="0">
                        <a:pos x="134" y="49"/>
                      </a:cxn>
                      <a:cxn ang="0">
                        <a:pos x="132" y="47"/>
                      </a:cxn>
                      <a:cxn ang="0">
                        <a:pos x="129" y="46"/>
                      </a:cxn>
                      <a:cxn ang="0">
                        <a:pos x="87" y="46"/>
                      </a:cxn>
                      <a:cxn ang="0">
                        <a:pos x="80" y="30"/>
                      </a:cxn>
                      <a:cxn ang="0">
                        <a:pos x="81" y="26"/>
                      </a:cxn>
                      <a:cxn ang="0">
                        <a:pos x="81" y="22"/>
                      </a:cxn>
                      <a:cxn ang="0">
                        <a:pos x="81" y="18"/>
                      </a:cxn>
                      <a:cxn ang="0">
                        <a:pos x="80" y="14"/>
                      </a:cxn>
                      <a:cxn ang="0">
                        <a:pos x="79" y="11"/>
                      </a:cxn>
                      <a:cxn ang="0">
                        <a:pos x="76" y="8"/>
                      </a:cxn>
                      <a:cxn ang="0">
                        <a:pos x="73" y="5"/>
                      </a:cxn>
                      <a:cxn ang="0">
                        <a:pos x="70" y="3"/>
                      </a:cxn>
                      <a:cxn ang="0">
                        <a:pos x="67" y="1"/>
                      </a:cxn>
                      <a:cxn ang="0">
                        <a:pos x="62" y="0"/>
                      </a:cxn>
                      <a:cxn ang="0">
                        <a:pos x="58" y="0"/>
                      </a:cxn>
                      <a:cxn ang="0">
                        <a:pos x="54" y="1"/>
                      </a:cxn>
                      <a:cxn ang="0">
                        <a:pos x="49" y="2"/>
                      </a:cxn>
                      <a:cxn ang="0">
                        <a:pos x="45" y="4"/>
                      </a:cxn>
                      <a:cxn ang="0">
                        <a:pos x="42" y="8"/>
                      </a:cxn>
                      <a:cxn ang="0">
                        <a:pos x="39" y="12"/>
                      </a:cxn>
                      <a:cxn ang="0">
                        <a:pos x="38" y="16"/>
                      </a:cxn>
                    </a:cxnLst>
                    <a:rect l="0" t="0" r="r" b="b"/>
                    <a:pathLst>
                      <a:path w="139" h="213">
                        <a:moveTo>
                          <a:pt x="38" y="16"/>
                        </a:moveTo>
                        <a:lnTo>
                          <a:pt x="1" y="98"/>
                        </a:lnTo>
                        <a:lnTo>
                          <a:pt x="1" y="99"/>
                        </a:lnTo>
                        <a:lnTo>
                          <a:pt x="1" y="101"/>
                        </a:lnTo>
                        <a:lnTo>
                          <a:pt x="0" y="102"/>
                        </a:lnTo>
                        <a:lnTo>
                          <a:pt x="0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1" y="109"/>
                        </a:lnTo>
                        <a:lnTo>
                          <a:pt x="1" y="111"/>
                        </a:lnTo>
                        <a:lnTo>
                          <a:pt x="2" y="113"/>
                        </a:lnTo>
                        <a:lnTo>
                          <a:pt x="3" y="114"/>
                        </a:lnTo>
                        <a:lnTo>
                          <a:pt x="4" y="116"/>
                        </a:lnTo>
                        <a:lnTo>
                          <a:pt x="6" y="117"/>
                        </a:lnTo>
                        <a:lnTo>
                          <a:pt x="7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1" y="119"/>
                        </a:lnTo>
                        <a:lnTo>
                          <a:pt x="13" y="119"/>
                        </a:lnTo>
                        <a:lnTo>
                          <a:pt x="15" y="119"/>
                        </a:lnTo>
                        <a:lnTo>
                          <a:pt x="90" y="119"/>
                        </a:lnTo>
                        <a:lnTo>
                          <a:pt x="90" y="212"/>
                        </a:lnTo>
                        <a:lnTo>
                          <a:pt x="114" y="212"/>
                        </a:lnTo>
                        <a:lnTo>
                          <a:pt x="114" y="102"/>
                        </a:lnTo>
                        <a:lnTo>
                          <a:pt x="114" y="101"/>
                        </a:lnTo>
                        <a:lnTo>
                          <a:pt x="113" y="99"/>
                        </a:lnTo>
                        <a:lnTo>
                          <a:pt x="113" y="98"/>
                        </a:lnTo>
                        <a:lnTo>
                          <a:pt x="112" y="98"/>
                        </a:lnTo>
                        <a:lnTo>
                          <a:pt x="112" y="97"/>
                        </a:lnTo>
                        <a:lnTo>
                          <a:pt x="110" y="96"/>
                        </a:lnTo>
                        <a:lnTo>
                          <a:pt x="110" y="95"/>
                        </a:lnTo>
                        <a:lnTo>
                          <a:pt x="108" y="94"/>
                        </a:lnTo>
                        <a:lnTo>
                          <a:pt x="107" y="94"/>
                        </a:lnTo>
                        <a:lnTo>
                          <a:pt x="106" y="93"/>
                        </a:lnTo>
                        <a:lnTo>
                          <a:pt x="105" y="93"/>
                        </a:lnTo>
                        <a:lnTo>
                          <a:pt x="103" y="93"/>
                        </a:lnTo>
                        <a:lnTo>
                          <a:pt x="102" y="93"/>
                        </a:lnTo>
                        <a:lnTo>
                          <a:pt x="100" y="93"/>
                        </a:lnTo>
                        <a:lnTo>
                          <a:pt x="99" y="93"/>
                        </a:lnTo>
                        <a:lnTo>
                          <a:pt x="98" y="93"/>
                        </a:lnTo>
                        <a:lnTo>
                          <a:pt x="54" y="90"/>
                        </a:lnTo>
                        <a:lnTo>
                          <a:pt x="67" y="54"/>
                        </a:lnTo>
                        <a:lnTo>
                          <a:pt x="75" y="67"/>
                        </a:lnTo>
                        <a:lnTo>
                          <a:pt x="128" y="67"/>
                        </a:lnTo>
                        <a:lnTo>
                          <a:pt x="129" y="66"/>
                        </a:lnTo>
                        <a:lnTo>
                          <a:pt x="131" y="66"/>
                        </a:lnTo>
                        <a:lnTo>
                          <a:pt x="132" y="66"/>
                        </a:lnTo>
                        <a:lnTo>
                          <a:pt x="132" y="66"/>
                        </a:lnTo>
                        <a:lnTo>
                          <a:pt x="134" y="64"/>
                        </a:lnTo>
                        <a:lnTo>
                          <a:pt x="135" y="64"/>
                        </a:lnTo>
                        <a:lnTo>
                          <a:pt x="136" y="63"/>
                        </a:lnTo>
                        <a:lnTo>
                          <a:pt x="137" y="62"/>
                        </a:lnTo>
                        <a:lnTo>
                          <a:pt x="137" y="61"/>
                        </a:lnTo>
                        <a:lnTo>
                          <a:pt x="137" y="59"/>
                        </a:lnTo>
                        <a:lnTo>
                          <a:pt x="138" y="58"/>
                        </a:lnTo>
                        <a:lnTo>
                          <a:pt x="138" y="56"/>
                        </a:lnTo>
                        <a:lnTo>
                          <a:pt x="138" y="54"/>
                        </a:lnTo>
                        <a:lnTo>
                          <a:pt x="137" y="53"/>
                        </a:lnTo>
                        <a:lnTo>
                          <a:pt x="137" y="52"/>
                        </a:lnTo>
                        <a:lnTo>
                          <a:pt x="136" y="51"/>
                        </a:lnTo>
                        <a:lnTo>
                          <a:pt x="135" y="49"/>
                        </a:lnTo>
                        <a:lnTo>
                          <a:pt x="134" y="49"/>
                        </a:lnTo>
                        <a:lnTo>
                          <a:pt x="133" y="48"/>
                        </a:lnTo>
                        <a:lnTo>
                          <a:pt x="132" y="47"/>
                        </a:lnTo>
                        <a:lnTo>
                          <a:pt x="131" y="46"/>
                        </a:lnTo>
                        <a:lnTo>
                          <a:pt x="129" y="46"/>
                        </a:lnTo>
                        <a:lnTo>
                          <a:pt x="128" y="46"/>
                        </a:lnTo>
                        <a:lnTo>
                          <a:pt x="87" y="46"/>
                        </a:lnTo>
                        <a:lnTo>
                          <a:pt x="79" y="31"/>
                        </a:lnTo>
                        <a:lnTo>
                          <a:pt x="80" y="30"/>
                        </a:lnTo>
                        <a:lnTo>
                          <a:pt x="81" y="28"/>
                        </a:lnTo>
                        <a:lnTo>
                          <a:pt x="81" y="26"/>
                        </a:lnTo>
                        <a:lnTo>
                          <a:pt x="81" y="24"/>
                        </a:lnTo>
                        <a:lnTo>
                          <a:pt x="81" y="22"/>
                        </a:lnTo>
                        <a:lnTo>
                          <a:pt x="81" y="20"/>
                        </a:lnTo>
                        <a:lnTo>
                          <a:pt x="81" y="18"/>
                        </a:lnTo>
                        <a:lnTo>
                          <a:pt x="81" y="16"/>
                        </a:lnTo>
                        <a:lnTo>
                          <a:pt x="80" y="14"/>
                        </a:lnTo>
                        <a:lnTo>
                          <a:pt x="79" y="13"/>
                        </a:lnTo>
                        <a:lnTo>
                          <a:pt x="79" y="11"/>
                        </a:lnTo>
                        <a:lnTo>
                          <a:pt x="78" y="9"/>
                        </a:lnTo>
                        <a:lnTo>
                          <a:pt x="76" y="8"/>
                        </a:lnTo>
                        <a:lnTo>
                          <a:pt x="75" y="6"/>
                        </a:lnTo>
                        <a:lnTo>
                          <a:pt x="73" y="5"/>
                        </a:lnTo>
                        <a:lnTo>
                          <a:pt x="72" y="4"/>
                        </a:lnTo>
                        <a:lnTo>
                          <a:pt x="70" y="3"/>
                        </a:lnTo>
                        <a:lnTo>
                          <a:pt x="68" y="2"/>
                        </a:lnTo>
                        <a:lnTo>
                          <a:pt x="67" y="1"/>
                        </a:lnTo>
                        <a:lnTo>
                          <a:pt x="64" y="1"/>
                        </a:lnTo>
                        <a:lnTo>
                          <a:pt x="62" y="0"/>
                        </a:lnTo>
                        <a:lnTo>
                          <a:pt x="60" y="0"/>
                        </a:lnTo>
                        <a:lnTo>
                          <a:pt x="58" y="0"/>
                        </a:lnTo>
                        <a:lnTo>
                          <a:pt x="56" y="0"/>
                        </a:lnTo>
                        <a:lnTo>
                          <a:pt x="54" y="1"/>
                        </a:lnTo>
                        <a:lnTo>
                          <a:pt x="52" y="1"/>
                        </a:lnTo>
                        <a:lnTo>
                          <a:pt x="49" y="2"/>
                        </a:lnTo>
                        <a:lnTo>
                          <a:pt x="47" y="3"/>
                        </a:lnTo>
                        <a:lnTo>
                          <a:pt x="45" y="4"/>
                        </a:lnTo>
                        <a:lnTo>
                          <a:pt x="44" y="6"/>
                        </a:lnTo>
                        <a:lnTo>
                          <a:pt x="42" y="8"/>
                        </a:lnTo>
                        <a:lnTo>
                          <a:pt x="41" y="9"/>
                        </a:lnTo>
                        <a:lnTo>
                          <a:pt x="39" y="12"/>
                        </a:lnTo>
                        <a:lnTo>
                          <a:pt x="38" y="14"/>
                        </a:lnTo>
                        <a:lnTo>
                          <a:pt x="38" y="16"/>
                        </a:lnTo>
                      </a:path>
                    </a:pathLst>
                  </a:custGeom>
                  <a:solidFill>
                    <a:srgbClr val="F39FD1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24966" name="Freeform 102"/>
                <p:cNvSpPr>
                  <a:spLocks/>
                </p:cNvSpPr>
                <p:nvPr/>
              </p:nvSpPr>
              <p:spPr bwMode="auto">
                <a:xfrm>
                  <a:off x="1692" y="1646"/>
                  <a:ext cx="200" cy="291"/>
                </a:xfrm>
                <a:custGeom>
                  <a:avLst/>
                  <a:gdLst/>
                  <a:ahLst/>
                  <a:cxnLst>
                    <a:cxn ang="0">
                      <a:pos x="199" y="263"/>
                    </a:cxn>
                    <a:cxn ang="0">
                      <a:pos x="184" y="263"/>
                    </a:cxn>
                    <a:cxn ang="0">
                      <a:pos x="158" y="229"/>
                    </a:cxn>
                    <a:cxn ang="0">
                      <a:pos x="121" y="169"/>
                    </a:cxn>
                    <a:cxn ang="0">
                      <a:pos x="111" y="141"/>
                    </a:cxn>
                    <a:cxn ang="0">
                      <a:pos x="114" y="123"/>
                    </a:cxn>
                    <a:cxn ang="0">
                      <a:pos x="123" y="119"/>
                    </a:cxn>
                    <a:cxn ang="0">
                      <a:pos x="136" y="129"/>
                    </a:cxn>
                    <a:cxn ang="0">
                      <a:pos x="155" y="140"/>
                    </a:cxn>
                    <a:cxn ang="0">
                      <a:pos x="164" y="140"/>
                    </a:cxn>
                    <a:cxn ang="0">
                      <a:pos x="165" y="134"/>
                    </a:cxn>
                    <a:cxn ang="0">
                      <a:pos x="156" y="123"/>
                    </a:cxn>
                    <a:cxn ang="0">
                      <a:pos x="135" y="108"/>
                    </a:cxn>
                    <a:cxn ang="0">
                      <a:pos x="126" y="86"/>
                    </a:cxn>
                    <a:cxn ang="0">
                      <a:pos x="123" y="69"/>
                    </a:cxn>
                    <a:cxn ang="0">
                      <a:pos x="113" y="56"/>
                    </a:cxn>
                    <a:cxn ang="0">
                      <a:pos x="109" y="48"/>
                    </a:cxn>
                    <a:cxn ang="0">
                      <a:pos x="114" y="36"/>
                    </a:cxn>
                    <a:cxn ang="0">
                      <a:pos x="119" y="24"/>
                    </a:cxn>
                    <a:cxn ang="0">
                      <a:pos x="115" y="9"/>
                    </a:cxn>
                    <a:cxn ang="0">
                      <a:pos x="105" y="1"/>
                    </a:cxn>
                    <a:cxn ang="0">
                      <a:pos x="90" y="3"/>
                    </a:cxn>
                    <a:cxn ang="0">
                      <a:pos x="84" y="13"/>
                    </a:cxn>
                    <a:cxn ang="0">
                      <a:pos x="84" y="23"/>
                    </a:cxn>
                    <a:cxn ang="0">
                      <a:pos x="88" y="35"/>
                    </a:cxn>
                    <a:cxn ang="0">
                      <a:pos x="88" y="46"/>
                    </a:cxn>
                    <a:cxn ang="0">
                      <a:pos x="78" y="56"/>
                    </a:cxn>
                    <a:cxn ang="0">
                      <a:pos x="65" y="64"/>
                    </a:cxn>
                    <a:cxn ang="0">
                      <a:pos x="55" y="75"/>
                    </a:cxn>
                    <a:cxn ang="0">
                      <a:pos x="46" y="99"/>
                    </a:cxn>
                    <a:cxn ang="0">
                      <a:pos x="41" y="121"/>
                    </a:cxn>
                    <a:cxn ang="0">
                      <a:pos x="40" y="145"/>
                    </a:cxn>
                    <a:cxn ang="0">
                      <a:pos x="41" y="158"/>
                    </a:cxn>
                    <a:cxn ang="0">
                      <a:pos x="49" y="161"/>
                    </a:cxn>
                    <a:cxn ang="0">
                      <a:pos x="53" y="158"/>
                    </a:cxn>
                    <a:cxn ang="0">
                      <a:pos x="53" y="133"/>
                    </a:cxn>
                    <a:cxn ang="0">
                      <a:pos x="55" y="116"/>
                    </a:cxn>
                    <a:cxn ang="0">
                      <a:pos x="64" y="109"/>
                    </a:cxn>
                    <a:cxn ang="0">
                      <a:pos x="70" y="114"/>
                    </a:cxn>
                    <a:cxn ang="0">
                      <a:pos x="68" y="140"/>
                    </a:cxn>
                    <a:cxn ang="0">
                      <a:pos x="61" y="166"/>
                    </a:cxn>
                    <a:cxn ang="0">
                      <a:pos x="53" y="196"/>
                    </a:cxn>
                    <a:cxn ang="0">
                      <a:pos x="33" y="225"/>
                    </a:cxn>
                    <a:cxn ang="0">
                      <a:pos x="8" y="255"/>
                    </a:cxn>
                    <a:cxn ang="0">
                      <a:pos x="0" y="271"/>
                    </a:cxn>
                    <a:cxn ang="0">
                      <a:pos x="19" y="290"/>
                    </a:cxn>
                    <a:cxn ang="0">
                      <a:pos x="33" y="288"/>
                    </a:cxn>
                    <a:cxn ang="0">
                      <a:pos x="23" y="275"/>
                    </a:cxn>
                    <a:cxn ang="0">
                      <a:pos x="30" y="259"/>
                    </a:cxn>
                    <a:cxn ang="0">
                      <a:pos x="61" y="223"/>
                    </a:cxn>
                    <a:cxn ang="0">
                      <a:pos x="84" y="196"/>
                    </a:cxn>
                    <a:cxn ang="0">
                      <a:pos x="95" y="190"/>
                    </a:cxn>
                    <a:cxn ang="0">
                      <a:pos x="109" y="199"/>
                    </a:cxn>
                    <a:cxn ang="0">
                      <a:pos x="141" y="243"/>
                    </a:cxn>
                    <a:cxn ang="0">
                      <a:pos x="168" y="280"/>
                    </a:cxn>
                    <a:cxn ang="0">
                      <a:pos x="178" y="283"/>
                    </a:cxn>
                    <a:cxn ang="0">
                      <a:pos x="191" y="273"/>
                    </a:cxn>
                  </a:cxnLst>
                  <a:rect l="0" t="0" r="r" b="b"/>
                  <a:pathLst>
                    <a:path w="200" h="291">
                      <a:moveTo>
                        <a:pt x="198" y="268"/>
                      </a:moveTo>
                      <a:lnTo>
                        <a:pt x="199" y="263"/>
                      </a:lnTo>
                      <a:lnTo>
                        <a:pt x="191" y="264"/>
                      </a:lnTo>
                      <a:lnTo>
                        <a:pt x="184" y="263"/>
                      </a:lnTo>
                      <a:lnTo>
                        <a:pt x="174" y="255"/>
                      </a:lnTo>
                      <a:lnTo>
                        <a:pt x="158" y="229"/>
                      </a:lnTo>
                      <a:lnTo>
                        <a:pt x="134" y="190"/>
                      </a:lnTo>
                      <a:lnTo>
                        <a:pt x="121" y="169"/>
                      </a:lnTo>
                      <a:lnTo>
                        <a:pt x="113" y="151"/>
                      </a:lnTo>
                      <a:lnTo>
                        <a:pt x="111" y="141"/>
                      </a:lnTo>
                      <a:lnTo>
                        <a:pt x="111" y="130"/>
                      </a:lnTo>
                      <a:lnTo>
                        <a:pt x="114" y="123"/>
                      </a:lnTo>
                      <a:lnTo>
                        <a:pt x="119" y="119"/>
                      </a:lnTo>
                      <a:lnTo>
                        <a:pt x="123" y="119"/>
                      </a:lnTo>
                      <a:lnTo>
                        <a:pt x="128" y="121"/>
                      </a:lnTo>
                      <a:lnTo>
                        <a:pt x="136" y="129"/>
                      </a:lnTo>
                      <a:lnTo>
                        <a:pt x="148" y="136"/>
                      </a:lnTo>
                      <a:lnTo>
                        <a:pt x="155" y="140"/>
                      </a:lnTo>
                      <a:lnTo>
                        <a:pt x="160" y="141"/>
                      </a:lnTo>
                      <a:lnTo>
                        <a:pt x="164" y="140"/>
                      </a:lnTo>
                      <a:lnTo>
                        <a:pt x="166" y="136"/>
                      </a:lnTo>
                      <a:lnTo>
                        <a:pt x="165" y="134"/>
                      </a:lnTo>
                      <a:lnTo>
                        <a:pt x="164" y="130"/>
                      </a:lnTo>
                      <a:lnTo>
                        <a:pt x="156" y="123"/>
                      </a:lnTo>
                      <a:lnTo>
                        <a:pt x="143" y="114"/>
                      </a:lnTo>
                      <a:lnTo>
                        <a:pt x="135" y="108"/>
                      </a:lnTo>
                      <a:lnTo>
                        <a:pt x="130" y="99"/>
                      </a:lnTo>
                      <a:lnTo>
                        <a:pt x="126" y="86"/>
                      </a:lnTo>
                      <a:lnTo>
                        <a:pt x="125" y="74"/>
                      </a:lnTo>
                      <a:lnTo>
                        <a:pt x="123" y="69"/>
                      </a:lnTo>
                      <a:lnTo>
                        <a:pt x="119" y="63"/>
                      </a:lnTo>
                      <a:lnTo>
                        <a:pt x="113" y="56"/>
                      </a:lnTo>
                      <a:lnTo>
                        <a:pt x="109" y="53"/>
                      </a:lnTo>
                      <a:lnTo>
                        <a:pt x="109" y="48"/>
                      </a:lnTo>
                      <a:lnTo>
                        <a:pt x="111" y="40"/>
                      </a:lnTo>
                      <a:lnTo>
                        <a:pt x="114" y="36"/>
                      </a:lnTo>
                      <a:lnTo>
                        <a:pt x="116" y="31"/>
                      </a:lnTo>
                      <a:lnTo>
                        <a:pt x="119" y="24"/>
                      </a:lnTo>
                      <a:lnTo>
                        <a:pt x="116" y="15"/>
                      </a:lnTo>
                      <a:lnTo>
                        <a:pt x="115" y="9"/>
                      </a:lnTo>
                      <a:lnTo>
                        <a:pt x="111" y="4"/>
                      </a:lnTo>
                      <a:lnTo>
                        <a:pt x="105" y="1"/>
                      </a:lnTo>
                      <a:lnTo>
                        <a:pt x="96" y="0"/>
                      </a:lnTo>
                      <a:lnTo>
                        <a:pt x="90" y="3"/>
                      </a:lnTo>
                      <a:lnTo>
                        <a:pt x="86" y="6"/>
                      </a:lnTo>
                      <a:lnTo>
                        <a:pt x="84" y="13"/>
                      </a:lnTo>
                      <a:lnTo>
                        <a:pt x="83" y="18"/>
                      </a:lnTo>
                      <a:lnTo>
                        <a:pt x="84" y="23"/>
                      </a:lnTo>
                      <a:lnTo>
                        <a:pt x="86" y="30"/>
                      </a:lnTo>
                      <a:lnTo>
                        <a:pt x="88" y="35"/>
                      </a:lnTo>
                      <a:lnTo>
                        <a:pt x="89" y="40"/>
                      </a:lnTo>
                      <a:lnTo>
                        <a:pt x="88" y="46"/>
                      </a:lnTo>
                      <a:lnTo>
                        <a:pt x="84" y="51"/>
                      </a:lnTo>
                      <a:lnTo>
                        <a:pt x="78" y="56"/>
                      </a:lnTo>
                      <a:lnTo>
                        <a:pt x="70" y="60"/>
                      </a:lnTo>
                      <a:lnTo>
                        <a:pt x="65" y="64"/>
                      </a:lnTo>
                      <a:lnTo>
                        <a:pt x="60" y="69"/>
                      </a:lnTo>
                      <a:lnTo>
                        <a:pt x="55" y="75"/>
                      </a:lnTo>
                      <a:lnTo>
                        <a:pt x="50" y="86"/>
                      </a:lnTo>
                      <a:lnTo>
                        <a:pt x="46" y="99"/>
                      </a:lnTo>
                      <a:lnTo>
                        <a:pt x="43" y="109"/>
                      </a:lnTo>
                      <a:lnTo>
                        <a:pt x="41" y="121"/>
                      </a:lnTo>
                      <a:lnTo>
                        <a:pt x="40" y="136"/>
                      </a:lnTo>
                      <a:lnTo>
                        <a:pt x="40" y="145"/>
                      </a:lnTo>
                      <a:lnTo>
                        <a:pt x="40" y="153"/>
                      </a:lnTo>
                      <a:lnTo>
                        <a:pt x="41" y="158"/>
                      </a:lnTo>
                      <a:lnTo>
                        <a:pt x="44" y="160"/>
                      </a:lnTo>
                      <a:lnTo>
                        <a:pt x="49" y="161"/>
                      </a:lnTo>
                      <a:lnTo>
                        <a:pt x="51" y="160"/>
                      </a:lnTo>
                      <a:lnTo>
                        <a:pt x="53" y="158"/>
                      </a:lnTo>
                      <a:lnTo>
                        <a:pt x="53" y="148"/>
                      </a:lnTo>
                      <a:lnTo>
                        <a:pt x="53" y="133"/>
                      </a:lnTo>
                      <a:lnTo>
                        <a:pt x="54" y="123"/>
                      </a:lnTo>
                      <a:lnTo>
                        <a:pt x="55" y="116"/>
                      </a:lnTo>
                      <a:lnTo>
                        <a:pt x="59" y="110"/>
                      </a:lnTo>
                      <a:lnTo>
                        <a:pt x="64" y="109"/>
                      </a:lnTo>
                      <a:lnTo>
                        <a:pt x="69" y="110"/>
                      </a:lnTo>
                      <a:lnTo>
                        <a:pt x="70" y="114"/>
                      </a:lnTo>
                      <a:lnTo>
                        <a:pt x="69" y="125"/>
                      </a:lnTo>
                      <a:lnTo>
                        <a:pt x="68" y="140"/>
                      </a:lnTo>
                      <a:lnTo>
                        <a:pt x="65" y="154"/>
                      </a:lnTo>
                      <a:lnTo>
                        <a:pt x="61" y="166"/>
                      </a:lnTo>
                      <a:lnTo>
                        <a:pt x="58" y="183"/>
                      </a:lnTo>
                      <a:lnTo>
                        <a:pt x="53" y="196"/>
                      </a:lnTo>
                      <a:lnTo>
                        <a:pt x="41" y="214"/>
                      </a:lnTo>
                      <a:lnTo>
                        <a:pt x="33" y="225"/>
                      </a:lnTo>
                      <a:lnTo>
                        <a:pt x="18" y="243"/>
                      </a:lnTo>
                      <a:lnTo>
                        <a:pt x="8" y="255"/>
                      </a:lnTo>
                      <a:lnTo>
                        <a:pt x="0" y="266"/>
                      </a:lnTo>
                      <a:lnTo>
                        <a:pt x="0" y="271"/>
                      </a:lnTo>
                      <a:lnTo>
                        <a:pt x="8" y="280"/>
                      </a:lnTo>
                      <a:lnTo>
                        <a:pt x="19" y="290"/>
                      </a:lnTo>
                      <a:lnTo>
                        <a:pt x="30" y="290"/>
                      </a:lnTo>
                      <a:lnTo>
                        <a:pt x="33" y="288"/>
                      </a:lnTo>
                      <a:lnTo>
                        <a:pt x="28" y="281"/>
                      </a:lnTo>
                      <a:lnTo>
                        <a:pt x="23" y="275"/>
                      </a:lnTo>
                      <a:lnTo>
                        <a:pt x="23" y="270"/>
                      </a:lnTo>
                      <a:lnTo>
                        <a:pt x="30" y="259"/>
                      </a:lnTo>
                      <a:lnTo>
                        <a:pt x="43" y="246"/>
                      </a:lnTo>
                      <a:lnTo>
                        <a:pt x="61" y="223"/>
                      </a:lnTo>
                      <a:lnTo>
                        <a:pt x="78" y="203"/>
                      </a:lnTo>
                      <a:lnTo>
                        <a:pt x="84" y="196"/>
                      </a:lnTo>
                      <a:lnTo>
                        <a:pt x="88" y="191"/>
                      </a:lnTo>
                      <a:lnTo>
                        <a:pt x="95" y="190"/>
                      </a:lnTo>
                      <a:lnTo>
                        <a:pt x="101" y="194"/>
                      </a:lnTo>
                      <a:lnTo>
                        <a:pt x="109" y="199"/>
                      </a:lnTo>
                      <a:lnTo>
                        <a:pt x="124" y="219"/>
                      </a:lnTo>
                      <a:lnTo>
                        <a:pt x="141" y="243"/>
                      </a:lnTo>
                      <a:lnTo>
                        <a:pt x="158" y="266"/>
                      </a:lnTo>
                      <a:lnTo>
                        <a:pt x="168" y="280"/>
                      </a:lnTo>
                      <a:lnTo>
                        <a:pt x="171" y="283"/>
                      </a:lnTo>
                      <a:lnTo>
                        <a:pt x="178" y="283"/>
                      </a:lnTo>
                      <a:lnTo>
                        <a:pt x="184" y="278"/>
                      </a:lnTo>
                      <a:lnTo>
                        <a:pt x="191" y="273"/>
                      </a:lnTo>
                      <a:lnTo>
                        <a:pt x="198" y="268"/>
                      </a:lnTo>
                    </a:path>
                  </a:pathLst>
                </a:custGeom>
                <a:solidFill>
                  <a:srgbClr val="CECECE"/>
                </a:solidFill>
                <a:ln w="25400" cap="rnd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0" name="Group 103"/>
                <p:cNvGrpSpPr>
                  <a:grpSpLocks/>
                </p:cNvGrpSpPr>
                <p:nvPr/>
              </p:nvGrpSpPr>
              <p:grpSpPr bwMode="auto">
                <a:xfrm>
                  <a:off x="1129" y="1636"/>
                  <a:ext cx="259" cy="310"/>
                  <a:chOff x="1129" y="1636"/>
                  <a:chExt cx="259" cy="310"/>
                </a:xfrm>
              </p:grpSpPr>
              <p:grpSp>
                <p:nvGrpSpPr>
                  <p:cNvPr id="21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129" y="1636"/>
                    <a:ext cx="259" cy="310"/>
                    <a:chOff x="1129" y="1636"/>
                    <a:chExt cx="259" cy="310"/>
                  </a:xfrm>
                </p:grpSpPr>
                <p:sp>
                  <p:nvSpPr>
                    <p:cNvPr id="2724969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9" y="1686"/>
                      <a:ext cx="259" cy="260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24970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1636"/>
                      <a:ext cx="196" cy="46"/>
                    </a:xfrm>
                    <a:prstGeom prst="cube">
                      <a:avLst>
                        <a:gd name="adj" fmla="val 24995"/>
                      </a:avLst>
                    </a:prstGeom>
                    <a:solidFill>
                      <a:schemeClr val="bg1"/>
                    </a:solidFill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2497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1662"/>
                    <a:ext cx="27" cy="8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4972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810"/>
                    <a:ext cx="137" cy="55"/>
                  </a:xfrm>
                  <a:prstGeom prst="octagon">
                    <a:avLst>
                      <a:gd name="adj" fmla="val 29282"/>
                    </a:avLst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24973" name="Line 109"/>
              <p:cNvSpPr>
                <a:spLocks noChangeShapeType="1"/>
              </p:cNvSpPr>
              <p:nvPr/>
            </p:nvSpPr>
            <p:spPr bwMode="auto">
              <a:xfrm>
                <a:off x="869" y="1268"/>
                <a:ext cx="254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4" name="Rectangle 110"/>
              <p:cNvSpPr>
                <a:spLocks noChangeArrowheads="1"/>
              </p:cNvSpPr>
              <p:nvPr/>
            </p:nvSpPr>
            <p:spPr bwMode="auto">
              <a:xfrm>
                <a:off x="857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5" name="Rectangle 111"/>
              <p:cNvSpPr>
                <a:spLocks noChangeArrowheads="1"/>
              </p:cNvSpPr>
              <p:nvPr/>
            </p:nvSpPr>
            <p:spPr bwMode="auto">
              <a:xfrm>
                <a:off x="1113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6" name="Line 112"/>
              <p:cNvSpPr>
                <a:spLocks noChangeShapeType="1"/>
              </p:cNvSpPr>
              <p:nvPr/>
            </p:nvSpPr>
            <p:spPr bwMode="auto">
              <a:xfrm>
                <a:off x="1149" y="1313"/>
                <a:ext cx="2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77" name="Rectangle 113"/>
              <p:cNvSpPr>
                <a:spLocks noChangeArrowheads="1"/>
              </p:cNvSpPr>
              <p:nvPr/>
            </p:nvSpPr>
            <p:spPr bwMode="auto">
              <a:xfrm>
                <a:off x="169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8" name="Rectangle 114"/>
              <p:cNvSpPr>
                <a:spLocks noChangeArrowheads="1"/>
              </p:cNvSpPr>
              <p:nvPr/>
            </p:nvSpPr>
            <p:spPr bwMode="auto">
              <a:xfrm>
                <a:off x="1408" y="1348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79" name="Line 115"/>
              <p:cNvSpPr>
                <a:spLocks noChangeShapeType="1"/>
              </p:cNvSpPr>
              <p:nvPr/>
            </p:nvSpPr>
            <p:spPr bwMode="auto">
              <a:xfrm>
                <a:off x="1441" y="1363"/>
                <a:ext cx="248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0" name="Line 116"/>
              <p:cNvSpPr>
                <a:spLocks noChangeShapeType="1"/>
              </p:cNvSpPr>
              <p:nvPr/>
            </p:nvSpPr>
            <p:spPr bwMode="auto">
              <a:xfrm>
                <a:off x="1723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1" name="Line 117"/>
              <p:cNvSpPr>
                <a:spLocks noChangeShapeType="1"/>
              </p:cNvSpPr>
              <p:nvPr/>
            </p:nvSpPr>
            <p:spPr bwMode="auto">
              <a:xfrm>
                <a:off x="1723" y="1364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2" name="Line 118"/>
              <p:cNvSpPr>
                <a:spLocks noChangeShapeType="1"/>
              </p:cNvSpPr>
              <p:nvPr/>
            </p:nvSpPr>
            <p:spPr bwMode="auto">
              <a:xfrm>
                <a:off x="2008" y="1363"/>
                <a:ext cx="250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3" name="Line 119"/>
              <p:cNvSpPr>
                <a:spLocks noChangeShapeType="1"/>
              </p:cNvSpPr>
              <p:nvPr/>
            </p:nvSpPr>
            <p:spPr bwMode="auto">
              <a:xfrm>
                <a:off x="2007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4" name="Line 120"/>
              <p:cNvSpPr>
                <a:spLocks noChangeShapeType="1"/>
              </p:cNvSpPr>
              <p:nvPr/>
            </p:nvSpPr>
            <p:spPr bwMode="auto">
              <a:xfrm>
                <a:off x="2293" y="1363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39FD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5" name="Line 121"/>
              <p:cNvSpPr>
                <a:spLocks noChangeShapeType="1"/>
              </p:cNvSpPr>
              <p:nvPr/>
            </p:nvSpPr>
            <p:spPr bwMode="auto">
              <a:xfrm>
                <a:off x="2291" y="1407"/>
                <a:ext cx="251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6" name="Line 122"/>
              <p:cNvSpPr>
                <a:spLocks noChangeShapeType="1"/>
              </p:cNvSpPr>
              <p:nvPr/>
            </p:nvSpPr>
            <p:spPr bwMode="auto">
              <a:xfrm>
                <a:off x="2576" y="1407"/>
                <a:ext cx="250" cy="1"/>
              </a:xfrm>
              <a:prstGeom prst="line">
                <a:avLst/>
              </a:prstGeom>
              <a:noFill/>
              <a:ln w="25400">
                <a:solidFill>
                  <a:srgbClr val="91919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7" name="Line 123"/>
              <p:cNvSpPr>
                <a:spLocks noChangeShapeType="1"/>
              </p:cNvSpPr>
              <p:nvPr/>
            </p:nvSpPr>
            <p:spPr bwMode="auto">
              <a:xfrm>
                <a:off x="1154" y="1268"/>
                <a:ext cx="253" cy="0"/>
              </a:xfrm>
              <a:prstGeom prst="line">
                <a:avLst/>
              </a:prstGeom>
              <a:noFill/>
              <a:ln w="254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88" name="Rectangle 124"/>
              <p:cNvSpPr>
                <a:spLocks noChangeArrowheads="1"/>
              </p:cNvSpPr>
              <p:nvPr/>
            </p:nvSpPr>
            <p:spPr bwMode="auto">
              <a:xfrm>
                <a:off x="2255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89" name="Rectangle 125"/>
              <p:cNvSpPr>
                <a:spLocks noChangeArrowheads="1"/>
              </p:cNvSpPr>
              <p:nvPr/>
            </p:nvSpPr>
            <p:spPr bwMode="auto">
              <a:xfrm>
                <a:off x="2539" y="1354"/>
                <a:ext cx="328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FranklinGothic" charset="0"/>
                  </a:rPr>
                  <a:t>30</a:t>
                </a:r>
              </a:p>
            </p:txBody>
          </p:sp>
          <p:sp>
            <p:nvSpPr>
              <p:cNvPr id="2724990" name="Line 126"/>
              <p:cNvSpPr>
                <a:spLocks noChangeShapeType="1"/>
              </p:cNvSpPr>
              <p:nvPr/>
            </p:nvSpPr>
            <p:spPr bwMode="auto">
              <a:xfrm flipH="1">
                <a:off x="2276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1" name="Line 127"/>
              <p:cNvSpPr>
                <a:spLocks noChangeShapeType="1"/>
              </p:cNvSpPr>
              <p:nvPr/>
            </p:nvSpPr>
            <p:spPr bwMode="auto">
              <a:xfrm>
                <a:off x="1141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2" name="Line 128"/>
              <p:cNvSpPr>
                <a:spLocks noChangeShapeType="1"/>
              </p:cNvSpPr>
              <p:nvPr/>
            </p:nvSpPr>
            <p:spPr bwMode="auto">
              <a:xfrm>
                <a:off x="1426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3" name="Line 129"/>
              <p:cNvSpPr>
                <a:spLocks noChangeShapeType="1"/>
              </p:cNvSpPr>
              <p:nvPr/>
            </p:nvSpPr>
            <p:spPr bwMode="auto">
              <a:xfrm>
                <a:off x="1710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4" name="Line 130"/>
              <p:cNvSpPr>
                <a:spLocks noChangeShapeType="1"/>
              </p:cNvSpPr>
              <p:nvPr/>
            </p:nvSpPr>
            <p:spPr bwMode="auto">
              <a:xfrm>
                <a:off x="1994" y="1241"/>
                <a:ext cx="0" cy="1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5" name="Line 131"/>
              <p:cNvSpPr>
                <a:spLocks noChangeShapeType="1"/>
              </p:cNvSpPr>
              <p:nvPr/>
            </p:nvSpPr>
            <p:spPr bwMode="auto">
              <a:xfrm flipH="1">
                <a:off x="2560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96" name="Line 132"/>
              <p:cNvSpPr>
                <a:spLocks noChangeShapeType="1"/>
              </p:cNvSpPr>
              <p:nvPr/>
            </p:nvSpPr>
            <p:spPr bwMode="auto">
              <a:xfrm flipH="1">
                <a:off x="2845" y="1241"/>
                <a:ext cx="3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4997" name="Rectangle 133"/>
            <p:cNvSpPr>
              <a:spLocks noChangeArrowheads="1"/>
            </p:cNvSpPr>
            <p:nvPr/>
          </p:nvSpPr>
          <p:spPr bwMode="auto">
            <a:xfrm>
              <a:off x="209" y="1104"/>
              <a:ext cx="263" cy="23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T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a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s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k</a:t>
              </a:r>
            </a:p>
            <a:p>
              <a:pPr algn="ctr"/>
              <a:endParaRPr lang="en-US" sz="2400" i="1">
                <a:solidFill>
                  <a:schemeClr val="tx1"/>
                </a:solidFill>
                <a:latin typeface="FranklinGothic" charset="0"/>
              </a:endParaRP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O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d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e</a:t>
              </a:r>
            </a:p>
            <a:p>
              <a:pPr algn="ctr"/>
              <a:r>
                <a:rPr lang="en-US" sz="2400" i="1">
                  <a:solidFill>
                    <a:schemeClr val="tx1"/>
                  </a:solidFill>
                  <a:latin typeface="FranklinGothic" charset="0"/>
                </a:rPr>
                <a:t>r</a:t>
              </a:r>
            </a:p>
          </p:txBody>
        </p:sp>
        <p:sp>
          <p:nvSpPr>
            <p:cNvPr id="2724998" name="Line 134"/>
            <p:cNvSpPr>
              <a:spLocks noChangeShapeType="1"/>
            </p:cNvSpPr>
            <p:nvPr/>
          </p:nvSpPr>
          <p:spPr bwMode="auto">
            <a:xfrm flipH="1">
              <a:off x="478" y="1295"/>
              <a:ext cx="3" cy="12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 Lessons (2/2)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3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86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06925"/>
          </a:xfrm>
        </p:spPr>
        <p:txBody>
          <a:bodyPr>
            <a:normAutofit lnSpcReduction="10000"/>
          </a:bodyPr>
          <a:lstStyle/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1) </a:t>
            </a:r>
            <a:r>
              <a:rPr lang="en-US" u="sng" dirty="0" err="1">
                <a:solidFill>
                  <a:schemeClr val="accent1"/>
                </a:solidFill>
              </a:rPr>
              <a:t>IFtch</a:t>
            </a:r>
            <a:r>
              <a:rPr lang="en-US" dirty="0"/>
              <a:t>: </a:t>
            </a:r>
            <a:r>
              <a:rPr lang="en-US" u="sng" dirty="0"/>
              <a:t>I</a:t>
            </a:r>
            <a:r>
              <a:rPr lang="en-US" dirty="0"/>
              <a:t>nstruction </a:t>
            </a:r>
            <a:r>
              <a:rPr lang="en-US" u="sng" dirty="0"/>
              <a:t>F</a:t>
            </a:r>
            <a:r>
              <a:rPr lang="en-US" dirty="0"/>
              <a:t>e</a:t>
            </a:r>
            <a:r>
              <a:rPr lang="en-US" u="sng" dirty="0"/>
              <a:t>tch</a:t>
            </a:r>
            <a:r>
              <a:rPr lang="en-US" dirty="0"/>
              <a:t>, Increment PC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2) </a:t>
            </a:r>
            <a:r>
              <a:rPr lang="en-US" u="sng" dirty="0" err="1">
                <a:solidFill>
                  <a:schemeClr val="accent1"/>
                </a:solidFill>
              </a:rPr>
              <a:t>Dcd</a:t>
            </a:r>
            <a:r>
              <a:rPr lang="en-US" dirty="0"/>
              <a:t>: </a:t>
            </a:r>
            <a:r>
              <a:rPr lang="en-US" sz="3100" dirty="0"/>
              <a:t>Instruction </a:t>
            </a:r>
            <a:r>
              <a:rPr lang="en-US" sz="3100" u="sng" dirty="0"/>
              <a:t>D</a:t>
            </a:r>
            <a:r>
              <a:rPr lang="en-US" sz="3100" dirty="0"/>
              <a:t>e</a:t>
            </a:r>
            <a:r>
              <a:rPr lang="en-US" sz="3100" u="sng" dirty="0"/>
              <a:t>c</a:t>
            </a:r>
            <a:r>
              <a:rPr lang="en-US" sz="3100" dirty="0"/>
              <a:t>o</a:t>
            </a:r>
            <a:r>
              <a:rPr lang="en-US" sz="3100" u="sng" dirty="0"/>
              <a:t>d</a:t>
            </a:r>
            <a:r>
              <a:rPr lang="en-US" sz="3100" dirty="0"/>
              <a:t>e, Read Registers</a:t>
            </a:r>
            <a:endParaRPr lang="en-US" dirty="0"/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3) </a:t>
            </a:r>
            <a:r>
              <a:rPr lang="en-US" u="sng" dirty="0">
                <a:solidFill>
                  <a:schemeClr val="accent1"/>
                </a:solidFill>
              </a:rPr>
              <a:t>Exec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Mem</a:t>
            </a:r>
            <a:r>
              <a:rPr lang="en-US" dirty="0"/>
              <a:t>-ref:	Calculate Address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Arith</a:t>
            </a:r>
            <a:r>
              <a:rPr lang="en-US" dirty="0"/>
              <a:t>-log: Perform Operation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4) </a:t>
            </a:r>
            <a:r>
              <a:rPr lang="en-US" u="sng" dirty="0" err="1">
                <a:solidFill>
                  <a:schemeClr val="accent1"/>
                </a:solidFill>
              </a:rPr>
              <a:t>Mem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Load: Read </a:t>
            </a:r>
            <a:r>
              <a:rPr lang="en-US" dirty="0"/>
              <a:t>Data from Memory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smtClean="0"/>
              <a:t>Store: Write </a:t>
            </a:r>
            <a:r>
              <a:rPr lang="en-US" dirty="0"/>
              <a:t>Data to Memory</a:t>
            </a:r>
          </a:p>
          <a:p>
            <a:pPr>
              <a:buFont typeface="Times" pitchFamily="-65" charset="0"/>
              <a:buNone/>
              <a:tabLst>
                <a:tab pos="2349500" algn="l"/>
              </a:tabLst>
            </a:pPr>
            <a:r>
              <a:rPr lang="en-US" dirty="0"/>
              <a:t>5) </a:t>
            </a:r>
            <a:r>
              <a:rPr lang="en-US" u="sng" dirty="0">
                <a:solidFill>
                  <a:schemeClr val="accent1"/>
                </a:solidFill>
              </a:rPr>
              <a:t>WB</a:t>
            </a:r>
            <a:r>
              <a:rPr lang="en-US" dirty="0"/>
              <a:t>: </a:t>
            </a:r>
            <a:r>
              <a:rPr lang="en-US" u="sng" dirty="0"/>
              <a:t>W</a:t>
            </a:r>
            <a:r>
              <a:rPr lang="en-US" dirty="0"/>
              <a:t>rite Data </a:t>
            </a:r>
            <a:r>
              <a:rPr lang="en-US" u="sng" dirty="0"/>
              <a:t>B</a:t>
            </a:r>
            <a:r>
              <a:rPr lang="en-US" dirty="0"/>
              <a:t>ack to Register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Execution Steps in MIPS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Calibri" charset="0"/>
                <a:ea typeface="ＭＳ Ｐゴシック" charset="0"/>
                <a:cs typeface="ＭＳ Ｐゴシック" charset="0"/>
              </a:rPr>
              <a:t>Datapath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Control Signals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53036"/>
            <a:ext cx="4038600" cy="1512887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ExtOp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zero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sign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ALUsrc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regB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; </a:t>
            </a:r>
            <a:b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immed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ALUctr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ADD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SUB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OR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Content Placeholder 104"/>
          <p:cNvSpPr>
            <a:spLocks noGrp="1"/>
          </p:cNvSpPr>
          <p:nvPr>
            <p:ph sz="half" idx="2"/>
          </p:nvPr>
        </p:nvSpPr>
        <p:spPr>
          <a:xfrm>
            <a:off x="4648200" y="953036"/>
            <a:ext cx="4038600" cy="1528762"/>
          </a:xfrm>
        </p:spPr>
        <p:txBody>
          <a:bodyPr/>
          <a:lstStyle/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MemWr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write memory</a:t>
            </a: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MemtoReg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   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ALU; 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Mem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RegDst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0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rt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; 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rd</a:t>
            </a:r>
            <a:r>
              <a:rPr lang="ja-JP" altLang="en-US" sz="20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03200" indent="-203200">
              <a:lnSpc>
                <a:spcPct val="75000"/>
              </a:lnSpc>
              <a:spcBef>
                <a:spcPct val="30000"/>
              </a:spcBef>
              <a:tabLst>
                <a:tab pos="1600200" algn="l"/>
              </a:tabLst>
            </a:pPr>
            <a:r>
              <a:rPr lang="en-US" sz="2000" dirty="0" err="1">
                <a:latin typeface="Calibri" charset="0"/>
                <a:ea typeface="ＭＳ Ｐゴシック" charset="0"/>
                <a:cs typeface="ＭＳ Ｐゴシック" charset="0"/>
              </a:rPr>
              <a:t>RegWr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:	1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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</a:rPr>
              <a:t> write register</a:t>
            </a:r>
          </a:p>
          <a:p>
            <a:pPr marL="203200" indent="-203200">
              <a:tabLst>
                <a:tab pos="1600200" algn="l"/>
              </a:tabLst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067550" y="4208463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303963" y="2595563"/>
            <a:ext cx="10398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ALUctr</a:t>
            </a:r>
            <a:endParaRPr lang="en-US" sz="2000" u="sng" dirty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181350" y="49704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clk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636838" y="4065588"/>
            <a:ext cx="7223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busW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759075" y="3370263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RegWr</a:t>
            </a:r>
            <a:endParaRPr lang="en-US" sz="2000" u="sng" dirty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2946400" y="4384675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798763" y="4484688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5772150" y="4208463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619750" y="3903663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4826000" y="3903663"/>
            <a:ext cx="717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busA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5086350" y="47418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930775" y="4865688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4857750" y="4375150"/>
            <a:ext cx="703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  <a:ea typeface="ＭＳ Ｐゴシック" charset="-128"/>
                <a:cs typeface="ＭＳ Ｐゴシック" charset="-128"/>
              </a:rPr>
              <a:t>busB</a:t>
            </a: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4476750" y="37480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3727450" y="37480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584575" y="3598863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4108450" y="3748088"/>
            <a:ext cx="139700" cy="155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943350" y="3598863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522663" y="3975100"/>
            <a:ext cx="439737" cy="33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Rw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979863" y="3975100"/>
            <a:ext cx="406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Ra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4360863" y="3975100"/>
            <a:ext cx="417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Rb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522663" y="4360863"/>
            <a:ext cx="952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b="1">
                <a:latin typeface="+mn-lt"/>
                <a:ea typeface="ＭＳ Ｐゴシック" charset="-128"/>
                <a:cs typeface="ＭＳ Ｐゴシック" charset="-128"/>
              </a:rPr>
              <a:t>RegFile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943350" y="3370263"/>
            <a:ext cx="4016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Rs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744913" y="2608263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 err="1">
                <a:latin typeface="+mn-lt"/>
                <a:ea typeface="ＭＳ Ｐゴシック" charset="-128"/>
                <a:cs typeface="ＭＳ Ｐゴシック" charset="-128"/>
              </a:rPr>
              <a:t>Rt</a:t>
            </a:r>
            <a:endParaRPr lang="en-US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324350" y="3370263"/>
            <a:ext cx="3968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  <a:ea typeface="ＭＳ Ｐゴシック" charset="-128"/>
                <a:cs typeface="ＭＳ Ｐゴシック" charset="-128"/>
              </a:rPr>
              <a:t>Rt</a:t>
            </a: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3313113" y="2608263"/>
            <a:ext cx="428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Rd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389188" y="2608263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RegDst</a:t>
            </a:r>
            <a:endParaRPr lang="en-US" sz="2000" u="sng" dirty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654550" y="5148263"/>
            <a:ext cx="355600" cy="1041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 rot="5400000">
            <a:off x="4307681" y="5482432"/>
            <a:ext cx="1082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Calibri" charset="0"/>
              </a:rPr>
              <a:t>Extender</a:t>
            </a:r>
            <a:endParaRPr lang="en-US" sz="2000" b="1">
              <a:latin typeface="Calibri" charset="0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5162550" y="5703888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5314950" y="5602288"/>
            <a:ext cx="88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H="1">
            <a:off x="4235450" y="5603875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4019550" y="5703888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16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3105150" y="5427663"/>
            <a:ext cx="9169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sz="2000" dirty="0" smtClean="0">
                <a:latin typeface="+mn-lt"/>
                <a:ea typeface="ＭＳ Ｐゴシック" charset="-128"/>
                <a:cs typeface="ＭＳ Ｐゴシック" charset="-128"/>
              </a:rPr>
              <a:t>mm16</a:t>
            </a:r>
            <a:endParaRPr lang="en-US" sz="20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5391150" y="6037263"/>
            <a:ext cx="9112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ALUSrc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3714750" y="6113463"/>
            <a:ext cx="8112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ExtOp</a:t>
            </a:r>
            <a:endParaRPr lang="en-US" sz="2000" u="sng" dirty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V="1">
            <a:off x="8743950" y="2989263"/>
            <a:ext cx="0" cy="148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767638" y="2595563"/>
            <a:ext cx="1323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MemtoReg</a:t>
            </a: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6424613" y="5961063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clk</a:t>
            </a: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6153150" y="5427663"/>
            <a:ext cx="9350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Data In</a:t>
            </a:r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H="1">
            <a:off x="6732588" y="5346700"/>
            <a:ext cx="88900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6762750" y="5122863"/>
            <a:ext cx="3905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32</a:t>
            </a: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V="1">
            <a:off x="7435850" y="3370263"/>
            <a:ext cx="12700" cy="184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6991350" y="2959100"/>
            <a:ext cx="10414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u="sng" dirty="0" err="1">
                <a:solidFill>
                  <a:srgbClr val="0000FF"/>
                </a:solidFill>
                <a:latin typeface="+mn-lt"/>
                <a:ea typeface="ＭＳ Ｐゴシック" charset="-128"/>
                <a:cs typeface="ＭＳ Ｐゴシック" charset="-128"/>
              </a:rPr>
              <a:t>MemWr</a:t>
            </a:r>
            <a:endParaRPr lang="en-US" sz="2000" u="sng" dirty="0">
              <a:solidFill>
                <a:srgbClr val="0000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24" name="Group 49"/>
          <p:cNvGrpSpPr>
            <a:grpSpLocks/>
          </p:cNvGrpSpPr>
          <p:nvPr/>
        </p:nvGrpSpPr>
        <p:grpSpPr bwMode="auto">
          <a:xfrm>
            <a:off x="3333750" y="3036888"/>
            <a:ext cx="838200" cy="336550"/>
            <a:chOff x="2640" y="1422"/>
            <a:chExt cx="528" cy="212"/>
          </a:xfrm>
        </p:grpSpPr>
        <p:sp>
          <p:nvSpPr>
            <p:cNvPr id="28771" name="Rectangle 50"/>
            <p:cNvSpPr>
              <a:spLocks noChangeArrowheads="1"/>
            </p:cNvSpPr>
            <p:nvPr/>
          </p:nvSpPr>
          <p:spPr bwMode="auto">
            <a:xfrm>
              <a:off x="2928" y="142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28772" name="Rectangle 51"/>
            <p:cNvSpPr>
              <a:spLocks noChangeArrowheads="1"/>
            </p:cNvSpPr>
            <p:nvPr/>
          </p:nvSpPr>
          <p:spPr bwMode="auto">
            <a:xfrm>
              <a:off x="2688" y="142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28773" name="Freeform 52"/>
            <p:cNvSpPr>
              <a:spLocks/>
            </p:cNvSpPr>
            <p:nvPr/>
          </p:nvSpPr>
          <p:spPr bwMode="auto">
            <a:xfrm>
              <a:off x="2640" y="1440"/>
              <a:ext cx="528" cy="192"/>
            </a:xfrm>
            <a:custGeom>
              <a:avLst/>
              <a:gdLst>
                <a:gd name="T0" fmla="*/ 0 w 528"/>
                <a:gd name="T1" fmla="*/ 0 h 192"/>
                <a:gd name="T2" fmla="*/ 48 w 528"/>
                <a:gd name="T3" fmla="*/ 192 h 192"/>
                <a:gd name="T4" fmla="*/ 480 w 528"/>
                <a:gd name="T5" fmla="*/ 192 h 192"/>
                <a:gd name="T6" fmla="*/ 528 w 528"/>
                <a:gd name="T7" fmla="*/ 0 h 192"/>
                <a:gd name="T8" fmla="*/ 0 w 52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92"/>
                <a:gd name="T17" fmla="*/ 528 w 52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92">
                  <a:moveTo>
                    <a:pt x="0" y="0"/>
                  </a:moveTo>
                  <a:lnTo>
                    <a:pt x="48" y="192"/>
                  </a:lnTo>
                  <a:lnTo>
                    <a:pt x="480" y="192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722" name="Rectangle 53"/>
          <p:cNvSpPr>
            <a:spLocks noChangeArrowheads="1"/>
          </p:cNvSpPr>
          <p:nvPr/>
        </p:nvSpPr>
        <p:spPr bwMode="auto">
          <a:xfrm>
            <a:off x="3333750" y="3979863"/>
            <a:ext cx="1447800" cy="990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26" name="Group 54"/>
          <p:cNvGrpSpPr>
            <a:grpSpLocks/>
          </p:cNvGrpSpPr>
          <p:nvPr/>
        </p:nvGrpSpPr>
        <p:grpSpPr bwMode="auto">
          <a:xfrm>
            <a:off x="5641975" y="4589463"/>
            <a:ext cx="358775" cy="1219200"/>
            <a:chOff x="3518" y="2640"/>
            <a:chExt cx="226" cy="768"/>
          </a:xfrm>
        </p:grpSpPr>
        <p:sp>
          <p:nvSpPr>
            <p:cNvPr id="28768" name="Rectangle 55"/>
            <p:cNvSpPr>
              <a:spLocks noChangeArrowheads="1"/>
            </p:cNvSpPr>
            <p:nvPr/>
          </p:nvSpPr>
          <p:spPr bwMode="auto">
            <a:xfrm>
              <a:off x="3518" y="269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28769" name="Rectangle 56"/>
            <p:cNvSpPr>
              <a:spLocks noChangeArrowheads="1"/>
            </p:cNvSpPr>
            <p:nvPr/>
          </p:nvSpPr>
          <p:spPr bwMode="auto">
            <a:xfrm>
              <a:off x="3518" y="3187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28770" name="Freeform 57"/>
            <p:cNvSpPr>
              <a:spLocks/>
            </p:cNvSpPr>
            <p:nvPr/>
          </p:nvSpPr>
          <p:spPr bwMode="auto">
            <a:xfrm>
              <a:off x="3552" y="2640"/>
              <a:ext cx="192" cy="768"/>
            </a:xfrm>
            <a:custGeom>
              <a:avLst/>
              <a:gdLst>
                <a:gd name="T0" fmla="*/ 0 w 192"/>
                <a:gd name="T1" fmla="*/ 0 h 768"/>
                <a:gd name="T2" fmla="*/ 0 w 192"/>
                <a:gd name="T3" fmla="*/ 768 h 768"/>
                <a:gd name="T4" fmla="*/ 192 w 192"/>
                <a:gd name="T5" fmla="*/ 672 h 768"/>
                <a:gd name="T6" fmla="*/ 192 w 192"/>
                <a:gd name="T7" fmla="*/ 96 h 768"/>
                <a:gd name="T8" fmla="*/ 0 w 192"/>
                <a:gd name="T9" fmla="*/ 0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768"/>
                <a:gd name="T17" fmla="*/ 192 w 192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768">
                  <a:moveTo>
                    <a:pt x="0" y="0"/>
                  </a:moveTo>
                  <a:lnTo>
                    <a:pt x="0" y="768"/>
                  </a:lnTo>
                  <a:lnTo>
                    <a:pt x="192" y="672"/>
                  </a:lnTo>
                  <a:lnTo>
                    <a:pt x="192" y="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9927" name="Group 58"/>
          <p:cNvGrpSpPr>
            <a:grpSpLocks/>
          </p:cNvGrpSpPr>
          <p:nvPr/>
        </p:nvGrpSpPr>
        <p:grpSpPr bwMode="auto">
          <a:xfrm>
            <a:off x="6505575" y="3979863"/>
            <a:ext cx="485775" cy="1143000"/>
            <a:chOff x="4009" y="2304"/>
            <a:chExt cx="306" cy="720"/>
          </a:xfrm>
        </p:grpSpPr>
        <p:sp>
          <p:nvSpPr>
            <p:cNvPr id="28765" name="Rectangle 59"/>
            <p:cNvSpPr>
              <a:spLocks noChangeArrowheads="1"/>
            </p:cNvSpPr>
            <p:nvPr/>
          </p:nvSpPr>
          <p:spPr bwMode="auto">
            <a:xfrm>
              <a:off x="4009" y="2322"/>
              <a:ext cx="11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sz="1600" b="1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766" name="Rectangle 60"/>
            <p:cNvSpPr>
              <a:spLocks noChangeArrowheads="1"/>
            </p:cNvSpPr>
            <p:nvPr/>
          </p:nvSpPr>
          <p:spPr bwMode="auto">
            <a:xfrm rot="5400000">
              <a:off x="4016" y="2581"/>
              <a:ext cx="33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ALU</a:t>
              </a:r>
            </a:p>
          </p:txBody>
        </p:sp>
        <p:sp>
          <p:nvSpPr>
            <p:cNvPr id="28767" name="Freeform 61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355 h 672"/>
                <a:gd name="T4" fmla="*/ 79 w 240"/>
                <a:gd name="T5" fmla="*/ 414 h 672"/>
                <a:gd name="T6" fmla="*/ 0 w 240"/>
                <a:gd name="T7" fmla="*/ 471 h 672"/>
                <a:gd name="T8" fmla="*/ 0 w 240"/>
                <a:gd name="T9" fmla="*/ 826 h 672"/>
                <a:gd name="T10" fmla="*/ 394 w 240"/>
                <a:gd name="T11" fmla="*/ 590 h 672"/>
                <a:gd name="T12" fmla="*/ 394 w 240"/>
                <a:gd name="T13" fmla="*/ 23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725" name="Rectangle 62"/>
          <p:cNvSpPr>
            <a:spLocks noChangeArrowheads="1"/>
          </p:cNvSpPr>
          <p:nvPr/>
        </p:nvSpPr>
        <p:spPr bwMode="auto">
          <a:xfrm>
            <a:off x="8537575" y="4484688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</a:t>
            </a:r>
          </a:p>
        </p:txBody>
      </p:sp>
      <p:sp>
        <p:nvSpPr>
          <p:cNvPr id="28726" name="Rectangle 63"/>
          <p:cNvSpPr>
            <a:spLocks noChangeArrowheads="1"/>
          </p:cNvSpPr>
          <p:nvPr/>
        </p:nvSpPr>
        <p:spPr bwMode="auto">
          <a:xfrm>
            <a:off x="8537575" y="5475288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</a:t>
            </a:r>
          </a:p>
        </p:txBody>
      </p:sp>
      <p:sp>
        <p:nvSpPr>
          <p:cNvPr id="28727" name="Freeform 64"/>
          <p:cNvSpPr>
            <a:spLocks/>
          </p:cNvSpPr>
          <p:nvPr/>
        </p:nvSpPr>
        <p:spPr bwMode="auto">
          <a:xfrm>
            <a:off x="8591550" y="4360863"/>
            <a:ext cx="304800" cy="1600200"/>
          </a:xfrm>
          <a:custGeom>
            <a:avLst/>
            <a:gdLst>
              <a:gd name="T0" fmla="*/ 0 w 192"/>
              <a:gd name="T1" fmla="*/ 0 h 1008"/>
              <a:gd name="T2" fmla="*/ 0 w 192"/>
              <a:gd name="T3" fmla="*/ 2147483647 h 1008"/>
              <a:gd name="T4" fmla="*/ 2147483647 w 192"/>
              <a:gd name="T5" fmla="*/ 2147483647 h 1008"/>
              <a:gd name="T6" fmla="*/ 2147483647 w 192"/>
              <a:gd name="T7" fmla="*/ 2147483647 h 1008"/>
              <a:gd name="T8" fmla="*/ 0 w 192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008"/>
              <a:gd name="T17" fmla="*/ 192 w 192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008">
                <a:moveTo>
                  <a:pt x="0" y="0"/>
                </a:moveTo>
                <a:lnTo>
                  <a:pt x="0" y="1008"/>
                </a:lnTo>
                <a:lnTo>
                  <a:pt x="192" y="864"/>
                </a:lnTo>
                <a:lnTo>
                  <a:pt x="192" y="14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8" name="Rectangle 65"/>
          <p:cNvSpPr>
            <a:spLocks noChangeArrowheads="1"/>
          </p:cNvSpPr>
          <p:nvPr/>
        </p:nvSpPr>
        <p:spPr bwMode="auto">
          <a:xfrm>
            <a:off x="7134225" y="5222875"/>
            <a:ext cx="1127125" cy="1128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29" name="Rectangle 66"/>
          <p:cNvSpPr>
            <a:spLocks noChangeArrowheads="1"/>
          </p:cNvSpPr>
          <p:nvPr/>
        </p:nvSpPr>
        <p:spPr bwMode="auto">
          <a:xfrm>
            <a:off x="7115175" y="5170488"/>
            <a:ext cx="639763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WrEn</a:t>
            </a:r>
          </a:p>
        </p:txBody>
      </p:sp>
      <p:sp>
        <p:nvSpPr>
          <p:cNvPr id="28730" name="Rectangle 67"/>
          <p:cNvSpPr>
            <a:spLocks noChangeArrowheads="1"/>
          </p:cNvSpPr>
          <p:nvPr/>
        </p:nvSpPr>
        <p:spPr bwMode="auto">
          <a:xfrm>
            <a:off x="7726363" y="5170488"/>
            <a:ext cx="4968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Adr</a:t>
            </a:r>
          </a:p>
        </p:txBody>
      </p:sp>
      <p:sp>
        <p:nvSpPr>
          <p:cNvPr id="28731" name="Rectangle 68"/>
          <p:cNvSpPr>
            <a:spLocks noChangeArrowheads="1"/>
          </p:cNvSpPr>
          <p:nvPr/>
        </p:nvSpPr>
        <p:spPr bwMode="auto">
          <a:xfrm>
            <a:off x="7151688" y="5578475"/>
            <a:ext cx="1096962" cy="59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latin typeface="+mn-lt"/>
                <a:ea typeface="ＭＳ Ｐゴシック" charset="-128"/>
                <a:cs typeface="ＭＳ Ｐゴシック" charset="-128"/>
              </a:rPr>
              <a:t>Data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latin typeface="+mn-lt"/>
                <a:ea typeface="ＭＳ Ｐゴシック" charset="-128"/>
                <a:cs typeface="ＭＳ Ｐゴシック" charset="-128"/>
              </a:rPr>
              <a:t>Memory</a:t>
            </a:r>
          </a:p>
        </p:txBody>
      </p:sp>
      <p:sp>
        <p:nvSpPr>
          <p:cNvPr id="28732" name="Line 69"/>
          <p:cNvSpPr>
            <a:spLocks noChangeShapeType="1"/>
          </p:cNvSpPr>
          <p:nvPr/>
        </p:nvSpPr>
        <p:spPr bwMode="auto">
          <a:xfrm>
            <a:off x="7143750" y="6113463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3" name="Line 70"/>
          <p:cNvSpPr>
            <a:spLocks noChangeShapeType="1"/>
          </p:cNvSpPr>
          <p:nvPr/>
        </p:nvSpPr>
        <p:spPr bwMode="auto">
          <a:xfrm flipH="1">
            <a:off x="7143750" y="6189663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4" name="Line 71"/>
          <p:cNvSpPr>
            <a:spLocks noChangeShapeType="1"/>
          </p:cNvSpPr>
          <p:nvPr/>
        </p:nvSpPr>
        <p:spPr bwMode="auto">
          <a:xfrm>
            <a:off x="3562350" y="2913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5" name="Line 72"/>
          <p:cNvSpPr>
            <a:spLocks noChangeShapeType="1"/>
          </p:cNvSpPr>
          <p:nvPr/>
        </p:nvSpPr>
        <p:spPr bwMode="auto">
          <a:xfrm>
            <a:off x="3943350" y="2913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6" name="Freeform 73"/>
          <p:cNvSpPr>
            <a:spLocks/>
          </p:cNvSpPr>
          <p:nvPr/>
        </p:nvSpPr>
        <p:spPr bwMode="auto">
          <a:xfrm>
            <a:off x="3028950" y="2989263"/>
            <a:ext cx="304800" cy="228600"/>
          </a:xfrm>
          <a:custGeom>
            <a:avLst/>
            <a:gdLst>
              <a:gd name="T0" fmla="*/ 0 w 192"/>
              <a:gd name="T1" fmla="*/ 0 h 336"/>
              <a:gd name="T2" fmla="*/ 0 w 192"/>
              <a:gd name="T3" fmla="*/ 2147483647 h 336"/>
              <a:gd name="T4" fmla="*/ 2147483647 w 192"/>
              <a:gd name="T5" fmla="*/ 2147483647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0"/>
                </a:moveTo>
                <a:lnTo>
                  <a:pt x="0" y="336"/>
                </a:lnTo>
                <a:lnTo>
                  <a:pt x="192" y="3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7" name="Line 74"/>
          <p:cNvSpPr>
            <a:spLocks noChangeShapeType="1"/>
          </p:cNvSpPr>
          <p:nvPr/>
        </p:nvSpPr>
        <p:spPr bwMode="auto">
          <a:xfrm>
            <a:off x="3486150" y="37512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8" name="Line 75"/>
          <p:cNvSpPr>
            <a:spLocks noChangeShapeType="1"/>
          </p:cNvSpPr>
          <p:nvPr/>
        </p:nvSpPr>
        <p:spPr bwMode="auto">
          <a:xfrm>
            <a:off x="3790950" y="33702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39" name="Line 76"/>
          <p:cNvSpPr>
            <a:spLocks noChangeShapeType="1"/>
          </p:cNvSpPr>
          <p:nvPr/>
        </p:nvSpPr>
        <p:spPr bwMode="auto">
          <a:xfrm>
            <a:off x="4171950" y="36750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0" name="Line 77"/>
          <p:cNvSpPr>
            <a:spLocks noChangeShapeType="1"/>
          </p:cNvSpPr>
          <p:nvPr/>
        </p:nvSpPr>
        <p:spPr bwMode="auto">
          <a:xfrm>
            <a:off x="4552950" y="36750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1" name="Rectangle 78"/>
          <p:cNvSpPr>
            <a:spLocks noChangeArrowheads="1"/>
          </p:cNvSpPr>
          <p:nvPr/>
        </p:nvSpPr>
        <p:spPr bwMode="auto">
          <a:xfrm>
            <a:off x="4346575" y="3598863"/>
            <a:ext cx="287338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5</a:t>
            </a:r>
          </a:p>
        </p:txBody>
      </p:sp>
      <p:sp>
        <p:nvSpPr>
          <p:cNvPr id="28742" name="Line 79"/>
          <p:cNvSpPr>
            <a:spLocks noChangeShapeType="1"/>
          </p:cNvSpPr>
          <p:nvPr/>
        </p:nvSpPr>
        <p:spPr bwMode="auto">
          <a:xfrm>
            <a:off x="4781550" y="4284663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3" name="Line 80"/>
          <p:cNvSpPr>
            <a:spLocks noChangeShapeType="1"/>
          </p:cNvSpPr>
          <p:nvPr/>
        </p:nvSpPr>
        <p:spPr bwMode="auto">
          <a:xfrm>
            <a:off x="6838950" y="2951163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4" name="Line 81"/>
          <p:cNvSpPr>
            <a:spLocks noChangeShapeType="1"/>
          </p:cNvSpPr>
          <p:nvPr/>
        </p:nvSpPr>
        <p:spPr bwMode="auto">
          <a:xfrm>
            <a:off x="4781550" y="4818063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5" name="Line 82"/>
          <p:cNvSpPr>
            <a:spLocks noChangeShapeType="1"/>
          </p:cNvSpPr>
          <p:nvPr/>
        </p:nvSpPr>
        <p:spPr bwMode="auto">
          <a:xfrm>
            <a:off x="6000750" y="49704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6" name="Line 83"/>
          <p:cNvSpPr>
            <a:spLocks noChangeShapeType="1"/>
          </p:cNvSpPr>
          <p:nvPr/>
        </p:nvSpPr>
        <p:spPr bwMode="auto">
          <a:xfrm>
            <a:off x="5010150" y="56562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7" name="Line 84"/>
          <p:cNvSpPr>
            <a:spLocks noChangeShapeType="1"/>
          </p:cNvSpPr>
          <p:nvPr/>
        </p:nvSpPr>
        <p:spPr bwMode="auto">
          <a:xfrm>
            <a:off x="3943350" y="565626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8" name="Line 85"/>
          <p:cNvSpPr>
            <a:spLocks noChangeShapeType="1"/>
          </p:cNvSpPr>
          <p:nvPr/>
        </p:nvSpPr>
        <p:spPr bwMode="auto">
          <a:xfrm flipH="1">
            <a:off x="3562350" y="48180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49" name="Line 86"/>
          <p:cNvSpPr>
            <a:spLocks noChangeShapeType="1"/>
          </p:cNvSpPr>
          <p:nvPr/>
        </p:nvSpPr>
        <p:spPr bwMode="auto">
          <a:xfrm>
            <a:off x="3638550" y="481806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0" name="Line 87"/>
          <p:cNvSpPr>
            <a:spLocks noChangeShapeType="1"/>
          </p:cNvSpPr>
          <p:nvPr/>
        </p:nvSpPr>
        <p:spPr bwMode="auto">
          <a:xfrm>
            <a:off x="3638550" y="49704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1" name="Line 88"/>
          <p:cNvSpPr>
            <a:spLocks noChangeShapeType="1"/>
          </p:cNvSpPr>
          <p:nvPr/>
        </p:nvSpPr>
        <p:spPr bwMode="auto">
          <a:xfrm flipV="1">
            <a:off x="4857750" y="618966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2" name="Line 89"/>
          <p:cNvSpPr>
            <a:spLocks noChangeShapeType="1"/>
          </p:cNvSpPr>
          <p:nvPr/>
        </p:nvSpPr>
        <p:spPr bwMode="auto">
          <a:xfrm flipV="1">
            <a:off x="5848350" y="57324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3" name="Line 90"/>
          <p:cNvSpPr>
            <a:spLocks noChangeShapeType="1"/>
          </p:cNvSpPr>
          <p:nvPr/>
        </p:nvSpPr>
        <p:spPr bwMode="auto">
          <a:xfrm flipH="1">
            <a:off x="6915150" y="61896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4" name="Line 91"/>
          <p:cNvSpPr>
            <a:spLocks noChangeShapeType="1"/>
          </p:cNvSpPr>
          <p:nvPr/>
        </p:nvSpPr>
        <p:spPr bwMode="auto">
          <a:xfrm>
            <a:off x="6991350" y="458946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5" name="Line 92"/>
          <p:cNvSpPr>
            <a:spLocks noChangeShapeType="1"/>
          </p:cNvSpPr>
          <p:nvPr/>
        </p:nvSpPr>
        <p:spPr bwMode="auto">
          <a:xfrm>
            <a:off x="7981950" y="458946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6" name="Line 93"/>
          <p:cNvSpPr>
            <a:spLocks noChangeShapeType="1"/>
          </p:cNvSpPr>
          <p:nvPr/>
        </p:nvSpPr>
        <p:spPr bwMode="auto">
          <a:xfrm flipH="1">
            <a:off x="7219950" y="4513263"/>
            <a:ext cx="76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7" name="Freeform 94"/>
          <p:cNvSpPr>
            <a:spLocks/>
          </p:cNvSpPr>
          <p:nvPr/>
        </p:nvSpPr>
        <p:spPr bwMode="auto">
          <a:xfrm>
            <a:off x="2800350" y="4437063"/>
            <a:ext cx="6248400" cy="2057400"/>
          </a:xfrm>
          <a:custGeom>
            <a:avLst/>
            <a:gdLst>
              <a:gd name="T0" fmla="*/ 2147483647 w 3936"/>
              <a:gd name="T1" fmla="*/ 2147483647 h 1296"/>
              <a:gd name="T2" fmla="*/ 2147483647 w 3936"/>
              <a:gd name="T3" fmla="*/ 2147483647 h 1296"/>
              <a:gd name="T4" fmla="*/ 2147483647 w 3936"/>
              <a:gd name="T5" fmla="*/ 2147483647 h 1296"/>
              <a:gd name="T6" fmla="*/ 0 w 3936"/>
              <a:gd name="T7" fmla="*/ 2147483647 h 1296"/>
              <a:gd name="T8" fmla="*/ 0 w 3936"/>
              <a:gd name="T9" fmla="*/ 0 h 1296"/>
              <a:gd name="T10" fmla="*/ 2147483647 w 3936"/>
              <a:gd name="T11" fmla="*/ 0 h 12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1296"/>
              <a:gd name="T20" fmla="*/ 3936 w 3936"/>
              <a:gd name="T21" fmla="*/ 1296 h 12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1296">
                <a:moveTo>
                  <a:pt x="3840" y="432"/>
                </a:moveTo>
                <a:lnTo>
                  <a:pt x="3936" y="432"/>
                </a:lnTo>
                <a:lnTo>
                  <a:pt x="3936" y="1296"/>
                </a:lnTo>
                <a:lnTo>
                  <a:pt x="0" y="1296"/>
                </a:lnTo>
                <a:lnTo>
                  <a:pt x="0" y="0"/>
                </a:lnTo>
                <a:lnTo>
                  <a:pt x="336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8" name="Line 95"/>
          <p:cNvSpPr>
            <a:spLocks noChangeShapeType="1"/>
          </p:cNvSpPr>
          <p:nvPr/>
        </p:nvSpPr>
        <p:spPr bwMode="auto">
          <a:xfrm>
            <a:off x="6610350" y="5427663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59" name="Line 96"/>
          <p:cNvSpPr>
            <a:spLocks noChangeShapeType="1"/>
          </p:cNvSpPr>
          <p:nvPr/>
        </p:nvSpPr>
        <p:spPr bwMode="auto">
          <a:xfrm>
            <a:off x="8286750" y="573246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60" name="Line 97"/>
          <p:cNvSpPr>
            <a:spLocks noChangeShapeType="1"/>
          </p:cNvSpPr>
          <p:nvPr/>
        </p:nvSpPr>
        <p:spPr bwMode="auto">
          <a:xfrm flipH="1">
            <a:off x="4552950" y="64182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761" name="Freeform 98"/>
          <p:cNvSpPr>
            <a:spLocks/>
          </p:cNvSpPr>
          <p:nvPr/>
        </p:nvSpPr>
        <p:spPr bwMode="auto">
          <a:xfrm>
            <a:off x="5391150" y="4814888"/>
            <a:ext cx="1219200" cy="609600"/>
          </a:xfrm>
          <a:custGeom>
            <a:avLst/>
            <a:gdLst>
              <a:gd name="T0" fmla="*/ 2147483647 w 768"/>
              <a:gd name="T1" fmla="*/ 2147483647 h 384"/>
              <a:gd name="T2" fmla="*/ 0 w 768"/>
              <a:gd name="T3" fmla="*/ 2147483647 h 384"/>
              <a:gd name="T4" fmla="*/ 0 w 768"/>
              <a:gd name="T5" fmla="*/ 0 h 384"/>
              <a:gd name="T6" fmla="*/ 0 60000 65536"/>
              <a:gd name="T7" fmla="*/ 0 60000 65536"/>
              <a:gd name="T8" fmla="*/ 0 60000 65536"/>
              <a:gd name="T9" fmla="*/ 0 w 768"/>
              <a:gd name="T10" fmla="*/ 0 h 384"/>
              <a:gd name="T11" fmla="*/ 768 w 7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84">
                <a:moveTo>
                  <a:pt x="768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9965" name="Group 135"/>
          <p:cNvGrpSpPr>
            <a:grpSpLocks/>
          </p:cNvGrpSpPr>
          <p:nvPr/>
        </p:nvGrpSpPr>
        <p:grpSpPr bwMode="auto">
          <a:xfrm>
            <a:off x="64539" y="3059113"/>
            <a:ext cx="2725817" cy="3857344"/>
            <a:chOff x="3028968" y="2811463"/>
            <a:chExt cx="2725170" cy="3857064"/>
          </a:xfrm>
        </p:grpSpPr>
        <p:sp>
          <p:nvSpPr>
            <p:cNvPr id="106" name="Rectangle 5"/>
            <p:cNvSpPr>
              <a:spLocks noChangeArrowheads="1"/>
            </p:cNvSpPr>
            <p:nvPr/>
          </p:nvSpPr>
          <p:spPr bwMode="auto">
            <a:xfrm rot="10800000" flipV="1">
              <a:off x="3028968" y="6332562"/>
              <a:ext cx="769259" cy="3359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I</a:t>
              </a:r>
              <a:r>
                <a:rPr lang="en-US" sz="1600" dirty="0" smtClean="0">
                  <a:latin typeface="+mn-lt"/>
                  <a:ea typeface="ＭＳ Ｐゴシック" charset="-128"/>
                  <a:cs typeface="ＭＳ Ｐゴシック" charset="-128"/>
                </a:rPr>
                <a:t>mm16</a:t>
              </a:r>
              <a:endParaRPr lang="en-US" sz="16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Rectangle 6"/>
            <p:cNvSpPr>
              <a:spLocks noChangeArrowheads="1"/>
            </p:cNvSpPr>
            <p:nvPr/>
          </p:nvSpPr>
          <p:spPr bwMode="auto">
            <a:xfrm>
              <a:off x="4915017" y="5297308"/>
              <a:ext cx="409478" cy="334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+mn-lt"/>
                  <a:ea typeface="ＭＳ Ｐゴシック" charset="-128"/>
                  <a:cs typeface="ＭＳ Ｐゴシック" charset="-128"/>
                </a:rPr>
                <a:t>clk</a:t>
              </a:r>
              <a:endParaRPr lang="en-US" sz="1600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grpSp>
          <p:nvGrpSpPr>
            <p:cNvPr id="79968" name="Group 7"/>
            <p:cNvGrpSpPr>
              <a:grpSpLocks/>
            </p:cNvGrpSpPr>
            <p:nvPr/>
          </p:nvGrpSpPr>
          <p:grpSpPr bwMode="auto">
            <a:xfrm>
              <a:off x="4941891" y="3990975"/>
              <a:ext cx="354013" cy="1271588"/>
              <a:chOff x="1324" y="2335"/>
              <a:chExt cx="223" cy="801"/>
            </a:xfrm>
          </p:grpSpPr>
          <p:sp>
            <p:nvSpPr>
              <p:cNvPr id="109" name="Rectangle 8"/>
              <p:cNvSpPr>
                <a:spLocks noChangeArrowheads="1"/>
              </p:cNvSpPr>
              <p:nvPr/>
            </p:nvSpPr>
            <p:spPr bwMode="auto">
              <a:xfrm>
                <a:off x="1364" y="2384"/>
                <a:ext cx="145" cy="7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Rectangle 9"/>
              <p:cNvSpPr>
                <a:spLocks noChangeArrowheads="1"/>
              </p:cNvSpPr>
              <p:nvPr/>
            </p:nvSpPr>
            <p:spPr bwMode="auto">
              <a:xfrm rot="5400000">
                <a:off x="1304" y="2680"/>
                <a:ext cx="25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PC</a:t>
                </a:r>
              </a:p>
            </p:txBody>
          </p:sp>
          <p:sp>
            <p:nvSpPr>
              <p:cNvPr id="111" name="Rectangle 10"/>
              <p:cNvSpPr>
                <a:spLocks noChangeArrowheads="1"/>
              </p:cNvSpPr>
              <p:nvPr/>
            </p:nvSpPr>
            <p:spPr bwMode="auto">
              <a:xfrm rot="16200000">
                <a:off x="1318" y="2352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00</a:t>
                </a:r>
              </a:p>
            </p:txBody>
          </p:sp>
          <p:sp>
            <p:nvSpPr>
              <p:cNvPr id="112" name="Rectangle 11"/>
              <p:cNvSpPr>
                <a:spLocks noChangeArrowheads="1"/>
              </p:cNvSpPr>
              <p:nvPr/>
            </p:nvSpPr>
            <p:spPr bwMode="auto">
              <a:xfrm>
                <a:off x="1367" y="2388"/>
                <a:ext cx="140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13" name="Rectangle 12"/>
            <p:cNvSpPr>
              <a:spLocks noChangeArrowheads="1"/>
            </p:cNvSpPr>
            <p:nvPr/>
          </p:nvSpPr>
          <p:spPr bwMode="auto">
            <a:xfrm>
              <a:off x="3318372" y="3408320"/>
              <a:ext cx="285682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4</a:t>
              </a:r>
            </a:p>
          </p:txBody>
        </p:sp>
        <p:sp>
          <p:nvSpPr>
            <p:cNvPr id="114" name="Rectangle 13"/>
            <p:cNvSpPr>
              <a:spLocks noChangeArrowheads="1"/>
            </p:cNvSpPr>
            <p:nvPr/>
          </p:nvSpPr>
          <p:spPr bwMode="auto">
            <a:xfrm>
              <a:off x="4223032" y="3255931"/>
              <a:ext cx="1531106" cy="3359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u="sng" dirty="0" err="1" smtClean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nPC_sel</a:t>
              </a:r>
              <a:r>
                <a:rPr lang="en-US" sz="1600" u="sng" dirty="0" smtClean="0">
                  <a:latin typeface="+mn-lt"/>
                  <a:ea typeface="ＭＳ Ｐゴシック" charset="-128"/>
                  <a:cs typeface="ＭＳ Ｐゴシック" charset="-128"/>
                </a:rPr>
                <a:t> &amp; Equal</a:t>
              </a:r>
              <a:endParaRPr lang="en-US" sz="1600" u="sng" dirty="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 flipH="1">
              <a:off x="4700755" y="3665476"/>
              <a:ext cx="0" cy="371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6" name="Rectangle 15"/>
            <p:cNvSpPr>
              <a:spLocks noChangeArrowheads="1"/>
            </p:cNvSpPr>
            <p:nvPr/>
          </p:nvSpPr>
          <p:spPr bwMode="auto">
            <a:xfrm>
              <a:off x="3365985" y="5084598"/>
              <a:ext cx="295205" cy="106672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auto">
            <a:xfrm rot="5400000">
              <a:off x="3155632" y="5434644"/>
              <a:ext cx="703212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PC Ext</a:t>
              </a:r>
            </a:p>
          </p:txBody>
        </p: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 rot="5400000">
              <a:off x="3713507" y="3829004"/>
              <a:ext cx="692100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Adder</a:t>
              </a:r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3878625" y="3484514"/>
              <a:ext cx="380909" cy="1066723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Rectangle 19"/>
            <p:cNvSpPr>
              <a:spLocks noChangeArrowheads="1"/>
            </p:cNvSpPr>
            <p:nvPr/>
          </p:nvSpPr>
          <p:spPr bwMode="auto">
            <a:xfrm rot="5400000">
              <a:off x="3714301" y="5048909"/>
              <a:ext cx="690512" cy="3364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Adder</a:t>
              </a:r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3878625" y="4703626"/>
              <a:ext cx="380909" cy="1066723"/>
            </a:xfrm>
            <a:custGeom>
              <a:avLst/>
              <a:gdLst>
                <a:gd name="T0" fmla="*/ 0 w 240"/>
                <a:gd name="T1" fmla="*/ 0 h 672"/>
                <a:gd name="T2" fmla="*/ 0 w 240"/>
                <a:gd name="T3" fmla="*/ 2147483647 h 672"/>
                <a:gd name="T4" fmla="*/ 2147483647 w 240"/>
                <a:gd name="T5" fmla="*/ 2147483647 h 672"/>
                <a:gd name="T6" fmla="*/ 0 w 240"/>
                <a:gd name="T7" fmla="*/ 2147483647 h 672"/>
                <a:gd name="T8" fmla="*/ 0 w 240"/>
                <a:gd name="T9" fmla="*/ 2147483647 h 672"/>
                <a:gd name="T10" fmla="*/ 2147483647 w 240"/>
                <a:gd name="T11" fmla="*/ 2147483647 h 672"/>
                <a:gd name="T12" fmla="*/ 2147483647 w 240"/>
                <a:gd name="T13" fmla="*/ 2147483647 h 672"/>
                <a:gd name="T14" fmla="*/ 0 w 240"/>
                <a:gd name="T15" fmla="*/ 0 h 6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672"/>
                <a:gd name="T26" fmla="*/ 240 w 240"/>
                <a:gd name="T27" fmla="*/ 672 h 6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" name="Rectangle 21"/>
            <p:cNvSpPr>
              <a:spLocks noChangeArrowheads="1"/>
            </p:cNvSpPr>
            <p:nvPr/>
          </p:nvSpPr>
          <p:spPr bwMode="auto">
            <a:xfrm rot="5400000">
              <a:off x="4392013" y="4521899"/>
              <a:ext cx="555585" cy="3348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Mux</a:t>
              </a:r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4564262" y="3941681"/>
              <a:ext cx="228546" cy="1447695"/>
            </a:xfrm>
            <a:custGeom>
              <a:avLst/>
              <a:gdLst>
                <a:gd name="T0" fmla="*/ 0 w 144"/>
                <a:gd name="T1" fmla="*/ 0 h 912"/>
                <a:gd name="T2" fmla="*/ 0 w 144"/>
                <a:gd name="T3" fmla="*/ 2147483647 h 912"/>
                <a:gd name="T4" fmla="*/ 2147483647 w 144"/>
                <a:gd name="T5" fmla="*/ 2147483647 h 912"/>
                <a:gd name="T6" fmla="*/ 2147483647 w 144"/>
                <a:gd name="T7" fmla="*/ 2147483647 h 912"/>
                <a:gd name="T8" fmla="*/ 0 w 144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12"/>
                <a:gd name="T17" fmla="*/ 144 w 144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12">
                  <a:moveTo>
                    <a:pt x="0" y="0"/>
                  </a:moveTo>
                  <a:lnTo>
                    <a:pt x="0" y="912"/>
                  </a:lnTo>
                  <a:lnTo>
                    <a:pt x="144" y="76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5249899" y="2887657"/>
              <a:ext cx="152364" cy="1815968"/>
            </a:xfrm>
            <a:custGeom>
              <a:avLst/>
              <a:gdLst>
                <a:gd name="T0" fmla="*/ 0 w 144"/>
                <a:gd name="T1" fmla="*/ 2147483647 h 1728"/>
                <a:gd name="T2" fmla="*/ 2147483647 w 144"/>
                <a:gd name="T3" fmla="*/ 2147483647 h 1728"/>
                <a:gd name="T4" fmla="*/ 2147483647 w 144"/>
                <a:gd name="T5" fmla="*/ 0 h 1728"/>
                <a:gd name="T6" fmla="*/ 0 60000 65536"/>
                <a:gd name="T7" fmla="*/ 0 60000 65536"/>
                <a:gd name="T8" fmla="*/ 0 60000 65536"/>
                <a:gd name="T9" fmla="*/ 0 w 144"/>
                <a:gd name="T10" fmla="*/ 0 h 1728"/>
                <a:gd name="T11" fmla="*/ 144 w 144"/>
                <a:gd name="T12" fmla="*/ 1728 h 17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728">
                  <a:moveTo>
                    <a:pt x="0" y="1728"/>
                  </a:moveTo>
                  <a:lnTo>
                    <a:pt x="144" y="1728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3192988" y="3179736"/>
              <a:ext cx="2209275" cy="1219112"/>
            </a:xfrm>
            <a:custGeom>
              <a:avLst/>
              <a:gdLst>
                <a:gd name="T0" fmla="*/ 2147483647 w 1440"/>
                <a:gd name="T1" fmla="*/ 0 h 768"/>
                <a:gd name="T2" fmla="*/ 0 w 1440"/>
                <a:gd name="T3" fmla="*/ 0 h 768"/>
                <a:gd name="T4" fmla="*/ 0 w 1440"/>
                <a:gd name="T5" fmla="*/ 2147483647 h 768"/>
                <a:gd name="T6" fmla="*/ 2147483647 w 1440"/>
                <a:gd name="T7" fmla="*/ 2147483647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768"/>
                <a:gd name="T14" fmla="*/ 1440 w 1440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768">
                  <a:moveTo>
                    <a:pt x="1440" y="0"/>
                  </a:moveTo>
                  <a:lnTo>
                    <a:pt x="0" y="0"/>
                  </a:ln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Line 25"/>
            <p:cNvSpPr>
              <a:spLocks noChangeShapeType="1"/>
            </p:cNvSpPr>
            <p:nvPr/>
          </p:nvSpPr>
          <p:spPr bwMode="auto">
            <a:xfrm>
              <a:off x="3573898" y="3636903"/>
              <a:ext cx="304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" name="Line 26"/>
            <p:cNvSpPr>
              <a:spLocks noChangeShapeType="1"/>
            </p:cNvSpPr>
            <p:nvPr/>
          </p:nvSpPr>
          <p:spPr bwMode="auto">
            <a:xfrm>
              <a:off x="4259535" y="4094070"/>
              <a:ext cx="304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auto">
            <a:xfrm>
              <a:off x="3497716" y="4094070"/>
              <a:ext cx="838001" cy="761945"/>
            </a:xfrm>
            <a:custGeom>
              <a:avLst/>
              <a:gdLst>
                <a:gd name="T0" fmla="*/ 2147483647 w 528"/>
                <a:gd name="T1" fmla="*/ 0 h 480"/>
                <a:gd name="T2" fmla="*/ 2147483647 w 528"/>
                <a:gd name="T3" fmla="*/ 2147483647 h 480"/>
                <a:gd name="T4" fmla="*/ 0 w 528"/>
                <a:gd name="T5" fmla="*/ 2147483647 h 480"/>
                <a:gd name="T6" fmla="*/ 0 w 528"/>
                <a:gd name="T7" fmla="*/ 2147483647 h 480"/>
                <a:gd name="T8" fmla="*/ 2147483647 w 528"/>
                <a:gd name="T9" fmla="*/ 2147483647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480"/>
                <a:gd name="T17" fmla="*/ 528 w 528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480">
                  <a:moveTo>
                    <a:pt x="528" y="0"/>
                  </a:moveTo>
                  <a:lnTo>
                    <a:pt x="528" y="336"/>
                  </a:lnTo>
                  <a:lnTo>
                    <a:pt x="0" y="336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>
              <a:off x="3650080" y="5617959"/>
              <a:ext cx="228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3116807" y="5617959"/>
              <a:ext cx="228546" cy="685750"/>
            </a:xfrm>
            <a:custGeom>
              <a:avLst/>
              <a:gdLst>
                <a:gd name="T0" fmla="*/ 0 w 144"/>
                <a:gd name="T1" fmla="*/ 2147483647 h 432"/>
                <a:gd name="T2" fmla="*/ 0 w 144"/>
                <a:gd name="T3" fmla="*/ 0 h 432"/>
                <a:gd name="T4" fmla="*/ 2147483647 w 144"/>
                <a:gd name="T5" fmla="*/ 0 h 432"/>
                <a:gd name="T6" fmla="*/ 0 60000 65536"/>
                <a:gd name="T7" fmla="*/ 0 60000 65536"/>
                <a:gd name="T8" fmla="*/ 0 60000 65536"/>
                <a:gd name="T9" fmla="*/ 0 w 144"/>
                <a:gd name="T10" fmla="*/ 0 h 432"/>
                <a:gd name="T11" fmla="*/ 144 w 14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32">
                  <a:moveTo>
                    <a:pt x="0" y="432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" name="Line 30"/>
            <p:cNvSpPr>
              <a:spLocks noChangeShapeType="1"/>
            </p:cNvSpPr>
            <p:nvPr/>
          </p:nvSpPr>
          <p:spPr bwMode="auto">
            <a:xfrm>
              <a:off x="4259535" y="5236987"/>
              <a:ext cx="304728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2" name="Line 31"/>
            <p:cNvSpPr>
              <a:spLocks noChangeShapeType="1"/>
            </p:cNvSpPr>
            <p:nvPr/>
          </p:nvSpPr>
          <p:spPr bwMode="auto">
            <a:xfrm>
              <a:off x="4792808" y="4703626"/>
              <a:ext cx="2285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4192876" y="2811463"/>
              <a:ext cx="1203039" cy="338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Inst Address</a:t>
              </a:r>
            </a:p>
          </p:txBody>
        </p:sp>
        <p:sp>
          <p:nvSpPr>
            <p:cNvPr id="134" name="Text Box 33"/>
            <p:cNvSpPr txBox="1">
              <a:spLocks noChangeArrowheads="1"/>
            </p:cNvSpPr>
            <p:nvPr/>
          </p:nvSpPr>
          <p:spPr bwMode="auto">
            <a:xfrm>
              <a:off x="4496017" y="4030575"/>
              <a:ext cx="296791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135" name="Text Box 34"/>
            <p:cNvSpPr txBox="1">
              <a:spLocks noChangeArrowheads="1"/>
            </p:cNvSpPr>
            <p:nvPr/>
          </p:nvSpPr>
          <p:spPr bwMode="auto">
            <a:xfrm>
              <a:off x="4488080" y="4989355"/>
              <a:ext cx="296792" cy="336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1A961-FF3F-E941-A7ED-6A1CA3F6A6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200" y="1271905"/>
            <a:ext cx="7391400" cy="2927350"/>
            <a:chOff x="288" y="432"/>
            <a:chExt cx="4656" cy="1844"/>
          </a:xfrm>
        </p:grpSpPr>
        <p:sp>
          <p:nvSpPr>
            <p:cNvPr id="2731057" name="Text Box 49"/>
            <p:cNvSpPr txBox="1">
              <a:spLocks noChangeArrowheads="1"/>
            </p:cNvSpPr>
            <p:nvPr/>
          </p:nvSpPr>
          <p:spPr bwMode="auto">
            <a:xfrm rot="-5400000">
              <a:off x="495" y="1017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PC</a:t>
              </a:r>
            </a:p>
          </p:txBody>
        </p:sp>
        <p:sp>
          <p:nvSpPr>
            <p:cNvPr id="2731058" name="Rectangle 50"/>
            <p:cNvSpPr>
              <a:spLocks noChangeArrowheads="1"/>
            </p:cNvSpPr>
            <p:nvPr/>
          </p:nvSpPr>
          <p:spPr bwMode="auto">
            <a:xfrm>
              <a:off x="528" y="768"/>
              <a:ext cx="24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59" name="Rectangle 51"/>
            <p:cNvSpPr>
              <a:spLocks noChangeArrowheads="1"/>
            </p:cNvSpPr>
            <p:nvPr/>
          </p:nvSpPr>
          <p:spPr bwMode="auto">
            <a:xfrm rot="-5400000">
              <a:off x="960" y="960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instruction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60" name="AutoShape 52"/>
            <p:cNvSpPr>
              <a:spLocks noChangeArrowheads="1"/>
            </p:cNvSpPr>
            <p:nvPr/>
          </p:nvSpPr>
          <p:spPr bwMode="auto">
            <a:xfrm>
              <a:off x="912" y="1670"/>
              <a:ext cx="231" cy="34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+4</a:t>
              </a:r>
            </a:p>
          </p:txBody>
        </p:sp>
        <p:sp>
          <p:nvSpPr>
            <p:cNvPr id="2731061" name="Line 53"/>
            <p:cNvSpPr>
              <a:spLocks noChangeShapeType="1"/>
            </p:cNvSpPr>
            <p:nvPr/>
          </p:nvSpPr>
          <p:spPr bwMode="auto">
            <a:xfrm>
              <a:off x="768" y="11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2" name="Rectangle 54"/>
            <p:cNvSpPr>
              <a:spLocks noChangeArrowheads="1"/>
            </p:cNvSpPr>
            <p:nvPr/>
          </p:nvSpPr>
          <p:spPr bwMode="auto">
            <a:xfrm>
              <a:off x="2256" y="768"/>
              <a:ext cx="624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3" name="Line 55"/>
            <p:cNvSpPr>
              <a:spLocks noChangeShapeType="1"/>
            </p:cNvSpPr>
            <p:nvPr/>
          </p:nvSpPr>
          <p:spPr bwMode="auto">
            <a:xfrm>
              <a:off x="1920" y="10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4" name="Line 56"/>
            <p:cNvSpPr>
              <a:spLocks noChangeShapeType="1"/>
            </p:cNvSpPr>
            <p:nvPr/>
          </p:nvSpPr>
          <p:spPr bwMode="auto">
            <a:xfrm>
              <a:off x="1920" y="129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5" name="Line 57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6" name="Text Box 58"/>
            <p:cNvSpPr txBox="1">
              <a:spLocks noChangeArrowheads="1"/>
            </p:cNvSpPr>
            <p:nvPr/>
          </p:nvSpPr>
          <p:spPr bwMode="auto">
            <a:xfrm>
              <a:off x="1911" y="1238"/>
              <a:ext cx="2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rt</a:t>
              </a:r>
            </a:p>
          </p:txBody>
        </p:sp>
        <p:sp>
          <p:nvSpPr>
            <p:cNvPr id="2731067" name="Text Box 59"/>
            <p:cNvSpPr txBox="1">
              <a:spLocks noChangeArrowheads="1"/>
            </p:cNvSpPr>
            <p:nvPr/>
          </p:nvSpPr>
          <p:spPr bwMode="auto">
            <a:xfrm>
              <a:off x="1883" y="1046"/>
              <a:ext cx="24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rs</a:t>
              </a:r>
            </a:p>
          </p:txBody>
        </p:sp>
        <p:sp>
          <p:nvSpPr>
            <p:cNvPr id="2731068" name="Text Box 60"/>
            <p:cNvSpPr txBox="1">
              <a:spLocks noChangeArrowheads="1"/>
            </p:cNvSpPr>
            <p:nvPr/>
          </p:nvSpPr>
          <p:spPr bwMode="auto">
            <a:xfrm>
              <a:off x="1892" y="80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sp>
          <p:nvSpPr>
            <p:cNvPr id="2731069" name="Text Box 61"/>
            <p:cNvSpPr txBox="1">
              <a:spLocks noChangeArrowheads="1"/>
            </p:cNvSpPr>
            <p:nvPr/>
          </p:nvSpPr>
          <p:spPr bwMode="auto">
            <a:xfrm rot="-5400000">
              <a:off x="2182" y="966"/>
              <a:ext cx="73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3312" y="806"/>
              <a:ext cx="768" cy="960"/>
              <a:chOff x="3648" y="1348"/>
              <a:chExt cx="768" cy="960"/>
            </a:xfrm>
          </p:grpSpPr>
          <p:sp>
            <p:nvSpPr>
              <p:cNvPr id="2731071" name="Text Box 63"/>
              <p:cNvSpPr txBox="1">
                <a:spLocks noChangeArrowheads="1"/>
              </p:cNvSpPr>
              <p:nvPr/>
            </p:nvSpPr>
            <p:spPr bwMode="auto">
              <a:xfrm>
                <a:off x="3722" y="1699"/>
                <a:ext cx="42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ALU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731072" name="Freeform 64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192"/>
                  </a:cxn>
                  <a:cxn ang="0">
                    <a:pos x="528" y="672"/>
                  </a:cxn>
                  <a:cxn ang="0">
                    <a:pos x="0" y="960"/>
                  </a:cxn>
                  <a:cxn ang="0">
                    <a:pos x="0" y="528"/>
                  </a:cxn>
                  <a:cxn ang="0">
                    <a:pos x="48" y="480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073" name="Line 65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1074" name="Line 66"/>
            <p:cNvSpPr>
              <a:spLocks noChangeShapeType="1"/>
            </p:cNvSpPr>
            <p:nvPr/>
          </p:nvSpPr>
          <p:spPr bwMode="auto">
            <a:xfrm>
              <a:off x="2880" y="14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5" name="Line 67"/>
            <p:cNvSpPr>
              <a:spLocks noChangeShapeType="1"/>
            </p:cNvSpPr>
            <p:nvPr/>
          </p:nvSpPr>
          <p:spPr bwMode="auto">
            <a:xfrm>
              <a:off x="1901" y="170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6" name="Line 68"/>
            <p:cNvSpPr>
              <a:spLocks noChangeShapeType="1"/>
            </p:cNvSpPr>
            <p:nvPr/>
          </p:nvSpPr>
          <p:spPr bwMode="auto">
            <a:xfrm>
              <a:off x="2880" y="975"/>
              <a:ext cx="4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7" name="Rectangle 69"/>
            <p:cNvSpPr>
              <a:spLocks noChangeArrowheads="1"/>
            </p:cNvSpPr>
            <p:nvPr/>
          </p:nvSpPr>
          <p:spPr bwMode="auto">
            <a:xfrm rot="-5400000">
              <a:off x="3792" y="1056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Data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78" name="Line 70"/>
            <p:cNvSpPr>
              <a:spLocks noChangeShapeType="1"/>
            </p:cNvSpPr>
            <p:nvPr/>
          </p:nvSpPr>
          <p:spPr bwMode="auto">
            <a:xfrm>
              <a:off x="3024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9" name="Line 71"/>
            <p:cNvSpPr>
              <a:spLocks noChangeShapeType="1"/>
            </p:cNvSpPr>
            <p:nvPr/>
          </p:nvSpPr>
          <p:spPr bwMode="auto">
            <a:xfrm>
              <a:off x="3024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0" name="Line 72"/>
            <p:cNvSpPr>
              <a:spLocks noChangeShapeType="1"/>
            </p:cNvSpPr>
            <p:nvPr/>
          </p:nvSpPr>
          <p:spPr bwMode="auto">
            <a:xfrm>
              <a:off x="3024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1" name="Line 73"/>
            <p:cNvSpPr>
              <a:spLocks noChangeShapeType="1"/>
            </p:cNvSpPr>
            <p:nvPr/>
          </p:nvSpPr>
          <p:spPr bwMode="auto">
            <a:xfrm>
              <a:off x="4752" y="123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2" name="Line 74"/>
            <p:cNvSpPr>
              <a:spLocks noChangeShapeType="1"/>
            </p:cNvSpPr>
            <p:nvPr/>
          </p:nvSpPr>
          <p:spPr bwMode="auto">
            <a:xfrm flipV="1">
              <a:off x="4944" y="432"/>
              <a:ext cx="0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3" name="Line 75"/>
            <p:cNvSpPr>
              <a:spLocks noChangeShapeType="1"/>
            </p:cNvSpPr>
            <p:nvPr/>
          </p:nvSpPr>
          <p:spPr bwMode="auto">
            <a:xfrm flipH="1">
              <a:off x="2422" y="432"/>
              <a:ext cx="2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4" name="Line 76"/>
            <p:cNvSpPr>
              <a:spLocks noChangeShapeType="1"/>
            </p:cNvSpPr>
            <p:nvPr/>
          </p:nvSpPr>
          <p:spPr bwMode="auto">
            <a:xfrm>
              <a:off x="2422" y="43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5" name="Text Box 77"/>
            <p:cNvSpPr txBox="1">
              <a:spLocks noChangeArrowheads="1"/>
            </p:cNvSpPr>
            <p:nvPr/>
          </p:nvSpPr>
          <p:spPr bwMode="auto">
            <a:xfrm>
              <a:off x="1892" y="1680"/>
              <a:ext cx="41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2731086" name="Line 78"/>
            <p:cNvSpPr>
              <a:spLocks noChangeShapeType="1"/>
            </p:cNvSpPr>
            <p:nvPr/>
          </p:nvSpPr>
          <p:spPr bwMode="auto">
            <a:xfrm>
              <a:off x="1008" y="115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7" name="AutoShape 79"/>
            <p:cNvSpPr>
              <a:spLocks noChangeArrowheads="1"/>
            </p:cNvSpPr>
            <p:nvPr/>
          </p:nvSpPr>
          <p:spPr bwMode="auto">
            <a:xfrm>
              <a:off x="528" y="1766"/>
              <a:ext cx="240" cy="51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8" name="Line 80"/>
            <p:cNvSpPr>
              <a:spLocks noChangeShapeType="1"/>
            </p:cNvSpPr>
            <p:nvPr/>
          </p:nvSpPr>
          <p:spPr bwMode="auto">
            <a:xfrm flipH="1">
              <a:off x="768" y="190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9" name="Line 81"/>
            <p:cNvSpPr>
              <a:spLocks noChangeShapeType="1"/>
            </p:cNvSpPr>
            <p:nvPr/>
          </p:nvSpPr>
          <p:spPr bwMode="auto">
            <a:xfrm>
              <a:off x="2310" y="1709"/>
              <a:ext cx="0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0" name="Line 82"/>
            <p:cNvSpPr>
              <a:spLocks noChangeShapeType="1"/>
            </p:cNvSpPr>
            <p:nvPr/>
          </p:nvSpPr>
          <p:spPr bwMode="auto">
            <a:xfrm flipH="1">
              <a:off x="768" y="2132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1" name="Line 83"/>
            <p:cNvSpPr>
              <a:spLocks noChangeShapeType="1"/>
            </p:cNvSpPr>
            <p:nvPr/>
          </p:nvSpPr>
          <p:spPr bwMode="auto">
            <a:xfrm flipH="1">
              <a:off x="288" y="20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2" name="Line 84"/>
            <p:cNvSpPr>
              <a:spLocks noChangeShapeType="1"/>
            </p:cNvSpPr>
            <p:nvPr/>
          </p:nvSpPr>
          <p:spPr bwMode="auto">
            <a:xfrm flipV="1">
              <a:off x="288" y="115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3" name="Line 85"/>
            <p:cNvSpPr>
              <a:spLocks noChangeShapeType="1"/>
            </p:cNvSpPr>
            <p:nvPr/>
          </p:nvSpPr>
          <p:spPr bwMode="auto">
            <a:xfrm>
              <a:off x="288" y="115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1096" name="Text Box 88"/>
          <p:cNvSpPr txBox="1">
            <a:spLocks noChangeArrowheads="1"/>
          </p:cNvSpPr>
          <p:nvPr/>
        </p:nvSpPr>
        <p:spPr bwMode="auto">
          <a:xfrm>
            <a:off x="1293807" y="4137343"/>
            <a:ext cx="163825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1. Instruction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Fetch</a:t>
            </a:r>
          </a:p>
        </p:txBody>
      </p:sp>
      <p:sp>
        <p:nvSpPr>
          <p:cNvPr id="2731097" name="Line 89"/>
          <p:cNvSpPr>
            <a:spLocks noChangeShapeType="1"/>
          </p:cNvSpPr>
          <p:nvPr/>
        </p:nvSpPr>
        <p:spPr bwMode="auto">
          <a:xfrm>
            <a:off x="1236133" y="4137343"/>
            <a:ext cx="202776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098" name="Text Box 90"/>
          <p:cNvSpPr txBox="1">
            <a:spLocks noChangeArrowheads="1"/>
          </p:cNvSpPr>
          <p:nvPr/>
        </p:nvSpPr>
        <p:spPr bwMode="auto">
          <a:xfrm>
            <a:off x="2954866" y="3862705"/>
            <a:ext cx="2286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2. Decode/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   Register Read</a:t>
            </a:r>
          </a:p>
        </p:txBody>
      </p:sp>
      <p:sp>
        <p:nvSpPr>
          <p:cNvPr id="2731099" name="Line 91"/>
          <p:cNvSpPr>
            <a:spLocks noChangeShapeType="1"/>
          </p:cNvSpPr>
          <p:nvPr/>
        </p:nvSpPr>
        <p:spPr bwMode="auto">
          <a:xfrm>
            <a:off x="3505200" y="4132580"/>
            <a:ext cx="138112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1" name="Text Box 93"/>
          <p:cNvSpPr txBox="1">
            <a:spLocks noChangeArrowheads="1"/>
          </p:cNvSpPr>
          <p:nvPr/>
        </p:nvSpPr>
        <p:spPr bwMode="auto">
          <a:xfrm>
            <a:off x="4890029" y="4277043"/>
            <a:ext cx="138409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3. Execute</a:t>
            </a:r>
          </a:p>
        </p:txBody>
      </p:sp>
      <p:sp>
        <p:nvSpPr>
          <p:cNvPr id="2731102" name="Line 94"/>
          <p:cNvSpPr>
            <a:spLocks noChangeShapeType="1"/>
          </p:cNvSpPr>
          <p:nvPr/>
        </p:nvSpPr>
        <p:spPr bwMode="auto">
          <a:xfrm>
            <a:off x="5079832" y="4124643"/>
            <a:ext cx="108390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4" name="Text Box 96"/>
          <p:cNvSpPr txBox="1">
            <a:spLocks noChangeArrowheads="1"/>
          </p:cNvSpPr>
          <p:nvPr/>
        </p:nvSpPr>
        <p:spPr bwMode="auto">
          <a:xfrm>
            <a:off x="6237288" y="4277043"/>
            <a:ext cx="13843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4. Memory</a:t>
            </a:r>
          </a:p>
        </p:txBody>
      </p:sp>
      <p:sp>
        <p:nvSpPr>
          <p:cNvPr id="2731105" name="Line 97"/>
          <p:cNvSpPr>
            <a:spLocks noChangeShapeType="1"/>
          </p:cNvSpPr>
          <p:nvPr/>
        </p:nvSpPr>
        <p:spPr bwMode="auto">
          <a:xfrm flipV="1">
            <a:off x="6383867" y="4115647"/>
            <a:ext cx="1236133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7" name="Text Box 99"/>
          <p:cNvSpPr txBox="1">
            <a:spLocks noChangeArrowheads="1"/>
          </p:cNvSpPr>
          <p:nvPr/>
        </p:nvSpPr>
        <p:spPr bwMode="auto">
          <a:xfrm>
            <a:off x="7672388" y="4124643"/>
            <a:ext cx="1058821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5. Write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731108" name="Line 100"/>
          <p:cNvSpPr>
            <a:spLocks noChangeShapeType="1"/>
          </p:cNvSpPr>
          <p:nvPr/>
        </p:nvSpPr>
        <p:spPr bwMode="auto">
          <a:xfrm>
            <a:off x="7874000" y="4115647"/>
            <a:ext cx="844550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049867"/>
          </a:xfrm>
        </p:spPr>
        <p:txBody>
          <a:bodyPr/>
          <a:lstStyle/>
          <a:p>
            <a:r>
              <a:rPr lang="en-US" dirty="0" smtClean="0"/>
              <a:t>Single Cycle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57200" y="1279525"/>
            <a:ext cx="7391400" cy="2927350"/>
            <a:chOff x="288" y="432"/>
            <a:chExt cx="4656" cy="1844"/>
          </a:xfrm>
        </p:grpSpPr>
        <p:sp>
          <p:nvSpPr>
            <p:cNvPr id="2731057" name="Text Box 49"/>
            <p:cNvSpPr txBox="1">
              <a:spLocks noChangeArrowheads="1"/>
            </p:cNvSpPr>
            <p:nvPr/>
          </p:nvSpPr>
          <p:spPr bwMode="auto">
            <a:xfrm rot="-5400000">
              <a:off x="495" y="1017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PC</a:t>
              </a:r>
            </a:p>
          </p:txBody>
        </p:sp>
        <p:sp>
          <p:nvSpPr>
            <p:cNvPr id="2731058" name="Rectangle 50"/>
            <p:cNvSpPr>
              <a:spLocks noChangeArrowheads="1"/>
            </p:cNvSpPr>
            <p:nvPr/>
          </p:nvSpPr>
          <p:spPr bwMode="auto">
            <a:xfrm>
              <a:off x="528" y="768"/>
              <a:ext cx="240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59" name="Rectangle 51"/>
            <p:cNvSpPr>
              <a:spLocks noChangeArrowheads="1"/>
            </p:cNvSpPr>
            <p:nvPr/>
          </p:nvSpPr>
          <p:spPr bwMode="auto">
            <a:xfrm rot="-5400000">
              <a:off x="960" y="960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instruction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60" name="AutoShape 52"/>
            <p:cNvSpPr>
              <a:spLocks noChangeArrowheads="1"/>
            </p:cNvSpPr>
            <p:nvPr/>
          </p:nvSpPr>
          <p:spPr bwMode="auto">
            <a:xfrm>
              <a:off x="912" y="1670"/>
              <a:ext cx="231" cy="34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+4</a:t>
              </a:r>
            </a:p>
          </p:txBody>
        </p:sp>
        <p:sp>
          <p:nvSpPr>
            <p:cNvPr id="2731061" name="Line 53"/>
            <p:cNvSpPr>
              <a:spLocks noChangeShapeType="1"/>
            </p:cNvSpPr>
            <p:nvPr/>
          </p:nvSpPr>
          <p:spPr bwMode="auto">
            <a:xfrm>
              <a:off x="768" y="11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2" name="Rectangle 54"/>
            <p:cNvSpPr>
              <a:spLocks noChangeArrowheads="1"/>
            </p:cNvSpPr>
            <p:nvPr/>
          </p:nvSpPr>
          <p:spPr bwMode="auto">
            <a:xfrm>
              <a:off x="2256" y="768"/>
              <a:ext cx="624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3" name="Line 55"/>
            <p:cNvSpPr>
              <a:spLocks noChangeShapeType="1"/>
            </p:cNvSpPr>
            <p:nvPr/>
          </p:nvSpPr>
          <p:spPr bwMode="auto">
            <a:xfrm>
              <a:off x="1920" y="10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4" name="Line 56"/>
            <p:cNvSpPr>
              <a:spLocks noChangeShapeType="1"/>
            </p:cNvSpPr>
            <p:nvPr/>
          </p:nvSpPr>
          <p:spPr bwMode="auto">
            <a:xfrm>
              <a:off x="1920" y="129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5" name="Line 57"/>
            <p:cNvSpPr>
              <a:spLocks noChangeShapeType="1"/>
            </p:cNvSpPr>
            <p:nvPr/>
          </p:nvSpPr>
          <p:spPr bwMode="auto">
            <a:xfrm>
              <a:off x="192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66" name="Text Box 58"/>
            <p:cNvSpPr txBox="1">
              <a:spLocks noChangeArrowheads="1"/>
            </p:cNvSpPr>
            <p:nvPr/>
          </p:nvSpPr>
          <p:spPr bwMode="auto">
            <a:xfrm>
              <a:off x="1911" y="1238"/>
              <a:ext cx="2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rt</a:t>
              </a:r>
            </a:p>
          </p:txBody>
        </p:sp>
        <p:sp>
          <p:nvSpPr>
            <p:cNvPr id="2731067" name="Text Box 59"/>
            <p:cNvSpPr txBox="1">
              <a:spLocks noChangeArrowheads="1"/>
            </p:cNvSpPr>
            <p:nvPr/>
          </p:nvSpPr>
          <p:spPr bwMode="auto">
            <a:xfrm>
              <a:off x="1883" y="1046"/>
              <a:ext cx="24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rs</a:t>
              </a:r>
            </a:p>
          </p:txBody>
        </p:sp>
        <p:sp>
          <p:nvSpPr>
            <p:cNvPr id="2731068" name="Text Box 60"/>
            <p:cNvSpPr txBox="1">
              <a:spLocks noChangeArrowheads="1"/>
            </p:cNvSpPr>
            <p:nvPr/>
          </p:nvSpPr>
          <p:spPr bwMode="auto">
            <a:xfrm>
              <a:off x="1892" y="80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sp>
          <p:nvSpPr>
            <p:cNvPr id="2731069" name="Text Box 61"/>
            <p:cNvSpPr txBox="1">
              <a:spLocks noChangeArrowheads="1"/>
            </p:cNvSpPr>
            <p:nvPr/>
          </p:nvSpPr>
          <p:spPr bwMode="auto">
            <a:xfrm rot="-5400000">
              <a:off x="2182" y="966"/>
              <a:ext cx="73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3312" y="806"/>
              <a:ext cx="768" cy="960"/>
              <a:chOff x="3648" y="1348"/>
              <a:chExt cx="768" cy="960"/>
            </a:xfrm>
          </p:grpSpPr>
          <p:sp>
            <p:nvSpPr>
              <p:cNvPr id="2731071" name="Text Box 63"/>
              <p:cNvSpPr txBox="1">
                <a:spLocks noChangeArrowheads="1"/>
              </p:cNvSpPr>
              <p:nvPr/>
            </p:nvSpPr>
            <p:spPr bwMode="auto">
              <a:xfrm>
                <a:off x="3722" y="1699"/>
                <a:ext cx="42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ALU</a:t>
                </a:r>
                <a:endParaRPr lang="en-US" sz="240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sp>
            <p:nvSpPr>
              <p:cNvPr id="2731072" name="Freeform 64"/>
              <p:cNvSpPr>
                <a:spLocks/>
              </p:cNvSpPr>
              <p:nvPr/>
            </p:nvSpPr>
            <p:spPr bwMode="auto">
              <a:xfrm>
                <a:off x="3648" y="1348"/>
                <a:ext cx="528" cy="9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192"/>
                  </a:cxn>
                  <a:cxn ang="0">
                    <a:pos x="528" y="672"/>
                  </a:cxn>
                  <a:cxn ang="0">
                    <a:pos x="0" y="960"/>
                  </a:cxn>
                  <a:cxn ang="0">
                    <a:pos x="0" y="528"/>
                  </a:cxn>
                  <a:cxn ang="0">
                    <a:pos x="48" y="480"/>
                  </a:cxn>
                  <a:cxn ang="0">
                    <a:pos x="0" y="432"/>
                  </a:cxn>
                  <a:cxn ang="0">
                    <a:pos x="0" y="0"/>
                  </a:cxn>
                </a:cxnLst>
                <a:rect l="0" t="0" r="r" b="b"/>
                <a:pathLst>
                  <a:path w="528" h="960">
                    <a:moveTo>
                      <a:pt x="0" y="0"/>
                    </a:moveTo>
                    <a:lnTo>
                      <a:pt x="528" y="192"/>
                    </a:lnTo>
                    <a:lnTo>
                      <a:pt x="528" y="672"/>
                    </a:lnTo>
                    <a:lnTo>
                      <a:pt x="0" y="960"/>
                    </a:lnTo>
                    <a:lnTo>
                      <a:pt x="0" y="528"/>
                    </a:lnTo>
                    <a:lnTo>
                      <a:pt x="48" y="480"/>
                    </a:lnTo>
                    <a:lnTo>
                      <a:pt x="0" y="4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073" name="Line 65"/>
              <p:cNvSpPr>
                <a:spLocks noChangeShapeType="1"/>
              </p:cNvSpPr>
              <p:nvPr/>
            </p:nvSpPr>
            <p:spPr bwMode="auto">
              <a:xfrm>
                <a:off x="4176" y="1780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1074" name="Line 66"/>
            <p:cNvSpPr>
              <a:spLocks noChangeShapeType="1"/>
            </p:cNvSpPr>
            <p:nvPr/>
          </p:nvSpPr>
          <p:spPr bwMode="auto">
            <a:xfrm>
              <a:off x="2880" y="14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5" name="Line 67"/>
            <p:cNvSpPr>
              <a:spLocks noChangeShapeType="1"/>
            </p:cNvSpPr>
            <p:nvPr/>
          </p:nvSpPr>
          <p:spPr bwMode="auto">
            <a:xfrm>
              <a:off x="1901" y="170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6" name="Line 68"/>
            <p:cNvSpPr>
              <a:spLocks noChangeShapeType="1"/>
            </p:cNvSpPr>
            <p:nvPr/>
          </p:nvSpPr>
          <p:spPr bwMode="auto">
            <a:xfrm>
              <a:off x="2880" y="975"/>
              <a:ext cx="4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7" name="Rectangle 69"/>
            <p:cNvSpPr>
              <a:spLocks noChangeArrowheads="1"/>
            </p:cNvSpPr>
            <p:nvPr/>
          </p:nvSpPr>
          <p:spPr bwMode="auto">
            <a:xfrm rot="-5400000">
              <a:off x="3792" y="1056"/>
              <a:ext cx="1248" cy="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Data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731078" name="Line 70"/>
            <p:cNvSpPr>
              <a:spLocks noChangeShapeType="1"/>
            </p:cNvSpPr>
            <p:nvPr/>
          </p:nvSpPr>
          <p:spPr bwMode="auto">
            <a:xfrm>
              <a:off x="3024" y="14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79" name="Line 71"/>
            <p:cNvSpPr>
              <a:spLocks noChangeShapeType="1"/>
            </p:cNvSpPr>
            <p:nvPr/>
          </p:nvSpPr>
          <p:spPr bwMode="auto">
            <a:xfrm>
              <a:off x="3024" y="17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0" name="Line 72"/>
            <p:cNvSpPr>
              <a:spLocks noChangeShapeType="1"/>
            </p:cNvSpPr>
            <p:nvPr/>
          </p:nvSpPr>
          <p:spPr bwMode="auto">
            <a:xfrm>
              <a:off x="3024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1" name="Line 73"/>
            <p:cNvSpPr>
              <a:spLocks noChangeShapeType="1"/>
            </p:cNvSpPr>
            <p:nvPr/>
          </p:nvSpPr>
          <p:spPr bwMode="auto">
            <a:xfrm>
              <a:off x="4752" y="123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2" name="Line 74"/>
            <p:cNvSpPr>
              <a:spLocks noChangeShapeType="1"/>
            </p:cNvSpPr>
            <p:nvPr/>
          </p:nvSpPr>
          <p:spPr bwMode="auto">
            <a:xfrm flipV="1">
              <a:off x="4944" y="432"/>
              <a:ext cx="0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3" name="Line 75"/>
            <p:cNvSpPr>
              <a:spLocks noChangeShapeType="1"/>
            </p:cNvSpPr>
            <p:nvPr/>
          </p:nvSpPr>
          <p:spPr bwMode="auto">
            <a:xfrm flipH="1">
              <a:off x="2422" y="432"/>
              <a:ext cx="2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4" name="Line 76"/>
            <p:cNvSpPr>
              <a:spLocks noChangeShapeType="1"/>
            </p:cNvSpPr>
            <p:nvPr/>
          </p:nvSpPr>
          <p:spPr bwMode="auto">
            <a:xfrm>
              <a:off x="2422" y="43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5" name="Text Box 77"/>
            <p:cNvSpPr txBox="1">
              <a:spLocks noChangeArrowheads="1"/>
            </p:cNvSpPr>
            <p:nvPr/>
          </p:nvSpPr>
          <p:spPr bwMode="auto">
            <a:xfrm>
              <a:off x="1892" y="1680"/>
              <a:ext cx="41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2731086" name="Line 78"/>
            <p:cNvSpPr>
              <a:spLocks noChangeShapeType="1"/>
            </p:cNvSpPr>
            <p:nvPr/>
          </p:nvSpPr>
          <p:spPr bwMode="auto">
            <a:xfrm>
              <a:off x="1008" y="115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7" name="AutoShape 79"/>
            <p:cNvSpPr>
              <a:spLocks noChangeArrowheads="1"/>
            </p:cNvSpPr>
            <p:nvPr/>
          </p:nvSpPr>
          <p:spPr bwMode="auto">
            <a:xfrm>
              <a:off x="528" y="1766"/>
              <a:ext cx="240" cy="51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8" name="Line 80"/>
            <p:cNvSpPr>
              <a:spLocks noChangeShapeType="1"/>
            </p:cNvSpPr>
            <p:nvPr/>
          </p:nvSpPr>
          <p:spPr bwMode="auto">
            <a:xfrm flipH="1">
              <a:off x="768" y="190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89" name="Line 81"/>
            <p:cNvSpPr>
              <a:spLocks noChangeShapeType="1"/>
            </p:cNvSpPr>
            <p:nvPr/>
          </p:nvSpPr>
          <p:spPr bwMode="auto">
            <a:xfrm>
              <a:off x="2310" y="1709"/>
              <a:ext cx="0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0" name="Line 82"/>
            <p:cNvSpPr>
              <a:spLocks noChangeShapeType="1"/>
            </p:cNvSpPr>
            <p:nvPr/>
          </p:nvSpPr>
          <p:spPr bwMode="auto">
            <a:xfrm flipH="1">
              <a:off x="768" y="2132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1" name="Line 83"/>
            <p:cNvSpPr>
              <a:spLocks noChangeShapeType="1"/>
            </p:cNvSpPr>
            <p:nvPr/>
          </p:nvSpPr>
          <p:spPr bwMode="auto">
            <a:xfrm flipH="1">
              <a:off x="288" y="20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2" name="Line 84"/>
            <p:cNvSpPr>
              <a:spLocks noChangeShapeType="1"/>
            </p:cNvSpPr>
            <p:nvPr/>
          </p:nvSpPr>
          <p:spPr bwMode="auto">
            <a:xfrm flipV="1">
              <a:off x="288" y="1152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93" name="Line 85"/>
            <p:cNvSpPr>
              <a:spLocks noChangeShapeType="1"/>
            </p:cNvSpPr>
            <p:nvPr/>
          </p:nvSpPr>
          <p:spPr bwMode="auto">
            <a:xfrm>
              <a:off x="288" y="115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1096" name="Text Box 88"/>
          <p:cNvSpPr txBox="1">
            <a:spLocks noChangeArrowheads="1"/>
          </p:cNvSpPr>
          <p:nvPr/>
        </p:nvSpPr>
        <p:spPr bwMode="auto">
          <a:xfrm>
            <a:off x="1293807" y="4144963"/>
            <a:ext cx="1638257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1. Instruction</a:t>
            </a:r>
          </a:p>
          <a:p>
            <a:pPr algn="ctr"/>
            <a:r>
              <a:rPr lang="en-US" sz="2000">
                <a:solidFill>
                  <a:schemeClr val="accent2"/>
                </a:solidFill>
              </a:rPr>
              <a:t>Fetch</a:t>
            </a:r>
          </a:p>
        </p:txBody>
      </p:sp>
      <p:sp>
        <p:nvSpPr>
          <p:cNvPr id="2731097" name="Line 89"/>
          <p:cNvSpPr>
            <a:spLocks noChangeShapeType="1"/>
          </p:cNvSpPr>
          <p:nvPr/>
        </p:nvSpPr>
        <p:spPr bwMode="auto">
          <a:xfrm>
            <a:off x="1236133" y="4144963"/>
            <a:ext cx="202776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098" name="Text Box 90"/>
          <p:cNvSpPr txBox="1">
            <a:spLocks noChangeArrowheads="1"/>
          </p:cNvSpPr>
          <p:nvPr/>
        </p:nvSpPr>
        <p:spPr bwMode="auto">
          <a:xfrm>
            <a:off x="2954866" y="3870325"/>
            <a:ext cx="2286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2. Decode/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   Register Read</a:t>
            </a:r>
          </a:p>
        </p:txBody>
      </p:sp>
      <p:sp>
        <p:nvSpPr>
          <p:cNvPr id="2731099" name="Line 91"/>
          <p:cNvSpPr>
            <a:spLocks noChangeShapeType="1"/>
          </p:cNvSpPr>
          <p:nvPr/>
        </p:nvSpPr>
        <p:spPr bwMode="auto">
          <a:xfrm>
            <a:off x="3505200" y="4140200"/>
            <a:ext cx="138112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1" name="Text Box 93"/>
          <p:cNvSpPr txBox="1">
            <a:spLocks noChangeArrowheads="1"/>
          </p:cNvSpPr>
          <p:nvPr/>
        </p:nvSpPr>
        <p:spPr bwMode="auto">
          <a:xfrm>
            <a:off x="4890029" y="4284663"/>
            <a:ext cx="138409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3. Execute</a:t>
            </a:r>
          </a:p>
        </p:txBody>
      </p:sp>
      <p:sp>
        <p:nvSpPr>
          <p:cNvPr id="2731102" name="Line 94"/>
          <p:cNvSpPr>
            <a:spLocks noChangeShapeType="1"/>
          </p:cNvSpPr>
          <p:nvPr/>
        </p:nvSpPr>
        <p:spPr bwMode="auto">
          <a:xfrm>
            <a:off x="5079832" y="4132263"/>
            <a:ext cx="1083901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4" name="Text Box 96"/>
          <p:cNvSpPr txBox="1">
            <a:spLocks noChangeArrowheads="1"/>
          </p:cNvSpPr>
          <p:nvPr/>
        </p:nvSpPr>
        <p:spPr bwMode="auto">
          <a:xfrm>
            <a:off x="6237288" y="4284663"/>
            <a:ext cx="13843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4. Memory</a:t>
            </a:r>
          </a:p>
        </p:txBody>
      </p:sp>
      <p:sp>
        <p:nvSpPr>
          <p:cNvPr id="2731105" name="Line 97"/>
          <p:cNvSpPr>
            <a:spLocks noChangeShapeType="1"/>
          </p:cNvSpPr>
          <p:nvPr/>
        </p:nvSpPr>
        <p:spPr bwMode="auto">
          <a:xfrm flipV="1">
            <a:off x="6383867" y="4123267"/>
            <a:ext cx="1236133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1107" name="Text Box 99"/>
          <p:cNvSpPr txBox="1">
            <a:spLocks noChangeArrowheads="1"/>
          </p:cNvSpPr>
          <p:nvPr/>
        </p:nvSpPr>
        <p:spPr bwMode="auto">
          <a:xfrm>
            <a:off x="7672388" y="4132263"/>
            <a:ext cx="1058821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5. Write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Back</a:t>
            </a:r>
          </a:p>
        </p:txBody>
      </p:sp>
      <p:sp>
        <p:nvSpPr>
          <p:cNvPr id="2731108" name="Line 100"/>
          <p:cNvSpPr>
            <a:spLocks noChangeShapeType="1"/>
          </p:cNvSpPr>
          <p:nvPr/>
        </p:nvSpPr>
        <p:spPr bwMode="auto">
          <a:xfrm>
            <a:off x="7874000" y="4123267"/>
            <a:ext cx="844550" cy="899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diamond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049867"/>
          </a:xfrm>
        </p:spPr>
        <p:txBody>
          <a:bodyPr/>
          <a:lstStyle/>
          <a:p>
            <a:r>
              <a:rPr lang="en-US" dirty="0" smtClean="0"/>
              <a:t>Pipeline registers</a:t>
            </a:r>
            <a:endParaRPr lang="en-US" dirty="0"/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969933"/>
            <a:ext cx="8229600" cy="2269067"/>
          </a:xfrm>
        </p:spPr>
        <p:txBody>
          <a:bodyPr/>
          <a:lstStyle/>
          <a:p>
            <a:r>
              <a:rPr lang="en-US" dirty="0" smtClean="0"/>
              <a:t>Need registers between stages</a:t>
            </a:r>
          </a:p>
          <a:p>
            <a:pPr lvl="1"/>
            <a:r>
              <a:rPr lang="en-US" dirty="0" smtClean="0"/>
              <a:t>To hold information produced in previous cycle</a:t>
            </a:r>
            <a:endParaRPr lang="en-AU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3335867" y="13970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876801" y="13970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97602" y="1346200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53869" y="1346199"/>
            <a:ext cx="118533" cy="289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5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3" name="Picture 7" descr="f04-35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33" y="1556298"/>
            <a:ext cx="8874798" cy="4087519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Pipeline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9" name="Picture 7" descr="f04-36-P374493-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20813"/>
            <a:ext cx="8186737" cy="4395787"/>
          </a:xfrm>
          <a:prstGeom prst="rect">
            <a:avLst/>
          </a:prstGeom>
          <a:noFill/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for Load, Store, …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8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7" name="Picture 7" descr="f04-36-P374493-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52563"/>
            <a:ext cx="8183562" cy="4383087"/>
          </a:xfrm>
          <a:prstGeom prst="rect">
            <a:avLst/>
          </a:prstGeom>
          <a:noFill/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for Load, Store, …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20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4" name="Picture 6" descr="f04-3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341438"/>
            <a:ext cx="8137525" cy="4462462"/>
          </a:xfrm>
          <a:prstGeom prst="rect">
            <a:avLst/>
          </a:prstGeom>
          <a:noFill/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for Load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2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3" name="Picture 7" descr="f04-38-P374493-M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1463675"/>
            <a:ext cx="8183562" cy="4425950"/>
          </a:xfrm>
          <a:prstGeom prst="rect">
            <a:avLst/>
          </a:prstGeom>
          <a:noFill/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 for Load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0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4" name="Picture 10" descr="f04-38-P374493-W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511300"/>
            <a:ext cx="8191500" cy="4318000"/>
          </a:xfrm>
          <a:prstGeom prst="rect">
            <a:avLst/>
          </a:prstGeom>
          <a:noFill/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 for </a:t>
            </a:r>
            <a:r>
              <a:rPr lang="en-US" dirty="0" smtClean="0"/>
              <a:t>Load – Oops!</a:t>
            </a:r>
            <a:endParaRPr lang="en-AU" dirty="0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3059113" y="4076700"/>
            <a:ext cx="8651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1109042" y="5084763"/>
            <a:ext cx="1142034" cy="865187"/>
          </a:xfrm>
          <a:prstGeom prst="borderCallout1">
            <a:avLst>
              <a:gd name="adj1" fmla="val 2875"/>
              <a:gd name="adj2" fmla="val 100114"/>
              <a:gd name="adj3" fmla="val -52292"/>
              <a:gd name="adj4" fmla="val 167912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Wrong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register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number!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057400"/>
            <a:ext cx="8183562" cy="3771900"/>
          </a:xfrm>
          <a:prstGeom prst="rect">
            <a:avLst/>
          </a:prstGeom>
          <a:noFill/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Datapath for Load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6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Pipelined Execution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39446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instruction must take same number of </a:t>
            </a:r>
            <a:r>
              <a:rPr lang="en-US" dirty="0" smtClean="0"/>
              <a:t>steps, </a:t>
            </a:r>
            <a:r>
              <a:rPr lang="en-US" dirty="0"/>
              <a:t>so </a:t>
            </a:r>
            <a:r>
              <a:rPr lang="en-US" dirty="0" smtClean="0"/>
              <a:t>some stages </a:t>
            </a:r>
            <a:r>
              <a:rPr lang="en-US" dirty="0"/>
              <a:t>will </a:t>
            </a:r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e.g. MEM stage for any arithmetic instruction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755775"/>
            <a:ext cx="8362950" cy="3125788"/>
            <a:chOff x="340" y="990"/>
            <a:chExt cx="5268" cy="1969"/>
          </a:xfrm>
        </p:grpSpPr>
        <p:sp>
          <p:nvSpPr>
            <p:cNvPr id="2728965" name="Rectangle 5"/>
            <p:cNvSpPr>
              <a:spLocks noChangeArrowheads="1"/>
            </p:cNvSpPr>
            <p:nvPr/>
          </p:nvSpPr>
          <p:spPr bwMode="auto">
            <a:xfrm>
              <a:off x="344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6" name="Rectangle 6"/>
            <p:cNvSpPr>
              <a:spLocks noChangeArrowheads="1"/>
            </p:cNvSpPr>
            <p:nvPr/>
          </p:nvSpPr>
          <p:spPr bwMode="auto">
            <a:xfrm>
              <a:off x="340" y="99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67" name="Rectangle 7"/>
            <p:cNvSpPr>
              <a:spLocks noChangeArrowheads="1"/>
            </p:cNvSpPr>
            <p:nvPr/>
          </p:nvSpPr>
          <p:spPr bwMode="auto">
            <a:xfrm>
              <a:off x="872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8" name="Rectangle 8"/>
            <p:cNvSpPr>
              <a:spLocks noChangeArrowheads="1"/>
            </p:cNvSpPr>
            <p:nvPr/>
          </p:nvSpPr>
          <p:spPr bwMode="auto">
            <a:xfrm>
              <a:off x="1400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9" name="Rectangle 9"/>
            <p:cNvSpPr>
              <a:spLocks noChangeArrowheads="1"/>
            </p:cNvSpPr>
            <p:nvPr/>
          </p:nvSpPr>
          <p:spPr bwMode="auto">
            <a:xfrm>
              <a:off x="1928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0" name="Rectangle 10"/>
            <p:cNvSpPr>
              <a:spLocks noChangeArrowheads="1"/>
            </p:cNvSpPr>
            <p:nvPr/>
          </p:nvSpPr>
          <p:spPr bwMode="auto">
            <a:xfrm>
              <a:off x="2456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1" name="Rectangle 11"/>
            <p:cNvSpPr>
              <a:spLocks noChangeArrowheads="1"/>
            </p:cNvSpPr>
            <p:nvPr/>
          </p:nvSpPr>
          <p:spPr bwMode="auto">
            <a:xfrm>
              <a:off x="851" y="99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2" name="Rectangle 12"/>
            <p:cNvSpPr>
              <a:spLocks noChangeArrowheads="1"/>
            </p:cNvSpPr>
            <p:nvPr/>
          </p:nvSpPr>
          <p:spPr bwMode="auto">
            <a:xfrm>
              <a:off x="1379" y="99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3" name="Rectangle 13"/>
            <p:cNvSpPr>
              <a:spLocks noChangeArrowheads="1"/>
            </p:cNvSpPr>
            <p:nvPr/>
          </p:nvSpPr>
          <p:spPr bwMode="auto">
            <a:xfrm>
              <a:off x="1907" y="99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4" name="Rectangle 14"/>
            <p:cNvSpPr>
              <a:spLocks noChangeArrowheads="1"/>
            </p:cNvSpPr>
            <p:nvPr/>
          </p:nvSpPr>
          <p:spPr bwMode="auto">
            <a:xfrm>
              <a:off x="2483" y="99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  <p:sp>
          <p:nvSpPr>
            <p:cNvPr id="2728975" name="Rectangle 15"/>
            <p:cNvSpPr>
              <a:spLocks noChangeArrowheads="1"/>
            </p:cNvSpPr>
            <p:nvPr/>
          </p:nvSpPr>
          <p:spPr bwMode="auto">
            <a:xfrm>
              <a:off x="872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6" name="Rectangle 16"/>
            <p:cNvSpPr>
              <a:spLocks noChangeArrowheads="1"/>
            </p:cNvSpPr>
            <p:nvPr/>
          </p:nvSpPr>
          <p:spPr bwMode="auto">
            <a:xfrm>
              <a:off x="868" y="1326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IF</a:t>
              </a:r>
              <a:endParaRPr lang="en-US" sz="2400" b="1" dirty="0"/>
            </a:p>
          </p:txBody>
        </p:sp>
        <p:sp>
          <p:nvSpPr>
            <p:cNvPr id="2728977" name="Rectangle 17"/>
            <p:cNvSpPr>
              <a:spLocks noChangeArrowheads="1"/>
            </p:cNvSpPr>
            <p:nvPr/>
          </p:nvSpPr>
          <p:spPr bwMode="auto">
            <a:xfrm>
              <a:off x="1400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8" name="Rectangle 18"/>
            <p:cNvSpPr>
              <a:spLocks noChangeArrowheads="1"/>
            </p:cNvSpPr>
            <p:nvPr/>
          </p:nvSpPr>
          <p:spPr bwMode="auto">
            <a:xfrm>
              <a:off x="1928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9" name="Rectangle 19"/>
            <p:cNvSpPr>
              <a:spLocks noChangeArrowheads="1"/>
            </p:cNvSpPr>
            <p:nvPr/>
          </p:nvSpPr>
          <p:spPr bwMode="auto">
            <a:xfrm>
              <a:off x="2456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0" name="Rectangle 20"/>
            <p:cNvSpPr>
              <a:spLocks noChangeArrowheads="1"/>
            </p:cNvSpPr>
            <p:nvPr/>
          </p:nvSpPr>
          <p:spPr bwMode="auto">
            <a:xfrm>
              <a:off x="2984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1" name="Rectangle 21"/>
            <p:cNvSpPr>
              <a:spLocks noChangeArrowheads="1"/>
            </p:cNvSpPr>
            <p:nvPr/>
          </p:nvSpPr>
          <p:spPr bwMode="auto">
            <a:xfrm>
              <a:off x="1379" y="1326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/>
            </a:p>
          </p:txBody>
        </p:sp>
        <p:sp>
          <p:nvSpPr>
            <p:cNvPr id="2728982" name="Rectangle 22"/>
            <p:cNvSpPr>
              <a:spLocks noChangeArrowheads="1"/>
            </p:cNvSpPr>
            <p:nvPr/>
          </p:nvSpPr>
          <p:spPr bwMode="auto">
            <a:xfrm>
              <a:off x="1907" y="1326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EX</a:t>
              </a:r>
              <a:endParaRPr lang="en-US" sz="2400" b="1" dirty="0"/>
            </a:p>
          </p:txBody>
        </p:sp>
        <p:sp>
          <p:nvSpPr>
            <p:cNvPr id="2728983" name="Rectangle 23"/>
            <p:cNvSpPr>
              <a:spLocks noChangeArrowheads="1"/>
            </p:cNvSpPr>
            <p:nvPr/>
          </p:nvSpPr>
          <p:spPr bwMode="auto">
            <a:xfrm>
              <a:off x="2435" y="1326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MEM</a:t>
              </a:r>
              <a:endParaRPr lang="en-US" sz="2400" b="1" dirty="0"/>
            </a:p>
          </p:txBody>
        </p:sp>
        <p:sp>
          <p:nvSpPr>
            <p:cNvPr id="2728984" name="Rectangle 24"/>
            <p:cNvSpPr>
              <a:spLocks noChangeArrowheads="1"/>
            </p:cNvSpPr>
            <p:nvPr/>
          </p:nvSpPr>
          <p:spPr bwMode="auto">
            <a:xfrm>
              <a:off x="3011" y="1326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WB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396" y="1662"/>
              <a:ext cx="2628" cy="289"/>
              <a:chOff x="1396" y="1662"/>
              <a:chExt cx="2628" cy="289"/>
            </a:xfrm>
          </p:grpSpPr>
          <p:sp>
            <p:nvSpPr>
              <p:cNvPr id="2728986" name="Rectangle 26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7" name="Rectangle 27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IF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88" name="Rectangle 28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9" name="Rectangle 29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0" name="Rectangle 30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1" name="Rectangle 31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2" name="Rectangle 32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ID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3" name="Rectangle 33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EX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4" name="Rectangle 34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MEM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5" name="Rectangle 35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43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accent2"/>
                    </a:solidFill>
                  </a:rPr>
                  <a:t>WB</a:t>
                </a:r>
              </a:p>
            </p:txBody>
          </p:sp>
        </p:grpSp>
        <p:sp>
          <p:nvSpPr>
            <p:cNvPr id="2728996" name="Rectangle 36"/>
            <p:cNvSpPr>
              <a:spLocks noChangeArrowheads="1"/>
            </p:cNvSpPr>
            <p:nvPr/>
          </p:nvSpPr>
          <p:spPr bwMode="auto">
            <a:xfrm>
              <a:off x="1928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7" name="Rectangle 37"/>
            <p:cNvSpPr>
              <a:spLocks noChangeArrowheads="1"/>
            </p:cNvSpPr>
            <p:nvPr/>
          </p:nvSpPr>
          <p:spPr bwMode="auto">
            <a:xfrm>
              <a:off x="1924" y="1998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IF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8998" name="Rectangle 38"/>
            <p:cNvSpPr>
              <a:spLocks noChangeArrowheads="1"/>
            </p:cNvSpPr>
            <p:nvPr/>
          </p:nvSpPr>
          <p:spPr bwMode="auto">
            <a:xfrm>
              <a:off x="2456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9" name="Rectangle 39"/>
            <p:cNvSpPr>
              <a:spLocks noChangeArrowheads="1"/>
            </p:cNvSpPr>
            <p:nvPr/>
          </p:nvSpPr>
          <p:spPr bwMode="auto">
            <a:xfrm>
              <a:off x="2984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0" name="Rectangle 40"/>
            <p:cNvSpPr>
              <a:spLocks noChangeArrowheads="1"/>
            </p:cNvSpPr>
            <p:nvPr/>
          </p:nvSpPr>
          <p:spPr bwMode="auto">
            <a:xfrm>
              <a:off x="3512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1" name="Rectangle 41"/>
            <p:cNvSpPr>
              <a:spLocks noChangeArrowheads="1"/>
            </p:cNvSpPr>
            <p:nvPr/>
          </p:nvSpPr>
          <p:spPr bwMode="auto">
            <a:xfrm>
              <a:off x="4040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2" name="Rectangle 42"/>
            <p:cNvSpPr>
              <a:spLocks noChangeArrowheads="1"/>
            </p:cNvSpPr>
            <p:nvPr/>
          </p:nvSpPr>
          <p:spPr bwMode="auto">
            <a:xfrm>
              <a:off x="2435" y="1998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ID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3" name="Rectangle 43"/>
            <p:cNvSpPr>
              <a:spLocks noChangeArrowheads="1"/>
            </p:cNvSpPr>
            <p:nvPr/>
          </p:nvSpPr>
          <p:spPr bwMode="auto">
            <a:xfrm>
              <a:off x="2963" y="1998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EX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4" name="Rectangle 44"/>
            <p:cNvSpPr>
              <a:spLocks noChangeArrowheads="1"/>
            </p:cNvSpPr>
            <p:nvPr/>
          </p:nvSpPr>
          <p:spPr bwMode="auto">
            <a:xfrm>
              <a:off x="3491" y="1998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MEM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5" name="Rectangle 45"/>
            <p:cNvSpPr>
              <a:spLocks noChangeArrowheads="1"/>
            </p:cNvSpPr>
            <p:nvPr/>
          </p:nvSpPr>
          <p:spPr bwMode="auto">
            <a:xfrm>
              <a:off x="4067" y="1998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5400"/>
                  </a:solidFill>
                </a:rPr>
                <a:t>WB</a:t>
              </a:r>
            </a:p>
          </p:txBody>
        </p:sp>
        <p:sp>
          <p:nvSpPr>
            <p:cNvPr id="2729006" name="Rectangle 46"/>
            <p:cNvSpPr>
              <a:spLocks noChangeArrowheads="1"/>
            </p:cNvSpPr>
            <p:nvPr/>
          </p:nvSpPr>
          <p:spPr bwMode="auto">
            <a:xfrm>
              <a:off x="2456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7" name="Rectangle 47"/>
            <p:cNvSpPr>
              <a:spLocks noChangeArrowheads="1"/>
            </p:cNvSpPr>
            <p:nvPr/>
          </p:nvSpPr>
          <p:spPr bwMode="auto">
            <a:xfrm>
              <a:off x="2452" y="2334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IF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08" name="Rectangle 48"/>
            <p:cNvSpPr>
              <a:spLocks noChangeArrowheads="1"/>
            </p:cNvSpPr>
            <p:nvPr/>
          </p:nvSpPr>
          <p:spPr bwMode="auto">
            <a:xfrm>
              <a:off x="2984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9" name="Rectangle 49"/>
            <p:cNvSpPr>
              <a:spLocks noChangeArrowheads="1"/>
            </p:cNvSpPr>
            <p:nvPr/>
          </p:nvSpPr>
          <p:spPr bwMode="auto">
            <a:xfrm>
              <a:off x="3512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0" name="Rectangle 50"/>
            <p:cNvSpPr>
              <a:spLocks noChangeArrowheads="1"/>
            </p:cNvSpPr>
            <p:nvPr/>
          </p:nvSpPr>
          <p:spPr bwMode="auto">
            <a:xfrm>
              <a:off x="4040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1" name="Rectangle 51"/>
            <p:cNvSpPr>
              <a:spLocks noChangeArrowheads="1"/>
            </p:cNvSpPr>
            <p:nvPr/>
          </p:nvSpPr>
          <p:spPr bwMode="auto">
            <a:xfrm>
              <a:off x="4568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2" name="Rectangle 52"/>
            <p:cNvSpPr>
              <a:spLocks noChangeArrowheads="1"/>
            </p:cNvSpPr>
            <p:nvPr/>
          </p:nvSpPr>
          <p:spPr bwMode="auto">
            <a:xfrm>
              <a:off x="2963" y="2334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ID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3" name="Rectangle 53"/>
            <p:cNvSpPr>
              <a:spLocks noChangeArrowheads="1"/>
            </p:cNvSpPr>
            <p:nvPr/>
          </p:nvSpPr>
          <p:spPr bwMode="auto">
            <a:xfrm>
              <a:off x="3491" y="2334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EX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4" name="Rectangle 54"/>
            <p:cNvSpPr>
              <a:spLocks noChangeArrowheads="1"/>
            </p:cNvSpPr>
            <p:nvPr/>
          </p:nvSpPr>
          <p:spPr bwMode="auto">
            <a:xfrm>
              <a:off x="4019" y="2334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MEM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5" name="Rectangle 55"/>
            <p:cNvSpPr>
              <a:spLocks noChangeArrowheads="1"/>
            </p:cNvSpPr>
            <p:nvPr/>
          </p:nvSpPr>
          <p:spPr bwMode="auto">
            <a:xfrm>
              <a:off x="4595" y="2334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WB</a:t>
              </a:r>
            </a:p>
          </p:txBody>
        </p:sp>
        <p:sp>
          <p:nvSpPr>
            <p:cNvPr id="2729016" name="Rectangle 56"/>
            <p:cNvSpPr>
              <a:spLocks noChangeArrowheads="1"/>
            </p:cNvSpPr>
            <p:nvPr/>
          </p:nvSpPr>
          <p:spPr bwMode="auto">
            <a:xfrm>
              <a:off x="2984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7" name="Rectangle 57"/>
            <p:cNvSpPr>
              <a:spLocks noChangeArrowheads="1"/>
            </p:cNvSpPr>
            <p:nvPr/>
          </p:nvSpPr>
          <p:spPr bwMode="auto">
            <a:xfrm>
              <a:off x="2980" y="267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18" name="Rectangle 58"/>
            <p:cNvSpPr>
              <a:spLocks noChangeArrowheads="1"/>
            </p:cNvSpPr>
            <p:nvPr/>
          </p:nvSpPr>
          <p:spPr bwMode="auto">
            <a:xfrm>
              <a:off x="3512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9" name="Rectangle 59"/>
            <p:cNvSpPr>
              <a:spLocks noChangeArrowheads="1"/>
            </p:cNvSpPr>
            <p:nvPr/>
          </p:nvSpPr>
          <p:spPr bwMode="auto">
            <a:xfrm>
              <a:off x="4040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0" name="Rectangle 60"/>
            <p:cNvSpPr>
              <a:spLocks noChangeArrowheads="1"/>
            </p:cNvSpPr>
            <p:nvPr/>
          </p:nvSpPr>
          <p:spPr bwMode="auto">
            <a:xfrm>
              <a:off x="4568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1" name="Rectangle 61"/>
            <p:cNvSpPr>
              <a:spLocks noChangeArrowheads="1"/>
            </p:cNvSpPr>
            <p:nvPr/>
          </p:nvSpPr>
          <p:spPr bwMode="auto">
            <a:xfrm>
              <a:off x="5096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2" name="Rectangle 62"/>
            <p:cNvSpPr>
              <a:spLocks noChangeArrowheads="1"/>
            </p:cNvSpPr>
            <p:nvPr/>
          </p:nvSpPr>
          <p:spPr bwMode="auto">
            <a:xfrm>
              <a:off x="3491" y="267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3" name="Rectangle 63"/>
            <p:cNvSpPr>
              <a:spLocks noChangeArrowheads="1"/>
            </p:cNvSpPr>
            <p:nvPr/>
          </p:nvSpPr>
          <p:spPr bwMode="auto">
            <a:xfrm>
              <a:off x="4019" y="267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4" name="Rectangle 64"/>
            <p:cNvSpPr>
              <a:spLocks noChangeArrowheads="1"/>
            </p:cNvSpPr>
            <p:nvPr/>
          </p:nvSpPr>
          <p:spPr bwMode="auto">
            <a:xfrm>
              <a:off x="4547" y="267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5" name="Rectangle 65"/>
            <p:cNvSpPr>
              <a:spLocks noChangeArrowheads="1"/>
            </p:cNvSpPr>
            <p:nvPr/>
          </p:nvSpPr>
          <p:spPr bwMode="auto">
            <a:xfrm>
              <a:off x="5123" y="267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69900" y="1222375"/>
            <a:ext cx="7670800" cy="515938"/>
            <a:chOff x="296" y="654"/>
            <a:chExt cx="4832" cy="325"/>
          </a:xfrm>
        </p:grpSpPr>
        <p:sp>
          <p:nvSpPr>
            <p:cNvPr id="2729027" name="Line 67"/>
            <p:cNvSpPr>
              <a:spLocks noChangeShapeType="1"/>
            </p:cNvSpPr>
            <p:nvPr/>
          </p:nvSpPr>
          <p:spPr bwMode="auto">
            <a:xfrm>
              <a:off x="296" y="912"/>
              <a:ext cx="4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8" name="Rectangle 68"/>
            <p:cNvSpPr>
              <a:spLocks noChangeArrowheads="1"/>
            </p:cNvSpPr>
            <p:nvPr/>
          </p:nvSpPr>
          <p:spPr bwMode="auto">
            <a:xfrm>
              <a:off x="419" y="654"/>
              <a:ext cx="6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2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343900" cy="474663"/>
          </a:xfrm>
        </p:spPr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Summary of the Control Signals (1/2)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3675" y="762000"/>
            <a:ext cx="9339263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 u="sng">
                <a:latin typeface="Courier" charset="0"/>
                <a:cs typeface="Courier" charset="0"/>
              </a:rPr>
              <a:t>inst</a:t>
            </a:r>
            <a:r>
              <a:rPr lang="en-US" sz="1600">
                <a:latin typeface="Courier" charset="0"/>
                <a:cs typeface="Courier" charset="0"/>
              </a:rPr>
              <a:t> 	</a:t>
            </a:r>
            <a:r>
              <a:rPr lang="en-US" sz="1600" u="sng">
                <a:latin typeface="Courier" charset="0"/>
                <a:cs typeface="Courier" charset="0"/>
              </a:rPr>
              <a:t>Register Transfer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add	R[rd]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+ R[rt];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ALUsrc=RegB,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RegDst=rd, 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tabLst>
                <a:tab pos="914400" algn="l"/>
                <a:tab pos="5092700" algn="l"/>
              </a:tabLst>
            </a:pPr>
            <a:endParaRPr lang="en-US" sz="1600">
              <a:latin typeface="Courier" charset="0"/>
              <a:cs typeface="Courier" charset="0"/>
            </a:endParaRPr>
          </a:p>
          <a:p>
            <a:pPr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sub	R[rd]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– R[rt];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ALUsrc=RegB,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SUB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RegDst=rd, 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ori	R[rt]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 + zero_ext(Imm16);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Z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OR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RegDst=rt,RegWr, nPC_sel=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lw	R[rt]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MEM[ R[rs] + sign_ext(Imm16)];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sn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MemtoReg, RegDst=rt, RegWr, 	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sw	MEM[ R[rs] + sign_ext(Imm16)]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R[rs];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ALUsrc=Im, Extop=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sn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ALUctr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ADD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MemWr, 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+4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beq	if (R[rs] == R[rt]) then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sign_ext(Imm16)] || 00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	else PC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</a:t>
            </a:r>
            <a:r>
              <a:rPr lang="en-US" sz="1600">
                <a:latin typeface="Courier" charset="0"/>
                <a:cs typeface="Courier" charset="0"/>
              </a:rPr>
              <a:t> PC + 4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	nPC_sel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br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r>
              <a:rPr lang="en-US" sz="1600">
                <a:latin typeface="Courier" charset="0"/>
                <a:cs typeface="Courier" charset="0"/>
              </a:rPr>
              <a:t>,  ALUctr = </a:t>
            </a:r>
            <a:r>
              <a:rPr lang="ja-JP" altLang="en-US" sz="1600">
                <a:latin typeface="Courier" charset="0"/>
                <a:cs typeface="Courier" charset="0"/>
              </a:rPr>
              <a:t>“</a:t>
            </a:r>
            <a:r>
              <a:rPr lang="en-US" sz="1600">
                <a:latin typeface="Courier" charset="0"/>
                <a:cs typeface="Courier" charset="0"/>
              </a:rPr>
              <a:t>SUB</a:t>
            </a:r>
            <a:r>
              <a:rPr lang="ja-JP" altLang="en-US" sz="1600">
                <a:latin typeface="Courier" charset="0"/>
                <a:cs typeface="Courier" charset="0"/>
              </a:rPr>
              <a:t>”</a:t>
            </a:r>
            <a:endParaRPr lang="en-US" sz="1600">
              <a:latin typeface="Courier" charset="0"/>
              <a:cs typeface="Courier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2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Diagrams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345694"/>
            <a:ext cx="8229600" cy="116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datapath</a:t>
            </a:r>
            <a:r>
              <a:rPr lang="en-US" sz="2800" dirty="0" smtClean="0"/>
              <a:t> figure below to represent pipeline: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7168" y="4800600"/>
            <a:ext cx="4171950" cy="1658938"/>
            <a:chOff x="1357" y="2946"/>
            <a:chExt cx="2628" cy="1045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92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548640" y="1371600"/>
            <a:ext cx="8238152" cy="2964180"/>
            <a:chOff x="548640" y="1600200"/>
            <a:chExt cx="8238152" cy="296418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414463" y="3840480"/>
              <a:ext cx="1919690" cy="722313"/>
              <a:chOff x="729" y="2832"/>
              <a:chExt cx="1562" cy="455"/>
            </a:xfrm>
          </p:grpSpPr>
          <p:sp>
            <p:nvSpPr>
              <p:cNvPr id="110" name="Text Box 41"/>
              <p:cNvSpPr txBox="1">
                <a:spLocks noChangeArrowheads="1"/>
              </p:cNvSpPr>
              <p:nvPr/>
            </p:nvSpPr>
            <p:spPr bwMode="auto">
              <a:xfrm>
                <a:off x="732" y="2841"/>
                <a:ext cx="1272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1. Instruction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Fetch</a:t>
                </a:r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5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201028" y="3840480"/>
              <a:ext cx="1828746" cy="723900"/>
              <a:chOff x="676" y="2832"/>
              <a:chExt cx="1406" cy="456"/>
            </a:xfrm>
          </p:grpSpPr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676" y="2842"/>
                <a:ext cx="1406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. Decode/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Register Read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>
                <a:off x="957" y="2832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983484" y="3840480"/>
              <a:ext cx="1247759" cy="415925"/>
              <a:chOff x="573" y="2832"/>
              <a:chExt cx="1127" cy="262"/>
            </a:xfrm>
          </p:grpSpPr>
          <p:sp>
            <p:nvSpPr>
              <p:cNvPr id="116" name="Text Box 47"/>
              <p:cNvSpPr txBox="1">
                <a:spLocks noChangeArrowheads="1"/>
              </p:cNvSpPr>
              <p:nvPr/>
            </p:nvSpPr>
            <p:spPr bwMode="auto">
              <a:xfrm>
                <a:off x="573" y="2842"/>
                <a:ext cx="1127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3. Execute</a:t>
                </a:r>
              </a:p>
            </p:txBody>
          </p:sp>
          <p:sp>
            <p:nvSpPr>
              <p:cNvPr id="117" name="Line 48"/>
              <p:cNvSpPr>
                <a:spLocks noChangeShapeType="1"/>
              </p:cNvSpPr>
              <p:nvPr/>
            </p:nvSpPr>
            <p:spPr bwMode="auto">
              <a:xfrm>
                <a:off x="697" y="2832"/>
                <a:ext cx="9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6309380" y="3840480"/>
              <a:ext cx="1330325" cy="415925"/>
              <a:chOff x="31" y="2832"/>
              <a:chExt cx="2149" cy="262"/>
            </a:xfrm>
          </p:grpSpPr>
          <p:sp>
            <p:nvSpPr>
              <p:cNvPr id="119" name="Text Box 50"/>
              <p:cNvSpPr txBox="1">
                <a:spLocks noChangeArrowheads="1"/>
              </p:cNvSpPr>
              <p:nvPr/>
            </p:nvSpPr>
            <p:spPr bwMode="auto">
              <a:xfrm>
                <a:off x="31" y="2842"/>
                <a:ext cx="2149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4. Memory</a:t>
                </a:r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79" y="2832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7769246" y="3840480"/>
              <a:ext cx="1017546" cy="723900"/>
              <a:chOff x="760" y="2832"/>
              <a:chExt cx="1313" cy="456"/>
            </a:xfrm>
          </p:grpSpPr>
          <p:sp>
            <p:nvSpPr>
              <p:cNvPr id="122" name="Text Box 53"/>
              <p:cNvSpPr txBox="1">
                <a:spLocks noChangeArrowheads="1"/>
              </p:cNvSpPr>
              <p:nvPr/>
            </p:nvSpPr>
            <p:spPr bwMode="auto">
              <a:xfrm>
                <a:off x="760" y="2842"/>
                <a:ext cx="1313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5.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Write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 Back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123" name="Line 54"/>
              <p:cNvSpPr>
                <a:spLocks noChangeShapeType="1"/>
              </p:cNvSpPr>
              <p:nvPr/>
            </p:nvSpPr>
            <p:spPr bwMode="auto">
              <a:xfrm>
                <a:off x="823" y="2832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123"/>
            <p:cNvGrpSpPr/>
            <p:nvPr/>
          </p:nvGrpSpPr>
          <p:grpSpPr>
            <a:xfrm>
              <a:off x="548640" y="1600200"/>
              <a:ext cx="7315200" cy="2186884"/>
              <a:chOff x="533400" y="1968500"/>
              <a:chExt cx="7391400" cy="2917111"/>
            </a:xfrm>
          </p:grpSpPr>
          <p:sp>
            <p:nvSpPr>
              <p:cNvPr id="125" name="Rectangle 4"/>
              <p:cNvSpPr>
                <a:spLocks noChangeArrowheads="1"/>
              </p:cNvSpPr>
              <p:nvPr/>
            </p:nvSpPr>
            <p:spPr bwMode="auto">
              <a:xfrm rot="16200000">
                <a:off x="457348" y="2922095"/>
                <a:ext cx="1292913" cy="37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PC</a:t>
                </a:r>
                <a:endParaRPr lang="en-US" sz="2000" dirty="0"/>
              </a:p>
            </p:txBody>
          </p:sp>
          <p:sp>
            <p:nvSpPr>
              <p:cNvPr id="126" name="Rectangle 5"/>
              <p:cNvSpPr>
                <a:spLocks noChangeArrowheads="1"/>
              </p:cNvSpPr>
              <p:nvPr/>
            </p:nvSpPr>
            <p:spPr bwMode="auto">
              <a:xfrm rot="-5400000">
                <a:off x="1600200" y="28067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instruction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27" name="AutoShape 6"/>
              <p:cNvSpPr>
                <a:spLocks noChangeArrowheads="1"/>
              </p:cNvSpPr>
              <p:nvPr/>
            </p:nvSpPr>
            <p:spPr bwMode="auto">
              <a:xfrm>
                <a:off x="1524000" y="3933825"/>
                <a:ext cx="366713" cy="5492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+4</a:t>
                </a:r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1295400" y="31115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8"/>
              <p:cNvSpPr>
                <a:spLocks noChangeArrowheads="1"/>
              </p:cNvSpPr>
              <p:nvPr/>
            </p:nvSpPr>
            <p:spPr bwMode="auto">
              <a:xfrm>
                <a:off x="3657600" y="2501900"/>
                <a:ext cx="990600" cy="12954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Register</a:t>
                </a:r>
              </a:p>
              <a:p>
                <a:pPr algn="ctr"/>
                <a:r>
                  <a:rPr lang="en-US" sz="2000" dirty="0" smtClean="0"/>
                  <a:t>File</a:t>
                </a:r>
                <a:endParaRPr lang="en-US" sz="2000" dirty="0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124200" y="29591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124200" y="3332163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3124200" y="36449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 Box 12"/>
              <p:cNvSpPr txBox="1">
                <a:spLocks noChangeArrowheads="1"/>
              </p:cNvSpPr>
              <p:nvPr/>
            </p:nvSpPr>
            <p:spPr bwMode="auto">
              <a:xfrm>
                <a:off x="3088173" y="3248024"/>
                <a:ext cx="33972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rt</a:t>
                </a:r>
                <a:endParaRPr lang="en-US" sz="2000" dirty="0"/>
              </a:p>
            </p:txBody>
          </p:sp>
          <p:sp>
            <p:nvSpPr>
              <p:cNvPr id="134" name="Text Box 13"/>
              <p:cNvSpPr txBox="1">
                <a:spLocks noChangeArrowheads="1"/>
              </p:cNvSpPr>
              <p:nvPr/>
            </p:nvSpPr>
            <p:spPr bwMode="auto">
              <a:xfrm>
                <a:off x="3076333" y="2943226"/>
                <a:ext cx="395287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rs</a:t>
                </a:r>
                <a:endParaRPr lang="en-US" sz="2000" dirty="0"/>
              </a:p>
            </p:txBody>
          </p:sp>
          <p:sp>
            <p:nvSpPr>
              <p:cNvPr id="135" name="Text Box 14"/>
              <p:cNvSpPr txBox="1">
                <a:spLocks noChangeArrowheads="1"/>
              </p:cNvSpPr>
              <p:nvPr/>
            </p:nvSpPr>
            <p:spPr bwMode="auto">
              <a:xfrm>
                <a:off x="3079750" y="2562225"/>
                <a:ext cx="409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rd</a:t>
                </a:r>
              </a:p>
            </p:txBody>
          </p: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5334000" y="2562225"/>
                <a:ext cx="1219200" cy="1524000"/>
                <a:chOff x="3648" y="1348"/>
                <a:chExt cx="768" cy="960"/>
              </a:xfrm>
            </p:grpSpPr>
            <p:sp>
              <p:nvSpPr>
                <p:cNvPr id="157" name="Freeform 18"/>
                <p:cNvSpPr>
                  <a:spLocks/>
                </p:cNvSpPr>
                <p:nvPr/>
              </p:nvSpPr>
              <p:spPr bwMode="auto">
                <a:xfrm>
                  <a:off x="3648" y="1348"/>
                  <a:ext cx="528" cy="960"/>
                </a:xfrm>
                <a:custGeom>
                  <a:avLst/>
                  <a:gdLst>
                    <a:gd name="T0" fmla="*/ 0 w 528"/>
                    <a:gd name="T1" fmla="*/ 0 h 960"/>
                    <a:gd name="T2" fmla="*/ 528 w 528"/>
                    <a:gd name="T3" fmla="*/ 192 h 960"/>
                    <a:gd name="T4" fmla="*/ 528 w 528"/>
                    <a:gd name="T5" fmla="*/ 672 h 960"/>
                    <a:gd name="T6" fmla="*/ 0 w 528"/>
                    <a:gd name="T7" fmla="*/ 960 h 960"/>
                    <a:gd name="T8" fmla="*/ 0 w 528"/>
                    <a:gd name="T9" fmla="*/ 528 h 960"/>
                    <a:gd name="T10" fmla="*/ 48 w 528"/>
                    <a:gd name="T11" fmla="*/ 480 h 960"/>
                    <a:gd name="T12" fmla="*/ 0 w 528"/>
                    <a:gd name="T13" fmla="*/ 432 h 960"/>
                    <a:gd name="T14" fmla="*/ 0 w 528"/>
                    <a:gd name="T15" fmla="*/ 0 h 9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960"/>
                    <a:gd name="T26" fmla="*/ 528 w 528"/>
                    <a:gd name="T27" fmla="*/ 960 h 9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960">
                      <a:moveTo>
                        <a:pt x="0" y="0"/>
                      </a:moveTo>
                      <a:lnTo>
                        <a:pt x="528" y="192"/>
                      </a:lnTo>
                      <a:lnTo>
                        <a:pt x="528" y="672"/>
                      </a:lnTo>
                      <a:lnTo>
                        <a:pt x="0" y="960"/>
                      </a:lnTo>
                      <a:lnTo>
                        <a:pt x="0" y="528"/>
                      </a:lnTo>
                      <a:lnTo>
                        <a:pt x="48" y="480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000" dirty="0" smtClean="0"/>
                    <a:t>ALU</a:t>
                  </a:r>
                  <a:endParaRPr lang="en-US" sz="2000" dirty="0"/>
                </a:p>
              </p:txBody>
            </p:sp>
            <p:sp>
              <p:nvSpPr>
                <p:cNvPr id="158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7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>
                <a:off x="4648200" y="36449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"/>
              <p:cNvSpPr>
                <a:spLocks noChangeShapeType="1"/>
              </p:cNvSpPr>
              <p:nvPr/>
            </p:nvSpPr>
            <p:spPr bwMode="auto">
              <a:xfrm>
                <a:off x="3124200" y="3995738"/>
                <a:ext cx="2179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2"/>
              <p:cNvSpPr>
                <a:spLocks noChangeShapeType="1"/>
              </p:cNvSpPr>
              <p:nvPr/>
            </p:nvSpPr>
            <p:spPr bwMode="auto">
              <a:xfrm>
                <a:off x="4648200" y="2830513"/>
                <a:ext cx="655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/>
            </p:nvSpPr>
            <p:spPr bwMode="auto">
              <a:xfrm rot="-5400000">
                <a:off x="6096000" y="29591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Data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4876800" y="3644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4876800" y="4025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4876800" y="43307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7"/>
              <p:cNvSpPr>
                <a:spLocks noChangeShapeType="1"/>
              </p:cNvSpPr>
              <p:nvPr/>
            </p:nvSpPr>
            <p:spPr bwMode="auto">
              <a:xfrm>
                <a:off x="7620000" y="3248025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8"/>
              <p:cNvSpPr>
                <a:spLocks noChangeShapeType="1"/>
              </p:cNvSpPr>
              <p:nvPr/>
            </p:nvSpPr>
            <p:spPr bwMode="auto">
              <a:xfrm flipV="1">
                <a:off x="7924800" y="1968500"/>
                <a:ext cx="0" cy="1279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9"/>
              <p:cNvSpPr>
                <a:spLocks noChangeShapeType="1"/>
              </p:cNvSpPr>
              <p:nvPr/>
            </p:nvSpPr>
            <p:spPr bwMode="auto">
              <a:xfrm flipH="1">
                <a:off x="3921125" y="1968500"/>
                <a:ext cx="4003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0"/>
              <p:cNvSpPr>
                <a:spLocks noChangeShapeType="1"/>
              </p:cNvSpPr>
              <p:nvPr/>
            </p:nvSpPr>
            <p:spPr bwMode="auto">
              <a:xfrm>
                <a:off x="3921125" y="19685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Text Box 31"/>
              <p:cNvSpPr txBox="1">
                <a:spLocks noChangeArrowheads="1"/>
              </p:cNvSpPr>
              <p:nvPr/>
            </p:nvSpPr>
            <p:spPr bwMode="auto">
              <a:xfrm>
                <a:off x="3079750" y="3949700"/>
                <a:ext cx="663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imm</a:t>
                </a:r>
              </a:p>
            </p:txBody>
          </p:sp>
          <p:sp>
            <p:nvSpPr>
              <p:cNvPr id="149" name="Line 32"/>
              <p:cNvSpPr>
                <a:spLocks noChangeShapeType="1"/>
              </p:cNvSpPr>
              <p:nvPr/>
            </p:nvSpPr>
            <p:spPr bwMode="auto">
              <a:xfrm>
                <a:off x="1676400" y="31115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AutoShape 33"/>
              <p:cNvSpPr>
                <a:spLocks noChangeArrowheads="1"/>
              </p:cNvSpPr>
              <p:nvPr/>
            </p:nvSpPr>
            <p:spPr bwMode="auto">
              <a:xfrm rot="16200000">
                <a:off x="703652" y="4293696"/>
                <a:ext cx="805021" cy="378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MUX</a:t>
                </a:r>
                <a:endParaRPr lang="en-US" sz="2000" dirty="0"/>
              </a:p>
            </p:txBody>
          </p:sp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 flipH="1">
                <a:off x="1295400" y="4308475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5"/>
              <p:cNvSpPr>
                <a:spLocks noChangeShapeType="1"/>
              </p:cNvSpPr>
              <p:nvPr/>
            </p:nvSpPr>
            <p:spPr bwMode="auto">
              <a:xfrm>
                <a:off x="3743325" y="3995738"/>
                <a:ext cx="0" cy="671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6"/>
              <p:cNvSpPr>
                <a:spLocks noChangeShapeType="1"/>
              </p:cNvSpPr>
              <p:nvPr/>
            </p:nvSpPr>
            <p:spPr bwMode="auto">
              <a:xfrm flipH="1">
                <a:off x="1295400" y="4667250"/>
                <a:ext cx="2447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7"/>
              <p:cNvSpPr>
                <a:spLocks noChangeShapeType="1"/>
              </p:cNvSpPr>
              <p:nvPr/>
            </p:nvSpPr>
            <p:spPr bwMode="auto">
              <a:xfrm flipH="1">
                <a:off x="533400" y="44831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38"/>
              <p:cNvSpPr>
                <a:spLocks noChangeShapeType="1"/>
              </p:cNvSpPr>
              <p:nvPr/>
            </p:nvSpPr>
            <p:spPr bwMode="auto">
              <a:xfrm flipV="1">
                <a:off x="533400" y="3111500"/>
                <a:ext cx="0" cy="1371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39"/>
              <p:cNvSpPr>
                <a:spLocks noChangeShapeType="1"/>
              </p:cNvSpPr>
              <p:nvPr/>
            </p:nvSpPr>
            <p:spPr bwMode="auto">
              <a:xfrm>
                <a:off x="533400" y="31115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3383280" y="1719072"/>
              <a:ext cx="4361688" cy="2423031"/>
              <a:chOff x="3383280" y="1719072"/>
              <a:chExt cx="4361688" cy="2423031"/>
            </a:xfrm>
          </p:grpSpPr>
          <p:grpSp>
            <p:nvGrpSpPr>
              <p:cNvPr id="14" name="Group 59"/>
              <p:cNvGrpSpPr/>
              <p:nvPr/>
            </p:nvGrpSpPr>
            <p:grpSpPr>
              <a:xfrm>
                <a:off x="338328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7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79"/>
              <p:cNvGrpSpPr/>
              <p:nvPr/>
            </p:nvGrpSpPr>
            <p:grpSpPr>
              <a:xfrm>
                <a:off x="493776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8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84"/>
              <p:cNvGrpSpPr/>
              <p:nvPr/>
            </p:nvGrpSpPr>
            <p:grpSpPr>
              <a:xfrm>
                <a:off x="621792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8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89"/>
              <p:cNvGrpSpPr/>
              <p:nvPr/>
            </p:nvGrpSpPr>
            <p:grpSpPr>
              <a:xfrm>
                <a:off x="763524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9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2" name="Slide Number Placeholder 1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00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5" name="Group 184"/>
          <p:cNvGrpSpPr/>
          <p:nvPr/>
        </p:nvGrpSpPr>
        <p:grpSpPr>
          <a:xfrm>
            <a:off x="5596427" y="3537561"/>
            <a:ext cx="2767012" cy="2795587"/>
            <a:chOff x="5596427" y="3537561"/>
            <a:chExt cx="2767012" cy="2795587"/>
          </a:xfrm>
        </p:grpSpPr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5596427" y="3537561"/>
              <a:ext cx="809625" cy="2603500"/>
              <a:chOff x="3385" y="1981"/>
              <a:chExt cx="510" cy="1640"/>
            </a:xfrm>
          </p:grpSpPr>
          <p:sp>
            <p:nvSpPr>
              <p:cNvPr id="2733161" name="Freeform 105"/>
              <p:cNvSpPr>
                <a:spLocks/>
              </p:cNvSpPr>
              <p:nvPr/>
            </p:nvSpPr>
            <p:spPr bwMode="auto">
              <a:xfrm>
                <a:off x="3464" y="257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2" name="Freeform 106" descr="25%"/>
              <p:cNvSpPr>
                <a:spLocks/>
              </p:cNvSpPr>
              <p:nvPr/>
            </p:nvSpPr>
            <p:spPr bwMode="auto">
              <a:xfrm>
                <a:off x="3660" y="333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3" name="Freeform 107" descr="25%"/>
              <p:cNvSpPr>
                <a:spLocks/>
              </p:cNvSpPr>
              <p:nvPr/>
            </p:nvSpPr>
            <p:spPr bwMode="auto">
              <a:xfrm flipH="1">
                <a:off x="3547" y="198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4" name="Rectangle 108"/>
              <p:cNvSpPr>
                <a:spLocks noChangeArrowheads="1"/>
              </p:cNvSpPr>
              <p:nvPr/>
            </p:nvSpPr>
            <p:spPr bwMode="auto">
              <a:xfrm>
                <a:off x="3455" y="2431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6" name="Group 109"/>
              <p:cNvGrpSpPr>
                <a:grpSpLocks/>
              </p:cNvGrpSpPr>
              <p:nvPr/>
            </p:nvGrpSpPr>
            <p:grpSpPr bwMode="auto">
              <a:xfrm>
                <a:off x="3506" y="2429"/>
                <a:ext cx="325" cy="289"/>
                <a:chOff x="3506" y="2144"/>
                <a:chExt cx="325" cy="289"/>
              </a:xfrm>
            </p:grpSpPr>
            <p:sp>
              <p:nvSpPr>
                <p:cNvPr id="2733166" name="Freeform 110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67" name="Freeform 111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68" name="Rectangle 112"/>
              <p:cNvSpPr>
                <a:spLocks noChangeArrowheads="1"/>
              </p:cNvSpPr>
              <p:nvPr/>
            </p:nvSpPr>
            <p:spPr bwMode="auto">
              <a:xfrm>
                <a:off x="3520" y="198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" name="Group 113"/>
              <p:cNvGrpSpPr>
                <a:grpSpLocks/>
              </p:cNvGrpSpPr>
              <p:nvPr/>
            </p:nvGrpSpPr>
            <p:grpSpPr bwMode="auto">
              <a:xfrm>
                <a:off x="3547" y="1981"/>
                <a:ext cx="284" cy="289"/>
                <a:chOff x="3547" y="1696"/>
                <a:chExt cx="284" cy="289"/>
              </a:xfrm>
            </p:grpSpPr>
            <p:sp>
              <p:nvSpPr>
                <p:cNvPr id="2733170" name="Freeform 11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1" name="Freeform 11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72" name="Line 116"/>
              <p:cNvSpPr>
                <a:spLocks noChangeShapeType="1"/>
              </p:cNvSpPr>
              <p:nvPr/>
            </p:nvSpPr>
            <p:spPr bwMode="auto">
              <a:xfrm>
                <a:off x="3400" y="2125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>
                <a:off x="3536" y="2781"/>
                <a:ext cx="227" cy="481"/>
                <a:chOff x="3536" y="2496"/>
                <a:chExt cx="227" cy="481"/>
              </a:xfrm>
            </p:grpSpPr>
            <p:sp>
              <p:nvSpPr>
                <p:cNvPr id="2733174" name="Freeform 118"/>
                <p:cNvSpPr>
                  <a:spLocks/>
                </p:cNvSpPr>
                <p:nvPr/>
              </p:nvSpPr>
              <p:spPr bwMode="auto">
                <a:xfrm>
                  <a:off x="3550" y="2496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5" name="Rectangle 119"/>
                <p:cNvSpPr>
                  <a:spLocks noChangeArrowheads="1"/>
                </p:cNvSpPr>
                <p:nvPr/>
              </p:nvSpPr>
              <p:spPr bwMode="auto">
                <a:xfrm rot="5400000">
                  <a:off x="3449" y="2617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176" name="Line 120"/>
              <p:cNvSpPr>
                <a:spLocks noChangeShapeType="1"/>
              </p:cNvSpPr>
              <p:nvPr/>
            </p:nvSpPr>
            <p:spPr bwMode="auto">
              <a:xfrm>
                <a:off x="3385" y="29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7" name="Line 121"/>
              <p:cNvSpPr>
                <a:spLocks noChangeShapeType="1"/>
              </p:cNvSpPr>
              <p:nvPr/>
            </p:nvSpPr>
            <p:spPr bwMode="auto">
              <a:xfrm>
                <a:off x="3385" y="31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8" name="Freeform 122"/>
              <p:cNvSpPr>
                <a:spLocks/>
              </p:cNvSpPr>
              <p:nvPr/>
            </p:nvSpPr>
            <p:spPr bwMode="auto">
              <a:xfrm>
                <a:off x="3478" y="301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9" name="Rectangle 123"/>
              <p:cNvSpPr>
                <a:spLocks noChangeArrowheads="1"/>
              </p:cNvSpPr>
              <p:nvPr/>
            </p:nvSpPr>
            <p:spPr bwMode="auto">
              <a:xfrm>
                <a:off x="3492" y="333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" name="Group 124"/>
              <p:cNvGrpSpPr>
                <a:grpSpLocks/>
              </p:cNvGrpSpPr>
              <p:nvPr/>
            </p:nvGrpSpPr>
            <p:grpSpPr bwMode="auto">
              <a:xfrm>
                <a:off x="3511" y="3325"/>
                <a:ext cx="296" cy="289"/>
                <a:chOff x="3511" y="3040"/>
                <a:chExt cx="296" cy="289"/>
              </a:xfrm>
            </p:grpSpPr>
            <p:sp>
              <p:nvSpPr>
                <p:cNvPr id="2733181" name="Freeform 125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82" name="Freeform 126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83" name="Line 127"/>
              <p:cNvSpPr>
                <a:spLocks noChangeShapeType="1"/>
              </p:cNvSpPr>
              <p:nvPr/>
            </p:nvSpPr>
            <p:spPr bwMode="auto">
              <a:xfrm>
                <a:off x="3396" y="3469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4" name="Freeform 128"/>
              <p:cNvSpPr>
                <a:spLocks/>
              </p:cNvSpPr>
              <p:nvPr/>
            </p:nvSpPr>
            <p:spPr bwMode="auto">
              <a:xfrm>
                <a:off x="3458" y="3373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7653827" y="5661636"/>
              <a:ext cx="709612" cy="468312"/>
              <a:chOff x="4681" y="3034"/>
              <a:chExt cx="447" cy="295"/>
            </a:xfrm>
          </p:grpSpPr>
          <p:sp>
            <p:nvSpPr>
              <p:cNvPr id="2733186" name="Freeform 130" descr="25%"/>
              <p:cNvSpPr>
                <a:spLocks/>
              </p:cNvSpPr>
              <p:nvPr/>
            </p:nvSpPr>
            <p:spPr bwMode="auto">
              <a:xfrm flipH="1">
                <a:off x="4828" y="303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7" name="Rectangle 131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grpSp>
            <p:nvGrpSpPr>
              <p:cNvPr id="31" name="Group 132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33189" name="Freeform 133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0" name="Freeform 134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1" name="Line 135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6" name="Group 136"/>
            <p:cNvGrpSpPr>
              <a:grpSpLocks/>
            </p:cNvGrpSpPr>
            <p:nvPr/>
          </p:nvGrpSpPr>
          <p:grpSpPr bwMode="auto">
            <a:xfrm>
              <a:off x="6885477" y="4950436"/>
              <a:ext cx="876300" cy="1255712"/>
              <a:chOff x="4197" y="2586"/>
              <a:chExt cx="552" cy="791"/>
            </a:xfrm>
          </p:grpSpPr>
          <p:sp>
            <p:nvSpPr>
              <p:cNvPr id="2733193" name="Freeform 137" descr="25%"/>
              <p:cNvSpPr>
                <a:spLocks/>
              </p:cNvSpPr>
              <p:nvPr/>
            </p:nvSpPr>
            <p:spPr bwMode="auto">
              <a:xfrm flipH="1">
                <a:off x="4401" y="258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4" name="Rectangle 138"/>
              <p:cNvSpPr>
                <a:spLocks noChangeArrowheads="1"/>
              </p:cNvSpPr>
              <p:nvPr/>
            </p:nvSpPr>
            <p:spPr bwMode="auto">
              <a:xfrm>
                <a:off x="4374" y="25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57" name="Group 139"/>
              <p:cNvGrpSpPr>
                <a:grpSpLocks/>
              </p:cNvGrpSpPr>
              <p:nvPr/>
            </p:nvGrpSpPr>
            <p:grpSpPr bwMode="auto">
              <a:xfrm>
                <a:off x="4401" y="2592"/>
                <a:ext cx="284" cy="289"/>
                <a:chOff x="4401" y="2592"/>
                <a:chExt cx="284" cy="289"/>
              </a:xfrm>
            </p:grpSpPr>
            <p:sp>
              <p:nvSpPr>
                <p:cNvPr id="2733196" name="Freeform 140"/>
                <p:cNvSpPr>
                  <a:spLocks/>
                </p:cNvSpPr>
                <p:nvPr/>
              </p:nvSpPr>
              <p:spPr bwMode="auto">
                <a:xfrm>
                  <a:off x="4401" y="2592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7" name="Freeform 141"/>
                <p:cNvSpPr>
                  <a:spLocks/>
                </p:cNvSpPr>
                <p:nvPr/>
              </p:nvSpPr>
              <p:spPr bwMode="auto">
                <a:xfrm>
                  <a:off x="4542" y="2592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8" name="Line 142"/>
              <p:cNvSpPr>
                <a:spLocks noChangeShapeType="1"/>
              </p:cNvSpPr>
              <p:nvPr/>
            </p:nvSpPr>
            <p:spPr bwMode="auto">
              <a:xfrm>
                <a:off x="4254" y="27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9" name="Rectangle 143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58" name="Group 144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33201" name="Freeform 145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2" name="Freeform 146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03" name="Line 147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4" name="Freeform 148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9" name="Group 149"/>
            <p:cNvGrpSpPr>
              <a:grpSpLocks/>
            </p:cNvGrpSpPr>
            <p:nvPr/>
          </p:nvGrpSpPr>
          <p:grpSpPr bwMode="auto">
            <a:xfrm>
              <a:off x="6207614" y="4248761"/>
              <a:ext cx="876300" cy="2084387"/>
              <a:chOff x="3770" y="2144"/>
              <a:chExt cx="552" cy="1313"/>
            </a:xfrm>
          </p:grpSpPr>
          <p:sp>
            <p:nvSpPr>
              <p:cNvPr id="2733206" name="Rectangle 150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62" name="Group 151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33208" name="Freeform 152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9" name="Freeform 153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0" name="Line 154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1" name="Rectangle 155"/>
              <p:cNvSpPr>
                <a:spLocks noChangeArrowheads="1"/>
              </p:cNvSpPr>
              <p:nvPr/>
            </p:nvSpPr>
            <p:spPr bwMode="auto">
              <a:xfrm>
                <a:off x="3882" y="2594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68" name="Group 156"/>
              <p:cNvGrpSpPr>
                <a:grpSpLocks/>
              </p:cNvGrpSpPr>
              <p:nvPr/>
            </p:nvGrpSpPr>
            <p:grpSpPr bwMode="auto">
              <a:xfrm>
                <a:off x="3933" y="2592"/>
                <a:ext cx="325" cy="289"/>
                <a:chOff x="3933" y="2592"/>
                <a:chExt cx="325" cy="289"/>
              </a:xfrm>
            </p:grpSpPr>
            <p:sp>
              <p:nvSpPr>
                <p:cNvPr id="2733213" name="Freeform 157"/>
                <p:cNvSpPr>
                  <a:spLocks/>
                </p:cNvSpPr>
                <p:nvPr/>
              </p:nvSpPr>
              <p:spPr bwMode="auto">
                <a:xfrm>
                  <a:off x="3933" y="2592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4" name="Freeform 158"/>
                <p:cNvSpPr>
                  <a:spLocks/>
                </p:cNvSpPr>
                <p:nvPr/>
              </p:nvSpPr>
              <p:spPr bwMode="auto">
                <a:xfrm>
                  <a:off x="4094" y="2592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5" name="Line 159"/>
              <p:cNvSpPr>
                <a:spLocks noChangeShapeType="1"/>
              </p:cNvSpPr>
              <p:nvPr/>
            </p:nvSpPr>
            <p:spPr bwMode="auto">
              <a:xfrm>
                <a:off x="3770" y="27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6" name="Freeform 160"/>
              <p:cNvSpPr>
                <a:spLocks/>
              </p:cNvSpPr>
              <p:nvPr/>
            </p:nvSpPr>
            <p:spPr bwMode="auto">
              <a:xfrm>
                <a:off x="3891" y="2736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33077" name="Group 161"/>
              <p:cNvGrpSpPr>
                <a:grpSpLocks/>
              </p:cNvGrpSpPr>
              <p:nvPr/>
            </p:nvGrpSpPr>
            <p:grpSpPr bwMode="auto">
              <a:xfrm>
                <a:off x="3963" y="2944"/>
                <a:ext cx="227" cy="481"/>
                <a:chOff x="3963" y="2944"/>
                <a:chExt cx="227" cy="481"/>
              </a:xfrm>
            </p:grpSpPr>
            <p:sp>
              <p:nvSpPr>
                <p:cNvPr id="2733218" name="Freeform 162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9" name="Rectangle 163"/>
                <p:cNvSpPr>
                  <a:spLocks noChangeArrowheads="1"/>
                </p:cNvSpPr>
                <p:nvPr/>
              </p:nvSpPr>
              <p:spPr bwMode="auto">
                <a:xfrm rot="5400000">
                  <a:off x="3876" y="3065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220" name="Line 164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1" name="Line 165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2" name="Freeform 166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left half is write, </a:t>
            </a:r>
            <a:r>
              <a:rPr lang="en-US" sz="2800" dirty="0"/>
              <a:t>right half is read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9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(1/3)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(“time between completion of instructions”) to measure speedup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Equality only achieved if stages are </a:t>
            </a:r>
            <a:r>
              <a:rPr lang="en-US" i="1" dirty="0" smtClean="0">
                <a:solidFill>
                  <a:srgbClr val="FF0000"/>
                </a:solidFill>
              </a:rPr>
              <a:t>balanced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(i.e. take the same amount of time)</a:t>
            </a:r>
            <a:endParaRPr lang="en-US" dirty="0"/>
          </a:p>
          <a:p>
            <a:r>
              <a:rPr lang="en-US" dirty="0"/>
              <a:t>If not balanced, speedup is </a:t>
            </a:r>
            <a:r>
              <a:rPr lang="en-US" dirty="0" smtClean="0"/>
              <a:t>reduced</a:t>
            </a:r>
            <a:endParaRPr lang="en-US" dirty="0"/>
          </a:p>
          <a:p>
            <a:r>
              <a:rPr lang="en-US" dirty="0"/>
              <a:t>Speedup due to increased </a:t>
            </a:r>
            <a:r>
              <a:rPr lang="en-US" i="1" dirty="0"/>
              <a:t>throughput</a:t>
            </a:r>
          </a:p>
          <a:p>
            <a:pPr lvl="1"/>
            <a:r>
              <a:rPr lang="en-US" i="1" dirty="0"/>
              <a:t>Latency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instruction </a:t>
            </a:r>
            <a:r>
              <a:rPr lang="en-US" dirty="0"/>
              <a:t>does not decrease</a:t>
            </a:r>
            <a:endParaRPr lang="en-A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880" y="2606040"/>
            <a:ext cx="4648200" cy="952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42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(2/3)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Assume time for stages is</a:t>
            </a:r>
          </a:p>
          <a:p>
            <a:pPr lvl="1"/>
            <a:r>
              <a:rPr lang="en-US" sz="2400" dirty="0"/>
              <a:t>100ps for register read or write</a:t>
            </a:r>
          </a:p>
          <a:p>
            <a:pPr lvl="1"/>
            <a:r>
              <a:rPr lang="en-US" sz="2400" dirty="0"/>
              <a:t>200ps for other stages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pipelined clock rate?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pipelined </a:t>
            </a:r>
            <a:r>
              <a:rPr lang="en-US" sz="2400" dirty="0" err="1"/>
              <a:t>datapath</a:t>
            </a:r>
            <a:r>
              <a:rPr lang="en-US" sz="2400" dirty="0"/>
              <a:t> with single-cycle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154680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0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(3/3)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29734" name="Picture 6" descr="f04-2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600200"/>
            <a:ext cx="7062896" cy="4937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377440"/>
            <a:ext cx="1672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Single-cycle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800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 = 1.25GHz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5029200"/>
            <a:ext cx="150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Pipelined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200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 = 5GHz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1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39"/>
          </a:xfrm>
        </p:spPr>
        <p:txBody>
          <a:bodyPr/>
          <a:lstStyle/>
          <a:p>
            <a:r>
              <a:rPr lang="en-US" dirty="0" smtClean="0"/>
              <a:t>Clicker/Peer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5647" y="1170876"/>
            <a:ext cx="831674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Logic in some stages takes 200ps and in some 100ps. </a:t>
            </a:r>
            <a:r>
              <a:rPr lang="en-US" dirty="0" err="1" smtClean="0"/>
              <a:t>Clk</a:t>
            </a:r>
            <a:r>
              <a:rPr lang="en-US" dirty="0" smtClean="0"/>
              <a:t>-Q delay is 30ps and setup-time is 20ps. What is the maximum clock frequency at which a pipelined design can operate?</a:t>
            </a:r>
          </a:p>
          <a:p>
            <a:r>
              <a:rPr lang="en-US" dirty="0" smtClean="0"/>
              <a:t>A: 10GHz</a:t>
            </a:r>
          </a:p>
          <a:p>
            <a:r>
              <a:rPr lang="en-US" dirty="0" smtClean="0"/>
              <a:t>B: 5GHz</a:t>
            </a:r>
          </a:p>
          <a:p>
            <a:r>
              <a:rPr lang="en-US" dirty="0" smtClean="0"/>
              <a:t>C: 6.7GHz</a:t>
            </a:r>
          </a:p>
          <a:p>
            <a:r>
              <a:rPr lang="en-US" dirty="0" smtClean="0"/>
              <a:t>D: 4.35GHz</a:t>
            </a:r>
          </a:p>
          <a:p>
            <a:r>
              <a:rPr lang="en-US" dirty="0" smtClean="0"/>
              <a:t>E: 4GHz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Summary of the Control Signals (2/2)</a:t>
            </a:r>
          </a:p>
        </p:txBody>
      </p:sp>
      <p:grpSp>
        <p:nvGrpSpPr>
          <p:cNvPr id="54278" name="Group 3"/>
          <p:cNvGrpSpPr>
            <a:grpSpLocks/>
          </p:cNvGrpSpPr>
          <p:nvPr/>
        </p:nvGrpSpPr>
        <p:grpSpPr bwMode="auto">
          <a:xfrm>
            <a:off x="1066800" y="1731963"/>
            <a:ext cx="6858000" cy="3086100"/>
            <a:chOff x="672" y="952"/>
            <a:chExt cx="4320" cy="1944"/>
          </a:xfrm>
        </p:grpSpPr>
        <p:grpSp>
          <p:nvGrpSpPr>
            <p:cNvPr id="54363" name="Group 4"/>
            <p:cNvGrpSpPr>
              <a:grpSpLocks/>
            </p:cNvGrpSpPr>
            <p:nvPr/>
          </p:nvGrpSpPr>
          <p:grpSpPr bwMode="auto">
            <a:xfrm>
              <a:off x="672" y="952"/>
              <a:ext cx="4320" cy="1944"/>
              <a:chOff x="672" y="952"/>
              <a:chExt cx="4320" cy="1944"/>
            </a:xfrm>
          </p:grpSpPr>
          <p:sp>
            <p:nvSpPr>
              <p:cNvPr id="64667" name="Rectangle 5"/>
              <p:cNvSpPr>
                <a:spLocks noChangeArrowheads="1"/>
              </p:cNvSpPr>
              <p:nvPr/>
            </p:nvSpPr>
            <p:spPr bwMode="auto">
              <a:xfrm>
                <a:off x="1715" y="956"/>
                <a:ext cx="32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add</a:t>
                </a:r>
              </a:p>
            </p:txBody>
          </p:sp>
          <p:sp>
            <p:nvSpPr>
              <p:cNvPr id="64668" name="Rectangle 6"/>
              <p:cNvSpPr>
                <a:spLocks noChangeArrowheads="1"/>
              </p:cNvSpPr>
              <p:nvPr/>
            </p:nvSpPr>
            <p:spPr bwMode="auto">
              <a:xfrm>
                <a:off x="2195" y="956"/>
                <a:ext cx="30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sub</a:t>
                </a:r>
              </a:p>
            </p:txBody>
          </p:sp>
          <p:sp>
            <p:nvSpPr>
              <p:cNvPr id="64669" name="Rectangle 7"/>
              <p:cNvSpPr>
                <a:spLocks noChangeArrowheads="1"/>
              </p:cNvSpPr>
              <p:nvPr/>
            </p:nvSpPr>
            <p:spPr bwMode="auto">
              <a:xfrm>
                <a:off x="2675" y="956"/>
                <a:ext cx="270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ori</a:t>
                </a:r>
              </a:p>
            </p:txBody>
          </p:sp>
          <p:sp>
            <p:nvSpPr>
              <p:cNvPr id="64670" name="Rectangle 8"/>
              <p:cNvSpPr>
                <a:spLocks noChangeArrowheads="1"/>
              </p:cNvSpPr>
              <p:nvPr/>
            </p:nvSpPr>
            <p:spPr bwMode="auto">
              <a:xfrm>
                <a:off x="3155" y="95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lw</a:t>
                </a:r>
              </a:p>
            </p:txBody>
          </p:sp>
          <p:sp>
            <p:nvSpPr>
              <p:cNvPr id="64671" name="Rectangle 9"/>
              <p:cNvSpPr>
                <a:spLocks noChangeArrowheads="1"/>
              </p:cNvSpPr>
              <p:nvPr/>
            </p:nvSpPr>
            <p:spPr bwMode="auto">
              <a:xfrm>
                <a:off x="3635" y="956"/>
                <a:ext cx="26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sw</a:t>
                </a:r>
              </a:p>
            </p:txBody>
          </p:sp>
          <p:sp>
            <p:nvSpPr>
              <p:cNvPr id="64672" name="Rectangle 10"/>
              <p:cNvSpPr>
                <a:spLocks noChangeArrowheads="1"/>
              </p:cNvSpPr>
              <p:nvPr/>
            </p:nvSpPr>
            <p:spPr bwMode="auto">
              <a:xfrm>
                <a:off x="4115" y="956"/>
                <a:ext cx="31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beq</a:t>
                </a:r>
              </a:p>
            </p:txBody>
          </p:sp>
          <p:sp>
            <p:nvSpPr>
              <p:cNvPr id="64673" name="Rectangle 11"/>
              <p:cNvSpPr>
                <a:spLocks noChangeArrowheads="1"/>
              </p:cNvSpPr>
              <p:nvPr/>
            </p:nvSpPr>
            <p:spPr bwMode="auto">
              <a:xfrm>
                <a:off x="4547" y="956"/>
                <a:ext cx="40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jump</a:t>
                </a:r>
              </a:p>
            </p:txBody>
          </p:sp>
          <p:sp>
            <p:nvSpPr>
              <p:cNvPr id="64674" name="Rectangle 12"/>
              <p:cNvSpPr>
                <a:spLocks noChangeArrowheads="1"/>
              </p:cNvSpPr>
              <p:nvPr/>
            </p:nvSpPr>
            <p:spPr bwMode="auto">
              <a:xfrm>
                <a:off x="755" y="1148"/>
                <a:ext cx="48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RegDst</a:t>
                </a:r>
              </a:p>
            </p:txBody>
          </p:sp>
          <p:sp>
            <p:nvSpPr>
              <p:cNvPr id="64675" name="Rectangle 13"/>
              <p:cNvSpPr>
                <a:spLocks noChangeArrowheads="1"/>
              </p:cNvSpPr>
              <p:nvPr/>
            </p:nvSpPr>
            <p:spPr bwMode="auto">
              <a:xfrm>
                <a:off x="755" y="1340"/>
                <a:ext cx="503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ALUSrc</a:t>
                </a:r>
              </a:p>
            </p:txBody>
          </p:sp>
          <p:sp>
            <p:nvSpPr>
              <p:cNvPr id="64676" name="Rectangle 14"/>
              <p:cNvSpPr>
                <a:spLocks noChangeArrowheads="1"/>
              </p:cNvSpPr>
              <p:nvPr/>
            </p:nvSpPr>
            <p:spPr bwMode="auto">
              <a:xfrm>
                <a:off x="755" y="1532"/>
                <a:ext cx="71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MemtoReg</a:t>
                </a:r>
              </a:p>
            </p:txBody>
          </p:sp>
          <p:sp>
            <p:nvSpPr>
              <p:cNvPr id="64677" name="Rectangle 15"/>
              <p:cNvSpPr>
                <a:spLocks noChangeArrowheads="1"/>
              </p:cNvSpPr>
              <p:nvPr/>
            </p:nvSpPr>
            <p:spPr bwMode="auto">
              <a:xfrm>
                <a:off x="755" y="1724"/>
                <a:ext cx="61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RegWrite</a:t>
                </a:r>
              </a:p>
            </p:txBody>
          </p:sp>
          <p:sp>
            <p:nvSpPr>
              <p:cNvPr id="64678" name="Rectangle 16"/>
              <p:cNvSpPr>
                <a:spLocks noChangeArrowheads="1"/>
              </p:cNvSpPr>
              <p:nvPr/>
            </p:nvSpPr>
            <p:spPr bwMode="auto">
              <a:xfrm>
                <a:off x="755" y="1916"/>
                <a:ext cx="71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MemWrite</a:t>
                </a:r>
              </a:p>
            </p:txBody>
          </p:sp>
          <p:sp>
            <p:nvSpPr>
              <p:cNvPr id="64679" name="Rectangle 17"/>
              <p:cNvSpPr>
                <a:spLocks noChangeArrowheads="1"/>
              </p:cNvSpPr>
              <p:nvPr/>
            </p:nvSpPr>
            <p:spPr bwMode="auto">
              <a:xfrm>
                <a:off x="755" y="2108"/>
                <a:ext cx="47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nPCsel</a:t>
                </a:r>
              </a:p>
            </p:txBody>
          </p:sp>
          <p:sp>
            <p:nvSpPr>
              <p:cNvPr id="64680" name="Rectangle 18"/>
              <p:cNvSpPr>
                <a:spLocks noChangeArrowheads="1"/>
              </p:cNvSpPr>
              <p:nvPr/>
            </p:nvSpPr>
            <p:spPr bwMode="auto">
              <a:xfrm>
                <a:off x="755" y="2300"/>
                <a:ext cx="402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Jump</a:t>
                </a:r>
              </a:p>
            </p:txBody>
          </p:sp>
          <p:sp>
            <p:nvSpPr>
              <p:cNvPr id="64681" name="Rectangle 19"/>
              <p:cNvSpPr>
                <a:spLocks noChangeArrowheads="1"/>
              </p:cNvSpPr>
              <p:nvPr/>
            </p:nvSpPr>
            <p:spPr bwMode="auto">
              <a:xfrm>
                <a:off x="755" y="2492"/>
                <a:ext cx="43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ExtOp</a:t>
                </a:r>
              </a:p>
            </p:txBody>
          </p:sp>
          <p:sp>
            <p:nvSpPr>
              <p:cNvPr id="64682" name="Rectangle 20"/>
              <p:cNvSpPr>
                <a:spLocks noChangeArrowheads="1"/>
              </p:cNvSpPr>
              <p:nvPr/>
            </p:nvSpPr>
            <p:spPr bwMode="auto">
              <a:xfrm>
                <a:off x="755" y="2684"/>
                <a:ext cx="77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ALUctr&lt;2:0&gt;</a:t>
                </a:r>
              </a:p>
            </p:txBody>
          </p:sp>
          <p:sp>
            <p:nvSpPr>
              <p:cNvPr id="64683" name="Line 21"/>
              <p:cNvSpPr>
                <a:spLocks noChangeShapeType="1"/>
              </p:cNvSpPr>
              <p:nvPr/>
            </p:nvSpPr>
            <p:spPr bwMode="auto">
              <a:xfrm>
                <a:off x="680" y="1344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4" name="Line 22"/>
              <p:cNvSpPr>
                <a:spLocks noChangeShapeType="1"/>
              </p:cNvSpPr>
              <p:nvPr/>
            </p:nvSpPr>
            <p:spPr bwMode="auto">
              <a:xfrm>
                <a:off x="680" y="1536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5" name="Line 23"/>
              <p:cNvSpPr>
                <a:spLocks noChangeShapeType="1"/>
              </p:cNvSpPr>
              <p:nvPr/>
            </p:nvSpPr>
            <p:spPr bwMode="auto">
              <a:xfrm>
                <a:off x="680" y="1728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6" name="Line 24"/>
              <p:cNvSpPr>
                <a:spLocks noChangeShapeType="1"/>
              </p:cNvSpPr>
              <p:nvPr/>
            </p:nvSpPr>
            <p:spPr bwMode="auto">
              <a:xfrm>
                <a:off x="680" y="192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7" name="Line 25"/>
              <p:cNvSpPr>
                <a:spLocks noChangeShapeType="1"/>
              </p:cNvSpPr>
              <p:nvPr/>
            </p:nvSpPr>
            <p:spPr bwMode="auto">
              <a:xfrm>
                <a:off x="680" y="2112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8" name="Line 26"/>
              <p:cNvSpPr>
                <a:spLocks noChangeShapeType="1"/>
              </p:cNvSpPr>
              <p:nvPr/>
            </p:nvSpPr>
            <p:spPr bwMode="auto">
              <a:xfrm>
                <a:off x="680" y="2304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89" name="Line 27"/>
              <p:cNvSpPr>
                <a:spLocks noChangeShapeType="1"/>
              </p:cNvSpPr>
              <p:nvPr/>
            </p:nvSpPr>
            <p:spPr bwMode="auto">
              <a:xfrm>
                <a:off x="680" y="2496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0" name="Line 28"/>
              <p:cNvSpPr>
                <a:spLocks noChangeShapeType="1"/>
              </p:cNvSpPr>
              <p:nvPr/>
            </p:nvSpPr>
            <p:spPr bwMode="auto">
              <a:xfrm>
                <a:off x="680" y="2688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1" name="Line 29"/>
              <p:cNvSpPr>
                <a:spLocks noChangeShapeType="1"/>
              </p:cNvSpPr>
              <p:nvPr/>
            </p:nvSpPr>
            <p:spPr bwMode="auto">
              <a:xfrm>
                <a:off x="680" y="1152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2" name="Line 30"/>
              <p:cNvSpPr>
                <a:spLocks noChangeShapeType="1"/>
              </p:cNvSpPr>
              <p:nvPr/>
            </p:nvSpPr>
            <p:spPr bwMode="auto">
              <a:xfrm>
                <a:off x="680" y="288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3" name="Line 31"/>
              <p:cNvSpPr>
                <a:spLocks noChangeShapeType="1"/>
              </p:cNvSpPr>
              <p:nvPr/>
            </p:nvSpPr>
            <p:spPr bwMode="auto">
              <a:xfrm flipV="1">
                <a:off x="163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4" name="Line 32"/>
              <p:cNvSpPr>
                <a:spLocks noChangeShapeType="1"/>
              </p:cNvSpPr>
              <p:nvPr/>
            </p:nvSpPr>
            <p:spPr bwMode="auto">
              <a:xfrm>
                <a:off x="680" y="960"/>
                <a:ext cx="43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5" name="Line 33"/>
              <p:cNvSpPr>
                <a:spLocks noChangeShapeType="1"/>
              </p:cNvSpPr>
              <p:nvPr/>
            </p:nvSpPr>
            <p:spPr bwMode="auto">
              <a:xfrm flipV="1">
                <a:off x="211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6" name="Line 34"/>
              <p:cNvSpPr>
                <a:spLocks noChangeShapeType="1"/>
              </p:cNvSpPr>
              <p:nvPr/>
            </p:nvSpPr>
            <p:spPr bwMode="auto">
              <a:xfrm flipV="1">
                <a:off x="259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7" name="Line 35"/>
              <p:cNvSpPr>
                <a:spLocks noChangeShapeType="1"/>
              </p:cNvSpPr>
              <p:nvPr/>
            </p:nvSpPr>
            <p:spPr bwMode="auto">
              <a:xfrm flipV="1">
                <a:off x="307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8" name="Line 36"/>
              <p:cNvSpPr>
                <a:spLocks noChangeShapeType="1"/>
              </p:cNvSpPr>
              <p:nvPr/>
            </p:nvSpPr>
            <p:spPr bwMode="auto">
              <a:xfrm flipV="1">
                <a:off x="355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99" name="Line 37"/>
              <p:cNvSpPr>
                <a:spLocks noChangeShapeType="1"/>
              </p:cNvSpPr>
              <p:nvPr/>
            </p:nvSpPr>
            <p:spPr bwMode="auto">
              <a:xfrm flipV="1">
                <a:off x="403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0" name="Line 38"/>
              <p:cNvSpPr>
                <a:spLocks noChangeShapeType="1"/>
              </p:cNvSpPr>
              <p:nvPr/>
            </p:nvSpPr>
            <p:spPr bwMode="auto">
              <a:xfrm flipV="1">
                <a:off x="451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1" name="Line 39"/>
              <p:cNvSpPr>
                <a:spLocks noChangeShapeType="1"/>
              </p:cNvSpPr>
              <p:nvPr/>
            </p:nvSpPr>
            <p:spPr bwMode="auto">
              <a:xfrm flipV="1">
                <a:off x="499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702" name="Line 40"/>
              <p:cNvSpPr>
                <a:spLocks noChangeShapeType="1"/>
              </p:cNvSpPr>
              <p:nvPr/>
            </p:nvSpPr>
            <p:spPr bwMode="auto">
              <a:xfrm flipV="1">
                <a:off x="672" y="952"/>
                <a:ext cx="0" cy="1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4604" name="Rectangle 41"/>
            <p:cNvSpPr>
              <a:spLocks noChangeArrowheads="1"/>
            </p:cNvSpPr>
            <p:nvPr/>
          </p:nvSpPr>
          <p:spPr bwMode="auto">
            <a:xfrm>
              <a:off x="176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05" name="Rectangle 42"/>
            <p:cNvSpPr>
              <a:spLocks noChangeArrowheads="1"/>
            </p:cNvSpPr>
            <p:nvPr/>
          </p:nvSpPr>
          <p:spPr bwMode="auto">
            <a:xfrm>
              <a:off x="176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6" name="Rectangle 43"/>
            <p:cNvSpPr>
              <a:spLocks noChangeArrowheads="1"/>
            </p:cNvSpPr>
            <p:nvPr/>
          </p:nvSpPr>
          <p:spPr bwMode="auto">
            <a:xfrm>
              <a:off x="176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7" name="Rectangle 44"/>
            <p:cNvSpPr>
              <a:spLocks noChangeArrowheads="1"/>
            </p:cNvSpPr>
            <p:nvPr/>
          </p:nvSpPr>
          <p:spPr bwMode="auto">
            <a:xfrm>
              <a:off x="176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08" name="Rectangle 45"/>
            <p:cNvSpPr>
              <a:spLocks noChangeArrowheads="1"/>
            </p:cNvSpPr>
            <p:nvPr/>
          </p:nvSpPr>
          <p:spPr bwMode="auto">
            <a:xfrm>
              <a:off x="176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09" name="Rectangle 46"/>
            <p:cNvSpPr>
              <a:spLocks noChangeArrowheads="1"/>
            </p:cNvSpPr>
            <p:nvPr/>
          </p:nvSpPr>
          <p:spPr bwMode="auto">
            <a:xfrm>
              <a:off x="176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0" name="Rectangle 47"/>
            <p:cNvSpPr>
              <a:spLocks noChangeArrowheads="1"/>
            </p:cNvSpPr>
            <p:nvPr/>
          </p:nvSpPr>
          <p:spPr bwMode="auto">
            <a:xfrm>
              <a:off x="176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1" name="Rectangle 48"/>
            <p:cNvSpPr>
              <a:spLocks noChangeArrowheads="1"/>
            </p:cNvSpPr>
            <p:nvPr/>
          </p:nvSpPr>
          <p:spPr bwMode="auto">
            <a:xfrm>
              <a:off x="176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12" name="Rectangle 49"/>
            <p:cNvSpPr>
              <a:spLocks noChangeArrowheads="1"/>
            </p:cNvSpPr>
            <p:nvPr/>
          </p:nvSpPr>
          <p:spPr bwMode="auto">
            <a:xfrm>
              <a:off x="171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13" name="Rectangle 50"/>
            <p:cNvSpPr>
              <a:spLocks noChangeArrowheads="1"/>
            </p:cNvSpPr>
            <p:nvPr/>
          </p:nvSpPr>
          <p:spPr bwMode="auto">
            <a:xfrm>
              <a:off x="224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14" name="Rectangle 51"/>
            <p:cNvSpPr>
              <a:spLocks noChangeArrowheads="1"/>
            </p:cNvSpPr>
            <p:nvPr/>
          </p:nvSpPr>
          <p:spPr bwMode="auto">
            <a:xfrm>
              <a:off x="224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5" name="Rectangle 52"/>
            <p:cNvSpPr>
              <a:spLocks noChangeArrowheads="1"/>
            </p:cNvSpPr>
            <p:nvPr/>
          </p:nvSpPr>
          <p:spPr bwMode="auto">
            <a:xfrm>
              <a:off x="224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6" name="Rectangle 53"/>
            <p:cNvSpPr>
              <a:spLocks noChangeArrowheads="1"/>
            </p:cNvSpPr>
            <p:nvPr/>
          </p:nvSpPr>
          <p:spPr bwMode="auto">
            <a:xfrm>
              <a:off x="224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17" name="Rectangle 54"/>
            <p:cNvSpPr>
              <a:spLocks noChangeArrowheads="1"/>
            </p:cNvSpPr>
            <p:nvPr/>
          </p:nvSpPr>
          <p:spPr bwMode="auto">
            <a:xfrm>
              <a:off x="224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8" name="Rectangle 55"/>
            <p:cNvSpPr>
              <a:spLocks noChangeArrowheads="1"/>
            </p:cNvSpPr>
            <p:nvPr/>
          </p:nvSpPr>
          <p:spPr bwMode="auto">
            <a:xfrm>
              <a:off x="224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19" name="Rectangle 56"/>
            <p:cNvSpPr>
              <a:spLocks noChangeArrowheads="1"/>
            </p:cNvSpPr>
            <p:nvPr/>
          </p:nvSpPr>
          <p:spPr bwMode="auto">
            <a:xfrm>
              <a:off x="224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0" name="Rectangle 57"/>
            <p:cNvSpPr>
              <a:spLocks noChangeArrowheads="1"/>
            </p:cNvSpPr>
            <p:nvPr/>
          </p:nvSpPr>
          <p:spPr bwMode="auto">
            <a:xfrm>
              <a:off x="224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21" name="Rectangle 58"/>
            <p:cNvSpPr>
              <a:spLocks noChangeArrowheads="1"/>
            </p:cNvSpPr>
            <p:nvPr/>
          </p:nvSpPr>
          <p:spPr bwMode="auto">
            <a:xfrm>
              <a:off x="2078" y="2684"/>
              <a:ext cx="5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Subtract</a:t>
              </a:r>
            </a:p>
          </p:txBody>
        </p:sp>
        <p:sp>
          <p:nvSpPr>
            <p:cNvPr id="64622" name="Rectangle 59"/>
            <p:cNvSpPr>
              <a:spLocks noChangeArrowheads="1"/>
            </p:cNvSpPr>
            <p:nvPr/>
          </p:nvSpPr>
          <p:spPr bwMode="auto">
            <a:xfrm>
              <a:off x="272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3" name="Rectangle 60"/>
            <p:cNvSpPr>
              <a:spLocks noChangeArrowheads="1"/>
            </p:cNvSpPr>
            <p:nvPr/>
          </p:nvSpPr>
          <p:spPr bwMode="auto">
            <a:xfrm>
              <a:off x="272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24" name="Rectangle 61"/>
            <p:cNvSpPr>
              <a:spLocks noChangeArrowheads="1"/>
            </p:cNvSpPr>
            <p:nvPr/>
          </p:nvSpPr>
          <p:spPr bwMode="auto">
            <a:xfrm>
              <a:off x="272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5" name="Rectangle 62"/>
            <p:cNvSpPr>
              <a:spLocks noChangeArrowheads="1"/>
            </p:cNvSpPr>
            <p:nvPr/>
          </p:nvSpPr>
          <p:spPr bwMode="auto">
            <a:xfrm>
              <a:off x="272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26" name="Rectangle 63"/>
            <p:cNvSpPr>
              <a:spLocks noChangeArrowheads="1"/>
            </p:cNvSpPr>
            <p:nvPr/>
          </p:nvSpPr>
          <p:spPr bwMode="auto">
            <a:xfrm>
              <a:off x="272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7" name="Rectangle 64"/>
            <p:cNvSpPr>
              <a:spLocks noChangeArrowheads="1"/>
            </p:cNvSpPr>
            <p:nvPr/>
          </p:nvSpPr>
          <p:spPr bwMode="auto">
            <a:xfrm>
              <a:off x="272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8" name="Rectangle 65"/>
            <p:cNvSpPr>
              <a:spLocks noChangeArrowheads="1"/>
            </p:cNvSpPr>
            <p:nvPr/>
          </p:nvSpPr>
          <p:spPr bwMode="auto">
            <a:xfrm>
              <a:off x="272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29" name="Rectangle 66"/>
            <p:cNvSpPr>
              <a:spLocks noChangeArrowheads="1"/>
            </p:cNvSpPr>
            <p:nvPr/>
          </p:nvSpPr>
          <p:spPr bwMode="auto">
            <a:xfrm>
              <a:off x="272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0" name="Rectangle 67"/>
            <p:cNvSpPr>
              <a:spLocks noChangeArrowheads="1"/>
            </p:cNvSpPr>
            <p:nvPr/>
          </p:nvSpPr>
          <p:spPr bwMode="auto">
            <a:xfrm>
              <a:off x="2675" y="2684"/>
              <a:ext cx="249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Or</a:t>
              </a:r>
            </a:p>
          </p:txBody>
        </p:sp>
        <p:sp>
          <p:nvSpPr>
            <p:cNvPr id="64631" name="Rectangle 68"/>
            <p:cNvSpPr>
              <a:spLocks noChangeArrowheads="1"/>
            </p:cNvSpPr>
            <p:nvPr/>
          </p:nvSpPr>
          <p:spPr bwMode="auto">
            <a:xfrm>
              <a:off x="3203" y="114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2" name="Rectangle 69"/>
            <p:cNvSpPr>
              <a:spLocks noChangeArrowheads="1"/>
            </p:cNvSpPr>
            <p:nvPr/>
          </p:nvSpPr>
          <p:spPr bwMode="auto">
            <a:xfrm>
              <a:off x="320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3" name="Rectangle 70"/>
            <p:cNvSpPr>
              <a:spLocks noChangeArrowheads="1"/>
            </p:cNvSpPr>
            <p:nvPr/>
          </p:nvSpPr>
          <p:spPr bwMode="auto">
            <a:xfrm>
              <a:off x="3203" y="153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4" name="Rectangle 71"/>
            <p:cNvSpPr>
              <a:spLocks noChangeArrowheads="1"/>
            </p:cNvSpPr>
            <p:nvPr/>
          </p:nvSpPr>
          <p:spPr bwMode="auto">
            <a:xfrm>
              <a:off x="320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5" name="Rectangle 72"/>
            <p:cNvSpPr>
              <a:spLocks noChangeArrowheads="1"/>
            </p:cNvSpPr>
            <p:nvPr/>
          </p:nvSpPr>
          <p:spPr bwMode="auto">
            <a:xfrm>
              <a:off x="320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6" name="Rectangle 73"/>
            <p:cNvSpPr>
              <a:spLocks noChangeArrowheads="1"/>
            </p:cNvSpPr>
            <p:nvPr/>
          </p:nvSpPr>
          <p:spPr bwMode="auto">
            <a:xfrm>
              <a:off x="320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7" name="Rectangle 74"/>
            <p:cNvSpPr>
              <a:spLocks noChangeArrowheads="1"/>
            </p:cNvSpPr>
            <p:nvPr/>
          </p:nvSpPr>
          <p:spPr bwMode="auto">
            <a:xfrm>
              <a:off x="320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38" name="Rectangle 75"/>
            <p:cNvSpPr>
              <a:spLocks noChangeArrowheads="1"/>
            </p:cNvSpPr>
            <p:nvPr/>
          </p:nvSpPr>
          <p:spPr bwMode="auto">
            <a:xfrm>
              <a:off x="320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39" name="Rectangle 76"/>
            <p:cNvSpPr>
              <a:spLocks noChangeArrowheads="1"/>
            </p:cNvSpPr>
            <p:nvPr/>
          </p:nvSpPr>
          <p:spPr bwMode="auto">
            <a:xfrm>
              <a:off x="315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40" name="Rectangle 77"/>
            <p:cNvSpPr>
              <a:spLocks noChangeArrowheads="1"/>
            </p:cNvSpPr>
            <p:nvPr/>
          </p:nvSpPr>
          <p:spPr bwMode="auto">
            <a:xfrm>
              <a:off x="368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41" name="Rectangle 78"/>
            <p:cNvSpPr>
              <a:spLocks noChangeArrowheads="1"/>
            </p:cNvSpPr>
            <p:nvPr/>
          </p:nvSpPr>
          <p:spPr bwMode="auto">
            <a:xfrm>
              <a:off x="368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2" name="Rectangle 79"/>
            <p:cNvSpPr>
              <a:spLocks noChangeArrowheads="1"/>
            </p:cNvSpPr>
            <p:nvPr/>
          </p:nvSpPr>
          <p:spPr bwMode="auto">
            <a:xfrm>
              <a:off x="368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43" name="Rectangle 80"/>
            <p:cNvSpPr>
              <a:spLocks noChangeArrowheads="1"/>
            </p:cNvSpPr>
            <p:nvPr/>
          </p:nvSpPr>
          <p:spPr bwMode="auto">
            <a:xfrm>
              <a:off x="368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4" name="Rectangle 81"/>
            <p:cNvSpPr>
              <a:spLocks noChangeArrowheads="1"/>
            </p:cNvSpPr>
            <p:nvPr/>
          </p:nvSpPr>
          <p:spPr bwMode="auto">
            <a:xfrm>
              <a:off x="368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5" name="Rectangle 82"/>
            <p:cNvSpPr>
              <a:spLocks noChangeArrowheads="1"/>
            </p:cNvSpPr>
            <p:nvPr/>
          </p:nvSpPr>
          <p:spPr bwMode="auto">
            <a:xfrm>
              <a:off x="368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6" name="Rectangle 83"/>
            <p:cNvSpPr>
              <a:spLocks noChangeArrowheads="1"/>
            </p:cNvSpPr>
            <p:nvPr/>
          </p:nvSpPr>
          <p:spPr bwMode="auto">
            <a:xfrm>
              <a:off x="368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47" name="Rectangle 84"/>
            <p:cNvSpPr>
              <a:spLocks noChangeArrowheads="1"/>
            </p:cNvSpPr>
            <p:nvPr/>
          </p:nvSpPr>
          <p:spPr bwMode="auto">
            <a:xfrm>
              <a:off x="3683" y="2492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48" name="Rectangle 85"/>
            <p:cNvSpPr>
              <a:spLocks noChangeArrowheads="1"/>
            </p:cNvSpPr>
            <p:nvPr/>
          </p:nvSpPr>
          <p:spPr bwMode="auto">
            <a:xfrm>
              <a:off x="3635" y="268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Add</a:t>
              </a:r>
            </a:p>
          </p:txBody>
        </p:sp>
        <p:sp>
          <p:nvSpPr>
            <p:cNvPr id="64649" name="Rectangle 86"/>
            <p:cNvSpPr>
              <a:spLocks noChangeArrowheads="1"/>
            </p:cNvSpPr>
            <p:nvPr/>
          </p:nvSpPr>
          <p:spPr bwMode="auto">
            <a:xfrm>
              <a:off x="416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0" name="Rectangle 87"/>
            <p:cNvSpPr>
              <a:spLocks noChangeArrowheads="1"/>
            </p:cNvSpPr>
            <p:nvPr/>
          </p:nvSpPr>
          <p:spPr bwMode="auto">
            <a:xfrm>
              <a:off x="4163" y="134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1" name="Rectangle 88"/>
            <p:cNvSpPr>
              <a:spLocks noChangeArrowheads="1"/>
            </p:cNvSpPr>
            <p:nvPr/>
          </p:nvSpPr>
          <p:spPr bwMode="auto">
            <a:xfrm>
              <a:off x="416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2" name="Rectangle 89"/>
            <p:cNvSpPr>
              <a:spLocks noChangeArrowheads="1"/>
            </p:cNvSpPr>
            <p:nvPr/>
          </p:nvSpPr>
          <p:spPr bwMode="auto">
            <a:xfrm>
              <a:off x="416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3" name="Rectangle 90"/>
            <p:cNvSpPr>
              <a:spLocks noChangeArrowheads="1"/>
            </p:cNvSpPr>
            <p:nvPr/>
          </p:nvSpPr>
          <p:spPr bwMode="auto">
            <a:xfrm>
              <a:off x="416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4" name="Rectangle 91"/>
            <p:cNvSpPr>
              <a:spLocks noChangeArrowheads="1"/>
            </p:cNvSpPr>
            <p:nvPr/>
          </p:nvSpPr>
          <p:spPr bwMode="auto">
            <a:xfrm>
              <a:off x="4163" y="2108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55" name="Rectangle 92"/>
            <p:cNvSpPr>
              <a:spLocks noChangeArrowheads="1"/>
            </p:cNvSpPr>
            <p:nvPr/>
          </p:nvSpPr>
          <p:spPr bwMode="auto">
            <a:xfrm>
              <a:off x="416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56" name="Rectangle 93"/>
            <p:cNvSpPr>
              <a:spLocks noChangeArrowheads="1"/>
            </p:cNvSpPr>
            <p:nvPr/>
          </p:nvSpPr>
          <p:spPr bwMode="auto">
            <a:xfrm>
              <a:off x="416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7" name="Rectangle 94"/>
            <p:cNvSpPr>
              <a:spLocks noChangeArrowheads="1"/>
            </p:cNvSpPr>
            <p:nvPr/>
          </p:nvSpPr>
          <p:spPr bwMode="auto">
            <a:xfrm>
              <a:off x="3997" y="2673"/>
              <a:ext cx="55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n-lt"/>
                  <a:ea typeface="ＭＳ Ｐゴシック" charset="-128"/>
                  <a:cs typeface="ＭＳ Ｐゴシック" charset="-128"/>
                </a:rPr>
                <a:t>Subtract</a:t>
              </a:r>
            </a:p>
          </p:txBody>
        </p:sp>
        <p:sp>
          <p:nvSpPr>
            <p:cNvPr id="64658" name="Rectangle 95"/>
            <p:cNvSpPr>
              <a:spLocks noChangeArrowheads="1"/>
            </p:cNvSpPr>
            <p:nvPr/>
          </p:nvSpPr>
          <p:spPr bwMode="auto">
            <a:xfrm>
              <a:off x="4643" y="1148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59" name="Rectangle 96"/>
            <p:cNvSpPr>
              <a:spLocks noChangeArrowheads="1"/>
            </p:cNvSpPr>
            <p:nvPr/>
          </p:nvSpPr>
          <p:spPr bwMode="auto">
            <a:xfrm>
              <a:off x="4643" y="1340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0" name="Rectangle 97"/>
            <p:cNvSpPr>
              <a:spLocks noChangeArrowheads="1"/>
            </p:cNvSpPr>
            <p:nvPr/>
          </p:nvSpPr>
          <p:spPr bwMode="auto">
            <a:xfrm>
              <a:off x="4643" y="153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1" name="Rectangle 98"/>
            <p:cNvSpPr>
              <a:spLocks noChangeArrowheads="1"/>
            </p:cNvSpPr>
            <p:nvPr/>
          </p:nvSpPr>
          <p:spPr bwMode="auto">
            <a:xfrm>
              <a:off x="4643" y="1724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62" name="Rectangle 99"/>
            <p:cNvSpPr>
              <a:spLocks noChangeArrowheads="1"/>
            </p:cNvSpPr>
            <p:nvPr/>
          </p:nvSpPr>
          <p:spPr bwMode="auto">
            <a:xfrm>
              <a:off x="4643" y="1916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0</a:t>
              </a:r>
            </a:p>
          </p:txBody>
        </p:sp>
        <p:sp>
          <p:nvSpPr>
            <p:cNvPr id="64663" name="Rectangle 100"/>
            <p:cNvSpPr>
              <a:spLocks noChangeArrowheads="1"/>
            </p:cNvSpPr>
            <p:nvPr/>
          </p:nvSpPr>
          <p:spPr bwMode="auto">
            <a:xfrm>
              <a:off x="4643" y="2108"/>
              <a:ext cx="1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?</a:t>
              </a:r>
            </a:p>
          </p:txBody>
        </p:sp>
        <p:sp>
          <p:nvSpPr>
            <p:cNvPr id="64664" name="Rectangle 101"/>
            <p:cNvSpPr>
              <a:spLocks noChangeArrowheads="1"/>
            </p:cNvSpPr>
            <p:nvPr/>
          </p:nvSpPr>
          <p:spPr bwMode="auto">
            <a:xfrm>
              <a:off x="4643" y="2300"/>
              <a:ext cx="181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1</a:t>
              </a:r>
            </a:p>
          </p:txBody>
        </p:sp>
        <p:sp>
          <p:nvSpPr>
            <p:cNvPr id="64665" name="Rectangle 102"/>
            <p:cNvSpPr>
              <a:spLocks noChangeArrowheads="1"/>
            </p:cNvSpPr>
            <p:nvPr/>
          </p:nvSpPr>
          <p:spPr bwMode="auto">
            <a:xfrm>
              <a:off x="4643" y="2492"/>
              <a:ext cx="17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x</a:t>
              </a:r>
            </a:p>
          </p:txBody>
        </p:sp>
        <p:sp>
          <p:nvSpPr>
            <p:cNvPr id="64666" name="Rectangle 103"/>
            <p:cNvSpPr>
              <a:spLocks noChangeArrowheads="1"/>
            </p:cNvSpPr>
            <p:nvPr/>
          </p:nvSpPr>
          <p:spPr bwMode="auto">
            <a:xfrm>
              <a:off x="4595" y="2684"/>
              <a:ext cx="21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>
                  <a:latin typeface="+mn-lt"/>
                  <a:ea typeface="ＭＳ Ｐゴシック" charset="-128"/>
                  <a:cs typeface="ＭＳ Ｐゴシック" charset="-128"/>
                </a:rPr>
                <a:t> x</a:t>
              </a:r>
            </a:p>
          </p:txBody>
        </p:sp>
      </p:grpSp>
      <p:sp>
        <p:nvSpPr>
          <p:cNvPr id="64516" name="Line 104"/>
          <p:cNvSpPr>
            <a:spLocks noChangeShapeType="1"/>
          </p:cNvSpPr>
          <p:nvPr/>
        </p:nvSpPr>
        <p:spPr bwMode="auto">
          <a:xfrm>
            <a:off x="2603500" y="1439863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4280" name="Group 105"/>
          <p:cNvGrpSpPr>
            <a:grpSpLocks/>
          </p:cNvGrpSpPr>
          <p:nvPr/>
        </p:nvGrpSpPr>
        <p:grpSpPr bwMode="auto">
          <a:xfrm>
            <a:off x="544513" y="4903788"/>
            <a:ext cx="8489950" cy="1555750"/>
            <a:chOff x="323" y="3068"/>
            <a:chExt cx="5348" cy="980"/>
          </a:xfrm>
        </p:grpSpPr>
        <p:grpSp>
          <p:nvGrpSpPr>
            <p:cNvPr id="54308" name="Group 106"/>
            <p:cNvGrpSpPr>
              <a:grpSpLocks/>
            </p:cNvGrpSpPr>
            <p:nvPr/>
          </p:nvGrpSpPr>
          <p:grpSpPr bwMode="auto">
            <a:xfrm>
              <a:off x="868" y="3825"/>
              <a:ext cx="3832" cy="223"/>
              <a:chOff x="868" y="3825"/>
              <a:chExt cx="3832" cy="223"/>
            </a:xfrm>
          </p:grpSpPr>
          <p:sp>
            <p:nvSpPr>
              <p:cNvPr id="64597" name="Rectangle 107"/>
              <p:cNvSpPr>
                <a:spLocks noChangeArrowheads="1"/>
              </p:cNvSpPr>
              <p:nvPr/>
            </p:nvSpPr>
            <p:spPr bwMode="auto">
              <a:xfrm>
                <a:off x="872" y="3848"/>
                <a:ext cx="382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4358" name="Group 108"/>
              <p:cNvGrpSpPr>
                <a:grpSpLocks/>
              </p:cNvGrpSpPr>
              <p:nvPr/>
            </p:nvGrpSpPr>
            <p:grpSpPr bwMode="auto">
              <a:xfrm>
                <a:off x="868" y="3836"/>
                <a:ext cx="664" cy="212"/>
                <a:chOff x="868" y="3836"/>
                <a:chExt cx="664" cy="212"/>
              </a:xfrm>
            </p:grpSpPr>
            <p:sp>
              <p:nvSpPr>
                <p:cNvPr id="646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868" y="3844"/>
                  <a:ext cx="664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6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061" y="3836"/>
                  <a:ext cx="25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op</a:t>
                  </a:r>
                </a:p>
              </p:txBody>
            </p:sp>
          </p:grpSp>
          <p:sp>
            <p:nvSpPr>
              <p:cNvPr id="64599" name="Rectangle 111"/>
              <p:cNvSpPr>
                <a:spLocks noChangeArrowheads="1"/>
              </p:cNvSpPr>
              <p:nvPr/>
            </p:nvSpPr>
            <p:spPr bwMode="auto">
              <a:xfrm>
                <a:off x="1540" y="3844"/>
                <a:ext cx="3160" cy="1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600" name="Rectangle 112"/>
              <p:cNvSpPr>
                <a:spLocks noChangeArrowheads="1"/>
              </p:cNvSpPr>
              <p:nvPr/>
            </p:nvSpPr>
            <p:spPr bwMode="auto">
              <a:xfrm>
                <a:off x="2542" y="3825"/>
                <a:ext cx="89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latin typeface="+mn-lt"/>
                    <a:ea typeface="ＭＳ Ｐゴシック" charset="-128"/>
                    <a:cs typeface="ＭＳ Ｐゴシック" charset="-128"/>
                  </a:rPr>
                  <a:t>target address</a:t>
                </a:r>
              </a:p>
            </p:txBody>
          </p:sp>
        </p:grpSp>
        <p:grpSp>
          <p:nvGrpSpPr>
            <p:cNvPr id="54309" name="Group 113"/>
            <p:cNvGrpSpPr>
              <a:grpSpLocks/>
            </p:cNvGrpSpPr>
            <p:nvPr/>
          </p:nvGrpSpPr>
          <p:grpSpPr bwMode="auto">
            <a:xfrm>
              <a:off x="803" y="3068"/>
              <a:ext cx="3973" cy="404"/>
              <a:chOff x="803" y="3068"/>
              <a:chExt cx="3973" cy="404"/>
            </a:xfrm>
          </p:grpSpPr>
          <p:grpSp>
            <p:nvGrpSpPr>
              <p:cNvPr id="54329" name="Group 114"/>
              <p:cNvGrpSpPr>
                <a:grpSpLocks/>
              </p:cNvGrpSpPr>
              <p:nvPr/>
            </p:nvGrpSpPr>
            <p:grpSpPr bwMode="auto">
              <a:xfrm>
                <a:off x="868" y="3260"/>
                <a:ext cx="3832" cy="212"/>
                <a:chOff x="868" y="3260"/>
                <a:chExt cx="3832" cy="212"/>
              </a:xfrm>
            </p:grpSpPr>
            <p:sp>
              <p:nvSpPr>
                <p:cNvPr id="64577" name="Rectangle 115"/>
                <p:cNvSpPr>
                  <a:spLocks noChangeArrowheads="1"/>
                </p:cNvSpPr>
                <p:nvPr/>
              </p:nvSpPr>
              <p:spPr bwMode="auto">
                <a:xfrm>
                  <a:off x="872" y="3272"/>
                  <a:ext cx="3824" cy="176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54338" name="Group 116"/>
                <p:cNvGrpSpPr>
                  <a:grpSpLocks/>
                </p:cNvGrpSpPr>
                <p:nvPr/>
              </p:nvGrpSpPr>
              <p:grpSpPr bwMode="auto">
                <a:xfrm>
                  <a:off x="868" y="3260"/>
                  <a:ext cx="3832" cy="212"/>
                  <a:chOff x="868" y="3260"/>
                  <a:chExt cx="3832" cy="212"/>
                </a:xfrm>
              </p:grpSpPr>
              <p:grpSp>
                <p:nvGrpSpPr>
                  <p:cNvPr id="54339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868" y="3260"/>
                    <a:ext cx="664" cy="212"/>
                    <a:chOff x="868" y="3260"/>
                    <a:chExt cx="664" cy="212"/>
                  </a:xfrm>
                </p:grpSpPr>
                <p:sp>
                  <p:nvSpPr>
                    <p:cNvPr id="64595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" y="3268"/>
                      <a:ext cx="664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6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1" y="3260"/>
                      <a:ext cx="254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op</a:t>
                      </a:r>
                    </a:p>
                  </p:txBody>
                </p:sp>
              </p:grpSp>
              <p:grpSp>
                <p:nvGrpSpPr>
                  <p:cNvPr id="5434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540" y="3260"/>
                    <a:ext cx="616" cy="212"/>
                    <a:chOff x="1540" y="3260"/>
                    <a:chExt cx="616" cy="212"/>
                  </a:xfrm>
                </p:grpSpPr>
                <p:sp>
                  <p:nvSpPr>
                    <p:cNvPr id="64593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0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4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5" y="3260"/>
                      <a:ext cx="211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rs</a:t>
                      </a:r>
                    </a:p>
                  </p:txBody>
                </p:sp>
              </p:grpSp>
              <p:grpSp>
                <p:nvGrpSpPr>
                  <p:cNvPr id="54341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2164" y="3260"/>
                    <a:ext cx="616" cy="210"/>
                    <a:chOff x="2164" y="3260"/>
                    <a:chExt cx="616" cy="210"/>
                  </a:xfrm>
                </p:grpSpPr>
                <p:sp>
                  <p:nvSpPr>
                    <p:cNvPr id="64591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4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2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9" y="3260"/>
                      <a:ext cx="213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rt</a:t>
                      </a:r>
                    </a:p>
                  </p:txBody>
                </p:sp>
              </p:grpSp>
              <p:grpSp>
                <p:nvGrpSpPr>
                  <p:cNvPr id="5434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788" y="3260"/>
                    <a:ext cx="616" cy="212"/>
                    <a:chOff x="2788" y="3260"/>
                    <a:chExt cx="616" cy="212"/>
                  </a:xfrm>
                </p:grpSpPr>
                <p:sp>
                  <p:nvSpPr>
                    <p:cNvPr id="64589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8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90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3" y="3260"/>
                      <a:ext cx="229" cy="212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rd</a:t>
                      </a:r>
                    </a:p>
                  </p:txBody>
                </p:sp>
              </p:grpSp>
              <p:grpSp>
                <p:nvGrpSpPr>
                  <p:cNvPr id="54343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3412" y="3260"/>
                    <a:ext cx="616" cy="210"/>
                    <a:chOff x="3412" y="3260"/>
                    <a:chExt cx="616" cy="210"/>
                  </a:xfrm>
                </p:grpSpPr>
                <p:sp>
                  <p:nvSpPr>
                    <p:cNvPr id="64587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2" y="3268"/>
                      <a:ext cx="616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88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1" y="3260"/>
                      <a:ext cx="448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shamt</a:t>
                      </a:r>
                    </a:p>
                  </p:txBody>
                </p:sp>
              </p:grpSp>
              <p:grpSp>
                <p:nvGrpSpPr>
                  <p:cNvPr id="54344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036" y="3260"/>
                    <a:ext cx="664" cy="210"/>
                    <a:chOff x="4036" y="3260"/>
                    <a:chExt cx="664" cy="210"/>
                  </a:xfrm>
                </p:grpSpPr>
                <p:sp>
                  <p:nvSpPr>
                    <p:cNvPr id="645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36" y="3268"/>
                      <a:ext cx="664" cy="18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+mn-lt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458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9" y="3260"/>
                      <a:ext cx="398" cy="2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600" b="1"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funct</a:t>
                      </a:r>
                    </a:p>
                  </p:txBody>
                </p:sp>
              </p:grpSp>
            </p:grpSp>
          </p:grpSp>
          <p:sp>
            <p:nvSpPr>
              <p:cNvPr id="64570" name="Rectangle 135"/>
              <p:cNvSpPr>
                <a:spLocks noChangeArrowheads="1"/>
              </p:cNvSpPr>
              <p:nvPr/>
            </p:nvSpPr>
            <p:spPr bwMode="auto">
              <a:xfrm>
                <a:off x="4595" y="3068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0</a:t>
                </a:r>
              </a:p>
            </p:txBody>
          </p:sp>
          <p:sp>
            <p:nvSpPr>
              <p:cNvPr id="64571" name="Rectangle 136"/>
              <p:cNvSpPr>
                <a:spLocks noChangeArrowheads="1"/>
              </p:cNvSpPr>
              <p:nvPr/>
            </p:nvSpPr>
            <p:spPr bwMode="auto">
              <a:xfrm>
                <a:off x="3875" y="3068"/>
                <a:ext cx="18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6</a:t>
                </a:r>
              </a:p>
            </p:txBody>
          </p:sp>
          <p:sp>
            <p:nvSpPr>
              <p:cNvPr id="64572" name="Rectangle 137"/>
              <p:cNvSpPr>
                <a:spLocks noChangeArrowheads="1"/>
              </p:cNvSpPr>
              <p:nvPr/>
            </p:nvSpPr>
            <p:spPr bwMode="auto">
              <a:xfrm>
                <a:off x="3203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11</a:t>
                </a:r>
              </a:p>
            </p:txBody>
          </p:sp>
          <p:sp>
            <p:nvSpPr>
              <p:cNvPr id="64573" name="Rectangle 138"/>
              <p:cNvSpPr>
                <a:spLocks noChangeArrowheads="1"/>
              </p:cNvSpPr>
              <p:nvPr/>
            </p:nvSpPr>
            <p:spPr bwMode="auto">
              <a:xfrm>
                <a:off x="2579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16</a:t>
                </a:r>
              </a:p>
            </p:txBody>
          </p:sp>
          <p:sp>
            <p:nvSpPr>
              <p:cNvPr id="64574" name="Rectangle 139"/>
              <p:cNvSpPr>
                <a:spLocks noChangeArrowheads="1"/>
              </p:cNvSpPr>
              <p:nvPr/>
            </p:nvSpPr>
            <p:spPr bwMode="auto">
              <a:xfrm>
                <a:off x="1955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21</a:t>
                </a:r>
              </a:p>
            </p:txBody>
          </p:sp>
          <p:sp>
            <p:nvSpPr>
              <p:cNvPr id="64575" name="Rectangle 140"/>
              <p:cNvSpPr>
                <a:spLocks noChangeArrowheads="1"/>
              </p:cNvSpPr>
              <p:nvPr/>
            </p:nvSpPr>
            <p:spPr bwMode="auto">
              <a:xfrm>
                <a:off x="1331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26</a:t>
                </a:r>
              </a:p>
            </p:txBody>
          </p:sp>
          <p:sp>
            <p:nvSpPr>
              <p:cNvPr id="64576" name="Rectangle 141"/>
              <p:cNvSpPr>
                <a:spLocks noChangeArrowheads="1"/>
              </p:cNvSpPr>
              <p:nvPr/>
            </p:nvSpPr>
            <p:spPr bwMode="auto">
              <a:xfrm>
                <a:off x="803" y="3068"/>
                <a:ext cx="24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+mn-lt"/>
                    <a:ea typeface="ＭＳ Ｐゴシック" charset="-128"/>
                    <a:cs typeface="ＭＳ Ｐゴシック" charset="-128"/>
                  </a:rPr>
                  <a:t>31</a:t>
                </a:r>
              </a:p>
            </p:txBody>
          </p:sp>
        </p:grpSp>
        <p:grpSp>
          <p:nvGrpSpPr>
            <p:cNvPr id="54310" name="Group 142"/>
            <p:cNvGrpSpPr>
              <a:grpSpLocks/>
            </p:cNvGrpSpPr>
            <p:nvPr/>
          </p:nvGrpSpPr>
          <p:grpSpPr bwMode="auto">
            <a:xfrm>
              <a:off x="868" y="3537"/>
              <a:ext cx="3832" cy="223"/>
              <a:chOff x="868" y="3537"/>
              <a:chExt cx="3832" cy="223"/>
            </a:xfrm>
          </p:grpSpPr>
          <p:sp>
            <p:nvSpPr>
              <p:cNvPr id="64557" name="Rectangle 143"/>
              <p:cNvSpPr>
                <a:spLocks noChangeArrowheads="1"/>
              </p:cNvSpPr>
              <p:nvPr/>
            </p:nvSpPr>
            <p:spPr bwMode="auto">
              <a:xfrm>
                <a:off x="872" y="3560"/>
                <a:ext cx="3824" cy="1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4318" name="Group 144"/>
              <p:cNvGrpSpPr>
                <a:grpSpLocks/>
              </p:cNvGrpSpPr>
              <p:nvPr/>
            </p:nvGrpSpPr>
            <p:grpSpPr bwMode="auto">
              <a:xfrm>
                <a:off x="868" y="3548"/>
                <a:ext cx="664" cy="212"/>
                <a:chOff x="868" y="3548"/>
                <a:chExt cx="664" cy="212"/>
              </a:xfrm>
            </p:grpSpPr>
            <p:sp>
              <p:nvSpPr>
                <p:cNvPr id="64567" name="Rectangle 145"/>
                <p:cNvSpPr>
                  <a:spLocks noChangeArrowheads="1"/>
                </p:cNvSpPr>
                <p:nvPr/>
              </p:nvSpPr>
              <p:spPr bwMode="auto">
                <a:xfrm>
                  <a:off x="868" y="3556"/>
                  <a:ext cx="664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8" name="Rectangle 146"/>
                <p:cNvSpPr>
                  <a:spLocks noChangeArrowheads="1"/>
                </p:cNvSpPr>
                <p:nvPr/>
              </p:nvSpPr>
              <p:spPr bwMode="auto">
                <a:xfrm>
                  <a:off x="1061" y="3548"/>
                  <a:ext cx="25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op</a:t>
                  </a:r>
                </a:p>
              </p:txBody>
            </p:sp>
          </p:grpSp>
          <p:grpSp>
            <p:nvGrpSpPr>
              <p:cNvPr id="54319" name="Group 147"/>
              <p:cNvGrpSpPr>
                <a:grpSpLocks/>
              </p:cNvGrpSpPr>
              <p:nvPr/>
            </p:nvGrpSpPr>
            <p:grpSpPr bwMode="auto">
              <a:xfrm>
                <a:off x="1540" y="3548"/>
                <a:ext cx="616" cy="212"/>
                <a:chOff x="1540" y="3548"/>
                <a:chExt cx="616" cy="212"/>
              </a:xfrm>
            </p:grpSpPr>
            <p:sp>
              <p:nvSpPr>
                <p:cNvPr id="6456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540" y="3556"/>
                  <a:ext cx="616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715" y="3548"/>
                  <a:ext cx="211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rs</a:t>
                  </a:r>
                </a:p>
              </p:txBody>
            </p:sp>
          </p:grpSp>
          <p:grpSp>
            <p:nvGrpSpPr>
              <p:cNvPr id="54320" name="Group 150"/>
              <p:cNvGrpSpPr>
                <a:grpSpLocks/>
              </p:cNvGrpSpPr>
              <p:nvPr/>
            </p:nvGrpSpPr>
            <p:grpSpPr bwMode="auto">
              <a:xfrm>
                <a:off x="2164" y="3548"/>
                <a:ext cx="616" cy="210"/>
                <a:chOff x="2164" y="3548"/>
                <a:chExt cx="616" cy="210"/>
              </a:xfrm>
            </p:grpSpPr>
            <p:sp>
              <p:nvSpPr>
                <p:cNvPr id="6456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164" y="3556"/>
                  <a:ext cx="616" cy="1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56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39" y="3548"/>
                  <a:ext cx="213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latin typeface="+mn-lt"/>
                      <a:ea typeface="ＭＳ Ｐゴシック" charset="-128"/>
                      <a:cs typeface="ＭＳ Ｐゴシック" charset="-128"/>
                    </a:rPr>
                    <a:t>rt</a:t>
                  </a:r>
                </a:p>
              </p:txBody>
            </p:sp>
          </p:grpSp>
          <p:sp>
            <p:nvSpPr>
              <p:cNvPr id="64561" name="Rectangle 153"/>
              <p:cNvSpPr>
                <a:spLocks noChangeArrowheads="1"/>
              </p:cNvSpPr>
              <p:nvPr/>
            </p:nvSpPr>
            <p:spPr bwMode="auto">
              <a:xfrm>
                <a:off x="2788" y="3556"/>
                <a:ext cx="1912" cy="1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562" name="Rectangle 154"/>
              <p:cNvSpPr>
                <a:spLocks noChangeArrowheads="1"/>
              </p:cNvSpPr>
              <p:nvPr/>
            </p:nvSpPr>
            <p:spPr bwMode="auto">
              <a:xfrm>
                <a:off x="3363" y="3537"/>
                <a:ext cx="69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latin typeface="+mn-lt"/>
                    <a:ea typeface="ＭＳ Ｐゴシック" charset="-128"/>
                    <a:cs typeface="ＭＳ Ｐゴシック" charset="-128"/>
                  </a:rPr>
                  <a:t>immediate</a:t>
                </a:r>
              </a:p>
            </p:txBody>
          </p:sp>
        </p:grpSp>
        <p:sp>
          <p:nvSpPr>
            <p:cNvPr id="64551" name="Rectangle 155"/>
            <p:cNvSpPr>
              <a:spLocks noChangeArrowheads="1"/>
            </p:cNvSpPr>
            <p:nvPr/>
          </p:nvSpPr>
          <p:spPr bwMode="auto">
            <a:xfrm>
              <a:off x="323" y="3260"/>
              <a:ext cx="4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R-type</a:t>
              </a:r>
            </a:p>
          </p:txBody>
        </p:sp>
        <p:sp>
          <p:nvSpPr>
            <p:cNvPr id="64552" name="Rectangle 156"/>
            <p:cNvSpPr>
              <a:spLocks noChangeArrowheads="1"/>
            </p:cNvSpPr>
            <p:nvPr/>
          </p:nvSpPr>
          <p:spPr bwMode="auto">
            <a:xfrm>
              <a:off x="371" y="3548"/>
              <a:ext cx="441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I-type</a:t>
              </a:r>
            </a:p>
          </p:txBody>
        </p:sp>
        <p:sp>
          <p:nvSpPr>
            <p:cNvPr id="64553" name="Rectangle 157"/>
            <p:cNvSpPr>
              <a:spLocks noChangeArrowheads="1"/>
            </p:cNvSpPr>
            <p:nvPr/>
          </p:nvSpPr>
          <p:spPr bwMode="auto">
            <a:xfrm>
              <a:off x="371" y="3836"/>
              <a:ext cx="45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J-type</a:t>
              </a:r>
            </a:p>
          </p:txBody>
        </p:sp>
        <p:sp>
          <p:nvSpPr>
            <p:cNvPr id="64554" name="Rectangle 158"/>
            <p:cNvSpPr>
              <a:spLocks noChangeArrowheads="1"/>
            </p:cNvSpPr>
            <p:nvPr/>
          </p:nvSpPr>
          <p:spPr bwMode="auto">
            <a:xfrm>
              <a:off x="4739" y="3260"/>
              <a:ext cx="57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add, sub</a:t>
              </a:r>
            </a:p>
          </p:txBody>
        </p:sp>
        <p:sp>
          <p:nvSpPr>
            <p:cNvPr id="64555" name="Rectangle 159"/>
            <p:cNvSpPr>
              <a:spLocks noChangeArrowheads="1"/>
            </p:cNvSpPr>
            <p:nvPr/>
          </p:nvSpPr>
          <p:spPr bwMode="auto">
            <a:xfrm>
              <a:off x="4739" y="3548"/>
              <a:ext cx="93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ori, lw, sw, beq</a:t>
              </a:r>
            </a:p>
          </p:txBody>
        </p:sp>
        <p:sp>
          <p:nvSpPr>
            <p:cNvPr id="64556" name="Rectangle 160"/>
            <p:cNvSpPr>
              <a:spLocks noChangeArrowheads="1"/>
            </p:cNvSpPr>
            <p:nvPr/>
          </p:nvSpPr>
          <p:spPr bwMode="auto">
            <a:xfrm>
              <a:off x="4739" y="3825"/>
              <a:ext cx="40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  <a:ea typeface="ＭＳ Ｐゴシック" charset="-128"/>
                  <a:cs typeface="ＭＳ Ｐゴシック" charset="-128"/>
                </a:rPr>
                <a:t>jump</a:t>
              </a:r>
            </a:p>
          </p:txBody>
        </p:sp>
      </p:grpSp>
      <p:sp>
        <p:nvSpPr>
          <p:cNvPr id="64518" name="Rectangle 161"/>
          <p:cNvSpPr>
            <a:spLocks noChangeArrowheads="1"/>
          </p:cNvSpPr>
          <p:nvPr/>
        </p:nvSpPr>
        <p:spPr bwMode="auto">
          <a:xfrm>
            <a:off x="2036763" y="1128713"/>
            <a:ext cx="56515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func</a:t>
            </a:r>
          </a:p>
        </p:txBody>
      </p:sp>
      <p:sp>
        <p:nvSpPr>
          <p:cNvPr id="64519" name="Rectangle 162"/>
          <p:cNvSpPr>
            <a:spLocks noChangeArrowheads="1"/>
          </p:cNvSpPr>
          <p:nvPr/>
        </p:nvSpPr>
        <p:spPr bwMode="auto">
          <a:xfrm>
            <a:off x="2189163" y="1433513"/>
            <a:ext cx="4032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op</a:t>
            </a:r>
          </a:p>
        </p:txBody>
      </p:sp>
      <p:sp>
        <p:nvSpPr>
          <p:cNvPr id="64520" name="Rectangle 163"/>
          <p:cNvSpPr>
            <a:spLocks noChangeArrowheads="1"/>
          </p:cNvSpPr>
          <p:nvPr/>
        </p:nvSpPr>
        <p:spPr bwMode="auto">
          <a:xfrm>
            <a:off x="2570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00 0000</a:t>
            </a:r>
          </a:p>
        </p:txBody>
      </p:sp>
      <p:sp>
        <p:nvSpPr>
          <p:cNvPr id="64521" name="Rectangle 164"/>
          <p:cNvSpPr>
            <a:spLocks noChangeArrowheads="1"/>
          </p:cNvSpPr>
          <p:nvPr/>
        </p:nvSpPr>
        <p:spPr bwMode="auto">
          <a:xfrm>
            <a:off x="3332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00 0000</a:t>
            </a:r>
          </a:p>
        </p:txBody>
      </p:sp>
      <p:sp>
        <p:nvSpPr>
          <p:cNvPr id="64522" name="Rectangle 165"/>
          <p:cNvSpPr>
            <a:spLocks noChangeArrowheads="1"/>
          </p:cNvSpPr>
          <p:nvPr/>
        </p:nvSpPr>
        <p:spPr bwMode="auto">
          <a:xfrm>
            <a:off x="4094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00 1101</a:t>
            </a:r>
          </a:p>
        </p:txBody>
      </p:sp>
      <p:sp>
        <p:nvSpPr>
          <p:cNvPr id="64523" name="Rectangle 166"/>
          <p:cNvSpPr>
            <a:spLocks noChangeArrowheads="1"/>
          </p:cNvSpPr>
          <p:nvPr/>
        </p:nvSpPr>
        <p:spPr bwMode="auto">
          <a:xfrm>
            <a:off x="4856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10 0011</a:t>
            </a:r>
          </a:p>
        </p:txBody>
      </p:sp>
      <p:sp>
        <p:nvSpPr>
          <p:cNvPr id="64524" name="Rectangle 167"/>
          <p:cNvSpPr>
            <a:spLocks noChangeArrowheads="1"/>
          </p:cNvSpPr>
          <p:nvPr/>
        </p:nvSpPr>
        <p:spPr bwMode="auto">
          <a:xfrm>
            <a:off x="5618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10 1011</a:t>
            </a:r>
          </a:p>
        </p:txBody>
      </p:sp>
      <p:sp>
        <p:nvSpPr>
          <p:cNvPr id="64525" name="Rectangle 168"/>
          <p:cNvSpPr>
            <a:spLocks noChangeArrowheads="1"/>
          </p:cNvSpPr>
          <p:nvPr/>
        </p:nvSpPr>
        <p:spPr bwMode="auto">
          <a:xfrm>
            <a:off x="6380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00 0100</a:t>
            </a:r>
          </a:p>
        </p:txBody>
      </p:sp>
      <p:sp>
        <p:nvSpPr>
          <p:cNvPr id="64526" name="Rectangle 169"/>
          <p:cNvSpPr>
            <a:spLocks noChangeArrowheads="1"/>
          </p:cNvSpPr>
          <p:nvPr/>
        </p:nvSpPr>
        <p:spPr bwMode="auto">
          <a:xfrm>
            <a:off x="7142163" y="14335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00 0010</a:t>
            </a:r>
          </a:p>
        </p:txBody>
      </p:sp>
      <p:sp>
        <p:nvSpPr>
          <p:cNvPr id="64527" name="Line 170"/>
          <p:cNvSpPr>
            <a:spLocks noChangeShapeType="1"/>
          </p:cNvSpPr>
          <p:nvPr/>
        </p:nvSpPr>
        <p:spPr bwMode="auto">
          <a:xfrm flipV="1">
            <a:off x="2590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28" name="Line 171"/>
          <p:cNvSpPr>
            <a:spLocks noChangeShapeType="1"/>
          </p:cNvSpPr>
          <p:nvPr/>
        </p:nvSpPr>
        <p:spPr bwMode="auto">
          <a:xfrm>
            <a:off x="2603500" y="1135063"/>
            <a:ext cx="530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29" name="Line 172"/>
          <p:cNvSpPr>
            <a:spLocks noChangeShapeType="1"/>
          </p:cNvSpPr>
          <p:nvPr/>
        </p:nvSpPr>
        <p:spPr bwMode="auto">
          <a:xfrm flipV="1">
            <a:off x="3352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0" name="Line 173"/>
          <p:cNvSpPr>
            <a:spLocks noChangeShapeType="1"/>
          </p:cNvSpPr>
          <p:nvPr/>
        </p:nvSpPr>
        <p:spPr bwMode="auto">
          <a:xfrm flipV="1">
            <a:off x="4114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1" name="Line 174"/>
          <p:cNvSpPr>
            <a:spLocks noChangeShapeType="1"/>
          </p:cNvSpPr>
          <p:nvPr/>
        </p:nvSpPr>
        <p:spPr bwMode="auto">
          <a:xfrm flipV="1">
            <a:off x="4876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2" name="Line 175"/>
          <p:cNvSpPr>
            <a:spLocks noChangeShapeType="1"/>
          </p:cNvSpPr>
          <p:nvPr/>
        </p:nvSpPr>
        <p:spPr bwMode="auto">
          <a:xfrm flipV="1">
            <a:off x="5638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3" name="Line 176"/>
          <p:cNvSpPr>
            <a:spLocks noChangeShapeType="1"/>
          </p:cNvSpPr>
          <p:nvPr/>
        </p:nvSpPr>
        <p:spPr bwMode="auto">
          <a:xfrm flipV="1">
            <a:off x="6400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4" name="Line 177"/>
          <p:cNvSpPr>
            <a:spLocks noChangeShapeType="1"/>
          </p:cNvSpPr>
          <p:nvPr/>
        </p:nvSpPr>
        <p:spPr bwMode="auto">
          <a:xfrm flipV="1">
            <a:off x="7162800" y="1427163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5" name="Line 178"/>
          <p:cNvSpPr>
            <a:spLocks noChangeShapeType="1"/>
          </p:cNvSpPr>
          <p:nvPr/>
        </p:nvSpPr>
        <p:spPr bwMode="auto">
          <a:xfrm flipV="1">
            <a:off x="7924800" y="1122363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6" name="Rectangle 179"/>
          <p:cNvSpPr>
            <a:spLocks noChangeArrowheads="1"/>
          </p:cNvSpPr>
          <p:nvPr/>
        </p:nvSpPr>
        <p:spPr bwMode="auto">
          <a:xfrm>
            <a:off x="214313" y="1357313"/>
            <a:ext cx="11795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Appendix A</a:t>
            </a:r>
          </a:p>
        </p:txBody>
      </p:sp>
      <p:sp>
        <p:nvSpPr>
          <p:cNvPr id="64537" name="Line 180"/>
          <p:cNvSpPr>
            <a:spLocks noChangeShapeType="1"/>
          </p:cNvSpPr>
          <p:nvPr/>
        </p:nvSpPr>
        <p:spPr bwMode="auto">
          <a:xfrm>
            <a:off x="1155700" y="1287463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38" name="Rectangle 181"/>
          <p:cNvSpPr>
            <a:spLocks noChangeArrowheads="1"/>
          </p:cNvSpPr>
          <p:nvPr/>
        </p:nvSpPr>
        <p:spPr bwMode="auto">
          <a:xfrm>
            <a:off x="2570163" y="11287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10 0000</a:t>
            </a:r>
          </a:p>
        </p:txBody>
      </p:sp>
      <p:sp>
        <p:nvSpPr>
          <p:cNvPr id="64539" name="Rectangle 182"/>
          <p:cNvSpPr>
            <a:spLocks noChangeArrowheads="1"/>
          </p:cNvSpPr>
          <p:nvPr/>
        </p:nvSpPr>
        <p:spPr bwMode="auto">
          <a:xfrm>
            <a:off x="715963" y="1128713"/>
            <a:ext cx="481012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See</a:t>
            </a:r>
          </a:p>
        </p:txBody>
      </p:sp>
      <p:sp>
        <p:nvSpPr>
          <p:cNvPr id="64540" name="Line 183"/>
          <p:cNvSpPr>
            <a:spLocks noChangeShapeType="1"/>
          </p:cNvSpPr>
          <p:nvPr/>
        </p:nvSpPr>
        <p:spPr bwMode="auto">
          <a:xfrm>
            <a:off x="1524000" y="1300163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41" name="Line 184"/>
          <p:cNvSpPr>
            <a:spLocks noChangeShapeType="1"/>
          </p:cNvSpPr>
          <p:nvPr/>
        </p:nvSpPr>
        <p:spPr bwMode="auto">
          <a:xfrm>
            <a:off x="1536700" y="1592263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42" name="Rectangle 185"/>
          <p:cNvSpPr>
            <a:spLocks noChangeArrowheads="1"/>
          </p:cNvSpPr>
          <p:nvPr/>
        </p:nvSpPr>
        <p:spPr bwMode="auto">
          <a:xfrm>
            <a:off x="3332163" y="1128713"/>
            <a:ext cx="852487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latin typeface="+mn-lt"/>
                <a:ea typeface="ＭＳ Ｐゴシック" charset="-128"/>
                <a:cs typeface="ＭＳ Ｐゴシック" charset="-128"/>
              </a:rPr>
              <a:t>10 0010</a:t>
            </a:r>
          </a:p>
        </p:txBody>
      </p:sp>
      <p:sp>
        <p:nvSpPr>
          <p:cNvPr id="64543" name="Rectangle 186"/>
          <p:cNvSpPr>
            <a:spLocks noChangeArrowheads="1"/>
          </p:cNvSpPr>
          <p:nvPr/>
        </p:nvSpPr>
        <p:spPr bwMode="auto">
          <a:xfrm>
            <a:off x="5084763" y="1128713"/>
            <a:ext cx="1644650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ea typeface="ＭＳ Ｐゴシック" charset="-128"/>
                <a:cs typeface="ＭＳ Ｐゴシック" charset="-128"/>
              </a:rPr>
              <a:t>We Don’t Care :-)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3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Boolean Expressions for Controller</a:t>
            </a: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473075" y="1412875"/>
            <a:ext cx="878046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RegDst    = add + sub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ALUSrc    = ori + lw + sw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MemtoReg  = lw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RegWrite  = add + sub + ori + lw  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MemWrite  = sw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nPCsel    = beq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Jump      = jump 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ExtOp     = lw + sw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ALUctr[0] = sub + beq   (assume ALUctr is 00 ADD, 01 SUB, 10 OR)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ALUctr[1] = or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 i="1">
                <a:latin typeface="Courier" charset="0"/>
                <a:cs typeface="Courier" charset="0"/>
              </a:rPr>
              <a:t>Where:</a:t>
            </a:r>
            <a:endParaRPr lang="en-US" sz="1600">
              <a:latin typeface="Courier" charset="0"/>
              <a:cs typeface="Courier" charset="0"/>
            </a:endParaRP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rtype = ~op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~op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r>
              <a:rPr lang="en-US" sz="1600">
                <a:latin typeface="Courier" charset="0"/>
                <a:cs typeface="Courier" charset="0"/>
              </a:rPr>
              <a:t>,  </a:t>
            </a:r>
            <a:r>
              <a:rPr lang="en-US" sz="1600" baseline="-25000">
                <a:latin typeface="Courier" charset="0"/>
                <a:cs typeface="Courier" charset="0"/>
              </a:rPr>
              <a:t/>
            </a:r>
            <a:br>
              <a:rPr lang="en-US" sz="1600" baseline="-250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ori   = ~op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~op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lw    =  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 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sw    =  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 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r>
              <a:rPr lang="en-US" sz="1600" b="1" baseline="-25000">
                <a:latin typeface="Courier" charset="0"/>
                <a:cs typeface="Courier" charset="0"/>
              </a:rPr>
              <a:t/>
            </a:r>
            <a:br>
              <a:rPr lang="en-US" sz="1600" b="1" baseline="-250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beq   = ~op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~op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r>
              <a:rPr lang="en-US" sz="1600">
                <a:latin typeface="Courier" charset="0"/>
                <a:cs typeface="Courier" charset="0"/>
              </a:rPr>
              <a:t>  </a:t>
            </a:r>
            <a:br>
              <a:rPr lang="en-US" sz="16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jump  = ~op</a:t>
            </a:r>
            <a:r>
              <a:rPr lang="en-US" sz="1600" baseline="-25000">
                <a:latin typeface="Courier" charset="0"/>
                <a:cs typeface="Courier" charset="0"/>
              </a:rPr>
              <a:t>5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4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3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2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 op</a:t>
            </a:r>
            <a:r>
              <a:rPr lang="en-US" sz="1600" baseline="-25000">
                <a:latin typeface="Courier" charset="0"/>
                <a:cs typeface="Courier" charset="0"/>
              </a:rPr>
              <a:t>1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~op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</a:p>
          <a:p>
            <a:pPr>
              <a:spcBef>
                <a:spcPct val="50000"/>
              </a:spcBef>
              <a:tabLst>
                <a:tab pos="914400" algn="l"/>
                <a:tab pos="5092700" algn="l"/>
              </a:tabLst>
            </a:pPr>
            <a:r>
              <a:rPr lang="en-US" sz="1600">
                <a:latin typeface="Courier" charset="0"/>
                <a:cs typeface="Courier" charset="0"/>
              </a:rPr>
              <a:t>add = rtype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func</a:t>
            </a:r>
            <a:r>
              <a:rPr lang="en-US" sz="1600" baseline="-25000">
                <a:latin typeface="Courier" charset="0"/>
                <a:cs typeface="Courier" charset="0"/>
              </a:rPr>
              <a:t>5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4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3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2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1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  <a:br>
              <a:rPr lang="en-US" sz="1600" baseline="-25000">
                <a:latin typeface="Courier" charset="0"/>
                <a:cs typeface="Courier" charset="0"/>
              </a:rPr>
            </a:br>
            <a:r>
              <a:rPr lang="en-US" sz="1600">
                <a:latin typeface="Courier" charset="0"/>
                <a:cs typeface="Courier" charset="0"/>
              </a:rPr>
              <a:t>sub = rtype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func</a:t>
            </a:r>
            <a:r>
              <a:rPr lang="en-US" sz="1600" baseline="-25000">
                <a:latin typeface="Courier" charset="0"/>
                <a:cs typeface="Courier" charset="0"/>
              </a:rPr>
              <a:t>5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4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3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2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 func</a:t>
            </a:r>
            <a:r>
              <a:rPr lang="en-US" sz="1600" baseline="-25000">
                <a:latin typeface="Courier" charset="0"/>
                <a:cs typeface="Courier" charset="0"/>
              </a:rPr>
              <a:t>1</a:t>
            </a:r>
            <a:r>
              <a:rPr lang="en-US" sz="1600">
                <a:latin typeface="Courier" charset="0"/>
                <a:cs typeface="Courier" charset="0"/>
              </a:rPr>
              <a:t> </a:t>
            </a:r>
            <a:r>
              <a:rPr lang="en-US" sz="1600">
                <a:latin typeface="Courier" charset="0"/>
                <a:cs typeface="Courier" charset="0"/>
                <a:sym typeface="Symbol" charset="0"/>
              </a:rPr>
              <a:t></a:t>
            </a:r>
            <a:r>
              <a:rPr lang="en-US" sz="1600">
                <a:latin typeface="Courier" charset="0"/>
                <a:cs typeface="Courier" charset="0"/>
              </a:rPr>
              <a:t> ~func</a:t>
            </a:r>
            <a:r>
              <a:rPr lang="en-US" sz="1600" baseline="-25000">
                <a:latin typeface="Courier" charset="0"/>
                <a:cs typeface="Courier" charset="0"/>
              </a:rPr>
              <a:t>0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5994400" y="4427538"/>
            <a:ext cx="2709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How do we implement this in gates?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Controller Implementation</a:t>
            </a:r>
          </a:p>
        </p:txBody>
      </p:sp>
      <p:sp>
        <p:nvSpPr>
          <p:cNvPr id="68614" name="Rectangle 3"/>
          <p:cNvSpPr>
            <a:spLocks noChangeArrowheads="1"/>
          </p:cNvSpPr>
          <p:nvPr/>
        </p:nvSpPr>
        <p:spPr bwMode="auto">
          <a:xfrm>
            <a:off x="1143000" y="2590800"/>
            <a:ext cx="2590800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5" name="Line 4"/>
          <p:cNvSpPr>
            <a:spLocks noChangeShapeType="1"/>
          </p:cNvSpPr>
          <p:nvPr/>
        </p:nvSpPr>
        <p:spPr bwMode="auto">
          <a:xfrm>
            <a:off x="3733800" y="2819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6" name="Line 5"/>
          <p:cNvSpPr>
            <a:spLocks noChangeShapeType="1"/>
          </p:cNvSpPr>
          <p:nvPr/>
        </p:nvSpPr>
        <p:spPr bwMode="auto">
          <a:xfrm>
            <a:off x="3733800" y="3200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7" name="Line 6"/>
          <p:cNvSpPr>
            <a:spLocks noChangeShapeType="1"/>
          </p:cNvSpPr>
          <p:nvPr/>
        </p:nvSpPr>
        <p:spPr bwMode="auto">
          <a:xfrm>
            <a:off x="3733800" y="3581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8" name="Line 7"/>
          <p:cNvSpPr>
            <a:spLocks noChangeShapeType="1"/>
          </p:cNvSpPr>
          <p:nvPr/>
        </p:nvSpPr>
        <p:spPr bwMode="auto">
          <a:xfrm>
            <a:off x="3733800" y="396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19" name="Line 8"/>
          <p:cNvSpPr>
            <a:spLocks noChangeShapeType="1"/>
          </p:cNvSpPr>
          <p:nvPr/>
        </p:nvSpPr>
        <p:spPr bwMode="auto">
          <a:xfrm>
            <a:off x="3733800" y="4343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0" name="Line 9"/>
          <p:cNvSpPr>
            <a:spLocks noChangeShapeType="1"/>
          </p:cNvSpPr>
          <p:nvPr/>
        </p:nvSpPr>
        <p:spPr bwMode="auto">
          <a:xfrm>
            <a:off x="3733800" y="4724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1" name="Line 10"/>
          <p:cNvSpPr>
            <a:spLocks noChangeShapeType="1"/>
          </p:cNvSpPr>
          <p:nvPr/>
        </p:nvSpPr>
        <p:spPr bwMode="auto">
          <a:xfrm>
            <a:off x="3733800" y="5105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3870325" y="2498725"/>
            <a:ext cx="5762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add</a:t>
            </a:r>
          </a:p>
        </p:txBody>
      </p:sp>
      <p:sp>
        <p:nvSpPr>
          <p:cNvPr id="68623" name="Text Box 12"/>
          <p:cNvSpPr txBox="1">
            <a:spLocks noChangeArrowheads="1"/>
          </p:cNvSpPr>
          <p:nvPr/>
        </p:nvSpPr>
        <p:spPr bwMode="auto">
          <a:xfrm>
            <a:off x="3886200" y="2879725"/>
            <a:ext cx="5540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sub</a:t>
            </a:r>
          </a:p>
        </p:txBody>
      </p:sp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3886200" y="3260725"/>
            <a:ext cx="466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ori</a:t>
            </a:r>
          </a:p>
        </p:txBody>
      </p:sp>
      <p:sp>
        <p:nvSpPr>
          <p:cNvPr id="68625" name="Text Box 14"/>
          <p:cNvSpPr txBox="1">
            <a:spLocks noChangeArrowheads="1"/>
          </p:cNvSpPr>
          <p:nvPr/>
        </p:nvSpPr>
        <p:spPr bwMode="auto">
          <a:xfrm>
            <a:off x="3886200" y="3641725"/>
            <a:ext cx="4286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lw</a:t>
            </a:r>
          </a:p>
        </p:txBody>
      </p:sp>
      <p:sp>
        <p:nvSpPr>
          <p:cNvPr id="68626" name="Text Box 15"/>
          <p:cNvSpPr txBox="1">
            <a:spLocks noChangeArrowheads="1"/>
          </p:cNvSpPr>
          <p:nvPr/>
        </p:nvSpPr>
        <p:spPr bwMode="auto">
          <a:xfrm>
            <a:off x="3886200" y="4022725"/>
            <a:ext cx="4667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sw</a:t>
            </a:r>
          </a:p>
        </p:txBody>
      </p:sp>
      <p:sp>
        <p:nvSpPr>
          <p:cNvPr id="68627" name="Text Box 16"/>
          <p:cNvSpPr txBox="1">
            <a:spLocks noChangeArrowheads="1"/>
          </p:cNvSpPr>
          <p:nvPr/>
        </p:nvSpPr>
        <p:spPr bwMode="auto">
          <a:xfrm>
            <a:off x="3886200" y="4403725"/>
            <a:ext cx="5810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beq</a:t>
            </a:r>
          </a:p>
        </p:txBody>
      </p:sp>
      <p:sp>
        <p:nvSpPr>
          <p:cNvPr id="68628" name="Text Box 17"/>
          <p:cNvSpPr txBox="1">
            <a:spLocks noChangeArrowheads="1"/>
          </p:cNvSpPr>
          <p:nvPr/>
        </p:nvSpPr>
        <p:spPr bwMode="auto">
          <a:xfrm>
            <a:off x="3886200" y="4784725"/>
            <a:ext cx="735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jump</a:t>
            </a:r>
          </a:p>
        </p:txBody>
      </p:sp>
      <p:sp>
        <p:nvSpPr>
          <p:cNvPr id="68629" name="Rectangle 18"/>
          <p:cNvSpPr>
            <a:spLocks noChangeArrowheads="1"/>
          </p:cNvSpPr>
          <p:nvPr/>
        </p:nvSpPr>
        <p:spPr bwMode="auto">
          <a:xfrm>
            <a:off x="4648200" y="2438400"/>
            <a:ext cx="20574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0" name="Text Box 19"/>
          <p:cNvSpPr txBox="1">
            <a:spLocks noChangeArrowheads="1"/>
          </p:cNvSpPr>
          <p:nvPr/>
        </p:nvSpPr>
        <p:spPr bwMode="auto">
          <a:xfrm>
            <a:off x="7162800" y="2376488"/>
            <a:ext cx="8382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RegDst</a:t>
            </a:r>
            <a:endParaRPr lang="en-US" sz="2000">
              <a:latin typeface="Calibri" charset="0"/>
            </a:endParaRPr>
          </a:p>
        </p:txBody>
      </p:sp>
      <p:sp>
        <p:nvSpPr>
          <p:cNvPr id="68631" name="Line 20"/>
          <p:cNvSpPr>
            <a:spLocks noChangeShapeType="1"/>
          </p:cNvSpPr>
          <p:nvPr/>
        </p:nvSpPr>
        <p:spPr bwMode="auto">
          <a:xfrm>
            <a:off x="6705600" y="2895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2" name="Line 21"/>
          <p:cNvSpPr>
            <a:spLocks noChangeShapeType="1"/>
          </p:cNvSpPr>
          <p:nvPr/>
        </p:nvSpPr>
        <p:spPr bwMode="auto">
          <a:xfrm>
            <a:off x="6705600" y="3200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3" name="Line 22"/>
          <p:cNvSpPr>
            <a:spLocks noChangeShapeType="1"/>
          </p:cNvSpPr>
          <p:nvPr/>
        </p:nvSpPr>
        <p:spPr bwMode="auto">
          <a:xfrm>
            <a:off x="6705600" y="3505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4" name="Line 23"/>
          <p:cNvSpPr>
            <a:spLocks noChangeShapeType="1"/>
          </p:cNvSpPr>
          <p:nvPr/>
        </p:nvSpPr>
        <p:spPr bwMode="auto">
          <a:xfrm>
            <a:off x="6705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5" name="Line 24"/>
          <p:cNvSpPr>
            <a:spLocks noChangeShapeType="1"/>
          </p:cNvSpPr>
          <p:nvPr/>
        </p:nvSpPr>
        <p:spPr bwMode="auto">
          <a:xfrm>
            <a:off x="67056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6" name="Line 25"/>
          <p:cNvSpPr>
            <a:spLocks noChangeShapeType="1"/>
          </p:cNvSpPr>
          <p:nvPr/>
        </p:nvSpPr>
        <p:spPr bwMode="auto">
          <a:xfrm>
            <a:off x="6705600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7" name="Line 26"/>
          <p:cNvSpPr>
            <a:spLocks noChangeShapeType="1"/>
          </p:cNvSpPr>
          <p:nvPr/>
        </p:nvSpPr>
        <p:spPr bwMode="auto">
          <a:xfrm>
            <a:off x="67056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8" name="Line 27"/>
          <p:cNvSpPr>
            <a:spLocks noChangeShapeType="1"/>
          </p:cNvSpPr>
          <p:nvPr/>
        </p:nvSpPr>
        <p:spPr bwMode="auto">
          <a:xfrm>
            <a:off x="6705600" y="5029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39" name="Line 28"/>
          <p:cNvSpPr>
            <a:spLocks noChangeShapeType="1"/>
          </p:cNvSpPr>
          <p:nvPr/>
        </p:nvSpPr>
        <p:spPr bwMode="auto">
          <a:xfrm>
            <a:off x="6705600" y="5334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0" name="Line 29"/>
          <p:cNvSpPr>
            <a:spLocks noChangeShapeType="1"/>
          </p:cNvSpPr>
          <p:nvPr/>
        </p:nvSpPr>
        <p:spPr bwMode="auto">
          <a:xfrm>
            <a:off x="6705600" y="2590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41" name="Text Box 30"/>
          <p:cNvSpPr txBox="1">
            <a:spLocks noChangeArrowheads="1"/>
          </p:cNvSpPr>
          <p:nvPr/>
        </p:nvSpPr>
        <p:spPr bwMode="auto">
          <a:xfrm>
            <a:off x="7162800" y="2681288"/>
            <a:ext cx="839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ALUSrc</a:t>
            </a:r>
            <a:endParaRPr lang="en-US" sz="2000">
              <a:latin typeface="Calibri" charset="0"/>
            </a:endParaRPr>
          </a:p>
        </p:txBody>
      </p:sp>
      <p:sp>
        <p:nvSpPr>
          <p:cNvPr id="68642" name="Text Box 31"/>
          <p:cNvSpPr txBox="1">
            <a:spLocks noChangeArrowheads="1"/>
          </p:cNvSpPr>
          <p:nvPr/>
        </p:nvSpPr>
        <p:spPr bwMode="auto">
          <a:xfrm>
            <a:off x="7162800" y="2986088"/>
            <a:ext cx="12207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MemtoReg</a:t>
            </a:r>
            <a:endParaRPr lang="en-US" sz="2000">
              <a:latin typeface="Calibri" charset="0"/>
            </a:endParaRPr>
          </a:p>
        </p:txBody>
      </p:sp>
      <p:sp>
        <p:nvSpPr>
          <p:cNvPr id="68643" name="Text Box 32"/>
          <p:cNvSpPr txBox="1">
            <a:spLocks noChangeArrowheads="1"/>
          </p:cNvSpPr>
          <p:nvPr/>
        </p:nvSpPr>
        <p:spPr bwMode="auto">
          <a:xfrm>
            <a:off x="7162800" y="3290888"/>
            <a:ext cx="10509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RegWrite</a:t>
            </a:r>
            <a:endParaRPr lang="en-US" sz="2000">
              <a:latin typeface="Calibri" charset="0"/>
            </a:endParaRPr>
          </a:p>
        </p:txBody>
      </p:sp>
      <p:sp>
        <p:nvSpPr>
          <p:cNvPr id="68644" name="Text Box 33"/>
          <p:cNvSpPr txBox="1">
            <a:spLocks noChangeArrowheads="1"/>
          </p:cNvSpPr>
          <p:nvPr/>
        </p:nvSpPr>
        <p:spPr bwMode="auto">
          <a:xfrm>
            <a:off x="7162800" y="3595688"/>
            <a:ext cx="1225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MemWrite</a:t>
            </a:r>
            <a:endParaRPr lang="en-US" sz="2000">
              <a:latin typeface="Calibri" charset="0"/>
            </a:endParaRPr>
          </a:p>
        </p:txBody>
      </p:sp>
      <p:sp>
        <p:nvSpPr>
          <p:cNvPr id="68645" name="Text Box 34"/>
          <p:cNvSpPr txBox="1">
            <a:spLocks noChangeArrowheads="1"/>
          </p:cNvSpPr>
          <p:nvPr/>
        </p:nvSpPr>
        <p:spPr bwMode="auto">
          <a:xfrm>
            <a:off x="7162800" y="3900488"/>
            <a:ext cx="8064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nPCsel</a:t>
            </a:r>
            <a:endParaRPr lang="en-US" sz="2000">
              <a:latin typeface="Calibri" charset="0"/>
            </a:endParaRPr>
          </a:p>
        </p:txBody>
      </p:sp>
      <p:sp>
        <p:nvSpPr>
          <p:cNvPr id="68646" name="Text Box 35"/>
          <p:cNvSpPr txBox="1">
            <a:spLocks noChangeArrowheads="1"/>
          </p:cNvSpPr>
          <p:nvPr/>
        </p:nvSpPr>
        <p:spPr bwMode="auto">
          <a:xfrm>
            <a:off x="7162800" y="4205288"/>
            <a:ext cx="6858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Jump</a:t>
            </a:r>
            <a:endParaRPr lang="en-US" sz="2000">
              <a:latin typeface="Calibri" charset="0"/>
            </a:endParaRPr>
          </a:p>
        </p:txBody>
      </p:sp>
      <p:sp>
        <p:nvSpPr>
          <p:cNvPr id="68647" name="Text Box 36"/>
          <p:cNvSpPr txBox="1">
            <a:spLocks noChangeArrowheads="1"/>
          </p:cNvSpPr>
          <p:nvPr/>
        </p:nvSpPr>
        <p:spPr bwMode="auto">
          <a:xfrm>
            <a:off x="7162800" y="4510088"/>
            <a:ext cx="7493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ExtOp</a:t>
            </a:r>
            <a:endParaRPr lang="en-US" sz="2000">
              <a:latin typeface="Calibri" charset="0"/>
            </a:endParaRPr>
          </a:p>
        </p:txBody>
      </p:sp>
      <p:sp>
        <p:nvSpPr>
          <p:cNvPr id="68648" name="Text Box 37"/>
          <p:cNvSpPr txBox="1">
            <a:spLocks noChangeArrowheads="1"/>
          </p:cNvSpPr>
          <p:nvPr/>
        </p:nvSpPr>
        <p:spPr bwMode="auto">
          <a:xfrm>
            <a:off x="7162800" y="48148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ALUctr[0]</a:t>
            </a:r>
            <a:endParaRPr lang="en-US" sz="2000">
              <a:latin typeface="Calibri" charset="0"/>
            </a:endParaRPr>
          </a:p>
        </p:txBody>
      </p:sp>
      <p:sp>
        <p:nvSpPr>
          <p:cNvPr id="68649" name="Text Box 38"/>
          <p:cNvSpPr txBox="1">
            <a:spLocks noChangeArrowheads="1"/>
          </p:cNvSpPr>
          <p:nvPr/>
        </p:nvSpPr>
        <p:spPr bwMode="auto">
          <a:xfrm>
            <a:off x="7162800" y="5119688"/>
            <a:ext cx="1073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ALUctr[1]</a:t>
            </a:r>
            <a:endParaRPr lang="en-US" sz="2000">
              <a:latin typeface="Calibri" charset="0"/>
            </a:endParaRPr>
          </a:p>
        </p:txBody>
      </p:sp>
      <p:sp>
        <p:nvSpPr>
          <p:cNvPr id="68650" name="Text Box 39"/>
          <p:cNvSpPr txBox="1">
            <a:spLocks noChangeArrowheads="1"/>
          </p:cNvSpPr>
          <p:nvPr/>
        </p:nvSpPr>
        <p:spPr bwMode="auto">
          <a:xfrm>
            <a:off x="1427163" y="3595688"/>
            <a:ext cx="1871662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AND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1" name="Text Box 40"/>
          <p:cNvSpPr txBox="1">
            <a:spLocks noChangeArrowheads="1"/>
          </p:cNvSpPr>
          <p:nvPr/>
        </p:nvSpPr>
        <p:spPr bwMode="auto">
          <a:xfrm>
            <a:off x="4768850" y="3581400"/>
            <a:ext cx="16700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800">
                <a:latin typeface="Calibri" charset="0"/>
              </a:rPr>
              <a:t>“</a:t>
            </a:r>
            <a:r>
              <a:rPr lang="en-US" sz="2800">
                <a:latin typeface="Calibri" charset="0"/>
              </a:rPr>
              <a:t>OR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sz="2800">
                <a:latin typeface="Calibri" charset="0"/>
              </a:rPr>
              <a:t> logic</a:t>
            </a:r>
            <a:endParaRPr lang="en-US" sz="2000">
              <a:latin typeface="Calibri" charset="0"/>
            </a:endParaRPr>
          </a:p>
        </p:txBody>
      </p:sp>
      <p:sp>
        <p:nvSpPr>
          <p:cNvPr id="68652" name="Line 41"/>
          <p:cNvSpPr>
            <a:spLocks noChangeShapeType="1"/>
          </p:cNvSpPr>
          <p:nvPr/>
        </p:nvSpPr>
        <p:spPr bwMode="auto">
          <a:xfrm>
            <a:off x="18288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3" name="Line 42"/>
          <p:cNvSpPr>
            <a:spLocks noChangeShapeType="1"/>
          </p:cNvSpPr>
          <p:nvPr/>
        </p:nvSpPr>
        <p:spPr bwMode="auto">
          <a:xfrm>
            <a:off x="2895600" y="1981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4" name="Text Box 43"/>
          <p:cNvSpPr txBox="1">
            <a:spLocks noChangeArrowheads="1"/>
          </p:cNvSpPr>
          <p:nvPr/>
        </p:nvSpPr>
        <p:spPr bwMode="auto">
          <a:xfrm>
            <a:off x="1371600" y="1600200"/>
            <a:ext cx="9588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opcode</a:t>
            </a:r>
          </a:p>
        </p:txBody>
      </p:sp>
      <p:sp>
        <p:nvSpPr>
          <p:cNvPr id="68655" name="Text Box 44"/>
          <p:cNvSpPr txBox="1">
            <a:spLocks noChangeArrowheads="1"/>
          </p:cNvSpPr>
          <p:nvPr/>
        </p:nvSpPr>
        <p:spPr bwMode="auto">
          <a:xfrm>
            <a:off x="2590800" y="1600200"/>
            <a:ext cx="66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ea typeface="ＭＳ Ｐゴシック" charset="-128"/>
                <a:cs typeface="ＭＳ Ｐゴシック" charset="-128"/>
              </a:rPr>
              <a:t>func</a:t>
            </a:r>
          </a:p>
        </p:txBody>
      </p:sp>
      <p:sp>
        <p:nvSpPr>
          <p:cNvPr id="68656" name="Line 45"/>
          <p:cNvSpPr>
            <a:spLocks noChangeShapeType="1"/>
          </p:cNvSpPr>
          <p:nvPr/>
        </p:nvSpPr>
        <p:spPr bwMode="auto">
          <a:xfrm flipV="1">
            <a:off x="17526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657" name="Line 46"/>
          <p:cNvSpPr>
            <a:spLocks noChangeShapeType="1"/>
          </p:cNvSpPr>
          <p:nvPr/>
        </p:nvSpPr>
        <p:spPr bwMode="auto">
          <a:xfrm flipV="1">
            <a:off x="2819400" y="21336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2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1143000"/>
          </a:xfrm>
        </p:spPr>
        <p:txBody>
          <a:bodyPr/>
          <a:lstStyle/>
          <a:p>
            <a:r>
              <a:rPr lang="en-US" dirty="0" smtClean="0"/>
              <a:t>P&amp;H Figure 4.17</a:t>
            </a:r>
            <a:endParaRPr lang="en-US" dirty="0"/>
          </a:p>
        </p:txBody>
      </p:sp>
      <p:pic>
        <p:nvPicPr>
          <p:cNvPr id="7" name="Picture 6" descr="Screen shot 2011-11-02 at 1.4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51466"/>
            <a:ext cx="7734300" cy="50334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FC65D-271A-A842-B579-8A644641AC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0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Single-cycle Processor</a:t>
            </a:r>
          </a:p>
        </p:txBody>
      </p:sp>
      <p:sp>
        <p:nvSpPr>
          <p:cNvPr id="70659" name="Content Placeholder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88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latin typeface="Calibri" charset="0"/>
                <a:ea typeface="ＭＳ Ｐゴシック" charset="0"/>
                <a:cs typeface="ＭＳ Ｐゴシック" charset="0"/>
              </a:rPr>
              <a:t>Five steps to design a processor: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1. Analyze instruction set </a:t>
            </a:r>
            <a:r>
              <a:rPr lang="en-US" sz="2400">
                <a:latin typeface="Calibri" charset="0"/>
                <a:ea typeface="ＭＳ Ｐゴシック" charset="0"/>
                <a:sym typeface="Wingdings" charset="0"/>
              </a:rPr>
              <a:t></a:t>
            </a:r>
            <a:r>
              <a:rPr lang="en-US" sz="2400">
                <a:latin typeface="Calibri" charset="0"/>
                <a:ea typeface="ＭＳ Ｐゴシック" charset="0"/>
              </a:rPr>
              <a:t> 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datapath requirements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2. Select set of datapath 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components &amp; establish 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clock methodology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3. Assemble datapath meeting 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the requirements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4. Analyze implementation of each instruction to determine setting of control points that effects the register transfer.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5. Assemble the control logic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Formulate Logic Equations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Design Circuits</a:t>
            </a:r>
          </a:p>
          <a:p>
            <a:pPr>
              <a:lnSpc>
                <a:spcPct val="90000"/>
              </a:lnSpc>
            </a:pPr>
            <a:endParaRPr lang="en-US" sz="270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7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0423" name="Group 28"/>
          <p:cNvGrpSpPr>
            <a:grpSpLocks/>
          </p:cNvGrpSpPr>
          <p:nvPr/>
        </p:nvGrpSpPr>
        <p:grpSpPr bwMode="auto">
          <a:xfrm>
            <a:off x="5359400" y="2062163"/>
            <a:ext cx="3556000" cy="1951037"/>
            <a:chOff x="5444062" y="4398949"/>
            <a:chExt cx="3556000" cy="1951037"/>
          </a:xfrm>
        </p:grpSpPr>
        <p:sp>
          <p:nvSpPr>
            <p:cNvPr id="70664" name="Rectangle 4" descr="10%"/>
            <p:cNvSpPr>
              <a:spLocks noChangeArrowheads="1"/>
            </p:cNvSpPr>
            <p:nvPr/>
          </p:nvSpPr>
          <p:spPr bwMode="auto">
            <a:xfrm>
              <a:off x="5579000" y="4754549"/>
              <a:ext cx="1123950" cy="64928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65" name="Rectangle 5"/>
            <p:cNvSpPr>
              <a:spLocks noChangeArrowheads="1"/>
            </p:cNvSpPr>
            <p:nvPr/>
          </p:nvSpPr>
          <p:spPr bwMode="auto">
            <a:xfrm>
              <a:off x="5659962" y="4860911"/>
              <a:ext cx="8128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Control</a:t>
              </a:r>
            </a:p>
          </p:txBody>
        </p:sp>
        <p:sp>
          <p:nvSpPr>
            <p:cNvPr id="70666" name="Rectangle 6" descr="10%"/>
            <p:cNvSpPr>
              <a:spLocks noChangeArrowheads="1"/>
            </p:cNvSpPr>
            <p:nvPr/>
          </p:nvSpPr>
          <p:spPr bwMode="auto">
            <a:xfrm>
              <a:off x="5579000" y="5564174"/>
              <a:ext cx="1123950" cy="650875"/>
            </a:xfrm>
            <a:prstGeom prst="rect">
              <a:avLst/>
            </a:prstGeom>
            <a:pattFill prst="pct10">
              <a:fgClr>
                <a:schemeClr val="accent2"/>
              </a:fgClr>
              <a:bgClr>
                <a:srgbClr val="FFFFFF"/>
              </a:bgClr>
            </a:patt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67" name="Rectangle 7"/>
            <p:cNvSpPr>
              <a:spLocks noChangeArrowheads="1"/>
            </p:cNvSpPr>
            <p:nvPr/>
          </p:nvSpPr>
          <p:spPr bwMode="auto">
            <a:xfrm>
              <a:off x="5679012" y="5729274"/>
              <a:ext cx="99377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Calibri" charset="0"/>
                </a:rPr>
                <a:t>Datapath</a:t>
              </a:r>
              <a:endParaRPr lang="en-US" sz="1600" b="1">
                <a:latin typeface="Calibri" charset="0"/>
              </a:endParaRPr>
            </a:p>
          </p:txBody>
        </p:sp>
        <p:sp>
          <p:nvSpPr>
            <p:cNvPr id="70668" name="Rectangle 8"/>
            <p:cNvSpPr>
              <a:spLocks noChangeArrowheads="1"/>
            </p:cNvSpPr>
            <p:nvPr/>
          </p:nvSpPr>
          <p:spPr bwMode="auto">
            <a:xfrm>
              <a:off x="6998225" y="4416411"/>
              <a:ext cx="920750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69" name="Rectangle 9"/>
            <p:cNvSpPr>
              <a:spLocks noChangeArrowheads="1"/>
            </p:cNvSpPr>
            <p:nvPr/>
          </p:nvSpPr>
          <p:spPr bwMode="auto">
            <a:xfrm>
              <a:off x="7050612" y="5165711"/>
              <a:ext cx="9255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Memory</a:t>
              </a:r>
            </a:p>
          </p:txBody>
        </p:sp>
        <p:sp>
          <p:nvSpPr>
            <p:cNvPr id="70670" name="Rectangle 10"/>
            <p:cNvSpPr>
              <a:spLocks noChangeArrowheads="1"/>
            </p:cNvSpPr>
            <p:nvPr/>
          </p:nvSpPr>
          <p:spPr bwMode="auto">
            <a:xfrm>
              <a:off x="5444062" y="4416411"/>
              <a:ext cx="1393825" cy="19335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71" name="Rectangle 11"/>
            <p:cNvSpPr>
              <a:spLocks noChangeArrowheads="1"/>
            </p:cNvSpPr>
            <p:nvPr/>
          </p:nvSpPr>
          <p:spPr bwMode="auto">
            <a:xfrm>
              <a:off x="5679012" y="4398949"/>
              <a:ext cx="1027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Processor</a:t>
              </a:r>
            </a:p>
          </p:txBody>
        </p:sp>
        <p:sp>
          <p:nvSpPr>
            <p:cNvPr id="70672" name="Rectangle 12"/>
            <p:cNvSpPr>
              <a:spLocks noChangeArrowheads="1"/>
            </p:cNvSpPr>
            <p:nvPr/>
          </p:nvSpPr>
          <p:spPr bwMode="auto">
            <a:xfrm>
              <a:off x="8079312" y="4416411"/>
              <a:ext cx="920750" cy="78581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73" name="Rectangle 13"/>
            <p:cNvSpPr>
              <a:spLocks noChangeArrowheads="1"/>
            </p:cNvSpPr>
            <p:nvPr/>
          </p:nvSpPr>
          <p:spPr bwMode="auto">
            <a:xfrm>
              <a:off x="8214250" y="4668824"/>
              <a:ext cx="638175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Input</a:t>
              </a:r>
            </a:p>
          </p:txBody>
        </p:sp>
        <p:sp>
          <p:nvSpPr>
            <p:cNvPr id="70674" name="Rectangle 14"/>
            <p:cNvSpPr>
              <a:spLocks noChangeArrowheads="1"/>
            </p:cNvSpPr>
            <p:nvPr/>
          </p:nvSpPr>
          <p:spPr bwMode="auto">
            <a:xfrm>
              <a:off x="8079312" y="5564174"/>
              <a:ext cx="920750" cy="7858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675" name="Rectangle 15"/>
            <p:cNvSpPr>
              <a:spLocks noChangeArrowheads="1"/>
            </p:cNvSpPr>
            <p:nvPr/>
          </p:nvSpPr>
          <p:spPr bwMode="auto">
            <a:xfrm>
              <a:off x="8126937" y="5816586"/>
              <a:ext cx="8128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1600" b="1">
                  <a:latin typeface="+mn-lt"/>
                  <a:ea typeface="ＭＳ Ｐゴシック" charset="-128"/>
                  <a:cs typeface="ＭＳ Ｐゴシック" charset="-128"/>
                </a:rPr>
                <a:t>Output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38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Performance</a:t>
            </a:r>
            <a:endParaRPr lang="en-AU" dirty="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86995"/>
          </a:xfrm>
        </p:spPr>
        <p:txBody>
          <a:bodyPr/>
          <a:lstStyle/>
          <a:p>
            <a:r>
              <a:rPr lang="en-US" sz="2800" dirty="0"/>
              <a:t>Assume time for</a:t>
            </a:r>
            <a:r>
              <a:rPr lang="en-US" sz="2800" dirty="0" smtClean="0"/>
              <a:t> actions are</a:t>
            </a:r>
          </a:p>
          <a:p>
            <a:pPr lvl="1"/>
            <a:r>
              <a:rPr lang="en-US" sz="2400" dirty="0"/>
              <a:t>100ps for register read or </a:t>
            </a:r>
            <a:r>
              <a:rPr lang="en-US" sz="2400" dirty="0" smtClean="0"/>
              <a:t>write; 200ps </a:t>
            </a:r>
            <a:r>
              <a:rPr lang="en-US" sz="2400" dirty="0"/>
              <a:t>for other</a:t>
            </a:r>
            <a:r>
              <a:rPr lang="en-US" sz="2400" dirty="0" smtClean="0"/>
              <a:t> events</a:t>
            </a:r>
          </a:p>
          <a:p>
            <a:r>
              <a:rPr lang="en-US" sz="2800" dirty="0" smtClean="0"/>
              <a:t>Clock period is? </a:t>
            </a:r>
            <a:endParaRPr lang="en-US" sz="28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>
            <p:extLst/>
          </p:nvPr>
        </p:nvGraphicFramePr>
        <p:xfrm>
          <a:off x="395288" y="266120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60929"/>
                <a:gridCol w="1225084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10988" y="4999451"/>
            <a:ext cx="8633012" cy="178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Clock rate (cycles/second = Hz) = 1/Period (seconds/cycle)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27604</TotalTime>
  <Words>1762</Words>
  <Application>Microsoft Office PowerPoint</Application>
  <PresentationFormat>On-screen Show (4:3)</PresentationFormat>
  <Paragraphs>874</Paragraphs>
  <Slides>35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Calibri</vt:lpstr>
      <vt:lpstr>Courier</vt:lpstr>
      <vt:lpstr>Courier New</vt:lpstr>
      <vt:lpstr>FranklinGothic</vt:lpstr>
      <vt:lpstr>Symbol</vt:lpstr>
      <vt:lpstr>Times</vt:lpstr>
      <vt:lpstr>Wingdings</vt:lpstr>
      <vt:lpstr>Zapf Dingbats</vt:lpstr>
      <vt:lpstr>Office Theme</vt:lpstr>
      <vt:lpstr>Image</vt:lpstr>
      <vt:lpstr>CS 61C:  Great Ideas in Computer Architecture  Control and Pipelining</vt:lpstr>
      <vt:lpstr>Datapath Control Signals</vt:lpstr>
      <vt:lpstr>Summary of the Control Signals (1/2)</vt:lpstr>
      <vt:lpstr>Summary of the Control Signals (2/2)</vt:lpstr>
      <vt:lpstr>Boolean Expressions for Controller</vt:lpstr>
      <vt:lpstr>Controller Implementation</vt:lpstr>
      <vt:lpstr>P&amp;H Figure 4.17</vt:lpstr>
      <vt:lpstr>Summary: Single-cycle Processor</vt:lpstr>
      <vt:lpstr>Single Cycle Performance</vt:lpstr>
      <vt:lpstr>Single Cycle Performance</vt:lpstr>
      <vt:lpstr>Levels of Representation/Interpretation</vt:lpstr>
      <vt:lpstr>No More Magic!</vt:lpstr>
      <vt:lpstr>Administrivia</vt:lpstr>
      <vt:lpstr>Gotta Do Laundry</vt:lpstr>
      <vt:lpstr>Sequential Laundry</vt:lpstr>
      <vt:lpstr>Pipelined Laundry</vt:lpstr>
      <vt:lpstr>Pipelining Lessons (1/2)</vt:lpstr>
      <vt:lpstr>Pipelining Lessons (2/2)</vt:lpstr>
      <vt:lpstr>Execution Steps in MIPS Datapath</vt:lpstr>
      <vt:lpstr>Single Cycle Datapath</vt:lpstr>
      <vt:lpstr>Pipeline registers</vt:lpstr>
      <vt:lpstr>More Detailed Pipeline</vt:lpstr>
      <vt:lpstr>IF for Load, Store, …</vt:lpstr>
      <vt:lpstr>ID for Load, Store, …</vt:lpstr>
      <vt:lpstr>EX for Load</vt:lpstr>
      <vt:lpstr>MEM for Load</vt:lpstr>
      <vt:lpstr>WB for Load – Oops!</vt:lpstr>
      <vt:lpstr>Corrected Datapath for Load</vt:lpstr>
      <vt:lpstr>Pipelined Execution Representation</vt:lpstr>
      <vt:lpstr>Graphical Pipeline Diagrams</vt:lpstr>
      <vt:lpstr>Graphical Pipeline Representation</vt:lpstr>
      <vt:lpstr>Pipelining Performance (1/3)</vt:lpstr>
      <vt:lpstr>Pipelining Performance (2/3)</vt:lpstr>
      <vt:lpstr>Pipelining Performance (3/3)</vt:lpstr>
      <vt:lpstr>Clicker/Peer Instruction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313</cp:revision>
  <cp:lastPrinted>2014-11-12T16:34:50Z</cp:lastPrinted>
  <dcterms:created xsi:type="dcterms:W3CDTF">2014-11-11T16:16:39Z</dcterms:created>
  <dcterms:modified xsi:type="dcterms:W3CDTF">2016-03-07T04:35:42Z</dcterms:modified>
</cp:coreProperties>
</file>