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handoutMasterIdLst>
    <p:handoutMasterId r:id="rId33"/>
  </p:handoutMasterIdLst>
  <p:sldIdLst>
    <p:sldId id="704" r:id="rId2"/>
    <p:sldId id="721" r:id="rId3"/>
    <p:sldId id="722" r:id="rId4"/>
    <p:sldId id="723" r:id="rId5"/>
    <p:sldId id="724" r:id="rId6"/>
    <p:sldId id="725" r:id="rId7"/>
    <p:sldId id="726" r:id="rId8"/>
    <p:sldId id="727" r:id="rId9"/>
    <p:sldId id="728" r:id="rId10"/>
    <p:sldId id="729" r:id="rId11"/>
    <p:sldId id="710" r:id="rId12"/>
    <p:sldId id="711" r:id="rId13"/>
    <p:sldId id="712" r:id="rId14"/>
    <p:sldId id="713" r:id="rId15"/>
    <p:sldId id="714" r:id="rId16"/>
    <p:sldId id="715" r:id="rId17"/>
    <p:sldId id="716" r:id="rId18"/>
    <p:sldId id="717" r:id="rId19"/>
    <p:sldId id="718" r:id="rId20"/>
    <p:sldId id="656" r:id="rId21"/>
    <p:sldId id="658" r:id="rId22"/>
    <p:sldId id="660" r:id="rId23"/>
    <p:sldId id="670" r:id="rId24"/>
    <p:sldId id="671" r:id="rId25"/>
    <p:sldId id="672" r:id="rId26"/>
    <p:sldId id="673" r:id="rId27"/>
    <p:sldId id="691" r:id="rId28"/>
    <p:sldId id="674" r:id="rId29"/>
    <p:sldId id="702" r:id="rId30"/>
    <p:sldId id="701" r:id="rId3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78" autoAdjust="0"/>
    <p:restoredTop sz="88163" autoAdjust="0"/>
  </p:normalViewPr>
  <p:slideViewPr>
    <p:cSldViewPr snapToGrid="0">
      <p:cViewPr varScale="1">
        <p:scale>
          <a:sx n="84" d="100"/>
          <a:sy n="84" d="100"/>
        </p:scale>
        <p:origin x="812" y="6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42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54809151-910F-0E40-94D4-6BB9B5A5FABA}" type="datetime1">
              <a:rPr lang="en-US"/>
              <a:pPr>
                <a:defRPr/>
              </a:pPr>
              <a:t>3/1/2016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C7E9DCDF-8378-DE44-9EF6-D4439032CD7E}" type="slidenum">
              <a:rPr lang="en-US"/>
              <a:pPr>
                <a:defRPr/>
              </a:pPr>
              <a:t>‹#›</a:t>
            </a:fld>
            <a:endParaRPr lang="en-US"/>
          </a:p>
        </p:txBody>
      </p:sp>
    </p:spTree>
    <p:extLst>
      <p:ext uri="{BB962C8B-B14F-4D97-AF65-F5344CB8AC3E}">
        <p14:creationId xmlns:p14="http://schemas.microsoft.com/office/powerpoint/2010/main" val="36435739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6F13E43F-B10D-5647-99B4-431B1ECC3C9C}" type="datetime1">
              <a:rPr lang="en-US"/>
              <a:pPr>
                <a:defRPr/>
              </a:pPr>
              <a:t>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9F8F5042-9C52-0449-B2EC-628456EB9E95}" type="slidenum">
              <a:rPr lang="en-US"/>
              <a:pPr>
                <a:defRPr/>
              </a:pPr>
              <a:t>‹#›</a:t>
            </a:fld>
            <a:endParaRPr lang="en-US"/>
          </a:p>
        </p:txBody>
      </p:sp>
    </p:spTree>
    <p:extLst>
      <p:ext uri="{BB962C8B-B14F-4D97-AF65-F5344CB8AC3E}">
        <p14:creationId xmlns:p14="http://schemas.microsoft.com/office/powerpoint/2010/main" val="104059935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EF97FDFF-7B9F-7D4D-BFC0-AAD1F3D3D3CB}"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017954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30723"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wrap="square" lIns="91427" tIns="45713" rIns="91427" bIns="45713" numCol="1" anchor="t" anchorCtr="0" compatLnSpc="1">
            <a:prstTxWarp prst="textNoShape">
              <a:avLst/>
            </a:prstTxWarp>
          </a:bodyPr>
          <a:lstStyle/>
          <a:p>
            <a:r>
              <a:rPr lang="en-US" dirty="0" smtClean="0">
                <a:latin typeface="Calibri" charset="0"/>
                <a:ea typeface="ＭＳ Ｐゴシック" charset="0"/>
                <a:cs typeface="ＭＳ Ｐゴシック" charset="0"/>
              </a:rPr>
              <a:t>15</a:t>
            </a:r>
            <a:r>
              <a:rPr lang="en-US" baseline="0" dirty="0" smtClean="0">
                <a:latin typeface="Calibri" charset="0"/>
                <a:ea typeface="ＭＳ Ｐゴシック" charset="0"/>
                <a:cs typeface="ＭＳ Ｐゴシック" charset="0"/>
              </a:rPr>
              <a:t> </a:t>
            </a:r>
            <a:r>
              <a:rPr lang="en-US" baseline="0" dirty="0" err="1" smtClean="0">
                <a:latin typeface="Calibri" charset="0"/>
                <a:ea typeface="ＭＳ Ｐゴシック" charset="0"/>
                <a:cs typeface="ＭＳ Ｐゴシック" charset="0"/>
              </a:rPr>
              <a:t>mins</a:t>
            </a:r>
            <a:endParaRPr lang="en-US" dirty="0">
              <a:latin typeface="Calibri" charset="0"/>
              <a:ea typeface="ＭＳ Ｐゴシック" charset="0"/>
              <a:cs typeface="ＭＳ Ｐゴシック" charset="0"/>
            </a:endParaRPr>
          </a:p>
        </p:txBody>
      </p:sp>
    </p:spTree>
    <p:extLst>
      <p:ext uri="{BB962C8B-B14F-4D97-AF65-F5344CB8AC3E}">
        <p14:creationId xmlns:p14="http://schemas.microsoft.com/office/powerpoint/2010/main" val="3602771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34819"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wrap="square" lIns="91427" tIns="45713" rIns="91427" bIns="45713" numCol="1" anchor="t" anchorCtr="0" compatLnSpc="1">
            <a:prstTxWarp prst="textNoShape">
              <a:avLst/>
            </a:prstTxWarp>
          </a:bodyPr>
          <a:lstStyle/>
          <a:p>
            <a:r>
              <a:rPr lang="en-US" dirty="0" smtClean="0">
                <a:latin typeface="Calibri" charset="0"/>
                <a:ea typeface="ＭＳ Ｐゴシック" charset="0"/>
                <a:cs typeface="ＭＳ Ｐゴシック" charset="0"/>
              </a:rPr>
              <a:t>Adder</a:t>
            </a:r>
            <a:r>
              <a:rPr lang="en-US" baseline="0" dirty="0" smtClean="0">
                <a:latin typeface="Calibri" charset="0"/>
                <a:ea typeface="ＭＳ Ｐゴシック" charset="0"/>
                <a:cs typeface="ＭＳ Ｐゴシック" charset="0"/>
              </a:rPr>
              <a:t> – why no overflow detect?</a:t>
            </a:r>
          </a:p>
          <a:p>
            <a:r>
              <a:rPr lang="en-US" baseline="0" dirty="0" smtClean="0">
                <a:latin typeface="Calibri" charset="0"/>
                <a:ea typeface="ＭＳ Ｐゴシック" charset="0"/>
                <a:cs typeface="ＭＳ Ｐゴシック" charset="0"/>
              </a:rPr>
              <a:t>Multiplexer – talk about specs – width of data multiplexed, # of select bits</a:t>
            </a:r>
            <a:endParaRPr lang="en-US" dirty="0">
              <a:latin typeface="Calibri" charset="0"/>
              <a:ea typeface="ＭＳ Ｐゴシック" charset="0"/>
              <a:cs typeface="ＭＳ Ｐゴシック" charset="0"/>
            </a:endParaRPr>
          </a:p>
        </p:txBody>
      </p:sp>
    </p:spTree>
    <p:extLst>
      <p:ext uri="{BB962C8B-B14F-4D97-AF65-F5344CB8AC3E}">
        <p14:creationId xmlns:p14="http://schemas.microsoft.com/office/powerpoint/2010/main" val="1307776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36867"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wrap="square" lIns="91427" tIns="45713" rIns="91427" bIns="45713" numCol="1" anchor="t" anchorCtr="0" compatLnSpc="1">
            <a:prstTxWarp prst="textNoShape">
              <a:avLst/>
            </a:prstTxWarp>
          </a:bodyPr>
          <a:lstStyle/>
          <a:p>
            <a:r>
              <a:rPr lang="en-US" dirty="0" smtClean="0">
                <a:latin typeface="Calibri" charset="0"/>
                <a:ea typeface="ＭＳ Ｐゴシック" charset="0"/>
                <a:cs typeface="ＭＳ Ｐゴシック" charset="0"/>
              </a:rPr>
              <a:t>20 </a:t>
            </a:r>
            <a:r>
              <a:rPr lang="en-US" dirty="0" err="1" smtClean="0">
                <a:latin typeface="Calibri" charset="0"/>
                <a:ea typeface="ＭＳ Ｐゴシック" charset="0"/>
                <a:cs typeface="ＭＳ Ｐゴシック" charset="0"/>
              </a:rPr>
              <a:t>mins</a:t>
            </a:r>
            <a:endParaRPr lang="en-US" dirty="0">
              <a:latin typeface="Calibri" charset="0"/>
              <a:ea typeface="ＭＳ Ｐゴシック" charset="0"/>
              <a:cs typeface="ＭＳ Ｐゴシック" charset="0"/>
            </a:endParaRPr>
          </a:p>
        </p:txBody>
      </p:sp>
    </p:spTree>
    <p:extLst>
      <p:ext uri="{BB962C8B-B14F-4D97-AF65-F5344CB8AC3E}">
        <p14:creationId xmlns:p14="http://schemas.microsoft.com/office/powerpoint/2010/main" val="10101058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bwMode="auto">
          <a:xfrm>
            <a:off x="515938" y="4343400"/>
            <a:ext cx="5910262" cy="41163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a:latin typeface="Calibri" charset="0"/>
                <a:ea typeface="ＭＳ Ｐゴシック" charset="0"/>
                <a:cs typeface="ＭＳ Ｐゴシック" charset="0"/>
              </a:rPr>
              <a:t>The last storage element you will need for the datapath is the idealized memory to store your data and instructions.</a:t>
            </a:r>
          </a:p>
          <a:p>
            <a:r>
              <a:rPr lang="en-US">
                <a:latin typeface="Calibri" charset="0"/>
                <a:ea typeface="ＭＳ Ｐゴシック" charset="0"/>
                <a:cs typeface="ＭＳ Ｐゴシック" charset="0"/>
              </a:rPr>
              <a:t>This idealized memory block has just one input bus (DataIn) and one output bus (DataOut).</a:t>
            </a:r>
          </a:p>
          <a:p>
            <a:r>
              <a:rPr lang="en-US">
                <a:latin typeface="Calibri" charset="0"/>
                <a:ea typeface="ＭＳ Ｐゴシック" charset="0"/>
                <a:cs typeface="ＭＳ Ｐゴシック" charset="0"/>
              </a:rPr>
              <a:t>When Write Enable is 0, the address selects the memory word to put on the Data Out bus.</a:t>
            </a:r>
          </a:p>
          <a:p>
            <a:r>
              <a:rPr lang="en-US">
                <a:latin typeface="Calibri" charset="0"/>
                <a:ea typeface="ＭＳ Ｐゴシック" charset="0"/>
                <a:cs typeface="ＭＳ Ｐゴシック" charset="0"/>
              </a:rPr>
              <a:t>When Write Enable is 1, the address selects the memory word to be written via the DataIn bus at the next clock tick.</a:t>
            </a:r>
          </a:p>
          <a:p>
            <a:r>
              <a:rPr lang="en-US">
                <a:latin typeface="Calibri" charset="0"/>
                <a:ea typeface="ＭＳ Ｐゴシック" charset="0"/>
                <a:cs typeface="ＭＳ Ｐゴシック" charset="0"/>
              </a:rPr>
              <a:t>Once again, the clock input is a factor ONLY during the write operation.</a:t>
            </a:r>
          </a:p>
          <a:p>
            <a:r>
              <a:rPr lang="en-US">
                <a:latin typeface="Calibri" charset="0"/>
                <a:ea typeface="ＭＳ Ｐゴシック" charset="0"/>
                <a:cs typeface="ＭＳ Ｐゴシック" charset="0"/>
              </a:rPr>
              <a:t>During read operation, it behaves as a combinational logic block.</a:t>
            </a:r>
          </a:p>
          <a:p>
            <a:r>
              <a:rPr lang="en-US">
                <a:latin typeface="Calibri" charset="0"/>
                <a:ea typeface="ＭＳ Ｐゴシック" charset="0"/>
                <a:cs typeface="ＭＳ Ｐゴシック" charset="0"/>
              </a:rPr>
              <a:t>That is if you put a valid value on the address lines, the output bus DataOut will become valid after the access time of the memory.</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35 min. (Y:15)</a:t>
            </a:r>
          </a:p>
        </p:txBody>
      </p:sp>
      <p:sp>
        <p:nvSpPr>
          <p:cNvPr id="38915"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6665061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bwMode="auto">
          <a:xfrm>
            <a:off x="515938" y="4343400"/>
            <a:ext cx="5910262" cy="41163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dirty="0">
                <a:latin typeface="Calibri" charset="0"/>
                <a:ea typeface="ＭＳ Ｐゴシック" charset="0"/>
                <a:cs typeface="ＭＳ Ｐゴシック" charset="0"/>
              </a:rPr>
              <a:t>As far as storage elements are concerned, we will need a N-bit register that is similar to the D flip-flop I showed you in class.</a:t>
            </a:r>
          </a:p>
          <a:p>
            <a:r>
              <a:rPr lang="en-US" dirty="0">
                <a:latin typeface="Calibri" charset="0"/>
                <a:ea typeface="ＭＳ Ｐゴシック" charset="0"/>
                <a:cs typeface="ＭＳ Ｐゴシック" charset="0"/>
              </a:rPr>
              <a:t>The significant difference here is that the register will have a Write Enable input.</a:t>
            </a:r>
          </a:p>
          <a:p>
            <a:r>
              <a:rPr lang="en-US" dirty="0">
                <a:latin typeface="Calibri" charset="0"/>
                <a:ea typeface="ＭＳ Ｐゴシック" charset="0"/>
                <a:cs typeface="ＭＳ Ｐゴシック" charset="0"/>
              </a:rPr>
              <a:t>That is the content of the register will NOT  be updated if Write Enable is not asserted (0).</a:t>
            </a:r>
          </a:p>
          <a:p>
            <a:r>
              <a:rPr lang="en-US" dirty="0">
                <a:latin typeface="Calibri" charset="0"/>
                <a:ea typeface="ＭＳ Ｐゴシック" charset="0"/>
                <a:cs typeface="ＭＳ Ｐゴシック" charset="0"/>
              </a:rPr>
              <a:t>The content is updated at the clock tick ONLY if the Write Enable signal is asserted (1).</a:t>
            </a:r>
          </a:p>
          <a:p>
            <a:endParaRPr lang="en-US" dirty="0" smtClean="0">
              <a:latin typeface="Calibri" charset="0"/>
              <a:ea typeface="ＭＳ Ｐゴシック" charset="0"/>
              <a:cs typeface="ＭＳ Ｐゴシック" charset="0"/>
            </a:endParaRPr>
          </a:p>
          <a:p>
            <a:r>
              <a:rPr lang="en-US" dirty="0" smtClean="0">
                <a:latin typeface="Calibri" charset="0"/>
                <a:ea typeface="ＭＳ Ｐゴシック" charset="0"/>
                <a:cs typeface="ＭＳ Ｐゴシック" charset="0"/>
              </a:rPr>
              <a:t>Show how to build</a:t>
            </a:r>
            <a:r>
              <a:rPr lang="en-US" baseline="0" dirty="0" smtClean="0">
                <a:latin typeface="Calibri" charset="0"/>
                <a:ea typeface="ＭＳ Ｐゴシック" charset="0"/>
                <a:cs typeface="ＭＳ Ｐゴシック" charset="0"/>
              </a:rPr>
              <a:t> Register from FF</a:t>
            </a:r>
            <a:endParaRPr lang="en-US" dirty="0" smtClean="0">
              <a:latin typeface="Calibri" charset="0"/>
              <a:ea typeface="ＭＳ Ｐゴシック" charset="0"/>
              <a:cs typeface="ＭＳ Ｐゴシック" charset="0"/>
            </a:endParaRPr>
          </a:p>
          <a:p>
            <a:endParaRPr lang="en-US" dirty="0" smtClean="0">
              <a:latin typeface="Calibri" charset="0"/>
              <a:ea typeface="ＭＳ Ｐゴシック" charset="0"/>
              <a:cs typeface="ＭＳ Ｐゴシック" charset="0"/>
            </a:endParaRPr>
          </a:p>
          <a:p>
            <a:r>
              <a:rPr lang="en-US" dirty="0" smtClean="0">
                <a:latin typeface="Calibri" charset="0"/>
                <a:ea typeface="ＭＳ Ｐゴシック" charset="0"/>
                <a:cs typeface="ＭＳ Ｐゴシック" charset="0"/>
              </a:rPr>
              <a:t>25 </a:t>
            </a:r>
            <a:r>
              <a:rPr lang="en-US" dirty="0" err="1" smtClean="0">
                <a:latin typeface="Calibri" charset="0"/>
                <a:ea typeface="ＭＳ Ｐゴシック" charset="0"/>
                <a:cs typeface="ＭＳ Ｐゴシック" charset="0"/>
              </a:rPr>
              <a:t>mins</a:t>
            </a:r>
            <a:endParaRPr lang="en-US" dirty="0">
              <a:latin typeface="Calibri" charset="0"/>
              <a:ea typeface="ＭＳ Ｐゴシック" charset="0"/>
              <a:cs typeface="ＭＳ Ｐゴシック" charset="0"/>
            </a:endParaRPr>
          </a:p>
        </p:txBody>
      </p:sp>
      <p:sp>
        <p:nvSpPr>
          <p:cNvPr id="40963"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72791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bwMode="auto">
          <a:xfrm>
            <a:off x="515938" y="4343400"/>
            <a:ext cx="5910262" cy="41163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a:latin typeface="Calibri" charset="0"/>
                <a:ea typeface="ＭＳ Ｐゴシック" charset="0"/>
                <a:cs typeface="ＭＳ Ｐゴシック" charset="0"/>
              </a:rPr>
              <a:t>We will also need a register file that consists of 32 32-bit registers with two output busses (busA and busB) and one input bus.</a:t>
            </a:r>
          </a:p>
          <a:p>
            <a:r>
              <a:rPr lang="en-US">
                <a:latin typeface="Calibri" charset="0"/>
                <a:ea typeface="ＭＳ Ｐゴシック" charset="0"/>
                <a:cs typeface="ＭＳ Ｐゴシック" charset="0"/>
              </a:rPr>
              <a:t>The register specifiers Ra and Rb select the registers to put on busA and busB  respectively.</a:t>
            </a:r>
          </a:p>
          <a:p>
            <a:r>
              <a:rPr lang="en-US">
                <a:latin typeface="Calibri" charset="0"/>
                <a:ea typeface="ＭＳ Ｐゴシック" charset="0"/>
                <a:cs typeface="ＭＳ Ｐゴシック" charset="0"/>
              </a:rPr>
              <a:t>When Write Enable is 1, the register specifier Rw selects the register to be written via busW.</a:t>
            </a:r>
          </a:p>
          <a:p>
            <a:r>
              <a:rPr lang="en-US">
                <a:latin typeface="Calibri" charset="0"/>
                <a:ea typeface="ＭＳ Ｐゴシック" charset="0"/>
                <a:cs typeface="ＭＳ Ｐゴシック" charset="0"/>
              </a:rPr>
              <a:t>In our simplified version of the register file, the write operation will occurs at the clock tick.</a:t>
            </a:r>
          </a:p>
          <a:p>
            <a:r>
              <a:rPr lang="en-US">
                <a:latin typeface="Calibri" charset="0"/>
                <a:ea typeface="ＭＳ Ｐゴシック" charset="0"/>
                <a:cs typeface="ＭＳ Ｐゴシック" charset="0"/>
              </a:rPr>
              <a:t>Keep in mind that the clock input is a factor ONLY during the write operation.</a:t>
            </a:r>
          </a:p>
          <a:p>
            <a:r>
              <a:rPr lang="en-US">
                <a:latin typeface="Calibri" charset="0"/>
                <a:ea typeface="ＭＳ Ｐゴシック" charset="0"/>
                <a:cs typeface="ＭＳ Ｐゴシック" charset="0"/>
              </a:rPr>
              <a:t>During read operation, the register file behaves as a combinational logic block.</a:t>
            </a:r>
          </a:p>
          <a:p>
            <a:r>
              <a:rPr lang="en-US">
                <a:latin typeface="Calibri" charset="0"/>
                <a:ea typeface="ＭＳ Ｐゴシック" charset="0"/>
                <a:cs typeface="ＭＳ Ｐゴシック" charset="0"/>
              </a:rPr>
              <a:t>That is if you put a valid value on Ra, then bus A will become valid after the register file</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access time.</a:t>
            </a:r>
          </a:p>
          <a:p>
            <a:r>
              <a:rPr lang="en-US">
                <a:latin typeface="Calibri" charset="0"/>
                <a:ea typeface="ＭＳ Ｐゴシック" charset="0"/>
                <a:cs typeface="ＭＳ Ｐゴシック" charset="0"/>
              </a:rPr>
              <a:t>Similarly if you put a valid value on Rb, bus B will become valid after the register file</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access time.   In both cases (Ra and Rb), the clock input is not a factor.</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33 min. (Y:13)</a:t>
            </a:r>
          </a:p>
        </p:txBody>
      </p:sp>
      <p:sp>
        <p:nvSpPr>
          <p:cNvPr id="43011"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42144019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bwMode="auto">
          <a:xfrm>
            <a:off x="515938" y="4343400"/>
            <a:ext cx="5910262" cy="41163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1996" tIns="45192" rIns="91996" bIns="45192"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2209097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bwMode="auto">
          <a:xfrm>
            <a:off x="515938" y="4343400"/>
            <a:ext cx="5910262" cy="41163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dirty="0">
                <a:latin typeface="Calibri" charset="0"/>
                <a:ea typeface="ＭＳ Ｐゴシック" charset="0"/>
                <a:cs typeface="ＭＳ Ｐゴシック" charset="0"/>
              </a:rPr>
              <a:t>And here is the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that can do the trick.</a:t>
            </a:r>
          </a:p>
          <a:p>
            <a:r>
              <a:rPr lang="en-US" dirty="0">
                <a:latin typeface="Calibri" charset="0"/>
                <a:ea typeface="ＭＳ Ｐゴシック" charset="0"/>
                <a:cs typeface="ＭＳ Ｐゴシック" charset="0"/>
              </a:rPr>
              <a:t>First of all, we connect the register file</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Ra, </a:t>
            </a:r>
            <a:r>
              <a:rPr lang="en-US" dirty="0" err="1">
                <a:latin typeface="Calibri" charset="0"/>
                <a:ea typeface="ＭＳ Ｐゴシック" charset="0"/>
                <a:cs typeface="ＭＳ Ｐゴシック" charset="0"/>
              </a:rPr>
              <a:t>Rb</a:t>
            </a:r>
            <a:r>
              <a:rPr lang="en-US" dirty="0">
                <a:latin typeface="Calibri" charset="0"/>
                <a:ea typeface="ＭＳ Ｐゴシック" charset="0"/>
                <a:cs typeface="ＭＳ Ｐゴシック" charset="0"/>
              </a:rPr>
              <a:t>, and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input to the Rd,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and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fields of the instruction bus (points to the format diagram).</a:t>
            </a:r>
          </a:p>
          <a:p>
            <a:r>
              <a:rPr lang="en-US" dirty="0">
                <a:latin typeface="Calibri" charset="0"/>
                <a:ea typeface="ＭＳ Ｐゴシック" charset="0"/>
                <a:cs typeface="ＭＳ Ｐゴシック" charset="0"/>
              </a:rPr>
              <a:t>Then we need to connect  </a:t>
            </a:r>
            <a:r>
              <a:rPr lang="en-US" dirty="0" err="1">
                <a:latin typeface="Calibri" charset="0"/>
                <a:ea typeface="ＭＳ Ｐゴシック" charset="0"/>
                <a:cs typeface="ＭＳ Ｐゴシック" charset="0"/>
              </a:rPr>
              <a:t>busA</a:t>
            </a:r>
            <a:r>
              <a:rPr lang="en-US" dirty="0">
                <a:latin typeface="Calibri" charset="0"/>
                <a:ea typeface="ＭＳ Ｐゴシック" charset="0"/>
                <a:cs typeface="ＭＳ Ｐゴシック" charset="0"/>
              </a:rPr>
              <a:t> and </a:t>
            </a:r>
            <a:r>
              <a:rPr lang="en-US" dirty="0" err="1">
                <a:latin typeface="Calibri" charset="0"/>
                <a:ea typeface="ＭＳ Ｐゴシック" charset="0"/>
                <a:cs typeface="ＭＳ Ｐゴシック" charset="0"/>
              </a:rPr>
              <a:t>busB</a:t>
            </a:r>
            <a:r>
              <a:rPr lang="en-US" dirty="0">
                <a:latin typeface="Calibri" charset="0"/>
                <a:ea typeface="ＭＳ Ｐゴシック" charset="0"/>
                <a:cs typeface="ＭＳ Ｐゴシック" charset="0"/>
              </a:rPr>
              <a:t> of the register file to the ALU.</a:t>
            </a:r>
          </a:p>
          <a:p>
            <a:r>
              <a:rPr lang="en-US" dirty="0">
                <a:latin typeface="Calibri" charset="0"/>
                <a:ea typeface="ＭＳ Ｐゴシック" charset="0"/>
                <a:cs typeface="ＭＳ Ｐゴシック" charset="0"/>
              </a:rPr>
              <a:t>Finally, we need to connect the output of the ALU to the input bus of the  register file.</a:t>
            </a:r>
          </a:p>
          <a:p>
            <a:r>
              <a:rPr lang="en-US" dirty="0">
                <a:latin typeface="Calibri" charset="0"/>
                <a:ea typeface="ＭＳ Ｐゴシック" charset="0"/>
                <a:cs typeface="ＭＳ Ｐゴシック" charset="0"/>
              </a:rPr>
              <a:t>Conceptually, this is how it works.</a:t>
            </a:r>
          </a:p>
          <a:p>
            <a:r>
              <a:rPr lang="en-US" dirty="0">
                <a:latin typeface="Calibri" charset="0"/>
                <a:ea typeface="ＭＳ Ｐゴシック" charset="0"/>
                <a:cs typeface="ＭＳ Ｐゴシック" charset="0"/>
              </a:rPr>
              <a:t>The instruction bus coming out of the Instruction memory will set the Ra and </a:t>
            </a:r>
            <a:r>
              <a:rPr lang="en-US" dirty="0" err="1">
                <a:latin typeface="Calibri" charset="0"/>
                <a:ea typeface="ＭＳ Ｐゴシック" charset="0"/>
                <a:cs typeface="ＭＳ Ｐゴシック" charset="0"/>
              </a:rPr>
              <a:t>Rb</a:t>
            </a:r>
            <a:r>
              <a:rPr lang="en-US" dirty="0">
                <a:latin typeface="Calibri" charset="0"/>
                <a:ea typeface="ＭＳ Ｐゴシック" charset="0"/>
                <a:cs typeface="ＭＳ Ｐゴシック" charset="0"/>
              </a:rPr>
              <a:t> to the register </a:t>
            </a:r>
            <a:r>
              <a:rPr lang="en-US" dirty="0" err="1">
                <a:latin typeface="Calibri" charset="0"/>
                <a:ea typeface="ＭＳ Ｐゴシック" charset="0"/>
                <a:cs typeface="ＭＳ Ｐゴシック" charset="0"/>
              </a:rPr>
              <a:t>specifiers</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and Rt.</a:t>
            </a:r>
          </a:p>
          <a:p>
            <a:r>
              <a:rPr lang="en-US" dirty="0">
                <a:latin typeface="Calibri" charset="0"/>
                <a:ea typeface="ＭＳ Ｐゴシック" charset="0"/>
                <a:cs typeface="ＭＳ Ｐゴシック" charset="0"/>
              </a:rPr>
              <a:t>This causes the register file to put the value of register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onto </a:t>
            </a:r>
            <a:r>
              <a:rPr lang="en-US" dirty="0" err="1">
                <a:latin typeface="Calibri" charset="0"/>
                <a:ea typeface="ＭＳ Ｐゴシック" charset="0"/>
                <a:cs typeface="ＭＳ Ｐゴシック" charset="0"/>
              </a:rPr>
              <a:t>busA</a:t>
            </a:r>
            <a:r>
              <a:rPr lang="en-US" dirty="0">
                <a:latin typeface="Calibri" charset="0"/>
                <a:ea typeface="ＭＳ Ｐゴシック" charset="0"/>
                <a:cs typeface="ＭＳ Ｐゴシック" charset="0"/>
              </a:rPr>
              <a:t> and the value of register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onto </a:t>
            </a:r>
            <a:r>
              <a:rPr lang="en-US" dirty="0" err="1">
                <a:latin typeface="Calibri" charset="0"/>
                <a:ea typeface="ＭＳ Ｐゴシック" charset="0"/>
                <a:cs typeface="ＭＳ Ｐゴシック" charset="0"/>
              </a:rPr>
              <a:t>busB</a:t>
            </a:r>
            <a:r>
              <a:rPr lang="en-US" dirty="0">
                <a:latin typeface="Calibri" charset="0"/>
                <a:ea typeface="ＭＳ Ｐゴシック" charset="0"/>
                <a:cs typeface="ＭＳ Ｐゴシック" charset="0"/>
              </a:rPr>
              <a:t>, respectively.</a:t>
            </a:r>
          </a:p>
          <a:p>
            <a:r>
              <a:rPr lang="en-US" dirty="0">
                <a:latin typeface="Calibri" charset="0"/>
                <a:ea typeface="ＭＳ Ｐゴシック" charset="0"/>
                <a:cs typeface="ＭＳ Ｐゴシック" charset="0"/>
              </a:rPr>
              <a:t>By setting the </a:t>
            </a:r>
            <a:r>
              <a:rPr lang="en-US" dirty="0" err="1">
                <a:latin typeface="Calibri" charset="0"/>
                <a:ea typeface="ＭＳ Ｐゴシック" charset="0"/>
                <a:cs typeface="ＭＳ Ｐゴシック" charset="0"/>
              </a:rPr>
              <a:t>ALUctr</a:t>
            </a:r>
            <a:r>
              <a:rPr lang="en-US" dirty="0">
                <a:latin typeface="Calibri" charset="0"/>
                <a:ea typeface="ＭＳ Ｐゴシック" charset="0"/>
                <a:cs typeface="ＭＳ Ｐゴシック" charset="0"/>
              </a:rPr>
              <a:t> appropriately, the ALU will perform either the Add and Subtract for us.</a:t>
            </a:r>
          </a:p>
          <a:p>
            <a:r>
              <a:rPr lang="en-US" dirty="0">
                <a:latin typeface="Calibri" charset="0"/>
                <a:ea typeface="ＭＳ Ｐゴシック" charset="0"/>
                <a:cs typeface="ＭＳ Ｐゴシック" charset="0"/>
              </a:rPr>
              <a:t>The result is then fed back to the register file where the register </a:t>
            </a:r>
            <a:r>
              <a:rPr lang="en-US" dirty="0" err="1">
                <a:latin typeface="Calibri" charset="0"/>
                <a:ea typeface="ＭＳ Ｐゴシック" charset="0"/>
                <a:cs typeface="ＭＳ Ｐゴシック" charset="0"/>
              </a:rPr>
              <a:t>specifier</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should already be set to the instruction bus</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Rd field.</a:t>
            </a:r>
          </a:p>
          <a:p>
            <a:r>
              <a:rPr lang="en-US" dirty="0">
                <a:latin typeface="Calibri" charset="0"/>
                <a:ea typeface="ＭＳ Ｐゴシック" charset="0"/>
                <a:cs typeface="ＭＳ Ｐゴシック" charset="0"/>
              </a:rPr>
              <a:t>Since the control, which we will design in our next lecture, should have already set the </a:t>
            </a:r>
            <a:r>
              <a:rPr lang="en-US" dirty="0" err="1">
                <a:latin typeface="Calibri" charset="0"/>
                <a:ea typeface="ＭＳ Ｐゴシック" charset="0"/>
                <a:cs typeface="ＭＳ Ｐゴシック" charset="0"/>
              </a:rPr>
              <a:t>RegWr</a:t>
            </a:r>
            <a:r>
              <a:rPr lang="en-US" dirty="0">
                <a:latin typeface="Calibri" charset="0"/>
                <a:ea typeface="ＭＳ Ｐゴシック" charset="0"/>
                <a:cs typeface="ＭＳ Ｐゴシック" charset="0"/>
              </a:rPr>
              <a:t> signal to 1, the result will be written back to the register file at the next clock tick (points to the </a:t>
            </a:r>
            <a:r>
              <a:rPr lang="en-US" dirty="0" err="1">
                <a:latin typeface="Calibri" charset="0"/>
                <a:ea typeface="ＭＳ Ｐゴシック" charset="0"/>
                <a:cs typeface="ＭＳ Ｐゴシック" charset="0"/>
              </a:rPr>
              <a:t>Clk</a:t>
            </a:r>
            <a:r>
              <a:rPr lang="en-US" dirty="0">
                <a:latin typeface="Calibri" charset="0"/>
                <a:ea typeface="ＭＳ Ｐゴシック" charset="0"/>
                <a:cs typeface="ＭＳ Ｐゴシック" charset="0"/>
              </a:rPr>
              <a:t> input)</a:t>
            </a:r>
            <a:r>
              <a:rPr lang="en-US" dirty="0" smtClean="0">
                <a:latin typeface="Calibri" charset="0"/>
                <a:ea typeface="ＭＳ Ｐゴシック" charset="0"/>
                <a:cs typeface="ＭＳ Ｐゴシック" charset="0"/>
              </a:rPr>
              <a:t>.</a:t>
            </a:r>
          </a:p>
          <a:p>
            <a:endParaRPr lang="en-US" dirty="0" smtClean="0">
              <a:latin typeface="Calibri" charset="0"/>
              <a:ea typeface="ＭＳ Ｐゴシック" charset="0"/>
              <a:cs typeface="ＭＳ Ｐゴシック" charset="0"/>
            </a:endParaRPr>
          </a:p>
          <a:p>
            <a:r>
              <a:rPr lang="en-US" dirty="0" smtClean="0">
                <a:latin typeface="Calibri" charset="0"/>
                <a:ea typeface="ＭＳ Ｐゴシック" charset="0"/>
                <a:cs typeface="ＭＳ Ｐゴシック" charset="0"/>
              </a:rPr>
              <a:t>30</a:t>
            </a:r>
            <a:r>
              <a:rPr lang="en-US" baseline="0" dirty="0" smtClean="0">
                <a:latin typeface="Calibri" charset="0"/>
                <a:ea typeface="ＭＳ Ｐゴシック" charset="0"/>
                <a:cs typeface="ＭＳ Ｐゴシック" charset="0"/>
              </a:rPr>
              <a:t> </a:t>
            </a:r>
            <a:r>
              <a:rPr lang="en-US" baseline="0" dirty="0" err="1" smtClean="0">
                <a:latin typeface="Calibri" charset="0"/>
                <a:ea typeface="ＭＳ Ｐゴシック" charset="0"/>
                <a:cs typeface="ＭＳ Ｐゴシック" charset="0"/>
              </a:rPr>
              <a:t>mins</a:t>
            </a:r>
            <a:endParaRPr lang="en-US" dirty="0">
              <a:latin typeface="Calibri" charset="0"/>
              <a:ea typeface="ＭＳ Ｐゴシック" charset="0"/>
              <a:cs typeface="ＭＳ Ｐゴシック" charset="0"/>
            </a:endParaRPr>
          </a:p>
        </p:txBody>
      </p:sp>
      <p:sp>
        <p:nvSpPr>
          <p:cNvPr id="47107"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33237696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bwMode="auto">
          <a:xfrm>
            <a:off x="515938" y="4343400"/>
            <a:ext cx="5910262" cy="41163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dirty="0">
                <a:latin typeface="Calibri" charset="0"/>
                <a:ea typeface="ＭＳ Ｐゴシック" charset="0"/>
                <a:cs typeface="ＭＳ Ｐゴシック" charset="0"/>
              </a:rPr>
              <a:t>Remember, we will be using a clocking methodology where all storage elements are clocked by the same clock edge.</a:t>
            </a:r>
          </a:p>
          <a:p>
            <a:r>
              <a:rPr lang="en-US" dirty="0">
                <a:latin typeface="Calibri" charset="0"/>
                <a:ea typeface="ＭＳ Ｐゴシック" charset="0"/>
                <a:cs typeface="ＭＳ Ｐゴシック" charset="0"/>
              </a:rPr>
              <a:t>Consequently, our cycle time will be the sum of:</a:t>
            </a:r>
          </a:p>
          <a:p>
            <a:r>
              <a:rPr lang="en-US" dirty="0">
                <a:latin typeface="Calibri" charset="0"/>
                <a:ea typeface="ＭＳ Ｐゴシック" charset="0"/>
                <a:cs typeface="ＭＳ Ｐゴシック" charset="0"/>
              </a:rPr>
              <a:t>(a) The Clock-to-Q  time of the input registers.</a:t>
            </a:r>
          </a:p>
          <a:p>
            <a:r>
              <a:rPr lang="en-US" dirty="0">
                <a:latin typeface="Calibri" charset="0"/>
                <a:ea typeface="ＭＳ Ｐゴシック" charset="0"/>
                <a:cs typeface="ＭＳ Ｐゴシック" charset="0"/>
              </a:rPr>
              <a:t>(b) The longest delay path through the combinational logic block.</a:t>
            </a:r>
          </a:p>
          <a:p>
            <a:r>
              <a:rPr lang="en-US" dirty="0">
                <a:latin typeface="Calibri" charset="0"/>
                <a:ea typeface="ＭＳ Ｐゴシック" charset="0"/>
                <a:cs typeface="ＭＳ Ｐゴシック" charset="0"/>
              </a:rPr>
              <a:t>(c)  The set up time of the output register.</a:t>
            </a:r>
          </a:p>
          <a:p>
            <a:r>
              <a:rPr lang="en-US" dirty="0">
                <a:latin typeface="Calibri" charset="0"/>
                <a:ea typeface="ＭＳ Ｐゴシック" charset="0"/>
                <a:cs typeface="ＭＳ Ｐゴシック" charset="0"/>
              </a:rPr>
              <a:t>(d) And finally the clock skew.</a:t>
            </a:r>
          </a:p>
          <a:p>
            <a:r>
              <a:rPr lang="en-US" dirty="0">
                <a:latin typeface="Calibri" charset="0"/>
                <a:ea typeface="ＭＳ Ｐゴシック" charset="0"/>
                <a:cs typeface="ＭＳ Ｐゴシック" charset="0"/>
              </a:rPr>
              <a:t>In order to avoid hold time violation, you have to make sure this inequality is fulfilled.</a:t>
            </a:r>
          </a:p>
          <a:p>
            <a:endParaRPr lang="en-US"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+2 = 18 min. (X:58)</a:t>
            </a:r>
          </a:p>
        </p:txBody>
      </p:sp>
      <p:sp>
        <p:nvSpPr>
          <p:cNvPr id="52227"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37738721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bwMode="auto">
          <a:xfrm>
            <a:off x="515938" y="4343400"/>
            <a:ext cx="5910262" cy="411638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more quantitative picture of what is happening.</a:t>
            </a:r>
          </a:p>
          <a:p>
            <a:r>
              <a:rPr lang="en-US">
                <a:latin typeface="Calibri" charset="0"/>
                <a:ea typeface="ＭＳ Ｐゴシック" charset="0"/>
                <a:cs typeface="ＭＳ Ｐゴシック" charset="0"/>
              </a:rPr>
              <a:t>At each clock tick, the Program Counter will present its latest value to the Instruction memory after Clk-to-Q time.</a:t>
            </a:r>
          </a:p>
          <a:p>
            <a:r>
              <a:rPr lang="en-US">
                <a:latin typeface="Calibri" charset="0"/>
                <a:ea typeface="ＭＳ Ｐゴシック" charset="0"/>
                <a:cs typeface="ＭＳ Ｐゴシック" charset="0"/>
              </a:rPr>
              <a:t>After a delay of the Instruction Memory Access time, the Opcode, Rd, Rs, Rt, and Function fields will become valid on the instruction bus.</a:t>
            </a:r>
          </a:p>
          <a:p>
            <a:r>
              <a:rPr lang="en-US">
                <a:latin typeface="Calibri" charset="0"/>
                <a:ea typeface="ＭＳ Ｐゴシック" charset="0"/>
                <a:cs typeface="ＭＳ Ｐゴシック" charset="0"/>
              </a:rPr>
              <a:t>Once we have the new instruction, that is the Add or Subtract instruction, on the instruction bus, two things happen in parallel.</a:t>
            </a:r>
          </a:p>
          <a:p>
            <a:r>
              <a:rPr lang="en-US">
                <a:latin typeface="Calibri" charset="0"/>
                <a:ea typeface="ＭＳ Ｐゴシック" charset="0"/>
                <a:cs typeface="ＭＳ Ｐゴシック" charset="0"/>
              </a:rPr>
              <a:t>First of all, the control unit will decode the Opcode and Func field and set the control signals ALUctr and RegWr accordingly.  We will cover this in the next lecture.</a:t>
            </a:r>
          </a:p>
          <a:p>
            <a:r>
              <a:rPr lang="en-US">
                <a:latin typeface="Calibri" charset="0"/>
                <a:ea typeface="ＭＳ Ｐゴシック" charset="0"/>
                <a:cs typeface="ＭＳ Ｐゴシック" charset="0"/>
              </a:rPr>
              <a:t>While this is happening (points to Control Delay), we will also be reading the register file (Register File Access Time).</a:t>
            </a:r>
          </a:p>
          <a:p>
            <a:r>
              <a:rPr lang="en-US">
                <a:latin typeface="Calibri" charset="0"/>
                <a:ea typeface="ＭＳ Ｐゴシック" charset="0"/>
                <a:cs typeface="ＭＳ Ｐゴシック" charset="0"/>
              </a:rPr>
              <a:t>Once the data is valid on busA and busB, the ALU will perform the Add or Subtract operation based on the ALUctr signal.</a:t>
            </a:r>
          </a:p>
          <a:p>
            <a:r>
              <a:rPr lang="en-US">
                <a:latin typeface="Calibri" charset="0"/>
                <a:ea typeface="ＭＳ Ｐゴシック" charset="0"/>
                <a:cs typeface="ＭＳ Ｐゴシック" charset="0"/>
              </a:rPr>
              <a:t>Hopefully, the ALU is fast enough that it will finish the operation (ALU Delay) before the next clock tick.</a:t>
            </a:r>
          </a:p>
          <a:p>
            <a:r>
              <a:rPr lang="en-US">
                <a:latin typeface="Calibri" charset="0"/>
                <a:ea typeface="ＭＳ Ｐゴシック" charset="0"/>
                <a:cs typeface="ＭＳ Ｐゴシック" charset="0"/>
              </a:rPr>
              <a:t>At the next clock tick, the output of the ALU will be written into the register file because the RegWr signal will be equal to 1.</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45 min. (Y:25)</a:t>
            </a:r>
          </a:p>
        </p:txBody>
      </p:sp>
      <p:sp>
        <p:nvSpPr>
          <p:cNvPr id="54275"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Tree>
    <p:extLst>
      <p:ext uri="{BB962C8B-B14F-4D97-AF65-F5344CB8AC3E}">
        <p14:creationId xmlns:p14="http://schemas.microsoft.com/office/powerpoint/2010/main" val="2971692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1158875" y="587375"/>
            <a:ext cx="4552950" cy="34147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254" name="Shape 254"/>
          <p:cNvSpPr txBox="1">
            <a:spLocks noGrp="1"/>
          </p:cNvSpPr>
          <p:nvPr>
            <p:ph type="body" idx="1"/>
          </p:nvPr>
        </p:nvSpPr>
        <p:spPr>
          <a:xfrm>
            <a:off x="515937" y="4343400"/>
            <a:ext cx="5910261" cy="4114800"/>
          </a:xfrm>
          <a:prstGeom prst="rect">
            <a:avLst/>
          </a:prstGeom>
          <a:solidFill>
            <a:srgbClr val="FFFFFF"/>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baseline="0">
                <a:solidFill>
                  <a:schemeClr val="dk1"/>
                </a:solidFill>
                <a:latin typeface="Calibri"/>
                <a:ea typeface="Calibri"/>
                <a:cs typeface="Calibri"/>
                <a:sym typeface="Calibri"/>
              </a:rPr>
              <a:t>missing: multiplexors or “data selectors” – where should they be in this picture and why?</a:t>
            </a:r>
          </a:p>
          <a:p>
            <a:pPr marL="0" marR="0" lvl="0" indent="0" algn="l" rtl="0">
              <a:spcBef>
                <a:spcPts val="360"/>
              </a:spcBef>
              <a:spcAft>
                <a:spcPts val="0"/>
              </a:spcAft>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360"/>
              </a:spcBef>
              <a:spcAft>
                <a:spcPts val="0"/>
              </a:spcAft>
              <a:buSzPct val="25000"/>
              <a:buNone/>
            </a:pPr>
            <a:r>
              <a:rPr lang="en-US" sz="1200" b="0" i="0" u="none" strike="noStrike" cap="none" baseline="0">
                <a:solidFill>
                  <a:schemeClr val="dk1"/>
                </a:solidFill>
                <a:latin typeface="Calibri"/>
                <a:ea typeface="Calibri"/>
                <a:cs typeface="Calibri"/>
                <a:sym typeface="Calibri"/>
              </a:rPr>
              <a:t>also missing – opcode  for control of what operations to perform</a:t>
            </a:r>
          </a:p>
          <a:p>
            <a:pPr marL="0" marR="0" lvl="0" indent="0" algn="l" rtl="0">
              <a:spcBef>
                <a:spcPts val="360"/>
              </a:spcBef>
              <a:spcAft>
                <a:spcPts val="0"/>
              </a:spcAft>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360"/>
              </a:spcBef>
              <a:spcAft>
                <a:spcPts val="0"/>
              </a:spcAft>
              <a:buSzPct val="25000"/>
              <a:buNone/>
            </a:pPr>
            <a:r>
              <a:rPr lang="en-US" sz="1200" b="0" i="0" u="none" strike="noStrike" cap="none" baseline="0">
                <a:solidFill>
                  <a:schemeClr val="dk1"/>
                </a:solidFill>
                <a:latin typeface="Calibri"/>
                <a:ea typeface="Calibri"/>
                <a:cs typeface="Calibri"/>
                <a:sym typeface="Calibri"/>
              </a:rPr>
              <a:t>state elements vs combinational ones – combinational given the same input will always produce the same output – out depends only on the current input</a:t>
            </a:r>
          </a:p>
        </p:txBody>
      </p:sp>
    </p:spTree>
    <p:extLst>
      <p:ext uri="{BB962C8B-B14F-4D97-AF65-F5344CB8AC3E}">
        <p14:creationId xmlns:p14="http://schemas.microsoft.com/office/powerpoint/2010/main" val="16769328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bwMode="auto">
          <a:xfrm>
            <a:off x="515938" y="4343400"/>
            <a:ext cx="5910262" cy="411638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996" tIns="45192" rIns="91996" bIns="45192" numCol="1" anchor="t" anchorCtr="0" compatLnSpc="1">
            <a:prstTxWarp prst="textNoShape">
              <a:avLst/>
            </a:prstTxWarp>
            <a:normAutofit fontScale="92500" lnSpcReduction="10000"/>
          </a:bodyPr>
          <a:lstStyle/>
          <a:p>
            <a:r>
              <a:rPr lang="en-US" dirty="0">
                <a:latin typeface="Calibri" charset="0"/>
                <a:ea typeface="ＭＳ Ｐゴシック" charset="0"/>
                <a:cs typeface="ＭＳ Ｐゴシック" charset="0"/>
              </a:rPr>
              <a:t>Here is the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for the Or immediate instructions.</a:t>
            </a:r>
          </a:p>
          <a:p>
            <a:r>
              <a:rPr lang="en-US" dirty="0">
                <a:latin typeface="Calibri" charset="0"/>
                <a:ea typeface="ＭＳ Ｐゴシック" charset="0"/>
                <a:cs typeface="ＭＳ Ｐゴシック" charset="0"/>
              </a:rPr>
              <a:t>We cannot use the Rd field here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because in this instruction format, we don</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t have a Rd field. The Rd field in the R-type is used here as part of the immediate field.</a:t>
            </a:r>
          </a:p>
          <a:p>
            <a:r>
              <a:rPr lang="en-US" dirty="0">
                <a:latin typeface="Calibri" charset="0"/>
                <a:ea typeface="ＭＳ Ｐゴシック" charset="0"/>
                <a:cs typeface="ＭＳ Ｐゴシック" charset="0"/>
              </a:rPr>
              <a:t>For this instruction type,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input of the register file, that is the address of the register to be written, comes from the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field of the instruction.</a:t>
            </a:r>
          </a:p>
          <a:p>
            <a:r>
              <a:rPr lang="en-US" dirty="0">
                <a:latin typeface="Calibri" charset="0"/>
                <a:ea typeface="ＭＳ Ｐゴシック" charset="0"/>
                <a:cs typeface="ＭＳ Ｐゴシック" charset="0"/>
              </a:rPr>
              <a:t>Recalled from earlier slide that for R-type instruction, the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comes from the Rd field.</a:t>
            </a:r>
          </a:p>
          <a:p>
            <a:r>
              <a:rPr lang="en-US" dirty="0">
                <a:latin typeface="Calibri" charset="0"/>
                <a:ea typeface="ＭＳ Ｐゴシック" charset="0"/>
                <a:cs typeface="ＭＳ Ｐゴシック" charset="0"/>
              </a:rPr>
              <a:t>That</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why we need a MUX here to put Rd onto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for R-type instructions and to put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onto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for the I-type instruction.</a:t>
            </a:r>
          </a:p>
          <a:p>
            <a:r>
              <a:rPr lang="en-US" dirty="0">
                <a:latin typeface="Calibri" charset="0"/>
                <a:ea typeface="ＭＳ Ｐゴシック" charset="0"/>
                <a:cs typeface="ＭＳ Ｐゴシック" charset="0"/>
              </a:rPr>
              <a:t>Since the second operation of this instruction will be the immediate field zero extended to 32 bits, we also need a MUX here to block off bus B from the register file.</a:t>
            </a:r>
          </a:p>
          <a:p>
            <a:r>
              <a:rPr lang="en-US" dirty="0">
                <a:latin typeface="Calibri" charset="0"/>
                <a:ea typeface="ＭＳ Ｐゴシック" charset="0"/>
                <a:cs typeface="ＭＳ Ｐゴシック" charset="0"/>
              </a:rPr>
              <a:t>Since bus B is blocked off by the MUX, the value on bus B is don</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t care. Therefore we do not have to worry about what ends up on  the register file</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a:t>
            </a:r>
            <a:r>
              <a:rPr lang="en-US" dirty="0" err="1">
                <a:latin typeface="Calibri" charset="0"/>
                <a:ea typeface="ＭＳ Ｐゴシック" charset="0"/>
                <a:cs typeface="ＭＳ Ｐゴシック" charset="0"/>
              </a:rPr>
              <a:t>Rb</a:t>
            </a:r>
            <a:r>
              <a:rPr lang="en-US" dirty="0">
                <a:latin typeface="Calibri" charset="0"/>
                <a:ea typeface="ＭＳ Ｐゴシック" charset="0"/>
                <a:cs typeface="ＭＳ Ｐゴシック" charset="0"/>
              </a:rPr>
              <a:t> register specifier.</a:t>
            </a:r>
          </a:p>
          <a:p>
            <a:r>
              <a:rPr lang="en-US" dirty="0">
                <a:latin typeface="Calibri" charset="0"/>
                <a:ea typeface="ＭＳ Ｐゴシック" charset="0"/>
                <a:cs typeface="ＭＳ Ｐゴシック" charset="0"/>
              </a:rPr>
              <a:t>To keep things simple, we may just as well keep it the same as the R-type instruction and put the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field here.</a:t>
            </a:r>
          </a:p>
          <a:p>
            <a:r>
              <a:rPr lang="en-US" dirty="0">
                <a:latin typeface="Calibri" charset="0"/>
                <a:ea typeface="ＭＳ Ｐゴシック" charset="0"/>
                <a:cs typeface="ＭＳ Ｐゴシック" charset="0"/>
              </a:rPr>
              <a:t>So to summarize, this is how this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works.  With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on Register File</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Ra input, bus A will get the value of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as the first ALU operand.</a:t>
            </a:r>
          </a:p>
          <a:p>
            <a:r>
              <a:rPr lang="en-US" dirty="0">
                <a:latin typeface="Calibri" charset="0"/>
                <a:ea typeface="ＭＳ Ｐゴシック" charset="0"/>
                <a:cs typeface="ＭＳ Ｐゴシック" charset="0"/>
              </a:rPr>
              <a:t>The second operand will come from the immediate field of the instruction.</a:t>
            </a:r>
          </a:p>
          <a:p>
            <a:r>
              <a:rPr lang="en-US" dirty="0">
                <a:latin typeface="Calibri" charset="0"/>
                <a:ea typeface="ＭＳ Ｐゴシック" charset="0"/>
                <a:cs typeface="ＭＳ Ｐゴシック" charset="0"/>
              </a:rPr>
              <a:t>Once the ALU complete the OR operation, the result will be written into the register specified by the instruction</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field.</a:t>
            </a:r>
          </a:p>
          <a:p>
            <a:endParaRPr lang="en-US"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+3 = 50 min. (Y:30)</a:t>
            </a:r>
          </a:p>
        </p:txBody>
      </p:sp>
      <p:sp>
        <p:nvSpPr>
          <p:cNvPr id="58371"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Tree>
    <p:extLst>
      <p:ext uri="{BB962C8B-B14F-4D97-AF65-F5344CB8AC3E}">
        <p14:creationId xmlns:p14="http://schemas.microsoft.com/office/powerpoint/2010/main" val="37716613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bwMode="auto">
          <a:xfrm>
            <a:off x="515938" y="4343400"/>
            <a:ext cx="5910262" cy="411638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996" tIns="45192" rIns="91996" bIns="45192" numCol="1" anchor="t" anchorCtr="0" compatLnSpc="1">
            <a:prstTxWarp prst="textNoShape">
              <a:avLst/>
            </a:prstTxWarp>
            <a:normAutofit fontScale="92500" lnSpcReduction="10000"/>
          </a:bodyPr>
          <a:lstStyle/>
          <a:p>
            <a:r>
              <a:rPr lang="en-US" dirty="0">
                <a:latin typeface="Calibri" charset="0"/>
                <a:ea typeface="ＭＳ Ｐゴシック" charset="0"/>
                <a:cs typeface="ＭＳ Ｐゴシック" charset="0"/>
              </a:rPr>
              <a:t>Once again we cannot use the instruction</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Rd field for the Register File</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input because load is a I-type instruction and there is no such thing as the Rd field in the I format.</a:t>
            </a:r>
          </a:p>
          <a:p>
            <a:r>
              <a:rPr lang="en-US" dirty="0">
                <a:latin typeface="Calibri" charset="0"/>
                <a:ea typeface="ＭＳ Ｐゴシック" charset="0"/>
                <a:cs typeface="ＭＳ Ｐゴシック" charset="0"/>
              </a:rPr>
              <a:t>So instead of Rd, the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field is used to specify the destination register through this two to  one multiplexor.</a:t>
            </a:r>
          </a:p>
          <a:p>
            <a:r>
              <a:rPr lang="en-US" dirty="0">
                <a:latin typeface="Calibri" charset="0"/>
                <a:ea typeface="ＭＳ Ｐゴシック" charset="0"/>
                <a:cs typeface="ＭＳ Ｐゴシック" charset="0"/>
              </a:rPr>
              <a:t>The first operand of the ALU comes from </a:t>
            </a:r>
            <a:r>
              <a:rPr lang="en-US" dirty="0" err="1">
                <a:latin typeface="Calibri" charset="0"/>
                <a:ea typeface="ＭＳ Ｐゴシック" charset="0"/>
                <a:cs typeface="ＭＳ Ｐゴシック" charset="0"/>
              </a:rPr>
              <a:t>busA</a:t>
            </a:r>
            <a:r>
              <a:rPr lang="en-US" dirty="0">
                <a:latin typeface="Calibri" charset="0"/>
                <a:ea typeface="ＭＳ Ｐゴシック" charset="0"/>
                <a:cs typeface="ＭＳ Ｐゴシック" charset="0"/>
              </a:rPr>
              <a:t> of the register file which contains the value of Register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(points to the Ra input of the register file).</a:t>
            </a:r>
          </a:p>
          <a:p>
            <a:r>
              <a:rPr lang="en-US" dirty="0">
                <a:latin typeface="Calibri" charset="0"/>
                <a:ea typeface="ＭＳ Ｐゴシック" charset="0"/>
                <a:cs typeface="ＭＳ Ｐゴシック" charset="0"/>
              </a:rPr>
              <a:t>The second operand, on the other hand, comes from the immediate field of the instruction.</a:t>
            </a:r>
          </a:p>
          <a:p>
            <a:r>
              <a:rPr lang="en-US" dirty="0">
                <a:latin typeface="Calibri" charset="0"/>
                <a:ea typeface="ＭＳ Ｐゴシック" charset="0"/>
                <a:cs typeface="ＭＳ Ｐゴシック" charset="0"/>
              </a:rPr>
              <a:t>Instead of using the Zero Extender I used in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for the or immediate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I have to use a more general purpose Extender that can do both Sign Extend and Zero Extend.</a:t>
            </a:r>
          </a:p>
          <a:p>
            <a:r>
              <a:rPr lang="en-US" dirty="0">
                <a:latin typeface="Calibri" charset="0"/>
                <a:ea typeface="ＭＳ Ｐゴシック" charset="0"/>
                <a:cs typeface="ＭＳ Ｐゴシック" charset="0"/>
              </a:rPr>
              <a:t>The ALU then adds these two operands together to form the memory address.</a:t>
            </a:r>
          </a:p>
          <a:p>
            <a:r>
              <a:rPr lang="en-US" dirty="0">
                <a:latin typeface="Calibri" charset="0"/>
                <a:ea typeface="ＭＳ Ｐゴシック" charset="0"/>
                <a:cs typeface="ＭＳ Ｐゴシック" charset="0"/>
              </a:rPr>
              <a:t>Consequently, the output of the ALU has to go to two places:</a:t>
            </a:r>
          </a:p>
          <a:p>
            <a:r>
              <a:rPr lang="en-US" dirty="0">
                <a:latin typeface="Calibri" charset="0"/>
                <a:ea typeface="ＭＳ Ｐゴシック" charset="0"/>
                <a:cs typeface="ＭＳ Ｐゴシック" charset="0"/>
              </a:rPr>
              <a:t>(a) First the address input of the data memory.</a:t>
            </a:r>
          </a:p>
          <a:p>
            <a:r>
              <a:rPr lang="en-US" dirty="0">
                <a:latin typeface="Calibri" charset="0"/>
                <a:ea typeface="ＭＳ Ｐゴシック" charset="0"/>
                <a:cs typeface="ＭＳ Ｐゴシック" charset="0"/>
              </a:rPr>
              <a:t>(b) And secondly, also to the input of this two-to-one multiplexer.</a:t>
            </a:r>
          </a:p>
          <a:p>
            <a:r>
              <a:rPr lang="en-US" dirty="0">
                <a:latin typeface="Calibri" charset="0"/>
                <a:ea typeface="ＭＳ Ｐゴシック" charset="0"/>
                <a:cs typeface="ＭＳ Ｐゴシック" charset="0"/>
              </a:rPr>
              <a:t>The other input of this multiplexer comes from the output of the data memory so we can place the output of the data memory onto the register file</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input bus for the load instruction.</a:t>
            </a:r>
          </a:p>
          <a:p>
            <a:r>
              <a:rPr lang="en-US" dirty="0">
                <a:latin typeface="Calibri" charset="0"/>
                <a:ea typeface="ＭＳ Ｐゴシック" charset="0"/>
                <a:cs typeface="ＭＳ Ｐゴシック" charset="0"/>
              </a:rPr>
              <a:t>For Add, Subtract, and the Or immediate instructions, the output of the ALU will be selected to be placed on the input bus of the register file.</a:t>
            </a:r>
          </a:p>
          <a:p>
            <a:r>
              <a:rPr lang="en-US" dirty="0">
                <a:latin typeface="Calibri" charset="0"/>
                <a:ea typeface="ＭＳ Ｐゴシック" charset="0"/>
                <a:cs typeface="ＭＳ Ｐゴシック" charset="0"/>
              </a:rPr>
              <a:t>In either case, the control signal </a:t>
            </a:r>
            <a:r>
              <a:rPr lang="en-US" dirty="0" err="1">
                <a:latin typeface="Calibri" charset="0"/>
                <a:ea typeface="ＭＳ Ｐゴシック" charset="0"/>
                <a:cs typeface="ＭＳ Ｐゴシック" charset="0"/>
              </a:rPr>
              <a:t>RegWr</a:t>
            </a:r>
            <a:r>
              <a:rPr lang="en-US" dirty="0">
                <a:latin typeface="Calibri" charset="0"/>
                <a:ea typeface="ＭＳ Ｐゴシック" charset="0"/>
                <a:cs typeface="ＭＳ Ｐゴシック" charset="0"/>
              </a:rPr>
              <a:t> should be asserted so the register file will be written at the end of the cycle.</a:t>
            </a:r>
          </a:p>
          <a:p>
            <a:endParaRPr lang="en-US"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+3 = 60 min. (Y:40)</a:t>
            </a:r>
          </a:p>
        </p:txBody>
      </p:sp>
      <p:sp>
        <p:nvSpPr>
          <p:cNvPr id="62467"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Tree>
    <p:extLst>
      <p:ext uri="{BB962C8B-B14F-4D97-AF65-F5344CB8AC3E}">
        <p14:creationId xmlns:p14="http://schemas.microsoft.com/office/powerpoint/2010/main" val="12046530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a:t>And here is the datapath for the store instruction.</a:t>
            </a:r>
          </a:p>
          <a:p>
            <a:r>
              <a:rPr lang="en-US"/>
              <a:t>The Register File, the ALU, and the Extender are the same as the datapath for the load instruction because the memory address has to be calculated the same exact way:</a:t>
            </a:r>
          </a:p>
          <a:p>
            <a:r>
              <a:rPr lang="en-US"/>
              <a:t>(a) Put the register selected by Rs onto bus A and sign extend the 16 bit immediate field.</a:t>
            </a:r>
          </a:p>
          <a:p>
            <a:r>
              <a:rPr lang="en-US"/>
              <a:t>(b) Then make the ALU (ALUctr) adds these two (busA and output of Extender) together.</a:t>
            </a:r>
          </a:p>
          <a:p>
            <a:r>
              <a:rPr lang="en-US"/>
              <a:t>The new thing we added here is busB extension (DataIn).</a:t>
            </a:r>
          </a:p>
          <a:p>
            <a:r>
              <a:rPr lang="en-US"/>
              <a:t>More specifically, in order to send the register selected by the Rt field (Rb of the register file) to data memory, we need to connect bus B to the data memory’s Data In bus.</a:t>
            </a:r>
          </a:p>
          <a:p>
            <a:r>
              <a:rPr lang="en-US"/>
              <a:t>Finally, the store instruction is the first instruction we encountered that does not do any register write  at the end.</a:t>
            </a:r>
          </a:p>
          <a:p>
            <a:r>
              <a:rPr lang="en-US"/>
              <a:t>Therefore the control unit must make sure RegWr is zero for this instruction.</a:t>
            </a:r>
          </a:p>
          <a:p>
            <a:endParaRPr lang="en-US"/>
          </a:p>
          <a:p>
            <a:r>
              <a:rPr lang="en-US"/>
              <a:t>+2 = 64 min. (Y:44)</a:t>
            </a:r>
          </a:p>
        </p:txBody>
      </p:sp>
      <p:sp>
        <p:nvSpPr>
          <p:cNvPr id="29699" name="Rectangle 3"/>
          <p:cNvSpPr>
            <a:spLocks noGrp="1" noRot="1" noChangeAspect="1" noChangeArrowheads="1" noTextEdit="1"/>
          </p:cNvSpPr>
          <p:nvPr>
            <p:ph type="sldImg"/>
          </p:nvPr>
        </p:nvSpPr>
        <p:spPr>
          <a:xfrm>
            <a:off x="1163638" y="588963"/>
            <a:ext cx="4548187" cy="3413125"/>
          </a:xfrm>
        </p:spPr>
      </p:sp>
    </p:spTree>
    <p:extLst>
      <p:ext uri="{BB962C8B-B14F-4D97-AF65-F5344CB8AC3E}">
        <p14:creationId xmlns:p14="http://schemas.microsoft.com/office/powerpoint/2010/main" val="26043471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a:t>And here is the datapath for the store instruction.</a:t>
            </a:r>
          </a:p>
          <a:p>
            <a:r>
              <a:rPr lang="en-US"/>
              <a:t>The Register File, the ALU, and the Extender are the same as the datapath for the load instruction because the memory address has to be calculated the same exact way:</a:t>
            </a:r>
          </a:p>
          <a:p>
            <a:r>
              <a:rPr lang="en-US"/>
              <a:t>(a) Put the register selected by Rs onto bus A and sign extend the 16 bit immediate field.</a:t>
            </a:r>
          </a:p>
          <a:p>
            <a:r>
              <a:rPr lang="en-US"/>
              <a:t>(b) Then make the ALU (ALUctr) adds these two (busA and output of Extender) together.</a:t>
            </a:r>
          </a:p>
          <a:p>
            <a:r>
              <a:rPr lang="en-US"/>
              <a:t>The new thing we added here is busB extension (DataIn).</a:t>
            </a:r>
          </a:p>
          <a:p>
            <a:r>
              <a:rPr lang="en-US"/>
              <a:t>More specifically, in order to send the register selected by the Rt field (Rb of the register file) to data memory, we need to connect bus B to the data memory’s Data In bus.</a:t>
            </a:r>
          </a:p>
          <a:p>
            <a:r>
              <a:rPr lang="en-US"/>
              <a:t>Finally, the store instruction is the first instruction we encountered that does not do any register write  at the end.</a:t>
            </a:r>
          </a:p>
          <a:p>
            <a:r>
              <a:rPr lang="en-US"/>
              <a:t>Therefore the control unit must make sure RegWr is zero for this instruction.</a:t>
            </a:r>
          </a:p>
          <a:p>
            <a:endParaRPr lang="en-US"/>
          </a:p>
          <a:p>
            <a:r>
              <a:rPr lang="en-US"/>
              <a:t>+2 = 64 min. (Y:44)</a:t>
            </a:r>
          </a:p>
        </p:txBody>
      </p:sp>
      <p:sp>
        <p:nvSpPr>
          <p:cNvPr id="30723" name="Rectangle 3"/>
          <p:cNvSpPr>
            <a:spLocks noGrp="1" noRot="1" noChangeAspect="1" noChangeArrowheads="1" noTextEdit="1"/>
          </p:cNvSpPr>
          <p:nvPr>
            <p:ph type="sldImg"/>
          </p:nvPr>
        </p:nvSpPr>
        <p:spPr>
          <a:xfrm>
            <a:off x="1163638" y="588963"/>
            <a:ext cx="4548187" cy="3413125"/>
          </a:xfrm>
        </p:spPr>
      </p:sp>
    </p:spTree>
    <p:extLst>
      <p:ext uri="{BB962C8B-B14F-4D97-AF65-F5344CB8AC3E}">
        <p14:creationId xmlns:p14="http://schemas.microsoft.com/office/powerpoint/2010/main" val="32719519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a:t>How does the branch on equal instruction work?</a:t>
            </a:r>
          </a:p>
          <a:p>
            <a:r>
              <a:rPr lang="en-US"/>
              <a:t>Well it calculates the branch condition by subtracting the register selected by the Rt field from the register selected by the Rs field.</a:t>
            </a:r>
          </a:p>
          <a:p>
            <a:r>
              <a:rPr lang="en-US"/>
              <a:t>If the result of the subtraction is zero, then these two registers are equal and we take a branch.  Otherwise, we keep going down the sequential path (PC = PC +4).</a:t>
            </a:r>
          </a:p>
          <a:p>
            <a:endParaRPr lang="en-US"/>
          </a:p>
          <a:p>
            <a:r>
              <a:rPr lang="en-US"/>
              <a:t>+1 = 65 min. (Y:45)</a:t>
            </a:r>
          </a:p>
        </p:txBody>
      </p:sp>
      <p:sp>
        <p:nvSpPr>
          <p:cNvPr id="31747" name="Rectangle 3"/>
          <p:cNvSpPr>
            <a:spLocks noGrp="1" noRot="1" noChangeAspect="1" noChangeArrowheads="1" noTextEdit="1"/>
          </p:cNvSpPr>
          <p:nvPr>
            <p:ph type="sldImg"/>
          </p:nvPr>
        </p:nvSpPr>
        <p:spPr>
          <a:xfrm>
            <a:off x="1163638" y="588963"/>
            <a:ext cx="4548187" cy="3413125"/>
          </a:xfrm>
        </p:spPr>
      </p:sp>
    </p:spTree>
    <p:extLst>
      <p:ext uri="{BB962C8B-B14F-4D97-AF65-F5344CB8AC3E}">
        <p14:creationId xmlns:p14="http://schemas.microsoft.com/office/powerpoint/2010/main" val="24759182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dirty="0"/>
              <a:t>The </a:t>
            </a:r>
            <a:r>
              <a:rPr lang="en-US" dirty="0" err="1"/>
              <a:t>datapath</a:t>
            </a:r>
            <a:r>
              <a:rPr lang="en-US" dirty="0"/>
              <a:t> for calculating the branch condition is rather simple.</a:t>
            </a:r>
          </a:p>
          <a:p>
            <a:r>
              <a:rPr lang="en-US" dirty="0"/>
              <a:t>All we have to do is feed the </a:t>
            </a:r>
            <a:r>
              <a:rPr lang="en-US" dirty="0" err="1"/>
              <a:t>Rs</a:t>
            </a:r>
            <a:r>
              <a:rPr lang="en-US" dirty="0"/>
              <a:t> and </a:t>
            </a:r>
            <a:r>
              <a:rPr lang="en-US" dirty="0" err="1"/>
              <a:t>Rt</a:t>
            </a:r>
            <a:r>
              <a:rPr lang="en-US" dirty="0"/>
              <a:t> fields of the instruction into the Ra and </a:t>
            </a:r>
            <a:r>
              <a:rPr lang="en-US" dirty="0" err="1"/>
              <a:t>Rb</a:t>
            </a:r>
            <a:r>
              <a:rPr lang="en-US" dirty="0"/>
              <a:t> inputs of the register file.</a:t>
            </a:r>
          </a:p>
          <a:p>
            <a:r>
              <a:rPr lang="en-US" dirty="0"/>
              <a:t>Bus A will then contain the value from the register selected by </a:t>
            </a:r>
            <a:r>
              <a:rPr lang="en-US" dirty="0" err="1"/>
              <a:t>Rs</a:t>
            </a:r>
            <a:r>
              <a:rPr lang="en-US" dirty="0"/>
              <a:t>.</a:t>
            </a:r>
          </a:p>
          <a:p>
            <a:r>
              <a:rPr lang="en-US" dirty="0"/>
              <a:t>And bus B will contain the value from the register selected by Rt.</a:t>
            </a:r>
          </a:p>
          <a:p>
            <a:r>
              <a:rPr lang="en-US" dirty="0"/>
              <a:t>The next thing to do is to ask the ALU to perform a subtract operation and feed the output Zero to the next address logic.</a:t>
            </a:r>
          </a:p>
          <a:p>
            <a:r>
              <a:rPr lang="en-US" dirty="0"/>
              <a:t>How does the next address logic block look like?</a:t>
            </a:r>
          </a:p>
          <a:p>
            <a:r>
              <a:rPr lang="en-US" dirty="0"/>
              <a:t>Well, before I show you that, let’s take a look at the binary </a:t>
            </a:r>
            <a:r>
              <a:rPr lang="en-US" dirty="0" err="1"/>
              <a:t>arithmetics</a:t>
            </a:r>
            <a:r>
              <a:rPr lang="en-US" dirty="0"/>
              <a:t> behind the program counter (PC).</a:t>
            </a:r>
          </a:p>
          <a:p>
            <a:endParaRPr lang="en-US" dirty="0"/>
          </a:p>
          <a:p>
            <a:r>
              <a:rPr lang="en-US" dirty="0"/>
              <a:t>+2 = 67 min. (Y:47)</a:t>
            </a:r>
          </a:p>
        </p:txBody>
      </p:sp>
      <p:sp>
        <p:nvSpPr>
          <p:cNvPr id="32771" name="Rectangle 3"/>
          <p:cNvSpPr>
            <a:spLocks noGrp="1" noRot="1" noChangeAspect="1" noChangeArrowheads="1" noTextEdit="1"/>
          </p:cNvSpPr>
          <p:nvPr>
            <p:ph type="sldImg"/>
          </p:nvPr>
        </p:nvSpPr>
        <p:spPr>
          <a:xfrm>
            <a:off x="1163638" y="588963"/>
            <a:ext cx="4548187" cy="3413125"/>
          </a:xfrm>
        </p:spPr>
      </p:sp>
    </p:spTree>
    <p:extLst>
      <p:ext uri="{BB962C8B-B14F-4D97-AF65-F5344CB8AC3E}">
        <p14:creationId xmlns:p14="http://schemas.microsoft.com/office/powerpoint/2010/main" val="25537498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bwMode="auto">
          <a:xfrm>
            <a:off x="515938" y="4343400"/>
            <a:ext cx="5910262" cy="411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0461" tIns="44436" rIns="90461" bIns="44436" numCol="1" anchor="t" anchorCtr="0" compatLnSpc="1">
            <a:prstTxWarp prst="textNoShape">
              <a:avLst/>
            </a:prstTxWarp>
          </a:bodyPr>
          <a:lstStyle/>
          <a:p>
            <a:r>
              <a:rPr lang="en-US" dirty="0">
                <a:latin typeface="Calibri" charset="0"/>
                <a:ea typeface="ＭＳ Ｐゴシック" charset="0"/>
                <a:cs typeface="ＭＳ Ｐゴシック" charset="0"/>
              </a:rPr>
              <a:t>Let</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look at the interesting case where the branch condition Zero is true (Zero = 1).</a:t>
            </a:r>
          </a:p>
          <a:p>
            <a:r>
              <a:rPr lang="en-US" dirty="0">
                <a:latin typeface="Calibri" charset="0"/>
                <a:ea typeface="ＭＳ Ｐゴシック" charset="0"/>
                <a:cs typeface="ＭＳ Ｐゴシック" charset="0"/>
              </a:rPr>
              <a:t>Well, if Zero is not asserted, we will have our boring case where PC + 1 is selected.</a:t>
            </a:r>
          </a:p>
          <a:p>
            <a:r>
              <a:rPr lang="en-US" dirty="0">
                <a:latin typeface="Calibri" charset="0"/>
                <a:ea typeface="ＭＳ Ｐゴシック" charset="0"/>
                <a:cs typeface="ＭＳ Ｐゴシック" charset="0"/>
              </a:rPr>
              <a:t>Anyway, with Branch = 1 and Zero = 1, the output of the second adder will be selected.</a:t>
            </a:r>
          </a:p>
          <a:p>
            <a:r>
              <a:rPr lang="en-US" dirty="0">
                <a:latin typeface="Calibri" charset="0"/>
                <a:ea typeface="ＭＳ Ｐゴシック" charset="0"/>
                <a:cs typeface="ＭＳ Ｐゴシック" charset="0"/>
              </a:rPr>
              <a:t>That is, we will add the </a:t>
            </a:r>
            <a:r>
              <a:rPr lang="en-US" dirty="0" err="1">
                <a:latin typeface="Calibri" charset="0"/>
                <a:ea typeface="ＭＳ Ｐゴシック" charset="0"/>
                <a:cs typeface="ＭＳ Ｐゴシック" charset="0"/>
              </a:rPr>
              <a:t>seqential</a:t>
            </a:r>
            <a:r>
              <a:rPr lang="en-US" dirty="0">
                <a:latin typeface="Calibri" charset="0"/>
                <a:ea typeface="ＭＳ Ｐゴシック" charset="0"/>
                <a:cs typeface="ＭＳ Ｐゴシック" charset="0"/>
              </a:rPr>
              <a:t> address, that is output of the first adder, to the sign extended version of the immediate field, to form the branch target address (output of 2nd adder).</a:t>
            </a:r>
          </a:p>
          <a:p>
            <a:r>
              <a:rPr lang="en-US" dirty="0">
                <a:latin typeface="Calibri" charset="0"/>
                <a:ea typeface="ＭＳ Ｐゴシック" charset="0"/>
                <a:cs typeface="ＭＳ Ｐゴシック" charset="0"/>
              </a:rPr>
              <a:t>With the control signal Jump set to zero, this branch target address will be written into the Program Counter register (PC) at the end of the clock cycle.</a:t>
            </a:r>
          </a:p>
          <a:p>
            <a:endParaRPr lang="en-US"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+2 = 35 min. (Y:15)</a:t>
            </a:r>
          </a:p>
        </p:txBody>
      </p:sp>
      <p:sp>
        <p:nvSpPr>
          <p:cNvPr id="37891"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Tree>
    <p:extLst>
      <p:ext uri="{BB962C8B-B14F-4D97-AF65-F5344CB8AC3E}">
        <p14:creationId xmlns:p14="http://schemas.microsoft.com/office/powerpoint/2010/main" val="29913773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dirty="0"/>
              <a:t>So here is the single cycle </a:t>
            </a:r>
            <a:r>
              <a:rPr lang="en-US" dirty="0" err="1"/>
              <a:t>datapath</a:t>
            </a:r>
            <a:r>
              <a:rPr lang="en-US" dirty="0"/>
              <a:t> we just built.</a:t>
            </a:r>
          </a:p>
          <a:p>
            <a:r>
              <a:rPr lang="en-US" dirty="0"/>
              <a:t>If you push into the Instruction Fetch Unit, you will see the last slide showing the PC, the next address logic, and the Instruction Memory.</a:t>
            </a:r>
          </a:p>
          <a:p>
            <a:r>
              <a:rPr lang="en-US" dirty="0"/>
              <a:t>Here I have shown how we can get the </a:t>
            </a:r>
            <a:r>
              <a:rPr lang="en-US" dirty="0" err="1"/>
              <a:t>Rt</a:t>
            </a:r>
            <a:r>
              <a:rPr lang="en-US" dirty="0"/>
              <a:t>, </a:t>
            </a:r>
            <a:r>
              <a:rPr lang="en-US" dirty="0" err="1"/>
              <a:t>Rs</a:t>
            </a:r>
            <a:r>
              <a:rPr lang="en-US" dirty="0"/>
              <a:t>, Rd, and Imm16 fields out of the 32-bit instruction word.</a:t>
            </a:r>
          </a:p>
          <a:p>
            <a:r>
              <a:rPr lang="en-US" dirty="0"/>
              <a:t>The </a:t>
            </a:r>
            <a:r>
              <a:rPr lang="en-US" dirty="0" err="1"/>
              <a:t>Rt</a:t>
            </a:r>
            <a:r>
              <a:rPr lang="en-US" dirty="0"/>
              <a:t>, </a:t>
            </a:r>
            <a:r>
              <a:rPr lang="en-US" dirty="0" err="1"/>
              <a:t>Rs</a:t>
            </a:r>
            <a:r>
              <a:rPr lang="en-US" dirty="0"/>
              <a:t>, and Rd fields will go to the register file as register specifiers while the Imm16 field will go to the Extender where it is either Zero and Sign extended to 32 bits.</a:t>
            </a:r>
          </a:p>
          <a:p>
            <a:r>
              <a:rPr lang="en-US" dirty="0"/>
              <a:t>The signals </a:t>
            </a:r>
            <a:r>
              <a:rPr lang="en-US" dirty="0" err="1"/>
              <a:t>ExtOp</a:t>
            </a:r>
            <a:r>
              <a:rPr lang="en-US" dirty="0"/>
              <a:t>, </a:t>
            </a:r>
            <a:r>
              <a:rPr lang="en-US" dirty="0" err="1"/>
              <a:t>ALUSrc</a:t>
            </a:r>
            <a:r>
              <a:rPr lang="en-US" dirty="0"/>
              <a:t>, </a:t>
            </a:r>
            <a:r>
              <a:rPr lang="en-US" dirty="0" err="1"/>
              <a:t>ALUctr</a:t>
            </a:r>
            <a:r>
              <a:rPr lang="en-US" dirty="0"/>
              <a:t>, </a:t>
            </a:r>
            <a:r>
              <a:rPr lang="en-US" dirty="0" err="1"/>
              <a:t>MemWr</a:t>
            </a:r>
            <a:r>
              <a:rPr lang="en-US" dirty="0"/>
              <a:t>, </a:t>
            </a:r>
            <a:r>
              <a:rPr lang="en-US" dirty="0" err="1"/>
              <a:t>MemtoReg</a:t>
            </a:r>
            <a:r>
              <a:rPr lang="en-US" dirty="0"/>
              <a:t>, </a:t>
            </a:r>
            <a:r>
              <a:rPr lang="en-US" dirty="0" err="1"/>
              <a:t>RegDst</a:t>
            </a:r>
            <a:r>
              <a:rPr lang="en-US" dirty="0"/>
              <a:t>, </a:t>
            </a:r>
            <a:r>
              <a:rPr lang="en-US" dirty="0" err="1"/>
              <a:t>RegWr</a:t>
            </a:r>
            <a:r>
              <a:rPr lang="en-US" dirty="0"/>
              <a:t>, Branch, and Jump  are control signals.</a:t>
            </a:r>
          </a:p>
          <a:p>
            <a:r>
              <a:rPr lang="en-US" dirty="0"/>
              <a:t>And I will show you how to generate them on Friday.</a:t>
            </a:r>
          </a:p>
          <a:p>
            <a:endParaRPr lang="en-US" dirty="0"/>
          </a:p>
          <a:p>
            <a:r>
              <a:rPr lang="en-US" dirty="0"/>
              <a:t>+2 = 80 min. (Z:00)</a:t>
            </a:r>
          </a:p>
        </p:txBody>
      </p:sp>
      <p:sp>
        <p:nvSpPr>
          <p:cNvPr id="33795" name="Rectangle 3"/>
          <p:cNvSpPr>
            <a:spLocks noGrp="1" noRot="1" noChangeAspect="1" noChangeArrowheads="1" noTextEdit="1"/>
          </p:cNvSpPr>
          <p:nvPr>
            <p:ph type="sldImg"/>
          </p:nvPr>
        </p:nvSpPr>
        <p:spPr>
          <a:xfrm>
            <a:off x="1163638" y="588963"/>
            <a:ext cx="4548187" cy="3413125"/>
          </a:xfrm>
        </p:spPr>
      </p:sp>
    </p:spTree>
    <p:extLst>
      <p:ext uri="{BB962C8B-B14F-4D97-AF65-F5344CB8AC3E}">
        <p14:creationId xmlns:p14="http://schemas.microsoft.com/office/powerpoint/2010/main" val="41385290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dirty="0"/>
              <a:t>So here is the single cycle </a:t>
            </a:r>
            <a:r>
              <a:rPr lang="en-US" dirty="0" err="1"/>
              <a:t>datapath</a:t>
            </a:r>
            <a:r>
              <a:rPr lang="en-US" dirty="0"/>
              <a:t> we just built.</a:t>
            </a:r>
          </a:p>
          <a:p>
            <a:r>
              <a:rPr lang="en-US" dirty="0"/>
              <a:t>If you push into the Instruction Fetch Unit, you will see the last slide showing the PC, the next address logic, and the Instruction Memory.</a:t>
            </a:r>
          </a:p>
          <a:p>
            <a:r>
              <a:rPr lang="en-US" dirty="0"/>
              <a:t>Here I have shown how we can get the </a:t>
            </a:r>
            <a:r>
              <a:rPr lang="en-US" dirty="0" err="1"/>
              <a:t>Rt</a:t>
            </a:r>
            <a:r>
              <a:rPr lang="en-US" dirty="0"/>
              <a:t>, </a:t>
            </a:r>
            <a:r>
              <a:rPr lang="en-US" dirty="0" err="1"/>
              <a:t>Rs</a:t>
            </a:r>
            <a:r>
              <a:rPr lang="en-US" dirty="0"/>
              <a:t>, Rd, and Imm16 fields out of the 32-bit instruction word.</a:t>
            </a:r>
          </a:p>
          <a:p>
            <a:r>
              <a:rPr lang="en-US" dirty="0"/>
              <a:t>The </a:t>
            </a:r>
            <a:r>
              <a:rPr lang="en-US" dirty="0" err="1"/>
              <a:t>Rt</a:t>
            </a:r>
            <a:r>
              <a:rPr lang="en-US" dirty="0"/>
              <a:t>, </a:t>
            </a:r>
            <a:r>
              <a:rPr lang="en-US" dirty="0" err="1"/>
              <a:t>Rs</a:t>
            </a:r>
            <a:r>
              <a:rPr lang="en-US" dirty="0"/>
              <a:t>, and Rd fields will go to the register file as register specifiers while the Imm16 field will go to the Extender where it is either Zero and Sign extended to 32 bits.</a:t>
            </a:r>
          </a:p>
          <a:p>
            <a:r>
              <a:rPr lang="en-US" dirty="0"/>
              <a:t>The signals </a:t>
            </a:r>
            <a:r>
              <a:rPr lang="en-US" dirty="0" err="1"/>
              <a:t>ExtOp</a:t>
            </a:r>
            <a:r>
              <a:rPr lang="en-US" dirty="0"/>
              <a:t>, </a:t>
            </a:r>
            <a:r>
              <a:rPr lang="en-US" dirty="0" err="1"/>
              <a:t>ALUSrc</a:t>
            </a:r>
            <a:r>
              <a:rPr lang="en-US" dirty="0"/>
              <a:t>, </a:t>
            </a:r>
            <a:r>
              <a:rPr lang="en-US" dirty="0" err="1"/>
              <a:t>ALUctr</a:t>
            </a:r>
            <a:r>
              <a:rPr lang="en-US" dirty="0"/>
              <a:t>, </a:t>
            </a:r>
            <a:r>
              <a:rPr lang="en-US" dirty="0" err="1"/>
              <a:t>MemWr</a:t>
            </a:r>
            <a:r>
              <a:rPr lang="en-US" dirty="0"/>
              <a:t>, </a:t>
            </a:r>
            <a:r>
              <a:rPr lang="en-US" dirty="0" err="1"/>
              <a:t>MemtoReg</a:t>
            </a:r>
            <a:r>
              <a:rPr lang="en-US" dirty="0"/>
              <a:t>, </a:t>
            </a:r>
            <a:r>
              <a:rPr lang="en-US" dirty="0" err="1"/>
              <a:t>RegDst</a:t>
            </a:r>
            <a:r>
              <a:rPr lang="en-US" dirty="0"/>
              <a:t>, </a:t>
            </a:r>
            <a:r>
              <a:rPr lang="en-US" dirty="0" err="1"/>
              <a:t>RegWr</a:t>
            </a:r>
            <a:r>
              <a:rPr lang="en-US" dirty="0"/>
              <a:t>, Branch, and Jump  are control signals.</a:t>
            </a:r>
          </a:p>
          <a:p>
            <a:r>
              <a:rPr lang="en-US" dirty="0"/>
              <a:t>And I will show you how to generate them on Friday.</a:t>
            </a:r>
          </a:p>
          <a:p>
            <a:endParaRPr lang="en-US" dirty="0"/>
          </a:p>
          <a:p>
            <a:r>
              <a:rPr lang="en-US" dirty="0"/>
              <a:t>+2 = 80 min. (Z:00)</a:t>
            </a:r>
          </a:p>
        </p:txBody>
      </p:sp>
      <p:sp>
        <p:nvSpPr>
          <p:cNvPr id="33795" name="Rectangle 3"/>
          <p:cNvSpPr>
            <a:spLocks noGrp="1" noRot="1" noChangeAspect="1" noChangeArrowheads="1" noTextEdit="1"/>
          </p:cNvSpPr>
          <p:nvPr>
            <p:ph type="sldImg"/>
          </p:nvPr>
        </p:nvSpPr>
        <p:spPr>
          <a:xfrm>
            <a:off x="1163638" y="588963"/>
            <a:ext cx="4548187" cy="3413125"/>
          </a:xfrm>
        </p:spPr>
      </p:sp>
    </p:spTree>
    <p:extLst>
      <p:ext uri="{BB962C8B-B14F-4D97-AF65-F5344CB8AC3E}">
        <p14:creationId xmlns:p14="http://schemas.microsoft.com/office/powerpoint/2010/main" val="1308018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Shape 473"/>
          <p:cNvSpPr>
            <a:spLocks noGrp="1" noRot="1" noChangeAspect="1"/>
          </p:cNvSpPr>
          <p:nvPr>
            <p:ph type="sldImg" idx="2"/>
          </p:nvPr>
        </p:nvSpPr>
        <p:spPr>
          <a:xfrm>
            <a:off x="1158875" y="587375"/>
            <a:ext cx="4552950" cy="34147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474" name="Shape 474"/>
          <p:cNvSpPr txBox="1">
            <a:spLocks noGrp="1"/>
          </p:cNvSpPr>
          <p:nvPr>
            <p:ph type="body" idx="1"/>
          </p:nvPr>
        </p:nvSpPr>
        <p:spPr>
          <a:xfrm>
            <a:off x="515937" y="4343400"/>
            <a:ext cx="5910261" cy="4114800"/>
          </a:xfrm>
          <a:prstGeom prst="rect">
            <a:avLst/>
          </a:prstGeom>
          <a:solidFill>
            <a:srgbClr val="FFFFFF"/>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6395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Shape 479"/>
          <p:cNvSpPr>
            <a:spLocks noGrp="1" noRot="1" noChangeAspect="1"/>
          </p:cNvSpPr>
          <p:nvPr>
            <p:ph type="sldImg" idx="2"/>
          </p:nvPr>
        </p:nvSpPr>
        <p:spPr>
          <a:xfrm>
            <a:off x="1158875" y="587375"/>
            <a:ext cx="4552950" cy="34147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480" name="Shape 480"/>
          <p:cNvSpPr txBox="1">
            <a:spLocks noGrp="1"/>
          </p:cNvSpPr>
          <p:nvPr>
            <p:ph type="body" idx="1"/>
          </p:nvPr>
        </p:nvSpPr>
        <p:spPr>
          <a:xfrm>
            <a:off x="515937" y="4343400"/>
            <a:ext cx="5910261" cy="4114800"/>
          </a:xfrm>
          <a:prstGeom prst="rect">
            <a:avLst/>
          </a:prstGeom>
          <a:solidFill>
            <a:srgbClr val="FFFFFF"/>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73671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4"/>
        <p:cNvGrpSpPr/>
        <p:nvPr/>
      </p:nvGrpSpPr>
      <p:grpSpPr>
        <a:xfrm>
          <a:off x="0" y="0"/>
          <a:ext cx="0" cy="0"/>
          <a:chOff x="0" y="0"/>
          <a:chExt cx="0" cy="0"/>
        </a:xfrm>
      </p:grpSpPr>
      <p:sp>
        <p:nvSpPr>
          <p:cNvPr id="545" name="Shape 545"/>
          <p:cNvSpPr>
            <a:spLocks noGrp="1" noRot="1" noChangeAspect="1"/>
          </p:cNvSpPr>
          <p:nvPr>
            <p:ph type="sldImg" idx="2"/>
          </p:nvPr>
        </p:nvSpPr>
        <p:spPr>
          <a:xfrm>
            <a:off x="1158875" y="587375"/>
            <a:ext cx="4552950" cy="34147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546" name="Shape 546"/>
          <p:cNvSpPr txBox="1">
            <a:spLocks noGrp="1"/>
          </p:cNvSpPr>
          <p:nvPr>
            <p:ph type="body" idx="1"/>
          </p:nvPr>
        </p:nvSpPr>
        <p:spPr>
          <a:xfrm>
            <a:off x="515937" y="4343400"/>
            <a:ext cx="5910261" cy="4114800"/>
          </a:xfrm>
          <a:prstGeom prst="rect">
            <a:avLst/>
          </a:prstGeom>
          <a:solidFill>
            <a:srgbClr val="FFFFFF"/>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74056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7</a:t>
            </a:fld>
            <a:endParaRPr lang="en-US"/>
          </a:p>
        </p:txBody>
      </p:sp>
    </p:spTree>
    <p:extLst>
      <p:ext uri="{BB962C8B-B14F-4D97-AF65-F5344CB8AC3E}">
        <p14:creationId xmlns:p14="http://schemas.microsoft.com/office/powerpoint/2010/main" val="1424570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7954" name="Rectangle 2"/>
          <p:cNvSpPr>
            <a:spLocks noGrp="1" noChangeArrowheads="1"/>
          </p:cNvSpPr>
          <p:nvPr>
            <p:ph type="body" idx="1"/>
          </p:nvPr>
        </p:nvSpPr>
        <p:spPr bwMode="auto">
          <a:xfrm>
            <a:off x="516211" y="4342777"/>
            <a:ext cx="5909289" cy="4116671"/>
          </a:xfrm>
          <a:prstGeom prst="rect">
            <a:avLst/>
          </a:prstGeom>
          <a:noFill/>
          <a:ln w="12700">
            <a:miter lim="800000"/>
            <a:headEnd/>
            <a:tailEnd/>
          </a:ln>
        </p:spPr>
        <p:txBody>
          <a:bodyPr lIns="91996" tIns="45192" rIns="91996" bIns="45192">
            <a:prstTxWarp prst="textNoShape">
              <a:avLst/>
            </a:prstTxWarp>
          </a:bodyPr>
          <a:lstStyle/>
          <a:p>
            <a:r>
              <a:rPr lang="en-US"/>
              <a:t>One of the most important thing you need to know before you start designing a processor is how the instructions look like.</a:t>
            </a:r>
          </a:p>
          <a:p>
            <a:r>
              <a:rPr lang="en-US"/>
              <a:t>Or in more technical term, you need to know the instruction format. One good thing about the MIPS instruction set is that it is very simple.</a:t>
            </a:r>
          </a:p>
          <a:p>
            <a:r>
              <a:rPr lang="en-US"/>
              <a:t>First of all, all MIPS instructions are 32 bits long and there are only three instruction formats: (a) R-type, (b) I-type, and (c) J-type.</a:t>
            </a:r>
          </a:p>
          <a:p>
            <a:r>
              <a:rPr lang="en-US"/>
              <a:t>The different fields of the R-type instructions are:</a:t>
            </a:r>
          </a:p>
          <a:p>
            <a:r>
              <a:rPr lang="en-US"/>
              <a:t>(a) OP specifies the operation of the instruction.</a:t>
            </a:r>
          </a:p>
          <a:p>
            <a:r>
              <a:rPr lang="en-US"/>
              <a:t>(b) Rs, Rt, and Rd are the source and destination register specifiers.</a:t>
            </a:r>
          </a:p>
          <a:p>
            <a:r>
              <a:rPr lang="en-US"/>
              <a:t>(c) Shamt specifies the amount you need to shift for the shift instructions.</a:t>
            </a:r>
          </a:p>
          <a:p>
            <a:r>
              <a:rPr lang="en-US"/>
              <a:t>(d) Funct selects the variant of the operation specified in the “op” field.</a:t>
            </a:r>
          </a:p>
          <a:p>
            <a:r>
              <a:rPr lang="en-US"/>
              <a:t>For the I-type instruction, bits 0 to 15 are used as an immediate field.  I will show you how this immediate field is used differently by different instructions.</a:t>
            </a:r>
          </a:p>
          <a:p>
            <a:r>
              <a:rPr lang="en-US"/>
              <a:t>Finally for the J-type instruction, bits 0 to 25 become the target address of the jump.</a:t>
            </a:r>
          </a:p>
          <a:p>
            <a:endParaRPr lang="en-US"/>
          </a:p>
          <a:p>
            <a:r>
              <a:rPr lang="en-US"/>
              <a:t>+3 = 10 min. (X:50)</a:t>
            </a:r>
          </a:p>
        </p:txBody>
      </p:sp>
      <p:sp>
        <p:nvSpPr>
          <p:cNvPr id="2557955" name="Rectangle 3"/>
          <p:cNvSpPr>
            <a:spLocks noGrp="1" noRot="1" noChangeAspect="1" noChangeArrowheads="1"/>
          </p:cNvSpPr>
          <p:nvPr>
            <p:ph type="sldImg"/>
          </p:nvPr>
        </p:nvSpPr>
        <p:spPr bwMode="auto">
          <a:xfrm>
            <a:off x="1163638" y="588963"/>
            <a:ext cx="4548187" cy="3413125"/>
          </a:xfrm>
          <a:prstGeom prst="rect">
            <a:avLst/>
          </a:prstGeom>
          <a:noFill/>
          <a:ln w="12700">
            <a:miter lim="800000"/>
            <a:headEnd/>
            <a:tailEnd/>
          </a:ln>
        </p:spPr>
      </p:sp>
    </p:spTree>
    <p:extLst>
      <p:ext uri="{BB962C8B-B14F-4D97-AF65-F5344CB8AC3E}">
        <p14:creationId xmlns:p14="http://schemas.microsoft.com/office/powerpoint/2010/main" val="3274352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bwMode="auto">
          <a:xfrm>
            <a:off x="515938" y="4343400"/>
            <a:ext cx="5910262" cy="411638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996" tIns="45192" rIns="91996" bIns="45192" numCol="1" anchor="t" anchorCtr="0" compatLnSpc="1">
            <a:prstTxWarp prst="textNoShape">
              <a:avLst/>
            </a:prstTxWarp>
            <a:normAutofit fontScale="92500" lnSpcReduction="10000"/>
          </a:bodyPr>
          <a:lstStyle/>
          <a:p>
            <a:r>
              <a:rPr lang="en-US" dirty="0">
                <a:latin typeface="Calibri" charset="0"/>
                <a:ea typeface="ＭＳ Ｐゴシック" charset="0"/>
                <a:cs typeface="ＭＳ Ｐゴシック" charset="0"/>
              </a:rPr>
              <a:t>In today</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lecture, I will show you how to implement the following subset of MIPS instructions: add, subtract, or immediate, load, store, branch, and the jump instruction.</a:t>
            </a:r>
          </a:p>
          <a:p>
            <a:r>
              <a:rPr lang="en-US" dirty="0">
                <a:latin typeface="Calibri" charset="0"/>
                <a:ea typeface="ＭＳ Ｐゴシック" charset="0"/>
                <a:cs typeface="ＭＳ Ｐゴシック" charset="0"/>
              </a:rPr>
              <a:t>The Add and Subtract instructions use the R format.  The Op together with the </a:t>
            </a:r>
            <a:r>
              <a:rPr lang="en-US" dirty="0" err="1">
                <a:latin typeface="Calibri" charset="0"/>
                <a:ea typeface="ＭＳ Ｐゴシック" charset="0"/>
                <a:cs typeface="ＭＳ Ｐゴシック" charset="0"/>
              </a:rPr>
              <a:t>Func</a:t>
            </a:r>
            <a:r>
              <a:rPr lang="en-US" dirty="0">
                <a:latin typeface="Calibri" charset="0"/>
                <a:ea typeface="ＭＳ Ｐゴシック" charset="0"/>
                <a:cs typeface="ＭＳ Ｐゴシック" charset="0"/>
              </a:rPr>
              <a:t> fields together specified all the different kinds of add and subtract instructions.</a:t>
            </a:r>
          </a:p>
          <a:p>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and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specifies the source registers.  And the Rd field specifies the destination register.</a:t>
            </a:r>
          </a:p>
          <a:p>
            <a:r>
              <a:rPr lang="en-US" dirty="0">
                <a:latin typeface="Calibri" charset="0"/>
                <a:ea typeface="ＭＳ Ｐゴシック" charset="0"/>
                <a:cs typeface="ＭＳ Ｐゴシック" charset="0"/>
              </a:rPr>
              <a:t>The Or immediate instruction uses the I format.  It only uses one source register,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The other operand comes from the immediate field. The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field is used to specified the destination register. (Note that </a:t>
            </a:r>
            <a:r>
              <a:rPr lang="en-US" dirty="0" err="1">
                <a:latin typeface="Calibri" charset="0"/>
                <a:ea typeface="ＭＳ Ｐゴシック" charset="0"/>
                <a:cs typeface="ＭＳ Ｐゴシック" charset="0"/>
              </a:rPr>
              <a:t>dest</a:t>
            </a:r>
            <a:r>
              <a:rPr lang="en-US" dirty="0">
                <a:latin typeface="Calibri" charset="0"/>
                <a:ea typeface="ＭＳ Ｐゴシック" charset="0"/>
                <a:cs typeface="ＭＳ Ｐゴシック" charset="0"/>
              </a:rPr>
              <a:t> is the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field!)</a:t>
            </a:r>
          </a:p>
          <a:p>
            <a:r>
              <a:rPr lang="en-US" dirty="0">
                <a:latin typeface="Calibri" charset="0"/>
                <a:ea typeface="ＭＳ Ｐゴシック" charset="0"/>
                <a:cs typeface="ＭＳ Ｐゴシック" charset="0"/>
              </a:rPr>
              <a:t>Both the load and store instructions use the I format and both add the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and the immediate filed together to from the memory address.</a:t>
            </a:r>
          </a:p>
          <a:p>
            <a:r>
              <a:rPr lang="en-US" dirty="0">
                <a:latin typeface="Calibri" charset="0"/>
                <a:ea typeface="ＭＳ Ｐゴシック" charset="0"/>
                <a:cs typeface="ＭＳ Ｐゴシック" charset="0"/>
              </a:rPr>
              <a:t>The difference is that the load instruction will load the data from memory into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while the store instruction will store the data in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into the memory.</a:t>
            </a:r>
          </a:p>
          <a:p>
            <a:r>
              <a:rPr lang="en-US" dirty="0">
                <a:latin typeface="Calibri" charset="0"/>
                <a:ea typeface="ＭＳ Ｐゴシック" charset="0"/>
                <a:cs typeface="ＭＳ Ｐゴシック" charset="0"/>
              </a:rPr>
              <a:t>The branch on equal instruction also uses the I format.  Here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and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are used to specified the registers we need to compare.</a:t>
            </a:r>
          </a:p>
          <a:p>
            <a:r>
              <a:rPr lang="en-US" dirty="0">
                <a:latin typeface="Calibri" charset="0"/>
                <a:ea typeface="ＭＳ Ｐゴシック" charset="0"/>
                <a:cs typeface="ＭＳ Ｐゴシック" charset="0"/>
              </a:rPr>
              <a:t>If these two registers are equal, we will branch to a location offset by the immediate field.</a:t>
            </a:r>
          </a:p>
          <a:p>
            <a:r>
              <a:rPr lang="en-US" dirty="0">
                <a:latin typeface="Calibri" charset="0"/>
                <a:ea typeface="ＭＳ Ｐゴシック" charset="0"/>
                <a:cs typeface="ＭＳ Ｐゴシック" charset="0"/>
              </a:rPr>
              <a:t>Finally, the jump instruction uses the J format and always causes the program to jump to a memory location specified in the address field. </a:t>
            </a:r>
          </a:p>
          <a:p>
            <a:r>
              <a:rPr lang="en-US" dirty="0">
                <a:latin typeface="Calibri" charset="0"/>
                <a:ea typeface="ＭＳ Ｐゴシック" charset="0"/>
                <a:cs typeface="ＭＳ Ｐゴシック" charset="0"/>
              </a:rPr>
              <a:t>I know I went over this rather quickly and you may have missed something.  But don</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t worry, this is just an overview.  You will keep seeing these (point to the format) all day today.</a:t>
            </a:r>
          </a:p>
          <a:p>
            <a:endParaRPr lang="en-US" dirty="0" smtClean="0">
              <a:latin typeface="Calibri" charset="0"/>
              <a:ea typeface="ＭＳ Ｐゴシック" charset="0"/>
              <a:cs typeface="ＭＳ Ｐゴシック" charset="0"/>
            </a:endParaRPr>
          </a:p>
          <a:p>
            <a:r>
              <a:rPr lang="en-US" dirty="0" smtClean="0">
                <a:latin typeface="Calibri" charset="0"/>
                <a:ea typeface="ＭＳ Ｐゴシック" charset="0"/>
                <a:cs typeface="ＭＳ Ｐゴシック" charset="0"/>
              </a:rPr>
              <a:t>start at 7min</a:t>
            </a:r>
            <a:endParaRPr lang="en-US" dirty="0">
              <a:latin typeface="Calibri" charset="0"/>
              <a:ea typeface="ＭＳ Ｐゴシック" charset="0"/>
              <a:cs typeface="ＭＳ Ｐゴシック" charset="0"/>
            </a:endParaRPr>
          </a:p>
        </p:txBody>
      </p:sp>
      <p:sp>
        <p:nvSpPr>
          <p:cNvPr id="25603"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Tree>
    <p:extLst>
      <p:ext uri="{BB962C8B-B14F-4D97-AF65-F5344CB8AC3E}">
        <p14:creationId xmlns:p14="http://schemas.microsoft.com/office/powerpoint/2010/main" val="1673395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27651"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wrap="square" lIns="91427" tIns="45713" rIns="91427" bIns="45713" numCol="1" anchor="t" anchorCtr="0" compatLnSpc="1">
            <a:prstTxWarp prst="textNoShape">
              <a:avLst/>
            </a:prstTxWarp>
          </a:bodyPr>
          <a:lstStyle/>
          <a:p>
            <a:r>
              <a:rPr lang="en-US" dirty="0" smtClean="0">
                <a:latin typeface="Calibri" charset="0"/>
                <a:ea typeface="ＭＳ Ｐゴシック" charset="0"/>
                <a:cs typeface="ＭＳ Ｐゴシック" charset="0"/>
              </a:rPr>
              <a:t>RTL – like</a:t>
            </a:r>
            <a:r>
              <a:rPr lang="en-US" baseline="0" dirty="0" smtClean="0">
                <a:latin typeface="Calibri" charset="0"/>
                <a:ea typeface="ＭＳ Ｐゴシック" charset="0"/>
                <a:cs typeface="ＭＳ Ｐゴシック" charset="0"/>
              </a:rPr>
              <a:t> most programming </a:t>
            </a:r>
            <a:r>
              <a:rPr lang="en-US" baseline="0" dirty="0" err="1" smtClean="0">
                <a:latin typeface="Calibri" charset="0"/>
                <a:ea typeface="ＭＳ Ｐゴシック" charset="0"/>
                <a:cs typeface="ＭＳ Ｐゴシック" charset="0"/>
              </a:rPr>
              <a:t>langs</a:t>
            </a:r>
            <a:r>
              <a:rPr lang="en-US" baseline="0" dirty="0" smtClean="0">
                <a:latin typeface="Calibri" charset="0"/>
                <a:ea typeface="ＭＳ Ｐゴシック" charset="0"/>
                <a:cs typeface="ＭＳ Ｐゴシック" charset="0"/>
              </a:rPr>
              <a:t>:</a:t>
            </a:r>
          </a:p>
          <a:p>
            <a:r>
              <a:rPr lang="en-US" baseline="0" dirty="0" smtClean="0">
                <a:latin typeface="Calibri" charset="0"/>
                <a:ea typeface="ＭＳ Ｐゴシック" charset="0"/>
                <a:cs typeface="ＭＳ Ｐゴシック" charset="0"/>
              </a:rPr>
              <a:t>	precise and unambiguous</a:t>
            </a:r>
          </a:p>
          <a:p>
            <a:r>
              <a:rPr lang="en-US" baseline="0" dirty="0" smtClean="0">
                <a:latin typeface="Calibri" charset="0"/>
                <a:ea typeface="ＭＳ Ｐゴシック" charset="0"/>
                <a:cs typeface="ＭＳ Ｐゴシック" charset="0"/>
              </a:rPr>
              <a:t>	must be debugged</a:t>
            </a:r>
          </a:p>
          <a:p>
            <a:r>
              <a:rPr lang="en-US" baseline="0" dirty="0" smtClean="0">
                <a:latin typeface="Calibri" charset="0"/>
                <a:ea typeface="ＭＳ Ｐゴシック" charset="0"/>
                <a:cs typeface="ＭＳ Ｐゴシック" charset="0"/>
              </a:rPr>
              <a:t>	code can be checked automatically for certain properties – type checking, check against abstract state machine, etc.</a:t>
            </a:r>
          </a:p>
          <a:p>
            <a:r>
              <a:rPr lang="en-US" baseline="0" dirty="0" smtClean="0">
                <a:latin typeface="Calibri" charset="0"/>
                <a:ea typeface="ＭＳ Ｐゴシック" charset="0"/>
                <a:cs typeface="ＭＳ Ｐゴシック" charset="0"/>
              </a:rPr>
              <a:t>	TOOLS – simulator, processor, tape out</a:t>
            </a:r>
          </a:p>
          <a:p>
            <a:r>
              <a:rPr lang="en-US" baseline="0" dirty="0" smtClean="0">
                <a:latin typeface="Calibri" charset="0"/>
                <a:ea typeface="ＭＳ Ｐゴシック" charset="0"/>
                <a:cs typeface="ＭＳ Ｐゴシック" charset="0"/>
              </a:rPr>
              <a:t>Verilog is a popular RTL (used in 150 for FPGA development)</a:t>
            </a:r>
          </a:p>
          <a:p>
            <a:endParaRPr lang="en-US" baseline="0" dirty="0" smtClean="0">
              <a:latin typeface="Calibri" charset="0"/>
              <a:ea typeface="ＭＳ Ｐゴシック" charset="0"/>
              <a:cs typeface="ＭＳ Ｐゴシック" charset="0"/>
            </a:endParaRPr>
          </a:p>
          <a:p>
            <a:r>
              <a:rPr lang="en-US" baseline="0" dirty="0" smtClean="0">
                <a:latin typeface="Calibri" charset="0"/>
                <a:ea typeface="ＭＳ Ｐゴシック" charset="0"/>
                <a:cs typeface="ＭＳ Ｐゴシック" charset="0"/>
              </a:rPr>
              <a:t>10 </a:t>
            </a:r>
            <a:r>
              <a:rPr lang="en-US" baseline="0" dirty="0" err="1" smtClean="0">
                <a:latin typeface="Calibri" charset="0"/>
                <a:ea typeface="ＭＳ Ｐゴシック" charset="0"/>
                <a:cs typeface="ＭＳ Ｐゴシック" charset="0"/>
              </a:rPr>
              <a:t>mins</a:t>
            </a:r>
            <a:endParaRPr lang="en-US" dirty="0">
              <a:latin typeface="Calibri" charset="0"/>
              <a:ea typeface="ＭＳ Ｐゴシック" charset="0"/>
              <a:cs typeface="ＭＳ Ｐゴシック" charset="0"/>
            </a:endParaRPr>
          </a:p>
        </p:txBody>
      </p:sp>
    </p:spTree>
    <p:extLst>
      <p:ext uri="{BB962C8B-B14F-4D97-AF65-F5344CB8AC3E}">
        <p14:creationId xmlns:p14="http://schemas.microsoft.com/office/powerpoint/2010/main" val="1139597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63BC6D4-0602-6D41-B358-D07831F309A9}" type="slidenum">
              <a:rPr lang="en-US"/>
              <a:pPr>
                <a:defRPr/>
              </a:pPr>
              <a:t>‹#›</a:t>
            </a:fld>
            <a:endParaRPr lang="en-US"/>
          </a:p>
        </p:txBody>
      </p:sp>
    </p:spTree>
    <p:extLst>
      <p:ext uri="{BB962C8B-B14F-4D97-AF65-F5344CB8AC3E}">
        <p14:creationId xmlns:p14="http://schemas.microsoft.com/office/powerpoint/2010/main" val="1167727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pPr>
              <a:defRPr/>
            </a:pPr>
            <a:fld id="{0D227FE4-C4DE-B64E-BF78-4F634596A1E9}" type="slidenum">
              <a:rPr lang="en-US"/>
              <a:pPr>
                <a:defRPr/>
              </a:pPr>
              <a:t>‹#›</a:t>
            </a:fld>
            <a:endParaRPr lang="en-US"/>
          </a:p>
        </p:txBody>
      </p:sp>
    </p:spTree>
    <p:extLst>
      <p:ext uri="{BB962C8B-B14F-4D97-AF65-F5344CB8AC3E}">
        <p14:creationId xmlns:p14="http://schemas.microsoft.com/office/powerpoint/2010/main" val="588381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p:txBody>
          <a:bodyPr/>
          <a:lstStyle>
            <a:lvl1pPr>
              <a:defRPr/>
            </a:lvl1pPr>
          </a:lstStyle>
          <a:p>
            <a:pPr>
              <a:defRPr/>
            </a:pPr>
            <a:fld id="{5101A961-FF3F-E941-A7ED-6A1CA3F6A6AD}" type="slidenum">
              <a:rPr lang="en-US"/>
              <a:pPr>
                <a:defRPr/>
              </a:pPr>
              <a:t>‹#›</a:t>
            </a:fld>
            <a:endParaRPr lang="en-US"/>
          </a:p>
        </p:txBody>
      </p:sp>
    </p:spTree>
    <p:extLst>
      <p:ext uri="{BB962C8B-B14F-4D97-AF65-F5344CB8AC3E}">
        <p14:creationId xmlns:p14="http://schemas.microsoft.com/office/powerpoint/2010/main" val="938906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5"/>
          <p:cNvSpPr>
            <a:spLocks noGrp="1"/>
          </p:cNvSpPr>
          <p:nvPr>
            <p:ph type="sldNum" sz="quarter" idx="12"/>
          </p:nvPr>
        </p:nvSpPr>
        <p:spPr/>
        <p:txBody>
          <a:bodyPr/>
          <a:lstStyle>
            <a:lvl1pPr>
              <a:defRPr/>
            </a:lvl1pPr>
          </a:lstStyle>
          <a:p>
            <a:pPr>
              <a:defRPr/>
            </a:pPr>
            <a:fld id="{2B3FC65D-271A-A842-B579-8A644641AC8D}" type="slidenum">
              <a:rPr lang="en-US"/>
              <a:pPr>
                <a:defRPr/>
              </a:pPr>
              <a:t>‹#›</a:t>
            </a:fld>
            <a:endParaRPr lang="en-US"/>
          </a:p>
        </p:txBody>
      </p:sp>
    </p:spTree>
    <p:extLst>
      <p:ext uri="{BB962C8B-B14F-4D97-AF65-F5344CB8AC3E}">
        <p14:creationId xmlns:p14="http://schemas.microsoft.com/office/powerpoint/2010/main" val="15625728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charset="0"/>
              </a:defRPr>
            </a:lvl1pPr>
          </a:lstStyle>
          <a:p>
            <a:pPr>
              <a:defRPr/>
            </a:pPr>
            <a:fld id="{A8160DCF-7C1B-0648-A5A9-2B01D79B847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9" r:id="rId3"/>
    <p:sldLayoutId id="2147483871" r:id="rId4"/>
  </p:sldLayoutIdLst>
  <p:timing>
    <p:tnLst>
      <p:par>
        <p:cTn id="1" dur="indefinite" restart="never" nodeType="tmRoot"/>
      </p:par>
    </p:tnLst>
  </p:timing>
  <p:hf hdr="0" ftr="0" dt="0"/>
  <p:txStyles>
    <p:titleStyle>
      <a:lvl1pPr algn="ctr" defTabSz="457200" rtl="0" eaLnBrk="0" fontAlgn="base" hangingPunct="0">
        <a:spcBef>
          <a:spcPct val="0"/>
        </a:spcBef>
        <a:spcAft>
          <a:spcPct val="0"/>
        </a:spcAft>
        <a:defRPr sz="4400" kern="1200">
          <a:solidFill>
            <a:srgbClr val="FF0000"/>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168" y="1295400"/>
            <a:ext cx="8510631" cy="2362200"/>
          </a:xfrm>
        </p:spPr>
        <p:txBody>
          <a:bodyPr>
            <a:normAutofit fontScale="90000"/>
          </a:bodyPr>
          <a:lstStyle/>
          <a:p>
            <a:r>
              <a:rPr lang="en-US" dirty="0" smtClean="0"/>
              <a:t>CS 61C: </a:t>
            </a:r>
            <a:br>
              <a:rPr lang="en-US" dirty="0" smtClean="0"/>
            </a:br>
            <a:r>
              <a:rPr lang="en-US" dirty="0" smtClean="0"/>
              <a:t>Great Ideas in Computer Architecture </a:t>
            </a:r>
            <a:br>
              <a:rPr lang="en-US" dirty="0" smtClean="0"/>
            </a:br>
            <a:r>
              <a:rPr lang="en-US" dirty="0">
                <a:latin typeface="Calibri" charset="0"/>
                <a:ea typeface="ＭＳ Ｐゴシック" charset="0"/>
                <a:cs typeface="ＭＳ Ｐゴシック" charset="0"/>
              </a:rPr>
              <a:t>Single-Cycle CPU</a:t>
            </a:r>
            <a:br>
              <a:rPr lang="en-US" dirty="0">
                <a:latin typeface="Calibri" charset="0"/>
                <a:ea typeface="ＭＳ Ｐゴシック" charset="0"/>
                <a:cs typeface="ＭＳ Ｐゴシック" charset="0"/>
              </a:rPr>
            </a:br>
            <a:r>
              <a:rPr lang="en-US" i="1" dirty="0" err="1">
                <a:latin typeface="Calibri" charset="0"/>
                <a:ea typeface="ＭＳ Ｐゴシック" charset="0"/>
                <a:cs typeface="ＭＳ Ｐゴシック" charset="0"/>
              </a:rPr>
              <a:t>Datapath</a:t>
            </a:r>
            <a:r>
              <a:rPr lang="en-US" i="1" dirty="0">
                <a:latin typeface="Calibri" charset="0"/>
                <a:ea typeface="ＭＳ Ｐゴシック" charset="0"/>
                <a:cs typeface="ＭＳ Ｐゴシック" charset="0"/>
              </a:rPr>
              <a:t> &amp; </a:t>
            </a:r>
            <a:r>
              <a:rPr lang="en-US" i="1" dirty="0" smtClean="0">
                <a:latin typeface="Calibri" charset="0"/>
                <a:ea typeface="ＭＳ Ｐゴシック" charset="0"/>
                <a:cs typeface="ＭＳ Ｐゴシック" charset="0"/>
              </a:rPr>
              <a:t>Control</a:t>
            </a:r>
            <a:endParaRPr lang="en-US" i="1" dirty="0"/>
          </a:p>
        </p:txBody>
      </p:sp>
      <p:sp>
        <p:nvSpPr>
          <p:cNvPr id="4" name="Slide Number Placeholder 3"/>
          <p:cNvSpPr>
            <a:spLocks noGrp="1"/>
          </p:cNvSpPr>
          <p:nvPr>
            <p:ph type="sldNum" sz="quarter" idx="12"/>
          </p:nvPr>
        </p:nvSpPr>
        <p:spPr/>
        <p:txBody>
          <a:bodyPr/>
          <a:lstStyle/>
          <a:p>
            <a:fld id="{F4BA2A7E-5181-A840-825F-018EFA86BC7E}" type="slidenum">
              <a:rPr lang="en-US" smtClean="0">
                <a:solidFill>
                  <a:prstClr val="black">
                    <a:tint val="75000"/>
                  </a:prstClr>
                </a:solidFill>
              </a:rPr>
              <a:pPr/>
              <a:t>1</a:t>
            </a:fld>
            <a:endParaRPr lang="en-US">
              <a:solidFill>
                <a:prstClr val="black">
                  <a:tint val="75000"/>
                </a:prstClr>
              </a:solidFill>
            </a:endParaRPr>
          </a:p>
        </p:txBody>
      </p:sp>
      <p:sp>
        <p:nvSpPr>
          <p:cNvPr id="7" name="Subtitle 2"/>
          <p:cNvSpPr>
            <a:spLocks noGrp="1"/>
          </p:cNvSpPr>
          <p:nvPr>
            <p:ph type="subTitle" idx="1"/>
          </p:nvPr>
        </p:nvSpPr>
        <p:spPr>
          <a:xfrm>
            <a:off x="1016000" y="3886200"/>
            <a:ext cx="7213600" cy="1905000"/>
          </a:xfrm>
        </p:spPr>
        <p:txBody>
          <a:bodyPr>
            <a:normAutofit/>
          </a:bodyPr>
          <a:lstStyle/>
          <a:p>
            <a:r>
              <a:rPr lang="en-US" dirty="0" smtClean="0"/>
              <a:t>Instructors:</a:t>
            </a:r>
          </a:p>
          <a:p>
            <a:r>
              <a:rPr lang="en-US" dirty="0" smtClean="0"/>
              <a:t>Vladimir Stojanovic and Nicholas Weaver</a:t>
            </a:r>
            <a:endParaRPr lang="en-US" dirty="0" smtClean="0"/>
          </a:p>
          <a:p>
            <a:r>
              <a:rPr lang="en-US" dirty="0" smtClean="0"/>
              <a:t>http://inst.eecs.Berkeley.edu/~</a:t>
            </a:r>
            <a:r>
              <a:rPr lang="en-US" dirty="0" smtClean="0"/>
              <a:t>cs61c/sp16</a:t>
            </a:r>
            <a:endParaRPr lang="en-US" dirty="0" smtClean="0"/>
          </a:p>
        </p:txBody>
      </p:sp>
    </p:spTree>
    <p:extLst>
      <p:ext uri="{BB962C8B-B14F-4D97-AF65-F5344CB8AC3E}">
        <p14:creationId xmlns:p14="http://schemas.microsoft.com/office/powerpoint/2010/main" val="4014633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367243" y="1177400"/>
            <a:ext cx="8632825" cy="1920875"/>
          </a:xfrm>
        </p:spPr>
        <p:txBody>
          <a:bodyPr/>
          <a:lstStyle/>
          <a:p>
            <a:pPr>
              <a:spcBef>
                <a:spcPts val="50"/>
              </a:spcBef>
            </a:pPr>
            <a:r>
              <a:rPr lang="en-US" sz="2800" dirty="0" smtClean="0">
                <a:latin typeface="Calibri" charset="0"/>
                <a:ea typeface="ＭＳ Ｐゴシック" charset="0"/>
                <a:cs typeface="ＭＳ Ｐゴシック" charset="0"/>
              </a:rPr>
              <a:t>Colloquially called “Register Transfer Language”</a:t>
            </a:r>
          </a:p>
          <a:p>
            <a:pPr>
              <a:spcBef>
                <a:spcPts val="50"/>
              </a:spcBef>
            </a:pPr>
            <a:r>
              <a:rPr lang="en-US" sz="2800" dirty="0" smtClean="0">
                <a:latin typeface="Calibri" charset="0"/>
                <a:ea typeface="ＭＳ Ｐゴシック" charset="0"/>
                <a:cs typeface="ＭＳ Ｐゴシック" charset="0"/>
              </a:rPr>
              <a:t>RTL </a:t>
            </a:r>
            <a:r>
              <a:rPr lang="en-US" sz="2800" dirty="0">
                <a:latin typeface="Calibri" charset="0"/>
                <a:ea typeface="ＭＳ Ｐゴシック" charset="0"/>
                <a:cs typeface="ＭＳ Ｐゴシック" charset="0"/>
              </a:rPr>
              <a:t>gives the </a:t>
            </a:r>
            <a:r>
              <a:rPr lang="en-US" sz="2800" u="sng" dirty="0">
                <a:solidFill>
                  <a:schemeClr val="accent2"/>
                </a:solidFill>
                <a:latin typeface="Calibri" charset="0"/>
                <a:ea typeface="ＭＳ Ｐゴシック" charset="0"/>
                <a:cs typeface="ＭＳ Ｐゴシック" charset="0"/>
              </a:rPr>
              <a:t>meaning</a:t>
            </a:r>
            <a:r>
              <a:rPr lang="en-US" sz="2800" dirty="0">
                <a:latin typeface="Calibri" charset="0"/>
                <a:ea typeface="ＭＳ Ｐゴシック" charset="0"/>
                <a:cs typeface="ＭＳ Ｐゴシック" charset="0"/>
              </a:rPr>
              <a:t> of the </a:t>
            </a:r>
            <a:r>
              <a:rPr lang="en-US" sz="2800" dirty="0" smtClean="0">
                <a:latin typeface="Calibri" charset="0"/>
                <a:ea typeface="ＭＳ Ｐゴシック" charset="0"/>
                <a:cs typeface="ＭＳ Ｐゴシック" charset="0"/>
              </a:rPr>
              <a:t>instructions</a:t>
            </a:r>
          </a:p>
          <a:p>
            <a:pPr>
              <a:spcBef>
                <a:spcPts val="100"/>
              </a:spcBef>
            </a:pPr>
            <a:r>
              <a:rPr lang="en-US" sz="2800" dirty="0" smtClean="0">
                <a:latin typeface="Calibri" charset="0"/>
                <a:ea typeface="ＭＳ Ｐゴシック" charset="0"/>
                <a:cs typeface="ＭＳ Ｐゴシック" charset="0"/>
              </a:rPr>
              <a:t>All </a:t>
            </a:r>
            <a:r>
              <a:rPr lang="en-US" sz="2800" dirty="0">
                <a:latin typeface="Calibri" charset="0"/>
                <a:ea typeface="ＭＳ Ｐゴシック" charset="0"/>
                <a:cs typeface="ＭＳ Ｐゴシック" charset="0"/>
              </a:rPr>
              <a:t>start by fetching the </a:t>
            </a:r>
            <a:r>
              <a:rPr lang="en-US" sz="2800" dirty="0" smtClean="0">
                <a:latin typeface="Calibri" charset="0"/>
                <a:ea typeface="ＭＳ Ｐゴシック" charset="0"/>
                <a:cs typeface="ＭＳ Ｐゴシック" charset="0"/>
              </a:rPr>
              <a:t>instruction itself</a:t>
            </a:r>
            <a:endParaRPr lang="en-US" sz="3600" dirty="0">
              <a:latin typeface="Calibri" charset="0"/>
              <a:ea typeface="ＭＳ Ｐゴシック" charset="0"/>
              <a:cs typeface="ＭＳ Ｐゴシック" charset="0"/>
            </a:endParaRPr>
          </a:p>
        </p:txBody>
      </p:sp>
      <p:sp>
        <p:nvSpPr>
          <p:cNvPr id="26627" name="Rectangle 4"/>
          <p:cNvSpPr>
            <a:spLocks noChangeArrowheads="1"/>
          </p:cNvSpPr>
          <p:nvPr/>
        </p:nvSpPr>
        <p:spPr bwMode="auto">
          <a:xfrm>
            <a:off x="356126" y="2644313"/>
            <a:ext cx="8737600" cy="41303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pPr>
              <a:spcBef>
                <a:spcPct val="50000"/>
              </a:spcBef>
              <a:tabLst>
                <a:tab pos="1143000" algn="l"/>
                <a:tab pos="5367338" algn="l"/>
              </a:tabLst>
            </a:pPr>
            <a:r>
              <a:rPr lang="en-US" dirty="0">
                <a:latin typeface="Courier" charset="0"/>
                <a:cs typeface="Courier" charset="0"/>
              </a:rPr>
              <a:t>{op , </a:t>
            </a:r>
            <a:r>
              <a:rPr lang="en-US" dirty="0" err="1">
                <a:latin typeface="Courier" charset="0"/>
                <a:cs typeface="Courier" charset="0"/>
              </a:rPr>
              <a:t>rs</a:t>
            </a:r>
            <a:r>
              <a:rPr lang="en-US" dirty="0">
                <a:latin typeface="Courier" charset="0"/>
                <a:cs typeface="Courier" charset="0"/>
              </a:rPr>
              <a:t> , </a:t>
            </a:r>
            <a:r>
              <a:rPr lang="en-US" dirty="0" err="1">
                <a:latin typeface="Courier" charset="0"/>
                <a:cs typeface="Courier" charset="0"/>
              </a:rPr>
              <a:t>rt</a:t>
            </a:r>
            <a:r>
              <a:rPr lang="en-US" dirty="0">
                <a:latin typeface="Courier" charset="0"/>
                <a:cs typeface="Courier" charset="0"/>
              </a:rPr>
              <a:t> , </a:t>
            </a:r>
            <a:r>
              <a:rPr lang="en-US" dirty="0" err="1">
                <a:latin typeface="Courier" charset="0"/>
                <a:cs typeface="Courier" charset="0"/>
              </a:rPr>
              <a:t>rd</a:t>
            </a:r>
            <a:r>
              <a:rPr lang="en-US" dirty="0">
                <a:latin typeface="Courier" charset="0"/>
                <a:cs typeface="Courier" charset="0"/>
              </a:rPr>
              <a:t> , </a:t>
            </a:r>
            <a:r>
              <a:rPr lang="en-US" dirty="0" err="1">
                <a:latin typeface="Courier" charset="0"/>
                <a:cs typeface="Courier" charset="0"/>
              </a:rPr>
              <a:t>shamt</a:t>
            </a:r>
            <a:r>
              <a:rPr lang="en-US" dirty="0">
                <a:latin typeface="Courier" charset="0"/>
                <a:cs typeface="Courier" charset="0"/>
              </a:rPr>
              <a:t> , </a:t>
            </a:r>
            <a:r>
              <a:rPr lang="en-US" dirty="0" err="1">
                <a:latin typeface="Courier" charset="0"/>
                <a:cs typeface="Courier" charset="0"/>
              </a:rPr>
              <a:t>funct</a:t>
            </a:r>
            <a:r>
              <a:rPr lang="en-US" dirty="0">
                <a:latin typeface="Courier" charset="0"/>
                <a:cs typeface="Courier" charset="0"/>
              </a:rPr>
              <a:t>} </a:t>
            </a:r>
            <a:r>
              <a:rPr lang="en-US" dirty="0">
                <a:latin typeface="Courier" charset="0"/>
                <a:cs typeface="Courier" charset="0"/>
                <a:sym typeface="Symbol" charset="0"/>
              </a:rPr>
              <a:t></a:t>
            </a:r>
            <a:r>
              <a:rPr lang="en-US" dirty="0">
                <a:latin typeface="Courier" charset="0"/>
                <a:cs typeface="Courier" charset="0"/>
              </a:rPr>
              <a:t> MEM[ PC ]</a:t>
            </a:r>
          </a:p>
          <a:p>
            <a:pPr>
              <a:spcBef>
                <a:spcPct val="50000"/>
              </a:spcBef>
              <a:tabLst>
                <a:tab pos="1143000" algn="l"/>
                <a:tab pos="5367338" algn="l"/>
              </a:tabLst>
            </a:pPr>
            <a:r>
              <a:rPr lang="en-US" dirty="0">
                <a:latin typeface="Courier" charset="0"/>
                <a:cs typeface="Courier" charset="0"/>
              </a:rPr>
              <a:t>{op , </a:t>
            </a:r>
            <a:r>
              <a:rPr lang="en-US" dirty="0" err="1">
                <a:latin typeface="Courier" charset="0"/>
                <a:cs typeface="Courier" charset="0"/>
              </a:rPr>
              <a:t>rs</a:t>
            </a:r>
            <a:r>
              <a:rPr lang="en-US" dirty="0">
                <a:latin typeface="Courier" charset="0"/>
                <a:cs typeface="Courier" charset="0"/>
              </a:rPr>
              <a:t> , </a:t>
            </a:r>
            <a:r>
              <a:rPr lang="en-US" dirty="0" err="1">
                <a:latin typeface="Courier" charset="0"/>
                <a:cs typeface="Courier" charset="0"/>
              </a:rPr>
              <a:t>rt</a:t>
            </a:r>
            <a:r>
              <a:rPr lang="en-US" dirty="0">
                <a:latin typeface="Courier" charset="0"/>
                <a:cs typeface="Courier" charset="0"/>
              </a:rPr>
              <a:t> ,   Imm16} </a:t>
            </a:r>
            <a:r>
              <a:rPr lang="en-US" dirty="0">
                <a:latin typeface="Courier" charset="0"/>
                <a:cs typeface="Courier" charset="0"/>
                <a:sym typeface="Symbol" charset="0"/>
              </a:rPr>
              <a:t></a:t>
            </a:r>
            <a:r>
              <a:rPr lang="en-US" dirty="0">
                <a:latin typeface="Courier" charset="0"/>
                <a:cs typeface="Courier" charset="0"/>
              </a:rPr>
              <a:t> MEM[ PC </a:t>
            </a:r>
            <a:r>
              <a:rPr lang="en-US" dirty="0" smtClean="0">
                <a:latin typeface="Courier" charset="0"/>
                <a:cs typeface="Courier" charset="0"/>
              </a:rPr>
              <a:t>]</a:t>
            </a:r>
          </a:p>
          <a:p>
            <a:pPr>
              <a:lnSpc>
                <a:spcPct val="90000"/>
              </a:lnSpc>
              <a:spcBef>
                <a:spcPts val="800"/>
              </a:spcBef>
              <a:tabLst>
                <a:tab pos="1143000" algn="l"/>
                <a:tab pos="5367338" algn="l"/>
              </a:tabLst>
            </a:pPr>
            <a:r>
              <a:rPr lang="en-US" sz="2000" u="sng" dirty="0" err="1" smtClean="0">
                <a:latin typeface="Courier" charset="0"/>
                <a:cs typeface="Courier" charset="0"/>
              </a:rPr>
              <a:t>Inst</a:t>
            </a:r>
            <a:r>
              <a:rPr lang="en-US" sz="2000" dirty="0" smtClean="0">
                <a:latin typeface="Courier" charset="0"/>
                <a:cs typeface="Courier" charset="0"/>
              </a:rPr>
              <a:t>  </a:t>
            </a:r>
            <a:r>
              <a:rPr lang="en-US" sz="2000" u="sng" dirty="0">
                <a:latin typeface="Courier" charset="0"/>
                <a:cs typeface="Courier" charset="0"/>
              </a:rPr>
              <a:t>Register Transfers</a:t>
            </a:r>
          </a:p>
          <a:p>
            <a:pPr>
              <a:lnSpc>
                <a:spcPct val="90000"/>
              </a:lnSpc>
              <a:spcBef>
                <a:spcPct val="50000"/>
              </a:spcBef>
              <a:tabLst>
                <a:tab pos="1143000" algn="l"/>
                <a:tab pos="5367338" algn="l"/>
              </a:tabLst>
            </a:pPr>
            <a:r>
              <a:rPr lang="en-US" dirty="0">
                <a:latin typeface="Courier" charset="0"/>
                <a:cs typeface="Courier" charset="0"/>
              </a:rPr>
              <a:t>ADDU   R[</a:t>
            </a:r>
            <a:r>
              <a:rPr lang="en-US" dirty="0" err="1">
                <a:latin typeface="Courier" charset="0"/>
                <a:cs typeface="Courier" charset="0"/>
              </a:rPr>
              <a:t>rd</a:t>
            </a:r>
            <a:r>
              <a:rPr lang="en-US" dirty="0">
                <a:latin typeface="Courier" charset="0"/>
                <a:cs typeface="Courier" charset="0"/>
              </a:rPr>
              <a:t>] </a:t>
            </a:r>
            <a:r>
              <a:rPr lang="en-US" dirty="0">
                <a:latin typeface="Courier" charset="0"/>
                <a:cs typeface="Courier" charset="0"/>
                <a:sym typeface="Symbol" charset="0"/>
              </a:rPr>
              <a:t></a:t>
            </a:r>
            <a:r>
              <a:rPr lang="en-US" dirty="0">
                <a:latin typeface="Courier" charset="0"/>
                <a:cs typeface="Courier" charset="0"/>
              </a:rPr>
              <a:t> R[</a:t>
            </a:r>
            <a:r>
              <a:rPr lang="en-US" dirty="0" err="1">
                <a:latin typeface="Courier" charset="0"/>
                <a:cs typeface="Courier" charset="0"/>
              </a:rPr>
              <a:t>rs</a:t>
            </a:r>
            <a:r>
              <a:rPr lang="en-US" dirty="0">
                <a:latin typeface="Courier" charset="0"/>
                <a:cs typeface="Courier" charset="0"/>
              </a:rPr>
              <a:t>] + R[</a:t>
            </a:r>
            <a:r>
              <a:rPr lang="en-US" dirty="0" err="1">
                <a:latin typeface="Courier" charset="0"/>
                <a:cs typeface="Courier" charset="0"/>
              </a:rPr>
              <a:t>rt</a:t>
            </a:r>
            <a:r>
              <a:rPr lang="en-US" dirty="0">
                <a:latin typeface="Courier" charset="0"/>
                <a:cs typeface="Courier" charset="0"/>
              </a:rPr>
              <a:t>]; PC </a:t>
            </a:r>
            <a:r>
              <a:rPr lang="en-US" dirty="0">
                <a:latin typeface="Courier" charset="0"/>
                <a:cs typeface="Courier" charset="0"/>
                <a:sym typeface="Symbol" charset="0"/>
              </a:rPr>
              <a:t></a:t>
            </a:r>
            <a:r>
              <a:rPr lang="en-US" dirty="0">
                <a:latin typeface="Courier" charset="0"/>
                <a:cs typeface="Courier" charset="0"/>
              </a:rPr>
              <a:t> PC + 4</a:t>
            </a:r>
          </a:p>
          <a:p>
            <a:pPr>
              <a:lnSpc>
                <a:spcPct val="90000"/>
              </a:lnSpc>
              <a:spcBef>
                <a:spcPct val="50000"/>
              </a:spcBef>
              <a:tabLst>
                <a:tab pos="1143000" algn="l"/>
                <a:tab pos="5367338" algn="l"/>
              </a:tabLst>
            </a:pPr>
            <a:r>
              <a:rPr lang="en-US" dirty="0">
                <a:latin typeface="Courier" charset="0"/>
                <a:cs typeface="Courier" charset="0"/>
              </a:rPr>
              <a:t>SUBU   R[</a:t>
            </a:r>
            <a:r>
              <a:rPr lang="en-US" dirty="0" err="1">
                <a:latin typeface="Courier" charset="0"/>
                <a:cs typeface="Courier" charset="0"/>
              </a:rPr>
              <a:t>rd</a:t>
            </a:r>
            <a:r>
              <a:rPr lang="en-US" dirty="0">
                <a:latin typeface="Courier" charset="0"/>
                <a:cs typeface="Courier" charset="0"/>
              </a:rPr>
              <a:t>] </a:t>
            </a:r>
            <a:r>
              <a:rPr lang="en-US" dirty="0">
                <a:latin typeface="Courier" charset="0"/>
                <a:cs typeface="Courier" charset="0"/>
                <a:sym typeface="Symbol" charset="0"/>
              </a:rPr>
              <a:t></a:t>
            </a:r>
            <a:r>
              <a:rPr lang="en-US" dirty="0">
                <a:latin typeface="Courier" charset="0"/>
                <a:cs typeface="Courier" charset="0"/>
              </a:rPr>
              <a:t> R[</a:t>
            </a:r>
            <a:r>
              <a:rPr lang="en-US" dirty="0" err="1">
                <a:latin typeface="Courier" charset="0"/>
                <a:cs typeface="Courier" charset="0"/>
              </a:rPr>
              <a:t>rs</a:t>
            </a:r>
            <a:r>
              <a:rPr lang="en-US" dirty="0">
                <a:latin typeface="Courier" charset="0"/>
                <a:cs typeface="Courier" charset="0"/>
              </a:rPr>
              <a:t>] – R[</a:t>
            </a:r>
            <a:r>
              <a:rPr lang="en-US" dirty="0" err="1">
                <a:latin typeface="Courier" charset="0"/>
                <a:cs typeface="Courier" charset="0"/>
              </a:rPr>
              <a:t>rt</a:t>
            </a:r>
            <a:r>
              <a:rPr lang="en-US" dirty="0">
                <a:latin typeface="Courier" charset="0"/>
                <a:cs typeface="Courier" charset="0"/>
              </a:rPr>
              <a:t>]; PC </a:t>
            </a:r>
            <a:r>
              <a:rPr lang="en-US" dirty="0">
                <a:latin typeface="Courier" charset="0"/>
                <a:cs typeface="Courier" charset="0"/>
                <a:sym typeface="Symbol" charset="0"/>
              </a:rPr>
              <a:t></a:t>
            </a:r>
            <a:r>
              <a:rPr lang="en-US" dirty="0">
                <a:latin typeface="Courier" charset="0"/>
                <a:cs typeface="Courier" charset="0"/>
              </a:rPr>
              <a:t> PC + 4</a:t>
            </a:r>
          </a:p>
          <a:p>
            <a:pPr>
              <a:lnSpc>
                <a:spcPct val="90000"/>
              </a:lnSpc>
              <a:spcBef>
                <a:spcPct val="50000"/>
              </a:spcBef>
              <a:tabLst>
                <a:tab pos="1143000" algn="l"/>
                <a:tab pos="5367338" algn="l"/>
              </a:tabLst>
            </a:pPr>
            <a:r>
              <a:rPr lang="en-US" dirty="0">
                <a:latin typeface="Courier" charset="0"/>
                <a:cs typeface="Courier" charset="0"/>
              </a:rPr>
              <a:t>ORI    R[</a:t>
            </a:r>
            <a:r>
              <a:rPr lang="en-US" dirty="0" err="1">
                <a:latin typeface="Courier" charset="0"/>
                <a:cs typeface="Courier" charset="0"/>
              </a:rPr>
              <a:t>rt</a:t>
            </a:r>
            <a:r>
              <a:rPr lang="en-US" dirty="0">
                <a:latin typeface="Courier" charset="0"/>
                <a:cs typeface="Courier" charset="0"/>
              </a:rPr>
              <a:t>] </a:t>
            </a:r>
            <a:r>
              <a:rPr lang="en-US" dirty="0">
                <a:latin typeface="Courier" charset="0"/>
                <a:cs typeface="Courier" charset="0"/>
                <a:sym typeface="Symbol" charset="0"/>
              </a:rPr>
              <a:t></a:t>
            </a:r>
            <a:r>
              <a:rPr lang="en-US" dirty="0">
                <a:latin typeface="Courier" charset="0"/>
                <a:cs typeface="Courier" charset="0"/>
              </a:rPr>
              <a:t> R[</a:t>
            </a:r>
            <a:r>
              <a:rPr lang="en-US" dirty="0" err="1">
                <a:latin typeface="Courier" charset="0"/>
                <a:cs typeface="Courier" charset="0"/>
              </a:rPr>
              <a:t>rs</a:t>
            </a:r>
            <a:r>
              <a:rPr lang="en-US" dirty="0">
                <a:latin typeface="Courier" charset="0"/>
                <a:cs typeface="Courier" charset="0"/>
              </a:rPr>
              <a:t>] | </a:t>
            </a:r>
            <a:r>
              <a:rPr lang="en-US" dirty="0" err="1">
                <a:latin typeface="Courier" charset="0"/>
                <a:cs typeface="Courier" charset="0"/>
              </a:rPr>
              <a:t>zero_ext</a:t>
            </a:r>
            <a:r>
              <a:rPr lang="en-US" dirty="0">
                <a:latin typeface="Courier" charset="0"/>
                <a:cs typeface="Courier" charset="0"/>
              </a:rPr>
              <a:t>(Imm16); PC </a:t>
            </a:r>
            <a:r>
              <a:rPr lang="en-US" dirty="0">
                <a:latin typeface="Courier" charset="0"/>
                <a:cs typeface="Courier" charset="0"/>
                <a:sym typeface="Symbol" charset="0"/>
              </a:rPr>
              <a:t></a:t>
            </a:r>
            <a:r>
              <a:rPr lang="en-US" dirty="0">
                <a:latin typeface="Courier" charset="0"/>
                <a:cs typeface="Courier" charset="0"/>
              </a:rPr>
              <a:t> PC + 4</a:t>
            </a:r>
          </a:p>
          <a:p>
            <a:pPr>
              <a:lnSpc>
                <a:spcPct val="90000"/>
              </a:lnSpc>
              <a:spcBef>
                <a:spcPct val="50000"/>
              </a:spcBef>
              <a:tabLst>
                <a:tab pos="1143000" algn="l"/>
                <a:tab pos="5367338" algn="l"/>
              </a:tabLst>
            </a:pPr>
            <a:r>
              <a:rPr lang="en-US" dirty="0">
                <a:latin typeface="Courier" charset="0"/>
                <a:cs typeface="Courier" charset="0"/>
              </a:rPr>
              <a:t>LOAD   R[</a:t>
            </a:r>
            <a:r>
              <a:rPr lang="en-US" dirty="0" err="1">
                <a:latin typeface="Courier" charset="0"/>
                <a:cs typeface="Courier" charset="0"/>
              </a:rPr>
              <a:t>rt</a:t>
            </a:r>
            <a:r>
              <a:rPr lang="en-US" dirty="0">
                <a:latin typeface="Courier" charset="0"/>
                <a:cs typeface="Courier" charset="0"/>
              </a:rPr>
              <a:t>] </a:t>
            </a:r>
            <a:r>
              <a:rPr lang="en-US" dirty="0">
                <a:latin typeface="Courier" charset="0"/>
                <a:cs typeface="Courier" charset="0"/>
                <a:sym typeface="Symbol" charset="0"/>
              </a:rPr>
              <a:t></a:t>
            </a:r>
            <a:r>
              <a:rPr lang="en-US" dirty="0">
                <a:latin typeface="Courier" charset="0"/>
                <a:cs typeface="Courier" charset="0"/>
              </a:rPr>
              <a:t> MEM[ R[</a:t>
            </a:r>
            <a:r>
              <a:rPr lang="en-US" dirty="0" err="1">
                <a:latin typeface="Courier" charset="0"/>
                <a:cs typeface="Courier" charset="0"/>
              </a:rPr>
              <a:t>rs</a:t>
            </a:r>
            <a:r>
              <a:rPr lang="en-US" dirty="0">
                <a:latin typeface="Courier" charset="0"/>
                <a:cs typeface="Courier" charset="0"/>
              </a:rPr>
              <a:t>] + </a:t>
            </a:r>
            <a:r>
              <a:rPr lang="en-US" dirty="0" err="1">
                <a:latin typeface="Courier" charset="0"/>
                <a:cs typeface="Courier" charset="0"/>
              </a:rPr>
              <a:t>sign_ext</a:t>
            </a:r>
            <a:r>
              <a:rPr lang="en-US" dirty="0">
                <a:latin typeface="Courier" charset="0"/>
                <a:cs typeface="Courier" charset="0"/>
              </a:rPr>
              <a:t>(Imm16)]; PC </a:t>
            </a:r>
            <a:r>
              <a:rPr lang="en-US" dirty="0">
                <a:latin typeface="Courier" charset="0"/>
                <a:cs typeface="Courier" charset="0"/>
                <a:sym typeface="Symbol" charset="0"/>
              </a:rPr>
              <a:t></a:t>
            </a:r>
            <a:r>
              <a:rPr lang="en-US" dirty="0">
                <a:latin typeface="Courier" charset="0"/>
                <a:cs typeface="Courier" charset="0"/>
              </a:rPr>
              <a:t> PC + 4</a:t>
            </a:r>
          </a:p>
          <a:p>
            <a:pPr>
              <a:lnSpc>
                <a:spcPct val="90000"/>
              </a:lnSpc>
              <a:spcBef>
                <a:spcPct val="50000"/>
              </a:spcBef>
              <a:tabLst>
                <a:tab pos="1143000" algn="l"/>
                <a:tab pos="5367338" algn="l"/>
              </a:tabLst>
            </a:pPr>
            <a:r>
              <a:rPr lang="en-US" dirty="0">
                <a:latin typeface="Courier" charset="0"/>
                <a:cs typeface="Courier" charset="0"/>
              </a:rPr>
              <a:t>STORE  MEM[ R[</a:t>
            </a:r>
            <a:r>
              <a:rPr lang="en-US" dirty="0" err="1">
                <a:latin typeface="Courier" charset="0"/>
                <a:cs typeface="Courier" charset="0"/>
              </a:rPr>
              <a:t>rs</a:t>
            </a:r>
            <a:r>
              <a:rPr lang="en-US" dirty="0">
                <a:latin typeface="Courier" charset="0"/>
                <a:cs typeface="Courier" charset="0"/>
              </a:rPr>
              <a:t>] + </a:t>
            </a:r>
            <a:r>
              <a:rPr lang="en-US" dirty="0" err="1">
                <a:latin typeface="Courier" charset="0"/>
                <a:cs typeface="Courier" charset="0"/>
              </a:rPr>
              <a:t>sign_ext</a:t>
            </a:r>
            <a:r>
              <a:rPr lang="en-US" dirty="0">
                <a:latin typeface="Courier" charset="0"/>
                <a:cs typeface="Courier" charset="0"/>
              </a:rPr>
              <a:t>(Imm16) ] </a:t>
            </a:r>
            <a:r>
              <a:rPr lang="en-US" dirty="0">
                <a:latin typeface="Courier" charset="0"/>
                <a:cs typeface="Courier" charset="0"/>
                <a:sym typeface="Symbol" charset="0"/>
              </a:rPr>
              <a:t></a:t>
            </a:r>
            <a:r>
              <a:rPr lang="en-US" dirty="0">
                <a:latin typeface="Courier" charset="0"/>
                <a:cs typeface="Courier" charset="0"/>
              </a:rPr>
              <a:t> R[</a:t>
            </a:r>
            <a:r>
              <a:rPr lang="en-US" dirty="0" err="1">
                <a:latin typeface="Courier" charset="0"/>
                <a:cs typeface="Courier" charset="0"/>
              </a:rPr>
              <a:t>rt</a:t>
            </a:r>
            <a:r>
              <a:rPr lang="en-US" dirty="0">
                <a:latin typeface="Courier" charset="0"/>
                <a:cs typeface="Courier" charset="0"/>
              </a:rPr>
              <a:t>]; PC </a:t>
            </a:r>
            <a:r>
              <a:rPr lang="en-US" dirty="0">
                <a:latin typeface="Courier" charset="0"/>
                <a:cs typeface="Courier" charset="0"/>
                <a:sym typeface="Symbol" charset="0"/>
              </a:rPr>
              <a:t></a:t>
            </a:r>
            <a:r>
              <a:rPr lang="en-US" dirty="0">
                <a:latin typeface="Courier" charset="0"/>
                <a:cs typeface="Courier" charset="0"/>
              </a:rPr>
              <a:t> PC + 4</a:t>
            </a:r>
          </a:p>
          <a:p>
            <a:pPr>
              <a:lnSpc>
                <a:spcPct val="90000"/>
              </a:lnSpc>
              <a:spcBef>
                <a:spcPct val="50000"/>
              </a:spcBef>
              <a:tabLst>
                <a:tab pos="1143000" algn="l"/>
                <a:tab pos="5367338" algn="l"/>
              </a:tabLst>
            </a:pPr>
            <a:r>
              <a:rPr lang="en-US" dirty="0">
                <a:latin typeface="Courier" charset="0"/>
                <a:cs typeface="Courier" charset="0"/>
              </a:rPr>
              <a:t>BEQ    if ( R[</a:t>
            </a:r>
            <a:r>
              <a:rPr lang="en-US" dirty="0" err="1">
                <a:latin typeface="Courier" charset="0"/>
                <a:cs typeface="Courier" charset="0"/>
              </a:rPr>
              <a:t>rs</a:t>
            </a:r>
            <a:r>
              <a:rPr lang="en-US" dirty="0">
                <a:latin typeface="Courier" charset="0"/>
                <a:cs typeface="Courier" charset="0"/>
              </a:rPr>
              <a:t>] == R[</a:t>
            </a:r>
            <a:r>
              <a:rPr lang="en-US" dirty="0" err="1">
                <a:latin typeface="Courier" charset="0"/>
                <a:cs typeface="Courier" charset="0"/>
              </a:rPr>
              <a:t>rt</a:t>
            </a:r>
            <a:r>
              <a:rPr lang="en-US" dirty="0">
                <a:latin typeface="Courier" charset="0"/>
                <a:cs typeface="Courier" charset="0"/>
              </a:rPr>
              <a:t>] )</a:t>
            </a:r>
            <a:br>
              <a:rPr lang="en-US" dirty="0">
                <a:latin typeface="Courier" charset="0"/>
                <a:cs typeface="Courier" charset="0"/>
              </a:rPr>
            </a:br>
            <a:r>
              <a:rPr lang="en-US" dirty="0">
                <a:latin typeface="Courier" charset="0"/>
                <a:cs typeface="Courier" charset="0"/>
              </a:rPr>
              <a:t>        </a:t>
            </a:r>
            <a:r>
              <a:rPr lang="en-US" dirty="0" smtClean="0">
                <a:latin typeface="Courier" charset="0"/>
                <a:cs typeface="Courier" charset="0"/>
              </a:rPr>
              <a:t>   PC </a:t>
            </a:r>
            <a:r>
              <a:rPr lang="en-US" dirty="0">
                <a:latin typeface="Courier" charset="0"/>
                <a:cs typeface="Courier" charset="0"/>
                <a:sym typeface="Symbol" charset="0"/>
              </a:rPr>
              <a:t></a:t>
            </a:r>
            <a:r>
              <a:rPr lang="en-US" dirty="0">
                <a:latin typeface="Courier" charset="0"/>
                <a:cs typeface="Courier" charset="0"/>
              </a:rPr>
              <a:t> PC + 4 + </a:t>
            </a:r>
            <a:r>
              <a:rPr lang="en-US" dirty="0" smtClean="0">
                <a:latin typeface="Courier" charset="0"/>
                <a:cs typeface="Courier" charset="0"/>
              </a:rPr>
              <a:t>{</a:t>
            </a:r>
            <a:r>
              <a:rPr lang="en-US" dirty="0" err="1" smtClean="0">
                <a:latin typeface="Courier" charset="0"/>
                <a:cs typeface="Courier" charset="0"/>
              </a:rPr>
              <a:t>sign_ext</a:t>
            </a:r>
            <a:r>
              <a:rPr lang="en-US" dirty="0">
                <a:latin typeface="Courier" charset="0"/>
                <a:cs typeface="Courier" charset="0"/>
              </a:rPr>
              <a:t>(Imm16</a:t>
            </a:r>
            <a:r>
              <a:rPr lang="en-US" dirty="0" smtClean="0">
                <a:latin typeface="Courier" charset="0"/>
                <a:cs typeface="Courier" charset="0"/>
              </a:rPr>
              <a:t>), 2’b00}</a:t>
            </a:r>
          </a:p>
          <a:p>
            <a:pPr>
              <a:lnSpc>
                <a:spcPct val="90000"/>
              </a:lnSpc>
              <a:spcBef>
                <a:spcPts val="0"/>
              </a:spcBef>
              <a:tabLst>
                <a:tab pos="1143000" algn="l"/>
                <a:tab pos="5367338" algn="l"/>
              </a:tabLst>
            </a:pPr>
            <a:r>
              <a:rPr lang="en-US" dirty="0">
                <a:latin typeface="Courier" charset="0"/>
                <a:cs typeface="Courier" charset="0"/>
              </a:rPr>
              <a:t> </a:t>
            </a:r>
            <a:r>
              <a:rPr lang="en-US" dirty="0" smtClean="0">
                <a:latin typeface="Courier" charset="0"/>
                <a:cs typeface="Courier" charset="0"/>
              </a:rPr>
              <a:t>      else </a:t>
            </a:r>
            <a:r>
              <a:rPr lang="en-US" dirty="0">
                <a:latin typeface="Courier" charset="0"/>
                <a:cs typeface="Courier" charset="0"/>
              </a:rPr>
              <a:t>PC </a:t>
            </a:r>
            <a:r>
              <a:rPr lang="en-US" dirty="0">
                <a:latin typeface="Courier" charset="0"/>
                <a:cs typeface="Courier" charset="0"/>
                <a:sym typeface="Symbol" charset="0"/>
              </a:rPr>
              <a:t></a:t>
            </a:r>
            <a:r>
              <a:rPr lang="en-US" dirty="0">
                <a:latin typeface="Courier" charset="0"/>
                <a:cs typeface="Courier" charset="0"/>
              </a:rPr>
              <a:t> PC + 4</a:t>
            </a:r>
          </a:p>
        </p:txBody>
      </p:sp>
      <p:sp>
        <p:nvSpPr>
          <p:cNvPr id="26628" name="Title 4"/>
          <p:cNvSpPr>
            <a:spLocks noGrp="1"/>
          </p:cNvSpPr>
          <p:nvPr>
            <p:ph type="title"/>
          </p:nvPr>
        </p:nvSpPr>
        <p:spPr/>
        <p:txBody>
          <a:bodyPr/>
          <a:lstStyle/>
          <a:p>
            <a:r>
              <a:rPr lang="en-US" dirty="0">
                <a:latin typeface="Calibri" charset="0"/>
                <a:ea typeface="ＭＳ Ｐゴシック" charset="0"/>
                <a:cs typeface="ＭＳ Ｐゴシック" charset="0"/>
              </a:rPr>
              <a:t>Register Transfer </a:t>
            </a:r>
            <a:r>
              <a:rPr lang="en-US" dirty="0" smtClean="0">
                <a:latin typeface="Calibri" charset="0"/>
                <a:ea typeface="ＭＳ Ｐゴシック" charset="0"/>
                <a:cs typeface="ＭＳ Ｐゴシック" charset="0"/>
              </a:rPr>
              <a:t>Level (</a:t>
            </a:r>
            <a:r>
              <a:rPr lang="en-US" dirty="0">
                <a:latin typeface="Calibri" charset="0"/>
                <a:ea typeface="ＭＳ Ｐゴシック" charset="0"/>
                <a:cs typeface="ＭＳ Ｐゴシック" charset="0"/>
              </a:rPr>
              <a:t>RTL)</a:t>
            </a: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10</a:t>
            </a:fld>
            <a:endParaRPr lang="en-US"/>
          </a:p>
        </p:txBody>
      </p:sp>
    </p:spTree>
    <p:extLst>
      <p:ext uri="{BB962C8B-B14F-4D97-AF65-F5344CB8AC3E}">
        <p14:creationId xmlns:p14="http://schemas.microsoft.com/office/powerpoint/2010/main" val="278666223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Step 1: Requirements of the Instruction Set</a:t>
            </a:r>
          </a:p>
        </p:txBody>
      </p:sp>
      <p:sp>
        <p:nvSpPr>
          <p:cNvPr id="36867" name="Rectangle 3"/>
          <p:cNvSpPr>
            <a:spLocks noGrp="1" noChangeArrowheads="1"/>
          </p:cNvSpPr>
          <p:nvPr>
            <p:ph type="body" idx="1"/>
          </p:nvPr>
        </p:nvSpPr>
        <p:spPr/>
        <p:txBody>
          <a:bodyPr>
            <a:normAutofit fontScale="77500" lnSpcReduction="20000"/>
          </a:bodyPr>
          <a:lstStyle/>
          <a:p>
            <a:pPr>
              <a:defRPr/>
            </a:pPr>
            <a:r>
              <a:rPr lang="en-US" dirty="0" smtClean="0"/>
              <a:t>Memory (MEM)</a:t>
            </a:r>
          </a:p>
          <a:p>
            <a:pPr lvl="1">
              <a:defRPr/>
            </a:pPr>
            <a:r>
              <a:rPr lang="en-US" dirty="0" smtClean="0"/>
              <a:t>Instructions &amp; data (will use one for each)</a:t>
            </a:r>
          </a:p>
          <a:p>
            <a:pPr>
              <a:defRPr/>
            </a:pPr>
            <a:r>
              <a:rPr lang="en-US" dirty="0" smtClean="0"/>
              <a:t>Registers (R: 32, 32-bit wide registers)</a:t>
            </a:r>
          </a:p>
          <a:p>
            <a:pPr lvl="1">
              <a:defRPr/>
            </a:pPr>
            <a:r>
              <a:rPr lang="en-US" dirty="0" smtClean="0"/>
              <a:t>Read RS</a:t>
            </a:r>
          </a:p>
          <a:p>
            <a:pPr lvl="1">
              <a:defRPr/>
            </a:pPr>
            <a:r>
              <a:rPr lang="en-US" dirty="0" smtClean="0"/>
              <a:t>Read RT</a:t>
            </a:r>
          </a:p>
          <a:p>
            <a:pPr lvl="1">
              <a:defRPr/>
            </a:pPr>
            <a:r>
              <a:rPr lang="en-US" dirty="0" smtClean="0"/>
              <a:t>Write RT or RD</a:t>
            </a:r>
          </a:p>
          <a:p>
            <a:pPr>
              <a:defRPr/>
            </a:pPr>
            <a:r>
              <a:rPr lang="en-US" dirty="0" smtClean="0"/>
              <a:t>Program Counter (PC)</a:t>
            </a:r>
          </a:p>
          <a:p>
            <a:pPr>
              <a:defRPr/>
            </a:pPr>
            <a:r>
              <a:rPr lang="en-US" dirty="0" smtClean="0"/>
              <a:t>Extender (sign/zero extend)</a:t>
            </a:r>
          </a:p>
          <a:p>
            <a:pPr>
              <a:defRPr/>
            </a:pPr>
            <a:r>
              <a:rPr lang="en-US" dirty="0" smtClean="0"/>
              <a:t>Add/Sub/OR/</a:t>
            </a:r>
            <a:r>
              <a:rPr lang="en-US" dirty="0" err="1" smtClean="0"/>
              <a:t>etc</a:t>
            </a:r>
            <a:r>
              <a:rPr lang="en-US" dirty="0" smtClean="0"/>
              <a:t> unit for operation on register(s) or extended immediate (ALU)</a:t>
            </a:r>
          </a:p>
          <a:p>
            <a:pPr>
              <a:defRPr/>
            </a:pPr>
            <a:r>
              <a:rPr lang="en-US" dirty="0" smtClean="0"/>
              <a:t>Add 4 (+ maybe extended immediate) to PC</a:t>
            </a:r>
          </a:p>
          <a:p>
            <a:pPr>
              <a:defRPr/>
            </a:pPr>
            <a:r>
              <a:rPr lang="en-US" dirty="0" smtClean="0"/>
              <a:t>Compare registers?</a:t>
            </a: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11</a:t>
            </a:fld>
            <a:endParaRPr lang="en-US"/>
          </a:p>
        </p:txBody>
      </p:sp>
    </p:spTree>
    <p:extLst>
      <p:ext uri="{BB962C8B-B14F-4D97-AF65-F5344CB8AC3E}">
        <p14:creationId xmlns:p14="http://schemas.microsoft.com/office/powerpoint/2010/main" val="312664901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Step 2: Components of the Datapath</a:t>
            </a:r>
          </a:p>
        </p:txBody>
      </p:sp>
      <p:sp>
        <p:nvSpPr>
          <p:cNvPr id="33795" name="Rectangle 3"/>
          <p:cNvSpPr>
            <a:spLocks noGrp="1" noChangeArrowheads="1"/>
          </p:cNvSpPr>
          <p:nvPr>
            <p:ph type="body" idx="1"/>
          </p:nvPr>
        </p:nvSpPr>
        <p:spPr>
          <a:xfrm>
            <a:off x="457200" y="1600200"/>
            <a:ext cx="8229600" cy="1836738"/>
          </a:xfrm>
        </p:spPr>
        <p:txBody>
          <a:bodyPr/>
          <a:lstStyle/>
          <a:p>
            <a:r>
              <a:rPr lang="en-US" dirty="0">
                <a:latin typeface="Calibri" charset="0"/>
                <a:ea typeface="ＭＳ Ｐゴシック" charset="0"/>
                <a:cs typeface="ＭＳ Ｐゴシック" charset="0"/>
              </a:rPr>
              <a:t>Combinational Elements</a:t>
            </a:r>
          </a:p>
          <a:p>
            <a:r>
              <a:rPr lang="en-US" dirty="0">
                <a:latin typeface="Calibri" charset="0"/>
                <a:ea typeface="ＭＳ Ｐゴシック" charset="0"/>
                <a:cs typeface="ＭＳ Ｐゴシック" charset="0"/>
              </a:rPr>
              <a:t>Storage Elements + Clocking Methodology</a:t>
            </a:r>
          </a:p>
          <a:p>
            <a:r>
              <a:rPr lang="en-US" dirty="0">
                <a:latin typeface="Calibri" charset="0"/>
                <a:ea typeface="ＭＳ Ｐゴシック" charset="0"/>
                <a:cs typeface="ＭＳ Ｐゴシック" charset="0"/>
              </a:rPr>
              <a:t>Building Blocks</a:t>
            </a:r>
          </a:p>
        </p:txBody>
      </p:sp>
      <p:grpSp>
        <p:nvGrpSpPr>
          <p:cNvPr id="33799" name="Group 120"/>
          <p:cNvGrpSpPr>
            <a:grpSpLocks/>
          </p:cNvGrpSpPr>
          <p:nvPr/>
        </p:nvGrpSpPr>
        <p:grpSpPr bwMode="auto">
          <a:xfrm>
            <a:off x="171450" y="3457575"/>
            <a:ext cx="3225800" cy="2162175"/>
            <a:chOff x="171003" y="3457002"/>
            <a:chExt cx="3225761" cy="2163289"/>
          </a:xfrm>
        </p:grpSpPr>
        <p:grpSp>
          <p:nvGrpSpPr>
            <p:cNvPr id="33844" name="Group 38"/>
            <p:cNvGrpSpPr>
              <a:grpSpLocks/>
            </p:cNvGrpSpPr>
            <p:nvPr/>
          </p:nvGrpSpPr>
          <p:grpSpPr bwMode="auto">
            <a:xfrm>
              <a:off x="171003" y="3457002"/>
              <a:ext cx="3225761" cy="1707442"/>
              <a:chOff x="2514600" y="1206500"/>
              <a:chExt cx="3225761" cy="1707442"/>
            </a:xfrm>
          </p:grpSpPr>
          <p:sp>
            <p:nvSpPr>
              <p:cNvPr id="40" name="Line 4"/>
              <p:cNvSpPr>
                <a:spLocks noChangeShapeType="1"/>
              </p:cNvSpPr>
              <p:nvPr/>
            </p:nvSpPr>
            <p:spPr bwMode="auto">
              <a:xfrm flipH="1">
                <a:off x="2820984" y="1708408"/>
                <a:ext cx="787390"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42" name="Line 14"/>
              <p:cNvSpPr>
                <a:spLocks noChangeShapeType="1"/>
              </p:cNvSpPr>
              <p:nvPr/>
            </p:nvSpPr>
            <p:spPr bwMode="auto">
              <a:xfrm flipH="1">
                <a:off x="3208330" y="1638522"/>
                <a:ext cx="88899" cy="139772"/>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43" name="Rectangle 15"/>
              <p:cNvSpPr>
                <a:spLocks noChangeArrowheads="1"/>
              </p:cNvSpPr>
              <p:nvPr/>
            </p:nvSpPr>
            <p:spPr bwMode="auto">
              <a:xfrm>
                <a:off x="2895595" y="1663935"/>
                <a:ext cx="390520" cy="335136"/>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44" name="Line 16"/>
              <p:cNvSpPr>
                <a:spLocks noChangeShapeType="1"/>
              </p:cNvSpPr>
              <p:nvPr/>
            </p:nvSpPr>
            <p:spPr bwMode="auto">
              <a:xfrm flipH="1">
                <a:off x="2820984" y="2621692"/>
                <a:ext cx="787390"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45" name="Line 17"/>
              <p:cNvSpPr>
                <a:spLocks noChangeShapeType="1"/>
              </p:cNvSpPr>
              <p:nvPr/>
            </p:nvSpPr>
            <p:spPr bwMode="auto">
              <a:xfrm flipH="1">
                <a:off x="3208330" y="2551806"/>
                <a:ext cx="88899" cy="139772"/>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46" name="Rectangle 18"/>
              <p:cNvSpPr>
                <a:spLocks noChangeArrowheads="1"/>
              </p:cNvSpPr>
              <p:nvPr/>
            </p:nvSpPr>
            <p:spPr bwMode="auto">
              <a:xfrm>
                <a:off x="2895595" y="2577219"/>
                <a:ext cx="390520" cy="33672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47" name="Rectangle 19"/>
              <p:cNvSpPr>
                <a:spLocks noChangeArrowheads="1"/>
              </p:cNvSpPr>
              <p:nvPr/>
            </p:nvSpPr>
            <p:spPr bwMode="auto">
              <a:xfrm>
                <a:off x="2514600" y="1511457"/>
                <a:ext cx="301621" cy="335136"/>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A</a:t>
                </a:r>
              </a:p>
            </p:txBody>
          </p:sp>
          <p:sp>
            <p:nvSpPr>
              <p:cNvPr id="48" name="Rectangle 20"/>
              <p:cNvSpPr>
                <a:spLocks noChangeArrowheads="1"/>
              </p:cNvSpPr>
              <p:nvPr/>
            </p:nvSpPr>
            <p:spPr bwMode="auto">
              <a:xfrm>
                <a:off x="2514600" y="2426328"/>
                <a:ext cx="293684" cy="335136"/>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B</a:t>
                </a:r>
              </a:p>
            </p:txBody>
          </p:sp>
          <p:sp>
            <p:nvSpPr>
              <p:cNvPr id="49" name="Line 21"/>
              <p:cNvSpPr>
                <a:spLocks noChangeShapeType="1"/>
              </p:cNvSpPr>
              <p:nvPr/>
            </p:nvSpPr>
            <p:spPr bwMode="auto">
              <a:xfrm flipH="1">
                <a:off x="4040170" y="2165844"/>
                <a:ext cx="787390"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50" name="Line 22"/>
              <p:cNvSpPr>
                <a:spLocks noChangeShapeType="1"/>
              </p:cNvSpPr>
              <p:nvPr/>
            </p:nvSpPr>
            <p:spPr bwMode="auto">
              <a:xfrm flipH="1">
                <a:off x="4427515" y="2095958"/>
                <a:ext cx="88899" cy="139772"/>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51" name="Rectangle 23"/>
              <p:cNvSpPr>
                <a:spLocks noChangeArrowheads="1"/>
              </p:cNvSpPr>
              <p:nvPr/>
            </p:nvSpPr>
            <p:spPr bwMode="auto">
              <a:xfrm>
                <a:off x="4114781" y="2121371"/>
                <a:ext cx="390520" cy="335136"/>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52" name="Rectangle 24"/>
              <p:cNvSpPr>
                <a:spLocks noChangeArrowheads="1"/>
              </p:cNvSpPr>
              <p:nvPr/>
            </p:nvSpPr>
            <p:spPr bwMode="auto">
              <a:xfrm>
                <a:off x="4800572" y="1968892"/>
                <a:ext cx="549268" cy="335136"/>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Sum</a:t>
                </a:r>
              </a:p>
            </p:txBody>
          </p:sp>
          <p:sp>
            <p:nvSpPr>
              <p:cNvPr id="53" name="Line 25"/>
              <p:cNvSpPr>
                <a:spLocks noChangeShapeType="1"/>
              </p:cNvSpPr>
              <p:nvPr/>
            </p:nvSpPr>
            <p:spPr bwMode="auto">
              <a:xfrm>
                <a:off x="3790935" y="2621692"/>
                <a:ext cx="965188" cy="0"/>
              </a:xfrm>
              <a:prstGeom prst="line">
                <a:avLst/>
              </a:prstGeom>
              <a:noFill/>
              <a:ln w="2540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54" name="Rectangle 26"/>
              <p:cNvSpPr>
                <a:spLocks noChangeArrowheads="1"/>
              </p:cNvSpPr>
              <p:nvPr/>
            </p:nvSpPr>
            <p:spPr bwMode="auto">
              <a:xfrm>
                <a:off x="4800572" y="2426328"/>
                <a:ext cx="939789" cy="335136"/>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CarryOut</a:t>
                </a:r>
                <a:endParaRPr lang="en-US" sz="1600" dirty="0">
                  <a:latin typeface="+mn-lt"/>
                  <a:ea typeface="ＭＳ Ｐゴシック" charset="-128"/>
                  <a:cs typeface="ＭＳ Ｐゴシック" charset="-128"/>
                </a:endParaRPr>
              </a:p>
            </p:txBody>
          </p:sp>
          <p:sp>
            <p:nvSpPr>
              <p:cNvPr id="56" name="Line 72"/>
              <p:cNvSpPr>
                <a:spLocks noChangeShapeType="1"/>
              </p:cNvSpPr>
              <p:nvPr/>
            </p:nvSpPr>
            <p:spPr bwMode="auto">
              <a:xfrm>
                <a:off x="3900471" y="1339919"/>
                <a:ext cx="0" cy="432022"/>
              </a:xfrm>
              <a:prstGeom prst="line">
                <a:avLst/>
              </a:prstGeom>
              <a:noFill/>
              <a:ln w="2540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57" name="Rectangle 73"/>
              <p:cNvSpPr>
                <a:spLocks noChangeArrowheads="1"/>
              </p:cNvSpPr>
              <p:nvPr/>
            </p:nvSpPr>
            <p:spPr bwMode="auto">
              <a:xfrm>
                <a:off x="3886183" y="1206500"/>
                <a:ext cx="787390" cy="33672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CarryIn</a:t>
                </a:r>
              </a:p>
            </p:txBody>
          </p:sp>
        </p:grpSp>
        <p:sp>
          <p:nvSpPr>
            <p:cNvPr id="92" name="TextBox 91"/>
            <p:cNvSpPr txBox="1"/>
            <p:nvPr/>
          </p:nvSpPr>
          <p:spPr>
            <a:xfrm>
              <a:off x="991731" y="5250213"/>
              <a:ext cx="755641" cy="370078"/>
            </a:xfrm>
            <a:prstGeom prst="rect">
              <a:avLst/>
            </a:prstGeom>
            <a:noFill/>
          </p:spPr>
          <p:txBody>
            <a:bodyPr wrap="none">
              <a:spAutoFit/>
            </a:bodyPr>
            <a:lstStyle/>
            <a:p>
              <a:pPr>
                <a:defRPr/>
              </a:pPr>
              <a:r>
                <a:rPr lang="en-US" dirty="0">
                  <a:latin typeface="+mn-lt"/>
                  <a:ea typeface="ＭＳ Ｐゴシック" charset="-128"/>
                  <a:cs typeface="ＭＳ Ｐゴシック" charset="-128"/>
                </a:rPr>
                <a:t>Adder</a:t>
              </a:r>
            </a:p>
          </p:txBody>
        </p:sp>
      </p:grpSp>
      <p:grpSp>
        <p:nvGrpSpPr>
          <p:cNvPr id="33800" name="Group 119"/>
          <p:cNvGrpSpPr>
            <a:grpSpLocks/>
          </p:cNvGrpSpPr>
          <p:nvPr/>
        </p:nvGrpSpPr>
        <p:grpSpPr bwMode="auto">
          <a:xfrm>
            <a:off x="3427413" y="3497263"/>
            <a:ext cx="2417762" cy="2057400"/>
            <a:chOff x="3926492" y="3512687"/>
            <a:chExt cx="2416331" cy="2058640"/>
          </a:xfrm>
        </p:grpSpPr>
        <p:grpSp>
          <p:nvGrpSpPr>
            <p:cNvPr id="33825" name="Group 90"/>
            <p:cNvGrpSpPr>
              <a:grpSpLocks/>
            </p:cNvGrpSpPr>
            <p:nvPr/>
          </p:nvGrpSpPr>
          <p:grpSpPr bwMode="auto">
            <a:xfrm>
              <a:off x="3926492" y="3512687"/>
              <a:ext cx="2416331" cy="1663114"/>
              <a:chOff x="4577008" y="3357792"/>
              <a:chExt cx="2416331" cy="1663114"/>
            </a:xfrm>
          </p:grpSpPr>
          <p:grpSp>
            <p:nvGrpSpPr>
              <p:cNvPr id="33827" name="Group 67"/>
              <p:cNvGrpSpPr>
                <a:grpSpLocks/>
              </p:cNvGrpSpPr>
              <p:nvPr/>
            </p:nvGrpSpPr>
            <p:grpSpPr bwMode="auto">
              <a:xfrm>
                <a:off x="4577008" y="3357792"/>
                <a:ext cx="2416331" cy="1663114"/>
                <a:chOff x="2424113" y="3048000"/>
                <a:chExt cx="2416331" cy="1663114"/>
              </a:xfrm>
            </p:grpSpPr>
            <p:sp>
              <p:nvSpPr>
                <p:cNvPr id="70" name="Line 55"/>
                <p:cNvSpPr>
                  <a:spLocks noChangeShapeType="1"/>
                </p:cNvSpPr>
                <p:nvPr/>
              </p:nvSpPr>
              <p:spPr bwMode="auto">
                <a:xfrm flipH="1">
                  <a:off x="2730319" y="3734213"/>
                  <a:ext cx="786934"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71" name="Line 56"/>
                <p:cNvSpPr>
                  <a:spLocks noChangeShapeType="1"/>
                </p:cNvSpPr>
                <p:nvPr/>
              </p:nvSpPr>
              <p:spPr bwMode="auto">
                <a:xfrm flipH="1">
                  <a:off x="3117439" y="3664321"/>
                  <a:ext cx="88847" cy="139784"/>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72" name="Rectangle 57"/>
                <p:cNvSpPr>
                  <a:spLocks noChangeArrowheads="1"/>
                </p:cNvSpPr>
                <p:nvPr/>
              </p:nvSpPr>
              <p:spPr bwMode="auto">
                <a:xfrm>
                  <a:off x="2804887" y="3689737"/>
                  <a:ext cx="388707" cy="335164"/>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73" name="Line 58"/>
                <p:cNvSpPr>
                  <a:spLocks noChangeShapeType="1"/>
                </p:cNvSpPr>
                <p:nvPr/>
              </p:nvSpPr>
              <p:spPr bwMode="auto">
                <a:xfrm flipH="1">
                  <a:off x="2730319" y="4418838"/>
                  <a:ext cx="786934"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74" name="Line 59"/>
                <p:cNvSpPr>
                  <a:spLocks noChangeShapeType="1"/>
                </p:cNvSpPr>
                <p:nvPr/>
              </p:nvSpPr>
              <p:spPr bwMode="auto">
                <a:xfrm flipH="1">
                  <a:off x="3117439" y="4348946"/>
                  <a:ext cx="88847" cy="139784"/>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75" name="Rectangle 60"/>
                <p:cNvSpPr>
                  <a:spLocks noChangeArrowheads="1"/>
                </p:cNvSpPr>
                <p:nvPr/>
              </p:nvSpPr>
              <p:spPr bwMode="auto">
                <a:xfrm>
                  <a:off x="2424113" y="3537245"/>
                  <a:ext cx="301446" cy="335164"/>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a:t>
                  </a:r>
                </a:p>
              </p:txBody>
            </p:sp>
            <p:sp>
              <p:nvSpPr>
                <p:cNvPr id="76" name="Rectangle 61"/>
                <p:cNvSpPr>
                  <a:spLocks noChangeArrowheads="1"/>
                </p:cNvSpPr>
                <p:nvPr/>
              </p:nvSpPr>
              <p:spPr bwMode="auto">
                <a:xfrm>
                  <a:off x="2424113" y="4223458"/>
                  <a:ext cx="298273" cy="335164"/>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B</a:t>
                  </a:r>
                </a:p>
              </p:txBody>
            </p:sp>
            <p:sp>
              <p:nvSpPr>
                <p:cNvPr id="77" name="Rectangle 62"/>
                <p:cNvSpPr>
                  <a:spLocks noChangeArrowheads="1"/>
                </p:cNvSpPr>
                <p:nvPr/>
              </p:nvSpPr>
              <p:spPr bwMode="auto">
                <a:xfrm>
                  <a:off x="2804887" y="4374361"/>
                  <a:ext cx="388707" cy="33675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78" name="Line 63"/>
                <p:cNvSpPr>
                  <a:spLocks noChangeShapeType="1"/>
                </p:cNvSpPr>
                <p:nvPr/>
              </p:nvSpPr>
              <p:spPr bwMode="auto">
                <a:xfrm flipH="1">
                  <a:off x="3798074" y="4115443"/>
                  <a:ext cx="786934"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79" name="Line 64"/>
                <p:cNvSpPr>
                  <a:spLocks noChangeShapeType="1"/>
                </p:cNvSpPr>
                <p:nvPr/>
              </p:nvSpPr>
              <p:spPr bwMode="auto">
                <a:xfrm flipH="1">
                  <a:off x="4185195" y="4045551"/>
                  <a:ext cx="88847" cy="139784"/>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80" name="Rectangle 65"/>
                <p:cNvSpPr>
                  <a:spLocks noChangeArrowheads="1"/>
                </p:cNvSpPr>
                <p:nvPr/>
              </p:nvSpPr>
              <p:spPr bwMode="auto">
                <a:xfrm>
                  <a:off x="4558036" y="3918474"/>
                  <a:ext cx="282408" cy="335164"/>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Y</a:t>
                  </a:r>
                </a:p>
              </p:txBody>
            </p:sp>
            <p:sp>
              <p:nvSpPr>
                <p:cNvPr id="81" name="Rectangle 66"/>
                <p:cNvSpPr>
                  <a:spLocks noChangeArrowheads="1"/>
                </p:cNvSpPr>
                <p:nvPr/>
              </p:nvSpPr>
              <p:spPr bwMode="auto">
                <a:xfrm>
                  <a:off x="3872642" y="4070966"/>
                  <a:ext cx="387121" cy="335164"/>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82" name="Line 67"/>
                <p:cNvSpPr>
                  <a:spLocks noChangeShapeType="1"/>
                </p:cNvSpPr>
                <p:nvPr/>
              </p:nvSpPr>
              <p:spPr bwMode="auto">
                <a:xfrm>
                  <a:off x="3656870" y="3130600"/>
                  <a:ext cx="0" cy="444768"/>
                </a:xfrm>
                <a:prstGeom prst="line">
                  <a:avLst/>
                </a:prstGeom>
                <a:noFill/>
                <a:ln w="1270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83" name="Rectangle 68"/>
                <p:cNvSpPr>
                  <a:spLocks noChangeArrowheads="1"/>
                </p:cNvSpPr>
                <p:nvPr/>
              </p:nvSpPr>
              <p:spPr bwMode="auto">
                <a:xfrm>
                  <a:off x="2895321" y="3048000"/>
                  <a:ext cx="836118" cy="336753"/>
                </a:xfrm>
                <a:prstGeom prst="rect">
                  <a:avLst/>
                </a:prstGeom>
                <a:noFill/>
                <a:ln w="12700">
                  <a:noFill/>
                  <a:miter lim="800000"/>
                  <a:headEnd/>
                  <a:tailEnd/>
                </a:ln>
              </p:spPr>
              <p:txBody>
                <a:bodyPr lIns="90488" tIns="44450" rIns="90488" bIns="44450">
                  <a:spAutoFit/>
                </a:bodyPr>
                <a:lstStyle/>
                <a:p>
                  <a:pPr>
                    <a:defRPr/>
                  </a:pPr>
                  <a:r>
                    <a:rPr lang="en-US" sz="1600">
                      <a:latin typeface="+mn-lt"/>
                      <a:ea typeface="ＭＳ Ｐゴシック" charset="-128"/>
                      <a:cs typeface="ＭＳ Ｐゴシック" charset="-128"/>
                    </a:rPr>
                    <a:t>Select</a:t>
                  </a:r>
                </a:p>
              </p:txBody>
            </p:sp>
            <p:sp>
              <p:nvSpPr>
                <p:cNvPr id="84" name="Rectangle 70"/>
                <p:cNvSpPr>
                  <a:spLocks noChangeArrowheads="1"/>
                </p:cNvSpPr>
                <p:nvPr/>
              </p:nvSpPr>
              <p:spPr bwMode="auto">
                <a:xfrm rot="5400000">
                  <a:off x="3376480" y="3889289"/>
                  <a:ext cx="608379" cy="336351"/>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MUX</a:t>
                  </a:r>
                </a:p>
              </p:txBody>
            </p:sp>
          </p:grpSp>
          <p:sp>
            <p:nvSpPr>
              <p:cNvPr id="90" name="Freeform 89"/>
              <p:cNvSpPr/>
              <p:nvPr/>
            </p:nvSpPr>
            <p:spPr>
              <a:xfrm>
                <a:off x="5638416" y="3794617"/>
                <a:ext cx="339524" cy="1115097"/>
              </a:xfrm>
              <a:custGeom>
                <a:avLst/>
                <a:gdLst>
                  <a:gd name="connsiteX0" fmla="*/ 0 w 340746"/>
                  <a:gd name="connsiteY0" fmla="*/ 0 h 1115248"/>
                  <a:gd name="connsiteX1" fmla="*/ 30977 w 340746"/>
                  <a:gd name="connsiteY1" fmla="*/ 1115248 h 1115248"/>
                  <a:gd name="connsiteX2" fmla="*/ 340746 w 340746"/>
                  <a:gd name="connsiteY2" fmla="*/ 882904 h 1115248"/>
                  <a:gd name="connsiteX3" fmla="*/ 325257 w 340746"/>
                  <a:gd name="connsiteY3" fmla="*/ 294301 h 1115248"/>
                  <a:gd name="connsiteX4" fmla="*/ 0 w 340746"/>
                  <a:gd name="connsiteY4" fmla="*/ 0 h 1115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746" h="1115248">
                    <a:moveTo>
                      <a:pt x="0" y="0"/>
                    </a:moveTo>
                    <a:lnTo>
                      <a:pt x="30977" y="1115248"/>
                    </a:lnTo>
                    <a:lnTo>
                      <a:pt x="340746" y="882904"/>
                    </a:lnTo>
                    <a:lnTo>
                      <a:pt x="325257" y="294301"/>
                    </a:lnTo>
                    <a:lnTo>
                      <a:pt x="0" y="0"/>
                    </a:lnTo>
                    <a:close/>
                  </a:path>
                </a:pathLst>
              </a:cu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
          <p:nvSpPr>
            <p:cNvPr id="93" name="TextBox 92"/>
            <p:cNvSpPr txBox="1"/>
            <p:nvPr/>
          </p:nvSpPr>
          <p:spPr>
            <a:xfrm>
              <a:off x="4519866" y="5201216"/>
              <a:ext cx="1300980" cy="370111"/>
            </a:xfrm>
            <a:prstGeom prst="rect">
              <a:avLst/>
            </a:prstGeom>
            <a:noFill/>
          </p:spPr>
          <p:txBody>
            <a:bodyPr wrap="none">
              <a:spAutoFit/>
            </a:bodyPr>
            <a:lstStyle/>
            <a:p>
              <a:pPr>
                <a:defRPr/>
              </a:pPr>
              <a:r>
                <a:rPr lang="en-US" dirty="0">
                  <a:latin typeface="+mn-lt"/>
                  <a:ea typeface="ＭＳ Ｐゴシック" charset="-128"/>
                  <a:cs typeface="ＭＳ Ｐゴシック" charset="-128"/>
                </a:rPr>
                <a:t>Multiplexer</a:t>
              </a:r>
            </a:p>
          </p:txBody>
        </p:sp>
      </p:grpSp>
      <p:grpSp>
        <p:nvGrpSpPr>
          <p:cNvPr id="33801" name="Group 93"/>
          <p:cNvGrpSpPr>
            <a:grpSpLocks/>
          </p:cNvGrpSpPr>
          <p:nvPr/>
        </p:nvGrpSpPr>
        <p:grpSpPr bwMode="auto">
          <a:xfrm>
            <a:off x="5937250" y="3224213"/>
            <a:ext cx="2997200" cy="1993900"/>
            <a:chOff x="2660650" y="4654550"/>
            <a:chExt cx="2998035" cy="1993339"/>
          </a:xfrm>
        </p:grpSpPr>
        <p:sp>
          <p:nvSpPr>
            <p:cNvPr id="95" name="Line 27"/>
            <p:cNvSpPr>
              <a:spLocks noChangeShapeType="1"/>
            </p:cNvSpPr>
            <p:nvPr/>
          </p:nvSpPr>
          <p:spPr bwMode="auto">
            <a:xfrm flipH="1">
              <a:off x="2967123" y="5441728"/>
              <a:ext cx="787619"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97" name="Line 37"/>
            <p:cNvSpPr>
              <a:spLocks noChangeShapeType="1"/>
            </p:cNvSpPr>
            <p:nvPr/>
          </p:nvSpPr>
          <p:spPr bwMode="auto">
            <a:xfrm flipH="1">
              <a:off x="3354581" y="5371898"/>
              <a:ext cx="88925" cy="139661"/>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98" name="Rectangle 38"/>
            <p:cNvSpPr>
              <a:spLocks noChangeArrowheads="1"/>
            </p:cNvSpPr>
            <p:nvPr/>
          </p:nvSpPr>
          <p:spPr bwMode="auto">
            <a:xfrm>
              <a:off x="3041756" y="5397291"/>
              <a:ext cx="387458" cy="33645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99" name="Line 39"/>
            <p:cNvSpPr>
              <a:spLocks noChangeShapeType="1"/>
            </p:cNvSpPr>
            <p:nvPr/>
          </p:nvSpPr>
          <p:spPr bwMode="auto">
            <a:xfrm flipH="1">
              <a:off x="2967123" y="6355871"/>
              <a:ext cx="787619"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100" name="Line 40"/>
            <p:cNvSpPr>
              <a:spLocks noChangeShapeType="1"/>
            </p:cNvSpPr>
            <p:nvPr/>
          </p:nvSpPr>
          <p:spPr bwMode="auto">
            <a:xfrm flipH="1">
              <a:off x="3354581" y="6286041"/>
              <a:ext cx="88925" cy="139661"/>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01" name="Rectangle 41"/>
            <p:cNvSpPr>
              <a:spLocks noChangeArrowheads="1"/>
            </p:cNvSpPr>
            <p:nvPr/>
          </p:nvSpPr>
          <p:spPr bwMode="auto">
            <a:xfrm>
              <a:off x="3041756" y="6311434"/>
              <a:ext cx="387458" cy="33645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102" name="Rectangle 42"/>
            <p:cNvSpPr>
              <a:spLocks noChangeArrowheads="1"/>
            </p:cNvSpPr>
            <p:nvPr/>
          </p:nvSpPr>
          <p:spPr bwMode="auto">
            <a:xfrm>
              <a:off x="2660650" y="5244934"/>
              <a:ext cx="301709" cy="33645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a:t>
              </a:r>
            </a:p>
          </p:txBody>
        </p:sp>
        <p:sp>
          <p:nvSpPr>
            <p:cNvPr id="103" name="Rectangle 43"/>
            <p:cNvSpPr>
              <a:spLocks noChangeArrowheads="1"/>
            </p:cNvSpPr>
            <p:nvPr/>
          </p:nvSpPr>
          <p:spPr bwMode="auto">
            <a:xfrm>
              <a:off x="2660650" y="6159077"/>
              <a:ext cx="298533" cy="33645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B</a:t>
              </a:r>
            </a:p>
          </p:txBody>
        </p:sp>
        <p:sp>
          <p:nvSpPr>
            <p:cNvPr id="104" name="Line 44"/>
            <p:cNvSpPr>
              <a:spLocks noChangeShapeType="1"/>
            </p:cNvSpPr>
            <p:nvPr/>
          </p:nvSpPr>
          <p:spPr bwMode="auto">
            <a:xfrm flipH="1">
              <a:off x="4186663" y="5898800"/>
              <a:ext cx="787619"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105" name="Line 45"/>
            <p:cNvSpPr>
              <a:spLocks noChangeShapeType="1"/>
            </p:cNvSpPr>
            <p:nvPr/>
          </p:nvSpPr>
          <p:spPr bwMode="auto">
            <a:xfrm flipH="1">
              <a:off x="4574121" y="5828969"/>
              <a:ext cx="88925" cy="139661"/>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06" name="Rectangle 46"/>
            <p:cNvSpPr>
              <a:spLocks noChangeArrowheads="1"/>
            </p:cNvSpPr>
            <p:nvPr/>
          </p:nvSpPr>
          <p:spPr bwMode="auto">
            <a:xfrm>
              <a:off x="4261296" y="5854362"/>
              <a:ext cx="387458" cy="33645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107" name="Rectangle 47"/>
            <p:cNvSpPr>
              <a:spLocks noChangeArrowheads="1"/>
            </p:cNvSpPr>
            <p:nvPr/>
          </p:nvSpPr>
          <p:spPr bwMode="auto">
            <a:xfrm>
              <a:off x="4947287" y="5702005"/>
              <a:ext cx="711398" cy="336455"/>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Result</a:t>
              </a:r>
            </a:p>
          </p:txBody>
        </p:sp>
        <p:sp>
          <p:nvSpPr>
            <p:cNvPr id="108" name="Line 48"/>
            <p:cNvSpPr>
              <a:spLocks noChangeShapeType="1"/>
            </p:cNvSpPr>
            <p:nvPr/>
          </p:nvSpPr>
          <p:spPr bwMode="auto">
            <a:xfrm>
              <a:off x="3970703" y="4991005"/>
              <a:ext cx="0" cy="444375"/>
            </a:xfrm>
            <a:prstGeom prst="line">
              <a:avLst/>
            </a:prstGeom>
            <a:noFill/>
            <a:ln w="1270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09" name="Rectangle 49"/>
            <p:cNvSpPr>
              <a:spLocks noChangeArrowheads="1"/>
            </p:cNvSpPr>
            <p:nvPr/>
          </p:nvSpPr>
          <p:spPr bwMode="auto">
            <a:xfrm>
              <a:off x="3670581" y="4654550"/>
              <a:ext cx="606594" cy="336455"/>
            </a:xfrm>
            <a:prstGeom prst="rect">
              <a:avLst/>
            </a:prstGeom>
            <a:noFill/>
            <a:ln w="12700">
              <a:noFill/>
              <a:miter lim="800000"/>
              <a:headEnd/>
              <a:tailEnd/>
            </a:ln>
          </p:spPr>
          <p:txBody>
            <a:bodyPr lIns="90488" tIns="44450" rIns="90488" bIns="44450">
              <a:spAutoFit/>
            </a:bodyPr>
            <a:lstStyle/>
            <a:p>
              <a:pPr>
                <a:defRPr/>
              </a:pPr>
              <a:r>
                <a:rPr lang="en-US" sz="1600">
                  <a:latin typeface="+mn-lt"/>
                  <a:ea typeface="ＭＳ Ｐゴシック" charset="-128"/>
                  <a:cs typeface="ＭＳ Ｐゴシック" charset="-128"/>
                </a:rPr>
                <a:t>OP</a:t>
              </a:r>
            </a:p>
          </p:txBody>
        </p:sp>
      </p:grpSp>
      <p:sp>
        <p:nvSpPr>
          <p:cNvPr id="122" name="TextBox 121"/>
          <p:cNvSpPr txBox="1"/>
          <p:nvPr/>
        </p:nvSpPr>
        <p:spPr>
          <a:xfrm>
            <a:off x="6843713" y="5145088"/>
            <a:ext cx="557212" cy="369887"/>
          </a:xfrm>
          <a:prstGeom prst="rect">
            <a:avLst/>
          </a:prstGeom>
          <a:noFill/>
        </p:spPr>
        <p:txBody>
          <a:bodyPr wrap="none">
            <a:spAutoFit/>
          </a:bodyPr>
          <a:lstStyle/>
          <a:p>
            <a:pPr>
              <a:defRPr/>
            </a:pPr>
            <a:r>
              <a:rPr lang="en-US" dirty="0">
                <a:latin typeface="+mn-lt"/>
                <a:ea typeface="ＭＳ Ｐゴシック" charset="-128"/>
                <a:cs typeface="ＭＳ Ｐゴシック" charset="-128"/>
              </a:rPr>
              <a:t>ALU</a:t>
            </a:r>
          </a:p>
        </p:txBody>
      </p:sp>
      <p:grpSp>
        <p:nvGrpSpPr>
          <p:cNvPr id="33803" name="Group 66"/>
          <p:cNvGrpSpPr>
            <a:grpSpLocks/>
          </p:cNvGrpSpPr>
          <p:nvPr/>
        </p:nvGrpSpPr>
        <p:grpSpPr bwMode="auto">
          <a:xfrm>
            <a:off x="6978650" y="3867150"/>
            <a:ext cx="485775" cy="1143000"/>
            <a:chOff x="4009" y="2304"/>
            <a:chExt cx="306" cy="720"/>
          </a:xfrm>
        </p:grpSpPr>
        <p:sp>
          <p:nvSpPr>
            <p:cNvPr id="68" name="Rectangle 67"/>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69" name="Rectangle 68"/>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ALU</a:t>
              </a:r>
            </a:p>
          </p:txBody>
        </p:sp>
        <p:sp>
          <p:nvSpPr>
            <p:cNvPr id="85" name="Freeform 69"/>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33804" name="Group 66"/>
          <p:cNvGrpSpPr>
            <a:grpSpLocks/>
          </p:cNvGrpSpPr>
          <p:nvPr/>
        </p:nvGrpSpPr>
        <p:grpSpPr bwMode="auto">
          <a:xfrm>
            <a:off x="1217613" y="3836988"/>
            <a:ext cx="485775" cy="1143000"/>
            <a:chOff x="4009" y="2304"/>
            <a:chExt cx="306" cy="720"/>
          </a:xfrm>
        </p:grpSpPr>
        <p:sp>
          <p:nvSpPr>
            <p:cNvPr id="87" name="Rectangle 67"/>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88" name="Rectangle 68"/>
            <p:cNvSpPr>
              <a:spLocks noChangeArrowheads="1"/>
            </p:cNvSpPr>
            <p:nvPr/>
          </p:nvSpPr>
          <p:spPr bwMode="auto">
            <a:xfrm rot="5400000">
              <a:off x="3959" y="2561"/>
              <a:ext cx="451"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Adder</a:t>
              </a:r>
            </a:p>
          </p:txBody>
        </p:sp>
        <p:sp>
          <p:nvSpPr>
            <p:cNvPr id="89" name="Freeform 69"/>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12</a:t>
            </a:fld>
            <a:endParaRPr lang="en-US"/>
          </a:p>
        </p:txBody>
      </p:sp>
    </p:spTree>
    <p:extLst>
      <p:ext uri="{BB962C8B-B14F-4D97-AF65-F5344CB8AC3E}">
        <p14:creationId xmlns:p14="http://schemas.microsoft.com/office/powerpoint/2010/main" val="305316749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3600">
                <a:latin typeface="Calibri" charset="0"/>
                <a:ea typeface="ＭＳ Ｐゴシック" charset="0"/>
                <a:cs typeface="ＭＳ Ｐゴシック" charset="0"/>
              </a:rPr>
              <a:t>ALU Needs for MIPS-lite + Rest of MIPS</a:t>
            </a:r>
          </a:p>
        </p:txBody>
      </p:sp>
      <p:sp>
        <p:nvSpPr>
          <p:cNvPr id="35843" name="Rectangle 3"/>
          <p:cNvSpPr>
            <a:spLocks noGrp="1" noChangeArrowheads="1"/>
          </p:cNvSpPr>
          <p:nvPr>
            <p:ph type="body" idx="1"/>
          </p:nvPr>
        </p:nvSpPr>
        <p:spPr>
          <a:xfrm>
            <a:off x="609600" y="1295400"/>
            <a:ext cx="8229600" cy="4525963"/>
          </a:xfrm>
        </p:spPr>
        <p:txBody>
          <a:bodyPr/>
          <a:lstStyle/>
          <a:p>
            <a:r>
              <a:rPr lang="en-US" dirty="0">
                <a:latin typeface="Calibri" charset="0"/>
                <a:ea typeface="ＭＳ Ｐゴシック" charset="0"/>
                <a:cs typeface="ＭＳ Ｐゴシック" charset="0"/>
              </a:rPr>
              <a:t>Addition, subtraction, logical OR, ==:</a:t>
            </a:r>
          </a:p>
          <a:p>
            <a:pPr lvl="1">
              <a:buFont typeface="Arial" charset="0"/>
              <a:buNone/>
            </a:pPr>
            <a:r>
              <a:rPr lang="en-US" sz="2400" dirty="0">
                <a:latin typeface="Courier"/>
                <a:ea typeface="ＭＳ Ｐゴシック" charset="0"/>
                <a:cs typeface="Courier"/>
              </a:rPr>
              <a:t>ADDU	 R[</a:t>
            </a:r>
            <a:r>
              <a:rPr lang="en-US" sz="2400" dirty="0" err="1">
                <a:latin typeface="Courier"/>
                <a:ea typeface="ＭＳ Ｐゴシック" charset="0"/>
                <a:cs typeface="Courier"/>
              </a:rPr>
              <a:t>rd</a:t>
            </a:r>
            <a:r>
              <a:rPr lang="en-US" sz="2400" dirty="0">
                <a:latin typeface="Courier"/>
                <a:ea typeface="ＭＳ Ｐゴシック" charset="0"/>
                <a:cs typeface="Courier"/>
              </a:rPr>
              <a:t>] = R[</a:t>
            </a:r>
            <a:r>
              <a:rPr lang="en-US" sz="2400" dirty="0" err="1">
                <a:latin typeface="Courier"/>
                <a:ea typeface="ＭＳ Ｐゴシック" charset="0"/>
                <a:cs typeface="Courier"/>
              </a:rPr>
              <a:t>rs</a:t>
            </a:r>
            <a:r>
              <a:rPr lang="en-US" sz="2400" dirty="0">
                <a:latin typeface="Courier"/>
                <a:ea typeface="ＭＳ Ｐゴシック" charset="0"/>
                <a:cs typeface="Courier"/>
              </a:rPr>
              <a:t>] + R[</a:t>
            </a:r>
            <a:r>
              <a:rPr lang="en-US" sz="2400" dirty="0" err="1">
                <a:latin typeface="Courier"/>
                <a:ea typeface="ＭＳ Ｐゴシック" charset="0"/>
                <a:cs typeface="Courier"/>
              </a:rPr>
              <a:t>rt</a:t>
            </a:r>
            <a:r>
              <a:rPr lang="en-US" sz="2400" dirty="0">
                <a:latin typeface="Courier"/>
                <a:ea typeface="ＭＳ Ｐゴシック" charset="0"/>
                <a:cs typeface="Courier"/>
              </a:rPr>
              <a:t>]; ...</a:t>
            </a:r>
          </a:p>
          <a:p>
            <a:pPr lvl="1">
              <a:buFont typeface="Arial" charset="0"/>
              <a:buNone/>
            </a:pPr>
            <a:r>
              <a:rPr lang="en-US" sz="2400" dirty="0">
                <a:latin typeface="Courier"/>
                <a:ea typeface="ＭＳ Ｐゴシック" charset="0"/>
                <a:cs typeface="Courier"/>
              </a:rPr>
              <a:t>SUBU	 R[</a:t>
            </a:r>
            <a:r>
              <a:rPr lang="en-US" sz="2400" dirty="0" err="1">
                <a:latin typeface="Courier"/>
                <a:ea typeface="ＭＳ Ｐゴシック" charset="0"/>
                <a:cs typeface="Courier"/>
              </a:rPr>
              <a:t>rd</a:t>
            </a:r>
            <a:r>
              <a:rPr lang="en-US" sz="2400" dirty="0">
                <a:latin typeface="Courier"/>
                <a:ea typeface="ＭＳ Ｐゴシック" charset="0"/>
                <a:cs typeface="Courier"/>
              </a:rPr>
              <a:t>] = R[</a:t>
            </a:r>
            <a:r>
              <a:rPr lang="en-US" sz="2400" dirty="0" err="1">
                <a:latin typeface="Courier"/>
                <a:ea typeface="ＭＳ Ｐゴシック" charset="0"/>
                <a:cs typeface="Courier"/>
              </a:rPr>
              <a:t>rs</a:t>
            </a:r>
            <a:r>
              <a:rPr lang="en-US" sz="2400" dirty="0">
                <a:latin typeface="Courier"/>
                <a:ea typeface="ＭＳ Ｐゴシック" charset="0"/>
                <a:cs typeface="Courier"/>
              </a:rPr>
              <a:t>] – R[</a:t>
            </a:r>
            <a:r>
              <a:rPr lang="en-US" sz="2400" dirty="0" err="1">
                <a:latin typeface="Courier"/>
                <a:ea typeface="ＭＳ Ｐゴシック" charset="0"/>
                <a:cs typeface="Courier"/>
              </a:rPr>
              <a:t>rt</a:t>
            </a:r>
            <a:r>
              <a:rPr lang="en-US" sz="2400" dirty="0">
                <a:latin typeface="Courier"/>
                <a:ea typeface="ＭＳ Ｐゴシック" charset="0"/>
                <a:cs typeface="Courier"/>
              </a:rPr>
              <a:t>]; ... 	</a:t>
            </a:r>
          </a:p>
          <a:p>
            <a:pPr lvl="1">
              <a:buFont typeface="Arial" charset="0"/>
              <a:buNone/>
            </a:pPr>
            <a:r>
              <a:rPr lang="en-US" sz="2400" dirty="0">
                <a:latin typeface="Courier"/>
                <a:ea typeface="ＭＳ Ｐゴシック" charset="0"/>
                <a:cs typeface="Courier"/>
              </a:rPr>
              <a:t>ORI	 R[</a:t>
            </a:r>
            <a:r>
              <a:rPr lang="en-US" sz="2400" dirty="0" err="1">
                <a:latin typeface="Courier"/>
                <a:ea typeface="ＭＳ Ｐゴシック" charset="0"/>
                <a:cs typeface="Courier"/>
              </a:rPr>
              <a:t>rt</a:t>
            </a:r>
            <a:r>
              <a:rPr lang="en-US" sz="2400" dirty="0">
                <a:latin typeface="Courier"/>
                <a:ea typeface="ＭＳ Ｐゴシック" charset="0"/>
                <a:cs typeface="Courier"/>
              </a:rPr>
              <a:t>] = R[</a:t>
            </a:r>
            <a:r>
              <a:rPr lang="en-US" sz="2400" dirty="0" err="1">
                <a:latin typeface="Courier"/>
                <a:ea typeface="ＭＳ Ｐゴシック" charset="0"/>
                <a:cs typeface="Courier"/>
              </a:rPr>
              <a:t>rs</a:t>
            </a:r>
            <a:r>
              <a:rPr lang="en-US" sz="2400" dirty="0">
                <a:latin typeface="Courier"/>
                <a:ea typeface="ＭＳ Ｐゴシック" charset="0"/>
                <a:cs typeface="Courier"/>
              </a:rPr>
              <a:t>] | </a:t>
            </a:r>
            <a:r>
              <a:rPr lang="en-US" sz="2400" dirty="0" err="1">
                <a:latin typeface="Courier"/>
                <a:ea typeface="ＭＳ Ｐゴシック" charset="0"/>
                <a:cs typeface="Courier"/>
              </a:rPr>
              <a:t>zero_ext</a:t>
            </a:r>
            <a:r>
              <a:rPr lang="en-US" sz="2400" dirty="0">
                <a:latin typeface="Courier"/>
                <a:ea typeface="ＭＳ Ｐゴシック" charset="0"/>
                <a:cs typeface="Courier"/>
              </a:rPr>
              <a:t>(Imm16)... </a:t>
            </a:r>
          </a:p>
          <a:p>
            <a:pPr lvl="1">
              <a:buFont typeface="Arial" charset="0"/>
              <a:buNone/>
            </a:pPr>
            <a:r>
              <a:rPr lang="en-US" sz="2400" dirty="0">
                <a:latin typeface="Courier"/>
                <a:ea typeface="ＭＳ Ｐゴシック" charset="0"/>
                <a:cs typeface="Courier"/>
              </a:rPr>
              <a:t>BEQ	 if ( R[</a:t>
            </a:r>
            <a:r>
              <a:rPr lang="en-US" sz="2400" dirty="0" err="1">
                <a:latin typeface="Courier"/>
                <a:ea typeface="ＭＳ Ｐゴシック" charset="0"/>
                <a:cs typeface="Courier"/>
              </a:rPr>
              <a:t>rs</a:t>
            </a:r>
            <a:r>
              <a:rPr lang="en-US" sz="2400" dirty="0">
                <a:latin typeface="Courier"/>
                <a:ea typeface="ＭＳ Ｐゴシック" charset="0"/>
                <a:cs typeface="Courier"/>
              </a:rPr>
              <a:t>] == R[</a:t>
            </a:r>
            <a:r>
              <a:rPr lang="en-US" sz="2400" dirty="0" err="1">
                <a:latin typeface="Courier"/>
                <a:ea typeface="ＭＳ Ｐゴシック" charset="0"/>
                <a:cs typeface="Courier"/>
              </a:rPr>
              <a:t>rt</a:t>
            </a:r>
            <a:r>
              <a:rPr lang="en-US" sz="2400" dirty="0">
                <a:latin typeface="Courier"/>
                <a:ea typeface="ＭＳ Ｐゴシック" charset="0"/>
                <a:cs typeface="Courier"/>
              </a:rPr>
              <a:t>] )...</a:t>
            </a:r>
            <a:r>
              <a:rPr lang="en-US" dirty="0">
                <a:latin typeface="Calibri" charset="0"/>
                <a:ea typeface="ＭＳ Ｐゴシック" charset="0"/>
              </a:rPr>
              <a:t> </a:t>
            </a:r>
          </a:p>
          <a:p>
            <a:r>
              <a:rPr lang="en-US" dirty="0">
                <a:latin typeface="Calibri" charset="0"/>
                <a:ea typeface="ＭＳ Ｐゴシック" charset="0"/>
                <a:cs typeface="ＭＳ Ｐゴシック" charset="0"/>
              </a:rPr>
              <a:t>Test to see if output == 0 for any ALU operation gives == test. How?</a:t>
            </a:r>
          </a:p>
          <a:p>
            <a:r>
              <a:rPr lang="en-US" dirty="0">
                <a:latin typeface="Calibri" charset="0"/>
                <a:ea typeface="ＭＳ Ｐゴシック" charset="0"/>
                <a:cs typeface="ＭＳ Ｐゴシック" charset="0"/>
              </a:rPr>
              <a:t>P&amp;H also adds AND, Set Less Than (1 if A &lt; B, 0 otherwise) </a:t>
            </a:r>
          </a:p>
          <a:p>
            <a:r>
              <a:rPr lang="en-US" dirty="0">
                <a:latin typeface="Calibri" charset="0"/>
                <a:ea typeface="ＭＳ Ｐゴシック" charset="0"/>
                <a:cs typeface="ＭＳ Ｐゴシック" charset="0"/>
              </a:rPr>
              <a:t>ALU follows Chapter 5</a:t>
            </a: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13</a:t>
            </a:fld>
            <a:endParaRPr lang="en-US"/>
          </a:p>
        </p:txBody>
      </p:sp>
    </p:spTree>
    <p:extLst>
      <p:ext uri="{BB962C8B-B14F-4D97-AF65-F5344CB8AC3E}">
        <p14:creationId xmlns:p14="http://schemas.microsoft.com/office/powerpoint/2010/main" val="37510045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84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84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84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84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8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46063" y="274638"/>
            <a:ext cx="8686800" cy="1143000"/>
          </a:xfrm>
        </p:spPr>
        <p:txBody>
          <a:bodyPr/>
          <a:lstStyle/>
          <a:p>
            <a:r>
              <a:rPr lang="en-US">
                <a:latin typeface="Calibri" charset="0"/>
                <a:ea typeface="ＭＳ Ｐゴシック" charset="0"/>
                <a:cs typeface="ＭＳ Ｐゴシック" charset="0"/>
              </a:rPr>
              <a:t>Storage Element: Idealized Memory</a:t>
            </a:r>
          </a:p>
        </p:txBody>
      </p:sp>
      <p:sp>
        <p:nvSpPr>
          <p:cNvPr id="52227" name="Rectangle 3"/>
          <p:cNvSpPr>
            <a:spLocks noGrp="1" noChangeArrowheads="1"/>
          </p:cNvSpPr>
          <p:nvPr>
            <p:ph type="body" idx="1"/>
          </p:nvPr>
        </p:nvSpPr>
        <p:spPr/>
        <p:txBody>
          <a:bodyPr>
            <a:normAutofit/>
          </a:bodyPr>
          <a:lstStyle/>
          <a:p>
            <a:pPr>
              <a:lnSpc>
                <a:spcPct val="90000"/>
              </a:lnSpc>
            </a:pPr>
            <a:r>
              <a:rPr lang="en-US" sz="2700" dirty="0" smtClean="0">
                <a:latin typeface="Calibri" charset="0"/>
                <a:ea typeface="ＭＳ Ｐゴシック" charset="0"/>
                <a:cs typeface="ＭＳ Ｐゴシック" charset="0"/>
              </a:rPr>
              <a:t>“Magic” Memory</a:t>
            </a:r>
          </a:p>
          <a:p>
            <a:pPr lvl="1">
              <a:lnSpc>
                <a:spcPct val="90000"/>
              </a:lnSpc>
            </a:pPr>
            <a:r>
              <a:rPr lang="en-US" sz="2400" dirty="0" smtClean="0">
                <a:latin typeface="Calibri" charset="0"/>
                <a:ea typeface="ＭＳ Ｐゴシック" charset="0"/>
              </a:rPr>
              <a:t>One input bus: Data In</a:t>
            </a:r>
          </a:p>
          <a:p>
            <a:pPr lvl="1">
              <a:lnSpc>
                <a:spcPct val="90000"/>
              </a:lnSpc>
            </a:pPr>
            <a:r>
              <a:rPr lang="en-US" sz="2400" dirty="0" smtClean="0">
                <a:latin typeface="Calibri" charset="0"/>
                <a:ea typeface="ＭＳ Ｐゴシック" charset="0"/>
              </a:rPr>
              <a:t>One </a:t>
            </a:r>
            <a:r>
              <a:rPr lang="en-US" sz="2400" dirty="0">
                <a:latin typeface="Calibri" charset="0"/>
                <a:ea typeface="ＭＳ Ｐゴシック" charset="0"/>
              </a:rPr>
              <a:t>output bus: Data Out</a:t>
            </a:r>
          </a:p>
          <a:p>
            <a:pPr>
              <a:lnSpc>
                <a:spcPct val="90000"/>
              </a:lnSpc>
            </a:pPr>
            <a:r>
              <a:rPr lang="en-US" sz="2700" dirty="0">
                <a:latin typeface="Calibri" charset="0"/>
                <a:ea typeface="ＭＳ Ｐゴシック" charset="0"/>
                <a:cs typeface="ＭＳ Ｐゴシック" charset="0"/>
              </a:rPr>
              <a:t>Memory word is found by:</a:t>
            </a:r>
          </a:p>
          <a:p>
            <a:pPr lvl="1">
              <a:lnSpc>
                <a:spcPct val="90000"/>
              </a:lnSpc>
            </a:pPr>
            <a:r>
              <a:rPr lang="en-US" sz="2400" dirty="0" smtClean="0">
                <a:latin typeface="Calibri" charset="0"/>
                <a:ea typeface="ＭＳ Ｐゴシック" charset="0"/>
              </a:rPr>
              <a:t>For Read: Address </a:t>
            </a:r>
            <a:r>
              <a:rPr lang="en-US" sz="2400" dirty="0">
                <a:latin typeface="Calibri" charset="0"/>
                <a:ea typeface="ＭＳ Ｐゴシック" charset="0"/>
              </a:rPr>
              <a:t>selects the word to put on </a:t>
            </a:r>
            <a:r>
              <a:rPr lang="en-US" sz="2400" dirty="0" err="1" smtClean="0">
                <a:latin typeface="Calibri" charset="0"/>
                <a:ea typeface="ＭＳ Ｐゴシック" charset="0"/>
              </a:rPr>
              <a:t>Data_Out</a:t>
            </a:r>
            <a:endParaRPr lang="en-US" sz="2400" dirty="0">
              <a:latin typeface="Calibri" charset="0"/>
              <a:ea typeface="ＭＳ Ｐゴシック" charset="0"/>
            </a:endParaRPr>
          </a:p>
          <a:p>
            <a:pPr lvl="1">
              <a:lnSpc>
                <a:spcPct val="90000"/>
              </a:lnSpc>
            </a:pPr>
            <a:r>
              <a:rPr lang="en-US" sz="2400" dirty="0" smtClean="0">
                <a:latin typeface="Calibri" charset="0"/>
                <a:ea typeface="ＭＳ Ｐゴシック" charset="0"/>
              </a:rPr>
              <a:t>For Write: Set </a:t>
            </a:r>
            <a:r>
              <a:rPr lang="en-US" sz="2400" dirty="0" err="1" smtClean="0">
                <a:latin typeface="Calibri" charset="0"/>
                <a:ea typeface="ＭＳ Ｐゴシック" charset="0"/>
              </a:rPr>
              <a:t>Write_Enable</a:t>
            </a:r>
            <a:r>
              <a:rPr lang="en-US" sz="2400" dirty="0" smtClean="0">
                <a:latin typeface="Calibri" charset="0"/>
                <a:ea typeface="ＭＳ Ｐゴシック" charset="0"/>
              </a:rPr>
              <a:t> </a:t>
            </a:r>
            <a:r>
              <a:rPr lang="en-US" sz="2400" dirty="0">
                <a:latin typeface="Calibri" charset="0"/>
                <a:ea typeface="ＭＳ Ｐゴシック" charset="0"/>
              </a:rPr>
              <a:t>= 1: address selects the </a:t>
            </a:r>
            <a:r>
              <a:rPr lang="en-US" sz="2400" dirty="0" smtClean="0">
                <a:latin typeface="Calibri" charset="0"/>
                <a:ea typeface="ＭＳ Ｐゴシック" charset="0"/>
              </a:rPr>
              <a:t>memory word </a:t>
            </a:r>
            <a:r>
              <a:rPr lang="en-US" sz="2400" dirty="0">
                <a:latin typeface="Calibri" charset="0"/>
                <a:ea typeface="ＭＳ Ｐゴシック" charset="0"/>
              </a:rPr>
              <a:t>to be written via the </a:t>
            </a:r>
            <a:r>
              <a:rPr lang="en-US" sz="2400" dirty="0" err="1" smtClean="0">
                <a:latin typeface="Calibri" charset="0"/>
                <a:ea typeface="ＭＳ Ｐゴシック" charset="0"/>
              </a:rPr>
              <a:t>Data_In</a:t>
            </a:r>
            <a:r>
              <a:rPr lang="en-US" sz="2400" dirty="0" smtClean="0">
                <a:latin typeface="Calibri" charset="0"/>
                <a:ea typeface="ＭＳ Ｐゴシック" charset="0"/>
              </a:rPr>
              <a:t> </a:t>
            </a:r>
            <a:r>
              <a:rPr lang="en-US" sz="2400" dirty="0">
                <a:latin typeface="Calibri" charset="0"/>
                <a:ea typeface="ＭＳ Ｐゴシック" charset="0"/>
              </a:rPr>
              <a:t>bus</a:t>
            </a:r>
          </a:p>
          <a:p>
            <a:pPr>
              <a:lnSpc>
                <a:spcPct val="90000"/>
              </a:lnSpc>
            </a:pPr>
            <a:r>
              <a:rPr lang="en-US" sz="2700" dirty="0">
                <a:latin typeface="Calibri" charset="0"/>
                <a:ea typeface="ＭＳ Ｐゴシック" charset="0"/>
                <a:cs typeface="ＭＳ Ｐゴシック" charset="0"/>
              </a:rPr>
              <a:t>Clock input (CLK) </a:t>
            </a:r>
          </a:p>
          <a:p>
            <a:pPr lvl="1">
              <a:lnSpc>
                <a:spcPct val="90000"/>
              </a:lnSpc>
            </a:pPr>
            <a:r>
              <a:rPr lang="en-US" sz="2400" dirty="0">
                <a:latin typeface="Calibri" charset="0"/>
                <a:ea typeface="ＭＳ Ｐゴシック" charset="0"/>
              </a:rPr>
              <a:t>CLK input is a factor ONLY during write operation</a:t>
            </a:r>
          </a:p>
          <a:p>
            <a:pPr lvl="1">
              <a:lnSpc>
                <a:spcPct val="90000"/>
              </a:lnSpc>
            </a:pPr>
            <a:r>
              <a:rPr lang="en-US" sz="2400" dirty="0">
                <a:latin typeface="Calibri" charset="0"/>
                <a:ea typeface="ＭＳ Ｐゴシック" charset="0"/>
              </a:rPr>
              <a:t>During read operation, behaves as a combinational logic block: Address valid </a:t>
            </a:r>
            <a:r>
              <a:rPr lang="en-US" sz="2400" dirty="0">
                <a:latin typeface="Calibri" charset="0"/>
                <a:ea typeface="ＭＳ Ｐゴシック" charset="0"/>
                <a:sym typeface="Symbol" charset="0"/>
              </a:rPr>
              <a:t></a:t>
            </a:r>
            <a:r>
              <a:rPr lang="en-US" sz="2400" dirty="0">
                <a:latin typeface="Calibri" charset="0"/>
                <a:ea typeface="ＭＳ Ｐゴシック" charset="0"/>
              </a:rPr>
              <a:t> </a:t>
            </a:r>
            <a:r>
              <a:rPr lang="en-US" sz="2400" dirty="0" err="1" smtClean="0">
                <a:latin typeface="Calibri" charset="0"/>
                <a:ea typeface="ＭＳ Ｐゴシック" charset="0"/>
              </a:rPr>
              <a:t>Data_Out</a:t>
            </a:r>
            <a:r>
              <a:rPr lang="en-US" sz="2400" dirty="0" smtClean="0">
                <a:latin typeface="Calibri" charset="0"/>
                <a:ea typeface="ＭＳ Ｐゴシック" charset="0"/>
              </a:rPr>
              <a:t> </a:t>
            </a:r>
            <a:r>
              <a:rPr lang="en-US" sz="2400" dirty="0">
                <a:latin typeface="Calibri" charset="0"/>
                <a:ea typeface="ＭＳ Ｐゴシック" charset="0"/>
              </a:rPr>
              <a:t>valid after </a:t>
            </a:r>
            <a:r>
              <a:rPr lang="ja-JP" altLang="en-US" sz="2400" dirty="0">
                <a:latin typeface="Calibri" charset="0"/>
                <a:ea typeface="ＭＳ Ｐゴシック" charset="0"/>
              </a:rPr>
              <a:t>“</a:t>
            </a:r>
            <a:r>
              <a:rPr lang="en-US" sz="2400" dirty="0">
                <a:latin typeface="Calibri" charset="0"/>
                <a:ea typeface="ＭＳ Ｐゴシック" charset="0"/>
              </a:rPr>
              <a:t>access time</a:t>
            </a:r>
            <a:r>
              <a:rPr lang="ja-JP" altLang="en-US" sz="2400" dirty="0">
                <a:latin typeface="Calibri" charset="0"/>
                <a:ea typeface="ＭＳ Ｐゴシック" charset="0"/>
              </a:rPr>
              <a:t>”</a:t>
            </a:r>
            <a:endParaRPr lang="en-US" sz="2400" dirty="0">
              <a:latin typeface="Calibri" charset="0"/>
              <a:ea typeface="ＭＳ Ｐゴシック" charset="0"/>
            </a:endParaRPr>
          </a:p>
        </p:txBody>
      </p:sp>
      <p:sp>
        <p:nvSpPr>
          <p:cNvPr id="52228" name="Rectangle 4"/>
          <p:cNvSpPr>
            <a:spLocks noChangeArrowheads="1"/>
          </p:cNvSpPr>
          <p:nvPr/>
        </p:nvSpPr>
        <p:spPr bwMode="auto">
          <a:xfrm>
            <a:off x="5340350" y="2609850"/>
            <a:ext cx="5048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52229" name="Rectangle 5"/>
          <p:cNvSpPr>
            <a:spLocks noChangeArrowheads="1"/>
          </p:cNvSpPr>
          <p:nvPr/>
        </p:nvSpPr>
        <p:spPr bwMode="auto">
          <a:xfrm>
            <a:off x="5249863" y="1935163"/>
            <a:ext cx="994761" cy="397545"/>
          </a:xfrm>
          <a:prstGeom prst="rect">
            <a:avLst/>
          </a:prstGeom>
          <a:noFill/>
          <a:ln w="12700">
            <a:noFill/>
            <a:miter lim="800000"/>
            <a:headEnd/>
            <a:tailEnd/>
          </a:ln>
        </p:spPr>
        <p:txBody>
          <a:bodyPr wrap="none" lIns="90488" tIns="44450" rIns="90488" bIns="44450">
            <a:spAutoFit/>
          </a:bodyPr>
          <a:lstStyle/>
          <a:p>
            <a:pPr>
              <a:defRPr/>
            </a:pPr>
            <a:r>
              <a:rPr lang="en-US" sz="2000" dirty="0" err="1" smtClean="0">
                <a:latin typeface="+mn-lt"/>
                <a:ea typeface="ＭＳ Ｐゴシック" charset="-128"/>
                <a:cs typeface="ＭＳ Ｐゴシック" charset="-128"/>
              </a:rPr>
              <a:t>Data_In</a:t>
            </a:r>
            <a:endParaRPr lang="en-US" sz="2000" dirty="0">
              <a:latin typeface="+mn-lt"/>
              <a:ea typeface="ＭＳ Ｐゴシック" charset="-128"/>
              <a:cs typeface="ＭＳ Ｐゴシック" charset="-128"/>
            </a:endParaRPr>
          </a:p>
        </p:txBody>
      </p:sp>
      <p:sp>
        <p:nvSpPr>
          <p:cNvPr id="52230" name="Rectangle 6"/>
          <p:cNvSpPr>
            <a:spLocks noChangeArrowheads="1"/>
          </p:cNvSpPr>
          <p:nvPr/>
        </p:nvSpPr>
        <p:spPr bwMode="auto">
          <a:xfrm>
            <a:off x="6334125" y="1809750"/>
            <a:ext cx="1431925" cy="1212850"/>
          </a:xfrm>
          <a:prstGeom prst="rect">
            <a:avLst/>
          </a:prstGeom>
          <a:noFill/>
          <a:ln w="381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2231" name="Rectangle 7"/>
          <p:cNvSpPr>
            <a:spLocks noChangeArrowheads="1"/>
          </p:cNvSpPr>
          <p:nvPr/>
        </p:nvSpPr>
        <p:spPr bwMode="auto">
          <a:xfrm>
            <a:off x="5443538" y="1217613"/>
            <a:ext cx="1597554" cy="397545"/>
          </a:xfrm>
          <a:prstGeom prst="rect">
            <a:avLst/>
          </a:prstGeom>
          <a:noFill/>
          <a:ln w="12700">
            <a:noFill/>
            <a:miter lim="800000"/>
            <a:headEnd/>
            <a:tailEnd/>
          </a:ln>
        </p:spPr>
        <p:txBody>
          <a:bodyPr wrap="none" lIns="90488" tIns="44450" rIns="90488" bIns="44450">
            <a:spAutoFit/>
          </a:bodyPr>
          <a:lstStyle/>
          <a:p>
            <a:pPr>
              <a:defRPr/>
            </a:pPr>
            <a:r>
              <a:rPr lang="en-US" sz="2000" dirty="0" err="1" smtClean="0">
                <a:latin typeface="+mn-lt"/>
                <a:ea typeface="ＭＳ Ｐゴシック" charset="-128"/>
                <a:cs typeface="ＭＳ Ｐゴシック" charset="-128"/>
              </a:rPr>
              <a:t>Write_Enable</a:t>
            </a:r>
            <a:endParaRPr lang="en-US" sz="2000" dirty="0">
              <a:latin typeface="+mn-lt"/>
              <a:ea typeface="ＭＳ Ｐゴシック" charset="-128"/>
              <a:cs typeface="ＭＳ Ｐゴシック" charset="-128"/>
            </a:endParaRPr>
          </a:p>
        </p:txBody>
      </p:sp>
      <p:sp>
        <p:nvSpPr>
          <p:cNvPr id="52232" name="Line 8"/>
          <p:cNvSpPr>
            <a:spLocks noChangeShapeType="1"/>
          </p:cNvSpPr>
          <p:nvPr/>
        </p:nvSpPr>
        <p:spPr bwMode="auto">
          <a:xfrm flipH="1">
            <a:off x="5334000" y="2330450"/>
            <a:ext cx="1003300" cy="0"/>
          </a:xfrm>
          <a:prstGeom prst="line">
            <a:avLst/>
          </a:prstGeom>
          <a:noFill/>
          <a:ln w="127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52233" name="Line 9"/>
          <p:cNvSpPr>
            <a:spLocks noChangeShapeType="1"/>
          </p:cNvSpPr>
          <p:nvPr/>
        </p:nvSpPr>
        <p:spPr bwMode="auto">
          <a:xfrm flipH="1">
            <a:off x="5867400" y="2260600"/>
            <a:ext cx="88900" cy="1397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2234" name="Rectangle 10"/>
          <p:cNvSpPr>
            <a:spLocks noChangeArrowheads="1"/>
          </p:cNvSpPr>
          <p:nvPr/>
        </p:nvSpPr>
        <p:spPr bwMode="auto">
          <a:xfrm>
            <a:off x="5554663" y="2286000"/>
            <a:ext cx="4429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52235" name="Line 11"/>
          <p:cNvSpPr>
            <a:spLocks noChangeShapeType="1"/>
          </p:cNvSpPr>
          <p:nvPr/>
        </p:nvSpPr>
        <p:spPr bwMode="auto">
          <a:xfrm>
            <a:off x="7785100" y="2330450"/>
            <a:ext cx="12827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2236" name="Line 12"/>
          <p:cNvSpPr>
            <a:spLocks noChangeShapeType="1"/>
          </p:cNvSpPr>
          <p:nvPr/>
        </p:nvSpPr>
        <p:spPr bwMode="auto">
          <a:xfrm flipH="1">
            <a:off x="8610600" y="2260600"/>
            <a:ext cx="88900" cy="1397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2237" name="Rectangle 13"/>
          <p:cNvSpPr>
            <a:spLocks noChangeArrowheads="1"/>
          </p:cNvSpPr>
          <p:nvPr/>
        </p:nvSpPr>
        <p:spPr bwMode="auto">
          <a:xfrm>
            <a:off x="8221663" y="2286000"/>
            <a:ext cx="4429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52238" name="Rectangle 14"/>
          <p:cNvSpPr>
            <a:spLocks noChangeArrowheads="1"/>
          </p:cNvSpPr>
          <p:nvPr/>
        </p:nvSpPr>
        <p:spPr bwMode="auto">
          <a:xfrm>
            <a:off x="7764463" y="1935163"/>
            <a:ext cx="1187121" cy="397545"/>
          </a:xfrm>
          <a:prstGeom prst="rect">
            <a:avLst/>
          </a:prstGeom>
          <a:noFill/>
          <a:ln w="12700">
            <a:noFill/>
            <a:miter lim="800000"/>
            <a:headEnd/>
            <a:tailEnd/>
          </a:ln>
        </p:spPr>
        <p:txBody>
          <a:bodyPr wrap="none" lIns="90488" tIns="44450" rIns="90488" bIns="44450">
            <a:spAutoFit/>
          </a:bodyPr>
          <a:lstStyle/>
          <a:p>
            <a:pPr>
              <a:defRPr/>
            </a:pPr>
            <a:r>
              <a:rPr lang="en-US" sz="2000" dirty="0" err="1" smtClean="0">
                <a:latin typeface="+mn-lt"/>
                <a:ea typeface="ＭＳ Ｐゴシック" charset="-128"/>
                <a:cs typeface="ＭＳ Ｐゴシック" charset="-128"/>
              </a:rPr>
              <a:t>Data_Out</a:t>
            </a:r>
            <a:endParaRPr lang="en-US" sz="2000" dirty="0">
              <a:latin typeface="+mn-lt"/>
              <a:ea typeface="ＭＳ Ｐゴシック" charset="-128"/>
              <a:cs typeface="ＭＳ Ｐゴシック" charset="-128"/>
            </a:endParaRPr>
          </a:p>
        </p:txBody>
      </p:sp>
      <p:sp>
        <p:nvSpPr>
          <p:cNvPr id="52239" name="Line 15"/>
          <p:cNvSpPr>
            <a:spLocks noChangeShapeType="1"/>
          </p:cNvSpPr>
          <p:nvPr/>
        </p:nvSpPr>
        <p:spPr bwMode="auto">
          <a:xfrm flipV="1">
            <a:off x="6635750" y="1562100"/>
            <a:ext cx="0" cy="2413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2240" name="Line 16"/>
          <p:cNvSpPr>
            <a:spLocks noChangeShapeType="1"/>
          </p:cNvSpPr>
          <p:nvPr/>
        </p:nvSpPr>
        <p:spPr bwMode="auto">
          <a:xfrm flipH="1">
            <a:off x="5861050" y="2838450"/>
            <a:ext cx="469900" cy="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2241" name="Line 17"/>
          <p:cNvSpPr>
            <a:spLocks noChangeShapeType="1"/>
          </p:cNvSpPr>
          <p:nvPr/>
        </p:nvSpPr>
        <p:spPr bwMode="auto">
          <a:xfrm>
            <a:off x="7169150" y="1346200"/>
            <a:ext cx="0" cy="4445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2242" name="Rectangle 18"/>
          <p:cNvSpPr>
            <a:spLocks noChangeArrowheads="1"/>
          </p:cNvSpPr>
          <p:nvPr/>
        </p:nvSpPr>
        <p:spPr bwMode="auto">
          <a:xfrm>
            <a:off x="7154863" y="1219200"/>
            <a:ext cx="10144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Address</a:t>
            </a:r>
          </a:p>
        </p:txBody>
      </p:sp>
      <p:sp>
        <p:nvSpPr>
          <p:cNvPr id="52243" name="Line 19"/>
          <p:cNvSpPr>
            <a:spLocks noChangeShapeType="1"/>
          </p:cNvSpPr>
          <p:nvPr/>
        </p:nvSpPr>
        <p:spPr bwMode="auto">
          <a:xfrm>
            <a:off x="6330950" y="2762250"/>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2244" name="Line 20"/>
          <p:cNvSpPr>
            <a:spLocks noChangeShapeType="1"/>
          </p:cNvSpPr>
          <p:nvPr/>
        </p:nvSpPr>
        <p:spPr bwMode="auto">
          <a:xfrm flipH="1">
            <a:off x="6330950" y="2838450"/>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14</a:t>
            </a:fld>
            <a:endParaRPr lang="en-US"/>
          </a:p>
        </p:txBody>
      </p:sp>
    </p:spTree>
    <p:extLst>
      <p:ext uri="{BB962C8B-B14F-4D97-AF65-F5344CB8AC3E}">
        <p14:creationId xmlns:p14="http://schemas.microsoft.com/office/powerpoint/2010/main" val="40146380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22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222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2227">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222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2227">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22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 y="274638"/>
            <a:ext cx="9144000" cy="1143000"/>
          </a:xfrm>
        </p:spPr>
        <p:txBody>
          <a:bodyPr/>
          <a:lstStyle/>
          <a:p>
            <a:r>
              <a:rPr lang="en-US" sz="4000">
                <a:latin typeface="Calibri" charset="0"/>
                <a:ea typeface="ＭＳ Ｐゴシック" charset="0"/>
                <a:cs typeface="ＭＳ Ｐゴシック" charset="0"/>
              </a:rPr>
              <a:t>Storage Element: Register (Building Block)</a:t>
            </a:r>
          </a:p>
        </p:txBody>
      </p:sp>
      <p:sp>
        <p:nvSpPr>
          <p:cNvPr id="39939" name="Rectangle 3"/>
          <p:cNvSpPr>
            <a:spLocks noGrp="1" noChangeArrowheads="1"/>
          </p:cNvSpPr>
          <p:nvPr>
            <p:ph type="body" idx="1"/>
          </p:nvPr>
        </p:nvSpPr>
        <p:spPr/>
        <p:txBody>
          <a:bodyPr/>
          <a:lstStyle/>
          <a:p>
            <a:r>
              <a:rPr lang="en-US" dirty="0">
                <a:latin typeface="Calibri" charset="0"/>
                <a:ea typeface="ＭＳ Ｐゴシック" charset="0"/>
                <a:cs typeface="ＭＳ Ｐゴシック" charset="0"/>
              </a:rPr>
              <a:t>Similar to D </a:t>
            </a:r>
            <a:r>
              <a:rPr lang="en-US" dirty="0" smtClean="0">
                <a:latin typeface="Calibri" charset="0"/>
                <a:ea typeface="ＭＳ Ｐゴシック" charset="0"/>
                <a:cs typeface="ＭＳ Ｐゴシック" charset="0"/>
              </a:rPr>
              <a:t>Flip-Flop </a:t>
            </a:r>
            <a:r>
              <a:rPr lang="en-US" dirty="0">
                <a:latin typeface="Calibri" charset="0"/>
                <a:ea typeface="ＭＳ Ｐゴシック" charset="0"/>
                <a:cs typeface="ＭＳ Ｐゴシック" charset="0"/>
              </a:rPr>
              <a:t>except</a:t>
            </a:r>
          </a:p>
          <a:p>
            <a:pPr lvl="1"/>
            <a:r>
              <a:rPr lang="en-US" dirty="0">
                <a:latin typeface="Calibri" charset="0"/>
                <a:ea typeface="ＭＳ Ｐゴシック" charset="0"/>
              </a:rPr>
              <a:t>N-bit input and output</a:t>
            </a:r>
          </a:p>
          <a:p>
            <a:pPr lvl="1"/>
            <a:r>
              <a:rPr lang="en-US" dirty="0" err="1" smtClean="0">
                <a:latin typeface="Calibri" charset="0"/>
                <a:ea typeface="ＭＳ Ｐゴシック" charset="0"/>
              </a:rPr>
              <a:t>Write_Enable</a:t>
            </a:r>
            <a:r>
              <a:rPr lang="en-US" dirty="0" smtClean="0">
                <a:latin typeface="Calibri" charset="0"/>
                <a:ea typeface="ＭＳ Ｐゴシック" charset="0"/>
              </a:rPr>
              <a:t> </a:t>
            </a:r>
            <a:r>
              <a:rPr lang="en-US" dirty="0">
                <a:latin typeface="Calibri" charset="0"/>
                <a:ea typeface="ＭＳ Ｐゴシック" charset="0"/>
              </a:rPr>
              <a:t>input</a:t>
            </a:r>
          </a:p>
          <a:p>
            <a:r>
              <a:rPr lang="en-US" dirty="0" err="1" smtClean="0">
                <a:latin typeface="Calibri" charset="0"/>
                <a:ea typeface="ＭＳ Ｐゴシック" charset="0"/>
                <a:cs typeface="ＭＳ Ｐゴシック" charset="0"/>
              </a:rPr>
              <a:t>Write_Enable</a:t>
            </a:r>
            <a:r>
              <a:rPr lang="en-US" dirty="0">
                <a:latin typeface="Calibri" charset="0"/>
                <a:ea typeface="ＭＳ Ｐゴシック" charset="0"/>
                <a:cs typeface="ＭＳ Ｐゴシック" charset="0"/>
              </a:rPr>
              <a:t>:</a:t>
            </a:r>
          </a:p>
          <a:p>
            <a:pPr lvl="1"/>
            <a:r>
              <a:rPr lang="en-US" dirty="0">
                <a:latin typeface="Calibri" charset="0"/>
                <a:ea typeface="ＭＳ Ｐゴシック" charset="0"/>
              </a:rPr>
              <a:t>Negated (or </a:t>
            </a:r>
            <a:r>
              <a:rPr lang="en-US" dirty="0" err="1">
                <a:latin typeface="Calibri" charset="0"/>
                <a:ea typeface="ＭＳ Ｐゴシック" charset="0"/>
              </a:rPr>
              <a:t>deasserted</a:t>
            </a:r>
            <a:r>
              <a:rPr lang="en-US" dirty="0">
                <a:latin typeface="Calibri" charset="0"/>
                <a:ea typeface="ＭＳ Ｐゴシック" charset="0"/>
              </a:rPr>
              <a:t>) (0): </a:t>
            </a:r>
            <a:r>
              <a:rPr lang="en-US" dirty="0" err="1" smtClean="0">
                <a:latin typeface="Calibri" charset="0"/>
                <a:ea typeface="ＭＳ Ｐゴシック" charset="0"/>
              </a:rPr>
              <a:t>Data_Out</a:t>
            </a:r>
            <a:r>
              <a:rPr lang="en-US" dirty="0" smtClean="0">
                <a:latin typeface="Calibri" charset="0"/>
                <a:ea typeface="ＭＳ Ｐゴシック" charset="0"/>
              </a:rPr>
              <a:t> </a:t>
            </a:r>
            <a:r>
              <a:rPr lang="en-US" dirty="0">
                <a:latin typeface="Calibri" charset="0"/>
                <a:ea typeface="ＭＳ Ｐゴシック" charset="0"/>
              </a:rPr>
              <a:t>will not change</a:t>
            </a:r>
          </a:p>
          <a:p>
            <a:pPr lvl="1"/>
            <a:r>
              <a:rPr lang="en-US" dirty="0">
                <a:latin typeface="Calibri" charset="0"/>
                <a:ea typeface="ＭＳ Ｐゴシック" charset="0"/>
              </a:rPr>
              <a:t>Asserted (1): </a:t>
            </a:r>
            <a:r>
              <a:rPr lang="en-US" dirty="0" err="1" smtClean="0">
                <a:latin typeface="Calibri" charset="0"/>
                <a:ea typeface="ＭＳ Ｐゴシック" charset="0"/>
              </a:rPr>
              <a:t>Data_Out</a:t>
            </a:r>
            <a:r>
              <a:rPr lang="en-US" dirty="0" smtClean="0">
                <a:latin typeface="Calibri" charset="0"/>
                <a:ea typeface="ＭＳ Ｐゴシック" charset="0"/>
              </a:rPr>
              <a:t> </a:t>
            </a:r>
            <a:r>
              <a:rPr lang="en-US" dirty="0">
                <a:latin typeface="Calibri" charset="0"/>
                <a:ea typeface="ＭＳ Ｐゴシック" charset="0"/>
              </a:rPr>
              <a:t>will become </a:t>
            </a:r>
            <a:r>
              <a:rPr lang="en-US" dirty="0" err="1" smtClean="0">
                <a:latin typeface="Calibri" charset="0"/>
                <a:ea typeface="ＭＳ Ｐゴシック" charset="0"/>
              </a:rPr>
              <a:t>Data_In</a:t>
            </a:r>
            <a:r>
              <a:rPr lang="en-US" dirty="0" smtClean="0">
                <a:latin typeface="Calibri" charset="0"/>
                <a:ea typeface="ＭＳ Ｐゴシック" charset="0"/>
              </a:rPr>
              <a:t> </a:t>
            </a:r>
            <a:r>
              <a:rPr lang="en-US" dirty="0">
                <a:latin typeface="Calibri" charset="0"/>
                <a:ea typeface="ＭＳ Ｐゴシック" charset="0"/>
              </a:rPr>
              <a:t>on positive edge of clock</a:t>
            </a:r>
          </a:p>
        </p:txBody>
      </p:sp>
      <p:grpSp>
        <p:nvGrpSpPr>
          <p:cNvPr id="39940" name="Group 4"/>
          <p:cNvGrpSpPr>
            <a:grpSpLocks/>
          </p:cNvGrpSpPr>
          <p:nvPr/>
        </p:nvGrpSpPr>
        <p:grpSpPr bwMode="auto">
          <a:xfrm>
            <a:off x="6172201" y="1260475"/>
            <a:ext cx="2787651" cy="2530475"/>
            <a:chOff x="3888" y="960"/>
            <a:chExt cx="1756" cy="1594"/>
          </a:xfrm>
        </p:grpSpPr>
        <p:sp>
          <p:nvSpPr>
            <p:cNvPr id="54280" name="Rectangle 5"/>
            <p:cNvSpPr>
              <a:spLocks noChangeArrowheads="1"/>
            </p:cNvSpPr>
            <p:nvPr/>
          </p:nvSpPr>
          <p:spPr bwMode="auto">
            <a:xfrm>
              <a:off x="4626" y="2304"/>
              <a:ext cx="294" cy="25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54281" name="Rectangle 6"/>
            <p:cNvSpPr>
              <a:spLocks noChangeArrowheads="1"/>
            </p:cNvSpPr>
            <p:nvPr/>
          </p:nvSpPr>
          <p:spPr bwMode="auto">
            <a:xfrm>
              <a:off x="3888" y="1474"/>
              <a:ext cx="627" cy="250"/>
            </a:xfrm>
            <a:prstGeom prst="rect">
              <a:avLst/>
            </a:prstGeom>
            <a:noFill/>
            <a:ln w="12700">
              <a:noFill/>
              <a:miter lim="800000"/>
              <a:headEnd/>
              <a:tailEnd/>
            </a:ln>
          </p:spPr>
          <p:txBody>
            <a:bodyPr wrap="none" lIns="90488" tIns="44450" rIns="90488" bIns="44450">
              <a:spAutoFit/>
            </a:bodyPr>
            <a:lstStyle/>
            <a:p>
              <a:pPr>
                <a:defRPr/>
              </a:pPr>
              <a:r>
                <a:rPr lang="en-US" sz="2000" dirty="0" err="1" smtClean="0">
                  <a:latin typeface="+mn-lt"/>
                  <a:ea typeface="ＭＳ Ｐゴシック" charset="-128"/>
                  <a:cs typeface="ＭＳ Ｐゴシック" charset="-128"/>
                </a:rPr>
                <a:t>Data_In</a:t>
              </a:r>
              <a:endParaRPr lang="en-US" sz="2000" dirty="0">
                <a:latin typeface="+mn-lt"/>
                <a:ea typeface="ＭＳ Ｐゴシック" charset="-128"/>
                <a:cs typeface="ＭＳ Ｐゴシック" charset="-128"/>
              </a:endParaRPr>
            </a:p>
          </p:txBody>
        </p:sp>
        <p:sp>
          <p:nvSpPr>
            <p:cNvPr id="54282" name="Rectangle 7"/>
            <p:cNvSpPr>
              <a:spLocks noChangeArrowheads="1"/>
            </p:cNvSpPr>
            <p:nvPr/>
          </p:nvSpPr>
          <p:spPr bwMode="auto">
            <a:xfrm>
              <a:off x="4675" y="1374"/>
              <a:ext cx="166" cy="748"/>
            </a:xfrm>
            <a:prstGeom prst="rect">
              <a:avLst/>
            </a:prstGeom>
            <a:noFill/>
            <a:ln w="508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4283" name="Line 8"/>
            <p:cNvSpPr>
              <a:spLocks noChangeShapeType="1"/>
            </p:cNvSpPr>
            <p:nvPr/>
          </p:nvSpPr>
          <p:spPr bwMode="auto">
            <a:xfrm flipH="1">
              <a:off x="4761" y="2124"/>
              <a:ext cx="0" cy="192"/>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4284" name="Rectangle 9"/>
            <p:cNvSpPr>
              <a:spLocks noChangeArrowheads="1"/>
            </p:cNvSpPr>
            <p:nvPr/>
          </p:nvSpPr>
          <p:spPr bwMode="auto">
            <a:xfrm>
              <a:off x="4272" y="960"/>
              <a:ext cx="1006" cy="250"/>
            </a:xfrm>
            <a:prstGeom prst="rect">
              <a:avLst/>
            </a:prstGeom>
            <a:noFill/>
            <a:ln w="12700">
              <a:noFill/>
              <a:miter lim="800000"/>
              <a:headEnd/>
              <a:tailEnd/>
            </a:ln>
          </p:spPr>
          <p:txBody>
            <a:bodyPr wrap="none" lIns="90488" tIns="44450" rIns="90488" bIns="44450">
              <a:spAutoFit/>
            </a:bodyPr>
            <a:lstStyle/>
            <a:p>
              <a:pPr>
                <a:defRPr/>
              </a:pPr>
              <a:r>
                <a:rPr lang="en-US" sz="2000" dirty="0" err="1" smtClean="0">
                  <a:latin typeface="+mn-lt"/>
                  <a:ea typeface="ＭＳ Ｐゴシック" charset="-128"/>
                  <a:cs typeface="ＭＳ Ｐゴシック" charset="-128"/>
                </a:rPr>
                <a:t>Write_Enable</a:t>
              </a:r>
              <a:endParaRPr lang="en-US" sz="2000" dirty="0">
                <a:latin typeface="+mn-lt"/>
                <a:ea typeface="ＭＳ Ｐゴシック" charset="-128"/>
                <a:cs typeface="ＭＳ Ｐゴシック" charset="-128"/>
              </a:endParaRPr>
            </a:p>
          </p:txBody>
        </p:sp>
        <p:sp>
          <p:nvSpPr>
            <p:cNvPr id="54285" name="Line 10"/>
            <p:cNvSpPr>
              <a:spLocks noChangeShapeType="1"/>
            </p:cNvSpPr>
            <p:nvPr/>
          </p:nvSpPr>
          <p:spPr bwMode="auto">
            <a:xfrm flipH="1">
              <a:off x="3937" y="1742"/>
              <a:ext cx="736"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54286" name="Line 11"/>
            <p:cNvSpPr>
              <a:spLocks noChangeShapeType="1"/>
            </p:cNvSpPr>
            <p:nvPr/>
          </p:nvSpPr>
          <p:spPr bwMode="auto">
            <a:xfrm flipH="1">
              <a:off x="4277" y="1698"/>
              <a:ext cx="56" cy="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4287" name="Rectangle 12"/>
            <p:cNvSpPr>
              <a:spLocks noChangeArrowheads="1"/>
            </p:cNvSpPr>
            <p:nvPr/>
          </p:nvSpPr>
          <p:spPr bwMode="auto">
            <a:xfrm>
              <a:off x="4176" y="1776"/>
              <a:ext cx="219" cy="25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N</a:t>
              </a:r>
            </a:p>
          </p:txBody>
        </p:sp>
        <p:sp>
          <p:nvSpPr>
            <p:cNvPr id="54288" name="Line 13"/>
            <p:cNvSpPr>
              <a:spLocks noChangeShapeType="1"/>
            </p:cNvSpPr>
            <p:nvPr/>
          </p:nvSpPr>
          <p:spPr bwMode="auto">
            <a:xfrm>
              <a:off x="4848" y="1742"/>
              <a:ext cx="704"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4289" name="Line 14"/>
            <p:cNvSpPr>
              <a:spLocks noChangeShapeType="1"/>
            </p:cNvSpPr>
            <p:nvPr/>
          </p:nvSpPr>
          <p:spPr bwMode="auto">
            <a:xfrm flipH="1">
              <a:off x="5189" y="1698"/>
              <a:ext cx="56" cy="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4290" name="Rectangle 15"/>
            <p:cNvSpPr>
              <a:spLocks noChangeArrowheads="1"/>
            </p:cNvSpPr>
            <p:nvPr/>
          </p:nvSpPr>
          <p:spPr bwMode="auto">
            <a:xfrm>
              <a:off x="5098" y="1776"/>
              <a:ext cx="219" cy="25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N</a:t>
              </a:r>
            </a:p>
          </p:txBody>
        </p:sp>
        <p:sp>
          <p:nvSpPr>
            <p:cNvPr id="54291" name="Rectangle 16"/>
            <p:cNvSpPr>
              <a:spLocks noChangeArrowheads="1"/>
            </p:cNvSpPr>
            <p:nvPr/>
          </p:nvSpPr>
          <p:spPr bwMode="auto">
            <a:xfrm>
              <a:off x="4896" y="1474"/>
              <a:ext cx="748" cy="250"/>
            </a:xfrm>
            <a:prstGeom prst="rect">
              <a:avLst/>
            </a:prstGeom>
            <a:noFill/>
            <a:ln w="12700">
              <a:noFill/>
              <a:miter lim="800000"/>
              <a:headEnd/>
              <a:tailEnd/>
            </a:ln>
          </p:spPr>
          <p:txBody>
            <a:bodyPr wrap="none" lIns="90488" tIns="44450" rIns="90488" bIns="44450">
              <a:spAutoFit/>
            </a:bodyPr>
            <a:lstStyle/>
            <a:p>
              <a:pPr>
                <a:defRPr/>
              </a:pPr>
              <a:r>
                <a:rPr lang="en-US" sz="2000" dirty="0" err="1" smtClean="0">
                  <a:latin typeface="+mn-lt"/>
                  <a:ea typeface="ＭＳ Ｐゴシック" charset="-128"/>
                  <a:cs typeface="ＭＳ Ｐゴシック" charset="-128"/>
                </a:rPr>
                <a:t>Data_Out</a:t>
              </a:r>
              <a:endParaRPr lang="en-US" sz="2000" dirty="0">
                <a:latin typeface="+mn-lt"/>
                <a:ea typeface="ＭＳ Ｐゴシック" charset="-128"/>
                <a:cs typeface="ＭＳ Ｐゴシック" charset="-128"/>
              </a:endParaRPr>
            </a:p>
          </p:txBody>
        </p:sp>
        <p:sp>
          <p:nvSpPr>
            <p:cNvPr id="54292" name="Line 17"/>
            <p:cNvSpPr>
              <a:spLocks noChangeShapeType="1"/>
            </p:cNvSpPr>
            <p:nvPr/>
          </p:nvSpPr>
          <p:spPr bwMode="auto">
            <a:xfrm flipV="1">
              <a:off x="4761" y="1168"/>
              <a:ext cx="0" cy="194"/>
            </a:xfrm>
            <a:prstGeom prst="line">
              <a:avLst/>
            </a:pr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4293" name="Line 18"/>
            <p:cNvSpPr>
              <a:spLocks noChangeShapeType="1"/>
            </p:cNvSpPr>
            <p:nvPr/>
          </p:nvSpPr>
          <p:spPr bwMode="auto">
            <a:xfrm flipV="1">
              <a:off x="4704" y="2016"/>
              <a:ext cx="48" cy="96"/>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4294" name="Line 19"/>
            <p:cNvSpPr>
              <a:spLocks noChangeShapeType="1"/>
            </p:cNvSpPr>
            <p:nvPr/>
          </p:nvSpPr>
          <p:spPr bwMode="auto">
            <a:xfrm>
              <a:off x="4752" y="2016"/>
              <a:ext cx="48" cy="96"/>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15</a:t>
            </a:fld>
            <a:endParaRPr lang="en-US"/>
          </a:p>
        </p:txBody>
      </p:sp>
    </p:spTree>
    <p:extLst>
      <p:ext uri="{BB962C8B-B14F-4D97-AF65-F5344CB8AC3E}">
        <p14:creationId xmlns:p14="http://schemas.microsoft.com/office/powerpoint/2010/main" val="128286391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Storage Element: Register File</a:t>
            </a:r>
          </a:p>
        </p:txBody>
      </p:sp>
      <p:sp>
        <p:nvSpPr>
          <p:cNvPr id="56323" name="Rectangle 3"/>
          <p:cNvSpPr>
            <a:spLocks noGrp="1" noChangeArrowheads="1"/>
          </p:cNvSpPr>
          <p:nvPr>
            <p:ph type="body" idx="1"/>
          </p:nvPr>
        </p:nvSpPr>
        <p:spPr>
          <a:xfrm>
            <a:off x="259080" y="1805940"/>
            <a:ext cx="8229600" cy="4525963"/>
          </a:xfrm>
        </p:spPr>
        <p:txBody>
          <a:bodyPr>
            <a:normAutofit/>
          </a:bodyPr>
          <a:lstStyle/>
          <a:p>
            <a:pPr>
              <a:lnSpc>
                <a:spcPct val="80000"/>
              </a:lnSpc>
            </a:pPr>
            <a:r>
              <a:rPr lang="en-US" sz="2500" dirty="0">
                <a:latin typeface="Calibri" charset="0"/>
                <a:ea typeface="ＭＳ Ｐゴシック" charset="0"/>
                <a:cs typeface="ＭＳ Ｐゴシック" charset="0"/>
              </a:rPr>
              <a:t>Register File consists of 32 registers:</a:t>
            </a:r>
          </a:p>
          <a:p>
            <a:pPr lvl="1">
              <a:lnSpc>
                <a:spcPct val="80000"/>
              </a:lnSpc>
            </a:pPr>
            <a:r>
              <a:rPr lang="en-US" sz="2200" dirty="0">
                <a:latin typeface="Calibri" charset="0"/>
                <a:ea typeface="ＭＳ Ｐゴシック" charset="0"/>
              </a:rPr>
              <a:t>Two 32-bit output busses:</a:t>
            </a:r>
          </a:p>
          <a:p>
            <a:pPr lvl="1">
              <a:lnSpc>
                <a:spcPct val="80000"/>
              </a:lnSpc>
              <a:buFont typeface="Arial" charset="0"/>
              <a:buNone/>
            </a:pPr>
            <a:r>
              <a:rPr lang="en-US" sz="2200" dirty="0">
                <a:latin typeface="Calibri" charset="0"/>
                <a:ea typeface="ＭＳ Ｐゴシック" charset="0"/>
              </a:rPr>
              <a:t>	</a:t>
            </a:r>
            <a:r>
              <a:rPr lang="en-US" sz="2200" dirty="0" err="1">
                <a:latin typeface="Calibri" charset="0"/>
                <a:ea typeface="ＭＳ Ｐゴシック" charset="0"/>
              </a:rPr>
              <a:t>busA</a:t>
            </a:r>
            <a:r>
              <a:rPr lang="en-US" sz="2200" dirty="0">
                <a:latin typeface="Calibri" charset="0"/>
                <a:ea typeface="ＭＳ Ｐゴシック" charset="0"/>
              </a:rPr>
              <a:t> and </a:t>
            </a:r>
            <a:r>
              <a:rPr lang="en-US" sz="2200" dirty="0" err="1">
                <a:latin typeface="Calibri" charset="0"/>
                <a:ea typeface="ＭＳ Ｐゴシック" charset="0"/>
              </a:rPr>
              <a:t>busB</a:t>
            </a:r>
            <a:endParaRPr lang="en-US" sz="2200" dirty="0">
              <a:latin typeface="Calibri" charset="0"/>
              <a:ea typeface="ＭＳ Ｐゴシック" charset="0"/>
            </a:endParaRPr>
          </a:p>
          <a:p>
            <a:pPr lvl="1">
              <a:lnSpc>
                <a:spcPct val="80000"/>
              </a:lnSpc>
            </a:pPr>
            <a:r>
              <a:rPr lang="en-US" sz="2200" dirty="0">
                <a:latin typeface="Calibri" charset="0"/>
                <a:ea typeface="ＭＳ Ｐゴシック" charset="0"/>
              </a:rPr>
              <a:t>One 32-bit input bus: </a:t>
            </a:r>
            <a:r>
              <a:rPr lang="en-US" sz="2200" dirty="0" err="1">
                <a:latin typeface="Calibri" charset="0"/>
                <a:ea typeface="ＭＳ Ｐゴシック" charset="0"/>
              </a:rPr>
              <a:t>busW</a:t>
            </a:r>
            <a:endParaRPr lang="en-US" sz="2200" dirty="0">
              <a:latin typeface="Calibri" charset="0"/>
              <a:ea typeface="ＭＳ Ｐゴシック" charset="0"/>
            </a:endParaRPr>
          </a:p>
          <a:p>
            <a:pPr>
              <a:lnSpc>
                <a:spcPct val="80000"/>
              </a:lnSpc>
            </a:pPr>
            <a:r>
              <a:rPr lang="en-US" sz="2500" dirty="0">
                <a:latin typeface="Calibri" charset="0"/>
                <a:ea typeface="ＭＳ Ｐゴシック" charset="0"/>
                <a:cs typeface="ＭＳ Ｐゴシック" charset="0"/>
              </a:rPr>
              <a:t>Register is selected by:</a:t>
            </a:r>
          </a:p>
          <a:p>
            <a:pPr lvl="1">
              <a:lnSpc>
                <a:spcPct val="80000"/>
              </a:lnSpc>
            </a:pPr>
            <a:r>
              <a:rPr lang="en-US" sz="2200" dirty="0">
                <a:latin typeface="Calibri" charset="0"/>
                <a:ea typeface="ＭＳ Ｐゴシック" charset="0"/>
              </a:rPr>
              <a:t>RA (number) selects the register to put on </a:t>
            </a:r>
            <a:r>
              <a:rPr lang="en-US" sz="2200" dirty="0" err="1">
                <a:latin typeface="Calibri" charset="0"/>
                <a:ea typeface="ＭＳ Ｐゴシック" charset="0"/>
              </a:rPr>
              <a:t>busA</a:t>
            </a:r>
            <a:r>
              <a:rPr lang="en-US" sz="2200" dirty="0">
                <a:latin typeface="Calibri" charset="0"/>
                <a:ea typeface="ＭＳ Ｐゴシック" charset="0"/>
              </a:rPr>
              <a:t> (data)</a:t>
            </a:r>
          </a:p>
          <a:p>
            <a:pPr lvl="1">
              <a:lnSpc>
                <a:spcPct val="80000"/>
              </a:lnSpc>
            </a:pPr>
            <a:r>
              <a:rPr lang="en-US" sz="2200" dirty="0">
                <a:latin typeface="Calibri" charset="0"/>
                <a:ea typeface="ＭＳ Ｐゴシック" charset="0"/>
              </a:rPr>
              <a:t>RB (number) selects the register to put on </a:t>
            </a:r>
            <a:r>
              <a:rPr lang="en-US" sz="2200" dirty="0" err="1">
                <a:latin typeface="Calibri" charset="0"/>
                <a:ea typeface="ＭＳ Ｐゴシック" charset="0"/>
              </a:rPr>
              <a:t>busB</a:t>
            </a:r>
            <a:r>
              <a:rPr lang="en-US" sz="2200" dirty="0">
                <a:latin typeface="Calibri" charset="0"/>
                <a:ea typeface="ＭＳ Ｐゴシック" charset="0"/>
              </a:rPr>
              <a:t> (data)</a:t>
            </a:r>
          </a:p>
          <a:p>
            <a:pPr lvl="1">
              <a:lnSpc>
                <a:spcPct val="80000"/>
              </a:lnSpc>
            </a:pPr>
            <a:r>
              <a:rPr lang="en-US" sz="2200" dirty="0">
                <a:latin typeface="Calibri" charset="0"/>
                <a:ea typeface="ＭＳ Ｐゴシック" charset="0"/>
              </a:rPr>
              <a:t>RW (number) selects the register to be  written</a:t>
            </a:r>
            <a:br>
              <a:rPr lang="en-US" sz="2200" dirty="0">
                <a:latin typeface="Calibri" charset="0"/>
                <a:ea typeface="ＭＳ Ｐゴシック" charset="0"/>
              </a:rPr>
            </a:br>
            <a:r>
              <a:rPr lang="en-US" sz="2200" dirty="0">
                <a:latin typeface="Calibri" charset="0"/>
                <a:ea typeface="ＭＳ Ｐゴシック" charset="0"/>
              </a:rPr>
              <a:t>via </a:t>
            </a:r>
            <a:r>
              <a:rPr lang="en-US" sz="2200" dirty="0" err="1">
                <a:latin typeface="Calibri" charset="0"/>
                <a:ea typeface="ＭＳ Ｐゴシック" charset="0"/>
              </a:rPr>
              <a:t>busW</a:t>
            </a:r>
            <a:r>
              <a:rPr lang="en-US" sz="2200" dirty="0">
                <a:latin typeface="Calibri" charset="0"/>
                <a:ea typeface="ＭＳ Ｐゴシック" charset="0"/>
              </a:rPr>
              <a:t> (data) when </a:t>
            </a:r>
            <a:r>
              <a:rPr lang="en-US" sz="2200" dirty="0" err="1" smtClean="0">
                <a:latin typeface="Calibri" charset="0"/>
                <a:ea typeface="ＭＳ Ｐゴシック" charset="0"/>
              </a:rPr>
              <a:t>Write_Enable</a:t>
            </a:r>
            <a:r>
              <a:rPr lang="en-US" sz="2200" dirty="0" smtClean="0">
                <a:latin typeface="Calibri" charset="0"/>
                <a:ea typeface="ＭＳ Ｐゴシック" charset="0"/>
              </a:rPr>
              <a:t> </a:t>
            </a:r>
            <a:r>
              <a:rPr lang="en-US" sz="2200" dirty="0">
                <a:latin typeface="Calibri" charset="0"/>
                <a:ea typeface="ＭＳ Ｐゴシック" charset="0"/>
              </a:rPr>
              <a:t>is 1</a:t>
            </a:r>
          </a:p>
          <a:p>
            <a:pPr>
              <a:lnSpc>
                <a:spcPct val="80000"/>
              </a:lnSpc>
            </a:pPr>
            <a:r>
              <a:rPr lang="en-US" sz="2500" dirty="0">
                <a:latin typeface="Calibri" charset="0"/>
                <a:ea typeface="ＭＳ Ｐゴシック" charset="0"/>
                <a:cs typeface="ＭＳ Ｐゴシック" charset="0"/>
              </a:rPr>
              <a:t>Clock input (</a:t>
            </a:r>
            <a:r>
              <a:rPr lang="en-US" sz="2500" dirty="0" err="1">
                <a:latin typeface="Calibri" charset="0"/>
                <a:ea typeface="ＭＳ Ｐゴシック" charset="0"/>
                <a:cs typeface="ＭＳ Ｐゴシック" charset="0"/>
              </a:rPr>
              <a:t>clk</a:t>
            </a:r>
            <a:r>
              <a:rPr lang="en-US" sz="2500" dirty="0">
                <a:latin typeface="Calibri" charset="0"/>
                <a:ea typeface="ＭＳ Ｐゴシック" charset="0"/>
                <a:cs typeface="ＭＳ Ｐゴシック" charset="0"/>
              </a:rPr>
              <a:t>) </a:t>
            </a:r>
          </a:p>
          <a:p>
            <a:pPr lvl="1">
              <a:lnSpc>
                <a:spcPct val="80000"/>
              </a:lnSpc>
            </a:pPr>
            <a:r>
              <a:rPr lang="en-US" sz="2200" dirty="0" err="1">
                <a:latin typeface="Calibri" charset="0"/>
                <a:ea typeface="ＭＳ Ｐゴシック" charset="0"/>
              </a:rPr>
              <a:t>Clk</a:t>
            </a:r>
            <a:r>
              <a:rPr lang="en-US" sz="2200" dirty="0">
                <a:latin typeface="Calibri" charset="0"/>
                <a:ea typeface="ＭＳ Ｐゴシック" charset="0"/>
              </a:rPr>
              <a:t> input is a factor ONLY during write operation</a:t>
            </a:r>
          </a:p>
          <a:p>
            <a:pPr lvl="1">
              <a:lnSpc>
                <a:spcPct val="80000"/>
              </a:lnSpc>
            </a:pPr>
            <a:r>
              <a:rPr lang="en-US" sz="2200" dirty="0">
                <a:latin typeface="Calibri" charset="0"/>
                <a:ea typeface="ＭＳ Ｐゴシック" charset="0"/>
              </a:rPr>
              <a:t>During read operation, behaves as a combinational logic block:</a:t>
            </a:r>
          </a:p>
          <a:p>
            <a:pPr lvl="2">
              <a:lnSpc>
                <a:spcPct val="80000"/>
              </a:lnSpc>
            </a:pPr>
            <a:r>
              <a:rPr lang="en-US" sz="1900" dirty="0">
                <a:latin typeface="Calibri" charset="0"/>
                <a:ea typeface="ＭＳ Ｐゴシック" charset="0"/>
              </a:rPr>
              <a:t>RA or RB valid </a:t>
            </a:r>
            <a:r>
              <a:rPr lang="en-US" sz="1900" dirty="0">
                <a:latin typeface="Calibri" charset="0"/>
                <a:ea typeface="ＭＳ Ｐゴシック" charset="0"/>
                <a:sym typeface="Symbol" charset="0"/>
              </a:rPr>
              <a:t></a:t>
            </a:r>
            <a:r>
              <a:rPr lang="en-US" sz="1900" dirty="0">
                <a:latin typeface="Calibri" charset="0"/>
                <a:ea typeface="ＭＳ Ｐゴシック" charset="0"/>
              </a:rPr>
              <a:t> </a:t>
            </a:r>
            <a:r>
              <a:rPr lang="en-US" sz="1900" dirty="0" err="1">
                <a:latin typeface="Calibri" charset="0"/>
                <a:ea typeface="ＭＳ Ｐゴシック" charset="0"/>
              </a:rPr>
              <a:t>busA</a:t>
            </a:r>
            <a:r>
              <a:rPr lang="en-US" sz="1900" dirty="0">
                <a:latin typeface="Calibri" charset="0"/>
                <a:ea typeface="ＭＳ Ｐゴシック" charset="0"/>
              </a:rPr>
              <a:t> or </a:t>
            </a:r>
            <a:r>
              <a:rPr lang="en-US" sz="1900" dirty="0" err="1">
                <a:latin typeface="Calibri" charset="0"/>
                <a:ea typeface="ＭＳ Ｐゴシック" charset="0"/>
              </a:rPr>
              <a:t>busB</a:t>
            </a:r>
            <a:r>
              <a:rPr lang="en-US" sz="1900" dirty="0">
                <a:latin typeface="Calibri" charset="0"/>
                <a:ea typeface="ＭＳ Ｐゴシック" charset="0"/>
              </a:rPr>
              <a:t> valid after </a:t>
            </a:r>
            <a:r>
              <a:rPr lang="ja-JP" altLang="en-US" sz="1900" dirty="0">
                <a:latin typeface="Calibri" charset="0"/>
                <a:ea typeface="ＭＳ Ｐゴシック" charset="0"/>
              </a:rPr>
              <a:t>“</a:t>
            </a:r>
            <a:r>
              <a:rPr lang="en-US" sz="1900" dirty="0">
                <a:latin typeface="Calibri" charset="0"/>
                <a:ea typeface="ＭＳ Ｐゴシック" charset="0"/>
              </a:rPr>
              <a:t>access time.</a:t>
            </a:r>
            <a:r>
              <a:rPr lang="ja-JP" altLang="en-US" sz="1900" dirty="0">
                <a:latin typeface="Calibri" charset="0"/>
                <a:ea typeface="ＭＳ Ｐゴシック" charset="0"/>
              </a:rPr>
              <a:t>”</a:t>
            </a:r>
            <a:endParaRPr lang="en-US" sz="1900" dirty="0">
              <a:latin typeface="Calibri" charset="0"/>
              <a:ea typeface="ＭＳ Ｐゴシック" charset="0"/>
            </a:endParaRPr>
          </a:p>
        </p:txBody>
      </p:sp>
      <p:sp>
        <p:nvSpPr>
          <p:cNvPr id="56324" name="Rectangle 4"/>
          <p:cNvSpPr>
            <a:spLocks noChangeArrowheads="1"/>
          </p:cNvSpPr>
          <p:nvPr/>
        </p:nvSpPr>
        <p:spPr bwMode="auto">
          <a:xfrm>
            <a:off x="5562600" y="2773363"/>
            <a:ext cx="5048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56325" name="Rectangle 5"/>
          <p:cNvSpPr>
            <a:spLocks noChangeArrowheads="1"/>
          </p:cNvSpPr>
          <p:nvPr/>
        </p:nvSpPr>
        <p:spPr bwMode="auto">
          <a:xfrm>
            <a:off x="5561013" y="2087563"/>
            <a:ext cx="815975"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busW</a:t>
            </a:r>
          </a:p>
        </p:txBody>
      </p:sp>
      <p:sp>
        <p:nvSpPr>
          <p:cNvPr id="56326" name="Rectangle 6"/>
          <p:cNvSpPr>
            <a:spLocks noChangeArrowheads="1"/>
          </p:cNvSpPr>
          <p:nvPr/>
        </p:nvSpPr>
        <p:spPr bwMode="auto">
          <a:xfrm>
            <a:off x="6657975" y="1928813"/>
            <a:ext cx="1406525" cy="1187450"/>
          </a:xfrm>
          <a:prstGeom prst="rect">
            <a:avLst/>
          </a:prstGeom>
          <a:noFill/>
          <a:ln w="508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6327" name="Rectangle 7"/>
          <p:cNvSpPr>
            <a:spLocks noChangeArrowheads="1"/>
          </p:cNvSpPr>
          <p:nvPr/>
        </p:nvSpPr>
        <p:spPr bwMode="auto">
          <a:xfrm>
            <a:off x="5307648" y="1323975"/>
            <a:ext cx="1597554" cy="397545"/>
          </a:xfrm>
          <a:prstGeom prst="rect">
            <a:avLst/>
          </a:prstGeom>
          <a:noFill/>
          <a:ln w="12700">
            <a:noFill/>
            <a:miter lim="800000"/>
            <a:headEnd/>
            <a:tailEnd/>
          </a:ln>
        </p:spPr>
        <p:txBody>
          <a:bodyPr wrap="none" lIns="90488" tIns="44450" rIns="90488" bIns="44450">
            <a:spAutoFit/>
          </a:bodyPr>
          <a:lstStyle/>
          <a:p>
            <a:pPr>
              <a:defRPr/>
            </a:pPr>
            <a:r>
              <a:rPr lang="en-US" sz="2000" dirty="0" err="1" smtClean="0">
                <a:latin typeface="+mn-lt"/>
                <a:ea typeface="ＭＳ Ｐゴシック" charset="-128"/>
                <a:cs typeface="ＭＳ Ｐゴシック" charset="-128"/>
              </a:rPr>
              <a:t>Write_Enable</a:t>
            </a:r>
            <a:endParaRPr lang="en-US" sz="2000" dirty="0">
              <a:latin typeface="+mn-lt"/>
              <a:ea typeface="ＭＳ Ｐゴシック" charset="-128"/>
              <a:cs typeface="ＭＳ Ｐゴシック" charset="-128"/>
            </a:endParaRPr>
          </a:p>
        </p:txBody>
      </p:sp>
      <p:sp>
        <p:nvSpPr>
          <p:cNvPr id="56328" name="Line 8"/>
          <p:cNvSpPr>
            <a:spLocks noChangeShapeType="1"/>
          </p:cNvSpPr>
          <p:nvPr/>
        </p:nvSpPr>
        <p:spPr bwMode="auto">
          <a:xfrm flipH="1">
            <a:off x="5638800" y="2436813"/>
            <a:ext cx="10160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56329" name="Line 9"/>
          <p:cNvSpPr>
            <a:spLocks noChangeShapeType="1"/>
          </p:cNvSpPr>
          <p:nvPr/>
        </p:nvSpPr>
        <p:spPr bwMode="auto">
          <a:xfrm flipH="1">
            <a:off x="6178550" y="2366963"/>
            <a:ext cx="88900" cy="1397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30" name="Rectangle 10"/>
          <p:cNvSpPr>
            <a:spLocks noChangeArrowheads="1"/>
          </p:cNvSpPr>
          <p:nvPr/>
        </p:nvSpPr>
        <p:spPr bwMode="auto">
          <a:xfrm>
            <a:off x="5865813" y="2392363"/>
            <a:ext cx="4429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56331" name="Line 11"/>
          <p:cNvSpPr>
            <a:spLocks noChangeShapeType="1"/>
          </p:cNvSpPr>
          <p:nvPr/>
        </p:nvSpPr>
        <p:spPr bwMode="auto">
          <a:xfrm>
            <a:off x="8102600" y="2132013"/>
            <a:ext cx="9652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6332" name="Line 12"/>
          <p:cNvSpPr>
            <a:spLocks noChangeShapeType="1"/>
          </p:cNvSpPr>
          <p:nvPr/>
        </p:nvSpPr>
        <p:spPr bwMode="auto">
          <a:xfrm flipH="1">
            <a:off x="8693150" y="2062163"/>
            <a:ext cx="88900" cy="1397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33" name="Rectangle 13"/>
          <p:cNvSpPr>
            <a:spLocks noChangeArrowheads="1"/>
          </p:cNvSpPr>
          <p:nvPr/>
        </p:nvSpPr>
        <p:spPr bwMode="auto">
          <a:xfrm>
            <a:off x="8380413" y="2087563"/>
            <a:ext cx="4429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56334" name="Rectangle 14"/>
          <p:cNvSpPr>
            <a:spLocks noChangeArrowheads="1"/>
          </p:cNvSpPr>
          <p:nvPr/>
        </p:nvSpPr>
        <p:spPr bwMode="auto">
          <a:xfrm>
            <a:off x="8075613" y="1782763"/>
            <a:ext cx="71596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56335" name="Line 15"/>
          <p:cNvSpPr>
            <a:spLocks noChangeShapeType="1"/>
          </p:cNvSpPr>
          <p:nvPr/>
        </p:nvSpPr>
        <p:spPr bwMode="auto">
          <a:xfrm flipV="1">
            <a:off x="6794500" y="1662113"/>
            <a:ext cx="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36" name="Line 16"/>
          <p:cNvSpPr>
            <a:spLocks noChangeShapeType="1"/>
          </p:cNvSpPr>
          <p:nvPr/>
        </p:nvSpPr>
        <p:spPr bwMode="auto">
          <a:xfrm>
            <a:off x="8102600" y="2894013"/>
            <a:ext cx="9652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6337" name="Line 17"/>
          <p:cNvSpPr>
            <a:spLocks noChangeShapeType="1"/>
          </p:cNvSpPr>
          <p:nvPr/>
        </p:nvSpPr>
        <p:spPr bwMode="auto">
          <a:xfrm flipH="1">
            <a:off x="8693150" y="2824163"/>
            <a:ext cx="88900" cy="1397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38" name="Rectangle 18"/>
          <p:cNvSpPr>
            <a:spLocks noChangeArrowheads="1"/>
          </p:cNvSpPr>
          <p:nvPr/>
        </p:nvSpPr>
        <p:spPr bwMode="auto">
          <a:xfrm>
            <a:off x="8380413" y="2849563"/>
            <a:ext cx="4429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56339" name="Rectangle 19"/>
          <p:cNvSpPr>
            <a:spLocks noChangeArrowheads="1"/>
          </p:cNvSpPr>
          <p:nvPr/>
        </p:nvSpPr>
        <p:spPr bwMode="auto">
          <a:xfrm>
            <a:off x="8075613" y="2544763"/>
            <a:ext cx="692150"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56340" name="Line 20"/>
          <p:cNvSpPr>
            <a:spLocks noChangeShapeType="1"/>
          </p:cNvSpPr>
          <p:nvPr/>
        </p:nvSpPr>
        <p:spPr bwMode="auto">
          <a:xfrm flipH="1">
            <a:off x="6146800" y="2938463"/>
            <a:ext cx="482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1" name="Line 21"/>
          <p:cNvSpPr>
            <a:spLocks noChangeShapeType="1"/>
          </p:cNvSpPr>
          <p:nvPr/>
        </p:nvSpPr>
        <p:spPr bwMode="auto">
          <a:xfrm>
            <a:off x="7099300" y="1458913"/>
            <a:ext cx="0" cy="4318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2" name="Line 22"/>
          <p:cNvSpPr>
            <a:spLocks noChangeShapeType="1"/>
          </p:cNvSpPr>
          <p:nvPr/>
        </p:nvSpPr>
        <p:spPr bwMode="auto">
          <a:xfrm flipV="1">
            <a:off x="7029450" y="1592263"/>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3" name="Rectangle 23"/>
          <p:cNvSpPr>
            <a:spLocks noChangeArrowheads="1"/>
          </p:cNvSpPr>
          <p:nvPr/>
        </p:nvSpPr>
        <p:spPr bwMode="auto">
          <a:xfrm>
            <a:off x="6856413" y="1401763"/>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56344" name="Line 24"/>
          <p:cNvSpPr>
            <a:spLocks noChangeShapeType="1"/>
          </p:cNvSpPr>
          <p:nvPr/>
        </p:nvSpPr>
        <p:spPr bwMode="auto">
          <a:xfrm>
            <a:off x="7480300" y="1458913"/>
            <a:ext cx="0" cy="4318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5" name="Line 25"/>
          <p:cNvSpPr>
            <a:spLocks noChangeShapeType="1"/>
          </p:cNvSpPr>
          <p:nvPr/>
        </p:nvSpPr>
        <p:spPr bwMode="auto">
          <a:xfrm flipV="1">
            <a:off x="7410450" y="1592263"/>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6" name="Rectangle 26"/>
          <p:cNvSpPr>
            <a:spLocks noChangeArrowheads="1"/>
          </p:cNvSpPr>
          <p:nvPr/>
        </p:nvSpPr>
        <p:spPr bwMode="auto">
          <a:xfrm>
            <a:off x="7237413" y="1401763"/>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56347" name="Line 27"/>
          <p:cNvSpPr>
            <a:spLocks noChangeShapeType="1"/>
          </p:cNvSpPr>
          <p:nvPr/>
        </p:nvSpPr>
        <p:spPr bwMode="auto">
          <a:xfrm>
            <a:off x="7937500" y="1458913"/>
            <a:ext cx="0" cy="4318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8" name="Line 28"/>
          <p:cNvSpPr>
            <a:spLocks noChangeShapeType="1"/>
          </p:cNvSpPr>
          <p:nvPr/>
        </p:nvSpPr>
        <p:spPr bwMode="auto">
          <a:xfrm flipV="1">
            <a:off x="7867650" y="1592263"/>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9" name="Rectangle 29"/>
          <p:cNvSpPr>
            <a:spLocks noChangeArrowheads="1"/>
          </p:cNvSpPr>
          <p:nvPr/>
        </p:nvSpPr>
        <p:spPr bwMode="auto">
          <a:xfrm>
            <a:off x="7694613" y="1401763"/>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56350" name="Rectangle 30"/>
          <p:cNvSpPr>
            <a:spLocks noChangeArrowheads="1"/>
          </p:cNvSpPr>
          <p:nvPr/>
        </p:nvSpPr>
        <p:spPr bwMode="auto">
          <a:xfrm>
            <a:off x="6761163" y="1096963"/>
            <a:ext cx="5572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RW</a:t>
            </a:r>
          </a:p>
        </p:txBody>
      </p:sp>
      <p:sp>
        <p:nvSpPr>
          <p:cNvPr id="56351" name="Rectangle 31"/>
          <p:cNvSpPr>
            <a:spLocks noChangeArrowheads="1"/>
          </p:cNvSpPr>
          <p:nvPr/>
        </p:nvSpPr>
        <p:spPr bwMode="auto">
          <a:xfrm>
            <a:off x="7219950" y="1096963"/>
            <a:ext cx="482600"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RA</a:t>
            </a:r>
          </a:p>
        </p:txBody>
      </p:sp>
      <p:sp>
        <p:nvSpPr>
          <p:cNvPr id="56352" name="Rectangle 32"/>
          <p:cNvSpPr>
            <a:spLocks noChangeArrowheads="1"/>
          </p:cNvSpPr>
          <p:nvPr/>
        </p:nvSpPr>
        <p:spPr bwMode="auto">
          <a:xfrm>
            <a:off x="7694613" y="1096963"/>
            <a:ext cx="47148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RB</a:t>
            </a:r>
          </a:p>
        </p:txBody>
      </p:sp>
      <p:sp>
        <p:nvSpPr>
          <p:cNvPr id="42020" name="Rectangle 33"/>
          <p:cNvSpPr>
            <a:spLocks noChangeArrowheads="1"/>
          </p:cNvSpPr>
          <p:nvPr/>
        </p:nvSpPr>
        <p:spPr bwMode="auto">
          <a:xfrm>
            <a:off x="6716713" y="2163763"/>
            <a:ext cx="1287462" cy="70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gn="ctr"/>
            <a:r>
              <a:rPr lang="en-US" sz="2000">
                <a:latin typeface="Calibri" charset="0"/>
              </a:rPr>
              <a:t>32 x 32-bit</a:t>
            </a:r>
          </a:p>
          <a:p>
            <a:pPr algn="ctr"/>
            <a:r>
              <a:rPr lang="en-US" sz="2000">
                <a:latin typeface="Calibri" charset="0"/>
              </a:rPr>
              <a:t>Registers</a:t>
            </a:r>
          </a:p>
        </p:txBody>
      </p:sp>
      <p:sp>
        <p:nvSpPr>
          <p:cNvPr id="56354" name="Line 34"/>
          <p:cNvSpPr>
            <a:spLocks noChangeShapeType="1"/>
          </p:cNvSpPr>
          <p:nvPr/>
        </p:nvSpPr>
        <p:spPr bwMode="auto">
          <a:xfrm>
            <a:off x="6662738" y="2862263"/>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55" name="Line 35"/>
          <p:cNvSpPr>
            <a:spLocks noChangeShapeType="1"/>
          </p:cNvSpPr>
          <p:nvPr/>
        </p:nvSpPr>
        <p:spPr bwMode="auto">
          <a:xfrm flipH="1">
            <a:off x="6662738" y="2938463"/>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16</a:t>
            </a:fld>
            <a:endParaRPr lang="en-US"/>
          </a:p>
        </p:txBody>
      </p:sp>
    </p:spTree>
    <p:extLst>
      <p:ext uri="{BB962C8B-B14F-4D97-AF65-F5344CB8AC3E}">
        <p14:creationId xmlns:p14="http://schemas.microsoft.com/office/powerpoint/2010/main" val="6054537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32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632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632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632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632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632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632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632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a:latin typeface="Calibri" charset="0"/>
                <a:ea typeface="ＭＳ Ｐゴシック" charset="0"/>
                <a:cs typeface="ＭＳ Ｐゴシック" charset="0"/>
              </a:rPr>
              <a:t>Step </a:t>
            </a:r>
            <a:r>
              <a:rPr lang="en-US" dirty="0" smtClean="0">
                <a:latin typeface="Calibri" charset="0"/>
                <a:ea typeface="ＭＳ Ｐゴシック" charset="0"/>
                <a:cs typeface="ＭＳ Ｐゴシック" charset="0"/>
              </a:rPr>
              <a:t>3a: Instruction Fetch Unit</a:t>
            </a:r>
            <a:endParaRPr lang="en-US" dirty="0">
              <a:latin typeface="Calibri" charset="0"/>
              <a:ea typeface="ＭＳ Ｐゴシック" charset="0"/>
              <a:cs typeface="ＭＳ Ｐゴシック" charset="0"/>
            </a:endParaRPr>
          </a:p>
        </p:txBody>
      </p:sp>
      <p:sp>
        <p:nvSpPr>
          <p:cNvPr id="58371" name="Rectangle 3"/>
          <p:cNvSpPr>
            <a:spLocks noGrp="1" noChangeArrowheads="1"/>
          </p:cNvSpPr>
          <p:nvPr>
            <p:ph type="body" idx="1"/>
          </p:nvPr>
        </p:nvSpPr>
        <p:spPr>
          <a:xfrm>
            <a:off x="503238" y="1600200"/>
            <a:ext cx="4824412" cy="4875213"/>
          </a:xfrm>
        </p:spPr>
        <p:txBody>
          <a:bodyPr>
            <a:normAutofit/>
          </a:bodyPr>
          <a:lstStyle/>
          <a:p>
            <a:pPr>
              <a:lnSpc>
                <a:spcPct val="80000"/>
              </a:lnSpc>
            </a:pPr>
            <a:r>
              <a:rPr lang="en-US" sz="2700">
                <a:latin typeface="Calibri" charset="0"/>
                <a:ea typeface="ＭＳ Ｐゴシック" charset="0"/>
                <a:cs typeface="ＭＳ Ｐゴシック" charset="0"/>
              </a:rPr>
              <a:t>Register Transfer Requirements </a:t>
            </a:r>
            <a:r>
              <a:rPr lang="en-US" sz="2700">
                <a:latin typeface="Calibri" charset="0"/>
                <a:ea typeface="ＭＳ Ｐゴシック" charset="0"/>
                <a:cs typeface="ＭＳ Ｐゴシック" charset="0"/>
                <a:sym typeface="Symbol" charset="0"/>
              </a:rPr>
              <a:t></a:t>
            </a:r>
            <a:r>
              <a:rPr lang="en-US" sz="2700">
                <a:latin typeface="Calibri" charset="0"/>
                <a:ea typeface="ＭＳ Ｐゴシック" charset="0"/>
                <a:cs typeface="ＭＳ Ｐゴシック" charset="0"/>
              </a:rPr>
              <a:t>  </a:t>
            </a:r>
            <a:br>
              <a:rPr lang="en-US" sz="2700">
                <a:latin typeface="Calibri" charset="0"/>
                <a:ea typeface="ＭＳ Ｐゴシック" charset="0"/>
                <a:cs typeface="ＭＳ Ｐゴシック" charset="0"/>
              </a:rPr>
            </a:br>
            <a:r>
              <a:rPr lang="en-US" sz="2700">
                <a:latin typeface="Calibri" charset="0"/>
                <a:ea typeface="ＭＳ Ｐゴシック" charset="0"/>
                <a:cs typeface="ＭＳ Ｐゴシック" charset="0"/>
              </a:rPr>
              <a:t>Datapath Assembly</a:t>
            </a:r>
          </a:p>
          <a:p>
            <a:pPr>
              <a:lnSpc>
                <a:spcPct val="80000"/>
              </a:lnSpc>
            </a:pPr>
            <a:r>
              <a:rPr lang="en-US" sz="2700">
                <a:latin typeface="Calibri" charset="0"/>
                <a:ea typeface="ＭＳ Ｐゴシック" charset="0"/>
                <a:cs typeface="ＭＳ Ｐゴシック" charset="0"/>
              </a:rPr>
              <a:t>Instruction Fetch</a:t>
            </a:r>
          </a:p>
          <a:p>
            <a:pPr>
              <a:lnSpc>
                <a:spcPct val="80000"/>
              </a:lnSpc>
            </a:pPr>
            <a:r>
              <a:rPr lang="en-US" sz="2700">
                <a:latin typeface="Calibri" charset="0"/>
                <a:ea typeface="ＭＳ Ｐゴシック" charset="0"/>
                <a:cs typeface="ＭＳ Ｐゴシック" charset="0"/>
              </a:rPr>
              <a:t>Read Operands and Execute Operation</a:t>
            </a:r>
          </a:p>
          <a:p>
            <a:pPr>
              <a:lnSpc>
                <a:spcPct val="80000"/>
              </a:lnSpc>
            </a:pPr>
            <a:r>
              <a:rPr lang="en-US" sz="2700">
                <a:latin typeface="Calibri" charset="0"/>
                <a:ea typeface="ＭＳ Ｐゴシック" charset="0"/>
                <a:cs typeface="ＭＳ Ｐゴシック" charset="0"/>
              </a:rPr>
              <a:t>Common RTL operations</a:t>
            </a:r>
          </a:p>
          <a:p>
            <a:pPr lvl="1">
              <a:lnSpc>
                <a:spcPct val="80000"/>
              </a:lnSpc>
            </a:pPr>
            <a:r>
              <a:rPr lang="en-US" sz="2400">
                <a:latin typeface="Calibri" charset="0"/>
                <a:ea typeface="ＭＳ Ｐゴシック" charset="0"/>
              </a:rPr>
              <a:t>Fetch the Instruction: </a:t>
            </a:r>
            <a:br>
              <a:rPr lang="en-US" sz="2400">
                <a:latin typeface="Calibri" charset="0"/>
                <a:ea typeface="ＭＳ Ｐゴシック" charset="0"/>
              </a:rPr>
            </a:br>
            <a:r>
              <a:rPr lang="en-US" sz="2400">
                <a:latin typeface="Calibri" charset="0"/>
                <a:ea typeface="ＭＳ Ｐゴシック" charset="0"/>
              </a:rPr>
              <a:t>mem[PC]</a:t>
            </a:r>
          </a:p>
          <a:p>
            <a:pPr lvl="1">
              <a:lnSpc>
                <a:spcPct val="80000"/>
              </a:lnSpc>
            </a:pPr>
            <a:r>
              <a:rPr lang="en-US" sz="2400">
                <a:latin typeface="Calibri" charset="0"/>
                <a:ea typeface="ＭＳ Ｐゴシック" charset="0"/>
              </a:rPr>
              <a:t>Update the program counter:</a:t>
            </a:r>
          </a:p>
          <a:p>
            <a:pPr lvl="2">
              <a:lnSpc>
                <a:spcPct val="80000"/>
              </a:lnSpc>
            </a:pPr>
            <a:r>
              <a:rPr lang="en-US" sz="2000">
                <a:latin typeface="Calibri" charset="0"/>
                <a:ea typeface="ＭＳ Ｐゴシック" charset="0"/>
              </a:rPr>
              <a:t>Sequential Code:	</a:t>
            </a:r>
            <a:br>
              <a:rPr lang="en-US" sz="2000">
                <a:latin typeface="Calibri" charset="0"/>
                <a:ea typeface="ＭＳ Ｐゴシック" charset="0"/>
              </a:rPr>
            </a:br>
            <a:r>
              <a:rPr lang="en-US" sz="2000">
                <a:latin typeface="Calibri" charset="0"/>
                <a:ea typeface="ＭＳ Ｐゴシック" charset="0"/>
              </a:rPr>
              <a:t>PC </a:t>
            </a:r>
            <a:r>
              <a:rPr lang="en-US" sz="2000">
                <a:latin typeface="Calibri" charset="0"/>
                <a:ea typeface="ＭＳ Ｐゴシック" charset="0"/>
                <a:sym typeface="Symbol" charset="0"/>
              </a:rPr>
              <a:t></a:t>
            </a:r>
            <a:r>
              <a:rPr lang="en-US" sz="2000">
                <a:latin typeface="Calibri" charset="0"/>
                <a:ea typeface="ＭＳ Ｐゴシック" charset="0"/>
              </a:rPr>
              <a:t> PC + 4 </a:t>
            </a:r>
          </a:p>
          <a:p>
            <a:pPr lvl="2">
              <a:lnSpc>
                <a:spcPct val="80000"/>
              </a:lnSpc>
            </a:pPr>
            <a:r>
              <a:rPr lang="en-US" sz="2000">
                <a:latin typeface="Calibri" charset="0"/>
                <a:ea typeface="ＭＳ Ｐゴシック" charset="0"/>
              </a:rPr>
              <a:t>Branch and Jump:	</a:t>
            </a:r>
            <a:br>
              <a:rPr lang="en-US" sz="2000">
                <a:latin typeface="Calibri" charset="0"/>
                <a:ea typeface="ＭＳ Ｐゴシック" charset="0"/>
              </a:rPr>
            </a:br>
            <a:r>
              <a:rPr lang="en-US" sz="2000">
                <a:latin typeface="Calibri" charset="0"/>
                <a:ea typeface="ＭＳ Ｐゴシック" charset="0"/>
              </a:rPr>
              <a:t>PC </a:t>
            </a:r>
            <a:r>
              <a:rPr lang="en-US" sz="2000">
                <a:latin typeface="Calibri" charset="0"/>
                <a:ea typeface="ＭＳ Ｐゴシック" charset="0"/>
                <a:sym typeface="Symbol" charset="0"/>
              </a:rPr>
              <a:t></a:t>
            </a:r>
            <a:r>
              <a:rPr lang="en-US" sz="2000">
                <a:latin typeface="Calibri" charset="0"/>
                <a:ea typeface="ＭＳ Ｐゴシック" charset="0"/>
              </a:rPr>
              <a:t> </a:t>
            </a:r>
            <a:r>
              <a:rPr lang="ja-JP" altLang="en-US" sz="2000">
                <a:latin typeface="Calibri" charset="0"/>
                <a:ea typeface="ＭＳ Ｐゴシック" charset="0"/>
              </a:rPr>
              <a:t>“</a:t>
            </a:r>
            <a:r>
              <a:rPr lang="en-US" sz="2000">
                <a:latin typeface="Calibri" charset="0"/>
                <a:ea typeface="ＭＳ Ｐゴシック" charset="0"/>
              </a:rPr>
              <a:t>something else</a:t>
            </a:r>
            <a:r>
              <a:rPr lang="ja-JP" altLang="en-US" sz="2000">
                <a:latin typeface="Calibri" charset="0"/>
                <a:ea typeface="ＭＳ Ｐゴシック" charset="0"/>
              </a:rPr>
              <a:t>”</a:t>
            </a:r>
            <a:endParaRPr lang="en-US" sz="2000">
              <a:latin typeface="Calibri" charset="0"/>
              <a:ea typeface="ＭＳ Ｐゴシック" charset="0"/>
            </a:endParaRPr>
          </a:p>
        </p:txBody>
      </p:sp>
      <p:sp>
        <p:nvSpPr>
          <p:cNvPr id="12" name="Line 4"/>
          <p:cNvSpPr>
            <a:spLocks noChangeShapeType="1"/>
          </p:cNvSpPr>
          <p:nvPr/>
        </p:nvSpPr>
        <p:spPr bwMode="auto">
          <a:xfrm>
            <a:off x="6873875" y="5707063"/>
            <a:ext cx="2184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13" name="Line 5"/>
          <p:cNvSpPr>
            <a:spLocks noChangeShapeType="1"/>
          </p:cNvSpPr>
          <p:nvPr/>
        </p:nvSpPr>
        <p:spPr bwMode="auto">
          <a:xfrm flipH="1">
            <a:off x="7997825" y="5561013"/>
            <a:ext cx="241300" cy="2921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4" name="Rectangle 6"/>
          <p:cNvSpPr>
            <a:spLocks noChangeArrowheads="1"/>
          </p:cNvSpPr>
          <p:nvPr/>
        </p:nvSpPr>
        <p:spPr bwMode="auto">
          <a:xfrm>
            <a:off x="7940675" y="5846763"/>
            <a:ext cx="442913" cy="398462"/>
          </a:xfrm>
          <a:prstGeom prst="rect">
            <a:avLst/>
          </a:prstGeom>
          <a:noFill/>
          <a:ln w="12700">
            <a:noFill/>
            <a:miter lim="800000"/>
            <a:headEnd/>
            <a:tailEnd/>
          </a:ln>
        </p:spPr>
        <p:txBody>
          <a:bodyPr wrap="none" lIns="90488" tIns="44450" rIns="90488" bIns="44450">
            <a:spAutoFit/>
          </a:bodyPr>
          <a:lstStyle/>
          <a:p>
            <a:r>
              <a:rPr lang="en-US" sz="2000">
                <a:latin typeface="Calibri" charset="0"/>
              </a:rPr>
              <a:t>32</a:t>
            </a:r>
            <a:endParaRPr lang="en-US" sz="1600">
              <a:latin typeface="Calibri" charset="0"/>
            </a:endParaRPr>
          </a:p>
        </p:txBody>
      </p:sp>
      <p:sp>
        <p:nvSpPr>
          <p:cNvPr id="15" name="Rectangle 7"/>
          <p:cNvSpPr>
            <a:spLocks noChangeArrowheads="1"/>
          </p:cNvSpPr>
          <p:nvPr/>
        </p:nvSpPr>
        <p:spPr bwMode="auto">
          <a:xfrm>
            <a:off x="7159625" y="5173663"/>
            <a:ext cx="1982788"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Instruction Word</a:t>
            </a:r>
          </a:p>
        </p:txBody>
      </p:sp>
      <p:grpSp>
        <p:nvGrpSpPr>
          <p:cNvPr id="44043" name="Group 8"/>
          <p:cNvGrpSpPr>
            <a:grpSpLocks/>
          </p:cNvGrpSpPr>
          <p:nvPr/>
        </p:nvGrpSpPr>
        <p:grpSpPr bwMode="auto">
          <a:xfrm>
            <a:off x="5429250" y="5080000"/>
            <a:ext cx="1406525" cy="1230313"/>
            <a:chOff x="2458" y="3061"/>
            <a:chExt cx="886" cy="775"/>
          </a:xfrm>
        </p:grpSpPr>
        <p:sp>
          <p:nvSpPr>
            <p:cNvPr id="17" name="Rectangle 9"/>
            <p:cNvSpPr>
              <a:spLocks noChangeArrowheads="1"/>
            </p:cNvSpPr>
            <p:nvPr/>
          </p:nvSpPr>
          <p:spPr bwMode="auto">
            <a:xfrm>
              <a:off x="2458" y="3088"/>
              <a:ext cx="886" cy="748"/>
            </a:xfrm>
            <a:prstGeom prst="rect">
              <a:avLst/>
            </a:prstGeom>
            <a:noFill/>
            <a:ln w="508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18" name="Rectangle 10"/>
            <p:cNvSpPr>
              <a:spLocks noChangeArrowheads="1"/>
            </p:cNvSpPr>
            <p:nvPr/>
          </p:nvSpPr>
          <p:spPr bwMode="auto">
            <a:xfrm>
              <a:off x="2572" y="3061"/>
              <a:ext cx="664" cy="250"/>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Address</a:t>
              </a:r>
            </a:p>
          </p:txBody>
        </p:sp>
        <p:sp>
          <p:nvSpPr>
            <p:cNvPr id="19" name="Rectangle 11"/>
            <p:cNvSpPr>
              <a:spLocks noChangeArrowheads="1"/>
            </p:cNvSpPr>
            <p:nvPr/>
          </p:nvSpPr>
          <p:spPr bwMode="auto">
            <a:xfrm>
              <a:off x="2484" y="3389"/>
              <a:ext cx="843" cy="444"/>
            </a:xfrm>
            <a:prstGeom prst="rect">
              <a:avLst/>
            </a:prstGeom>
            <a:noFill/>
            <a:ln w="12700">
              <a:noFill/>
              <a:miter lim="800000"/>
              <a:headEnd/>
              <a:tailEnd/>
            </a:ln>
          </p:spPr>
          <p:txBody>
            <a:bodyPr wrap="none" lIns="90488" tIns="44450" rIns="90488" bIns="44450">
              <a:spAutoFit/>
            </a:bodyPr>
            <a:lstStyle/>
            <a:p>
              <a:pPr algn="ctr">
                <a:defRPr/>
              </a:pPr>
              <a:r>
                <a:rPr lang="en-US" sz="2000" dirty="0">
                  <a:latin typeface="+mn-lt"/>
                  <a:ea typeface="ＭＳ Ｐゴシック" charset="-128"/>
                  <a:cs typeface="ＭＳ Ｐゴシック" charset="-128"/>
                </a:rPr>
                <a:t>Instruction</a:t>
              </a:r>
            </a:p>
            <a:p>
              <a:pPr algn="ctr">
                <a:defRPr/>
              </a:pPr>
              <a:r>
                <a:rPr lang="en-US" sz="2000" dirty="0">
                  <a:latin typeface="+mn-lt"/>
                  <a:ea typeface="ＭＳ Ｐゴシック" charset="-128"/>
                  <a:cs typeface="ＭＳ Ｐゴシック" charset="-128"/>
                </a:rPr>
                <a:t>Memory</a:t>
              </a:r>
            </a:p>
          </p:txBody>
        </p:sp>
      </p:grpSp>
      <p:sp>
        <p:nvSpPr>
          <p:cNvPr id="20" name="Rectangle 12"/>
          <p:cNvSpPr>
            <a:spLocks noChangeArrowheads="1"/>
          </p:cNvSpPr>
          <p:nvPr/>
        </p:nvSpPr>
        <p:spPr bwMode="auto">
          <a:xfrm>
            <a:off x="5500688" y="3903663"/>
            <a:ext cx="1258887" cy="322262"/>
          </a:xfrm>
          <a:prstGeom prst="rect">
            <a:avLst/>
          </a:prstGeom>
          <a:noFill/>
          <a:ln w="508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21" name="Line 13"/>
          <p:cNvSpPr>
            <a:spLocks noChangeShapeType="1"/>
          </p:cNvSpPr>
          <p:nvPr/>
        </p:nvSpPr>
        <p:spPr bwMode="auto">
          <a:xfrm flipH="1">
            <a:off x="5172075" y="4062413"/>
            <a:ext cx="330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2" name="Rectangle 14"/>
          <p:cNvSpPr>
            <a:spLocks noChangeArrowheads="1"/>
          </p:cNvSpPr>
          <p:nvPr/>
        </p:nvSpPr>
        <p:spPr bwMode="auto">
          <a:xfrm>
            <a:off x="5883275" y="3878263"/>
            <a:ext cx="455613"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PC</a:t>
            </a:r>
          </a:p>
        </p:txBody>
      </p:sp>
      <p:sp>
        <p:nvSpPr>
          <p:cNvPr id="23" name="Rectangle 15"/>
          <p:cNvSpPr>
            <a:spLocks noChangeArrowheads="1"/>
          </p:cNvSpPr>
          <p:nvPr/>
        </p:nvSpPr>
        <p:spPr bwMode="auto">
          <a:xfrm>
            <a:off x="4706938" y="3802063"/>
            <a:ext cx="476250"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grpSp>
        <p:nvGrpSpPr>
          <p:cNvPr id="44048" name="Group 16"/>
          <p:cNvGrpSpPr>
            <a:grpSpLocks/>
          </p:cNvGrpSpPr>
          <p:nvPr/>
        </p:nvGrpSpPr>
        <p:grpSpPr bwMode="auto">
          <a:xfrm>
            <a:off x="7038975" y="4356100"/>
            <a:ext cx="1397000" cy="582613"/>
            <a:chOff x="3472" y="2605"/>
            <a:chExt cx="880" cy="367"/>
          </a:xfrm>
        </p:grpSpPr>
        <p:sp>
          <p:nvSpPr>
            <p:cNvPr id="25" name="Rectangle 17"/>
            <p:cNvSpPr>
              <a:spLocks noChangeArrowheads="1"/>
            </p:cNvSpPr>
            <p:nvPr/>
          </p:nvSpPr>
          <p:spPr bwMode="auto">
            <a:xfrm>
              <a:off x="3472" y="2608"/>
              <a:ext cx="880" cy="352"/>
            </a:xfrm>
            <a:prstGeom prst="rect">
              <a:avLst/>
            </a:prstGeom>
            <a:noFill/>
            <a:ln w="508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26" name="Rectangle 18"/>
            <p:cNvSpPr>
              <a:spLocks noChangeArrowheads="1"/>
            </p:cNvSpPr>
            <p:nvPr/>
          </p:nvSpPr>
          <p:spPr bwMode="auto">
            <a:xfrm>
              <a:off x="3508" y="2605"/>
              <a:ext cx="810" cy="367"/>
            </a:xfrm>
            <a:prstGeom prst="rect">
              <a:avLst/>
            </a:prstGeom>
            <a:noFill/>
            <a:ln w="12700">
              <a:noFill/>
              <a:miter lim="800000"/>
              <a:headEnd/>
              <a:tailEnd/>
            </a:ln>
          </p:spPr>
          <p:txBody>
            <a:bodyPr wrap="none" lIns="90488" tIns="44450" rIns="90488" bIns="44450">
              <a:spAutoFit/>
            </a:bodyPr>
            <a:lstStyle/>
            <a:p>
              <a:pPr algn="ctr">
                <a:defRPr/>
              </a:pPr>
              <a:r>
                <a:rPr lang="en-US" sz="1600">
                  <a:latin typeface="+mn-lt"/>
                  <a:ea typeface="ＭＳ Ｐゴシック" charset="-128"/>
                  <a:cs typeface="ＭＳ Ｐゴシック" charset="-128"/>
                </a:rPr>
                <a:t>Next Address</a:t>
              </a:r>
            </a:p>
            <a:p>
              <a:pPr algn="ctr">
                <a:defRPr/>
              </a:pPr>
              <a:r>
                <a:rPr lang="en-US" sz="1600">
                  <a:latin typeface="+mn-lt"/>
                  <a:ea typeface="ＭＳ Ｐゴシック" charset="-128"/>
                  <a:cs typeface="ＭＳ Ｐゴシック" charset="-128"/>
                </a:rPr>
                <a:t>Logic</a:t>
              </a:r>
            </a:p>
          </p:txBody>
        </p:sp>
      </p:grpSp>
      <p:sp>
        <p:nvSpPr>
          <p:cNvPr id="27" name="Line 19"/>
          <p:cNvSpPr>
            <a:spLocks noChangeShapeType="1"/>
          </p:cNvSpPr>
          <p:nvPr/>
        </p:nvSpPr>
        <p:spPr bwMode="auto">
          <a:xfrm>
            <a:off x="6099175" y="4271963"/>
            <a:ext cx="0" cy="8128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 name="Line 20"/>
          <p:cNvSpPr>
            <a:spLocks noChangeShapeType="1"/>
          </p:cNvSpPr>
          <p:nvPr/>
        </p:nvSpPr>
        <p:spPr bwMode="auto">
          <a:xfrm>
            <a:off x="6111875" y="4640263"/>
            <a:ext cx="8890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9" name="Line 21"/>
          <p:cNvSpPr>
            <a:spLocks noChangeShapeType="1"/>
          </p:cNvSpPr>
          <p:nvPr/>
        </p:nvSpPr>
        <p:spPr bwMode="auto">
          <a:xfrm>
            <a:off x="6099175" y="3357563"/>
            <a:ext cx="0" cy="508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0" name="Line 22"/>
          <p:cNvSpPr>
            <a:spLocks noChangeShapeType="1"/>
          </p:cNvSpPr>
          <p:nvPr/>
        </p:nvSpPr>
        <p:spPr bwMode="auto">
          <a:xfrm>
            <a:off x="6111875" y="3363913"/>
            <a:ext cx="1574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1" name="Line 23"/>
          <p:cNvSpPr>
            <a:spLocks noChangeShapeType="1"/>
          </p:cNvSpPr>
          <p:nvPr/>
        </p:nvSpPr>
        <p:spPr bwMode="auto">
          <a:xfrm>
            <a:off x="7699375" y="3357563"/>
            <a:ext cx="0" cy="965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 name="Line 24"/>
          <p:cNvSpPr>
            <a:spLocks noChangeShapeType="1"/>
          </p:cNvSpPr>
          <p:nvPr/>
        </p:nvSpPr>
        <p:spPr bwMode="auto">
          <a:xfrm>
            <a:off x="5502275" y="3986213"/>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3" name="Line 25"/>
          <p:cNvSpPr>
            <a:spLocks noChangeShapeType="1"/>
          </p:cNvSpPr>
          <p:nvPr/>
        </p:nvSpPr>
        <p:spPr bwMode="auto">
          <a:xfrm flipH="1">
            <a:off x="5502275" y="4062413"/>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17</a:t>
            </a:fld>
            <a:endParaRPr lang="en-US"/>
          </a:p>
        </p:txBody>
      </p:sp>
    </p:spTree>
    <p:extLst>
      <p:ext uri="{BB962C8B-B14F-4D97-AF65-F5344CB8AC3E}">
        <p14:creationId xmlns:p14="http://schemas.microsoft.com/office/powerpoint/2010/main" val="8441794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457200" y="1346200"/>
            <a:ext cx="8686800" cy="4525963"/>
          </a:xfrm>
        </p:spPr>
        <p:txBody>
          <a:bodyPr/>
          <a:lstStyle/>
          <a:p>
            <a:pPr>
              <a:spcBef>
                <a:spcPct val="0"/>
              </a:spcBef>
            </a:pPr>
            <a:r>
              <a:rPr lang="en-US" sz="2400" dirty="0">
                <a:latin typeface="Courier"/>
                <a:ea typeface="ＭＳ Ｐゴシック" charset="0"/>
                <a:cs typeface="Courier"/>
              </a:rPr>
              <a:t>R[</a:t>
            </a:r>
            <a:r>
              <a:rPr lang="en-US" sz="2400" dirty="0" err="1">
                <a:latin typeface="Courier"/>
                <a:ea typeface="ＭＳ Ｐゴシック" charset="0"/>
                <a:cs typeface="Courier"/>
              </a:rPr>
              <a:t>rd</a:t>
            </a:r>
            <a:r>
              <a:rPr lang="en-US" sz="2400" dirty="0">
                <a:latin typeface="Courier"/>
                <a:ea typeface="ＭＳ Ｐゴシック" charset="0"/>
                <a:cs typeface="Courier"/>
              </a:rPr>
              <a:t>] = R[</a:t>
            </a:r>
            <a:r>
              <a:rPr lang="en-US" sz="2400" dirty="0" err="1">
                <a:latin typeface="Courier"/>
                <a:ea typeface="ＭＳ Ｐゴシック" charset="0"/>
                <a:cs typeface="Courier"/>
              </a:rPr>
              <a:t>rs</a:t>
            </a:r>
            <a:r>
              <a:rPr lang="en-US" sz="2400" dirty="0">
                <a:latin typeface="Courier"/>
                <a:ea typeface="ＭＳ Ｐゴシック" charset="0"/>
                <a:cs typeface="Courier"/>
              </a:rPr>
              <a:t>] op R[</a:t>
            </a:r>
            <a:r>
              <a:rPr lang="en-US" sz="2400" dirty="0" err="1">
                <a:latin typeface="Courier"/>
                <a:ea typeface="ＭＳ Ｐゴシック" charset="0"/>
                <a:cs typeface="Courier"/>
              </a:rPr>
              <a:t>rt</a:t>
            </a:r>
            <a:r>
              <a:rPr lang="en-US" sz="2400" dirty="0">
                <a:latin typeface="Courier"/>
                <a:ea typeface="ＭＳ Ｐゴシック" charset="0"/>
                <a:cs typeface="Courier"/>
              </a:rPr>
              <a:t>] (</a:t>
            </a:r>
            <a:r>
              <a:rPr lang="en-US" sz="2400" dirty="0" err="1">
                <a:latin typeface="Courier"/>
                <a:ea typeface="ＭＳ Ｐゴシック" charset="0"/>
                <a:cs typeface="Courier"/>
              </a:rPr>
              <a:t>addu</a:t>
            </a:r>
            <a:r>
              <a:rPr lang="en-US" sz="2400" dirty="0">
                <a:latin typeface="Courier"/>
                <a:ea typeface="ＭＳ Ｐゴシック" charset="0"/>
                <a:cs typeface="Courier"/>
              </a:rPr>
              <a:t> </a:t>
            </a:r>
            <a:r>
              <a:rPr lang="en-US" sz="2400" dirty="0" err="1">
                <a:latin typeface="Courier"/>
                <a:ea typeface="ＭＳ Ｐゴシック" charset="0"/>
                <a:cs typeface="Courier"/>
              </a:rPr>
              <a:t>rd,rs,rt</a:t>
            </a:r>
            <a:r>
              <a:rPr lang="en-US" sz="2400" dirty="0">
                <a:latin typeface="Courier"/>
                <a:ea typeface="ＭＳ Ｐゴシック" charset="0"/>
                <a:cs typeface="Courier"/>
              </a:rPr>
              <a:t>)</a:t>
            </a:r>
          </a:p>
          <a:p>
            <a:pPr lvl="1">
              <a:spcBef>
                <a:spcPct val="0"/>
              </a:spcBef>
            </a:pPr>
            <a:r>
              <a:rPr lang="en-US" sz="2400" dirty="0">
                <a:latin typeface="Calibri" charset="0"/>
                <a:ea typeface="ＭＳ Ｐゴシック" charset="0"/>
              </a:rPr>
              <a:t>Ra, </a:t>
            </a:r>
            <a:r>
              <a:rPr lang="en-US" sz="2400" dirty="0" err="1">
                <a:latin typeface="Calibri" charset="0"/>
                <a:ea typeface="ＭＳ Ｐゴシック" charset="0"/>
              </a:rPr>
              <a:t>Rb</a:t>
            </a:r>
            <a:r>
              <a:rPr lang="en-US" sz="2400" dirty="0">
                <a:latin typeface="Calibri" charset="0"/>
                <a:ea typeface="ＭＳ Ｐゴシック" charset="0"/>
              </a:rPr>
              <a:t>, and </a:t>
            </a:r>
            <a:r>
              <a:rPr lang="en-US" sz="2400" dirty="0" err="1">
                <a:latin typeface="Calibri" charset="0"/>
                <a:ea typeface="ＭＳ Ｐゴシック" charset="0"/>
              </a:rPr>
              <a:t>Rw</a:t>
            </a:r>
            <a:r>
              <a:rPr lang="en-US" sz="2400" dirty="0">
                <a:latin typeface="Calibri" charset="0"/>
                <a:ea typeface="ＭＳ Ｐゴシック" charset="0"/>
              </a:rPr>
              <a:t> come from </a:t>
            </a:r>
            <a:r>
              <a:rPr lang="en-US" sz="2400" dirty="0" smtClean="0">
                <a:latin typeface="Calibri" charset="0"/>
                <a:ea typeface="ＭＳ Ｐゴシック" charset="0"/>
              </a:rPr>
              <a:t>instruction</a:t>
            </a:r>
            <a:r>
              <a:rPr lang="en-US" sz="2400" dirty="0" smtClean="0">
                <a:latin typeface="Calibri" charset="0"/>
                <a:ea typeface="ＭＳ Ｐゴシック" charset="0"/>
              </a:rPr>
              <a:t>’</a:t>
            </a:r>
            <a:r>
              <a:rPr lang="en-US" sz="2400" dirty="0" smtClean="0">
                <a:latin typeface="Calibri" charset="0"/>
                <a:ea typeface="ＭＳ Ｐゴシック" charset="0"/>
              </a:rPr>
              <a:t>s </a:t>
            </a:r>
            <a:r>
              <a:rPr lang="en-US" sz="2400" dirty="0" err="1">
                <a:latin typeface="Calibri" charset="0"/>
                <a:ea typeface="ＭＳ Ｐゴシック" charset="0"/>
              </a:rPr>
              <a:t>Rs</a:t>
            </a:r>
            <a:r>
              <a:rPr lang="en-US" sz="2400" dirty="0">
                <a:latin typeface="Calibri" charset="0"/>
                <a:ea typeface="ＭＳ Ｐゴシック" charset="0"/>
              </a:rPr>
              <a:t>, </a:t>
            </a:r>
            <a:r>
              <a:rPr lang="en-US" sz="2400" dirty="0" err="1">
                <a:latin typeface="Calibri" charset="0"/>
                <a:ea typeface="ＭＳ Ｐゴシック" charset="0"/>
              </a:rPr>
              <a:t>Rt</a:t>
            </a:r>
            <a:r>
              <a:rPr lang="en-US" sz="2400" dirty="0">
                <a:latin typeface="Calibri" charset="0"/>
                <a:ea typeface="ＭＳ Ｐゴシック" charset="0"/>
              </a:rPr>
              <a:t>, and Rd fields</a:t>
            </a:r>
          </a:p>
          <a:p>
            <a:pPr lvl="1">
              <a:spcBef>
                <a:spcPct val="0"/>
              </a:spcBef>
              <a:buFont typeface="Arial" charset="0"/>
              <a:buNone/>
            </a:pPr>
            <a:r>
              <a:rPr lang="en-US" dirty="0">
                <a:latin typeface="Calibri" charset="0"/>
                <a:ea typeface="ＭＳ Ｐゴシック" charset="0"/>
              </a:rPr>
              <a:t/>
            </a:r>
            <a:br>
              <a:rPr lang="en-US" dirty="0">
                <a:latin typeface="Calibri" charset="0"/>
                <a:ea typeface="ＭＳ Ｐゴシック" charset="0"/>
              </a:rPr>
            </a:br>
            <a:endParaRPr lang="en-US" dirty="0">
              <a:latin typeface="Calibri" charset="0"/>
              <a:ea typeface="ＭＳ Ｐゴシック" charset="0"/>
            </a:endParaRPr>
          </a:p>
          <a:p>
            <a:pPr lvl="1">
              <a:spcBef>
                <a:spcPct val="0"/>
              </a:spcBef>
            </a:pPr>
            <a:r>
              <a:rPr lang="en-US" sz="2400" dirty="0" err="1">
                <a:solidFill>
                  <a:srgbClr val="FF0000"/>
                </a:solidFill>
                <a:latin typeface="Calibri" charset="0"/>
                <a:ea typeface="ＭＳ Ｐゴシック" charset="0"/>
              </a:rPr>
              <a:t>ALUctr</a:t>
            </a:r>
            <a:r>
              <a:rPr lang="en-US" sz="2400" dirty="0">
                <a:latin typeface="Calibri" charset="0"/>
                <a:ea typeface="ＭＳ Ｐゴシック" charset="0"/>
              </a:rPr>
              <a:t> and</a:t>
            </a:r>
            <a:r>
              <a:rPr lang="en-US" sz="2400" dirty="0">
                <a:solidFill>
                  <a:srgbClr val="FF0000"/>
                </a:solidFill>
                <a:latin typeface="Calibri" charset="0"/>
                <a:ea typeface="ＭＳ Ｐゴシック" charset="0"/>
              </a:rPr>
              <a:t> </a:t>
            </a:r>
            <a:r>
              <a:rPr lang="en-US" sz="2400" dirty="0" err="1">
                <a:solidFill>
                  <a:srgbClr val="FF0000"/>
                </a:solidFill>
                <a:latin typeface="Calibri" charset="0"/>
                <a:ea typeface="ＭＳ Ｐゴシック" charset="0"/>
              </a:rPr>
              <a:t>RegWr</a:t>
            </a:r>
            <a:r>
              <a:rPr lang="en-US" sz="2400" dirty="0">
                <a:latin typeface="Calibri" charset="0"/>
                <a:ea typeface="ＭＳ Ｐゴシック" charset="0"/>
              </a:rPr>
              <a:t>: control logic after decoding the instruction</a:t>
            </a:r>
          </a:p>
          <a:p>
            <a:pPr lvl="1">
              <a:spcBef>
                <a:spcPct val="0"/>
              </a:spcBef>
            </a:pPr>
            <a:endParaRPr lang="en-US" sz="2400" dirty="0">
              <a:latin typeface="Calibri" charset="0"/>
              <a:ea typeface="ＭＳ Ｐゴシック" charset="0"/>
            </a:endParaRPr>
          </a:p>
          <a:p>
            <a:pPr lvl="1">
              <a:spcBef>
                <a:spcPct val="0"/>
              </a:spcBef>
            </a:pPr>
            <a:endParaRPr lang="en-US" sz="2400" dirty="0">
              <a:latin typeface="Calibri" charset="0"/>
              <a:ea typeface="ＭＳ Ｐゴシック" charset="0"/>
            </a:endParaRPr>
          </a:p>
          <a:p>
            <a:pPr lvl="1">
              <a:spcBef>
                <a:spcPct val="0"/>
              </a:spcBef>
            </a:pPr>
            <a:endParaRPr lang="en-US" dirty="0">
              <a:latin typeface="Calibri" charset="0"/>
              <a:ea typeface="ＭＳ Ｐゴシック" charset="0"/>
            </a:endParaRPr>
          </a:p>
          <a:p>
            <a:endParaRPr lang="en-US" dirty="0">
              <a:latin typeface="Calibri" charset="0"/>
              <a:ea typeface="ＭＳ Ｐゴシック" charset="0"/>
              <a:cs typeface="ＭＳ Ｐゴシック" charset="0"/>
            </a:endParaRPr>
          </a:p>
          <a:p>
            <a:pPr>
              <a:buFont typeface="Arial" charset="0"/>
              <a:buNone/>
            </a:pPr>
            <a:endParaRPr lang="en-US" dirty="0">
              <a:latin typeface="Calibri" charset="0"/>
              <a:ea typeface="ＭＳ Ｐゴシック" charset="0"/>
              <a:cs typeface="ＭＳ Ｐゴシック" charset="0"/>
            </a:endParaRPr>
          </a:p>
          <a:p>
            <a:pPr>
              <a:spcBef>
                <a:spcPts val="1600"/>
              </a:spcBef>
            </a:pPr>
            <a:r>
              <a:rPr lang="en-US" sz="2400" dirty="0">
                <a:latin typeface="Calibri" charset="0"/>
                <a:ea typeface="ＭＳ Ｐゴシック" charset="0"/>
                <a:cs typeface="ＭＳ Ｐゴシック" charset="0"/>
              </a:rPr>
              <a:t>… Already defined the register file &amp; ALU             </a:t>
            </a:r>
          </a:p>
        </p:txBody>
      </p:sp>
      <p:sp>
        <p:nvSpPr>
          <p:cNvPr id="46082" name="Rectangle 2"/>
          <p:cNvSpPr>
            <a:spLocks noGrp="1" noChangeArrowheads="1"/>
          </p:cNvSpPr>
          <p:nvPr>
            <p:ph type="title"/>
          </p:nvPr>
        </p:nvSpPr>
        <p:spPr/>
        <p:txBody>
          <a:bodyPr/>
          <a:lstStyle/>
          <a:p>
            <a:r>
              <a:rPr lang="en-US" dirty="0">
                <a:latin typeface="Calibri" charset="0"/>
                <a:ea typeface="ＭＳ Ｐゴシック" charset="0"/>
                <a:cs typeface="ＭＳ Ｐゴシック" charset="0"/>
              </a:rPr>
              <a:t>Step </a:t>
            </a:r>
            <a:r>
              <a:rPr lang="en-US" dirty="0" smtClean="0">
                <a:latin typeface="Calibri" charset="0"/>
                <a:ea typeface="ＭＳ Ｐゴシック" charset="0"/>
                <a:cs typeface="ＭＳ Ｐゴシック" charset="0"/>
              </a:rPr>
              <a:t>3b: </a:t>
            </a:r>
            <a:r>
              <a:rPr lang="en-US" dirty="0">
                <a:latin typeface="Calibri" charset="0"/>
                <a:ea typeface="ＭＳ Ｐゴシック" charset="0"/>
                <a:cs typeface="ＭＳ Ｐゴシック" charset="0"/>
              </a:rPr>
              <a:t>Add &amp; Subtract</a:t>
            </a:r>
          </a:p>
        </p:txBody>
      </p:sp>
      <p:sp>
        <p:nvSpPr>
          <p:cNvPr id="62469" name="Line 13"/>
          <p:cNvSpPr>
            <a:spLocks noChangeShapeType="1"/>
          </p:cNvSpPr>
          <p:nvPr/>
        </p:nvSpPr>
        <p:spPr bwMode="auto">
          <a:xfrm flipH="1">
            <a:off x="6604000" y="4630738"/>
            <a:ext cx="1854200" cy="0"/>
          </a:xfrm>
          <a:prstGeom prst="line">
            <a:avLst/>
          </a:prstGeom>
          <a:noFill/>
          <a:ln w="25400">
            <a:solidFill>
              <a:srgbClr val="000000"/>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62470" name="Line 14"/>
          <p:cNvSpPr>
            <a:spLocks noChangeShapeType="1"/>
          </p:cNvSpPr>
          <p:nvPr/>
        </p:nvSpPr>
        <p:spPr bwMode="auto">
          <a:xfrm flipH="1">
            <a:off x="7067550" y="4484688"/>
            <a:ext cx="165100" cy="292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71" name="Rectangle 15"/>
          <p:cNvSpPr>
            <a:spLocks noChangeArrowheads="1"/>
          </p:cNvSpPr>
          <p:nvPr/>
        </p:nvSpPr>
        <p:spPr bwMode="auto">
          <a:xfrm>
            <a:off x="6754813" y="4630738"/>
            <a:ext cx="547687" cy="393700"/>
          </a:xfrm>
          <a:prstGeom prst="rect">
            <a:avLst/>
          </a:prstGeom>
          <a:noFill/>
          <a:ln w="12700">
            <a:noFill/>
            <a:miter lim="800000"/>
            <a:headEnd/>
            <a:tailEnd/>
          </a:ln>
        </p:spPr>
        <p:txBody>
          <a:bodyPr lIns="90488" tIns="44450" rIns="90488" bIns="44450">
            <a:spAutoFit/>
          </a:bodyPr>
          <a:lstStyle/>
          <a:p>
            <a:pPr>
              <a:defRPr/>
            </a:pPr>
            <a:r>
              <a:rPr lang="en-US" sz="2000">
                <a:latin typeface="+mn-lt"/>
                <a:ea typeface="ＭＳ Ｐゴシック" charset="-128"/>
                <a:cs typeface="ＭＳ Ｐゴシック" charset="-128"/>
              </a:rPr>
              <a:t>32</a:t>
            </a:r>
          </a:p>
        </p:txBody>
      </p:sp>
      <p:sp>
        <p:nvSpPr>
          <p:cNvPr id="62472" name="Rectangle 16"/>
          <p:cNvSpPr>
            <a:spLocks noChangeArrowheads="1"/>
          </p:cNvSpPr>
          <p:nvPr/>
        </p:nvSpPr>
        <p:spPr bwMode="auto">
          <a:xfrm>
            <a:off x="7212013" y="4264025"/>
            <a:ext cx="849312" cy="396875"/>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Result</a:t>
            </a:r>
          </a:p>
        </p:txBody>
      </p:sp>
      <p:sp>
        <p:nvSpPr>
          <p:cNvPr id="62473" name="Line 17"/>
          <p:cNvSpPr>
            <a:spLocks noChangeShapeType="1"/>
          </p:cNvSpPr>
          <p:nvPr/>
        </p:nvSpPr>
        <p:spPr bwMode="auto">
          <a:xfrm>
            <a:off x="6388100" y="3722688"/>
            <a:ext cx="0" cy="444500"/>
          </a:xfrm>
          <a:prstGeom prst="line">
            <a:avLst/>
          </a:prstGeom>
          <a:noFill/>
          <a:ln w="127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2474" name="Rectangle 18"/>
          <p:cNvSpPr>
            <a:spLocks noChangeArrowheads="1"/>
          </p:cNvSpPr>
          <p:nvPr/>
        </p:nvSpPr>
        <p:spPr bwMode="auto">
          <a:xfrm>
            <a:off x="6008688" y="3411538"/>
            <a:ext cx="989012" cy="393700"/>
          </a:xfrm>
          <a:prstGeom prst="rect">
            <a:avLst/>
          </a:prstGeom>
          <a:noFill/>
          <a:ln w="12700">
            <a:noFill/>
            <a:miter lim="800000"/>
            <a:headEnd/>
            <a:tailEnd/>
          </a:ln>
        </p:spPr>
        <p:txBody>
          <a:bodyPr lIns="90488" tIns="44450" rIns="90488" bIns="44450">
            <a:spAutoFit/>
          </a:bodyPr>
          <a:lstStyle/>
          <a:p>
            <a:pPr>
              <a:defRPr/>
            </a:pPr>
            <a:r>
              <a:rPr lang="en-US" sz="2000">
                <a:solidFill>
                  <a:schemeClr val="accent2"/>
                </a:solidFill>
                <a:latin typeface="+mn-lt"/>
                <a:ea typeface="ＭＳ Ｐゴシック" charset="-128"/>
                <a:cs typeface="ＭＳ Ｐゴシック" charset="-128"/>
              </a:rPr>
              <a:t>ALUctr</a:t>
            </a:r>
          </a:p>
        </p:txBody>
      </p:sp>
      <p:sp>
        <p:nvSpPr>
          <p:cNvPr id="62475" name="Rectangle 19"/>
          <p:cNvSpPr>
            <a:spLocks noChangeArrowheads="1"/>
          </p:cNvSpPr>
          <p:nvPr/>
        </p:nvSpPr>
        <p:spPr bwMode="auto">
          <a:xfrm>
            <a:off x="2192338" y="5011738"/>
            <a:ext cx="476250"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62476" name="Rectangle 20"/>
          <p:cNvSpPr>
            <a:spLocks noChangeArrowheads="1"/>
          </p:cNvSpPr>
          <p:nvPr/>
        </p:nvSpPr>
        <p:spPr bwMode="auto">
          <a:xfrm>
            <a:off x="1801813" y="4173538"/>
            <a:ext cx="7858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busW</a:t>
            </a:r>
          </a:p>
        </p:txBody>
      </p:sp>
      <p:sp>
        <p:nvSpPr>
          <p:cNvPr id="62477" name="Rectangle 21"/>
          <p:cNvSpPr>
            <a:spLocks noChangeArrowheads="1"/>
          </p:cNvSpPr>
          <p:nvPr/>
        </p:nvSpPr>
        <p:spPr bwMode="auto">
          <a:xfrm>
            <a:off x="2886075" y="4033838"/>
            <a:ext cx="1431925" cy="121285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478" name="Rectangle 22"/>
          <p:cNvSpPr>
            <a:spLocks noChangeArrowheads="1"/>
          </p:cNvSpPr>
          <p:nvPr/>
        </p:nvSpPr>
        <p:spPr bwMode="auto">
          <a:xfrm>
            <a:off x="2349500" y="3440113"/>
            <a:ext cx="890588" cy="396875"/>
          </a:xfrm>
          <a:prstGeom prst="rect">
            <a:avLst/>
          </a:prstGeom>
          <a:noFill/>
          <a:ln w="12700">
            <a:noFill/>
            <a:miter lim="800000"/>
            <a:headEnd/>
            <a:tailEnd/>
          </a:ln>
        </p:spPr>
        <p:txBody>
          <a:bodyPr wrap="none" lIns="90488" tIns="44450" rIns="90488" bIns="44450">
            <a:spAutoFit/>
          </a:bodyPr>
          <a:lstStyle/>
          <a:p>
            <a:pPr>
              <a:defRPr/>
            </a:pPr>
            <a:r>
              <a:rPr lang="en-US" sz="2000">
                <a:solidFill>
                  <a:schemeClr val="accent2"/>
                </a:solidFill>
                <a:latin typeface="+mn-lt"/>
                <a:ea typeface="ＭＳ Ｐゴシック" charset="-128"/>
                <a:cs typeface="ＭＳ Ｐゴシック" charset="-128"/>
              </a:rPr>
              <a:t>RegWr</a:t>
            </a:r>
          </a:p>
        </p:txBody>
      </p:sp>
      <p:sp>
        <p:nvSpPr>
          <p:cNvPr id="62479" name="Line 23"/>
          <p:cNvSpPr>
            <a:spLocks noChangeShapeType="1"/>
          </p:cNvSpPr>
          <p:nvPr/>
        </p:nvSpPr>
        <p:spPr bwMode="auto">
          <a:xfrm flipH="1">
            <a:off x="1879600" y="4554538"/>
            <a:ext cx="1016000" cy="0"/>
          </a:xfrm>
          <a:prstGeom prst="line">
            <a:avLst/>
          </a:prstGeom>
          <a:noFill/>
          <a:ln w="25400">
            <a:solidFill>
              <a:srgbClr val="000000"/>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62480" name="Line 24"/>
          <p:cNvSpPr>
            <a:spLocks noChangeShapeType="1"/>
          </p:cNvSpPr>
          <p:nvPr/>
        </p:nvSpPr>
        <p:spPr bwMode="auto">
          <a:xfrm flipH="1">
            <a:off x="2343150" y="4408488"/>
            <a:ext cx="165100" cy="292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81" name="Rectangle 25"/>
          <p:cNvSpPr>
            <a:spLocks noChangeArrowheads="1"/>
          </p:cNvSpPr>
          <p:nvPr/>
        </p:nvSpPr>
        <p:spPr bwMode="auto">
          <a:xfrm>
            <a:off x="2030413" y="4554538"/>
            <a:ext cx="4429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62482" name="Line 26"/>
          <p:cNvSpPr>
            <a:spLocks noChangeShapeType="1"/>
          </p:cNvSpPr>
          <p:nvPr/>
        </p:nvSpPr>
        <p:spPr bwMode="auto">
          <a:xfrm>
            <a:off x="4327525" y="4173538"/>
            <a:ext cx="1803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2483" name="Line 27"/>
          <p:cNvSpPr>
            <a:spLocks noChangeShapeType="1"/>
          </p:cNvSpPr>
          <p:nvPr/>
        </p:nvSpPr>
        <p:spPr bwMode="auto">
          <a:xfrm flipH="1">
            <a:off x="5314950" y="4027488"/>
            <a:ext cx="165100" cy="292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84" name="Rectangle 28"/>
          <p:cNvSpPr>
            <a:spLocks noChangeArrowheads="1"/>
          </p:cNvSpPr>
          <p:nvPr/>
        </p:nvSpPr>
        <p:spPr bwMode="auto">
          <a:xfrm>
            <a:off x="5343525" y="4173538"/>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62485" name="Rectangle 29"/>
          <p:cNvSpPr>
            <a:spLocks noChangeArrowheads="1"/>
          </p:cNvSpPr>
          <p:nvPr/>
        </p:nvSpPr>
        <p:spPr bwMode="auto">
          <a:xfrm>
            <a:off x="4697413" y="3792538"/>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62486" name="Line 30"/>
          <p:cNvSpPr>
            <a:spLocks noChangeShapeType="1"/>
          </p:cNvSpPr>
          <p:nvPr/>
        </p:nvSpPr>
        <p:spPr bwMode="auto">
          <a:xfrm flipV="1">
            <a:off x="3035300" y="3779838"/>
            <a:ext cx="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87" name="Line 31"/>
          <p:cNvSpPr>
            <a:spLocks noChangeShapeType="1"/>
          </p:cNvSpPr>
          <p:nvPr/>
        </p:nvSpPr>
        <p:spPr bwMode="auto">
          <a:xfrm>
            <a:off x="4343400" y="5087938"/>
            <a:ext cx="1803400" cy="0"/>
          </a:xfrm>
          <a:prstGeom prst="line">
            <a:avLst/>
          </a:prstGeom>
          <a:noFill/>
          <a:ln w="25400">
            <a:solidFill>
              <a:srgbClr val="00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2488" name="Line 32"/>
          <p:cNvSpPr>
            <a:spLocks noChangeShapeType="1"/>
          </p:cNvSpPr>
          <p:nvPr/>
        </p:nvSpPr>
        <p:spPr bwMode="auto">
          <a:xfrm flipH="1">
            <a:off x="5314950" y="4941888"/>
            <a:ext cx="165100" cy="292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89" name="Rectangle 33"/>
          <p:cNvSpPr>
            <a:spLocks noChangeArrowheads="1"/>
          </p:cNvSpPr>
          <p:nvPr/>
        </p:nvSpPr>
        <p:spPr bwMode="auto">
          <a:xfrm>
            <a:off x="5343525" y="5087938"/>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62490" name="Rectangle 34"/>
          <p:cNvSpPr>
            <a:spLocks noChangeArrowheads="1"/>
          </p:cNvSpPr>
          <p:nvPr/>
        </p:nvSpPr>
        <p:spPr bwMode="auto">
          <a:xfrm>
            <a:off x="4697413" y="4706938"/>
            <a:ext cx="703262"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62491" name="Line 35"/>
          <p:cNvSpPr>
            <a:spLocks noChangeShapeType="1"/>
          </p:cNvSpPr>
          <p:nvPr/>
        </p:nvSpPr>
        <p:spPr bwMode="auto">
          <a:xfrm flipH="1">
            <a:off x="2387600" y="5011738"/>
            <a:ext cx="482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2" name="Line 36"/>
          <p:cNvSpPr>
            <a:spLocks noChangeShapeType="1"/>
          </p:cNvSpPr>
          <p:nvPr/>
        </p:nvSpPr>
        <p:spPr bwMode="auto">
          <a:xfrm>
            <a:off x="3340100" y="3598863"/>
            <a:ext cx="0" cy="431800"/>
          </a:xfrm>
          <a:prstGeom prst="line">
            <a:avLst/>
          </a:prstGeom>
          <a:noFill/>
          <a:ln w="25400">
            <a:solidFill>
              <a:srgbClr val="000000"/>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3" name="Line 37"/>
          <p:cNvSpPr>
            <a:spLocks noChangeShapeType="1"/>
          </p:cNvSpPr>
          <p:nvPr/>
        </p:nvSpPr>
        <p:spPr bwMode="auto">
          <a:xfrm flipV="1">
            <a:off x="3270250" y="3709988"/>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4" name="Rectangle 38"/>
          <p:cNvSpPr>
            <a:spLocks noChangeArrowheads="1"/>
          </p:cNvSpPr>
          <p:nvPr/>
        </p:nvSpPr>
        <p:spPr bwMode="auto">
          <a:xfrm>
            <a:off x="3097213" y="3563938"/>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62495" name="Line 39"/>
          <p:cNvSpPr>
            <a:spLocks noChangeShapeType="1"/>
          </p:cNvSpPr>
          <p:nvPr/>
        </p:nvSpPr>
        <p:spPr bwMode="auto">
          <a:xfrm>
            <a:off x="3721100" y="3598863"/>
            <a:ext cx="0" cy="431800"/>
          </a:xfrm>
          <a:prstGeom prst="line">
            <a:avLst/>
          </a:prstGeom>
          <a:noFill/>
          <a:ln w="25400">
            <a:solidFill>
              <a:srgbClr val="000000"/>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6" name="Line 40"/>
          <p:cNvSpPr>
            <a:spLocks noChangeShapeType="1"/>
          </p:cNvSpPr>
          <p:nvPr/>
        </p:nvSpPr>
        <p:spPr bwMode="auto">
          <a:xfrm flipV="1">
            <a:off x="3651250" y="3709988"/>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7" name="Rectangle 41"/>
          <p:cNvSpPr>
            <a:spLocks noChangeArrowheads="1"/>
          </p:cNvSpPr>
          <p:nvPr/>
        </p:nvSpPr>
        <p:spPr bwMode="auto">
          <a:xfrm>
            <a:off x="3478213" y="3563938"/>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62498" name="Line 42"/>
          <p:cNvSpPr>
            <a:spLocks noChangeShapeType="1"/>
          </p:cNvSpPr>
          <p:nvPr/>
        </p:nvSpPr>
        <p:spPr bwMode="auto">
          <a:xfrm>
            <a:off x="4178300" y="3598863"/>
            <a:ext cx="0" cy="431800"/>
          </a:xfrm>
          <a:prstGeom prst="line">
            <a:avLst/>
          </a:prstGeom>
          <a:noFill/>
          <a:ln w="25400">
            <a:solidFill>
              <a:srgbClr val="000000"/>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9" name="Line 43"/>
          <p:cNvSpPr>
            <a:spLocks noChangeShapeType="1"/>
          </p:cNvSpPr>
          <p:nvPr/>
        </p:nvSpPr>
        <p:spPr bwMode="auto">
          <a:xfrm flipV="1">
            <a:off x="4108450" y="3709988"/>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500" name="Rectangle 44"/>
          <p:cNvSpPr>
            <a:spLocks noChangeArrowheads="1"/>
          </p:cNvSpPr>
          <p:nvPr/>
        </p:nvSpPr>
        <p:spPr bwMode="auto">
          <a:xfrm>
            <a:off x="3935413" y="3563938"/>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62501" name="Rectangle 45"/>
          <p:cNvSpPr>
            <a:spLocks noChangeArrowheads="1"/>
          </p:cNvSpPr>
          <p:nvPr/>
        </p:nvSpPr>
        <p:spPr bwMode="auto">
          <a:xfrm>
            <a:off x="3035300" y="4021138"/>
            <a:ext cx="515938"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Rw</a:t>
            </a:r>
          </a:p>
        </p:txBody>
      </p:sp>
      <p:sp>
        <p:nvSpPr>
          <p:cNvPr id="62502" name="Rectangle 46"/>
          <p:cNvSpPr>
            <a:spLocks noChangeArrowheads="1"/>
          </p:cNvSpPr>
          <p:nvPr/>
        </p:nvSpPr>
        <p:spPr bwMode="auto">
          <a:xfrm>
            <a:off x="3492500" y="4021138"/>
            <a:ext cx="4540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Ra</a:t>
            </a:r>
          </a:p>
        </p:txBody>
      </p:sp>
      <p:sp>
        <p:nvSpPr>
          <p:cNvPr id="62503" name="Rectangle 47"/>
          <p:cNvSpPr>
            <a:spLocks noChangeArrowheads="1"/>
          </p:cNvSpPr>
          <p:nvPr/>
        </p:nvSpPr>
        <p:spPr bwMode="auto">
          <a:xfrm>
            <a:off x="3873500" y="4021138"/>
            <a:ext cx="465138" cy="396875"/>
          </a:xfrm>
          <a:prstGeom prst="rect">
            <a:avLst/>
          </a:prstGeom>
          <a:noFill/>
          <a:ln w="12700">
            <a:noFill/>
            <a:miter lim="800000"/>
            <a:headEnd/>
            <a:tailEnd/>
          </a:ln>
        </p:spPr>
        <p:txBody>
          <a:bodyPr wrap="none" lIns="90488" tIns="44450" rIns="90488" bIns="44450">
            <a:spAutoFit/>
          </a:bodyPr>
          <a:lstStyle/>
          <a:p>
            <a:pPr>
              <a:defRPr/>
            </a:pPr>
            <a:r>
              <a:rPr lang="en-US" sz="2000" dirty="0" err="1">
                <a:latin typeface="+mn-lt"/>
                <a:ea typeface="ＭＳ Ｐゴシック" charset="-128"/>
                <a:cs typeface="ＭＳ Ｐゴシック" charset="-128"/>
              </a:rPr>
              <a:t>Rb</a:t>
            </a:r>
            <a:endParaRPr lang="en-US" sz="2000" dirty="0">
              <a:latin typeface="+mn-lt"/>
              <a:ea typeface="ＭＳ Ｐゴシック" charset="-128"/>
              <a:cs typeface="ＭＳ Ｐゴシック" charset="-128"/>
            </a:endParaRPr>
          </a:p>
        </p:txBody>
      </p:sp>
      <p:sp>
        <p:nvSpPr>
          <p:cNvPr id="46119" name="Rectangle 48"/>
          <p:cNvSpPr>
            <a:spLocks noChangeArrowheads="1"/>
          </p:cNvSpPr>
          <p:nvPr/>
        </p:nvSpPr>
        <p:spPr bwMode="auto">
          <a:xfrm>
            <a:off x="3035300" y="4419600"/>
            <a:ext cx="1287463" cy="70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2000">
                <a:latin typeface="Calibri" charset="0"/>
              </a:rPr>
              <a:t>32 x 32-bit</a:t>
            </a:r>
          </a:p>
          <a:p>
            <a:r>
              <a:rPr lang="en-US" sz="2000">
                <a:latin typeface="Calibri" charset="0"/>
              </a:rPr>
              <a:t>Registers</a:t>
            </a:r>
          </a:p>
        </p:txBody>
      </p:sp>
      <p:sp>
        <p:nvSpPr>
          <p:cNvPr id="46120" name="Line 49"/>
          <p:cNvSpPr>
            <a:spLocks noChangeShapeType="1"/>
          </p:cNvSpPr>
          <p:nvPr/>
        </p:nvSpPr>
        <p:spPr bwMode="auto">
          <a:xfrm>
            <a:off x="7683500" y="4643438"/>
            <a:ext cx="0" cy="1193800"/>
          </a:xfrm>
          <a:prstGeom prst="line">
            <a:avLst/>
          </a:prstGeom>
          <a:noFill/>
          <a:ln w="254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121" name="Line 50"/>
          <p:cNvSpPr>
            <a:spLocks noChangeShapeType="1"/>
          </p:cNvSpPr>
          <p:nvPr/>
        </p:nvSpPr>
        <p:spPr bwMode="auto">
          <a:xfrm flipH="1">
            <a:off x="1879600" y="5849938"/>
            <a:ext cx="5816600" cy="0"/>
          </a:xfrm>
          <a:prstGeom prst="line">
            <a:avLst/>
          </a:prstGeom>
          <a:noFill/>
          <a:ln w="254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122" name="Line 51"/>
          <p:cNvSpPr>
            <a:spLocks noChangeShapeType="1"/>
          </p:cNvSpPr>
          <p:nvPr/>
        </p:nvSpPr>
        <p:spPr bwMode="auto">
          <a:xfrm flipV="1">
            <a:off x="1892300" y="4541838"/>
            <a:ext cx="0" cy="1320800"/>
          </a:xfrm>
          <a:prstGeom prst="line">
            <a:avLst/>
          </a:prstGeom>
          <a:noFill/>
          <a:ln w="254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508" name="Rectangle 52"/>
          <p:cNvSpPr>
            <a:spLocks noChangeArrowheads="1"/>
          </p:cNvSpPr>
          <p:nvPr/>
        </p:nvSpPr>
        <p:spPr bwMode="auto">
          <a:xfrm>
            <a:off x="3554413" y="3259138"/>
            <a:ext cx="422275" cy="396875"/>
          </a:xfrm>
          <a:prstGeom prst="rect">
            <a:avLst/>
          </a:prstGeom>
          <a:noFill/>
          <a:ln w="12700">
            <a:noFill/>
            <a:miter lim="800000"/>
            <a:headEnd/>
            <a:tailEnd/>
          </a:ln>
        </p:spPr>
        <p:txBody>
          <a:bodyPr wrap="none" lIns="90488" tIns="44450" rIns="90488" bIns="44450">
            <a:spAutoFit/>
          </a:bodyPr>
          <a:lstStyle/>
          <a:p>
            <a:pPr>
              <a:defRPr/>
            </a:pPr>
            <a:r>
              <a:rPr lang="en-US" sz="2000">
                <a:solidFill>
                  <a:schemeClr val="accent2"/>
                </a:solidFill>
                <a:latin typeface="+mn-lt"/>
                <a:ea typeface="ＭＳ Ｐゴシック" charset="-128"/>
                <a:cs typeface="ＭＳ Ｐゴシック" charset="-128"/>
              </a:rPr>
              <a:t>Rs</a:t>
            </a:r>
          </a:p>
        </p:txBody>
      </p:sp>
      <p:sp>
        <p:nvSpPr>
          <p:cNvPr id="62509" name="Rectangle 53"/>
          <p:cNvSpPr>
            <a:spLocks noChangeArrowheads="1"/>
          </p:cNvSpPr>
          <p:nvPr/>
        </p:nvSpPr>
        <p:spPr bwMode="auto">
          <a:xfrm>
            <a:off x="4011613" y="3259138"/>
            <a:ext cx="420687" cy="393700"/>
          </a:xfrm>
          <a:prstGeom prst="rect">
            <a:avLst/>
          </a:prstGeom>
          <a:noFill/>
          <a:ln w="12700">
            <a:noFill/>
            <a:miter lim="800000"/>
            <a:headEnd/>
            <a:tailEnd/>
          </a:ln>
        </p:spPr>
        <p:txBody>
          <a:bodyPr wrap="none" lIns="90488" tIns="44450" rIns="90488" bIns="44450">
            <a:spAutoFit/>
          </a:bodyPr>
          <a:lstStyle/>
          <a:p>
            <a:pPr>
              <a:defRPr/>
            </a:pPr>
            <a:r>
              <a:rPr lang="en-US" sz="2000" dirty="0" err="1">
                <a:solidFill>
                  <a:schemeClr val="accent2"/>
                </a:solidFill>
                <a:latin typeface="+mn-lt"/>
                <a:ea typeface="ＭＳ Ｐゴシック" charset="-128"/>
                <a:cs typeface="ＭＳ Ｐゴシック" charset="-128"/>
              </a:rPr>
              <a:t>Rt</a:t>
            </a:r>
            <a:endParaRPr lang="en-US" sz="2000" dirty="0">
              <a:solidFill>
                <a:schemeClr val="accent2"/>
              </a:solidFill>
              <a:latin typeface="+mn-lt"/>
              <a:ea typeface="ＭＳ Ｐゴシック" charset="-128"/>
              <a:cs typeface="ＭＳ Ｐゴシック" charset="-128"/>
            </a:endParaRPr>
          </a:p>
        </p:txBody>
      </p:sp>
      <p:sp>
        <p:nvSpPr>
          <p:cNvPr id="62510" name="Rectangle 54"/>
          <p:cNvSpPr>
            <a:spLocks noChangeArrowheads="1"/>
          </p:cNvSpPr>
          <p:nvPr/>
        </p:nvSpPr>
        <p:spPr bwMode="auto">
          <a:xfrm>
            <a:off x="3173413" y="3259138"/>
            <a:ext cx="457200" cy="396875"/>
          </a:xfrm>
          <a:prstGeom prst="rect">
            <a:avLst/>
          </a:prstGeom>
          <a:noFill/>
          <a:ln w="12700">
            <a:noFill/>
            <a:miter lim="800000"/>
            <a:headEnd/>
            <a:tailEnd/>
          </a:ln>
        </p:spPr>
        <p:txBody>
          <a:bodyPr wrap="none" lIns="90488" tIns="44450" rIns="90488" bIns="44450">
            <a:spAutoFit/>
          </a:bodyPr>
          <a:lstStyle/>
          <a:p>
            <a:pPr>
              <a:defRPr/>
            </a:pPr>
            <a:r>
              <a:rPr lang="en-US" sz="2000">
                <a:solidFill>
                  <a:schemeClr val="accent2"/>
                </a:solidFill>
                <a:latin typeface="+mn-lt"/>
                <a:ea typeface="ＭＳ Ｐゴシック" charset="-128"/>
                <a:cs typeface="ＭＳ Ｐゴシック" charset="-128"/>
              </a:rPr>
              <a:t>Rd</a:t>
            </a:r>
          </a:p>
        </p:txBody>
      </p:sp>
      <p:sp>
        <p:nvSpPr>
          <p:cNvPr id="62511" name="Rectangle 55"/>
          <p:cNvSpPr>
            <a:spLocks noChangeArrowheads="1"/>
          </p:cNvSpPr>
          <p:nvPr/>
        </p:nvSpPr>
        <p:spPr bwMode="auto">
          <a:xfrm rot="5400000">
            <a:off x="6163469" y="4469607"/>
            <a:ext cx="565150" cy="366712"/>
          </a:xfrm>
          <a:prstGeom prst="rect">
            <a:avLst/>
          </a:prstGeom>
          <a:noFill/>
          <a:ln w="12700">
            <a:noFill/>
            <a:miter lim="800000"/>
            <a:headEnd/>
            <a:tailEnd/>
          </a:ln>
        </p:spPr>
        <p:txBody>
          <a:bodyPr wrap="none" lIns="90488" tIns="44450" rIns="90488" bIns="44450">
            <a:spAutoFit/>
          </a:bodyPr>
          <a:lstStyle/>
          <a:p>
            <a:r>
              <a:rPr lang="en-US">
                <a:latin typeface="Calibri" charset="0"/>
              </a:rPr>
              <a:t>ALU</a:t>
            </a:r>
            <a:endParaRPr lang="en-US" sz="2000">
              <a:latin typeface="Calibri" charset="0"/>
            </a:endParaRPr>
          </a:p>
        </p:txBody>
      </p:sp>
      <p:sp>
        <p:nvSpPr>
          <p:cNvPr id="62512" name="Rectangle 56"/>
          <p:cNvSpPr>
            <a:spLocks noChangeArrowheads="1"/>
          </p:cNvSpPr>
          <p:nvPr/>
        </p:nvSpPr>
        <p:spPr bwMode="auto">
          <a:xfrm>
            <a:off x="1691771" y="2408238"/>
            <a:ext cx="6070600" cy="2794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13" name="Rectangle 57"/>
          <p:cNvSpPr>
            <a:spLocks noChangeArrowheads="1"/>
          </p:cNvSpPr>
          <p:nvPr/>
        </p:nvSpPr>
        <p:spPr bwMode="auto">
          <a:xfrm>
            <a:off x="1685421" y="2401888"/>
            <a:ext cx="10541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14" name="Rectangle 58"/>
          <p:cNvSpPr>
            <a:spLocks noChangeArrowheads="1"/>
          </p:cNvSpPr>
          <p:nvPr/>
        </p:nvSpPr>
        <p:spPr bwMode="auto">
          <a:xfrm>
            <a:off x="1998158" y="2332038"/>
            <a:ext cx="458788"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op</a:t>
            </a:r>
          </a:p>
        </p:txBody>
      </p:sp>
      <p:sp>
        <p:nvSpPr>
          <p:cNvPr id="62515" name="Rectangle 59"/>
          <p:cNvSpPr>
            <a:spLocks noChangeArrowheads="1"/>
          </p:cNvSpPr>
          <p:nvPr/>
        </p:nvSpPr>
        <p:spPr bwMode="auto">
          <a:xfrm>
            <a:off x="2752221" y="2401888"/>
            <a:ext cx="9779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16" name="Rectangle 60"/>
          <p:cNvSpPr>
            <a:spLocks noChangeArrowheads="1"/>
          </p:cNvSpPr>
          <p:nvPr/>
        </p:nvSpPr>
        <p:spPr bwMode="auto">
          <a:xfrm>
            <a:off x="3036383" y="2332038"/>
            <a:ext cx="374650" cy="398462"/>
          </a:xfrm>
          <a:prstGeom prst="rect">
            <a:avLst/>
          </a:prstGeom>
          <a:noFill/>
          <a:ln w="12700">
            <a:noFill/>
            <a:miter lim="800000"/>
            <a:headEnd/>
            <a:tailEnd/>
          </a:ln>
        </p:spPr>
        <p:txBody>
          <a:bodyPr wrap="none" lIns="90488" tIns="44450" rIns="90488" bIns="44450">
            <a:spAutoFit/>
          </a:bodyPr>
          <a:lstStyle/>
          <a:p>
            <a:pPr>
              <a:defRPr/>
            </a:pPr>
            <a:r>
              <a:rPr lang="en-US" sz="2000" dirty="0" err="1">
                <a:latin typeface="+mn-lt"/>
                <a:ea typeface="ＭＳ Ｐゴシック" charset="-128"/>
                <a:cs typeface="ＭＳ Ｐゴシック" charset="-128"/>
              </a:rPr>
              <a:t>rs</a:t>
            </a:r>
            <a:endParaRPr lang="en-US" sz="2000" dirty="0">
              <a:latin typeface="+mn-lt"/>
              <a:ea typeface="ＭＳ Ｐゴシック" charset="-128"/>
              <a:cs typeface="ＭＳ Ｐゴシック" charset="-128"/>
            </a:endParaRPr>
          </a:p>
        </p:txBody>
      </p:sp>
      <p:sp>
        <p:nvSpPr>
          <p:cNvPr id="62517" name="Rectangle 61"/>
          <p:cNvSpPr>
            <a:spLocks noChangeArrowheads="1"/>
          </p:cNvSpPr>
          <p:nvPr/>
        </p:nvSpPr>
        <p:spPr bwMode="auto">
          <a:xfrm>
            <a:off x="3742821" y="2401888"/>
            <a:ext cx="9779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18" name="Rectangle 62"/>
          <p:cNvSpPr>
            <a:spLocks noChangeArrowheads="1"/>
          </p:cNvSpPr>
          <p:nvPr/>
        </p:nvSpPr>
        <p:spPr bwMode="auto">
          <a:xfrm>
            <a:off x="4026983" y="2332038"/>
            <a:ext cx="363538" cy="398462"/>
          </a:xfrm>
          <a:prstGeom prst="rect">
            <a:avLst/>
          </a:prstGeom>
          <a:noFill/>
          <a:ln w="12700">
            <a:noFill/>
            <a:miter lim="800000"/>
            <a:headEnd/>
            <a:tailEnd/>
          </a:ln>
        </p:spPr>
        <p:txBody>
          <a:bodyPr wrap="none" lIns="90488" tIns="44450" rIns="90488" bIns="44450">
            <a:spAutoFit/>
          </a:bodyPr>
          <a:lstStyle/>
          <a:p>
            <a:pPr>
              <a:defRPr/>
            </a:pPr>
            <a:r>
              <a:rPr lang="en-US" sz="2000" dirty="0" err="1">
                <a:latin typeface="+mn-lt"/>
                <a:ea typeface="ＭＳ Ｐゴシック" charset="-128"/>
                <a:cs typeface="ＭＳ Ｐゴシック" charset="-128"/>
              </a:rPr>
              <a:t>rt</a:t>
            </a:r>
            <a:endParaRPr lang="en-US" sz="2000" dirty="0">
              <a:latin typeface="+mn-lt"/>
              <a:ea typeface="ＭＳ Ｐゴシック" charset="-128"/>
              <a:cs typeface="ＭＳ Ｐゴシック" charset="-128"/>
            </a:endParaRPr>
          </a:p>
        </p:txBody>
      </p:sp>
      <p:sp>
        <p:nvSpPr>
          <p:cNvPr id="62519" name="Rectangle 63"/>
          <p:cNvSpPr>
            <a:spLocks noChangeArrowheads="1"/>
          </p:cNvSpPr>
          <p:nvPr/>
        </p:nvSpPr>
        <p:spPr bwMode="auto">
          <a:xfrm>
            <a:off x="4733421" y="2401888"/>
            <a:ext cx="9779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20" name="Rectangle 64"/>
          <p:cNvSpPr>
            <a:spLocks noChangeArrowheads="1"/>
          </p:cNvSpPr>
          <p:nvPr/>
        </p:nvSpPr>
        <p:spPr bwMode="auto">
          <a:xfrm>
            <a:off x="5017583" y="2332038"/>
            <a:ext cx="407988"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rd</a:t>
            </a:r>
          </a:p>
        </p:txBody>
      </p:sp>
      <p:sp>
        <p:nvSpPr>
          <p:cNvPr id="62521" name="Rectangle 65"/>
          <p:cNvSpPr>
            <a:spLocks noChangeArrowheads="1"/>
          </p:cNvSpPr>
          <p:nvPr/>
        </p:nvSpPr>
        <p:spPr bwMode="auto">
          <a:xfrm>
            <a:off x="5724021" y="2401888"/>
            <a:ext cx="9779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22" name="Rectangle 66"/>
          <p:cNvSpPr>
            <a:spLocks noChangeArrowheads="1"/>
          </p:cNvSpPr>
          <p:nvPr/>
        </p:nvSpPr>
        <p:spPr bwMode="auto">
          <a:xfrm>
            <a:off x="5855783" y="2332038"/>
            <a:ext cx="844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shamt</a:t>
            </a:r>
          </a:p>
        </p:txBody>
      </p:sp>
      <p:sp>
        <p:nvSpPr>
          <p:cNvPr id="62523" name="Rectangle 67"/>
          <p:cNvSpPr>
            <a:spLocks noChangeArrowheads="1"/>
          </p:cNvSpPr>
          <p:nvPr/>
        </p:nvSpPr>
        <p:spPr bwMode="auto">
          <a:xfrm>
            <a:off x="6714621" y="2401888"/>
            <a:ext cx="10541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24" name="Rectangle 68"/>
          <p:cNvSpPr>
            <a:spLocks noChangeArrowheads="1"/>
          </p:cNvSpPr>
          <p:nvPr/>
        </p:nvSpPr>
        <p:spPr bwMode="auto">
          <a:xfrm>
            <a:off x="7027358" y="2332038"/>
            <a:ext cx="746125"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funct</a:t>
            </a:r>
          </a:p>
        </p:txBody>
      </p:sp>
      <p:sp>
        <p:nvSpPr>
          <p:cNvPr id="62525" name="Rectangle 69"/>
          <p:cNvSpPr>
            <a:spLocks noChangeArrowheads="1"/>
          </p:cNvSpPr>
          <p:nvPr/>
        </p:nvSpPr>
        <p:spPr bwMode="auto">
          <a:xfrm>
            <a:off x="7608383" y="2060575"/>
            <a:ext cx="312738"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0</a:t>
            </a:r>
          </a:p>
        </p:txBody>
      </p:sp>
      <p:sp>
        <p:nvSpPr>
          <p:cNvPr id="62526" name="Rectangle 70"/>
          <p:cNvSpPr>
            <a:spLocks noChangeArrowheads="1"/>
          </p:cNvSpPr>
          <p:nvPr/>
        </p:nvSpPr>
        <p:spPr bwMode="auto">
          <a:xfrm>
            <a:off x="6465383" y="2060575"/>
            <a:ext cx="312738"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6</a:t>
            </a:r>
          </a:p>
        </p:txBody>
      </p:sp>
      <p:sp>
        <p:nvSpPr>
          <p:cNvPr id="62527" name="Rectangle 71"/>
          <p:cNvSpPr>
            <a:spLocks noChangeArrowheads="1"/>
          </p:cNvSpPr>
          <p:nvPr/>
        </p:nvSpPr>
        <p:spPr bwMode="auto">
          <a:xfrm>
            <a:off x="5398583" y="2060575"/>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11</a:t>
            </a:r>
          </a:p>
        </p:txBody>
      </p:sp>
      <p:sp>
        <p:nvSpPr>
          <p:cNvPr id="62528" name="Rectangle 72"/>
          <p:cNvSpPr>
            <a:spLocks noChangeArrowheads="1"/>
          </p:cNvSpPr>
          <p:nvPr/>
        </p:nvSpPr>
        <p:spPr bwMode="auto">
          <a:xfrm>
            <a:off x="4407983" y="2060575"/>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16</a:t>
            </a:r>
          </a:p>
        </p:txBody>
      </p:sp>
      <p:sp>
        <p:nvSpPr>
          <p:cNvPr id="62529" name="Rectangle 73"/>
          <p:cNvSpPr>
            <a:spLocks noChangeArrowheads="1"/>
          </p:cNvSpPr>
          <p:nvPr/>
        </p:nvSpPr>
        <p:spPr bwMode="auto">
          <a:xfrm>
            <a:off x="3417383" y="2060575"/>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21</a:t>
            </a:r>
          </a:p>
        </p:txBody>
      </p:sp>
      <p:sp>
        <p:nvSpPr>
          <p:cNvPr id="62530" name="Rectangle 74"/>
          <p:cNvSpPr>
            <a:spLocks noChangeArrowheads="1"/>
          </p:cNvSpPr>
          <p:nvPr/>
        </p:nvSpPr>
        <p:spPr bwMode="auto">
          <a:xfrm>
            <a:off x="2426783" y="2060575"/>
            <a:ext cx="442913" cy="396875"/>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26</a:t>
            </a:r>
          </a:p>
        </p:txBody>
      </p:sp>
      <p:sp>
        <p:nvSpPr>
          <p:cNvPr id="62531" name="Rectangle 75"/>
          <p:cNvSpPr>
            <a:spLocks noChangeArrowheads="1"/>
          </p:cNvSpPr>
          <p:nvPr/>
        </p:nvSpPr>
        <p:spPr bwMode="auto">
          <a:xfrm>
            <a:off x="1588583" y="2060575"/>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31</a:t>
            </a:r>
          </a:p>
        </p:txBody>
      </p:sp>
      <p:sp>
        <p:nvSpPr>
          <p:cNvPr id="62532" name="Rectangle 76"/>
          <p:cNvSpPr>
            <a:spLocks noChangeArrowheads="1"/>
          </p:cNvSpPr>
          <p:nvPr/>
        </p:nvSpPr>
        <p:spPr bwMode="auto">
          <a:xfrm>
            <a:off x="19695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6 bits</a:t>
            </a:r>
          </a:p>
        </p:txBody>
      </p:sp>
      <p:sp>
        <p:nvSpPr>
          <p:cNvPr id="62533" name="Rectangle 77"/>
          <p:cNvSpPr>
            <a:spLocks noChangeArrowheads="1"/>
          </p:cNvSpPr>
          <p:nvPr/>
        </p:nvSpPr>
        <p:spPr bwMode="auto">
          <a:xfrm>
            <a:off x="69987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6 bits</a:t>
            </a:r>
          </a:p>
        </p:txBody>
      </p:sp>
      <p:sp>
        <p:nvSpPr>
          <p:cNvPr id="62534" name="Rectangle 78"/>
          <p:cNvSpPr>
            <a:spLocks noChangeArrowheads="1"/>
          </p:cNvSpPr>
          <p:nvPr/>
        </p:nvSpPr>
        <p:spPr bwMode="auto">
          <a:xfrm>
            <a:off x="59319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 bits</a:t>
            </a:r>
          </a:p>
        </p:txBody>
      </p:sp>
      <p:sp>
        <p:nvSpPr>
          <p:cNvPr id="62535" name="Rectangle 79"/>
          <p:cNvSpPr>
            <a:spLocks noChangeArrowheads="1"/>
          </p:cNvSpPr>
          <p:nvPr/>
        </p:nvSpPr>
        <p:spPr bwMode="auto">
          <a:xfrm>
            <a:off x="49413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 bits</a:t>
            </a:r>
          </a:p>
        </p:txBody>
      </p:sp>
      <p:sp>
        <p:nvSpPr>
          <p:cNvPr id="62536" name="Rectangle 80"/>
          <p:cNvSpPr>
            <a:spLocks noChangeArrowheads="1"/>
          </p:cNvSpPr>
          <p:nvPr/>
        </p:nvSpPr>
        <p:spPr bwMode="auto">
          <a:xfrm>
            <a:off x="39507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 bits</a:t>
            </a:r>
          </a:p>
        </p:txBody>
      </p:sp>
      <p:sp>
        <p:nvSpPr>
          <p:cNvPr id="62537" name="Rectangle 81"/>
          <p:cNvSpPr>
            <a:spLocks noChangeArrowheads="1"/>
          </p:cNvSpPr>
          <p:nvPr/>
        </p:nvSpPr>
        <p:spPr bwMode="auto">
          <a:xfrm>
            <a:off x="29601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 bits</a:t>
            </a:r>
          </a:p>
        </p:txBody>
      </p:sp>
      <p:sp>
        <p:nvSpPr>
          <p:cNvPr id="62538" name="Line 83"/>
          <p:cNvSpPr>
            <a:spLocks noChangeShapeType="1"/>
          </p:cNvSpPr>
          <p:nvPr/>
        </p:nvSpPr>
        <p:spPr bwMode="auto">
          <a:xfrm>
            <a:off x="2882900" y="4935538"/>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539" name="Line 84"/>
          <p:cNvSpPr>
            <a:spLocks noChangeShapeType="1"/>
          </p:cNvSpPr>
          <p:nvPr/>
        </p:nvSpPr>
        <p:spPr bwMode="auto">
          <a:xfrm flipH="1">
            <a:off x="2882900" y="5011738"/>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87" name="Freeform 86"/>
          <p:cNvSpPr/>
          <p:nvPr/>
        </p:nvSpPr>
        <p:spPr>
          <a:xfrm>
            <a:off x="6129338" y="3987800"/>
            <a:ext cx="482600" cy="1270000"/>
          </a:xfrm>
          <a:custGeom>
            <a:avLst/>
            <a:gdLst>
              <a:gd name="connsiteX0" fmla="*/ 0 w 482321"/>
              <a:gd name="connsiteY0" fmla="*/ 417950 h 1269925"/>
              <a:gd name="connsiteX1" fmla="*/ 0 w 482321"/>
              <a:gd name="connsiteY1" fmla="*/ 0 h 1269925"/>
              <a:gd name="connsiteX2" fmla="*/ 466244 w 482321"/>
              <a:gd name="connsiteY2" fmla="*/ 337575 h 1269925"/>
              <a:gd name="connsiteX3" fmla="*/ 482321 w 482321"/>
              <a:gd name="connsiteY3" fmla="*/ 916275 h 1269925"/>
              <a:gd name="connsiteX4" fmla="*/ 32155 w 482321"/>
              <a:gd name="connsiteY4" fmla="*/ 1269925 h 1269925"/>
              <a:gd name="connsiteX5" fmla="*/ 0 w 482321"/>
              <a:gd name="connsiteY5" fmla="*/ 868050 h 1269925"/>
              <a:gd name="connsiteX6" fmla="*/ 192928 w 482321"/>
              <a:gd name="connsiteY6" fmla="*/ 691225 h 1269925"/>
              <a:gd name="connsiteX7" fmla="*/ 0 w 482321"/>
              <a:gd name="connsiteY7" fmla="*/ 530475 h 1269925"/>
              <a:gd name="connsiteX8" fmla="*/ 0 w 482321"/>
              <a:gd name="connsiteY8" fmla="*/ 417950 h 1269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2321" h="1269925">
                <a:moveTo>
                  <a:pt x="0" y="417950"/>
                </a:moveTo>
                <a:lnTo>
                  <a:pt x="0" y="0"/>
                </a:lnTo>
                <a:lnTo>
                  <a:pt x="466244" y="337575"/>
                </a:lnTo>
                <a:lnTo>
                  <a:pt x="482321" y="916275"/>
                </a:lnTo>
                <a:lnTo>
                  <a:pt x="32155" y="1269925"/>
                </a:lnTo>
                <a:lnTo>
                  <a:pt x="0" y="868050"/>
                </a:lnTo>
                <a:lnTo>
                  <a:pt x="192928" y="691225"/>
                </a:lnTo>
                <a:lnTo>
                  <a:pt x="0" y="530475"/>
                </a:lnTo>
                <a:lnTo>
                  <a:pt x="0" y="417950"/>
                </a:lnTo>
                <a:close/>
              </a:path>
            </a:pathLst>
          </a:cu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600"/>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18</a:t>
            </a:fld>
            <a:endParaRPr lang="en-US"/>
          </a:p>
        </p:txBody>
      </p:sp>
    </p:spTree>
    <p:extLst>
      <p:ext uri="{BB962C8B-B14F-4D97-AF65-F5344CB8AC3E}">
        <p14:creationId xmlns:p14="http://schemas.microsoft.com/office/powerpoint/2010/main" val="152644036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Clocking Methodology</a:t>
            </a:r>
          </a:p>
        </p:txBody>
      </p:sp>
      <p:sp>
        <p:nvSpPr>
          <p:cNvPr id="51203" name="Rectangle 3"/>
          <p:cNvSpPr>
            <a:spLocks noGrp="1" noChangeArrowheads="1"/>
          </p:cNvSpPr>
          <p:nvPr>
            <p:ph type="body" idx="1"/>
          </p:nvPr>
        </p:nvSpPr>
        <p:spPr>
          <a:xfrm>
            <a:off x="457200" y="3436938"/>
            <a:ext cx="8229600" cy="2163762"/>
          </a:xfrm>
        </p:spPr>
        <p:txBody>
          <a:bodyPr/>
          <a:lstStyle/>
          <a:p>
            <a:pPr>
              <a:lnSpc>
                <a:spcPct val="90000"/>
              </a:lnSpc>
            </a:pPr>
            <a:r>
              <a:rPr lang="en-US" sz="2400">
                <a:latin typeface="Calibri" charset="0"/>
                <a:ea typeface="ＭＳ Ｐゴシック" charset="0"/>
                <a:cs typeface="ＭＳ Ｐゴシック" charset="0"/>
              </a:rPr>
              <a:t>Storage elements clocked by same edge</a:t>
            </a:r>
          </a:p>
          <a:p>
            <a:pPr>
              <a:lnSpc>
                <a:spcPct val="90000"/>
              </a:lnSpc>
            </a:pPr>
            <a:r>
              <a:rPr lang="en-US" sz="2400">
                <a:latin typeface="Calibri" charset="0"/>
                <a:ea typeface="ＭＳ Ｐゴシック" charset="0"/>
                <a:cs typeface="ＭＳ Ｐゴシック" charset="0"/>
              </a:rPr>
              <a:t>Flip-flops (FFs) and combinational logic have some delays </a:t>
            </a:r>
          </a:p>
          <a:p>
            <a:pPr lvl="1">
              <a:lnSpc>
                <a:spcPct val="90000"/>
              </a:lnSpc>
            </a:pPr>
            <a:r>
              <a:rPr lang="en-US" sz="2000">
                <a:latin typeface="Calibri" charset="0"/>
                <a:ea typeface="ＭＳ Ｐゴシック" charset="0"/>
              </a:rPr>
              <a:t>Gates: delay from input change to output change </a:t>
            </a:r>
          </a:p>
          <a:p>
            <a:pPr lvl="1">
              <a:lnSpc>
                <a:spcPct val="90000"/>
              </a:lnSpc>
            </a:pPr>
            <a:r>
              <a:rPr lang="en-US" sz="2000">
                <a:latin typeface="Calibri" charset="0"/>
                <a:ea typeface="ＭＳ Ｐゴシック" charset="0"/>
              </a:rPr>
              <a:t>Signals at FF D input must be stable before active clock edge to allow signal to travel within the FF (set-up time), and we have the usual clock-to-Q delay</a:t>
            </a:r>
          </a:p>
          <a:p>
            <a:pPr>
              <a:lnSpc>
                <a:spcPct val="90000"/>
              </a:lnSpc>
            </a:pPr>
            <a:r>
              <a:rPr lang="ja-JP" altLang="en-US" sz="2400">
                <a:latin typeface="Calibri" charset="0"/>
                <a:ea typeface="ＭＳ Ｐゴシック" charset="0"/>
                <a:cs typeface="ＭＳ Ｐゴシック" charset="0"/>
              </a:rPr>
              <a:t>“</a:t>
            </a:r>
            <a:r>
              <a:rPr lang="en-US" sz="2400">
                <a:latin typeface="Calibri" charset="0"/>
                <a:ea typeface="ＭＳ Ｐゴシック" charset="0"/>
                <a:cs typeface="ＭＳ Ｐゴシック" charset="0"/>
              </a:rPr>
              <a:t>Critical path</a:t>
            </a:r>
            <a:r>
              <a:rPr lang="ja-JP" altLang="en-US" sz="2400">
                <a:latin typeface="Calibri" charset="0"/>
                <a:ea typeface="ＭＳ Ｐゴシック" charset="0"/>
                <a:cs typeface="ＭＳ Ｐゴシック" charset="0"/>
              </a:rPr>
              <a:t>”</a:t>
            </a:r>
            <a:r>
              <a:rPr lang="en-US" sz="2400">
                <a:latin typeface="Calibri" charset="0"/>
                <a:ea typeface="ＭＳ Ｐゴシック" charset="0"/>
                <a:cs typeface="ＭＳ Ｐゴシック" charset="0"/>
              </a:rPr>
              <a:t> (longest path through logic) determines length of clock period</a:t>
            </a:r>
          </a:p>
        </p:txBody>
      </p:sp>
      <p:grpSp>
        <p:nvGrpSpPr>
          <p:cNvPr id="51207" name="Group 4"/>
          <p:cNvGrpSpPr>
            <a:grpSpLocks/>
          </p:cNvGrpSpPr>
          <p:nvPr/>
        </p:nvGrpSpPr>
        <p:grpSpPr bwMode="auto">
          <a:xfrm flipV="1">
            <a:off x="539750" y="1447800"/>
            <a:ext cx="7835900" cy="317500"/>
            <a:chOff x="340" y="524"/>
            <a:chExt cx="4936" cy="200"/>
          </a:xfrm>
        </p:grpSpPr>
        <p:sp>
          <p:nvSpPr>
            <p:cNvPr id="51313" name="Line 5"/>
            <p:cNvSpPr>
              <a:spLocks noChangeShapeType="1"/>
            </p:cNvSpPr>
            <p:nvPr/>
          </p:nvSpPr>
          <p:spPr bwMode="auto">
            <a:xfrm>
              <a:off x="340" y="528"/>
              <a:ext cx="698" cy="0"/>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14" name="Line 6"/>
            <p:cNvSpPr>
              <a:spLocks noChangeShapeType="1"/>
            </p:cNvSpPr>
            <p:nvPr/>
          </p:nvSpPr>
          <p:spPr bwMode="auto">
            <a:xfrm>
              <a:off x="1042" y="532"/>
              <a:ext cx="0" cy="184"/>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1315" name="Line 7"/>
            <p:cNvSpPr>
              <a:spLocks noChangeShapeType="1"/>
            </p:cNvSpPr>
            <p:nvPr/>
          </p:nvSpPr>
          <p:spPr bwMode="auto">
            <a:xfrm>
              <a:off x="1046" y="720"/>
              <a:ext cx="1758" cy="0"/>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16" name="Line 8"/>
            <p:cNvSpPr>
              <a:spLocks noChangeShapeType="1"/>
            </p:cNvSpPr>
            <p:nvPr/>
          </p:nvSpPr>
          <p:spPr bwMode="auto">
            <a:xfrm flipV="1">
              <a:off x="2808" y="524"/>
              <a:ext cx="0" cy="200"/>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17" name="Line 9"/>
            <p:cNvSpPr>
              <a:spLocks noChangeShapeType="1"/>
            </p:cNvSpPr>
            <p:nvPr/>
          </p:nvSpPr>
          <p:spPr bwMode="auto">
            <a:xfrm>
              <a:off x="2812" y="528"/>
              <a:ext cx="1758" cy="0"/>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18" name="Line 10"/>
            <p:cNvSpPr>
              <a:spLocks noChangeShapeType="1"/>
            </p:cNvSpPr>
            <p:nvPr/>
          </p:nvSpPr>
          <p:spPr bwMode="auto">
            <a:xfrm>
              <a:off x="4574" y="532"/>
              <a:ext cx="0" cy="184"/>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1319" name="Line 11"/>
            <p:cNvSpPr>
              <a:spLocks noChangeShapeType="1"/>
            </p:cNvSpPr>
            <p:nvPr/>
          </p:nvSpPr>
          <p:spPr bwMode="auto">
            <a:xfrm>
              <a:off x="4578" y="720"/>
              <a:ext cx="698" cy="0"/>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26632" name="Rectangle 12"/>
          <p:cNvSpPr>
            <a:spLocks noChangeArrowheads="1"/>
          </p:cNvSpPr>
          <p:nvPr/>
        </p:nvSpPr>
        <p:spPr bwMode="auto">
          <a:xfrm>
            <a:off x="457200" y="1295400"/>
            <a:ext cx="633413" cy="520700"/>
          </a:xfrm>
          <a:prstGeom prst="rect">
            <a:avLst/>
          </a:prstGeom>
          <a:noFill/>
          <a:ln w="38100">
            <a:noFill/>
            <a:miter lim="800000"/>
            <a:headEnd/>
            <a:tailEnd/>
          </a:ln>
        </p:spPr>
        <p:txBody>
          <a:bodyPr wrap="none" lIns="90488" tIns="44450" rIns="90488" bIns="44450">
            <a:spAutoFit/>
          </a:bodyPr>
          <a:lstStyle/>
          <a:p>
            <a:pPr>
              <a:defRPr/>
            </a:pPr>
            <a:r>
              <a:rPr lang="en-US" sz="2800" dirty="0" err="1">
                <a:latin typeface="+mn-lt"/>
                <a:ea typeface="ＭＳ Ｐゴシック" charset="-128"/>
                <a:cs typeface="ＭＳ Ｐゴシック" charset="-128"/>
              </a:rPr>
              <a:t>Clk</a:t>
            </a:r>
            <a:endParaRPr lang="en-US" sz="2800" dirty="0">
              <a:latin typeface="+mn-lt"/>
              <a:ea typeface="ＭＳ Ｐゴシック" charset="-128"/>
              <a:cs typeface="ＭＳ Ｐゴシック" charset="-128"/>
            </a:endParaRPr>
          </a:p>
        </p:txBody>
      </p:sp>
      <p:sp>
        <p:nvSpPr>
          <p:cNvPr id="51209" name="Rectangle 13"/>
          <p:cNvSpPr>
            <a:spLocks noChangeArrowheads="1"/>
          </p:cNvSpPr>
          <p:nvPr/>
        </p:nvSpPr>
        <p:spPr bwMode="auto">
          <a:xfrm>
            <a:off x="1619250" y="1905000"/>
            <a:ext cx="279400" cy="1422400"/>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10" name="Line 14"/>
          <p:cNvSpPr>
            <a:spLocks noChangeShapeType="1"/>
          </p:cNvSpPr>
          <p:nvPr/>
        </p:nvSpPr>
        <p:spPr bwMode="auto">
          <a:xfrm>
            <a:off x="1752600" y="3327400"/>
            <a:ext cx="0" cy="2159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11" name="Line 15"/>
          <p:cNvSpPr>
            <a:spLocks noChangeShapeType="1"/>
          </p:cNvSpPr>
          <p:nvPr/>
        </p:nvSpPr>
        <p:spPr bwMode="auto">
          <a:xfrm flipH="1">
            <a:off x="1143000" y="2120900"/>
            <a:ext cx="469900" cy="0"/>
          </a:xfrm>
          <a:prstGeom prst="line">
            <a:avLst/>
          </a:prstGeom>
          <a:noFill/>
          <a:ln w="1270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12" name="Rectangle 16"/>
          <p:cNvSpPr>
            <a:spLocks noChangeArrowheads="1"/>
          </p:cNvSpPr>
          <p:nvPr/>
        </p:nvSpPr>
        <p:spPr bwMode="auto">
          <a:xfrm>
            <a:off x="1287463" y="2197100"/>
            <a:ext cx="231775"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13" name="Line 17"/>
          <p:cNvSpPr>
            <a:spLocks noChangeShapeType="1"/>
          </p:cNvSpPr>
          <p:nvPr/>
        </p:nvSpPr>
        <p:spPr bwMode="auto">
          <a:xfrm flipH="1">
            <a:off x="1143000" y="3111500"/>
            <a:ext cx="469900" cy="0"/>
          </a:xfrm>
          <a:prstGeom prst="line">
            <a:avLst/>
          </a:prstGeom>
          <a:noFill/>
          <a:ln w="1270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14" name="Line 18"/>
          <p:cNvSpPr>
            <a:spLocks noChangeShapeType="1"/>
          </p:cNvSpPr>
          <p:nvPr/>
        </p:nvSpPr>
        <p:spPr bwMode="auto">
          <a:xfrm flipH="1">
            <a:off x="1905000" y="2120900"/>
            <a:ext cx="469900" cy="0"/>
          </a:xfrm>
          <a:prstGeom prst="line">
            <a:avLst/>
          </a:prstGeom>
          <a:noFill/>
          <a:ln w="1270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15" name="Rectangle 19"/>
          <p:cNvSpPr>
            <a:spLocks noChangeArrowheads="1"/>
          </p:cNvSpPr>
          <p:nvPr/>
        </p:nvSpPr>
        <p:spPr bwMode="auto">
          <a:xfrm>
            <a:off x="2049463" y="2197100"/>
            <a:ext cx="231775"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16" name="Line 20"/>
          <p:cNvSpPr>
            <a:spLocks noChangeShapeType="1"/>
          </p:cNvSpPr>
          <p:nvPr/>
        </p:nvSpPr>
        <p:spPr bwMode="auto">
          <a:xfrm flipH="1">
            <a:off x="1905000" y="3111500"/>
            <a:ext cx="469900" cy="0"/>
          </a:xfrm>
          <a:prstGeom prst="line">
            <a:avLst/>
          </a:prstGeom>
          <a:noFill/>
          <a:ln w="1270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17" name="Rectangle 21"/>
          <p:cNvSpPr>
            <a:spLocks noChangeArrowheads="1"/>
          </p:cNvSpPr>
          <p:nvPr/>
        </p:nvSpPr>
        <p:spPr bwMode="auto">
          <a:xfrm>
            <a:off x="7181850" y="1905000"/>
            <a:ext cx="279400" cy="1422400"/>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18" name="Line 22"/>
          <p:cNvSpPr>
            <a:spLocks noChangeShapeType="1"/>
          </p:cNvSpPr>
          <p:nvPr/>
        </p:nvSpPr>
        <p:spPr bwMode="auto">
          <a:xfrm flipH="1">
            <a:off x="6705600" y="2120900"/>
            <a:ext cx="469900" cy="0"/>
          </a:xfrm>
          <a:prstGeom prst="line">
            <a:avLst/>
          </a:prstGeom>
          <a:noFill/>
          <a:ln w="1270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19" name="Rectangle 23"/>
          <p:cNvSpPr>
            <a:spLocks noChangeArrowheads="1"/>
          </p:cNvSpPr>
          <p:nvPr/>
        </p:nvSpPr>
        <p:spPr bwMode="auto">
          <a:xfrm>
            <a:off x="6850063" y="2197100"/>
            <a:ext cx="231775"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20" name="Line 24"/>
          <p:cNvSpPr>
            <a:spLocks noChangeShapeType="1"/>
          </p:cNvSpPr>
          <p:nvPr/>
        </p:nvSpPr>
        <p:spPr bwMode="auto">
          <a:xfrm flipH="1">
            <a:off x="6705600" y="3111500"/>
            <a:ext cx="469900" cy="0"/>
          </a:xfrm>
          <a:prstGeom prst="line">
            <a:avLst/>
          </a:prstGeom>
          <a:noFill/>
          <a:ln w="1270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21" name="Line 25"/>
          <p:cNvSpPr>
            <a:spLocks noChangeShapeType="1"/>
          </p:cNvSpPr>
          <p:nvPr/>
        </p:nvSpPr>
        <p:spPr bwMode="auto">
          <a:xfrm flipH="1">
            <a:off x="7467600" y="2120900"/>
            <a:ext cx="469900" cy="0"/>
          </a:xfrm>
          <a:prstGeom prst="line">
            <a:avLst/>
          </a:prstGeom>
          <a:noFill/>
          <a:ln w="1270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22" name="Rectangle 26"/>
          <p:cNvSpPr>
            <a:spLocks noChangeArrowheads="1"/>
          </p:cNvSpPr>
          <p:nvPr/>
        </p:nvSpPr>
        <p:spPr bwMode="auto">
          <a:xfrm>
            <a:off x="7612063" y="2197100"/>
            <a:ext cx="231775"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23" name="Line 27"/>
          <p:cNvSpPr>
            <a:spLocks noChangeShapeType="1"/>
          </p:cNvSpPr>
          <p:nvPr/>
        </p:nvSpPr>
        <p:spPr bwMode="auto">
          <a:xfrm flipH="1">
            <a:off x="7467600" y="3111500"/>
            <a:ext cx="469900" cy="0"/>
          </a:xfrm>
          <a:prstGeom prst="line">
            <a:avLst/>
          </a:prstGeom>
          <a:noFill/>
          <a:ln w="1270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24" name="Rectangle 28"/>
          <p:cNvSpPr>
            <a:spLocks noChangeArrowheads="1"/>
          </p:cNvSpPr>
          <p:nvPr/>
        </p:nvSpPr>
        <p:spPr bwMode="auto">
          <a:xfrm>
            <a:off x="2381250" y="1905000"/>
            <a:ext cx="4318000" cy="1422400"/>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nvGrpSpPr>
          <p:cNvPr id="51225" name="Group 29"/>
          <p:cNvGrpSpPr>
            <a:grpSpLocks/>
          </p:cNvGrpSpPr>
          <p:nvPr/>
        </p:nvGrpSpPr>
        <p:grpSpPr bwMode="auto">
          <a:xfrm>
            <a:off x="2365375" y="2239963"/>
            <a:ext cx="1219200" cy="431800"/>
            <a:chOff x="1438" y="1755"/>
            <a:chExt cx="768" cy="272"/>
          </a:xfrm>
        </p:grpSpPr>
        <p:sp>
          <p:nvSpPr>
            <p:cNvPr id="51303" name="Oval 30"/>
            <p:cNvSpPr>
              <a:spLocks noChangeArrowheads="1"/>
            </p:cNvSpPr>
            <p:nvPr/>
          </p:nvSpPr>
          <p:spPr bwMode="auto">
            <a:xfrm>
              <a:off x="1951" y="1864"/>
              <a:ext cx="51" cy="52"/>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nvGrpSpPr>
            <p:cNvPr id="51304" name="Group 31"/>
            <p:cNvGrpSpPr>
              <a:grpSpLocks/>
            </p:cNvGrpSpPr>
            <p:nvPr/>
          </p:nvGrpSpPr>
          <p:grpSpPr bwMode="auto">
            <a:xfrm>
              <a:off x="1600" y="1755"/>
              <a:ext cx="344" cy="272"/>
              <a:chOff x="1600" y="1755"/>
              <a:chExt cx="344" cy="272"/>
            </a:xfrm>
          </p:grpSpPr>
          <p:sp>
            <p:nvSpPr>
              <p:cNvPr id="51308" name="Arc 32"/>
              <p:cNvSpPr>
                <a:spLocks/>
              </p:cNvSpPr>
              <p:nvPr/>
            </p:nvSpPr>
            <p:spPr bwMode="auto">
              <a:xfrm>
                <a:off x="1804" y="1764"/>
                <a:ext cx="132" cy="128"/>
              </a:xfrm>
              <a:custGeom>
                <a:avLst/>
                <a:gdLst>
                  <a:gd name="T0" fmla="*/ 0 w 21764"/>
                  <a:gd name="T1" fmla="*/ 0 h 21600"/>
                  <a:gd name="T2" fmla="*/ 0 w 21764"/>
                  <a:gd name="T3" fmla="*/ 0 h 21600"/>
                  <a:gd name="T4" fmla="*/ 0 w 21764"/>
                  <a:gd name="T5" fmla="*/ 0 h 21600"/>
                  <a:gd name="T6" fmla="*/ 0 60000 65536"/>
                  <a:gd name="T7" fmla="*/ 0 60000 65536"/>
                  <a:gd name="T8" fmla="*/ 0 60000 65536"/>
                  <a:gd name="T9" fmla="*/ 0 w 21764"/>
                  <a:gd name="T10" fmla="*/ 0 h 21600"/>
                  <a:gd name="T11" fmla="*/ 21764 w 21764"/>
                  <a:gd name="T12" fmla="*/ 21600 h 21600"/>
                </a:gdLst>
                <a:ahLst/>
                <a:cxnLst>
                  <a:cxn ang="T6">
                    <a:pos x="T0" y="T1"/>
                  </a:cxn>
                  <a:cxn ang="T7">
                    <a:pos x="T2" y="T3"/>
                  </a:cxn>
                  <a:cxn ang="T8">
                    <a:pos x="T4" y="T5"/>
                  </a:cxn>
                </a:cxnLst>
                <a:rect l="T9" t="T10" r="T11" b="T12"/>
                <a:pathLst>
                  <a:path w="21764" h="21600" fill="none" extrusionOk="0">
                    <a:moveTo>
                      <a:pt x="-1" y="0"/>
                    </a:moveTo>
                    <a:cubicBezTo>
                      <a:pt x="54" y="0"/>
                      <a:pt x="109" y="-1"/>
                      <a:pt x="164" y="0"/>
                    </a:cubicBezTo>
                    <a:cubicBezTo>
                      <a:pt x="12093" y="0"/>
                      <a:pt x="21764" y="9670"/>
                      <a:pt x="21764" y="21600"/>
                    </a:cubicBezTo>
                  </a:path>
                  <a:path w="21764" h="21600" stroke="0" extrusionOk="0">
                    <a:moveTo>
                      <a:pt x="-1" y="0"/>
                    </a:moveTo>
                    <a:cubicBezTo>
                      <a:pt x="54" y="0"/>
                      <a:pt x="109" y="-1"/>
                      <a:pt x="164" y="0"/>
                    </a:cubicBezTo>
                    <a:cubicBezTo>
                      <a:pt x="12093" y="0"/>
                      <a:pt x="21764" y="9670"/>
                      <a:pt x="21764" y="21600"/>
                    </a:cubicBezTo>
                    <a:lnTo>
                      <a:pt x="164" y="21600"/>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309" name="Arc 33"/>
              <p:cNvSpPr>
                <a:spLocks/>
              </p:cNvSpPr>
              <p:nvPr/>
            </p:nvSpPr>
            <p:spPr bwMode="auto">
              <a:xfrm rot="10800000">
                <a:off x="1813" y="1900"/>
                <a:ext cx="131" cy="127"/>
              </a:xfrm>
              <a:custGeom>
                <a:avLst/>
                <a:gdLst>
                  <a:gd name="T0" fmla="*/ 0 w 21599"/>
                  <a:gd name="T1" fmla="*/ 0 h 21599"/>
                  <a:gd name="T2" fmla="*/ 0 w 21599"/>
                  <a:gd name="T3" fmla="*/ 0 h 21599"/>
                  <a:gd name="T4" fmla="*/ 0 w 21599"/>
                  <a:gd name="T5" fmla="*/ 0 h 21599"/>
                  <a:gd name="T6" fmla="*/ 0 60000 65536"/>
                  <a:gd name="T7" fmla="*/ 0 60000 65536"/>
                  <a:gd name="T8" fmla="*/ 0 60000 65536"/>
                  <a:gd name="T9" fmla="*/ 0 w 21599"/>
                  <a:gd name="T10" fmla="*/ 0 h 21599"/>
                  <a:gd name="T11" fmla="*/ 21599 w 21599"/>
                  <a:gd name="T12" fmla="*/ 21599 h 21599"/>
                </a:gdLst>
                <a:ahLst/>
                <a:cxnLst>
                  <a:cxn ang="T6">
                    <a:pos x="T0" y="T1"/>
                  </a:cxn>
                  <a:cxn ang="T7">
                    <a:pos x="T2" y="T3"/>
                  </a:cxn>
                  <a:cxn ang="T8">
                    <a:pos x="T4" y="T5"/>
                  </a:cxn>
                </a:cxnLst>
                <a:rect l="T9" t="T10" r="T11" b="T12"/>
                <a:pathLst>
                  <a:path w="21599" h="21599" fill="none" extrusionOk="0">
                    <a:moveTo>
                      <a:pt x="-1" y="21429"/>
                    </a:moveTo>
                    <a:cubicBezTo>
                      <a:pt x="91" y="9630"/>
                      <a:pt x="9635" y="89"/>
                      <a:pt x="21434" y="-1"/>
                    </a:cubicBezTo>
                  </a:path>
                  <a:path w="21599" h="21599" stroke="0" extrusionOk="0">
                    <a:moveTo>
                      <a:pt x="-1" y="21429"/>
                    </a:moveTo>
                    <a:cubicBezTo>
                      <a:pt x="91" y="9630"/>
                      <a:pt x="9635" y="89"/>
                      <a:pt x="21434" y="-1"/>
                    </a:cubicBezTo>
                    <a:lnTo>
                      <a:pt x="21599" y="21599"/>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310" name="Line 34"/>
              <p:cNvSpPr>
                <a:spLocks noChangeShapeType="1"/>
              </p:cNvSpPr>
              <p:nvPr/>
            </p:nvSpPr>
            <p:spPr bwMode="auto">
              <a:xfrm flipH="1">
                <a:off x="1600" y="1755"/>
                <a:ext cx="212"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11" name="Line 35"/>
              <p:cNvSpPr>
                <a:spLocks noChangeShapeType="1"/>
              </p:cNvSpPr>
              <p:nvPr/>
            </p:nvSpPr>
            <p:spPr bwMode="auto">
              <a:xfrm>
                <a:off x="1608" y="1763"/>
                <a:ext cx="0" cy="25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12" name="Line 36"/>
              <p:cNvSpPr>
                <a:spLocks noChangeShapeType="1"/>
              </p:cNvSpPr>
              <p:nvPr/>
            </p:nvSpPr>
            <p:spPr bwMode="auto">
              <a:xfrm flipH="1">
                <a:off x="1600" y="2027"/>
                <a:ext cx="212"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305" name="Line 37"/>
            <p:cNvSpPr>
              <a:spLocks noChangeShapeType="1"/>
            </p:cNvSpPr>
            <p:nvPr/>
          </p:nvSpPr>
          <p:spPr bwMode="auto">
            <a:xfrm flipH="1">
              <a:off x="1438" y="1823"/>
              <a:ext cx="174"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06" name="Line 38"/>
            <p:cNvSpPr>
              <a:spLocks noChangeShapeType="1"/>
            </p:cNvSpPr>
            <p:nvPr/>
          </p:nvSpPr>
          <p:spPr bwMode="auto">
            <a:xfrm flipH="1">
              <a:off x="1438" y="1959"/>
              <a:ext cx="174"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07" name="Line 39"/>
            <p:cNvSpPr>
              <a:spLocks noChangeShapeType="1"/>
            </p:cNvSpPr>
            <p:nvPr/>
          </p:nvSpPr>
          <p:spPr bwMode="auto">
            <a:xfrm>
              <a:off x="2014" y="1890"/>
              <a:ext cx="192"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26" name="Group 40"/>
          <p:cNvGrpSpPr>
            <a:grpSpLocks/>
          </p:cNvGrpSpPr>
          <p:nvPr/>
        </p:nvGrpSpPr>
        <p:grpSpPr bwMode="auto">
          <a:xfrm>
            <a:off x="2376488" y="2836863"/>
            <a:ext cx="1168400" cy="401637"/>
            <a:chOff x="1445" y="2131"/>
            <a:chExt cx="736" cy="253"/>
          </a:xfrm>
        </p:grpSpPr>
        <p:grpSp>
          <p:nvGrpSpPr>
            <p:cNvPr id="51294" name="Group 41"/>
            <p:cNvGrpSpPr>
              <a:grpSpLocks/>
            </p:cNvGrpSpPr>
            <p:nvPr/>
          </p:nvGrpSpPr>
          <p:grpSpPr bwMode="auto">
            <a:xfrm>
              <a:off x="1583" y="2131"/>
              <a:ext cx="361" cy="253"/>
              <a:chOff x="1583" y="2131"/>
              <a:chExt cx="361" cy="253"/>
            </a:xfrm>
          </p:grpSpPr>
          <p:sp>
            <p:nvSpPr>
              <p:cNvPr id="51298" name="Arc 42"/>
              <p:cNvSpPr>
                <a:spLocks/>
              </p:cNvSpPr>
              <p:nvPr/>
            </p:nvSpPr>
            <p:spPr bwMode="auto">
              <a:xfrm>
                <a:off x="1611" y="2131"/>
                <a:ext cx="276" cy="122"/>
              </a:xfrm>
              <a:custGeom>
                <a:avLst/>
                <a:gdLst>
                  <a:gd name="T0" fmla="*/ 0 w 21679"/>
                  <a:gd name="T1" fmla="*/ 0 h 21600"/>
                  <a:gd name="T2" fmla="*/ 0 w 21679"/>
                  <a:gd name="T3" fmla="*/ 0 h 21600"/>
                  <a:gd name="T4" fmla="*/ 0 w 21679"/>
                  <a:gd name="T5" fmla="*/ 0 h 21600"/>
                  <a:gd name="T6" fmla="*/ 0 60000 65536"/>
                  <a:gd name="T7" fmla="*/ 0 60000 65536"/>
                  <a:gd name="T8" fmla="*/ 0 60000 65536"/>
                  <a:gd name="T9" fmla="*/ 0 w 21679"/>
                  <a:gd name="T10" fmla="*/ 0 h 21600"/>
                  <a:gd name="T11" fmla="*/ 21679 w 21679"/>
                  <a:gd name="T12" fmla="*/ 21600 h 21600"/>
                </a:gdLst>
                <a:ahLst/>
                <a:cxnLst>
                  <a:cxn ang="T6">
                    <a:pos x="T0" y="T1"/>
                  </a:cxn>
                  <a:cxn ang="T7">
                    <a:pos x="T2" y="T3"/>
                  </a:cxn>
                  <a:cxn ang="T8">
                    <a:pos x="T4" y="T5"/>
                  </a:cxn>
                </a:cxnLst>
                <a:rect l="T9" t="T10" r="T11" b="T12"/>
                <a:pathLst>
                  <a:path w="21679" h="21600" fill="none" extrusionOk="0">
                    <a:moveTo>
                      <a:pt x="0" y="0"/>
                    </a:moveTo>
                    <a:cubicBezTo>
                      <a:pt x="26" y="0"/>
                      <a:pt x="52" y="-1"/>
                      <a:pt x="79" y="0"/>
                    </a:cubicBezTo>
                    <a:cubicBezTo>
                      <a:pt x="12008" y="0"/>
                      <a:pt x="21679" y="9670"/>
                      <a:pt x="21679" y="21600"/>
                    </a:cubicBezTo>
                  </a:path>
                  <a:path w="21679" h="21600" stroke="0" extrusionOk="0">
                    <a:moveTo>
                      <a:pt x="0" y="0"/>
                    </a:moveTo>
                    <a:cubicBezTo>
                      <a:pt x="26" y="0"/>
                      <a:pt x="52" y="-1"/>
                      <a:pt x="79" y="0"/>
                    </a:cubicBezTo>
                    <a:cubicBezTo>
                      <a:pt x="12008" y="0"/>
                      <a:pt x="21679" y="9670"/>
                      <a:pt x="21679" y="21600"/>
                    </a:cubicBezTo>
                    <a:lnTo>
                      <a:pt x="79" y="21600"/>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99" name="Arc 43"/>
              <p:cNvSpPr>
                <a:spLocks/>
              </p:cNvSpPr>
              <p:nvPr/>
            </p:nvSpPr>
            <p:spPr bwMode="auto">
              <a:xfrm rot="10800000">
                <a:off x="1620" y="2262"/>
                <a:ext cx="275" cy="12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1"/>
                      <a:pt x="9622" y="43"/>
                      <a:pt x="21521" y="0"/>
                    </a:cubicBezTo>
                  </a:path>
                  <a:path w="21600" h="21600" stroke="0" extrusionOk="0">
                    <a:moveTo>
                      <a:pt x="0" y="21600"/>
                    </a:moveTo>
                    <a:cubicBezTo>
                      <a:pt x="0" y="9701"/>
                      <a:pt x="9622" y="43"/>
                      <a:pt x="21521" y="0"/>
                    </a:cubicBezTo>
                    <a:lnTo>
                      <a:pt x="21600" y="21600"/>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300" name="Oval 44"/>
              <p:cNvSpPr>
                <a:spLocks noChangeArrowheads="1"/>
              </p:cNvSpPr>
              <p:nvPr/>
            </p:nvSpPr>
            <p:spPr bwMode="auto">
              <a:xfrm>
                <a:off x="1902" y="2235"/>
                <a:ext cx="42" cy="35"/>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301" name="Arc 45"/>
              <p:cNvSpPr>
                <a:spLocks/>
              </p:cNvSpPr>
              <p:nvPr/>
            </p:nvSpPr>
            <p:spPr bwMode="auto">
              <a:xfrm>
                <a:off x="1583" y="2131"/>
                <a:ext cx="79" cy="122"/>
              </a:xfrm>
              <a:custGeom>
                <a:avLst/>
                <a:gdLst>
                  <a:gd name="T0" fmla="*/ 0 w 21879"/>
                  <a:gd name="T1" fmla="*/ 0 h 21600"/>
                  <a:gd name="T2" fmla="*/ 0 w 21879"/>
                  <a:gd name="T3" fmla="*/ 0 h 21600"/>
                  <a:gd name="T4" fmla="*/ 0 w 21879"/>
                  <a:gd name="T5" fmla="*/ 0 h 21600"/>
                  <a:gd name="T6" fmla="*/ 0 60000 65536"/>
                  <a:gd name="T7" fmla="*/ 0 60000 65536"/>
                  <a:gd name="T8" fmla="*/ 0 60000 65536"/>
                  <a:gd name="T9" fmla="*/ 0 w 21879"/>
                  <a:gd name="T10" fmla="*/ 0 h 21600"/>
                  <a:gd name="T11" fmla="*/ 21879 w 21879"/>
                  <a:gd name="T12" fmla="*/ 21600 h 21600"/>
                </a:gdLst>
                <a:ahLst/>
                <a:cxnLst>
                  <a:cxn ang="T6">
                    <a:pos x="T0" y="T1"/>
                  </a:cxn>
                  <a:cxn ang="T7">
                    <a:pos x="T2" y="T3"/>
                  </a:cxn>
                  <a:cxn ang="T8">
                    <a:pos x="T4" y="T5"/>
                  </a:cxn>
                </a:cxnLst>
                <a:rect l="T9" t="T10" r="T11" b="T12"/>
                <a:pathLst>
                  <a:path w="21879" h="21600" fill="none" extrusionOk="0">
                    <a:moveTo>
                      <a:pt x="-1" y="1"/>
                    </a:moveTo>
                    <a:cubicBezTo>
                      <a:pt x="92" y="0"/>
                      <a:pt x="185" y="-1"/>
                      <a:pt x="279" y="0"/>
                    </a:cubicBezTo>
                    <a:cubicBezTo>
                      <a:pt x="12208" y="0"/>
                      <a:pt x="21879" y="9670"/>
                      <a:pt x="21879" y="21600"/>
                    </a:cubicBezTo>
                  </a:path>
                  <a:path w="21879" h="21600" stroke="0" extrusionOk="0">
                    <a:moveTo>
                      <a:pt x="-1" y="1"/>
                    </a:moveTo>
                    <a:cubicBezTo>
                      <a:pt x="92" y="0"/>
                      <a:pt x="185" y="-1"/>
                      <a:pt x="279" y="0"/>
                    </a:cubicBezTo>
                    <a:cubicBezTo>
                      <a:pt x="12208" y="0"/>
                      <a:pt x="21879" y="9670"/>
                      <a:pt x="21879" y="21600"/>
                    </a:cubicBezTo>
                    <a:lnTo>
                      <a:pt x="279" y="21600"/>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302" name="Arc 46"/>
              <p:cNvSpPr>
                <a:spLocks/>
              </p:cNvSpPr>
              <p:nvPr/>
            </p:nvSpPr>
            <p:spPr bwMode="auto">
              <a:xfrm rot="10800000">
                <a:off x="1592" y="2262"/>
                <a:ext cx="78" cy="122"/>
              </a:xfrm>
              <a:custGeom>
                <a:avLst/>
                <a:gdLst>
                  <a:gd name="T0" fmla="*/ 0 w 21600"/>
                  <a:gd name="T1" fmla="*/ 0 h 21598"/>
                  <a:gd name="T2" fmla="*/ 0 w 21600"/>
                  <a:gd name="T3" fmla="*/ 0 h 21598"/>
                  <a:gd name="T4" fmla="*/ 0 w 21600"/>
                  <a:gd name="T5" fmla="*/ 0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7"/>
                      <a:pt x="9501" y="152"/>
                      <a:pt x="21320" y="-1"/>
                    </a:cubicBezTo>
                  </a:path>
                  <a:path w="21600" h="21598" stroke="0" extrusionOk="0">
                    <a:moveTo>
                      <a:pt x="0" y="21598"/>
                    </a:moveTo>
                    <a:cubicBezTo>
                      <a:pt x="0" y="9777"/>
                      <a:pt x="9501" y="152"/>
                      <a:pt x="21320" y="-1"/>
                    </a:cubicBezTo>
                    <a:lnTo>
                      <a:pt x="21600" y="21598"/>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51295" name="Line 47"/>
            <p:cNvSpPr>
              <a:spLocks noChangeShapeType="1"/>
            </p:cNvSpPr>
            <p:nvPr/>
          </p:nvSpPr>
          <p:spPr bwMode="auto">
            <a:xfrm>
              <a:off x="1956" y="2253"/>
              <a:ext cx="2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96" name="Line 48"/>
            <p:cNvSpPr>
              <a:spLocks noChangeShapeType="1"/>
            </p:cNvSpPr>
            <p:nvPr/>
          </p:nvSpPr>
          <p:spPr bwMode="auto">
            <a:xfrm flipH="1">
              <a:off x="1445" y="2187"/>
              <a:ext cx="21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97" name="Line 49"/>
            <p:cNvSpPr>
              <a:spLocks noChangeShapeType="1"/>
            </p:cNvSpPr>
            <p:nvPr/>
          </p:nvSpPr>
          <p:spPr bwMode="auto">
            <a:xfrm flipH="1">
              <a:off x="1445" y="2318"/>
              <a:ext cx="21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27" name="Group 50"/>
          <p:cNvGrpSpPr>
            <a:grpSpLocks/>
          </p:cNvGrpSpPr>
          <p:nvPr/>
        </p:nvGrpSpPr>
        <p:grpSpPr bwMode="auto">
          <a:xfrm>
            <a:off x="5799138" y="2025650"/>
            <a:ext cx="903287" cy="336550"/>
            <a:chOff x="3601" y="1620"/>
            <a:chExt cx="569" cy="212"/>
          </a:xfrm>
        </p:grpSpPr>
        <p:grpSp>
          <p:nvGrpSpPr>
            <p:cNvPr id="51287" name="Group 51"/>
            <p:cNvGrpSpPr>
              <a:grpSpLocks/>
            </p:cNvGrpSpPr>
            <p:nvPr/>
          </p:nvGrpSpPr>
          <p:grpSpPr bwMode="auto">
            <a:xfrm>
              <a:off x="3765" y="1620"/>
              <a:ext cx="201" cy="212"/>
              <a:chOff x="3765" y="1620"/>
              <a:chExt cx="201" cy="212"/>
            </a:xfrm>
          </p:grpSpPr>
          <p:sp>
            <p:nvSpPr>
              <p:cNvPr id="51290" name="Oval 52"/>
              <p:cNvSpPr>
                <a:spLocks noChangeArrowheads="1"/>
              </p:cNvSpPr>
              <p:nvPr/>
            </p:nvSpPr>
            <p:spPr bwMode="auto">
              <a:xfrm>
                <a:off x="3914" y="1701"/>
                <a:ext cx="52" cy="50"/>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91" name="Line 53"/>
              <p:cNvSpPr>
                <a:spLocks noChangeShapeType="1"/>
              </p:cNvSpPr>
              <p:nvPr/>
            </p:nvSpPr>
            <p:spPr bwMode="auto">
              <a:xfrm flipH="1" flipV="1">
                <a:off x="3765" y="1620"/>
                <a:ext cx="149" cy="115"/>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92" name="Line 54"/>
              <p:cNvSpPr>
                <a:spLocks noChangeShapeType="1"/>
              </p:cNvSpPr>
              <p:nvPr/>
            </p:nvSpPr>
            <p:spPr bwMode="auto">
              <a:xfrm flipH="1">
                <a:off x="3765" y="1735"/>
                <a:ext cx="149" cy="81"/>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93" name="Line 55"/>
              <p:cNvSpPr>
                <a:spLocks noChangeShapeType="1"/>
              </p:cNvSpPr>
              <p:nvPr/>
            </p:nvSpPr>
            <p:spPr bwMode="auto">
              <a:xfrm flipV="1">
                <a:off x="3773" y="1620"/>
                <a:ext cx="0" cy="21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288" name="Line 56"/>
            <p:cNvSpPr>
              <a:spLocks noChangeShapeType="1"/>
            </p:cNvSpPr>
            <p:nvPr/>
          </p:nvSpPr>
          <p:spPr bwMode="auto">
            <a:xfrm flipH="1">
              <a:off x="3601" y="1727"/>
              <a:ext cx="176"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89" name="Line 57"/>
            <p:cNvSpPr>
              <a:spLocks noChangeShapeType="1"/>
            </p:cNvSpPr>
            <p:nvPr/>
          </p:nvSpPr>
          <p:spPr bwMode="auto">
            <a:xfrm>
              <a:off x="3978" y="1727"/>
              <a:ext cx="192"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28" name="Group 58"/>
          <p:cNvGrpSpPr>
            <a:grpSpLocks/>
          </p:cNvGrpSpPr>
          <p:nvPr/>
        </p:nvGrpSpPr>
        <p:grpSpPr bwMode="auto">
          <a:xfrm>
            <a:off x="3308350" y="2278063"/>
            <a:ext cx="903288" cy="336550"/>
            <a:chOff x="2032" y="1779"/>
            <a:chExt cx="569" cy="212"/>
          </a:xfrm>
        </p:grpSpPr>
        <p:grpSp>
          <p:nvGrpSpPr>
            <p:cNvPr id="51280" name="Group 59"/>
            <p:cNvGrpSpPr>
              <a:grpSpLocks/>
            </p:cNvGrpSpPr>
            <p:nvPr/>
          </p:nvGrpSpPr>
          <p:grpSpPr bwMode="auto">
            <a:xfrm>
              <a:off x="2196" y="1779"/>
              <a:ext cx="201" cy="212"/>
              <a:chOff x="2196" y="1779"/>
              <a:chExt cx="201" cy="212"/>
            </a:xfrm>
          </p:grpSpPr>
          <p:sp>
            <p:nvSpPr>
              <p:cNvPr id="51283" name="Oval 60"/>
              <p:cNvSpPr>
                <a:spLocks noChangeArrowheads="1"/>
              </p:cNvSpPr>
              <p:nvPr/>
            </p:nvSpPr>
            <p:spPr bwMode="auto">
              <a:xfrm>
                <a:off x="2345" y="1860"/>
                <a:ext cx="52" cy="50"/>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84" name="Line 61"/>
              <p:cNvSpPr>
                <a:spLocks noChangeShapeType="1"/>
              </p:cNvSpPr>
              <p:nvPr/>
            </p:nvSpPr>
            <p:spPr bwMode="auto">
              <a:xfrm flipH="1" flipV="1">
                <a:off x="2196" y="1779"/>
                <a:ext cx="149" cy="115"/>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85" name="Line 62"/>
              <p:cNvSpPr>
                <a:spLocks noChangeShapeType="1"/>
              </p:cNvSpPr>
              <p:nvPr/>
            </p:nvSpPr>
            <p:spPr bwMode="auto">
              <a:xfrm flipH="1">
                <a:off x="2196" y="1894"/>
                <a:ext cx="149" cy="81"/>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86" name="Line 63"/>
              <p:cNvSpPr>
                <a:spLocks noChangeShapeType="1"/>
              </p:cNvSpPr>
              <p:nvPr/>
            </p:nvSpPr>
            <p:spPr bwMode="auto">
              <a:xfrm flipV="1">
                <a:off x="2204" y="1779"/>
                <a:ext cx="0" cy="21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281" name="Line 64"/>
            <p:cNvSpPr>
              <a:spLocks noChangeShapeType="1"/>
            </p:cNvSpPr>
            <p:nvPr/>
          </p:nvSpPr>
          <p:spPr bwMode="auto">
            <a:xfrm flipH="1">
              <a:off x="2032" y="1886"/>
              <a:ext cx="176"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82" name="Line 65"/>
            <p:cNvSpPr>
              <a:spLocks noChangeShapeType="1"/>
            </p:cNvSpPr>
            <p:nvPr/>
          </p:nvSpPr>
          <p:spPr bwMode="auto">
            <a:xfrm>
              <a:off x="2409" y="1886"/>
              <a:ext cx="192"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29" name="Group 66"/>
          <p:cNvGrpSpPr>
            <a:grpSpLocks/>
          </p:cNvGrpSpPr>
          <p:nvPr/>
        </p:nvGrpSpPr>
        <p:grpSpPr bwMode="auto">
          <a:xfrm>
            <a:off x="4794250" y="2001838"/>
            <a:ext cx="1168400" cy="401637"/>
            <a:chOff x="2968" y="1605"/>
            <a:chExt cx="736" cy="253"/>
          </a:xfrm>
        </p:grpSpPr>
        <p:grpSp>
          <p:nvGrpSpPr>
            <p:cNvPr id="51271" name="Group 67"/>
            <p:cNvGrpSpPr>
              <a:grpSpLocks/>
            </p:cNvGrpSpPr>
            <p:nvPr/>
          </p:nvGrpSpPr>
          <p:grpSpPr bwMode="auto">
            <a:xfrm>
              <a:off x="3106" y="1605"/>
              <a:ext cx="361" cy="253"/>
              <a:chOff x="3106" y="1605"/>
              <a:chExt cx="361" cy="253"/>
            </a:xfrm>
          </p:grpSpPr>
          <p:sp>
            <p:nvSpPr>
              <p:cNvPr id="51275" name="Arc 68"/>
              <p:cNvSpPr>
                <a:spLocks/>
              </p:cNvSpPr>
              <p:nvPr/>
            </p:nvSpPr>
            <p:spPr bwMode="auto">
              <a:xfrm>
                <a:off x="3134" y="1605"/>
                <a:ext cx="276" cy="122"/>
              </a:xfrm>
              <a:custGeom>
                <a:avLst/>
                <a:gdLst>
                  <a:gd name="T0" fmla="*/ 0 w 21679"/>
                  <a:gd name="T1" fmla="*/ 0 h 21600"/>
                  <a:gd name="T2" fmla="*/ 0 w 21679"/>
                  <a:gd name="T3" fmla="*/ 0 h 21600"/>
                  <a:gd name="T4" fmla="*/ 0 w 21679"/>
                  <a:gd name="T5" fmla="*/ 0 h 21600"/>
                  <a:gd name="T6" fmla="*/ 0 60000 65536"/>
                  <a:gd name="T7" fmla="*/ 0 60000 65536"/>
                  <a:gd name="T8" fmla="*/ 0 60000 65536"/>
                  <a:gd name="T9" fmla="*/ 0 w 21679"/>
                  <a:gd name="T10" fmla="*/ 0 h 21600"/>
                  <a:gd name="T11" fmla="*/ 21679 w 21679"/>
                  <a:gd name="T12" fmla="*/ 21600 h 21600"/>
                </a:gdLst>
                <a:ahLst/>
                <a:cxnLst>
                  <a:cxn ang="T6">
                    <a:pos x="T0" y="T1"/>
                  </a:cxn>
                  <a:cxn ang="T7">
                    <a:pos x="T2" y="T3"/>
                  </a:cxn>
                  <a:cxn ang="T8">
                    <a:pos x="T4" y="T5"/>
                  </a:cxn>
                </a:cxnLst>
                <a:rect l="T9" t="T10" r="T11" b="T12"/>
                <a:pathLst>
                  <a:path w="21679" h="21600" fill="none" extrusionOk="0">
                    <a:moveTo>
                      <a:pt x="0" y="0"/>
                    </a:moveTo>
                    <a:cubicBezTo>
                      <a:pt x="26" y="0"/>
                      <a:pt x="52" y="-1"/>
                      <a:pt x="79" y="0"/>
                    </a:cubicBezTo>
                    <a:cubicBezTo>
                      <a:pt x="12008" y="0"/>
                      <a:pt x="21679" y="9670"/>
                      <a:pt x="21679" y="21600"/>
                    </a:cubicBezTo>
                  </a:path>
                  <a:path w="21679" h="21600" stroke="0" extrusionOk="0">
                    <a:moveTo>
                      <a:pt x="0" y="0"/>
                    </a:moveTo>
                    <a:cubicBezTo>
                      <a:pt x="26" y="0"/>
                      <a:pt x="52" y="-1"/>
                      <a:pt x="79" y="0"/>
                    </a:cubicBezTo>
                    <a:cubicBezTo>
                      <a:pt x="12008" y="0"/>
                      <a:pt x="21679" y="9670"/>
                      <a:pt x="21679" y="21600"/>
                    </a:cubicBezTo>
                    <a:lnTo>
                      <a:pt x="79" y="21600"/>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76" name="Arc 69"/>
              <p:cNvSpPr>
                <a:spLocks/>
              </p:cNvSpPr>
              <p:nvPr/>
            </p:nvSpPr>
            <p:spPr bwMode="auto">
              <a:xfrm rot="10800000">
                <a:off x="3143" y="1736"/>
                <a:ext cx="275" cy="12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1"/>
                      <a:pt x="9622" y="43"/>
                      <a:pt x="21521" y="0"/>
                    </a:cubicBezTo>
                  </a:path>
                  <a:path w="21600" h="21600" stroke="0" extrusionOk="0">
                    <a:moveTo>
                      <a:pt x="0" y="21600"/>
                    </a:moveTo>
                    <a:cubicBezTo>
                      <a:pt x="0" y="9701"/>
                      <a:pt x="9622" y="43"/>
                      <a:pt x="21521" y="0"/>
                    </a:cubicBezTo>
                    <a:lnTo>
                      <a:pt x="21600" y="21600"/>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77" name="Oval 70"/>
              <p:cNvSpPr>
                <a:spLocks noChangeArrowheads="1"/>
              </p:cNvSpPr>
              <p:nvPr/>
            </p:nvSpPr>
            <p:spPr bwMode="auto">
              <a:xfrm>
                <a:off x="3425" y="1709"/>
                <a:ext cx="42" cy="35"/>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78" name="Arc 71"/>
              <p:cNvSpPr>
                <a:spLocks/>
              </p:cNvSpPr>
              <p:nvPr/>
            </p:nvSpPr>
            <p:spPr bwMode="auto">
              <a:xfrm>
                <a:off x="3106" y="1605"/>
                <a:ext cx="79" cy="122"/>
              </a:xfrm>
              <a:custGeom>
                <a:avLst/>
                <a:gdLst>
                  <a:gd name="T0" fmla="*/ 0 w 21879"/>
                  <a:gd name="T1" fmla="*/ 0 h 21600"/>
                  <a:gd name="T2" fmla="*/ 0 w 21879"/>
                  <a:gd name="T3" fmla="*/ 0 h 21600"/>
                  <a:gd name="T4" fmla="*/ 0 w 21879"/>
                  <a:gd name="T5" fmla="*/ 0 h 21600"/>
                  <a:gd name="T6" fmla="*/ 0 60000 65536"/>
                  <a:gd name="T7" fmla="*/ 0 60000 65536"/>
                  <a:gd name="T8" fmla="*/ 0 60000 65536"/>
                  <a:gd name="T9" fmla="*/ 0 w 21879"/>
                  <a:gd name="T10" fmla="*/ 0 h 21600"/>
                  <a:gd name="T11" fmla="*/ 21879 w 21879"/>
                  <a:gd name="T12" fmla="*/ 21600 h 21600"/>
                </a:gdLst>
                <a:ahLst/>
                <a:cxnLst>
                  <a:cxn ang="T6">
                    <a:pos x="T0" y="T1"/>
                  </a:cxn>
                  <a:cxn ang="T7">
                    <a:pos x="T2" y="T3"/>
                  </a:cxn>
                  <a:cxn ang="T8">
                    <a:pos x="T4" y="T5"/>
                  </a:cxn>
                </a:cxnLst>
                <a:rect l="T9" t="T10" r="T11" b="T12"/>
                <a:pathLst>
                  <a:path w="21879" h="21600" fill="none" extrusionOk="0">
                    <a:moveTo>
                      <a:pt x="-1" y="1"/>
                    </a:moveTo>
                    <a:cubicBezTo>
                      <a:pt x="92" y="0"/>
                      <a:pt x="185" y="-1"/>
                      <a:pt x="279" y="0"/>
                    </a:cubicBezTo>
                    <a:cubicBezTo>
                      <a:pt x="12208" y="0"/>
                      <a:pt x="21879" y="9670"/>
                      <a:pt x="21879" y="21600"/>
                    </a:cubicBezTo>
                  </a:path>
                  <a:path w="21879" h="21600" stroke="0" extrusionOk="0">
                    <a:moveTo>
                      <a:pt x="-1" y="1"/>
                    </a:moveTo>
                    <a:cubicBezTo>
                      <a:pt x="92" y="0"/>
                      <a:pt x="185" y="-1"/>
                      <a:pt x="279" y="0"/>
                    </a:cubicBezTo>
                    <a:cubicBezTo>
                      <a:pt x="12208" y="0"/>
                      <a:pt x="21879" y="9670"/>
                      <a:pt x="21879" y="21600"/>
                    </a:cubicBezTo>
                    <a:lnTo>
                      <a:pt x="279" y="21600"/>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79" name="Arc 72"/>
              <p:cNvSpPr>
                <a:spLocks/>
              </p:cNvSpPr>
              <p:nvPr/>
            </p:nvSpPr>
            <p:spPr bwMode="auto">
              <a:xfrm rot="10800000">
                <a:off x="3115" y="1736"/>
                <a:ext cx="78" cy="122"/>
              </a:xfrm>
              <a:custGeom>
                <a:avLst/>
                <a:gdLst>
                  <a:gd name="T0" fmla="*/ 0 w 21600"/>
                  <a:gd name="T1" fmla="*/ 0 h 21598"/>
                  <a:gd name="T2" fmla="*/ 0 w 21600"/>
                  <a:gd name="T3" fmla="*/ 0 h 21598"/>
                  <a:gd name="T4" fmla="*/ 0 w 21600"/>
                  <a:gd name="T5" fmla="*/ 0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7"/>
                      <a:pt x="9501" y="152"/>
                      <a:pt x="21320" y="-1"/>
                    </a:cubicBezTo>
                  </a:path>
                  <a:path w="21600" h="21598" stroke="0" extrusionOk="0">
                    <a:moveTo>
                      <a:pt x="0" y="21598"/>
                    </a:moveTo>
                    <a:cubicBezTo>
                      <a:pt x="0" y="9777"/>
                      <a:pt x="9501" y="152"/>
                      <a:pt x="21320" y="-1"/>
                    </a:cubicBezTo>
                    <a:lnTo>
                      <a:pt x="21600" y="21598"/>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51272" name="Line 73"/>
            <p:cNvSpPr>
              <a:spLocks noChangeShapeType="1"/>
            </p:cNvSpPr>
            <p:nvPr/>
          </p:nvSpPr>
          <p:spPr bwMode="auto">
            <a:xfrm>
              <a:off x="3479" y="1727"/>
              <a:ext cx="2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73" name="Line 74"/>
            <p:cNvSpPr>
              <a:spLocks noChangeShapeType="1"/>
            </p:cNvSpPr>
            <p:nvPr/>
          </p:nvSpPr>
          <p:spPr bwMode="auto">
            <a:xfrm flipH="1">
              <a:off x="2968" y="1661"/>
              <a:ext cx="21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74" name="Line 75"/>
            <p:cNvSpPr>
              <a:spLocks noChangeShapeType="1"/>
            </p:cNvSpPr>
            <p:nvPr/>
          </p:nvSpPr>
          <p:spPr bwMode="auto">
            <a:xfrm flipH="1">
              <a:off x="2968" y="1792"/>
              <a:ext cx="21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30" name="Group 76"/>
          <p:cNvGrpSpPr>
            <a:grpSpLocks/>
          </p:cNvGrpSpPr>
          <p:nvPr/>
        </p:nvGrpSpPr>
        <p:grpSpPr bwMode="auto">
          <a:xfrm>
            <a:off x="4200525" y="2717800"/>
            <a:ext cx="1219200" cy="414338"/>
            <a:chOff x="2594" y="2056"/>
            <a:chExt cx="768" cy="261"/>
          </a:xfrm>
        </p:grpSpPr>
        <p:sp>
          <p:nvSpPr>
            <p:cNvPr id="51261" name="Oval 77"/>
            <p:cNvSpPr>
              <a:spLocks noChangeArrowheads="1"/>
            </p:cNvSpPr>
            <p:nvPr/>
          </p:nvSpPr>
          <p:spPr bwMode="auto">
            <a:xfrm>
              <a:off x="3107" y="2161"/>
              <a:ext cx="51" cy="49"/>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nvGrpSpPr>
            <p:cNvPr id="51262" name="Group 78"/>
            <p:cNvGrpSpPr>
              <a:grpSpLocks/>
            </p:cNvGrpSpPr>
            <p:nvPr/>
          </p:nvGrpSpPr>
          <p:grpSpPr bwMode="auto">
            <a:xfrm>
              <a:off x="2756" y="2056"/>
              <a:ext cx="344" cy="261"/>
              <a:chOff x="2756" y="2056"/>
              <a:chExt cx="344" cy="261"/>
            </a:xfrm>
          </p:grpSpPr>
          <p:sp>
            <p:nvSpPr>
              <p:cNvPr id="51266" name="Arc 79"/>
              <p:cNvSpPr>
                <a:spLocks/>
              </p:cNvSpPr>
              <p:nvPr/>
            </p:nvSpPr>
            <p:spPr bwMode="auto">
              <a:xfrm>
                <a:off x="2960" y="2065"/>
                <a:ext cx="132" cy="123"/>
              </a:xfrm>
              <a:custGeom>
                <a:avLst/>
                <a:gdLst>
                  <a:gd name="T0" fmla="*/ 0 w 21763"/>
                  <a:gd name="T1" fmla="*/ 0 h 21600"/>
                  <a:gd name="T2" fmla="*/ 0 w 21763"/>
                  <a:gd name="T3" fmla="*/ 0 h 21600"/>
                  <a:gd name="T4" fmla="*/ 0 w 21763"/>
                  <a:gd name="T5" fmla="*/ 0 h 21600"/>
                  <a:gd name="T6" fmla="*/ 0 60000 65536"/>
                  <a:gd name="T7" fmla="*/ 0 60000 65536"/>
                  <a:gd name="T8" fmla="*/ 0 60000 65536"/>
                  <a:gd name="T9" fmla="*/ 0 w 21763"/>
                  <a:gd name="T10" fmla="*/ 0 h 21600"/>
                  <a:gd name="T11" fmla="*/ 21763 w 21763"/>
                  <a:gd name="T12" fmla="*/ 21600 h 21600"/>
                </a:gdLst>
                <a:ahLst/>
                <a:cxnLst>
                  <a:cxn ang="T6">
                    <a:pos x="T0" y="T1"/>
                  </a:cxn>
                  <a:cxn ang="T7">
                    <a:pos x="T2" y="T3"/>
                  </a:cxn>
                  <a:cxn ang="T8">
                    <a:pos x="T4" y="T5"/>
                  </a:cxn>
                </a:cxnLst>
                <a:rect l="T9" t="T10" r="T11" b="T12"/>
                <a:pathLst>
                  <a:path w="21763" h="21600" fill="none" extrusionOk="0">
                    <a:moveTo>
                      <a:pt x="-1" y="0"/>
                    </a:moveTo>
                    <a:cubicBezTo>
                      <a:pt x="54" y="0"/>
                      <a:pt x="109" y="-1"/>
                      <a:pt x="164" y="0"/>
                    </a:cubicBezTo>
                    <a:cubicBezTo>
                      <a:pt x="12024" y="0"/>
                      <a:pt x="21666" y="9563"/>
                      <a:pt x="21763" y="21422"/>
                    </a:cubicBezTo>
                  </a:path>
                  <a:path w="21763" h="21600" stroke="0" extrusionOk="0">
                    <a:moveTo>
                      <a:pt x="-1" y="0"/>
                    </a:moveTo>
                    <a:cubicBezTo>
                      <a:pt x="54" y="0"/>
                      <a:pt x="109" y="-1"/>
                      <a:pt x="164" y="0"/>
                    </a:cubicBezTo>
                    <a:cubicBezTo>
                      <a:pt x="12024" y="0"/>
                      <a:pt x="21666" y="9563"/>
                      <a:pt x="21763" y="21422"/>
                    </a:cubicBezTo>
                    <a:lnTo>
                      <a:pt x="164" y="21600"/>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67" name="Arc 80"/>
              <p:cNvSpPr>
                <a:spLocks/>
              </p:cNvSpPr>
              <p:nvPr/>
            </p:nvSpPr>
            <p:spPr bwMode="auto">
              <a:xfrm rot="10800000">
                <a:off x="2969" y="2195"/>
                <a:ext cx="131" cy="122"/>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34"/>
                      <a:pt x="9570" y="90"/>
                      <a:pt x="21434" y="-1"/>
                    </a:cubicBezTo>
                  </a:path>
                  <a:path w="21600" h="21599" stroke="0" extrusionOk="0">
                    <a:moveTo>
                      <a:pt x="0" y="21599"/>
                    </a:moveTo>
                    <a:cubicBezTo>
                      <a:pt x="0" y="9734"/>
                      <a:pt x="9570" y="90"/>
                      <a:pt x="21434" y="-1"/>
                    </a:cubicBezTo>
                    <a:lnTo>
                      <a:pt x="21600" y="21599"/>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68" name="Line 81"/>
              <p:cNvSpPr>
                <a:spLocks noChangeShapeType="1"/>
              </p:cNvSpPr>
              <p:nvPr/>
            </p:nvSpPr>
            <p:spPr bwMode="auto">
              <a:xfrm flipH="1">
                <a:off x="2756" y="2056"/>
                <a:ext cx="212"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69" name="Line 82"/>
              <p:cNvSpPr>
                <a:spLocks noChangeShapeType="1"/>
              </p:cNvSpPr>
              <p:nvPr/>
            </p:nvSpPr>
            <p:spPr bwMode="auto">
              <a:xfrm>
                <a:off x="2764" y="2064"/>
                <a:ext cx="0" cy="245"/>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70" name="Line 83"/>
              <p:cNvSpPr>
                <a:spLocks noChangeShapeType="1"/>
              </p:cNvSpPr>
              <p:nvPr/>
            </p:nvSpPr>
            <p:spPr bwMode="auto">
              <a:xfrm flipH="1">
                <a:off x="2756" y="2317"/>
                <a:ext cx="212"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263" name="Line 84"/>
            <p:cNvSpPr>
              <a:spLocks noChangeShapeType="1"/>
            </p:cNvSpPr>
            <p:nvPr/>
          </p:nvSpPr>
          <p:spPr bwMode="auto">
            <a:xfrm flipH="1">
              <a:off x="2594" y="2121"/>
              <a:ext cx="174"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64" name="Line 85"/>
            <p:cNvSpPr>
              <a:spLocks noChangeShapeType="1"/>
            </p:cNvSpPr>
            <p:nvPr/>
          </p:nvSpPr>
          <p:spPr bwMode="auto">
            <a:xfrm flipH="1">
              <a:off x="2594" y="2252"/>
              <a:ext cx="174"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65" name="Line 86"/>
            <p:cNvSpPr>
              <a:spLocks noChangeShapeType="1"/>
            </p:cNvSpPr>
            <p:nvPr/>
          </p:nvSpPr>
          <p:spPr bwMode="auto">
            <a:xfrm>
              <a:off x="3170" y="2186"/>
              <a:ext cx="192"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231" name="Line 87"/>
          <p:cNvSpPr>
            <a:spLocks noChangeShapeType="1"/>
          </p:cNvSpPr>
          <p:nvPr/>
        </p:nvSpPr>
        <p:spPr bwMode="auto">
          <a:xfrm>
            <a:off x="4213225" y="2449513"/>
            <a:ext cx="0" cy="3683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2" name="Line 88"/>
          <p:cNvSpPr>
            <a:spLocks noChangeShapeType="1"/>
          </p:cNvSpPr>
          <p:nvPr/>
        </p:nvSpPr>
        <p:spPr bwMode="auto">
          <a:xfrm>
            <a:off x="3559175" y="3025775"/>
            <a:ext cx="690563"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3" name="Line 89"/>
          <p:cNvSpPr>
            <a:spLocks noChangeShapeType="1"/>
          </p:cNvSpPr>
          <p:nvPr/>
        </p:nvSpPr>
        <p:spPr bwMode="auto">
          <a:xfrm flipH="1">
            <a:off x="4800600" y="2298700"/>
            <a:ext cx="14288" cy="24765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4" name="Line 90"/>
          <p:cNvSpPr>
            <a:spLocks noChangeShapeType="1"/>
          </p:cNvSpPr>
          <p:nvPr/>
        </p:nvSpPr>
        <p:spPr bwMode="auto">
          <a:xfrm>
            <a:off x="4805363" y="2570163"/>
            <a:ext cx="6223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5" name="Line 91"/>
          <p:cNvSpPr>
            <a:spLocks noChangeShapeType="1"/>
          </p:cNvSpPr>
          <p:nvPr/>
        </p:nvSpPr>
        <p:spPr bwMode="auto">
          <a:xfrm>
            <a:off x="5424488" y="2574925"/>
            <a:ext cx="0" cy="34448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6" name="Line 92"/>
          <p:cNvSpPr>
            <a:spLocks noChangeShapeType="1"/>
          </p:cNvSpPr>
          <p:nvPr/>
        </p:nvSpPr>
        <p:spPr bwMode="auto">
          <a:xfrm flipV="1">
            <a:off x="2392363" y="2079625"/>
            <a:ext cx="2408237" cy="1428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7" name="Line 93"/>
          <p:cNvSpPr>
            <a:spLocks noChangeShapeType="1"/>
          </p:cNvSpPr>
          <p:nvPr/>
        </p:nvSpPr>
        <p:spPr bwMode="auto">
          <a:xfrm>
            <a:off x="5414963" y="2925763"/>
            <a:ext cx="12827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8" name="Line 94"/>
          <p:cNvSpPr>
            <a:spLocks noChangeShapeType="1"/>
          </p:cNvSpPr>
          <p:nvPr/>
        </p:nvSpPr>
        <p:spPr bwMode="auto">
          <a:xfrm>
            <a:off x="2609850" y="2362200"/>
            <a:ext cx="584200" cy="50800"/>
          </a:xfrm>
          <a:prstGeom prst="line">
            <a:avLst/>
          </a:prstGeom>
          <a:noFill/>
          <a:ln w="25400">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9" name="Line 95"/>
          <p:cNvSpPr>
            <a:spLocks noChangeShapeType="1"/>
          </p:cNvSpPr>
          <p:nvPr/>
        </p:nvSpPr>
        <p:spPr bwMode="auto">
          <a:xfrm>
            <a:off x="3600450" y="2444750"/>
            <a:ext cx="203200" cy="0"/>
          </a:xfrm>
          <a:prstGeom prst="line">
            <a:avLst/>
          </a:prstGeom>
          <a:noFill/>
          <a:ln w="25400">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0" name="Line 96"/>
          <p:cNvSpPr>
            <a:spLocks noChangeShapeType="1"/>
          </p:cNvSpPr>
          <p:nvPr/>
        </p:nvSpPr>
        <p:spPr bwMode="auto">
          <a:xfrm>
            <a:off x="4476750" y="2838450"/>
            <a:ext cx="527050" cy="69850"/>
          </a:xfrm>
          <a:prstGeom prst="line">
            <a:avLst/>
          </a:prstGeom>
          <a:noFill/>
          <a:ln w="25400">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1" name="Line 97"/>
          <p:cNvSpPr>
            <a:spLocks noChangeShapeType="1"/>
          </p:cNvSpPr>
          <p:nvPr/>
        </p:nvSpPr>
        <p:spPr bwMode="auto">
          <a:xfrm flipV="1">
            <a:off x="5124450" y="2184400"/>
            <a:ext cx="393700" cy="139700"/>
          </a:xfrm>
          <a:prstGeom prst="line">
            <a:avLst/>
          </a:prstGeom>
          <a:noFill/>
          <a:ln w="25400">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2" name="Line 98"/>
          <p:cNvSpPr>
            <a:spLocks noChangeShapeType="1"/>
          </p:cNvSpPr>
          <p:nvPr/>
        </p:nvSpPr>
        <p:spPr bwMode="auto">
          <a:xfrm>
            <a:off x="6076950" y="2197100"/>
            <a:ext cx="203200" cy="0"/>
          </a:xfrm>
          <a:prstGeom prst="line">
            <a:avLst/>
          </a:prstGeom>
          <a:noFill/>
          <a:ln w="25400">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3" name="Line 99"/>
          <p:cNvSpPr>
            <a:spLocks noChangeShapeType="1"/>
          </p:cNvSpPr>
          <p:nvPr/>
        </p:nvSpPr>
        <p:spPr bwMode="auto">
          <a:xfrm>
            <a:off x="2362200" y="2362200"/>
            <a:ext cx="2286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4" name="Line 100"/>
          <p:cNvSpPr>
            <a:spLocks noChangeShapeType="1"/>
          </p:cNvSpPr>
          <p:nvPr/>
        </p:nvSpPr>
        <p:spPr bwMode="auto">
          <a:xfrm>
            <a:off x="3276600" y="2438400"/>
            <a:ext cx="3048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5" name="Line 101"/>
          <p:cNvSpPr>
            <a:spLocks noChangeShapeType="1"/>
          </p:cNvSpPr>
          <p:nvPr/>
        </p:nvSpPr>
        <p:spPr bwMode="auto">
          <a:xfrm>
            <a:off x="3886200" y="2438400"/>
            <a:ext cx="3810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6" name="Line 102"/>
          <p:cNvSpPr>
            <a:spLocks noChangeShapeType="1"/>
          </p:cNvSpPr>
          <p:nvPr/>
        </p:nvSpPr>
        <p:spPr bwMode="auto">
          <a:xfrm>
            <a:off x="4267200" y="2819400"/>
            <a:ext cx="2286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7" name="Line 103"/>
          <p:cNvSpPr>
            <a:spLocks noChangeShapeType="1"/>
          </p:cNvSpPr>
          <p:nvPr/>
        </p:nvSpPr>
        <p:spPr bwMode="auto">
          <a:xfrm>
            <a:off x="5105400" y="2895600"/>
            <a:ext cx="3048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8" name="Line 104"/>
          <p:cNvSpPr>
            <a:spLocks noChangeShapeType="1"/>
          </p:cNvSpPr>
          <p:nvPr/>
        </p:nvSpPr>
        <p:spPr bwMode="auto">
          <a:xfrm>
            <a:off x="4800600" y="2590800"/>
            <a:ext cx="6096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9" name="Line 105"/>
          <p:cNvSpPr>
            <a:spLocks noChangeShapeType="1"/>
          </p:cNvSpPr>
          <p:nvPr/>
        </p:nvSpPr>
        <p:spPr bwMode="auto">
          <a:xfrm>
            <a:off x="4800600" y="2286000"/>
            <a:ext cx="3048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0" name="Line 106"/>
          <p:cNvSpPr>
            <a:spLocks noChangeShapeType="1"/>
          </p:cNvSpPr>
          <p:nvPr/>
        </p:nvSpPr>
        <p:spPr bwMode="auto">
          <a:xfrm>
            <a:off x="5638800" y="2209800"/>
            <a:ext cx="3810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1" name="Line 107"/>
          <p:cNvSpPr>
            <a:spLocks noChangeShapeType="1"/>
          </p:cNvSpPr>
          <p:nvPr/>
        </p:nvSpPr>
        <p:spPr bwMode="auto">
          <a:xfrm>
            <a:off x="6400800" y="2209800"/>
            <a:ext cx="3048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2" name="Line 108"/>
          <p:cNvSpPr>
            <a:spLocks noChangeShapeType="1"/>
          </p:cNvSpPr>
          <p:nvPr/>
        </p:nvSpPr>
        <p:spPr bwMode="auto">
          <a:xfrm>
            <a:off x="6705600" y="2133600"/>
            <a:ext cx="3810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3" name="Line 109"/>
          <p:cNvSpPr>
            <a:spLocks noChangeShapeType="1"/>
          </p:cNvSpPr>
          <p:nvPr/>
        </p:nvSpPr>
        <p:spPr bwMode="auto">
          <a:xfrm rot="5400000">
            <a:off x="4648200" y="2438400"/>
            <a:ext cx="3048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4" name="Line 110"/>
          <p:cNvSpPr>
            <a:spLocks noChangeShapeType="1"/>
          </p:cNvSpPr>
          <p:nvPr/>
        </p:nvSpPr>
        <p:spPr bwMode="auto">
          <a:xfrm rot="5400000">
            <a:off x="5257800" y="2743200"/>
            <a:ext cx="3048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5" name="Line 111"/>
          <p:cNvSpPr>
            <a:spLocks noChangeShapeType="1"/>
          </p:cNvSpPr>
          <p:nvPr/>
        </p:nvSpPr>
        <p:spPr bwMode="auto">
          <a:xfrm rot="5400000">
            <a:off x="4076700" y="2628900"/>
            <a:ext cx="3810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6" name="Line 112"/>
          <p:cNvSpPr>
            <a:spLocks noChangeShapeType="1"/>
          </p:cNvSpPr>
          <p:nvPr/>
        </p:nvSpPr>
        <p:spPr bwMode="auto">
          <a:xfrm flipV="1">
            <a:off x="1676400" y="3181350"/>
            <a:ext cx="76200" cy="1524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7" name="Line 113"/>
          <p:cNvSpPr>
            <a:spLocks noChangeShapeType="1"/>
          </p:cNvSpPr>
          <p:nvPr/>
        </p:nvSpPr>
        <p:spPr bwMode="auto">
          <a:xfrm>
            <a:off x="1752600" y="3181350"/>
            <a:ext cx="76200" cy="1524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8" name="Line 114"/>
          <p:cNvSpPr>
            <a:spLocks noChangeShapeType="1"/>
          </p:cNvSpPr>
          <p:nvPr/>
        </p:nvSpPr>
        <p:spPr bwMode="auto">
          <a:xfrm>
            <a:off x="7315200" y="3314700"/>
            <a:ext cx="0" cy="2159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9" name="Line 115"/>
          <p:cNvSpPr>
            <a:spLocks noChangeShapeType="1"/>
          </p:cNvSpPr>
          <p:nvPr/>
        </p:nvSpPr>
        <p:spPr bwMode="auto">
          <a:xfrm flipV="1">
            <a:off x="7239000" y="3168650"/>
            <a:ext cx="76200" cy="1524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60" name="Line 116"/>
          <p:cNvSpPr>
            <a:spLocks noChangeShapeType="1"/>
          </p:cNvSpPr>
          <p:nvPr/>
        </p:nvSpPr>
        <p:spPr bwMode="auto">
          <a:xfrm>
            <a:off x="7315200" y="3168650"/>
            <a:ext cx="76200" cy="1524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19</a:t>
            </a:fld>
            <a:endParaRPr lang="en-US"/>
          </a:p>
        </p:txBody>
      </p:sp>
    </p:spTree>
    <p:extLst>
      <p:ext uri="{BB962C8B-B14F-4D97-AF65-F5344CB8AC3E}">
        <p14:creationId xmlns:p14="http://schemas.microsoft.com/office/powerpoint/2010/main" val="399835350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p:txBody>
          <a:bodyPr/>
          <a:lstStyle/>
          <a:p>
            <a:pPr lvl="0"/>
            <a:r>
              <a:rPr lang="en-US" dirty="0" smtClean="0">
                <a:sym typeface="Calibri"/>
              </a:rPr>
              <a:t>Stages of Execution on </a:t>
            </a:r>
            <a:r>
              <a:rPr lang="en-US" dirty="0" err="1" smtClean="0">
                <a:sym typeface="Calibri"/>
              </a:rPr>
              <a:t>Datapath</a:t>
            </a:r>
            <a:endParaRPr lang="en-US" dirty="0">
              <a:sym typeface="Calibri"/>
            </a:endParaRPr>
          </a:p>
        </p:txBody>
      </p:sp>
      <p:sp>
        <p:nvSpPr>
          <p:cNvPr id="200" name="Shape 200"/>
          <p:cNvSpPr/>
          <p:nvPr/>
        </p:nvSpPr>
        <p:spPr>
          <a:xfrm>
            <a:off x="914400" y="2501900"/>
            <a:ext cx="381000" cy="1295400"/>
          </a:xfrm>
          <a:prstGeom prst="rect">
            <a:avLst/>
          </a:prstGeom>
          <a:no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201" name="Shape 201"/>
          <p:cNvSpPr/>
          <p:nvPr/>
        </p:nvSpPr>
        <p:spPr>
          <a:xfrm rot="-5400000">
            <a:off x="1600200" y="2806700"/>
            <a:ext cx="1981199" cy="1066799"/>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instruction</a:t>
            </a:r>
          </a:p>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memory</a:t>
            </a:r>
          </a:p>
        </p:txBody>
      </p:sp>
      <p:sp>
        <p:nvSpPr>
          <p:cNvPr id="202" name="Shape 202"/>
          <p:cNvSpPr/>
          <p:nvPr/>
        </p:nvSpPr>
        <p:spPr>
          <a:xfrm>
            <a:off x="1524000" y="3933825"/>
            <a:ext cx="471300" cy="549300"/>
          </a:xfrm>
          <a:prstGeom prst="roundRect">
            <a:avLst>
              <a:gd name="adj" fmla="val 16667"/>
            </a:avLst>
          </a:prstGeom>
          <a:solidFill>
            <a:srgbClr val="FFFFFF"/>
          </a:solidFill>
          <a:ln w="2857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1600">
                <a:solidFill>
                  <a:schemeClr val="dk1"/>
                </a:solidFill>
              </a:rPr>
              <a:t>+</a:t>
            </a:r>
            <a:r>
              <a:rPr lang="en-US" sz="1600" b="0" i="0" u="none" strike="noStrike" cap="none" baseline="0">
                <a:solidFill>
                  <a:schemeClr val="dk1"/>
                </a:solidFill>
              </a:rPr>
              <a:t>4</a:t>
            </a:r>
          </a:p>
        </p:txBody>
      </p:sp>
      <p:cxnSp>
        <p:nvCxnSpPr>
          <p:cNvPr id="203" name="Shape 203"/>
          <p:cNvCxnSpPr/>
          <p:nvPr/>
        </p:nvCxnSpPr>
        <p:spPr>
          <a:xfrm>
            <a:off x="1295400" y="3111500"/>
            <a:ext cx="762000" cy="0"/>
          </a:xfrm>
          <a:prstGeom prst="straightConnector1">
            <a:avLst/>
          </a:prstGeom>
          <a:noFill/>
          <a:ln w="28575" cap="flat">
            <a:solidFill>
              <a:schemeClr val="dk1"/>
            </a:solidFill>
            <a:prstDash val="solid"/>
            <a:round/>
            <a:headEnd type="none" w="med" len="med"/>
            <a:tailEnd type="triangle" w="lg" len="lg"/>
          </a:ln>
        </p:spPr>
      </p:cxnSp>
      <p:sp>
        <p:nvSpPr>
          <p:cNvPr id="204" name="Shape 204"/>
          <p:cNvSpPr/>
          <p:nvPr/>
        </p:nvSpPr>
        <p:spPr>
          <a:xfrm>
            <a:off x="3657600" y="2501900"/>
            <a:ext cx="990599" cy="1295400"/>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205" name="Shape 205"/>
          <p:cNvCxnSpPr/>
          <p:nvPr/>
        </p:nvCxnSpPr>
        <p:spPr>
          <a:xfrm>
            <a:off x="3124200" y="2959100"/>
            <a:ext cx="533399" cy="0"/>
          </a:xfrm>
          <a:prstGeom prst="straightConnector1">
            <a:avLst/>
          </a:prstGeom>
          <a:noFill/>
          <a:ln w="28575" cap="flat">
            <a:solidFill>
              <a:schemeClr val="dk1"/>
            </a:solidFill>
            <a:prstDash val="solid"/>
            <a:round/>
            <a:headEnd type="none" w="med" len="med"/>
            <a:tailEnd type="triangle" w="lg" len="lg"/>
          </a:ln>
        </p:spPr>
      </p:cxnSp>
      <p:cxnSp>
        <p:nvCxnSpPr>
          <p:cNvPr id="206" name="Shape 206"/>
          <p:cNvCxnSpPr/>
          <p:nvPr/>
        </p:nvCxnSpPr>
        <p:spPr>
          <a:xfrm>
            <a:off x="3124200" y="3332162"/>
            <a:ext cx="533399" cy="0"/>
          </a:xfrm>
          <a:prstGeom prst="straightConnector1">
            <a:avLst/>
          </a:prstGeom>
          <a:noFill/>
          <a:ln w="28575" cap="flat">
            <a:solidFill>
              <a:schemeClr val="dk1"/>
            </a:solidFill>
            <a:prstDash val="solid"/>
            <a:round/>
            <a:headEnd type="none" w="med" len="med"/>
            <a:tailEnd type="triangle" w="lg" len="lg"/>
          </a:ln>
        </p:spPr>
      </p:cxnSp>
      <p:cxnSp>
        <p:nvCxnSpPr>
          <p:cNvPr id="207" name="Shape 207"/>
          <p:cNvCxnSpPr/>
          <p:nvPr/>
        </p:nvCxnSpPr>
        <p:spPr>
          <a:xfrm>
            <a:off x="3124200" y="3644900"/>
            <a:ext cx="533399" cy="0"/>
          </a:xfrm>
          <a:prstGeom prst="straightConnector1">
            <a:avLst/>
          </a:prstGeom>
          <a:noFill/>
          <a:ln w="28575" cap="flat">
            <a:solidFill>
              <a:schemeClr val="dk1"/>
            </a:solidFill>
            <a:prstDash val="solid"/>
            <a:round/>
            <a:headEnd type="none" w="med" len="med"/>
            <a:tailEnd type="triangle" w="lg" len="lg"/>
          </a:ln>
        </p:spPr>
      </p:cxnSp>
      <p:sp>
        <p:nvSpPr>
          <p:cNvPr id="208" name="Shape 208"/>
          <p:cNvSpPr txBox="1"/>
          <p:nvPr/>
        </p:nvSpPr>
        <p:spPr>
          <a:xfrm>
            <a:off x="3033730" y="3248025"/>
            <a:ext cx="533399"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rt</a:t>
            </a:r>
          </a:p>
        </p:txBody>
      </p:sp>
      <p:sp>
        <p:nvSpPr>
          <p:cNvPr id="209" name="Shape 209"/>
          <p:cNvSpPr txBox="1"/>
          <p:nvPr/>
        </p:nvSpPr>
        <p:spPr>
          <a:xfrm>
            <a:off x="3065480" y="2943225"/>
            <a:ext cx="533399"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rs</a:t>
            </a:r>
          </a:p>
        </p:txBody>
      </p:sp>
      <p:sp>
        <p:nvSpPr>
          <p:cNvPr id="210" name="Shape 210"/>
          <p:cNvSpPr txBox="1"/>
          <p:nvPr/>
        </p:nvSpPr>
        <p:spPr>
          <a:xfrm>
            <a:off x="3079750" y="2562225"/>
            <a:ext cx="533399"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rd</a:t>
            </a:r>
          </a:p>
        </p:txBody>
      </p:sp>
      <p:sp>
        <p:nvSpPr>
          <p:cNvPr id="211" name="Shape 211"/>
          <p:cNvSpPr txBox="1"/>
          <p:nvPr/>
        </p:nvSpPr>
        <p:spPr>
          <a:xfrm rot="-5400000">
            <a:off x="3464525" y="2933125"/>
            <a:ext cx="1310099"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registers</a:t>
            </a:r>
          </a:p>
        </p:txBody>
      </p:sp>
      <p:grpSp>
        <p:nvGrpSpPr>
          <p:cNvPr id="212" name="Shape 212"/>
          <p:cNvGrpSpPr/>
          <p:nvPr/>
        </p:nvGrpSpPr>
        <p:grpSpPr>
          <a:xfrm>
            <a:off x="5262550" y="2562224"/>
            <a:ext cx="1290648" cy="1523999"/>
            <a:chOff x="3602" y="1347"/>
            <a:chExt cx="813" cy="959"/>
          </a:xfrm>
        </p:grpSpPr>
        <p:sp>
          <p:nvSpPr>
            <p:cNvPr id="213" name="Shape 213"/>
            <p:cNvSpPr/>
            <p:nvPr/>
          </p:nvSpPr>
          <p:spPr>
            <a:xfrm>
              <a:off x="3647" y="1347"/>
              <a:ext cx="527" cy="959"/>
            </a:xfrm>
            <a:custGeom>
              <a:avLst/>
              <a:gdLst/>
              <a:ahLst/>
              <a:cxnLst/>
              <a:rect l="0" t="0" r="0" b="0"/>
              <a:pathLst>
                <a:path w="528" h="960" extrusionOk="0">
                  <a:moveTo>
                    <a:pt x="0" y="0"/>
                  </a:moveTo>
                  <a:lnTo>
                    <a:pt x="528" y="192"/>
                  </a:lnTo>
                  <a:lnTo>
                    <a:pt x="528" y="672"/>
                  </a:lnTo>
                  <a:lnTo>
                    <a:pt x="0" y="960"/>
                  </a:lnTo>
                  <a:lnTo>
                    <a:pt x="0" y="528"/>
                  </a:lnTo>
                  <a:lnTo>
                    <a:pt x="48" y="480"/>
                  </a:lnTo>
                  <a:lnTo>
                    <a:pt x="0" y="432"/>
                  </a:lnTo>
                  <a:lnTo>
                    <a:pt x="0" y="0"/>
                  </a:lnTo>
                  <a:close/>
                </a:path>
              </a:pathLst>
            </a:custGeom>
            <a:noFill/>
            <a:ln w="3810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214" name="Shape 214"/>
            <p:cNvCxnSpPr/>
            <p:nvPr/>
          </p:nvCxnSpPr>
          <p:spPr>
            <a:xfrm>
              <a:off x="4175" y="1779"/>
              <a:ext cx="239" cy="0"/>
            </a:xfrm>
            <a:prstGeom prst="straightConnector1">
              <a:avLst/>
            </a:prstGeom>
            <a:noFill/>
            <a:ln w="38100" cap="flat">
              <a:solidFill>
                <a:schemeClr val="dk1"/>
              </a:solidFill>
              <a:prstDash val="solid"/>
              <a:round/>
              <a:headEnd type="none" w="med" len="med"/>
              <a:tailEnd type="triangle" w="lg" len="lg"/>
            </a:ln>
          </p:spPr>
        </p:cxnSp>
        <p:sp>
          <p:nvSpPr>
            <p:cNvPr id="215" name="Shape 215"/>
            <p:cNvSpPr txBox="1"/>
            <p:nvPr/>
          </p:nvSpPr>
          <p:spPr>
            <a:xfrm>
              <a:off x="3602" y="1698"/>
              <a:ext cx="599" cy="299"/>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ALU</a:t>
              </a:r>
            </a:p>
          </p:txBody>
        </p:sp>
      </p:grpSp>
      <p:cxnSp>
        <p:nvCxnSpPr>
          <p:cNvPr id="216" name="Shape 216"/>
          <p:cNvCxnSpPr/>
          <p:nvPr/>
        </p:nvCxnSpPr>
        <p:spPr>
          <a:xfrm>
            <a:off x="4648200" y="3644900"/>
            <a:ext cx="685799" cy="0"/>
          </a:xfrm>
          <a:prstGeom prst="straightConnector1">
            <a:avLst/>
          </a:prstGeom>
          <a:noFill/>
          <a:ln w="28575" cap="flat">
            <a:solidFill>
              <a:schemeClr val="dk1"/>
            </a:solidFill>
            <a:prstDash val="solid"/>
            <a:round/>
            <a:headEnd type="none" w="med" len="med"/>
            <a:tailEnd type="triangle" w="lg" len="lg"/>
          </a:ln>
        </p:spPr>
      </p:cxnSp>
      <p:cxnSp>
        <p:nvCxnSpPr>
          <p:cNvPr id="217" name="Shape 217"/>
          <p:cNvCxnSpPr/>
          <p:nvPr/>
        </p:nvCxnSpPr>
        <p:spPr>
          <a:xfrm>
            <a:off x="3094038" y="3995737"/>
            <a:ext cx="2209799" cy="0"/>
          </a:xfrm>
          <a:prstGeom prst="straightConnector1">
            <a:avLst/>
          </a:prstGeom>
          <a:noFill/>
          <a:ln w="28575" cap="flat">
            <a:solidFill>
              <a:schemeClr val="dk1"/>
            </a:solidFill>
            <a:prstDash val="solid"/>
            <a:round/>
            <a:headEnd type="none" w="med" len="med"/>
            <a:tailEnd type="triangle" w="lg" len="lg"/>
          </a:ln>
        </p:spPr>
      </p:cxnSp>
      <p:cxnSp>
        <p:nvCxnSpPr>
          <p:cNvPr id="218" name="Shape 218"/>
          <p:cNvCxnSpPr/>
          <p:nvPr/>
        </p:nvCxnSpPr>
        <p:spPr>
          <a:xfrm>
            <a:off x="4648200" y="2830513"/>
            <a:ext cx="655638" cy="0"/>
          </a:xfrm>
          <a:prstGeom prst="straightConnector1">
            <a:avLst/>
          </a:prstGeom>
          <a:noFill/>
          <a:ln w="28575" cap="flat">
            <a:solidFill>
              <a:schemeClr val="dk1"/>
            </a:solidFill>
            <a:prstDash val="solid"/>
            <a:round/>
            <a:headEnd type="none" w="med" len="med"/>
            <a:tailEnd type="triangle" w="lg" len="lg"/>
          </a:ln>
        </p:spPr>
      </p:cxnSp>
      <p:sp>
        <p:nvSpPr>
          <p:cNvPr id="219" name="Shape 219"/>
          <p:cNvSpPr/>
          <p:nvPr/>
        </p:nvSpPr>
        <p:spPr>
          <a:xfrm rot="-5400000">
            <a:off x="6096000" y="2959100"/>
            <a:ext cx="1981199" cy="1066799"/>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Data</a:t>
            </a:r>
          </a:p>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memory</a:t>
            </a:r>
          </a:p>
        </p:txBody>
      </p:sp>
      <p:cxnSp>
        <p:nvCxnSpPr>
          <p:cNvPr id="220" name="Shape 220"/>
          <p:cNvCxnSpPr/>
          <p:nvPr/>
        </p:nvCxnSpPr>
        <p:spPr>
          <a:xfrm>
            <a:off x="4876800" y="3644900"/>
            <a:ext cx="0" cy="304799"/>
          </a:xfrm>
          <a:prstGeom prst="straightConnector1">
            <a:avLst/>
          </a:prstGeom>
          <a:noFill/>
          <a:ln w="28575" cap="flat">
            <a:solidFill>
              <a:schemeClr val="dk1"/>
            </a:solidFill>
            <a:prstDash val="solid"/>
            <a:round/>
            <a:headEnd type="none" w="med" len="med"/>
            <a:tailEnd type="none" w="med" len="med"/>
          </a:ln>
        </p:spPr>
      </p:cxnSp>
      <p:cxnSp>
        <p:nvCxnSpPr>
          <p:cNvPr id="221" name="Shape 221"/>
          <p:cNvCxnSpPr/>
          <p:nvPr/>
        </p:nvCxnSpPr>
        <p:spPr>
          <a:xfrm>
            <a:off x="4876800" y="4025900"/>
            <a:ext cx="0" cy="304799"/>
          </a:xfrm>
          <a:prstGeom prst="straightConnector1">
            <a:avLst/>
          </a:prstGeom>
          <a:noFill/>
          <a:ln w="28575" cap="flat">
            <a:solidFill>
              <a:schemeClr val="dk1"/>
            </a:solidFill>
            <a:prstDash val="solid"/>
            <a:round/>
            <a:headEnd type="none" w="med" len="med"/>
            <a:tailEnd type="none" w="med" len="med"/>
          </a:ln>
        </p:spPr>
      </p:cxnSp>
      <p:cxnSp>
        <p:nvCxnSpPr>
          <p:cNvPr id="222" name="Shape 222"/>
          <p:cNvCxnSpPr/>
          <p:nvPr/>
        </p:nvCxnSpPr>
        <p:spPr>
          <a:xfrm>
            <a:off x="4876800" y="4330700"/>
            <a:ext cx="1676399" cy="0"/>
          </a:xfrm>
          <a:prstGeom prst="straightConnector1">
            <a:avLst/>
          </a:prstGeom>
          <a:noFill/>
          <a:ln w="28575" cap="flat">
            <a:solidFill>
              <a:schemeClr val="dk1"/>
            </a:solidFill>
            <a:prstDash val="solid"/>
            <a:round/>
            <a:headEnd type="none" w="med" len="med"/>
            <a:tailEnd type="triangle" w="lg" len="lg"/>
          </a:ln>
        </p:spPr>
      </p:cxnSp>
      <p:cxnSp>
        <p:nvCxnSpPr>
          <p:cNvPr id="223" name="Shape 223"/>
          <p:cNvCxnSpPr/>
          <p:nvPr/>
        </p:nvCxnSpPr>
        <p:spPr>
          <a:xfrm>
            <a:off x="7620000" y="3248025"/>
            <a:ext cx="304799" cy="0"/>
          </a:xfrm>
          <a:prstGeom prst="straightConnector1">
            <a:avLst/>
          </a:prstGeom>
          <a:noFill/>
          <a:ln w="28575" cap="flat">
            <a:solidFill>
              <a:schemeClr val="dk1"/>
            </a:solidFill>
            <a:prstDash val="solid"/>
            <a:round/>
            <a:headEnd type="none" w="med" len="med"/>
            <a:tailEnd type="none" w="med" len="med"/>
          </a:ln>
        </p:spPr>
      </p:cxnSp>
      <p:cxnSp>
        <p:nvCxnSpPr>
          <p:cNvPr id="224" name="Shape 224"/>
          <p:cNvCxnSpPr/>
          <p:nvPr/>
        </p:nvCxnSpPr>
        <p:spPr>
          <a:xfrm rot="10800000">
            <a:off x="7924800" y="1968499"/>
            <a:ext cx="0" cy="1279525"/>
          </a:xfrm>
          <a:prstGeom prst="straightConnector1">
            <a:avLst/>
          </a:prstGeom>
          <a:noFill/>
          <a:ln w="28575" cap="flat">
            <a:solidFill>
              <a:schemeClr val="dk1"/>
            </a:solidFill>
            <a:prstDash val="solid"/>
            <a:round/>
            <a:headEnd type="none" w="med" len="med"/>
            <a:tailEnd type="none" w="med" len="med"/>
          </a:ln>
        </p:spPr>
      </p:cxnSp>
      <p:cxnSp>
        <p:nvCxnSpPr>
          <p:cNvPr id="225" name="Shape 225"/>
          <p:cNvCxnSpPr/>
          <p:nvPr/>
        </p:nvCxnSpPr>
        <p:spPr>
          <a:xfrm rot="10800000">
            <a:off x="3921124" y="1968500"/>
            <a:ext cx="4003675" cy="0"/>
          </a:xfrm>
          <a:prstGeom prst="straightConnector1">
            <a:avLst/>
          </a:prstGeom>
          <a:noFill/>
          <a:ln w="28575" cap="flat">
            <a:solidFill>
              <a:schemeClr val="dk1"/>
            </a:solidFill>
            <a:prstDash val="solid"/>
            <a:round/>
            <a:headEnd type="none" w="med" len="med"/>
            <a:tailEnd type="none" w="med" len="med"/>
          </a:ln>
        </p:spPr>
      </p:cxnSp>
      <p:cxnSp>
        <p:nvCxnSpPr>
          <p:cNvPr id="226" name="Shape 226"/>
          <p:cNvCxnSpPr/>
          <p:nvPr/>
        </p:nvCxnSpPr>
        <p:spPr>
          <a:xfrm>
            <a:off x="3921125" y="1968500"/>
            <a:ext cx="0" cy="533399"/>
          </a:xfrm>
          <a:prstGeom prst="straightConnector1">
            <a:avLst/>
          </a:prstGeom>
          <a:noFill/>
          <a:ln w="28575" cap="flat">
            <a:solidFill>
              <a:schemeClr val="dk1"/>
            </a:solidFill>
            <a:prstDash val="solid"/>
            <a:round/>
            <a:headEnd type="none" w="med" len="med"/>
            <a:tailEnd type="triangle" w="lg" len="lg"/>
          </a:ln>
        </p:spPr>
      </p:cxnSp>
      <p:sp>
        <p:nvSpPr>
          <p:cNvPr id="227" name="Shape 227"/>
          <p:cNvSpPr txBox="1"/>
          <p:nvPr/>
        </p:nvSpPr>
        <p:spPr>
          <a:xfrm>
            <a:off x="3003550" y="3949700"/>
            <a:ext cx="841499"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imm</a:t>
            </a:r>
          </a:p>
        </p:txBody>
      </p:sp>
      <p:cxnSp>
        <p:nvCxnSpPr>
          <p:cNvPr id="228" name="Shape 228"/>
          <p:cNvCxnSpPr/>
          <p:nvPr/>
        </p:nvCxnSpPr>
        <p:spPr>
          <a:xfrm>
            <a:off x="1676400" y="3111500"/>
            <a:ext cx="0" cy="838199"/>
          </a:xfrm>
          <a:prstGeom prst="straightConnector1">
            <a:avLst/>
          </a:prstGeom>
          <a:noFill/>
          <a:ln w="28575" cap="flat">
            <a:solidFill>
              <a:schemeClr val="dk1"/>
            </a:solidFill>
            <a:prstDash val="solid"/>
            <a:round/>
            <a:headEnd type="none" w="med" len="med"/>
            <a:tailEnd type="triangle" w="lg" len="lg"/>
          </a:ln>
        </p:spPr>
      </p:cxnSp>
      <p:sp>
        <p:nvSpPr>
          <p:cNvPr id="229" name="Shape 229"/>
          <p:cNvSpPr/>
          <p:nvPr/>
        </p:nvSpPr>
        <p:spPr>
          <a:xfrm>
            <a:off x="838200" y="4086225"/>
            <a:ext cx="381000" cy="809699"/>
          </a:xfrm>
          <a:prstGeom prst="roundRect">
            <a:avLst>
              <a:gd name="adj" fmla="val 16667"/>
            </a:avLst>
          </a:prstGeom>
          <a:solidFill>
            <a:srgbClr val="FFFFFF"/>
          </a:solidFill>
          <a:ln w="2857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230" name="Shape 230"/>
          <p:cNvCxnSpPr/>
          <p:nvPr/>
        </p:nvCxnSpPr>
        <p:spPr>
          <a:xfrm rot="10800000">
            <a:off x="1219149" y="4248600"/>
            <a:ext cx="322200" cy="0"/>
          </a:xfrm>
          <a:prstGeom prst="straightConnector1">
            <a:avLst/>
          </a:prstGeom>
          <a:noFill/>
          <a:ln w="28575" cap="flat">
            <a:solidFill>
              <a:schemeClr val="dk1"/>
            </a:solidFill>
            <a:prstDash val="solid"/>
            <a:round/>
            <a:headEnd type="none" w="med" len="med"/>
            <a:tailEnd type="triangle" w="lg" len="lg"/>
          </a:ln>
        </p:spPr>
      </p:cxnSp>
      <p:cxnSp>
        <p:nvCxnSpPr>
          <p:cNvPr id="231" name="Shape 231"/>
          <p:cNvCxnSpPr/>
          <p:nvPr/>
        </p:nvCxnSpPr>
        <p:spPr>
          <a:xfrm>
            <a:off x="3743325" y="3995737"/>
            <a:ext cx="0" cy="671400"/>
          </a:xfrm>
          <a:prstGeom prst="straightConnector1">
            <a:avLst/>
          </a:prstGeom>
          <a:noFill/>
          <a:ln w="28575" cap="flat">
            <a:solidFill>
              <a:schemeClr val="dk1"/>
            </a:solidFill>
            <a:prstDash val="solid"/>
            <a:round/>
            <a:headEnd type="none" w="med" len="med"/>
            <a:tailEnd type="none" w="med" len="med"/>
          </a:ln>
        </p:spPr>
      </p:cxnSp>
      <p:cxnSp>
        <p:nvCxnSpPr>
          <p:cNvPr id="232" name="Shape 232"/>
          <p:cNvCxnSpPr/>
          <p:nvPr/>
        </p:nvCxnSpPr>
        <p:spPr>
          <a:xfrm flipH="1">
            <a:off x="1219150" y="4676251"/>
            <a:ext cx="2525399" cy="1500"/>
          </a:xfrm>
          <a:prstGeom prst="straightConnector1">
            <a:avLst/>
          </a:prstGeom>
          <a:noFill/>
          <a:ln w="28575" cap="flat">
            <a:solidFill>
              <a:schemeClr val="dk1"/>
            </a:solidFill>
            <a:prstDash val="solid"/>
            <a:round/>
            <a:headEnd type="none" w="med" len="med"/>
            <a:tailEnd type="triangle" w="lg" len="lg"/>
          </a:ln>
        </p:spPr>
      </p:cxnSp>
      <p:cxnSp>
        <p:nvCxnSpPr>
          <p:cNvPr id="233" name="Shape 233"/>
          <p:cNvCxnSpPr>
            <a:stCxn id="229" idx="1"/>
          </p:cNvCxnSpPr>
          <p:nvPr/>
        </p:nvCxnSpPr>
        <p:spPr>
          <a:xfrm rot="10800000">
            <a:off x="533400" y="4482974"/>
            <a:ext cx="304800" cy="8100"/>
          </a:xfrm>
          <a:prstGeom prst="straightConnector1">
            <a:avLst/>
          </a:prstGeom>
          <a:noFill/>
          <a:ln w="28575" cap="flat">
            <a:solidFill>
              <a:schemeClr val="dk1"/>
            </a:solidFill>
            <a:prstDash val="solid"/>
            <a:round/>
            <a:headEnd type="none" w="med" len="med"/>
            <a:tailEnd type="none" w="med" len="med"/>
          </a:ln>
        </p:spPr>
      </p:cxnSp>
      <p:cxnSp>
        <p:nvCxnSpPr>
          <p:cNvPr id="234" name="Shape 234"/>
          <p:cNvCxnSpPr/>
          <p:nvPr/>
        </p:nvCxnSpPr>
        <p:spPr>
          <a:xfrm rot="10800000">
            <a:off x="533400" y="3111500"/>
            <a:ext cx="0" cy="1371599"/>
          </a:xfrm>
          <a:prstGeom prst="straightConnector1">
            <a:avLst/>
          </a:prstGeom>
          <a:noFill/>
          <a:ln w="28575" cap="flat">
            <a:solidFill>
              <a:schemeClr val="dk1"/>
            </a:solidFill>
            <a:prstDash val="solid"/>
            <a:round/>
            <a:headEnd type="none" w="med" len="med"/>
            <a:tailEnd type="none" w="med" len="med"/>
          </a:ln>
        </p:spPr>
      </p:cxnSp>
      <p:cxnSp>
        <p:nvCxnSpPr>
          <p:cNvPr id="235" name="Shape 235"/>
          <p:cNvCxnSpPr/>
          <p:nvPr/>
        </p:nvCxnSpPr>
        <p:spPr>
          <a:xfrm>
            <a:off x="533400" y="3111500"/>
            <a:ext cx="381000" cy="0"/>
          </a:xfrm>
          <a:prstGeom prst="straightConnector1">
            <a:avLst/>
          </a:prstGeom>
          <a:noFill/>
          <a:ln w="28575" cap="flat">
            <a:solidFill>
              <a:schemeClr val="dk1"/>
            </a:solidFill>
            <a:prstDash val="solid"/>
            <a:round/>
            <a:headEnd type="none" w="med" len="med"/>
            <a:tailEnd type="triangle" w="lg" len="lg"/>
          </a:ln>
        </p:spPr>
      </p:cxnSp>
      <p:grpSp>
        <p:nvGrpSpPr>
          <p:cNvPr id="236" name="Shape 236"/>
          <p:cNvGrpSpPr/>
          <p:nvPr/>
        </p:nvGrpSpPr>
        <p:grpSpPr>
          <a:xfrm>
            <a:off x="1189547" y="5105399"/>
            <a:ext cx="1890202" cy="642926"/>
            <a:chOff x="545" y="2831"/>
            <a:chExt cx="1538" cy="404"/>
          </a:xfrm>
        </p:grpSpPr>
        <p:sp>
          <p:nvSpPr>
            <p:cNvPr id="237" name="Shape 237"/>
            <p:cNvSpPr txBox="1"/>
            <p:nvPr/>
          </p:nvSpPr>
          <p:spPr>
            <a:xfrm>
              <a:off x="545" y="2936"/>
              <a:ext cx="1500" cy="2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1. Instruction</a:t>
              </a:r>
            </a:p>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Fetch</a:t>
              </a:r>
            </a:p>
          </p:txBody>
        </p:sp>
        <p:cxnSp>
          <p:nvCxnSpPr>
            <p:cNvPr id="238" name="Shape 238"/>
            <p:cNvCxnSpPr/>
            <p:nvPr/>
          </p:nvCxnSpPr>
          <p:spPr>
            <a:xfrm>
              <a:off x="728" y="2831"/>
              <a:ext cx="1354" cy="0"/>
            </a:xfrm>
            <a:prstGeom prst="straightConnector1">
              <a:avLst/>
            </a:prstGeom>
            <a:noFill/>
            <a:ln w="28575" cap="flat">
              <a:solidFill>
                <a:schemeClr val="accent2"/>
              </a:solidFill>
              <a:prstDash val="solid"/>
              <a:round/>
              <a:headEnd type="diamond" w="med" len="med"/>
              <a:tailEnd type="triangle" w="lg" len="lg"/>
            </a:ln>
          </p:spPr>
        </p:cxnSp>
      </p:grpSp>
      <p:grpSp>
        <p:nvGrpSpPr>
          <p:cNvPr id="239" name="Shape 239"/>
          <p:cNvGrpSpPr/>
          <p:nvPr/>
        </p:nvGrpSpPr>
        <p:grpSpPr>
          <a:xfrm>
            <a:off x="3084448" y="4794250"/>
            <a:ext cx="1947926" cy="1428750"/>
            <a:chOff x="586" y="2636"/>
            <a:chExt cx="1497" cy="900"/>
          </a:xfrm>
        </p:grpSpPr>
        <p:sp>
          <p:nvSpPr>
            <p:cNvPr id="240" name="Shape 240"/>
            <p:cNvSpPr txBox="1"/>
            <p:nvPr/>
          </p:nvSpPr>
          <p:spPr>
            <a:xfrm>
              <a:off x="586" y="2636"/>
              <a:ext cx="1199" cy="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None/>
              </a:pPr>
              <a:endParaRPr sz="2000" b="0" i="0" u="none" strike="noStrike" cap="none" baseline="0">
                <a:solidFill>
                  <a:schemeClr val="accent2"/>
                </a:solidFill>
                <a:latin typeface="Calibri"/>
                <a:ea typeface="Calibri"/>
                <a:cs typeface="Calibri"/>
                <a:sym typeface="Calibri"/>
              </a:endParaRPr>
            </a:p>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2. Decode/</a:t>
              </a:r>
            </a:p>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    Register</a:t>
              </a:r>
            </a:p>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Read</a:t>
              </a:r>
            </a:p>
          </p:txBody>
        </p:sp>
        <p:cxnSp>
          <p:nvCxnSpPr>
            <p:cNvPr id="241" name="Shape 241"/>
            <p:cNvCxnSpPr/>
            <p:nvPr/>
          </p:nvCxnSpPr>
          <p:spPr>
            <a:xfrm>
              <a:off x="728" y="2831"/>
              <a:ext cx="1356" cy="0"/>
            </a:xfrm>
            <a:prstGeom prst="straightConnector1">
              <a:avLst/>
            </a:prstGeom>
            <a:noFill/>
            <a:ln w="28575" cap="flat">
              <a:solidFill>
                <a:schemeClr val="accent2"/>
              </a:solidFill>
              <a:prstDash val="solid"/>
              <a:round/>
              <a:headEnd type="diamond" w="med" len="med"/>
              <a:tailEnd type="triangle" w="lg" len="lg"/>
            </a:ln>
          </p:spPr>
        </p:cxnSp>
      </p:grpSp>
      <p:grpSp>
        <p:nvGrpSpPr>
          <p:cNvPr id="242" name="Shape 242"/>
          <p:cNvGrpSpPr/>
          <p:nvPr/>
        </p:nvGrpSpPr>
        <p:grpSpPr>
          <a:xfrm>
            <a:off x="5066900" y="5103824"/>
            <a:ext cx="1589487" cy="476250"/>
            <a:chOff x="648" y="2831"/>
            <a:chExt cx="1435" cy="299"/>
          </a:xfrm>
        </p:grpSpPr>
        <p:sp>
          <p:nvSpPr>
            <p:cNvPr id="243" name="Shape 243"/>
            <p:cNvSpPr txBox="1"/>
            <p:nvPr/>
          </p:nvSpPr>
          <p:spPr>
            <a:xfrm>
              <a:off x="648" y="2831"/>
              <a:ext cx="1199" cy="2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3. Execute</a:t>
              </a:r>
            </a:p>
          </p:txBody>
        </p:sp>
        <p:cxnSp>
          <p:nvCxnSpPr>
            <p:cNvPr id="244" name="Shape 244"/>
            <p:cNvCxnSpPr/>
            <p:nvPr/>
          </p:nvCxnSpPr>
          <p:spPr>
            <a:xfrm>
              <a:off x="728" y="2831"/>
              <a:ext cx="1354" cy="0"/>
            </a:xfrm>
            <a:prstGeom prst="straightConnector1">
              <a:avLst/>
            </a:prstGeom>
            <a:noFill/>
            <a:ln w="28575" cap="flat">
              <a:solidFill>
                <a:schemeClr val="accent2"/>
              </a:solidFill>
              <a:prstDash val="solid"/>
              <a:round/>
              <a:headEnd type="diamond" w="med" len="med"/>
              <a:tailEnd type="triangle" w="lg" len="lg"/>
            </a:ln>
          </p:spPr>
        </p:cxnSp>
      </p:grpSp>
      <p:grpSp>
        <p:nvGrpSpPr>
          <p:cNvPr id="245" name="Shape 245"/>
          <p:cNvGrpSpPr/>
          <p:nvPr/>
        </p:nvGrpSpPr>
        <p:grpSpPr>
          <a:xfrm>
            <a:off x="6381750" y="5103824"/>
            <a:ext cx="1485704" cy="476250"/>
            <a:chOff x="147" y="2831"/>
            <a:chExt cx="2399" cy="299"/>
          </a:xfrm>
        </p:grpSpPr>
        <p:sp>
          <p:nvSpPr>
            <p:cNvPr id="246" name="Shape 246"/>
            <p:cNvSpPr txBox="1"/>
            <p:nvPr/>
          </p:nvSpPr>
          <p:spPr>
            <a:xfrm>
              <a:off x="147" y="2831"/>
              <a:ext cx="2399" cy="2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4. Memory</a:t>
              </a:r>
            </a:p>
          </p:txBody>
        </p:sp>
        <p:cxnSp>
          <p:nvCxnSpPr>
            <p:cNvPr id="247" name="Shape 247"/>
            <p:cNvCxnSpPr/>
            <p:nvPr/>
          </p:nvCxnSpPr>
          <p:spPr>
            <a:xfrm>
              <a:off x="730" y="2831"/>
              <a:ext cx="1353" cy="0"/>
            </a:xfrm>
            <a:prstGeom prst="straightConnector1">
              <a:avLst/>
            </a:prstGeom>
            <a:noFill/>
            <a:ln w="28575" cap="flat">
              <a:solidFill>
                <a:schemeClr val="accent2"/>
              </a:solidFill>
              <a:prstDash val="solid"/>
              <a:round/>
              <a:headEnd type="diamond" w="med" len="med"/>
              <a:tailEnd type="triangle" w="lg" len="lg"/>
            </a:ln>
          </p:spPr>
        </p:cxnSp>
      </p:grpSp>
      <p:grpSp>
        <p:nvGrpSpPr>
          <p:cNvPr id="248" name="Shape 248"/>
          <p:cNvGrpSpPr/>
          <p:nvPr/>
        </p:nvGrpSpPr>
        <p:grpSpPr>
          <a:xfrm>
            <a:off x="7669026" y="5105399"/>
            <a:ext cx="1394959" cy="625475"/>
            <a:chOff x="630" y="2831"/>
            <a:chExt cx="1800" cy="394"/>
          </a:xfrm>
        </p:grpSpPr>
        <p:sp>
          <p:nvSpPr>
            <p:cNvPr id="249" name="Shape 249"/>
            <p:cNvSpPr txBox="1"/>
            <p:nvPr/>
          </p:nvSpPr>
          <p:spPr>
            <a:xfrm>
              <a:off x="630" y="2926"/>
              <a:ext cx="1800" cy="2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5. Register</a:t>
              </a:r>
            </a:p>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     Write</a:t>
              </a:r>
            </a:p>
          </p:txBody>
        </p:sp>
        <p:cxnSp>
          <p:nvCxnSpPr>
            <p:cNvPr id="250" name="Shape 250"/>
            <p:cNvCxnSpPr/>
            <p:nvPr/>
          </p:nvCxnSpPr>
          <p:spPr>
            <a:xfrm>
              <a:off x="728" y="2831"/>
              <a:ext cx="1500" cy="0"/>
            </a:xfrm>
            <a:prstGeom prst="straightConnector1">
              <a:avLst/>
            </a:prstGeom>
            <a:noFill/>
            <a:ln w="28575" cap="flat">
              <a:solidFill>
                <a:schemeClr val="accent2"/>
              </a:solidFill>
              <a:prstDash val="solid"/>
              <a:round/>
              <a:headEnd type="diamond" w="med" len="med"/>
              <a:tailEnd type="triangle" w="lg" len="lg"/>
            </a:ln>
          </p:spPr>
        </p:cxnSp>
      </p:grpSp>
      <p:sp>
        <p:nvSpPr>
          <p:cNvPr id="251" name="Shape 251"/>
          <p:cNvSpPr txBox="1"/>
          <p:nvPr/>
        </p:nvSpPr>
        <p:spPr>
          <a:xfrm rot="-5400000">
            <a:off x="861218" y="2897981"/>
            <a:ext cx="501650" cy="366711"/>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1800" b="0" i="0" u="none" strike="noStrike" cap="none" baseline="0">
                <a:solidFill>
                  <a:schemeClr val="dk1"/>
                </a:solidFill>
                <a:latin typeface="Arial"/>
                <a:ea typeface="Arial"/>
                <a:cs typeface="Arial"/>
                <a:sym typeface="Arial"/>
              </a:rPr>
              <a:t>PC</a:t>
            </a:r>
          </a:p>
        </p:txBody>
      </p:sp>
      <p:sp>
        <p:nvSpPr>
          <p:cNvPr id="2" name="Slide Number Placeholder 1"/>
          <p:cNvSpPr>
            <a:spLocks noGrp="1"/>
          </p:cNvSpPr>
          <p:nvPr>
            <p:ph type="sldNum" sz="quarter" idx="12"/>
          </p:nvPr>
        </p:nvSpPr>
        <p:spPr/>
        <p:txBody>
          <a:bodyPr/>
          <a:lstStyle/>
          <a:p>
            <a:pPr>
              <a:defRPr/>
            </a:pPr>
            <a:fld id="{2B3FC65D-271A-A842-B579-8A644641AC8D}" type="slidenum">
              <a:rPr lang="en-US" smtClean="0"/>
              <a:pPr>
                <a:defRPr/>
              </a:pPr>
              <a:t>2</a:t>
            </a:fld>
            <a:endParaRPr lang="en-US"/>
          </a:p>
        </p:txBody>
      </p:sp>
    </p:spTree>
    <p:extLst>
      <p:ext uri="{BB962C8B-B14F-4D97-AF65-F5344CB8AC3E}">
        <p14:creationId xmlns:p14="http://schemas.microsoft.com/office/powerpoint/2010/main" val="2113033332"/>
      </p:ext>
    </p:extLst>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592137"/>
          </a:xfrm>
        </p:spPr>
        <p:txBody>
          <a:bodyPr/>
          <a:lstStyle/>
          <a:p>
            <a:pPr>
              <a:lnSpc>
                <a:spcPct val="85000"/>
              </a:lnSpc>
            </a:pPr>
            <a:r>
              <a:rPr lang="en-US" sz="4000" dirty="0">
                <a:latin typeface="Calibri" charset="0"/>
                <a:ea typeface="ＭＳ Ｐゴシック" charset="0"/>
                <a:cs typeface="ＭＳ Ｐゴシック" charset="0"/>
              </a:rPr>
              <a:t>Register-Register Timing: </a:t>
            </a:r>
            <a:br>
              <a:rPr lang="en-US" sz="4000" dirty="0">
                <a:latin typeface="Calibri" charset="0"/>
                <a:ea typeface="ＭＳ Ｐゴシック" charset="0"/>
                <a:cs typeface="ＭＳ Ｐゴシック" charset="0"/>
              </a:rPr>
            </a:br>
            <a:r>
              <a:rPr lang="en-US" sz="4000" dirty="0">
                <a:latin typeface="Calibri" charset="0"/>
                <a:ea typeface="ＭＳ Ｐゴシック" charset="0"/>
                <a:cs typeface="ＭＳ Ｐゴシック" charset="0"/>
              </a:rPr>
              <a:t>One Complete </a:t>
            </a:r>
            <a:r>
              <a:rPr lang="en-US" sz="4000" dirty="0" smtClean="0">
                <a:latin typeface="Calibri" charset="0"/>
                <a:ea typeface="ＭＳ Ｐゴシック" charset="0"/>
                <a:cs typeface="ＭＳ Ｐゴシック" charset="0"/>
              </a:rPr>
              <a:t>Cycle (Add/Sub)</a:t>
            </a:r>
            <a:endParaRPr lang="en-US" sz="4000" dirty="0">
              <a:latin typeface="Calibri" charset="0"/>
              <a:ea typeface="ＭＳ Ｐゴシック" charset="0"/>
              <a:cs typeface="ＭＳ Ｐゴシック" charset="0"/>
            </a:endParaRPr>
          </a:p>
        </p:txBody>
      </p:sp>
      <p:sp>
        <p:nvSpPr>
          <p:cNvPr id="28678" name="Line 3"/>
          <p:cNvSpPr>
            <a:spLocks noChangeShapeType="1"/>
          </p:cNvSpPr>
          <p:nvPr/>
        </p:nvSpPr>
        <p:spPr bwMode="auto">
          <a:xfrm>
            <a:off x="469900" y="1371600"/>
            <a:ext cx="1193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79" name="Line 4"/>
          <p:cNvSpPr>
            <a:spLocks noChangeShapeType="1"/>
          </p:cNvSpPr>
          <p:nvPr/>
        </p:nvSpPr>
        <p:spPr bwMode="auto">
          <a:xfrm>
            <a:off x="1676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0" name="Line 5"/>
          <p:cNvSpPr>
            <a:spLocks noChangeShapeType="1"/>
          </p:cNvSpPr>
          <p:nvPr/>
        </p:nvSpPr>
        <p:spPr bwMode="auto">
          <a:xfrm>
            <a:off x="1689100" y="1143000"/>
            <a:ext cx="3022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1" name="Line 6"/>
          <p:cNvSpPr>
            <a:spLocks noChangeShapeType="1"/>
          </p:cNvSpPr>
          <p:nvPr/>
        </p:nvSpPr>
        <p:spPr bwMode="auto">
          <a:xfrm>
            <a:off x="4724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2" name="Line 7"/>
          <p:cNvSpPr>
            <a:spLocks noChangeShapeType="1"/>
          </p:cNvSpPr>
          <p:nvPr/>
        </p:nvSpPr>
        <p:spPr bwMode="auto">
          <a:xfrm>
            <a:off x="4737100" y="1371600"/>
            <a:ext cx="3403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3" name="Line 8"/>
          <p:cNvSpPr>
            <a:spLocks noChangeShapeType="1"/>
          </p:cNvSpPr>
          <p:nvPr/>
        </p:nvSpPr>
        <p:spPr bwMode="auto">
          <a:xfrm>
            <a:off x="8153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4" name="Line 9"/>
          <p:cNvSpPr>
            <a:spLocks noChangeShapeType="1"/>
          </p:cNvSpPr>
          <p:nvPr/>
        </p:nvSpPr>
        <p:spPr bwMode="auto">
          <a:xfrm>
            <a:off x="8166100" y="1143000"/>
            <a:ext cx="660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5" name="Rectangle 10"/>
          <p:cNvSpPr>
            <a:spLocks noChangeArrowheads="1"/>
          </p:cNvSpPr>
          <p:nvPr/>
        </p:nvSpPr>
        <p:spPr bwMode="auto">
          <a:xfrm>
            <a:off x="60325" y="1104900"/>
            <a:ext cx="465138"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28686" name="Line 11"/>
          <p:cNvSpPr>
            <a:spLocks noChangeShapeType="1"/>
          </p:cNvSpPr>
          <p:nvPr/>
        </p:nvSpPr>
        <p:spPr bwMode="auto">
          <a:xfrm>
            <a:off x="546100" y="1676400"/>
            <a:ext cx="1270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7" name="Line 12"/>
          <p:cNvSpPr>
            <a:spLocks noChangeShapeType="1"/>
          </p:cNvSpPr>
          <p:nvPr/>
        </p:nvSpPr>
        <p:spPr bwMode="auto">
          <a:xfrm>
            <a:off x="1841500" y="1689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8" name="Line 13"/>
          <p:cNvSpPr>
            <a:spLocks noChangeShapeType="1"/>
          </p:cNvSpPr>
          <p:nvPr/>
        </p:nvSpPr>
        <p:spPr bwMode="auto">
          <a:xfrm>
            <a:off x="546100" y="1905000"/>
            <a:ext cx="1270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9" name="Line 14"/>
          <p:cNvSpPr>
            <a:spLocks noChangeShapeType="1"/>
          </p:cNvSpPr>
          <p:nvPr/>
        </p:nvSpPr>
        <p:spPr bwMode="auto">
          <a:xfrm flipV="1">
            <a:off x="1841500" y="1663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0" name="Line 15"/>
          <p:cNvSpPr>
            <a:spLocks noChangeShapeType="1"/>
          </p:cNvSpPr>
          <p:nvPr/>
        </p:nvSpPr>
        <p:spPr bwMode="auto">
          <a:xfrm>
            <a:off x="1993900" y="1676400"/>
            <a:ext cx="6299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1" name="Rectangle 16"/>
          <p:cNvSpPr>
            <a:spLocks noChangeArrowheads="1"/>
          </p:cNvSpPr>
          <p:nvPr/>
        </p:nvSpPr>
        <p:spPr bwMode="auto">
          <a:xfrm>
            <a:off x="60325" y="1614488"/>
            <a:ext cx="6238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PC</a:t>
            </a:r>
          </a:p>
        </p:txBody>
      </p:sp>
      <p:sp>
        <p:nvSpPr>
          <p:cNvPr id="28692" name="Line 17"/>
          <p:cNvSpPr>
            <a:spLocks noChangeShapeType="1"/>
          </p:cNvSpPr>
          <p:nvPr/>
        </p:nvSpPr>
        <p:spPr bwMode="auto">
          <a:xfrm>
            <a:off x="1993900" y="1905000"/>
            <a:ext cx="6299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3" name="Line 18"/>
          <p:cNvSpPr>
            <a:spLocks noChangeShapeType="1"/>
          </p:cNvSpPr>
          <p:nvPr/>
        </p:nvSpPr>
        <p:spPr bwMode="auto">
          <a:xfrm>
            <a:off x="1676400" y="1460500"/>
            <a:ext cx="0" cy="3327400"/>
          </a:xfrm>
          <a:prstGeom prst="line">
            <a:avLst/>
          </a:prstGeom>
          <a:noFill/>
          <a:ln w="25400">
            <a:solidFill>
              <a:schemeClr val="tx1"/>
            </a:solidFill>
            <a:prstDash val="lg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4" name="Line 19"/>
          <p:cNvSpPr>
            <a:spLocks noChangeShapeType="1"/>
          </p:cNvSpPr>
          <p:nvPr/>
        </p:nvSpPr>
        <p:spPr bwMode="auto">
          <a:xfrm>
            <a:off x="8153400" y="1460500"/>
            <a:ext cx="0" cy="3327400"/>
          </a:xfrm>
          <a:prstGeom prst="line">
            <a:avLst/>
          </a:prstGeom>
          <a:noFill/>
          <a:ln w="25400">
            <a:solidFill>
              <a:schemeClr val="tx1"/>
            </a:solidFill>
            <a:prstDash val="lg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5" name="Line 20"/>
          <p:cNvSpPr>
            <a:spLocks noChangeShapeType="1"/>
          </p:cNvSpPr>
          <p:nvPr/>
        </p:nvSpPr>
        <p:spPr bwMode="auto">
          <a:xfrm>
            <a:off x="8318500" y="1689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6" name="Line 21"/>
          <p:cNvSpPr>
            <a:spLocks noChangeShapeType="1"/>
          </p:cNvSpPr>
          <p:nvPr/>
        </p:nvSpPr>
        <p:spPr bwMode="auto">
          <a:xfrm flipV="1">
            <a:off x="8318500" y="1663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7" name="Line 22"/>
          <p:cNvSpPr>
            <a:spLocks noChangeShapeType="1"/>
          </p:cNvSpPr>
          <p:nvPr/>
        </p:nvSpPr>
        <p:spPr bwMode="auto">
          <a:xfrm>
            <a:off x="1079500" y="2209800"/>
            <a:ext cx="2032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8" name="Line 23"/>
          <p:cNvSpPr>
            <a:spLocks noChangeShapeType="1"/>
          </p:cNvSpPr>
          <p:nvPr/>
        </p:nvSpPr>
        <p:spPr bwMode="auto">
          <a:xfrm>
            <a:off x="3136900" y="22225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9" name="Line 24"/>
          <p:cNvSpPr>
            <a:spLocks noChangeShapeType="1"/>
          </p:cNvSpPr>
          <p:nvPr/>
        </p:nvSpPr>
        <p:spPr bwMode="auto">
          <a:xfrm>
            <a:off x="1079500" y="2438400"/>
            <a:ext cx="2032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0" name="Line 25"/>
          <p:cNvSpPr>
            <a:spLocks noChangeShapeType="1"/>
          </p:cNvSpPr>
          <p:nvPr/>
        </p:nvSpPr>
        <p:spPr bwMode="auto">
          <a:xfrm flipV="1">
            <a:off x="3136900" y="21971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1" name="Line 26"/>
          <p:cNvSpPr>
            <a:spLocks noChangeShapeType="1"/>
          </p:cNvSpPr>
          <p:nvPr/>
        </p:nvSpPr>
        <p:spPr bwMode="auto">
          <a:xfrm>
            <a:off x="3289300" y="2209800"/>
            <a:ext cx="5537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2" name="Rectangle 27"/>
          <p:cNvSpPr>
            <a:spLocks noChangeArrowheads="1"/>
          </p:cNvSpPr>
          <p:nvPr/>
        </p:nvSpPr>
        <p:spPr bwMode="auto">
          <a:xfrm>
            <a:off x="60325" y="1919288"/>
            <a:ext cx="1293813" cy="638175"/>
          </a:xfrm>
          <a:prstGeom prst="rect">
            <a:avLst/>
          </a:prstGeom>
          <a:noFill/>
          <a:ln w="12700">
            <a:noFill/>
            <a:miter lim="800000"/>
            <a:headEnd/>
            <a:tailEnd/>
          </a:ln>
        </p:spPr>
        <p:txBody>
          <a:bodyPr lIns="90488" tIns="44450" rIns="90488" bIns="44450">
            <a:spAutoFit/>
          </a:bodyPr>
          <a:lstStyle/>
          <a:p>
            <a:pPr>
              <a:defRPr/>
            </a:pPr>
            <a:r>
              <a:rPr lang="en-US" dirty="0" err="1">
                <a:latin typeface="+mn-lt"/>
                <a:ea typeface="ＭＳ Ｐゴシック" charset="-128"/>
                <a:cs typeface="ＭＳ Ｐゴシック" charset="-128"/>
              </a:rPr>
              <a:t>Rs</a:t>
            </a:r>
            <a:r>
              <a:rPr lang="en-US" dirty="0">
                <a:latin typeface="+mn-lt"/>
                <a:ea typeface="ＭＳ Ｐゴシック" charset="-128"/>
                <a:cs typeface="ＭＳ Ｐゴシック" charset="-128"/>
              </a:rPr>
              <a:t>, </a:t>
            </a:r>
            <a:r>
              <a:rPr lang="en-US" dirty="0" err="1">
                <a:latin typeface="+mn-lt"/>
                <a:ea typeface="ＭＳ Ｐゴシック" charset="-128"/>
                <a:cs typeface="ＭＳ Ｐゴシック" charset="-128"/>
              </a:rPr>
              <a:t>Rt</a:t>
            </a:r>
            <a:r>
              <a:rPr lang="en-US" dirty="0">
                <a:latin typeface="+mn-lt"/>
                <a:ea typeface="ＭＳ Ｐゴシック" charset="-128"/>
                <a:cs typeface="ＭＳ Ｐゴシック" charset="-128"/>
              </a:rPr>
              <a:t>, Rd,</a:t>
            </a:r>
          </a:p>
          <a:p>
            <a:pPr>
              <a:defRPr/>
            </a:pPr>
            <a:r>
              <a:rPr lang="en-US" dirty="0">
                <a:latin typeface="+mn-lt"/>
                <a:ea typeface="ＭＳ Ｐゴシック" charset="-128"/>
                <a:cs typeface="ＭＳ Ｐゴシック" charset="-128"/>
              </a:rPr>
              <a:t>Op, </a:t>
            </a:r>
            <a:r>
              <a:rPr lang="en-US" dirty="0" err="1">
                <a:latin typeface="+mn-lt"/>
                <a:ea typeface="ＭＳ Ｐゴシック" charset="-128"/>
                <a:cs typeface="ＭＳ Ｐゴシック" charset="-128"/>
              </a:rPr>
              <a:t>Func</a:t>
            </a:r>
            <a:endParaRPr lang="en-US" dirty="0">
              <a:latin typeface="+mn-lt"/>
              <a:ea typeface="ＭＳ Ｐゴシック" charset="-128"/>
              <a:cs typeface="ＭＳ Ｐゴシック" charset="-128"/>
            </a:endParaRPr>
          </a:p>
        </p:txBody>
      </p:sp>
      <p:sp>
        <p:nvSpPr>
          <p:cNvPr id="28703" name="Line 28"/>
          <p:cNvSpPr>
            <a:spLocks noChangeShapeType="1"/>
          </p:cNvSpPr>
          <p:nvPr/>
        </p:nvSpPr>
        <p:spPr bwMode="auto">
          <a:xfrm>
            <a:off x="3289300" y="2438400"/>
            <a:ext cx="5537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4" name="Line 29"/>
          <p:cNvSpPr>
            <a:spLocks noChangeShapeType="1"/>
          </p:cNvSpPr>
          <p:nvPr/>
        </p:nvSpPr>
        <p:spPr bwMode="auto">
          <a:xfrm>
            <a:off x="1905000" y="14605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5" name="Line 30"/>
          <p:cNvSpPr>
            <a:spLocks noChangeShapeType="1"/>
          </p:cNvSpPr>
          <p:nvPr/>
        </p:nvSpPr>
        <p:spPr bwMode="auto">
          <a:xfrm>
            <a:off x="698500" y="27432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6" name="Line 31"/>
          <p:cNvSpPr>
            <a:spLocks noChangeShapeType="1"/>
          </p:cNvSpPr>
          <p:nvPr/>
        </p:nvSpPr>
        <p:spPr bwMode="auto">
          <a:xfrm>
            <a:off x="4279900" y="27559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7" name="Line 32"/>
          <p:cNvSpPr>
            <a:spLocks noChangeShapeType="1"/>
          </p:cNvSpPr>
          <p:nvPr/>
        </p:nvSpPr>
        <p:spPr bwMode="auto">
          <a:xfrm>
            <a:off x="698500" y="29718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8" name="Line 33"/>
          <p:cNvSpPr>
            <a:spLocks noChangeShapeType="1"/>
          </p:cNvSpPr>
          <p:nvPr/>
        </p:nvSpPr>
        <p:spPr bwMode="auto">
          <a:xfrm flipV="1">
            <a:off x="4279900" y="27305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9" name="Line 34"/>
          <p:cNvSpPr>
            <a:spLocks noChangeShapeType="1"/>
          </p:cNvSpPr>
          <p:nvPr/>
        </p:nvSpPr>
        <p:spPr bwMode="auto">
          <a:xfrm>
            <a:off x="4432300" y="27432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0" name="Line 35"/>
          <p:cNvSpPr>
            <a:spLocks noChangeShapeType="1"/>
          </p:cNvSpPr>
          <p:nvPr/>
        </p:nvSpPr>
        <p:spPr bwMode="auto">
          <a:xfrm>
            <a:off x="4432300" y="29718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1" name="Line 36"/>
          <p:cNvSpPr>
            <a:spLocks noChangeShapeType="1"/>
          </p:cNvSpPr>
          <p:nvPr/>
        </p:nvSpPr>
        <p:spPr bwMode="auto">
          <a:xfrm>
            <a:off x="698500" y="3810000"/>
            <a:ext cx="4622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2" name="Line 37"/>
          <p:cNvSpPr>
            <a:spLocks noChangeShapeType="1"/>
          </p:cNvSpPr>
          <p:nvPr/>
        </p:nvSpPr>
        <p:spPr bwMode="auto">
          <a:xfrm>
            <a:off x="5346700" y="38227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3" name="Line 38"/>
          <p:cNvSpPr>
            <a:spLocks noChangeShapeType="1"/>
          </p:cNvSpPr>
          <p:nvPr/>
        </p:nvSpPr>
        <p:spPr bwMode="auto">
          <a:xfrm>
            <a:off x="698500" y="4038600"/>
            <a:ext cx="4622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4" name="Line 39"/>
          <p:cNvSpPr>
            <a:spLocks noChangeShapeType="1"/>
          </p:cNvSpPr>
          <p:nvPr/>
        </p:nvSpPr>
        <p:spPr bwMode="auto">
          <a:xfrm flipV="1">
            <a:off x="5346700" y="37973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5" name="Line 40"/>
          <p:cNvSpPr>
            <a:spLocks noChangeShapeType="1"/>
          </p:cNvSpPr>
          <p:nvPr/>
        </p:nvSpPr>
        <p:spPr bwMode="auto">
          <a:xfrm>
            <a:off x="5499100" y="4038600"/>
            <a:ext cx="3327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6" name="Line 41"/>
          <p:cNvSpPr>
            <a:spLocks noChangeShapeType="1"/>
          </p:cNvSpPr>
          <p:nvPr/>
        </p:nvSpPr>
        <p:spPr bwMode="auto">
          <a:xfrm>
            <a:off x="698500" y="4343400"/>
            <a:ext cx="5765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7" name="Line 42"/>
          <p:cNvSpPr>
            <a:spLocks noChangeShapeType="1"/>
          </p:cNvSpPr>
          <p:nvPr/>
        </p:nvSpPr>
        <p:spPr bwMode="auto">
          <a:xfrm>
            <a:off x="6489700" y="4356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8" name="Line 43"/>
          <p:cNvSpPr>
            <a:spLocks noChangeShapeType="1"/>
          </p:cNvSpPr>
          <p:nvPr/>
        </p:nvSpPr>
        <p:spPr bwMode="auto">
          <a:xfrm>
            <a:off x="698500" y="4572000"/>
            <a:ext cx="5765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9" name="Line 44"/>
          <p:cNvSpPr>
            <a:spLocks noChangeShapeType="1"/>
          </p:cNvSpPr>
          <p:nvPr/>
        </p:nvSpPr>
        <p:spPr bwMode="auto">
          <a:xfrm flipV="1">
            <a:off x="6489700" y="4330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0" name="Line 45"/>
          <p:cNvSpPr>
            <a:spLocks noChangeShapeType="1"/>
          </p:cNvSpPr>
          <p:nvPr/>
        </p:nvSpPr>
        <p:spPr bwMode="auto">
          <a:xfrm>
            <a:off x="6642100" y="4343400"/>
            <a:ext cx="2184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1" name="Line 46"/>
          <p:cNvSpPr>
            <a:spLocks noChangeShapeType="1"/>
          </p:cNvSpPr>
          <p:nvPr/>
        </p:nvSpPr>
        <p:spPr bwMode="auto">
          <a:xfrm>
            <a:off x="6642100" y="4572000"/>
            <a:ext cx="2184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2" name="Rectangle 47"/>
          <p:cNvSpPr>
            <a:spLocks noChangeArrowheads="1"/>
          </p:cNvSpPr>
          <p:nvPr/>
        </p:nvSpPr>
        <p:spPr bwMode="auto">
          <a:xfrm>
            <a:off x="60325" y="2646363"/>
            <a:ext cx="928688" cy="363537"/>
          </a:xfrm>
          <a:prstGeom prst="rect">
            <a:avLst/>
          </a:prstGeom>
          <a:noFill/>
          <a:ln w="12700">
            <a:noFill/>
            <a:miter lim="800000"/>
            <a:headEnd/>
            <a:tailEnd/>
          </a:ln>
        </p:spPr>
        <p:txBody>
          <a:bodyPr lIns="90488" tIns="44450" rIns="90488" bIns="44450">
            <a:spAutoFit/>
          </a:bodyPr>
          <a:lstStyle/>
          <a:p>
            <a:pPr>
              <a:defRPr/>
            </a:pPr>
            <a:r>
              <a:rPr lang="en-US" u="sng" dirty="0" err="1">
                <a:latin typeface="+mn-lt"/>
                <a:ea typeface="ＭＳ Ｐゴシック" charset="-128"/>
                <a:cs typeface="ＭＳ Ｐゴシック" charset="-128"/>
              </a:rPr>
              <a:t>ALUctr</a:t>
            </a:r>
            <a:endParaRPr lang="en-US" u="sng" dirty="0">
              <a:latin typeface="+mn-lt"/>
              <a:ea typeface="ＭＳ Ｐゴシック" charset="-128"/>
              <a:cs typeface="ＭＳ Ｐゴシック" charset="-128"/>
            </a:endParaRPr>
          </a:p>
        </p:txBody>
      </p:sp>
      <p:sp>
        <p:nvSpPr>
          <p:cNvPr id="28723" name="Line 48"/>
          <p:cNvSpPr>
            <a:spLocks noChangeShapeType="1"/>
          </p:cNvSpPr>
          <p:nvPr/>
        </p:nvSpPr>
        <p:spPr bwMode="auto">
          <a:xfrm>
            <a:off x="3200400" y="1993900"/>
            <a:ext cx="0" cy="2184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4" name="Rectangle 49"/>
          <p:cNvSpPr>
            <a:spLocks noChangeArrowheads="1"/>
          </p:cNvSpPr>
          <p:nvPr/>
        </p:nvSpPr>
        <p:spPr bwMode="auto">
          <a:xfrm>
            <a:off x="3262313" y="1866900"/>
            <a:ext cx="3260725" cy="363538"/>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Instruction Memory Access Time</a:t>
            </a:r>
          </a:p>
        </p:txBody>
      </p:sp>
      <p:sp>
        <p:nvSpPr>
          <p:cNvPr id="28725" name="Line 50"/>
          <p:cNvSpPr>
            <a:spLocks noChangeShapeType="1"/>
          </p:cNvSpPr>
          <p:nvPr/>
        </p:nvSpPr>
        <p:spPr bwMode="auto">
          <a:xfrm>
            <a:off x="1917700" y="2057400"/>
            <a:ext cx="12700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26" name="Rectangle 51"/>
          <p:cNvSpPr>
            <a:spLocks noChangeArrowheads="1"/>
          </p:cNvSpPr>
          <p:nvPr/>
        </p:nvSpPr>
        <p:spPr bwMode="auto">
          <a:xfrm>
            <a:off x="1752600" y="2646363"/>
            <a:ext cx="1217613"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27" name="Rectangle 52"/>
          <p:cNvSpPr>
            <a:spLocks noChangeArrowheads="1"/>
          </p:cNvSpPr>
          <p:nvPr/>
        </p:nvSpPr>
        <p:spPr bwMode="auto">
          <a:xfrm>
            <a:off x="4862513" y="2662238"/>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28" name="Line 53"/>
          <p:cNvSpPr>
            <a:spLocks noChangeShapeType="1"/>
          </p:cNvSpPr>
          <p:nvPr/>
        </p:nvSpPr>
        <p:spPr bwMode="auto">
          <a:xfrm>
            <a:off x="4343400" y="2514600"/>
            <a:ext cx="0" cy="1041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9" name="Line 54"/>
          <p:cNvSpPr>
            <a:spLocks noChangeShapeType="1"/>
          </p:cNvSpPr>
          <p:nvPr/>
        </p:nvSpPr>
        <p:spPr bwMode="auto">
          <a:xfrm>
            <a:off x="698500" y="3276600"/>
            <a:ext cx="3784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0" name="Line 55"/>
          <p:cNvSpPr>
            <a:spLocks noChangeShapeType="1"/>
          </p:cNvSpPr>
          <p:nvPr/>
        </p:nvSpPr>
        <p:spPr bwMode="auto">
          <a:xfrm flipH="1">
            <a:off x="4254500" y="3289300"/>
            <a:ext cx="1778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1" name="Line 56"/>
          <p:cNvSpPr>
            <a:spLocks noChangeShapeType="1"/>
          </p:cNvSpPr>
          <p:nvPr/>
        </p:nvSpPr>
        <p:spPr bwMode="auto">
          <a:xfrm>
            <a:off x="698500" y="35052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2" name="Line 57"/>
          <p:cNvSpPr>
            <a:spLocks noChangeShapeType="1"/>
          </p:cNvSpPr>
          <p:nvPr/>
        </p:nvSpPr>
        <p:spPr bwMode="auto">
          <a:xfrm>
            <a:off x="4432300" y="32766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3" name="Rectangle 58"/>
          <p:cNvSpPr>
            <a:spLocks noChangeArrowheads="1"/>
          </p:cNvSpPr>
          <p:nvPr/>
        </p:nvSpPr>
        <p:spPr bwMode="auto">
          <a:xfrm>
            <a:off x="60325" y="3179763"/>
            <a:ext cx="1004888" cy="363537"/>
          </a:xfrm>
          <a:prstGeom prst="rect">
            <a:avLst/>
          </a:prstGeom>
          <a:noFill/>
          <a:ln w="12700">
            <a:noFill/>
            <a:miter lim="800000"/>
            <a:headEnd/>
            <a:tailEnd/>
          </a:ln>
        </p:spPr>
        <p:txBody>
          <a:bodyPr lIns="90488" tIns="44450" rIns="90488" bIns="44450">
            <a:spAutoFit/>
          </a:bodyPr>
          <a:lstStyle/>
          <a:p>
            <a:pPr>
              <a:defRPr/>
            </a:pPr>
            <a:r>
              <a:rPr lang="en-US" u="sng" dirty="0" err="1">
                <a:latin typeface="+mn-lt"/>
                <a:ea typeface="ＭＳ Ｐゴシック" charset="-128"/>
                <a:cs typeface="ＭＳ Ｐゴシック" charset="-128"/>
              </a:rPr>
              <a:t>RegWr</a:t>
            </a:r>
            <a:endParaRPr lang="en-US" u="sng" dirty="0">
              <a:latin typeface="+mn-lt"/>
              <a:ea typeface="ＭＳ Ｐゴシック" charset="-128"/>
              <a:cs typeface="ＭＳ Ｐゴシック" charset="-128"/>
            </a:endParaRPr>
          </a:p>
        </p:txBody>
      </p:sp>
      <p:sp>
        <p:nvSpPr>
          <p:cNvPr id="28734" name="Rectangle 59"/>
          <p:cNvSpPr>
            <a:spLocks noChangeArrowheads="1"/>
          </p:cNvSpPr>
          <p:nvPr/>
        </p:nvSpPr>
        <p:spPr bwMode="auto">
          <a:xfrm>
            <a:off x="1752600" y="31797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35" name="Rectangle 60"/>
          <p:cNvSpPr>
            <a:spLocks noChangeArrowheads="1"/>
          </p:cNvSpPr>
          <p:nvPr/>
        </p:nvSpPr>
        <p:spPr bwMode="auto">
          <a:xfrm>
            <a:off x="4862513" y="3241675"/>
            <a:ext cx="1385887" cy="363538"/>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New Value</a:t>
            </a:r>
          </a:p>
        </p:txBody>
      </p:sp>
      <p:sp>
        <p:nvSpPr>
          <p:cNvPr id="28736" name="Line 61"/>
          <p:cNvSpPr>
            <a:spLocks noChangeShapeType="1"/>
          </p:cNvSpPr>
          <p:nvPr/>
        </p:nvSpPr>
        <p:spPr bwMode="auto">
          <a:xfrm>
            <a:off x="3213100" y="2590800"/>
            <a:ext cx="11176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37" name="Rectangle 62"/>
          <p:cNvSpPr>
            <a:spLocks noChangeArrowheads="1"/>
          </p:cNvSpPr>
          <p:nvPr/>
        </p:nvSpPr>
        <p:spPr bwMode="auto">
          <a:xfrm>
            <a:off x="4329113" y="2400300"/>
            <a:ext cx="3671887" cy="363538"/>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Delay through Control Logic</a:t>
            </a:r>
          </a:p>
        </p:txBody>
      </p:sp>
      <p:sp>
        <p:nvSpPr>
          <p:cNvPr id="28738" name="Line 63"/>
          <p:cNvSpPr>
            <a:spLocks noChangeShapeType="1"/>
          </p:cNvSpPr>
          <p:nvPr/>
        </p:nvSpPr>
        <p:spPr bwMode="auto">
          <a:xfrm>
            <a:off x="5499100" y="3810000"/>
            <a:ext cx="3327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9" name="Rectangle 64"/>
          <p:cNvSpPr>
            <a:spLocks noChangeArrowheads="1"/>
          </p:cNvSpPr>
          <p:nvPr/>
        </p:nvSpPr>
        <p:spPr bwMode="auto">
          <a:xfrm>
            <a:off x="60325" y="3713163"/>
            <a:ext cx="11572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busA, B</a:t>
            </a:r>
          </a:p>
        </p:txBody>
      </p:sp>
      <p:sp>
        <p:nvSpPr>
          <p:cNvPr id="28740" name="Line 65"/>
          <p:cNvSpPr>
            <a:spLocks noChangeShapeType="1"/>
          </p:cNvSpPr>
          <p:nvPr/>
        </p:nvSpPr>
        <p:spPr bwMode="auto">
          <a:xfrm>
            <a:off x="5410200" y="35941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1" name="Line 66"/>
          <p:cNvSpPr>
            <a:spLocks noChangeShapeType="1"/>
          </p:cNvSpPr>
          <p:nvPr/>
        </p:nvSpPr>
        <p:spPr bwMode="auto">
          <a:xfrm>
            <a:off x="3213100" y="3657600"/>
            <a:ext cx="21844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2" name="Rectangle 67"/>
          <p:cNvSpPr>
            <a:spLocks noChangeArrowheads="1"/>
          </p:cNvSpPr>
          <p:nvPr/>
        </p:nvSpPr>
        <p:spPr bwMode="auto">
          <a:xfrm>
            <a:off x="5395913" y="3451225"/>
            <a:ext cx="2705100" cy="366713"/>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Register File Access Time</a:t>
            </a:r>
          </a:p>
        </p:txBody>
      </p:sp>
      <p:sp>
        <p:nvSpPr>
          <p:cNvPr id="28743" name="Rectangle 68"/>
          <p:cNvSpPr>
            <a:spLocks noChangeArrowheads="1"/>
          </p:cNvSpPr>
          <p:nvPr/>
        </p:nvSpPr>
        <p:spPr bwMode="auto">
          <a:xfrm>
            <a:off x="1752600" y="37131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44" name="Rectangle 69"/>
          <p:cNvSpPr>
            <a:spLocks noChangeArrowheads="1"/>
          </p:cNvSpPr>
          <p:nvPr/>
        </p:nvSpPr>
        <p:spPr bwMode="auto">
          <a:xfrm>
            <a:off x="6005513" y="3713163"/>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45" name="Rectangle 70"/>
          <p:cNvSpPr>
            <a:spLocks noChangeArrowheads="1"/>
          </p:cNvSpPr>
          <p:nvPr/>
        </p:nvSpPr>
        <p:spPr bwMode="auto">
          <a:xfrm>
            <a:off x="60325" y="4246563"/>
            <a:ext cx="774700"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busW</a:t>
            </a:r>
          </a:p>
        </p:txBody>
      </p:sp>
      <p:sp>
        <p:nvSpPr>
          <p:cNvPr id="28746" name="Line 71"/>
          <p:cNvSpPr>
            <a:spLocks noChangeShapeType="1"/>
          </p:cNvSpPr>
          <p:nvPr/>
        </p:nvSpPr>
        <p:spPr bwMode="auto">
          <a:xfrm>
            <a:off x="6553200" y="41275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7" name="Line 72"/>
          <p:cNvSpPr>
            <a:spLocks noChangeShapeType="1"/>
          </p:cNvSpPr>
          <p:nvPr/>
        </p:nvSpPr>
        <p:spPr bwMode="auto">
          <a:xfrm>
            <a:off x="5422900" y="4191000"/>
            <a:ext cx="11176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8" name="Rectangle 73"/>
          <p:cNvSpPr>
            <a:spLocks noChangeArrowheads="1"/>
          </p:cNvSpPr>
          <p:nvPr/>
        </p:nvSpPr>
        <p:spPr bwMode="auto">
          <a:xfrm>
            <a:off x="6615113" y="4000500"/>
            <a:ext cx="1131887"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ALU Delay</a:t>
            </a:r>
          </a:p>
        </p:txBody>
      </p:sp>
      <p:sp>
        <p:nvSpPr>
          <p:cNvPr id="28749" name="Rectangle 74"/>
          <p:cNvSpPr>
            <a:spLocks noChangeArrowheads="1"/>
          </p:cNvSpPr>
          <p:nvPr/>
        </p:nvSpPr>
        <p:spPr bwMode="auto">
          <a:xfrm>
            <a:off x="1752600" y="42465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50" name="Rectangle 75"/>
          <p:cNvSpPr>
            <a:spLocks noChangeArrowheads="1"/>
          </p:cNvSpPr>
          <p:nvPr/>
        </p:nvSpPr>
        <p:spPr bwMode="auto">
          <a:xfrm>
            <a:off x="6996113" y="4262438"/>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1" name="Rectangle 76"/>
          <p:cNvSpPr>
            <a:spLocks noChangeArrowheads="1"/>
          </p:cNvSpPr>
          <p:nvPr/>
        </p:nvSpPr>
        <p:spPr bwMode="auto">
          <a:xfrm>
            <a:off x="1752600" y="2112963"/>
            <a:ext cx="1217613"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52" name="Line 77"/>
          <p:cNvSpPr>
            <a:spLocks noChangeShapeType="1"/>
          </p:cNvSpPr>
          <p:nvPr/>
        </p:nvSpPr>
        <p:spPr bwMode="auto">
          <a:xfrm>
            <a:off x="8470900" y="1676400"/>
            <a:ext cx="355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3" name="Line 78"/>
          <p:cNvSpPr>
            <a:spLocks noChangeShapeType="1"/>
          </p:cNvSpPr>
          <p:nvPr/>
        </p:nvSpPr>
        <p:spPr bwMode="auto">
          <a:xfrm>
            <a:off x="8470900" y="1905000"/>
            <a:ext cx="355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4" name="Rectangle 79"/>
          <p:cNvSpPr>
            <a:spLocks noChangeArrowheads="1"/>
          </p:cNvSpPr>
          <p:nvPr/>
        </p:nvSpPr>
        <p:spPr bwMode="auto">
          <a:xfrm>
            <a:off x="3567113" y="2112963"/>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5" name="Rectangle 80"/>
          <p:cNvSpPr>
            <a:spLocks noChangeArrowheads="1"/>
          </p:cNvSpPr>
          <p:nvPr/>
        </p:nvSpPr>
        <p:spPr bwMode="auto">
          <a:xfrm>
            <a:off x="2133600" y="1600200"/>
            <a:ext cx="1447800" cy="366713"/>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6" name="Rectangle 81"/>
          <p:cNvSpPr>
            <a:spLocks noChangeArrowheads="1"/>
          </p:cNvSpPr>
          <p:nvPr/>
        </p:nvSpPr>
        <p:spPr bwMode="auto">
          <a:xfrm>
            <a:off x="595313" y="1595438"/>
            <a:ext cx="1538287" cy="366712"/>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57" name="Oval 82"/>
          <p:cNvSpPr>
            <a:spLocks noChangeArrowheads="1"/>
          </p:cNvSpPr>
          <p:nvPr/>
        </p:nvSpPr>
        <p:spPr bwMode="auto">
          <a:xfrm>
            <a:off x="8083550" y="3206750"/>
            <a:ext cx="139700" cy="215900"/>
          </a:xfrm>
          <a:prstGeom prst="ellips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8" name="Oval 83"/>
          <p:cNvSpPr>
            <a:spLocks noChangeArrowheads="1"/>
          </p:cNvSpPr>
          <p:nvPr/>
        </p:nvSpPr>
        <p:spPr bwMode="auto">
          <a:xfrm>
            <a:off x="8083550" y="4197350"/>
            <a:ext cx="139700" cy="444500"/>
          </a:xfrm>
          <a:prstGeom prst="ellips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9" name="Arc 84"/>
          <p:cNvSpPr>
            <a:spLocks/>
          </p:cNvSpPr>
          <p:nvPr/>
        </p:nvSpPr>
        <p:spPr bwMode="auto">
          <a:xfrm>
            <a:off x="8229600" y="3360738"/>
            <a:ext cx="222250" cy="1670050"/>
          </a:xfrm>
          <a:custGeom>
            <a:avLst/>
            <a:gdLst>
              <a:gd name="T0" fmla="*/ 0 w 21600"/>
              <a:gd name="T1" fmla="*/ 0 h 21600"/>
              <a:gd name="T2" fmla="*/ 23529772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60" name="Arc 85"/>
          <p:cNvSpPr>
            <a:spLocks/>
          </p:cNvSpPr>
          <p:nvPr/>
        </p:nvSpPr>
        <p:spPr bwMode="auto">
          <a:xfrm>
            <a:off x="8229600" y="4427538"/>
            <a:ext cx="222250" cy="69850"/>
          </a:xfrm>
          <a:custGeom>
            <a:avLst/>
            <a:gdLst>
              <a:gd name="T0" fmla="*/ 0 w 21600"/>
              <a:gd name="T1" fmla="*/ 0 h 21600"/>
              <a:gd name="T2" fmla="*/ 23529772 w 21600"/>
              <a:gd name="T3" fmla="*/ 730453 h 21600"/>
              <a:gd name="T4" fmla="*/ 0 w 21600"/>
              <a:gd name="T5" fmla="*/ 73045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1" name="Rectangle 86"/>
          <p:cNvSpPr>
            <a:spLocks noChangeArrowheads="1"/>
          </p:cNvSpPr>
          <p:nvPr/>
        </p:nvSpPr>
        <p:spPr bwMode="auto">
          <a:xfrm>
            <a:off x="7337425" y="5029200"/>
            <a:ext cx="1543050" cy="644525"/>
          </a:xfrm>
          <a:prstGeom prst="rect">
            <a:avLst/>
          </a:prstGeom>
          <a:noFill/>
          <a:ln w="12700">
            <a:noFill/>
            <a:miter lim="800000"/>
            <a:headEnd/>
            <a:tailEnd/>
          </a:ln>
        </p:spPr>
        <p:txBody>
          <a:bodyPr wrap="none" lIns="90488" tIns="44450" rIns="90488" bIns="44450">
            <a:spAutoFit/>
          </a:bodyPr>
          <a:lstStyle/>
          <a:p>
            <a:pPr algn="ctr">
              <a:defRPr/>
            </a:pPr>
            <a:r>
              <a:rPr lang="en-US" dirty="0">
                <a:latin typeface="+mn-lt"/>
                <a:ea typeface="ＭＳ Ｐゴシック" charset="-128"/>
                <a:cs typeface="ＭＳ Ｐゴシック" charset="-128"/>
              </a:rPr>
              <a:t>Register Write</a:t>
            </a:r>
          </a:p>
          <a:p>
            <a:pPr algn="ctr">
              <a:defRPr/>
            </a:pPr>
            <a:r>
              <a:rPr lang="en-US" dirty="0">
                <a:latin typeface="+mn-lt"/>
                <a:ea typeface="ＭＳ Ｐゴシック" charset="-128"/>
                <a:cs typeface="ＭＳ Ｐゴシック" charset="-128"/>
              </a:rPr>
              <a:t>Occurs Here</a:t>
            </a:r>
          </a:p>
        </p:txBody>
      </p:sp>
      <p:sp>
        <p:nvSpPr>
          <p:cNvPr id="28762" name="Rectangle 87"/>
          <p:cNvSpPr>
            <a:spLocks noChangeArrowheads="1"/>
          </p:cNvSpPr>
          <p:nvPr/>
        </p:nvSpPr>
        <p:spPr bwMode="auto">
          <a:xfrm>
            <a:off x="6092825" y="53641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64" name="Rectangle 89"/>
          <p:cNvSpPr>
            <a:spLocks noChangeArrowheads="1"/>
          </p:cNvSpPr>
          <p:nvPr/>
        </p:nvSpPr>
        <p:spPr bwMode="auto">
          <a:xfrm>
            <a:off x="2667000" y="6202363"/>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28765" name="Rectangle 90"/>
          <p:cNvSpPr>
            <a:spLocks noChangeArrowheads="1"/>
          </p:cNvSpPr>
          <p:nvPr/>
        </p:nvSpPr>
        <p:spPr bwMode="auto">
          <a:xfrm>
            <a:off x="2122488" y="5297488"/>
            <a:ext cx="7207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28767" name="Line 92"/>
          <p:cNvSpPr>
            <a:spLocks noChangeShapeType="1"/>
          </p:cNvSpPr>
          <p:nvPr/>
        </p:nvSpPr>
        <p:spPr bwMode="auto">
          <a:xfrm flipH="1">
            <a:off x="5029200" y="54403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8" name="Rectangle 93"/>
          <p:cNvSpPr>
            <a:spLocks noChangeArrowheads="1"/>
          </p:cNvSpPr>
          <p:nvPr/>
        </p:nvSpPr>
        <p:spPr bwMode="auto">
          <a:xfrm>
            <a:off x="4949825" y="51355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69" name="Rectangle 94"/>
          <p:cNvSpPr>
            <a:spLocks noChangeArrowheads="1"/>
          </p:cNvSpPr>
          <p:nvPr/>
        </p:nvSpPr>
        <p:spPr bwMode="auto">
          <a:xfrm>
            <a:off x="4311650" y="5135563"/>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28770" name="Line 95"/>
          <p:cNvSpPr>
            <a:spLocks noChangeShapeType="1"/>
          </p:cNvSpPr>
          <p:nvPr/>
        </p:nvSpPr>
        <p:spPr bwMode="auto">
          <a:xfrm flipV="1">
            <a:off x="5029200" y="59737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1" name="Rectangle 96"/>
          <p:cNvSpPr>
            <a:spLocks noChangeArrowheads="1"/>
          </p:cNvSpPr>
          <p:nvPr/>
        </p:nvSpPr>
        <p:spPr bwMode="auto">
          <a:xfrm>
            <a:off x="4873625" y="6097588"/>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72" name="Rectangle 97"/>
          <p:cNvSpPr>
            <a:spLocks noChangeArrowheads="1"/>
          </p:cNvSpPr>
          <p:nvPr/>
        </p:nvSpPr>
        <p:spPr bwMode="auto">
          <a:xfrm>
            <a:off x="4343400" y="5668963"/>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28773" name="Line 98"/>
          <p:cNvSpPr>
            <a:spLocks noChangeShapeType="1"/>
          </p:cNvSpPr>
          <p:nvPr/>
        </p:nvSpPr>
        <p:spPr bwMode="auto">
          <a:xfrm flipV="1">
            <a:off x="39624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4" name="Line 99"/>
          <p:cNvSpPr>
            <a:spLocks noChangeShapeType="1"/>
          </p:cNvSpPr>
          <p:nvPr/>
        </p:nvSpPr>
        <p:spPr bwMode="auto">
          <a:xfrm flipV="1">
            <a:off x="32131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5" name="Rectangle 100"/>
          <p:cNvSpPr>
            <a:spLocks noChangeArrowheads="1"/>
          </p:cNvSpPr>
          <p:nvPr/>
        </p:nvSpPr>
        <p:spPr bwMode="auto">
          <a:xfrm>
            <a:off x="3070225"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76" name="Line 101"/>
          <p:cNvSpPr>
            <a:spLocks noChangeShapeType="1"/>
          </p:cNvSpPr>
          <p:nvPr/>
        </p:nvSpPr>
        <p:spPr bwMode="auto">
          <a:xfrm flipV="1">
            <a:off x="35941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7" name="Rectangle 102"/>
          <p:cNvSpPr>
            <a:spLocks noChangeArrowheads="1"/>
          </p:cNvSpPr>
          <p:nvPr/>
        </p:nvSpPr>
        <p:spPr bwMode="auto">
          <a:xfrm>
            <a:off x="3429000"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78" name="Rectangle 103"/>
          <p:cNvSpPr>
            <a:spLocks noChangeArrowheads="1"/>
          </p:cNvSpPr>
          <p:nvPr/>
        </p:nvSpPr>
        <p:spPr bwMode="auto">
          <a:xfrm>
            <a:off x="3008313" y="5207000"/>
            <a:ext cx="439737"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28779" name="Rectangle 104"/>
          <p:cNvSpPr>
            <a:spLocks noChangeArrowheads="1"/>
          </p:cNvSpPr>
          <p:nvPr/>
        </p:nvSpPr>
        <p:spPr bwMode="auto">
          <a:xfrm>
            <a:off x="3465513" y="5207000"/>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28780" name="Rectangle 105"/>
          <p:cNvSpPr>
            <a:spLocks noChangeArrowheads="1"/>
          </p:cNvSpPr>
          <p:nvPr/>
        </p:nvSpPr>
        <p:spPr bwMode="auto">
          <a:xfrm>
            <a:off x="3846513" y="5207000"/>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28781" name="Rectangle 106"/>
          <p:cNvSpPr>
            <a:spLocks noChangeArrowheads="1"/>
          </p:cNvSpPr>
          <p:nvPr/>
        </p:nvSpPr>
        <p:spPr bwMode="auto">
          <a:xfrm>
            <a:off x="3008313" y="5592763"/>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28782" name="Rectangle 107"/>
          <p:cNvSpPr>
            <a:spLocks noChangeArrowheads="1"/>
          </p:cNvSpPr>
          <p:nvPr/>
        </p:nvSpPr>
        <p:spPr bwMode="auto">
          <a:xfrm>
            <a:off x="3429000" y="4602163"/>
            <a:ext cx="40005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28783" name="Rectangle 108"/>
          <p:cNvSpPr>
            <a:spLocks noChangeArrowheads="1"/>
          </p:cNvSpPr>
          <p:nvPr/>
        </p:nvSpPr>
        <p:spPr bwMode="auto">
          <a:xfrm>
            <a:off x="3810000" y="4602163"/>
            <a:ext cx="396875" cy="363537"/>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28784" name="Rectangle 109"/>
          <p:cNvSpPr>
            <a:spLocks noChangeArrowheads="1"/>
          </p:cNvSpPr>
          <p:nvPr/>
        </p:nvSpPr>
        <p:spPr bwMode="auto">
          <a:xfrm>
            <a:off x="2819400" y="5211763"/>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3361" name="Group 110"/>
          <p:cNvGrpSpPr>
            <a:grpSpLocks/>
          </p:cNvGrpSpPr>
          <p:nvPr/>
        </p:nvGrpSpPr>
        <p:grpSpPr bwMode="auto">
          <a:xfrm>
            <a:off x="5454650" y="5211763"/>
            <a:ext cx="485775" cy="1143000"/>
            <a:chOff x="4009" y="2304"/>
            <a:chExt cx="306" cy="720"/>
          </a:xfrm>
        </p:grpSpPr>
        <p:sp>
          <p:nvSpPr>
            <p:cNvPr id="28800" name="Rectangle 111"/>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28801" name="Rectangle 112"/>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28802" name="Freeform 113"/>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8786" name="Line 114"/>
          <p:cNvSpPr>
            <a:spLocks noChangeShapeType="1"/>
          </p:cNvSpPr>
          <p:nvPr/>
        </p:nvSpPr>
        <p:spPr bwMode="auto">
          <a:xfrm>
            <a:off x="2971800" y="49831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7" name="Line 115"/>
          <p:cNvSpPr>
            <a:spLocks noChangeShapeType="1"/>
          </p:cNvSpPr>
          <p:nvPr/>
        </p:nvSpPr>
        <p:spPr bwMode="auto">
          <a:xfrm>
            <a:off x="3276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8" name="Line 116"/>
          <p:cNvSpPr>
            <a:spLocks noChangeShapeType="1"/>
          </p:cNvSpPr>
          <p:nvPr/>
        </p:nvSpPr>
        <p:spPr bwMode="auto">
          <a:xfrm>
            <a:off x="3657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9" name="Line 117"/>
          <p:cNvSpPr>
            <a:spLocks noChangeShapeType="1"/>
          </p:cNvSpPr>
          <p:nvPr/>
        </p:nvSpPr>
        <p:spPr bwMode="auto">
          <a:xfrm>
            <a:off x="4038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0" name="Rectangle 118"/>
          <p:cNvSpPr>
            <a:spLocks noChangeArrowheads="1"/>
          </p:cNvSpPr>
          <p:nvPr/>
        </p:nvSpPr>
        <p:spPr bwMode="auto">
          <a:xfrm>
            <a:off x="3832225"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91" name="Line 119"/>
          <p:cNvSpPr>
            <a:spLocks noChangeShapeType="1"/>
          </p:cNvSpPr>
          <p:nvPr/>
        </p:nvSpPr>
        <p:spPr bwMode="auto">
          <a:xfrm>
            <a:off x="4267200" y="5516563"/>
            <a:ext cx="1219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2" name="Line 120"/>
          <p:cNvSpPr>
            <a:spLocks noChangeShapeType="1"/>
          </p:cNvSpPr>
          <p:nvPr/>
        </p:nvSpPr>
        <p:spPr bwMode="auto">
          <a:xfrm>
            <a:off x="5788025" y="4983163"/>
            <a:ext cx="0" cy="4191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3" name="Line 121"/>
          <p:cNvSpPr>
            <a:spLocks noChangeShapeType="1"/>
          </p:cNvSpPr>
          <p:nvPr/>
        </p:nvSpPr>
        <p:spPr bwMode="auto">
          <a:xfrm>
            <a:off x="4267200" y="6049963"/>
            <a:ext cx="1219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4" name="Line 122"/>
          <p:cNvSpPr>
            <a:spLocks noChangeShapeType="1"/>
          </p:cNvSpPr>
          <p:nvPr/>
        </p:nvSpPr>
        <p:spPr bwMode="auto">
          <a:xfrm flipH="1">
            <a:off x="3048000" y="60499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5" name="Line 123"/>
          <p:cNvSpPr>
            <a:spLocks noChangeShapeType="1"/>
          </p:cNvSpPr>
          <p:nvPr/>
        </p:nvSpPr>
        <p:spPr bwMode="auto">
          <a:xfrm>
            <a:off x="3124200" y="60499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6" name="Line 124"/>
          <p:cNvSpPr>
            <a:spLocks noChangeShapeType="1"/>
          </p:cNvSpPr>
          <p:nvPr/>
        </p:nvSpPr>
        <p:spPr bwMode="auto">
          <a:xfrm>
            <a:off x="3124200" y="62023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7" name="Line 125"/>
          <p:cNvSpPr>
            <a:spLocks noChangeShapeType="1"/>
          </p:cNvSpPr>
          <p:nvPr/>
        </p:nvSpPr>
        <p:spPr bwMode="auto">
          <a:xfrm flipH="1">
            <a:off x="6169025" y="56689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8" name="Rectangle 126"/>
          <p:cNvSpPr>
            <a:spLocks noChangeArrowheads="1"/>
          </p:cNvSpPr>
          <p:nvPr/>
        </p:nvSpPr>
        <p:spPr bwMode="auto">
          <a:xfrm>
            <a:off x="3082925" y="4602163"/>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28799" name="Freeform 127"/>
          <p:cNvSpPr>
            <a:spLocks/>
          </p:cNvSpPr>
          <p:nvPr/>
        </p:nvSpPr>
        <p:spPr bwMode="auto">
          <a:xfrm>
            <a:off x="2286000" y="5668963"/>
            <a:ext cx="4114800" cy="990600"/>
          </a:xfrm>
          <a:custGeom>
            <a:avLst/>
            <a:gdLst>
              <a:gd name="T0" fmla="*/ 2147483647 w 2592"/>
              <a:gd name="T1" fmla="*/ 120967500 h 624"/>
              <a:gd name="T2" fmla="*/ 2147483647 w 2592"/>
              <a:gd name="T3" fmla="*/ 120967500 h 624"/>
              <a:gd name="T4" fmla="*/ 2147483647 w 2592"/>
              <a:gd name="T5" fmla="*/ 1572577500 h 624"/>
              <a:gd name="T6" fmla="*/ 0 w 2592"/>
              <a:gd name="T7" fmla="*/ 1572577500 h 624"/>
              <a:gd name="T8" fmla="*/ 0 w 2592"/>
              <a:gd name="T9" fmla="*/ 0 h 624"/>
              <a:gd name="T10" fmla="*/ 8467725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 name="Rectangle 1"/>
          <p:cNvSpPr/>
          <p:nvPr/>
        </p:nvSpPr>
        <p:spPr>
          <a:xfrm>
            <a:off x="1676400" y="1524001"/>
            <a:ext cx="7179733" cy="406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1693336" y="1964261"/>
            <a:ext cx="7179733" cy="4233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1710269" y="2421468"/>
            <a:ext cx="7179733" cy="10837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Rectangle 133"/>
          <p:cNvSpPr/>
          <p:nvPr/>
        </p:nvSpPr>
        <p:spPr>
          <a:xfrm>
            <a:off x="1676399" y="3539067"/>
            <a:ext cx="7179733" cy="45719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Rectangle 134"/>
          <p:cNvSpPr/>
          <p:nvPr/>
        </p:nvSpPr>
        <p:spPr>
          <a:xfrm>
            <a:off x="1710268" y="4030136"/>
            <a:ext cx="7179733" cy="55879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pPr>
              <a:defRPr/>
            </a:pPr>
            <a:fld id="{2B3FC65D-271A-A842-B579-8A644641AC8D}" type="slidenum">
              <a:rPr lang="en-US" smtClean="0"/>
              <a:pPr>
                <a:defRPr/>
              </a:pPr>
              <a:t>20</a:t>
            </a:fld>
            <a:endParaRPr lang="en-US"/>
          </a:p>
        </p:txBody>
      </p:sp>
      <p:sp>
        <p:nvSpPr>
          <p:cNvPr id="136" name="Rectangle 88"/>
          <p:cNvSpPr>
            <a:spLocks noChangeArrowheads="1"/>
          </p:cNvSpPr>
          <p:nvPr/>
        </p:nvSpPr>
        <p:spPr bwMode="auto">
          <a:xfrm>
            <a:off x="5289233" y="4589463"/>
            <a:ext cx="1039812" cy="393700"/>
          </a:xfrm>
          <a:prstGeom prst="rect">
            <a:avLst/>
          </a:prstGeom>
          <a:noFill/>
          <a:ln w="12700">
            <a:noFill/>
            <a:miter lim="800000"/>
            <a:headEnd/>
            <a:tailEnd/>
          </a:ln>
        </p:spPr>
        <p:txBody>
          <a:bodyPr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37" name="Rectangle 91"/>
          <p:cNvSpPr>
            <a:spLocks noChangeArrowheads="1"/>
          </p:cNvSpPr>
          <p:nvPr/>
        </p:nvSpPr>
        <p:spPr bwMode="auto">
          <a:xfrm>
            <a:off x="2252345" y="4602163"/>
            <a:ext cx="901465"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Tree>
    <p:extLst>
      <p:ext uri="{BB962C8B-B14F-4D97-AF65-F5344CB8AC3E}">
        <p14:creationId xmlns:p14="http://schemas.microsoft.com/office/powerpoint/2010/main" val="18606543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132"/>
                                        </p:tgtEl>
                                      </p:cBhvr>
                                    </p:animEffect>
                                    <p:set>
                                      <p:cBhvr>
                                        <p:cTn id="12" dur="1" fill="hold">
                                          <p:stCondLst>
                                            <p:cond delay="499"/>
                                          </p:stCondLst>
                                        </p:cTn>
                                        <p:tgtEl>
                                          <p:spTgt spid="13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0" nodeType="clickEffect">
                                  <p:stCondLst>
                                    <p:cond delay="0"/>
                                  </p:stCondLst>
                                  <p:childTnLst>
                                    <p:animEffect transition="out" filter="dissolve">
                                      <p:cBhvr>
                                        <p:cTn id="16" dur="500"/>
                                        <p:tgtEl>
                                          <p:spTgt spid="133"/>
                                        </p:tgtEl>
                                      </p:cBhvr>
                                    </p:animEffect>
                                    <p:set>
                                      <p:cBhvr>
                                        <p:cTn id="17" dur="1" fill="hold">
                                          <p:stCondLst>
                                            <p:cond delay="499"/>
                                          </p:stCondLst>
                                        </p:cTn>
                                        <p:tgtEl>
                                          <p:spTgt spid="13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grpId="0" nodeType="clickEffect">
                                  <p:stCondLst>
                                    <p:cond delay="0"/>
                                  </p:stCondLst>
                                  <p:childTnLst>
                                    <p:animEffect transition="out" filter="dissolve">
                                      <p:cBhvr>
                                        <p:cTn id="21" dur="500"/>
                                        <p:tgtEl>
                                          <p:spTgt spid="134"/>
                                        </p:tgtEl>
                                      </p:cBhvr>
                                    </p:animEffect>
                                    <p:set>
                                      <p:cBhvr>
                                        <p:cTn id="22" dur="1" fill="hold">
                                          <p:stCondLst>
                                            <p:cond delay="499"/>
                                          </p:stCondLst>
                                        </p:cTn>
                                        <p:tgtEl>
                                          <p:spTgt spid="13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grpId="0" nodeType="clickEffect">
                                  <p:stCondLst>
                                    <p:cond delay="0"/>
                                  </p:stCondLst>
                                  <p:childTnLst>
                                    <p:animEffect transition="out" filter="dissolve">
                                      <p:cBhvr>
                                        <p:cTn id="26" dur="500"/>
                                        <p:tgtEl>
                                          <p:spTgt spid="135"/>
                                        </p:tgtEl>
                                      </p:cBhvr>
                                    </p:animEffect>
                                    <p:set>
                                      <p:cBhvr>
                                        <p:cTn id="27" dur="1" fill="hold">
                                          <p:stCondLst>
                                            <p:cond delay="499"/>
                                          </p:stCondLst>
                                        </p:cTn>
                                        <p:tgtEl>
                                          <p:spTgt spid="1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2" grpId="0" animBg="1"/>
      <p:bldP spid="133" grpId="0" animBg="1"/>
      <p:bldP spid="134" grpId="0" animBg="1"/>
      <p:bldP spid="13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smtClean="0">
                <a:latin typeface="Calibri" charset="0"/>
                <a:ea typeface="ＭＳ Ｐゴシック" charset="0"/>
                <a:cs typeface="ＭＳ Ｐゴシック" charset="0"/>
              </a:rPr>
              <a:t>3c: Logical Op (or) </a:t>
            </a:r>
            <a:r>
              <a:rPr lang="en-US" dirty="0">
                <a:latin typeface="Calibri" charset="0"/>
                <a:ea typeface="ＭＳ Ｐゴシック" charset="0"/>
                <a:cs typeface="ＭＳ Ｐゴシック" charset="0"/>
              </a:rPr>
              <a:t>with Immediate</a:t>
            </a:r>
          </a:p>
        </p:txBody>
      </p:sp>
      <p:sp>
        <p:nvSpPr>
          <p:cNvPr id="57350" name="Rectangle 3"/>
          <p:cNvSpPr>
            <a:spLocks noGrp="1" noChangeArrowheads="1"/>
          </p:cNvSpPr>
          <p:nvPr>
            <p:ph type="body" idx="4294967295"/>
          </p:nvPr>
        </p:nvSpPr>
        <p:spPr>
          <a:xfrm>
            <a:off x="952500" y="1176338"/>
            <a:ext cx="8191500" cy="415925"/>
          </a:xfrm>
        </p:spPr>
        <p:txBody>
          <a:bodyPr/>
          <a:lstStyle/>
          <a:p>
            <a:r>
              <a:rPr lang="en-US" dirty="0">
                <a:latin typeface="Calibri" charset="0"/>
                <a:ea typeface="ＭＳ Ｐゴシック" charset="0"/>
                <a:cs typeface="ＭＳ Ｐゴシック" charset="0"/>
              </a:rPr>
              <a:t>R[</a:t>
            </a:r>
            <a:r>
              <a:rPr lang="en-US" dirty="0" err="1">
                <a:solidFill>
                  <a:schemeClr val="accent1"/>
                </a:solidFill>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 R[</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op </a:t>
            </a:r>
            <a:r>
              <a:rPr lang="en-US" dirty="0" err="1">
                <a:latin typeface="Calibri" charset="0"/>
                <a:ea typeface="ＭＳ Ｐゴシック" charset="0"/>
                <a:cs typeface="ＭＳ Ｐゴシック" charset="0"/>
              </a:rPr>
              <a:t>ZeroExt</a:t>
            </a:r>
            <a:r>
              <a:rPr lang="en-US" dirty="0">
                <a:latin typeface="Calibri" charset="0"/>
                <a:ea typeface="ＭＳ Ｐゴシック" charset="0"/>
                <a:cs typeface="ＭＳ Ｐゴシック" charset="0"/>
              </a:rPr>
              <a:t>[imm16]</a:t>
            </a:r>
          </a:p>
        </p:txBody>
      </p:sp>
      <p:sp>
        <p:nvSpPr>
          <p:cNvPr id="32775" name="Rectangle 4"/>
          <p:cNvSpPr>
            <a:spLocks noChangeArrowheads="1"/>
          </p:cNvSpPr>
          <p:nvPr/>
        </p:nvSpPr>
        <p:spPr bwMode="auto">
          <a:xfrm>
            <a:off x="3074988" y="1981200"/>
            <a:ext cx="5713412" cy="2794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7352" name="Group 5"/>
          <p:cNvGrpSpPr>
            <a:grpSpLocks/>
          </p:cNvGrpSpPr>
          <p:nvPr/>
        </p:nvGrpSpPr>
        <p:grpSpPr bwMode="auto">
          <a:xfrm>
            <a:off x="3068638" y="1968500"/>
            <a:ext cx="990600" cy="336550"/>
            <a:chOff x="1939" y="852"/>
            <a:chExt cx="624" cy="212"/>
          </a:xfrm>
        </p:grpSpPr>
        <p:sp>
          <p:nvSpPr>
            <p:cNvPr id="32872" name="Rectangle 6"/>
            <p:cNvSpPr>
              <a:spLocks noChangeArrowheads="1"/>
            </p:cNvSpPr>
            <p:nvPr/>
          </p:nvSpPr>
          <p:spPr bwMode="auto">
            <a:xfrm>
              <a:off x="1939" y="856"/>
              <a:ext cx="62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73" name="Rectangle 7"/>
            <p:cNvSpPr>
              <a:spLocks noChangeArrowheads="1"/>
            </p:cNvSpPr>
            <p:nvPr/>
          </p:nvSpPr>
          <p:spPr bwMode="auto">
            <a:xfrm>
              <a:off x="2121" y="852"/>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57353" name="Group 8"/>
          <p:cNvGrpSpPr>
            <a:grpSpLocks/>
          </p:cNvGrpSpPr>
          <p:nvPr/>
        </p:nvGrpSpPr>
        <p:grpSpPr bwMode="auto">
          <a:xfrm>
            <a:off x="4071938" y="1968500"/>
            <a:ext cx="920750" cy="336550"/>
            <a:chOff x="2571" y="852"/>
            <a:chExt cx="580" cy="212"/>
          </a:xfrm>
        </p:grpSpPr>
        <p:sp>
          <p:nvSpPr>
            <p:cNvPr id="32870" name="Rectangle 9"/>
            <p:cNvSpPr>
              <a:spLocks noChangeArrowheads="1"/>
            </p:cNvSpPr>
            <p:nvPr/>
          </p:nvSpPr>
          <p:spPr bwMode="auto">
            <a:xfrm>
              <a:off x="2571" y="856"/>
              <a:ext cx="58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71" name="Rectangle 10"/>
            <p:cNvSpPr>
              <a:spLocks noChangeArrowheads="1"/>
            </p:cNvSpPr>
            <p:nvPr/>
          </p:nvSpPr>
          <p:spPr bwMode="auto">
            <a:xfrm>
              <a:off x="2736" y="852"/>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57354" name="Group 11"/>
          <p:cNvGrpSpPr>
            <a:grpSpLocks/>
          </p:cNvGrpSpPr>
          <p:nvPr/>
        </p:nvGrpSpPr>
        <p:grpSpPr bwMode="auto">
          <a:xfrm>
            <a:off x="5005388" y="1968500"/>
            <a:ext cx="919162" cy="333375"/>
            <a:chOff x="3159" y="852"/>
            <a:chExt cx="579" cy="210"/>
          </a:xfrm>
        </p:grpSpPr>
        <p:sp>
          <p:nvSpPr>
            <p:cNvPr id="32868" name="Rectangle 12"/>
            <p:cNvSpPr>
              <a:spLocks noChangeArrowheads="1"/>
            </p:cNvSpPr>
            <p:nvPr/>
          </p:nvSpPr>
          <p:spPr bwMode="auto">
            <a:xfrm>
              <a:off x="3159" y="856"/>
              <a:ext cx="579"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69" name="Rectangle 13"/>
            <p:cNvSpPr>
              <a:spLocks noChangeArrowheads="1"/>
            </p:cNvSpPr>
            <p:nvPr/>
          </p:nvSpPr>
          <p:spPr bwMode="auto">
            <a:xfrm>
              <a:off x="3323" y="852"/>
              <a:ext cx="213" cy="210"/>
            </a:xfrm>
            <a:prstGeom prst="rect">
              <a:avLst/>
            </a:prstGeom>
            <a:noFill/>
            <a:ln w="12700">
              <a:noFill/>
              <a:miter lim="800000"/>
              <a:headEnd/>
              <a:tailEnd/>
            </a:ln>
          </p:spPr>
          <p:txBody>
            <a:bodyPr wrap="none" lIns="90488" tIns="44450" rIns="90488" bIns="44450">
              <a:spAutoFit/>
            </a:bodyPr>
            <a:lstStyle/>
            <a:p>
              <a:pPr>
                <a:defRPr/>
              </a:pPr>
              <a:r>
                <a:rPr lang="en-US" sz="1600" b="1" dirty="0" err="1">
                  <a:solidFill>
                    <a:srgbClr val="00B0F0"/>
                  </a:solidFill>
                  <a:latin typeface="+mn-lt"/>
                  <a:ea typeface="ＭＳ Ｐゴシック" charset="-128"/>
                  <a:cs typeface="ＭＳ Ｐゴシック" charset="-128"/>
                </a:rPr>
                <a:t>rt</a:t>
              </a:r>
              <a:endParaRPr lang="en-US" sz="1600" b="1" dirty="0">
                <a:solidFill>
                  <a:srgbClr val="00B0F0"/>
                </a:solidFill>
                <a:latin typeface="+mn-lt"/>
                <a:ea typeface="ＭＳ Ｐゴシック" charset="-128"/>
                <a:cs typeface="ＭＳ Ｐゴシック" charset="-128"/>
              </a:endParaRPr>
            </a:p>
          </p:txBody>
        </p:sp>
      </p:grpSp>
      <p:sp>
        <p:nvSpPr>
          <p:cNvPr id="32779" name="Rectangle 14"/>
          <p:cNvSpPr>
            <a:spLocks noChangeArrowheads="1"/>
          </p:cNvSpPr>
          <p:nvPr/>
        </p:nvSpPr>
        <p:spPr bwMode="auto">
          <a:xfrm>
            <a:off x="5937250" y="1974850"/>
            <a:ext cx="28575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780" name="Rectangle 15"/>
          <p:cNvSpPr>
            <a:spLocks noChangeArrowheads="1"/>
          </p:cNvSpPr>
          <p:nvPr/>
        </p:nvSpPr>
        <p:spPr bwMode="auto">
          <a:xfrm>
            <a:off x="6735763" y="1968500"/>
            <a:ext cx="1106487" cy="334963"/>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32781" name="Rectangle 16"/>
          <p:cNvSpPr>
            <a:spLocks noChangeArrowheads="1"/>
          </p:cNvSpPr>
          <p:nvPr/>
        </p:nvSpPr>
        <p:spPr bwMode="auto">
          <a:xfrm>
            <a:off x="8639175" y="16637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2782" name="Rectangle 17"/>
          <p:cNvSpPr>
            <a:spLocks noChangeArrowheads="1"/>
          </p:cNvSpPr>
          <p:nvPr/>
        </p:nvSpPr>
        <p:spPr bwMode="auto">
          <a:xfrm>
            <a:off x="5626100" y="16637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2783" name="Rectangle 18"/>
          <p:cNvSpPr>
            <a:spLocks noChangeArrowheads="1"/>
          </p:cNvSpPr>
          <p:nvPr/>
        </p:nvSpPr>
        <p:spPr bwMode="auto">
          <a:xfrm>
            <a:off x="4692650" y="16637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32784" name="Rectangle 19"/>
          <p:cNvSpPr>
            <a:spLocks noChangeArrowheads="1"/>
          </p:cNvSpPr>
          <p:nvPr/>
        </p:nvSpPr>
        <p:spPr bwMode="auto">
          <a:xfrm>
            <a:off x="3759200" y="16637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2785" name="Rectangle 20"/>
          <p:cNvSpPr>
            <a:spLocks noChangeArrowheads="1"/>
          </p:cNvSpPr>
          <p:nvPr/>
        </p:nvSpPr>
        <p:spPr bwMode="auto">
          <a:xfrm>
            <a:off x="2971800" y="16637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sp>
        <p:nvSpPr>
          <p:cNvPr id="32786" name="Rectangle 21"/>
          <p:cNvSpPr>
            <a:spLocks noChangeArrowheads="1"/>
          </p:cNvSpPr>
          <p:nvPr/>
        </p:nvSpPr>
        <p:spPr bwMode="auto">
          <a:xfrm>
            <a:off x="3328988" y="2273300"/>
            <a:ext cx="636587"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 bits</a:t>
            </a:r>
          </a:p>
        </p:txBody>
      </p:sp>
      <p:sp>
        <p:nvSpPr>
          <p:cNvPr id="32787" name="Rectangle 22"/>
          <p:cNvSpPr>
            <a:spLocks noChangeArrowheads="1"/>
          </p:cNvSpPr>
          <p:nvPr/>
        </p:nvSpPr>
        <p:spPr bwMode="auto">
          <a:xfrm>
            <a:off x="6988175" y="2273300"/>
            <a:ext cx="741363"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2788" name="Rectangle 23"/>
          <p:cNvSpPr>
            <a:spLocks noChangeArrowheads="1"/>
          </p:cNvSpPr>
          <p:nvPr/>
        </p:nvSpPr>
        <p:spPr bwMode="auto">
          <a:xfrm>
            <a:off x="5194300" y="2273300"/>
            <a:ext cx="63658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2789" name="Rectangle 24"/>
          <p:cNvSpPr>
            <a:spLocks noChangeArrowheads="1"/>
          </p:cNvSpPr>
          <p:nvPr/>
        </p:nvSpPr>
        <p:spPr bwMode="auto">
          <a:xfrm>
            <a:off x="4262438" y="2273300"/>
            <a:ext cx="636587"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grpSp>
        <p:nvGrpSpPr>
          <p:cNvPr id="57366" name="Group 25"/>
          <p:cNvGrpSpPr>
            <a:grpSpLocks/>
          </p:cNvGrpSpPr>
          <p:nvPr/>
        </p:nvGrpSpPr>
        <p:grpSpPr bwMode="auto">
          <a:xfrm>
            <a:off x="3082925" y="2365375"/>
            <a:ext cx="5878513" cy="946150"/>
            <a:chOff x="1942" y="1196"/>
            <a:chExt cx="3703" cy="596"/>
          </a:xfrm>
        </p:grpSpPr>
        <p:sp>
          <p:nvSpPr>
            <p:cNvPr id="32858" name="Rectangle 26"/>
            <p:cNvSpPr>
              <a:spLocks noChangeArrowheads="1"/>
            </p:cNvSpPr>
            <p:nvPr/>
          </p:nvSpPr>
          <p:spPr bwMode="auto">
            <a:xfrm>
              <a:off x="1959" y="1396"/>
              <a:ext cx="3599"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59" name="Rectangle 27"/>
            <p:cNvSpPr>
              <a:spLocks noChangeArrowheads="1"/>
            </p:cNvSpPr>
            <p:nvPr/>
          </p:nvSpPr>
          <p:spPr bwMode="auto">
            <a:xfrm>
              <a:off x="3762" y="1392"/>
              <a:ext cx="180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60" name="Rectangle 28"/>
            <p:cNvSpPr>
              <a:spLocks noChangeArrowheads="1"/>
            </p:cNvSpPr>
            <p:nvPr/>
          </p:nvSpPr>
          <p:spPr bwMode="auto">
            <a:xfrm>
              <a:off x="4313" y="1388"/>
              <a:ext cx="69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32861" name="Rectangle 29"/>
            <p:cNvSpPr>
              <a:spLocks noChangeArrowheads="1"/>
            </p:cNvSpPr>
            <p:nvPr/>
          </p:nvSpPr>
          <p:spPr bwMode="auto">
            <a:xfrm>
              <a:off x="5464" y="119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2862" name="Rectangle 30"/>
            <p:cNvSpPr>
              <a:spLocks noChangeArrowheads="1"/>
            </p:cNvSpPr>
            <p:nvPr/>
          </p:nvSpPr>
          <p:spPr bwMode="auto">
            <a:xfrm>
              <a:off x="3566" y="1196"/>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2863" name="Rectangle 31"/>
            <p:cNvSpPr>
              <a:spLocks noChangeArrowheads="1"/>
            </p:cNvSpPr>
            <p:nvPr/>
          </p:nvSpPr>
          <p:spPr bwMode="auto">
            <a:xfrm>
              <a:off x="3746" y="1196"/>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15</a:t>
              </a:r>
            </a:p>
          </p:txBody>
        </p:sp>
        <p:sp>
          <p:nvSpPr>
            <p:cNvPr id="32864" name="Rectangle 32"/>
            <p:cNvSpPr>
              <a:spLocks noChangeArrowheads="1"/>
            </p:cNvSpPr>
            <p:nvPr/>
          </p:nvSpPr>
          <p:spPr bwMode="auto">
            <a:xfrm>
              <a:off x="1942" y="1196"/>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sp>
          <p:nvSpPr>
            <p:cNvPr id="32865" name="Rectangle 33"/>
            <p:cNvSpPr>
              <a:spLocks noChangeArrowheads="1"/>
            </p:cNvSpPr>
            <p:nvPr/>
          </p:nvSpPr>
          <p:spPr bwMode="auto">
            <a:xfrm>
              <a:off x="4424" y="1580"/>
              <a:ext cx="467"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2866" name="Rectangle 34"/>
            <p:cNvSpPr>
              <a:spLocks noChangeArrowheads="1"/>
            </p:cNvSpPr>
            <p:nvPr/>
          </p:nvSpPr>
          <p:spPr bwMode="auto">
            <a:xfrm>
              <a:off x="2670" y="1580"/>
              <a:ext cx="467"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2867" name="Rectangle 35"/>
            <p:cNvSpPr>
              <a:spLocks noChangeArrowheads="1"/>
            </p:cNvSpPr>
            <p:nvPr/>
          </p:nvSpPr>
          <p:spPr bwMode="auto">
            <a:xfrm>
              <a:off x="2054" y="1394"/>
              <a:ext cx="161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0 0 0 0 0 0 0 0 0 0 0 0 0 0 0 0</a:t>
              </a:r>
            </a:p>
          </p:txBody>
        </p:sp>
      </p:grpSp>
      <p:sp>
        <p:nvSpPr>
          <p:cNvPr id="32791" name="Rectangle 36"/>
          <p:cNvSpPr>
            <a:spLocks noChangeArrowheads="1"/>
          </p:cNvSpPr>
          <p:nvPr/>
        </p:nvSpPr>
        <p:spPr bwMode="auto">
          <a:xfrm>
            <a:off x="6156325" y="4737100"/>
            <a:ext cx="2682875" cy="620683"/>
          </a:xfrm>
          <a:prstGeom prst="rect">
            <a:avLst/>
          </a:prstGeom>
          <a:noFill/>
          <a:ln w="12700">
            <a:noFill/>
            <a:miter lim="800000"/>
            <a:headEnd/>
            <a:tailEnd/>
          </a:ln>
        </p:spPr>
        <p:txBody>
          <a:bodyPr wrap="square" lIns="63500" tIns="25400" rIns="63500" bIns="25400">
            <a:spAutoFit/>
          </a:bodyPr>
          <a:lstStyle/>
          <a:p>
            <a:pPr>
              <a:lnSpc>
                <a:spcPct val="75000"/>
              </a:lnSpc>
              <a:spcBef>
                <a:spcPct val="65000"/>
              </a:spcBef>
              <a:buSzPct val="100000"/>
            </a:pPr>
            <a:r>
              <a:rPr lang="en-US" sz="2400" b="1" i="1" dirty="0" smtClean="0">
                <a:solidFill>
                  <a:schemeClr val="accent2"/>
                </a:solidFill>
                <a:latin typeface="Calibri" charset="0"/>
              </a:rPr>
              <a:t>What </a:t>
            </a:r>
            <a:r>
              <a:rPr lang="en-US" sz="2400" b="1" i="1" dirty="0">
                <a:solidFill>
                  <a:schemeClr val="accent2"/>
                </a:solidFill>
                <a:latin typeface="Calibri" charset="0"/>
              </a:rPr>
              <a:t>about </a:t>
            </a:r>
            <a:r>
              <a:rPr lang="en-US" sz="2400" b="1" i="1" dirty="0" err="1">
                <a:solidFill>
                  <a:schemeClr val="accent2"/>
                </a:solidFill>
                <a:latin typeface="Calibri" charset="0"/>
              </a:rPr>
              <a:t>Rt</a:t>
            </a:r>
            <a:r>
              <a:rPr lang="en-US" sz="2400" b="1" i="1" dirty="0">
                <a:solidFill>
                  <a:schemeClr val="accent2"/>
                </a:solidFill>
                <a:latin typeface="Calibri" charset="0"/>
              </a:rPr>
              <a:t> Read?</a:t>
            </a:r>
          </a:p>
        </p:txBody>
      </p:sp>
      <p:sp>
        <p:nvSpPr>
          <p:cNvPr id="32793" name="Rectangle 38"/>
          <p:cNvSpPr>
            <a:spLocks noChangeArrowheads="1"/>
          </p:cNvSpPr>
          <p:nvPr/>
        </p:nvSpPr>
        <p:spPr bwMode="auto">
          <a:xfrm>
            <a:off x="5483225" y="43688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794" name="Rectangle 39"/>
          <p:cNvSpPr>
            <a:spLocks noChangeArrowheads="1"/>
          </p:cNvSpPr>
          <p:nvPr/>
        </p:nvSpPr>
        <p:spPr bwMode="auto">
          <a:xfrm>
            <a:off x="4800600" y="3644900"/>
            <a:ext cx="1039813" cy="393700"/>
          </a:xfrm>
          <a:prstGeom prst="rect">
            <a:avLst/>
          </a:prstGeom>
          <a:noFill/>
          <a:ln w="12700">
            <a:noFill/>
            <a:miter lim="800000"/>
            <a:headEnd/>
            <a:tailEnd/>
          </a:ln>
        </p:spPr>
        <p:txBody>
          <a:bodyPr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32795" name="Rectangle 40"/>
          <p:cNvSpPr>
            <a:spLocks noChangeArrowheads="1"/>
          </p:cNvSpPr>
          <p:nvPr/>
        </p:nvSpPr>
        <p:spPr bwMode="auto">
          <a:xfrm>
            <a:off x="1597025" y="52070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2796" name="Rectangle 41"/>
          <p:cNvSpPr>
            <a:spLocks noChangeArrowheads="1"/>
          </p:cNvSpPr>
          <p:nvPr/>
        </p:nvSpPr>
        <p:spPr bwMode="auto">
          <a:xfrm>
            <a:off x="1174750" y="3606800"/>
            <a:ext cx="901465"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32797" name="Line 42"/>
          <p:cNvSpPr>
            <a:spLocks noChangeShapeType="1"/>
          </p:cNvSpPr>
          <p:nvPr/>
        </p:nvSpPr>
        <p:spPr bwMode="auto">
          <a:xfrm flipH="1">
            <a:off x="1362075" y="46212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98" name="Rectangle 43"/>
          <p:cNvSpPr>
            <a:spLocks noChangeArrowheads="1"/>
          </p:cNvSpPr>
          <p:nvPr/>
        </p:nvSpPr>
        <p:spPr bwMode="auto">
          <a:xfrm>
            <a:off x="1214438" y="47212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799" name="Line 44"/>
          <p:cNvSpPr>
            <a:spLocks noChangeShapeType="1"/>
          </p:cNvSpPr>
          <p:nvPr/>
        </p:nvSpPr>
        <p:spPr bwMode="auto">
          <a:xfrm flipH="1">
            <a:off x="4187825" y="4445000"/>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0" name="Rectangle 45"/>
          <p:cNvSpPr>
            <a:spLocks noChangeArrowheads="1"/>
          </p:cNvSpPr>
          <p:nvPr/>
        </p:nvSpPr>
        <p:spPr bwMode="auto">
          <a:xfrm>
            <a:off x="4035425" y="41402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801" name="Rectangle 46"/>
          <p:cNvSpPr>
            <a:spLocks noChangeArrowheads="1"/>
          </p:cNvSpPr>
          <p:nvPr/>
        </p:nvSpPr>
        <p:spPr bwMode="auto">
          <a:xfrm>
            <a:off x="3241675" y="4140200"/>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32802" name="Line 47"/>
          <p:cNvSpPr>
            <a:spLocks noChangeShapeType="1"/>
          </p:cNvSpPr>
          <p:nvPr/>
        </p:nvSpPr>
        <p:spPr bwMode="auto">
          <a:xfrm flipV="1">
            <a:off x="3502025" y="4978400"/>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3" name="Rectangle 48"/>
          <p:cNvSpPr>
            <a:spLocks noChangeArrowheads="1"/>
          </p:cNvSpPr>
          <p:nvPr/>
        </p:nvSpPr>
        <p:spPr bwMode="auto">
          <a:xfrm>
            <a:off x="3346450" y="51022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804" name="Rectangle 49"/>
          <p:cNvSpPr>
            <a:spLocks noChangeArrowheads="1"/>
          </p:cNvSpPr>
          <p:nvPr/>
        </p:nvSpPr>
        <p:spPr bwMode="auto">
          <a:xfrm>
            <a:off x="3273425" y="4673600"/>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32805" name="Line 50"/>
          <p:cNvSpPr>
            <a:spLocks noChangeShapeType="1"/>
          </p:cNvSpPr>
          <p:nvPr/>
        </p:nvSpPr>
        <p:spPr bwMode="auto">
          <a:xfrm flipV="1">
            <a:off x="2892425" y="39846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6" name="Line 51"/>
          <p:cNvSpPr>
            <a:spLocks noChangeShapeType="1"/>
          </p:cNvSpPr>
          <p:nvPr/>
        </p:nvSpPr>
        <p:spPr bwMode="auto">
          <a:xfrm flipV="1">
            <a:off x="2143125" y="39846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7" name="Rectangle 52"/>
          <p:cNvSpPr>
            <a:spLocks noChangeArrowheads="1"/>
          </p:cNvSpPr>
          <p:nvPr/>
        </p:nvSpPr>
        <p:spPr bwMode="auto">
          <a:xfrm>
            <a:off x="2000250" y="38354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2808" name="Line 53"/>
          <p:cNvSpPr>
            <a:spLocks noChangeShapeType="1"/>
          </p:cNvSpPr>
          <p:nvPr/>
        </p:nvSpPr>
        <p:spPr bwMode="auto">
          <a:xfrm flipV="1">
            <a:off x="2524125" y="39846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9" name="Rectangle 54"/>
          <p:cNvSpPr>
            <a:spLocks noChangeArrowheads="1"/>
          </p:cNvSpPr>
          <p:nvPr/>
        </p:nvSpPr>
        <p:spPr bwMode="auto">
          <a:xfrm>
            <a:off x="2359025" y="38354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2810" name="Rectangle 55"/>
          <p:cNvSpPr>
            <a:spLocks noChangeArrowheads="1"/>
          </p:cNvSpPr>
          <p:nvPr/>
        </p:nvSpPr>
        <p:spPr bwMode="auto">
          <a:xfrm>
            <a:off x="1938338" y="4211638"/>
            <a:ext cx="43973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32811" name="Rectangle 56"/>
          <p:cNvSpPr>
            <a:spLocks noChangeArrowheads="1"/>
          </p:cNvSpPr>
          <p:nvPr/>
        </p:nvSpPr>
        <p:spPr bwMode="auto">
          <a:xfrm>
            <a:off x="2395538" y="4211638"/>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32812" name="Rectangle 57"/>
          <p:cNvSpPr>
            <a:spLocks noChangeArrowheads="1"/>
          </p:cNvSpPr>
          <p:nvPr/>
        </p:nvSpPr>
        <p:spPr bwMode="auto">
          <a:xfrm>
            <a:off x="2776538" y="4211638"/>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32813" name="Rectangle 58"/>
          <p:cNvSpPr>
            <a:spLocks noChangeArrowheads="1"/>
          </p:cNvSpPr>
          <p:nvPr/>
        </p:nvSpPr>
        <p:spPr bwMode="auto">
          <a:xfrm>
            <a:off x="1938338" y="4597400"/>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32814" name="Rectangle 59"/>
          <p:cNvSpPr>
            <a:spLocks noChangeArrowheads="1"/>
          </p:cNvSpPr>
          <p:nvPr/>
        </p:nvSpPr>
        <p:spPr bwMode="auto">
          <a:xfrm>
            <a:off x="2359025" y="3606800"/>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2815" name="Rectangle 60"/>
          <p:cNvSpPr>
            <a:spLocks noChangeArrowheads="1"/>
          </p:cNvSpPr>
          <p:nvPr/>
        </p:nvSpPr>
        <p:spPr bwMode="auto">
          <a:xfrm>
            <a:off x="2190750" y="2844800"/>
            <a:ext cx="396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sp>
        <p:nvSpPr>
          <p:cNvPr id="32816" name="Rectangle 61"/>
          <p:cNvSpPr>
            <a:spLocks noChangeArrowheads="1"/>
          </p:cNvSpPr>
          <p:nvPr/>
        </p:nvSpPr>
        <p:spPr bwMode="auto">
          <a:xfrm>
            <a:off x="2740025" y="3606800"/>
            <a:ext cx="396875" cy="363538"/>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2817" name="Rectangle 62"/>
          <p:cNvSpPr>
            <a:spLocks noChangeArrowheads="1"/>
          </p:cNvSpPr>
          <p:nvPr/>
        </p:nvSpPr>
        <p:spPr bwMode="auto">
          <a:xfrm>
            <a:off x="1758950" y="2844800"/>
            <a:ext cx="4286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2818" name="Rectangle 63"/>
          <p:cNvSpPr>
            <a:spLocks noChangeArrowheads="1"/>
          </p:cNvSpPr>
          <p:nvPr/>
        </p:nvSpPr>
        <p:spPr bwMode="auto">
          <a:xfrm>
            <a:off x="3070225" y="5461000"/>
            <a:ext cx="355600" cy="1041400"/>
          </a:xfrm>
          <a:prstGeom prst="rect">
            <a:avLst/>
          </a:prstGeom>
          <a:noFill/>
          <a:ln w="25400">
            <a:solidFill>
              <a:schemeClr val="accent2"/>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19" name="Rectangle 64"/>
          <p:cNvSpPr>
            <a:spLocks noChangeArrowheads="1"/>
          </p:cNvSpPr>
          <p:nvPr/>
        </p:nvSpPr>
        <p:spPr bwMode="auto">
          <a:xfrm rot="5400000">
            <a:off x="2805907" y="5761831"/>
            <a:ext cx="908050" cy="366713"/>
          </a:xfrm>
          <a:prstGeom prst="rect">
            <a:avLst/>
          </a:prstGeom>
          <a:noFill/>
          <a:ln w="12700">
            <a:noFill/>
            <a:miter lim="800000"/>
            <a:headEnd/>
            <a:tailEnd/>
          </a:ln>
        </p:spPr>
        <p:txBody>
          <a:bodyPr wrap="none" lIns="90488" tIns="44450" rIns="90488" bIns="44450">
            <a:spAutoFit/>
          </a:bodyPr>
          <a:lstStyle/>
          <a:p>
            <a:r>
              <a:rPr lang="en-US" b="1">
                <a:latin typeface="Calibri" charset="0"/>
              </a:rPr>
              <a:t>ZeroExt</a:t>
            </a:r>
            <a:endParaRPr lang="en-US" sz="2000" b="1">
              <a:latin typeface="Calibri" charset="0"/>
            </a:endParaRPr>
          </a:p>
        </p:txBody>
      </p:sp>
      <p:sp>
        <p:nvSpPr>
          <p:cNvPr id="32820" name="Rectangle 65"/>
          <p:cNvSpPr>
            <a:spLocks noChangeArrowheads="1"/>
          </p:cNvSpPr>
          <p:nvPr/>
        </p:nvSpPr>
        <p:spPr bwMode="auto">
          <a:xfrm>
            <a:off x="3578225" y="59404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821" name="Line 66"/>
          <p:cNvSpPr>
            <a:spLocks noChangeShapeType="1"/>
          </p:cNvSpPr>
          <p:nvPr/>
        </p:nvSpPr>
        <p:spPr bwMode="auto">
          <a:xfrm flipH="1">
            <a:off x="3730625" y="5838825"/>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22" name="Line 67"/>
          <p:cNvSpPr>
            <a:spLocks noChangeShapeType="1"/>
          </p:cNvSpPr>
          <p:nvPr/>
        </p:nvSpPr>
        <p:spPr bwMode="auto">
          <a:xfrm flipH="1">
            <a:off x="2651125" y="58404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23" name="Rectangle 68"/>
          <p:cNvSpPr>
            <a:spLocks noChangeArrowheads="1"/>
          </p:cNvSpPr>
          <p:nvPr/>
        </p:nvSpPr>
        <p:spPr bwMode="auto">
          <a:xfrm>
            <a:off x="2435225" y="59404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2824" name="Rectangle 69"/>
          <p:cNvSpPr>
            <a:spLocks noChangeArrowheads="1"/>
          </p:cNvSpPr>
          <p:nvPr/>
        </p:nvSpPr>
        <p:spPr bwMode="auto">
          <a:xfrm>
            <a:off x="1520825" y="5664200"/>
            <a:ext cx="9112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2825" name="Rectangle 70"/>
          <p:cNvSpPr>
            <a:spLocks noChangeArrowheads="1"/>
          </p:cNvSpPr>
          <p:nvPr/>
        </p:nvSpPr>
        <p:spPr bwMode="auto">
          <a:xfrm>
            <a:off x="4264025" y="6121400"/>
            <a:ext cx="946599"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32826" name="Rectangle 71"/>
          <p:cNvSpPr>
            <a:spLocks noChangeArrowheads="1"/>
          </p:cNvSpPr>
          <p:nvPr/>
        </p:nvSpPr>
        <p:spPr bwMode="auto">
          <a:xfrm>
            <a:off x="2206625" y="3273425"/>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2827" name="Rectangle 72"/>
          <p:cNvSpPr>
            <a:spLocks noChangeArrowheads="1"/>
          </p:cNvSpPr>
          <p:nvPr/>
        </p:nvSpPr>
        <p:spPr bwMode="auto">
          <a:xfrm>
            <a:off x="1825625" y="3273425"/>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2828" name="Freeform 73"/>
          <p:cNvSpPr>
            <a:spLocks/>
          </p:cNvSpPr>
          <p:nvPr/>
        </p:nvSpPr>
        <p:spPr bwMode="auto">
          <a:xfrm>
            <a:off x="1749425" y="3302000"/>
            <a:ext cx="838200" cy="304800"/>
          </a:xfrm>
          <a:custGeom>
            <a:avLst/>
            <a:gdLst>
              <a:gd name="T0" fmla="*/ 0 w 528"/>
              <a:gd name="T1" fmla="*/ 0 h 192"/>
              <a:gd name="T2" fmla="*/ 120967500 w 528"/>
              <a:gd name="T3" fmla="*/ 483870000 h 192"/>
              <a:gd name="T4" fmla="*/ 1209675000 w 528"/>
              <a:gd name="T5" fmla="*/ 483870000 h 192"/>
              <a:gd name="T6" fmla="*/ 1330642500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29" name="Rectangle 74"/>
          <p:cNvSpPr>
            <a:spLocks noChangeArrowheads="1"/>
          </p:cNvSpPr>
          <p:nvPr/>
        </p:nvSpPr>
        <p:spPr bwMode="auto">
          <a:xfrm>
            <a:off x="1749425" y="4216400"/>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0" name="Rectangle 75"/>
          <p:cNvSpPr>
            <a:spLocks noChangeArrowheads="1"/>
          </p:cNvSpPr>
          <p:nvPr/>
        </p:nvSpPr>
        <p:spPr bwMode="auto">
          <a:xfrm>
            <a:off x="4057650" y="49149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2831" name="Rectangle 76"/>
          <p:cNvSpPr>
            <a:spLocks noChangeArrowheads="1"/>
          </p:cNvSpPr>
          <p:nvPr/>
        </p:nvSpPr>
        <p:spPr bwMode="auto">
          <a:xfrm>
            <a:off x="4057650" y="569436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2832" name="Freeform 77"/>
          <p:cNvSpPr>
            <a:spLocks/>
          </p:cNvSpPr>
          <p:nvPr/>
        </p:nvSpPr>
        <p:spPr bwMode="auto">
          <a:xfrm>
            <a:off x="4111625" y="4826000"/>
            <a:ext cx="304800" cy="1219200"/>
          </a:xfrm>
          <a:custGeom>
            <a:avLst/>
            <a:gdLst>
              <a:gd name="T0" fmla="*/ 0 w 192"/>
              <a:gd name="T1" fmla="*/ 0 h 768"/>
              <a:gd name="T2" fmla="*/ 0 w 192"/>
              <a:gd name="T3" fmla="*/ 1935480000 h 768"/>
              <a:gd name="T4" fmla="*/ 483870000 w 192"/>
              <a:gd name="T5" fmla="*/ 1693545000 h 768"/>
              <a:gd name="T6" fmla="*/ 483870000 w 192"/>
              <a:gd name="T7" fmla="*/ 241935000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7409" name="Group 78"/>
          <p:cNvGrpSpPr>
            <a:grpSpLocks/>
          </p:cNvGrpSpPr>
          <p:nvPr/>
        </p:nvGrpSpPr>
        <p:grpSpPr bwMode="auto">
          <a:xfrm>
            <a:off x="4921250" y="4216400"/>
            <a:ext cx="485775" cy="1143000"/>
            <a:chOff x="4009" y="2304"/>
            <a:chExt cx="306" cy="720"/>
          </a:xfrm>
        </p:grpSpPr>
        <p:sp>
          <p:nvSpPr>
            <p:cNvPr id="32855" name="Rectangle 79"/>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32856" name="Rectangle 80"/>
            <p:cNvSpPr>
              <a:spLocks noChangeArrowheads="1"/>
            </p:cNvSpPr>
            <p:nvPr/>
          </p:nvSpPr>
          <p:spPr bwMode="auto">
            <a:xfrm rot="5400000">
              <a:off x="4016" y="2582"/>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32857" name="Freeform 81"/>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2834" name="Line 82"/>
          <p:cNvSpPr>
            <a:spLocks noChangeShapeType="1"/>
          </p:cNvSpPr>
          <p:nvPr/>
        </p:nvSpPr>
        <p:spPr bwMode="auto">
          <a:xfrm>
            <a:off x="1978025" y="3149600"/>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5" name="Line 83"/>
          <p:cNvSpPr>
            <a:spLocks noChangeShapeType="1"/>
          </p:cNvSpPr>
          <p:nvPr/>
        </p:nvSpPr>
        <p:spPr bwMode="auto">
          <a:xfrm>
            <a:off x="2359025" y="3149600"/>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6" name="Freeform 84"/>
          <p:cNvSpPr>
            <a:spLocks/>
          </p:cNvSpPr>
          <p:nvPr/>
        </p:nvSpPr>
        <p:spPr bwMode="auto">
          <a:xfrm>
            <a:off x="1444625" y="2921000"/>
            <a:ext cx="304800" cy="533400"/>
          </a:xfrm>
          <a:custGeom>
            <a:avLst/>
            <a:gdLst>
              <a:gd name="T0" fmla="*/ 0 w 192"/>
              <a:gd name="T1" fmla="*/ 0 h 336"/>
              <a:gd name="T2" fmla="*/ 0 w 192"/>
              <a:gd name="T3" fmla="*/ 846772500 h 336"/>
              <a:gd name="T4" fmla="*/ 483870000 w 192"/>
              <a:gd name="T5" fmla="*/ 8467725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37" name="Line 85"/>
          <p:cNvSpPr>
            <a:spLocks noChangeShapeType="1"/>
          </p:cNvSpPr>
          <p:nvPr/>
        </p:nvSpPr>
        <p:spPr bwMode="auto">
          <a:xfrm>
            <a:off x="1901825" y="3987800"/>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8" name="Line 86"/>
          <p:cNvSpPr>
            <a:spLocks noChangeShapeType="1"/>
          </p:cNvSpPr>
          <p:nvPr/>
        </p:nvSpPr>
        <p:spPr bwMode="auto">
          <a:xfrm>
            <a:off x="2206625" y="3606800"/>
            <a:ext cx="0" cy="609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9" name="Line 87"/>
          <p:cNvSpPr>
            <a:spLocks noChangeShapeType="1"/>
          </p:cNvSpPr>
          <p:nvPr/>
        </p:nvSpPr>
        <p:spPr bwMode="auto">
          <a:xfrm>
            <a:off x="2587625" y="3911600"/>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40" name="Line 88"/>
          <p:cNvSpPr>
            <a:spLocks noChangeShapeType="1"/>
          </p:cNvSpPr>
          <p:nvPr/>
        </p:nvSpPr>
        <p:spPr bwMode="auto">
          <a:xfrm>
            <a:off x="2968625" y="3911600"/>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41" name="Rectangle 89"/>
          <p:cNvSpPr>
            <a:spLocks noChangeArrowheads="1"/>
          </p:cNvSpPr>
          <p:nvPr/>
        </p:nvSpPr>
        <p:spPr bwMode="auto">
          <a:xfrm>
            <a:off x="2762250" y="38354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2842" name="Line 90"/>
          <p:cNvSpPr>
            <a:spLocks noChangeShapeType="1"/>
          </p:cNvSpPr>
          <p:nvPr/>
        </p:nvSpPr>
        <p:spPr bwMode="auto">
          <a:xfrm>
            <a:off x="3197225" y="4521200"/>
            <a:ext cx="175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3" name="Line 91"/>
          <p:cNvSpPr>
            <a:spLocks noChangeShapeType="1"/>
          </p:cNvSpPr>
          <p:nvPr/>
        </p:nvSpPr>
        <p:spPr bwMode="auto">
          <a:xfrm flipH="1">
            <a:off x="5254625" y="4064000"/>
            <a:ext cx="3175" cy="3429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4" name="Line 92"/>
          <p:cNvSpPr>
            <a:spLocks noChangeShapeType="1"/>
          </p:cNvSpPr>
          <p:nvPr/>
        </p:nvSpPr>
        <p:spPr bwMode="auto">
          <a:xfrm>
            <a:off x="3197225" y="5054600"/>
            <a:ext cx="914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5" name="Line 93"/>
          <p:cNvSpPr>
            <a:spLocks noChangeShapeType="1"/>
          </p:cNvSpPr>
          <p:nvPr/>
        </p:nvSpPr>
        <p:spPr bwMode="auto">
          <a:xfrm>
            <a:off x="4416425" y="5207000"/>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6" name="Line 94"/>
          <p:cNvSpPr>
            <a:spLocks noChangeShapeType="1"/>
          </p:cNvSpPr>
          <p:nvPr/>
        </p:nvSpPr>
        <p:spPr bwMode="auto">
          <a:xfrm>
            <a:off x="3425825" y="5892800"/>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7" name="Line 95"/>
          <p:cNvSpPr>
            <a:spLocks noChangeShapeType="1"/>
          </p:cNvSpPr>
          <p:nvPr/>
        </p:nvSpPr>
        <p:spPr bwMode="auto">
          <a:xfrm>
            <a:off x="2359025" y="5892800"/>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8" name="Line 96"/>
          <p:cNvSpPr>
            <a:spLocks noChangeShapeType="1"/>
          </p:cNvSpPr>
          <p:nvPr/>
        </p:nvSpPr>
        <p:spPr bwMode="auto">
          <a:xfrm flipH="1">
            <a:off x="1978025" y="5054600"/>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49" name="Line 97"/>
          <p:cNvSpPr>
            <a:spLocks noChangeShapeType="1"/>
          </p:cNvSpPr>
          <p:nvPr/>
        </p:nvSpPr>
        <p:spPr bwMode="auto">
          <a:xfrm>
            <a:off x="2054225" y="5054600"/>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50" name="Line 98"/>
          <p:cNvSpPr>
            <a:spLocks noChangeShapeType="1"/>
          </p:cNvSpPr>
          <p:nvPr/>
        </p:nvSpPr>
        <p:spPr bwMode="auto">
          <a:xfrm>
            <a:off x="2054225" y="5207000"/>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51" name="Line 99"/>
          <p:cNvSpPr>
            <a:spLocks noChangeShapeType="1"/>
          </p:cNvSpPr>
          <p:nvPr/>
        </p:nvSpPr>
        <p:spPr bwMode="auto">
          <a:xfrm flipV="1">
            <a:off x="4264025" y="5969000"/>
            <a:ext cx="0" cy="3810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52" name="Line 100"/>
          <p:cNvSpPr>
            <a:spLocks noChangeShapeType="1"/>
          </p:cNvSpPr>
          <p:nvPr/>
        </p:nvSpPr>
        <p:spPr bwMode="auto">
          <a:xfrm flipH="1">
            <a:off x="5635625" y="4673600"/>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53" name="Rectangle 101"/>
          <p:cNvSpPr>
            <a:spLocks noChangeArrowheads="1"/>
          </p:cNvSpPr>
          <p:nvPr/>
        </p:nvSpPr>
        <p:spPr bwMode="auto">
          <a:xfrm>
            <a:off x="730250" y="2540000"/>
            <a:ext cx="942975" cy="393700"/>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sp>
        <p:nvSpPr>
          <p:cNvPr id="32854" name="Freeform 102"/>
          <p:cNvSpPr>
            <a:spLocks/>
          </p:cNvSpPr>
          <p:nvPr/>
        </p:nvSpPr>
        <p:spPr bwMode="auto">
          <a:xfrm>
            <a:off x="1216025" y="4673600"/>
            <a:ext cx="4648200" cy="1981200"/>
          </a:xfrm>
          <a:custGeom>
            <a:avLst/>
            <a:gdLst>
              <a:gd name="T0" fmla="*/ 2147483647 w 2928"/>
              <a:gd name="T1" fmla="*/ 120967500 h 1248"/>
              <a:gd name="T2" fmla="*/ 2147483647 w 2928"/>
              <a:gd name="T3" fmla="*/ 120967500 h 1248"/>
              <a:gd name="T4" fmla="*/ 2147483647 w 2928"/>
              <a:gd name="T5" fmla="*/ 2147483647 h 1248"/>
              <a:gd name="T6" fmla="*/ 0 w 2928"/>
              <a:gd name="T7" fmla="*/ 2147483647 h 1248"/>
              <a:gd name="T8" fmla="*/ 0 w 2928"/>
              <a:gd name="T9" fmla="*/ 0 h 1248"/>
              <a:gd name="T10" fmla="*/ 846772500 w 2928"/>
              <a:gd name="T11" fmla="*/ 0 h 1248"/>
              <a:gd name="T12" fmla="*/ 0 60000 65536"/>
              <a:gd name="T13" fmla="*/ 0 60000 65536"/>
              <a:gd name="T14" fmla="*/ 0 60000 65536"/>
              <a:gd name="T15" fmla="*/ 0 60000 65536"/>
              <a:gd name="T16" fmla="*/ 0 60000 65536"/>
              <a:gd name="T17" fmla="*/ 0 60000 65536"/>
              <a:gd name="T18" fmla="*/ 0 w 2928"/>
              <a:gd name="T19" fmla="*/ 0 h 1248"/>
              <a:gd name="T20" fmla="*/ 2928 w 2928"/>
              <a:gd name="T21" fmla="*/ 1248 h 1248"/>
            </a:gdLst>
            <a:ahLst/>
            <a:cxnLst>
              <a:cxn ang="T12">
                <a:pos x="T0" y="T1"/>
              </a:cxn>
              <a:cxn ang="T13">
                <a:pos x="T2" y="T3"/>
              </a:cxn>
              <a:cxn ang="T14">
                <a:pos x="T4" y="T5"/>
              </a:cxn>
              <a:cxn ang="T15">
                <a:pos x="T6" y="T7"/>
              </a:cxn>
              <a:cxn ang="T16">
                <a:pos x="T8" y="T9"/>
              </a:cxn>
              <a:cxn ang="T17">
                <a:pos x="T10" y="T11"/>
              </a:cxn>
            </a:cxnLst>
            <a:rect l="T18" t="T19" r="T20" b="T21"/>
            <a:pathLst>
              <a:path w="2928" h="1248">
                <a:moveTo>
                  <a:pt x="2640" y="48"/>
                </a:moveTo>
                <a:lnTo>
                  <a:pt x="2928" y="48"/>
                </a:lnTo>
                <a:lnTo>
                  <a:pt x="2928" y="1248"/>
                </a:lnTo>
                <a:lnTo>
                  <a:pt x="0" y="1248"/>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106" name="Text Box 77"/>
          <p:cNvSpPr txBox="1">
            <a:spLocks noChangeArrowheads="1"/>
          </p:cNvSpPr>
          <p:nvPr/>
        </p:nvSpPr>
        <p:spPr bwMode="auto">
          <a:xfrm>
            <a:off x="3674533" y="3226326"/>
            <a:ext cx="4226813" cy="461665"/>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b="1" i="1" dirty="0" smtClean="0">
                <a:solidFill>
                  <a:schemeClr val="accent2"/>
                </a:solidFill>
                <a:latin typeface="Calibri" charset="0"/>
              </a:rPr>
              <a:t>Writing </a:t>
            </a:r>
            <a:r>
              <a:rPr lang="en-US" b="1" i="1" dirty="0">
                <a:solidFill>
                  <a:schemeClr val="accent2"/>
                </a:solidFill>
                <a:latin typeface="Calibri" charset="0"/>
              </a:rPr>
              <a:t>to </a:t>
            </a:r>
            <a:r>
              <a:rPr lang="en-US" b="1" i="1" dirty="0" err="1">
                <a:solidFill>
                  <a:schemeClr val="accent2"/>
                </a:solidFill>
                <a:latin typeface="Calibri" charset="0"/>
              </a:rPr>
              <a:t>Rt</a:t>
            </a:r>
            <a:r>
              <a:rPr lang="en-US" b="1" i="1" dirty="0">
                <a:solidFill>
                  <a:schemeClr val="accent2"/>
                </a:solidFill>
                <a:latin typeface="Calibri" charset="0"/>
              </a:rPr>
              <a:t> </a:t>
            </a:r>
            <a:r>
              <a:rPr lang="en-US" b="1" i="1" dirty="0" smtClean="0">
                <a:solidFill>
                  <a:schemeClr val="accent2"/>
                </a:solidFill>
                <a:latin typeface="Calibri" charset="0"/>
              </a:rPr>
              <a:t>register (not Rd)!!</a:t>
            </a:r>
            <a:endParaRPr lang="en-US" b="1" dirty="0">
              <a:solidFill>
                <a:schemeClr val="accent2"/>
              </a:solidFill>
              <a:latin typeface="Calibri" charset="0"/>
            </a:endParaRPr>
          </a:p>
        </p:txBody>
      </p:sp>
      <p:sp>
        <p:nvSpPr>
          <p:cNvPr id="2" name="Slide Number Placeholder 1"/>
          <p:cNvSpPr>
            <a:spLocks noGrp="1"/>
          </p:cNvSpPr>
          <p:nvPr>
            <p:ph type="sldNum" sz="quarter" idx="12"/>
          </p:nvPr>
        </p:nvSpPr>
        <p:spPr/>
        <p:txBody>
          <a:bodyPr/>
          <a:lstStyle/>
          <a:p>
            <a:pPr>
              <a:defRPr/>
            </a:pPr>
            <a:fld id="{2B3FC65D-271A-A842-B579-8A644641AC8D}" type="slidenum">
              <a:rPr lang="en-US" smtClean="0"/>
              <a:pPr>
                <a:defRPr/>
              </a:pPr>
              <a:t>21</a:t>
            </a:fld>
            <a:endParaRPr lang="en-US"/>
          </a:p>
        </p:txBody>
      </p:sp>
    </p:spTree>
    <p:extLst>
      <p:ext uri="{BB962C8B-B14F-4D97-AF65-F5344CB8AC3E}">
        <p14:creationId xmlns:p14="http://schemas.microsoft.com/office/powerpoint/2010/main" val="15745873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6">
                                            <p:txEl>
                                              <p:pRg st="0" end="0"/>
                                            </p:txEl>
                                          </p:spTgt>
                                        </p:tgtEl>
                                        <p:attrNameLst>
                                          <p:attrName>style.visibility</p:attrName>
                                        </p:attrNameLst>
                                      </p:cBhvr>
                                      <p:to>
                                        <p:strVal val="visible"/>
                                      </p:to>
                                    </p:set>
                                    <p:animEffect transition="in" filter="wipe(left)">
                                      <p:cBhvr>
                                        <p:cTn id="7" dur="500"/>
                                        <p:tgtEl>
                                          <p:spTgt spid="1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91"/>
                                        </p:tgtEl>
                                        <p:attrNameLst>
                                          <p:attrName>style.visibility</p:attrName>
                                        </p:attrNameLst>
                                      </p:cBhvr>
                                      <p:to>
                                        <p:strVal val="visible"/>
                                      </p:to>
                                    </p:set>
                                    <p:animEffect transition="in" filter="wipe(left)">
                                      <p:cBhvr>
                                        <p:cTn id="12" dur="500"/>
                                        <p:tgtEl>
                                          <p:spTgt spid="327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91" grpId="0"/>
      <p:bldP spid="106"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4763"/>
            <a:ext cx="8229600" cy="1143001"/>
          </a:xfrm>
        </p:spPr>
        <p:txBody>
          <a:bodyPr/>
          <a:lstStyle/>
          <a:p>
            <a:r>
              <a:rPr lang="en-US" dirty="0" smtClean="0">
                <a:latin typeface="Calibri" charset="0"/>
                <a:ea typeface="ＭＳ Ｐゴシック" charset="0"/>
                <a:cs typeface="ＭＳ Ｐゴシック" charset="0"/>
              </a:rPr>
              <a:t>3d: Load </a:t>
            </a:r>
            <a:r>
              <a:rPr lang="en-US" dirty="0">
                <a:latin typeface="Calibri" charset="0"/>
                <a:ea typeface="ＭＳ Ｐゴシック" charset="0"/>
                <a:cs typeface="ＭＳ Ｐゴシック" charset="0"/>
              </a:rPr>
              <a:t>Operations</a:t>
            </a:r>
          </a:p>
        </p:txBody>
      </p:sp>
      <p:sp>
        <p:nvSpPr>
          <p:cNvPr id="61443" name="Rectangle 3"/>
          <p:cNvSpPr>
            <a:spLocks noGrp="1" noChangeArrowheads="1"/>
          </p:cNvSpPr>
          <p:nvPr>
            <p:ph idx="1"/>
          </p:nvPr>
        </p:nvSpPr>
        <p:spPr>
          <a:xfrm>
            <a:off x="457200" y="1011238"/>
            <a:ext cx="8229600" cy="4525962"/>
          </a:xfrm>
        </p:spPr>
        <p:txBody>
          <a:bodyPr/>
          <a:lstStyle/>
          <a:p>
            <a:pPr>
              <a:lnSpc>
                <a:spcPct val="90000"/>
              </a:lnSpc>
              <a:spcBef>
                <a:spcPct val="0"/>
              </a:spcBef>
            </a:pPr>
            <a:r>
              <a:rPr lang="en-US" sz="2800" dirty="0">
                <a:latin typeface="Calibri" charset="0"/>
                <a:ea typeface="ＭＳ Ｐゴシック" charset="0"/>
                <a:cs typeface="ＭＳ Ｐゴシック" charset="0"/>
              </a:rPr>
              <a:t>R[</a:t>
            </a:r>
            <a:r>
              <a:rPr lang="en-US" sz="2800" dirty="0" err="1">
                <a:solidFill>
                  <a:schemeClr val="accent1"/>
                </a:solidFill>
                <a:latin typeface="Calibri" charset="0"/>
                <a:ea typeface="ＭＳ Ｐゴシック" charset="0"/>
                <a:cs typeface="ＭＳ Ｐゴシック" charset="0"/>
              </a:rPr>
              <a:t>rt</a:t>
            </a:r>
            <a:r>
              <a:rPr lang="en-US" sz="2800" dirty="0">
                <a:latin typeface="Calibri" charset="0"/>
                <a:ea typeface="ＭＳ Ｐゴシック" charset="0"/>
                <a:cs typeface="ＭＳ Ｐゴシック" charset="0"/>
              </a:rPr>
              <a:t>] = Mem[R[</a:t>
            </a:r>
            <a:r>
              <a:rPr lang="en-US" sz="2800" dirty="0" err="1">
                <a:latin typeface="Calibri" charset="0"/>
                <a:ea typeface="ＭＳ Ｐゴシック" charset="0"/>
                <a:cs typeface="ＭＳ Ｐゴシック" charset="0"/>
              </a:rPr>
              <a:t>rs</a:t>
            </a:r>
            <a:r>
              <a:rPr lang="en-US" sz="2800" dirty="0">
                <a:latin typeface="Calibri" charset="0"/>
                <a:ea typeface="ＭＳ Ｐゴシック" charset="0"/>
                <a:cs typeface="ＭＳ Ｐゴシック" charset="0"/>
              </a:rPr>
              <a:t>] + </a:t>
            </a:r>
            <a:r>
              <a:rPr lang="en-US" sz="2800" dirty="0" err="1">
                <a:latin typeface="Calibri" charset="0"/>
                <a:ea typeface="ＭＳ Ｐゴシック" charset="0"/>
                <a:cs typeface="ＭＳ Ｐゴシック" charset="0"/>
              </a:rPr>
              <a:t>SignExt</a:t>
            </a:r>
            <a:r>
              <a:rPr lang="en-US" sz="2800" dirty="0">
                <a:latin typeface="Calibri" charset="0"/>
                <a:ea typeface="ＭＳ Ｐゴシック" charset="0"/>
                <a:cs typeface="ＭＳ Ｐゴシック" charset="0"/>
              </a:rPr>
              <a:t>[imm16]]	</a:t>
            </a:r>
            <a:br>
              <a:rPr lang="en-US" sz="2800" dirty="0">
                <a:latin typeface="Calibri" charset="0"/>
                <a:ea typeface="ＭＳ Ｐゴシック" charset="0"/>
                <a:cs typeface="ＭＳ Ｐゴシック" charset="0"/>
              </a:rPr>
            </a:br>
            <a:r>
              <a:rPr lang="en-US" sz="2800" dirty="0">
                <a:latin typeface="Calibri" charset="0"/>
                <a:ea typeface="ＭＳ Ｐゴシック" charset="0"/>
                <a:cs typeface="ＭＳ Ｐゴシック" charset="0"/>
              </a:rPr>
              <a:t>Example: </a:t>
            </a:r>
            <a:r>
              <a:rPr lang="en-US" sz="2800" dirty="0" err="1">
                <a:latin typeface="Courier"/>
                <a:ea typeface="ＭＳ Ｐゴシック" charset="0"/>
                <a:cs typeface="ＭＳ Ｐゴシック" charset="0"/>
              </a:rPr>
              <a:t>lw</a:t>
            </a:r>
            <a:r>
              <a:rPr lang="en-US" sz="2800" dirty="0">
                <a:latin typeface="Courier"/>
                <a:ea typeface="ＭＳ Ｐゴシック" charset="0"/>
                <a:cs typeface="ＭＳ Ｐゴシック" charset="0"/>
              </a:rPr>
              <a:t> rt,rs,imm16</a:t>
            </a:r>
            <a:endParaRPr lang="en-US" sz="2800" dirty="0">
              <a:latin typeface="Calibri" charset="0"/>
              <a:ea typeface="ＭＳ Ｐゴシック" charset="0"/>
              <a:cs typeface="ＭＳ Ｐゴシック" charset="0"/>
            </a:endParaRPr>
          </a:p>
        </p:txBody>
      </p:sp>
      <p:grpSp>
        <p:nvGrpSpPr>
          <p:cNvPr id="61447" name="Group 4"/>
          <p:cNvGrpSpPr>
            <a:grpSpLocks/>
          </p:cNvGrpSpPr>
          <p:nvPr/>
        </p:nvGrpSpPr>
        <p:grpSpPr bwMode="auto">
          <a:xfrm>
            <a:off x="1552575" y="1824038"/>
            <a:ext cx="5954713" cy="946150"/>
            <a:chOff x="1043" y="794"/>
            <a:chExt cx="3751" cy="596"/>
          </a:xfrm>
        </p:grpSpPr>
        <p:sp>
          <p:nvSpPr>
            <p:cNvPr id="36966"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61543" name="Group 6"/>
            <p:cNvGrpSpPr>
              <a:grpSpLocks/>
            </p:cNvGrpSpPr>
            <p:nvPr/>
          </p:nvGrpSpPr>
          <p:grpSpPr bwMode="auto">
            <a:xfrm>
              <a:off x="1104" y="986"/>
              <a:ext cx="624" cy="212"/>
              <a:chOff x="1104" y="986"/>
              <a:chExt cx="624" cy="212"/>
            </a:xfrm>
          </p:grpSpPr>
          <p:sp>
            <p:nvSpPr>
              <p:cNvPr id="36985"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86" name="Rectangle 8"/>
              <p:cNvSpPr>
                <a:spLocks noChangeArrowheads="1"/>
              </p:cNvSpPr>
              <p:nvPr/>
            </p:nvSpPr>
            <p:spPr bwMode="auto">
              <a:xfrm>
                <a:off x="1286" y="986"/>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61544" name="Group 9"/>
            <p:cNvGrpSpPr>
              <a:grpSpLocks/>
            </p:cNvGrpSpPr>
            <p:nvPr/>
          </p:nvGrpSpPr>
          <p:grpSpPr bwMode="auto">
            <a:xfrm>
              <a:off x="1736" y="986"/>
              <a:ext cx="580" cy="212"/>
              <a:chOff x="1736" y="986"/>
              <a:chExt cx="580" cy="212"/>
            </a:xfrm>
          </p:grpSpPr>
          <p:sp>
            <p:nvSpPr>
              <p:cNvPr id="36983"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84" name="Rectangle 11"/>
              <p:cNvSpPr>
                <a:spLocks noChangeArrowheads="1"/>
              </p:cNvSpPr>
              <p:nvPr/>
            </p:nvSpPr>
            <p:spPr bwMode="auto">
              <a:xfrm>
                <a:off x="1901" y="986"/>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61545" name="Group 12"/>
            <p:cNvGrpSpPr>
              <a:grpSpLocks/>
            </p:cNvGrpSpPr>
            <p:nvPr/>
          </p:nvGrpSpPr>
          <p:grpSpPr bwMode="auto">
            <a:xfrm>
              <a:off x="2324" y="986"/>
              <a:ext cx="579" cy="210"/>
              <a:chOff x="2324" y="986"/>
              <a:chExt cx="579" cy="210"/>
            </a:xfrm>
          </p:grpSpPr>
          <p:sp>
            <p:nvSpPr>
              <p:cNvPr id="36981"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82" name="Rectangle 14"/>
              <p:cNvSpPr>
                <a:spLocks noChangeArrowheads="1"/>
              </p:cNvSpPr>
              <p:nvPr/>
            </p:nvSpPr>
            <p:spPr bwMode="auto">
              <a:xfrm>
                <a:off x="2488" y="986"/>
                <a:ext cx="213" cy="210"/>
              </a:xfrm>
              <a:prstGeom prst="rect">
                <a:avLst/>
              </a:prstGeom>
              <a:noFill/>
              <a:ln w="12700">
                <a:noFill/>
                <a:miter lim="800000"/>
                <a:headEnd/>
                <a:tailEnd/>
              </a:ln>
            </p:spPr>
            <p:txBody>
              <a:bodyPr wrap="none" lIns="90488" tIns="44450" rIns="90488" bIns="44450">
                <a:spAutoFit/>
              </a:bodyPr>
              <a:lstStyle/>
              <a:p>
                <a:pPr>
                  <a:defRPr/>
                </a:pPr>
                <a:r>
                  <a:rPr lang="en-US" sz="1600" b="1" dirty="0" err="1">
                    <a:solidFill>
                      <a:srgbClr val="00B0F0"/>
                    </a:solidFill>
                    <a:latin typeface="+mn-lt"/>
                    <a:ea typeface="ＭＳ Ｐゴシック" charset="-128"/>
                    <a:cs typeface="ＭＳ Ｐゴシック" charset="-128"/>
                  </a:rPr>
                  <a:t>rt</a:t>
                </a:r>
                <a:endParaRPr lang="en-US" sz="1600" b="1" dirty="0">
                  <a:solidFill>
                    <a:srgbClr val="00B0F0"/>
                  </a:solidFill>
                  <a:latin typeface="+mn-lt"/>
                  <a:ea typeface="ＭＳ Ｐゴシック" charset="-128"/>
                  <a:cs typeface="ＭＳ Ｐゴシック" charset="-128"/>
                </a:endParaRPr>
              </a:p>
            </p:txBody>
          </p:sp>
        </p:grpSp>
        <p:sp>
          <p:nvSpPr>
            <p:cNvPr id="36970"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71" name="Rectangle 16"/>
            <p:cNvSpPr>
              <a:spLocks noChangeArrowheads="1"/>
            </p:cNvSpPr>
            <p:nvPr/>
          </p:nvSpPr>
          <p:spPr bwMode="auto">
            <a:xfrm>
              <a:off x="3222" y="986"/>
              <a:ext cx="69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36972" name="Rectangle 17"/>
            <p:cNvSpPr>
              <a:spLocks noChangeArrowheads="1"/>
            </p:cNvSpPr>
            <p:nvPr/>
          </p:nvSpPr>
          <p:spPr bwMode="auto">
            <a:xfrm>
              <a:off x="4613" y="79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6973" name="Rectangle 18"/>
            <p:cNvSpPr>
              <a:spLocks noChangeArrowheads="1"/>
            </p:cNvSpPr>
            <p:nvPr/>
          </p:nvSpPr>
          <p:spPr bwMode="auto">
            <a:xfrm>
              <a:off x="2715"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6974" name="Rectangle 19"/>
            <p:cNvSpPr>
              <a:spLocks noChangeArrowheads="1"/>
            </p:cNvSpPr>
            <p:nvPr/>
          </p:nvSpPr>
          <p:spPr bwMode="auto">
            <a:xfrm>
              <a:off x="2127"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36975" name="Rectangle 20"/>
            <p:cNvSpPr>
              <a:spLocks noChangeArrowheads="1"/>
            </p:cNvSpPr>
            <p:nvPr/>
          </p:nvSpPr>
          <p:spPr bwMode="auto">
            <a:xfrm>
              <a:off x="1539"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6976" name="Rectangle 21"/>
            <p:cNvSpPr>
              <a:spLocks noChangeArrowheads="1"/>
            </p:cNvSpPr>
            <p:nvPr/>
          </p:nvSpPr>
          <p:spPr bwMode="auto">
            <a:xfrm>
              <a:off x="1043"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sp>
          <p:nvSpPr>
            <p:cNvPr id="36977" name="Rectangle 22"/>
            <p:cNvSpPr>
              <a:spLocks noChangeArrowheads="1"/>
            </p:cNvSpPr>
            <p:nvPr/>
          </p:nvSpPr>
          <p:spPr bwMode="auto">
            <a:xfrm>
              <a:off x="1268"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 bits</a:t>
              </a:r>
            </a:p>
          </p:txBody>
        </p:sp>
        <p:sp>
          <p:nvSpPr>
            <p:cNvPr id="36978" name="Rectangle 23"/>
            <p:cNvSpPr>
              <a:spLocks noChangeArrowheads="1"/>
            </p:cNvSpPr>
            <p:nvPr/>
          </p:nvSpPr>
          <p:spPr bwMode="auto">
            <a:xfrm>
              <a:off x="3573" y="1178"/>
              <a:ext cx="467"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6979" name="Rectangle 24"/>
            <p:cNvSpPr>
              <a:spLocks noChangeArrowheads="1"/>
            </p:cNvSpPr>
            <p:nvPr/>
          </p:nvSpPr>
          <p:spPr bwMode="auto">
            <a:xfrm>
              <a:off x="2443"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6980" name="Rectangle 25"/>
            <p:cNvSpPr>
              <a:spLocks noChangeArrowheads="1"/>
            </p:cNvSpPr>
            <p:nvPr/>
          </p:nvSpPr>
          <p:spPr bwMode="auto">
            <a:xfrm>
              <a:off x="1856"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grpSp>
      <p:sp>
        <p:nvSpPr>
          <p:cNvPr id="36872" name="Rectangle 26"/>
          <p:cNvSpPr>
            <a:spLocks noChangeArrowheads="1"/>
          </p:cNvSpPr>
          <p:nvPr/>
        </p:nvSpPr>
        <p:spPr bwMode="auto">
          <a:xfrm>
            <a:off x="6200775" y="43322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873" name="Rectangle 27"/>
          <p:cNvSpPr>
            <a:spLocks noChangeArrowheads="1"/>
          </p:cNvSpPr>
          <p:nvPr/>
        </p:nvSpPr>
        <p:spPr bwMode="auto">
          <a:xfrm>
            <a:off x="5313363" y="2719388"/>
            <a:ext cx="1039812" cy="393700"/>
          </a:xfrm>
          <a:prstGeom prst="rect">
            <a:avLst/>
          </a:prstGeom>
          <a:noFill/>
          <a:ln w="12700">
            <a:noFill/>
            <a:miter lim="800000"/>
            <a:headEnd/>
            <a:tailEnd/>
          </a:ln>
        </p:spPr>
        <p:txBody>
          <a:bodyPr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36874" name="Rectangle 28"/>
          <p:cNvSpPr>
            <a:spLocks noChangeArrowheads="1"/>
          </p:cNvSpPr>
          <p:nvPr/>
        </p:nvSpPr>
        <p:spPr bwMode="auto">
          <a:xfrm>
            <a:off x="2314575" y="5094288"/>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6875" name="Rectangle 29"/>
          <p:cNvSpPr>
            <a:spLocks noChangeArrowheads="1"/>
          </p:cNvSpPr>
          <p:nvPr/>
        </p:nvSpPr>
        <p:spPr bwMode="auto">
          <a:xfrm>
            <a:off x="1770063" y="4189413"/>
            <a:ext cx="7207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36876" name="Rectangle 30"/>
          <p:cNvSpPr>
            <a:spLocks noChangeArrowheads="1"/>
          </p:cNvSpPr>
          <p:nvPr/>
        </p:nvSpPr>
        <p:spPr bwMode="auto">
          <a:xfrm>
            <a:off x="1892300" y="3494088"/>
            <a:ext cx="901465"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36877" name="Line 31"/>
          <p:cNvSpPr>
            <a:spLocks noChangeShapeType="1"/>
          </p:cNvSpPr>
          <p:nvPr/>
        </p:nvSpPr>
        <p:spPr bwMode="auto">
          <a:xfrm flipH="1">
            <a:off x="2079625" y="450850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8" name="Rectangle 32"/>
          <p:cNvSpPr>
            <a:spLocks noChangeArrowheads="1"/>
          </p:cNvSpPr>
          <p:nvPr/>
        </p:nvSpPr>
        <p:spPr bwMode="auto">
          <a:xfrm>
            <a:off x="1931988" y="460851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879" name="Line 33"/>
          <p:cNvSpPr>
            <a:spLocks noChangeShapeType="1"/>
          </p:cNvSpPr>
          <p:nvPr/>
        </p:nvSpPr>
        <p:spPr bwMode="auto">
          <a:xfrm flipH="1">
            <a:off x="4905375" y="4332288"/>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0" name="Rectangle 34"/>
          <p:cNvSpPr>
            <a:spLocks noChangeArrowheads="1"/>
          </p:cNvSpPr>
          <p:nvPr/>
        </p:nvSpPr>
        <p:spPr bwMode="auto">
          <a:xfrm>
            <a:off x="4752975" y="40274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881" name="Rectangle 35"/>
          <p:cNvSpPr>
            <a:spLocks noChangeArrowheads="1"/>
          </p:cNvSpPr>
          <p:nvPr/>
        </p:nvSpPr>
        <p:spPr bwMode="auto">
          <a:xfrm>
            <a:off x="3959225" y="4027488"/>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36882" name="Line 36"/>
          <p:cNvSpPr>
            <a:spLocks noChangeShapeType="1"/>
          </p:cNvSpPr>
          <p:nvPr/>
        </p:nvSpPr>
        <p:spPr bwMode="auto">
          <a:xfrm flipV="1">
            <a:off x="4219575" y="4865688"/>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3" name="Rectangle 37"/>
          <p:cNvSpPr>
            <a:spLocks noChangeArrowheads="1"/>
          </p:cNvSpPr>
          <p:nvPr/>
        </p:nvSpPr>
        <p:spPr bwMode="auto">
          <a:xfrm>
            <a:off x="4064000" y="498951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884" name="Rectangle 38"/>
          <p:cNvSpPr>
            <a:spLocks noChangeArrowheads="1"/>
          </p:cNvSpPr>
          <p:nvPr/>
        </p:nvSpPr>
        <p:spPr bwMode="auto">
          <a:xfrm>
            <a:off x="3990975" y="4560888"/>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36885" name="Line 39"/>
          <p:cNvSpPr>
            <a:spLocks noChangeShapeType="1"/>
          </p:cNvSpPr>
          <p:nvPr/>
        </p:nvSpPr>
        <p:spPr bwMode="auto">
          <a:xfrm flipV="1">
            <a:off x="3609975" y="38719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6" name="Line 40"/>
          <p:cNvSpPr>
            <a:spLocks noChangeShapeType="1"/>
          </p:cNvSpPr>
          <p:nvPr/>
        </p:nvSpPr>
        <p:spPr bwMode="auto">
          <a:xfrm flipV="1">
            <a:off x="2860675" y="38719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7" name="Rectangle 41"/>
          <p:cNvSpPr>
            <a:spLocks noChangeArrowheads="1"/>
          </p:cNvSpPr>
          <p:nvPr/>
        </p:nvSpPr>
        <p:spPr bwMode="auto">
          <a:xfrm>
            <a:off x="2717800" y="37226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6888" name="Line 42"/>
          <p:cNvSpPr>
            <a:spLocks noChangeShapeType="1"/>
          </p:cNvSpPr>
          <p:nvPr/>
        </p:nvSpPr>
        <p:spPr bwMode="auto">
          <a:xfrm flipV="1">
            <a:off x="3241675" y="38719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9" name="Rectangle 43"/>
          <p:cNvSpPr>
            <a:spLocks noChangeArrowheads="1"/>
          </p:cNvSpPr>
          <p:nvPr/>
        </p:nvSpPr>
        <p:spPr bwMode="auto">
          <a:xfrm>
            <a:off x="3076575" y="37226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6890" name="Rectangle 44"/>
          <p:cNvSpPr>
            <a:spLocks noChangeArrowheads="1"/>
          </p:cNvSpPr>
          <p:nvPr/>
        </p:nvSpPr>
        <p:spPr bwMode="auto">
          <a:xfrm>
            <a:off x="2655888" y="4098925"/>
            <a:ext cx="439737"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36891" name="Rectangle 45"/>
          <p:cNvSpPr>
            <a:spLocks noChangeArrowheads="1"/>
          </p:cNvSpPr>
          <p:nvPr/>
        </p:nvSpPr>
        <p:spPr bwMode="auto">
          <a:xfrm>
            <a:off x="3113088" y="4098925"/>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36892" name="Rectangle 46"/>
          <p:cNvSpPr>
            <a:spLocks noChangeArrowheads="1"/>
          </p:cNvSpPr>
          <p:nvPr/>
        </p:nvSpPr>
        <p:spPr bwMode="auto">
          <a:xfrm>
            <a:off x="3494088" y="4098925"/>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36893" name="Rectangle 47"/>
          <p:cNvSpPr>
            <a:spLocks noChangeArrowheads="1"/>
          </p:cNvSpPr>
          <p:nvPr/>
        </p:nvSpPr>
        <p:spPr bwMode="auto">
          <a:xfrm>
            <a:off x="2655888" y="4484688"/>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36894" name="Rectangle 48"/>
          <p:cNvSpPr>
            <a:spLocks noChangeArrowheads="1"/>
          </p:cNvSpPr>
          <p:nvPr/>
        </p:nvSpPr>
        <p:spPr bwMode="auto">
          <a:xfrm>
            <a:off x="3076575" y="3494088"/>
            <a:ext cx="40005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6895" name="Rectangle 49"/>
          <p:cNvSpPr>
            <a:spLocks noChangeArrowheads="1"/>
          </p:cNvSpPr>
          <p:nvPr/>
        </p:nvSpPr>
        <p:spPr bwMode="auto">
          <a:xfrm>
            <a:off x="2908300" y="2732088"/>
            <a:ext cx="3968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sp>
        <p:nvSpPr>
          <p:cNvPr id="36896" name="Rectangle 50"/>
          <p:cNvSpPr>
            <a:spLocks noChangeArrowheads="1"/>
          </p:cNvSpPr>
          <p:nvPr/>
        </p:nvSpPr>
        <p:spPr bwMode="auto">
          <a:xfrm>
            <a:off x="3457575" y="3494088"/>
            <a:ext cx="396875" cy="363537"/>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6897" name="Rectangle 51"/>
          <p:cNvSpPr>
            <a:spLocks noChangeArrowheads="1"/>
          </p:cNvSpPr>
          <p:nvPr/>
        </p:nvSpPr>
        <p:spPr bwMode="auto">
          <a:xfrm>
            <a:off x="2476500" y="2732088"/>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6898" name="Rectangle 52"/>
          <p:cNvSpPr>
            <a:spLocks noChangeArrowheads="1"/>
          </p:cNvSpPr>
          <p:nvPr/>
        </p:nvSpPr>
        <p:spPr bwMode="auto">
          <a:xfrm>
            <a:off x="1552575" y="2732088"/>
            <a:ext cx="942975" cy="393700"/>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sp>
        <p:nvSpPr>
          <p:cNvPr id="36899" name="Rectangle 53"/>
          <p:cNvSpPr>
            <a:spLocks noChangeArrowheads="1"/>
          </p:cNvSpPr>
          <p:nvPr/>
        </p:nvSpPr>
        <p:spPr bwMode="auto">
          <a:xfrm>
            <a:off x="3787775" y="5272088"/>
            <a:ext cx="355600" cy="1041400"/>
          </a:xfrm>
          <a:prstGeom prst="rect">
            <a:avLst/>
          </a:prstGeom>
          <a:noFill/>
          <a:ln w="25400">
            <a:solidFill>
              <a:schemeClr val="accent2"/>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0" name="Rectangle 54"/>
          <p:cNvSpPr>
            <a:spLocks noChangeArrowheads="1"/>
          </p:cNvSpPr>
          <p:nvPr/>
        </p:nvSpPr>
        <p:spPr bwMode="auto">
          <a:xfrm rot="5400000">
            <a:off x="3440906" y="5606257"/>
            <a:ext cx="1082675" cy="363538"/>
          </a:xfrm>
          <a:prstGeom prst="rect">
            <a:avLst/>
          </a:prstGeom>
          <a:noFill/>
          <a:ln w="12700">
            <a:noFill/>
            <a:miter lim="800000"/>
            <a:headEnd/>
            <a:tailEnd/>
          </a:ln>
        </p:spPr>
        <p:txBody>
          <a:bodyPr wrap="none" lIns="90488" tIns="44450" rIns="90488" bIns="44450">
            <a:spAutoFit/>
          </a:bodyPr>
          <a:lstStyle/>
          <a:p>
            <a:r>
              <a:rPr lang="en-US" b="1">
                <a:latin typeface="Calibri" charset="0"/>
              </a:rPr>
              <a:t>Extender</a:t>
            </a:r>
            <a:endParaRPr lang="en-US" sz="2000" b="1">
              <a:latin typeface="Calibri" charset="0"/>
            </a:endParaRPr>
          </a:p>
        </p:txBody>
      </p:sp>
      <p:sp>
        <p:nvSpPr>
          <p:cNvPr id="36901" name="Rectangle 55"/>
          <p:cNvSpPr>
            <a:spLocks noChangeArrowheads="1"/>
          </p:cNvSpPr>
          <p:nvPr/>
        </p:nvSpPr>
        <p:spPr bwMode="auto">
          <a:xfrm>
            <a:off x="4295775" y="582771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902" name="Line 56"/>
          <p:cNvSpPr>
            <a:spLocks noChangeShapeType="1"/>
          </p:cNvSpPr>
          <p:nvPr/>
        </p:nvSpPr>
        <p:spPr bwMode="auto">
          <a:xfrm flipH="1">
            <a:off x="4448175" y="572611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3" name="Line 57"/>
          <p:cNvSpPr>
            <a:spLocks noChangeShapeType="1"/>
          </p:cNvSpPr>
          <p:nvPr/>
        </p:nvSpPr>
        <p:spPr bwMode="auto">
          <a:xfrm flipH="1">
            <a:off x="3368675" y="572770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4" name="Rectangle 58"/>
          <p:cNvSpPr>
            <a:spLocks noChangeArrowheads="1"/>
          </p:cNvSpPr>
          <p:nvPr/>
        </p:nvSpPr>
        <p:spPr bwMode="auto">
          <a:xfrm>
            <a:off x="3152775" y="582771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6905" name="Rectangle 59"/>
          <p:cNvSpPr>
            <a:spLocks noChangeArrowheads="1"/>
          </p:cNvSpPr>
          <p:nvPr/>
        </p:nvSpPr>
        <p:spPr bwMode="auto">
          <a:xfrm>
            <a:off x="2238375" y="5551488"/>
            <a:ext cx="916919" cy="397545"/>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I</a:t>
            </a:r>
            <a:r>
              <a:rPr lang="en-US" sz="2000" dirty="0" smtClean="0">
                <a:latin typeface="+mn-lt"/>
                <a:ea typeface="ＭＳ Ｐゴシック" charset="-128"/>
                <a:cs typeface="ＭＳ Ｐゴシック" charset="-128"/>
              </a:rPr>
              <a:t>mm16</a:t>
            </a:r>
            <a:endParaRPr lang="en-US" sz="2000" dirty="0">
              <a:latin typeface="+mn-lt"/>
              <a:ea typeface="ＭＳ Ｐゴシック" charset="-128"/>
              <a:cs typeface="ＭＳ Ｐゴシック" charset="-128"/>
            </a:endParaRPr>
          </a:p>
        </p:txBody>
      </p:sp>
      <p:sp>
        <p:nvSpPr>
          <p:cNvPr id="36906" name="Rectangle 60"/>
          <p:cNvSpPr>
            <a:spLocks noChangeArrowheads="1"/>
          </p:cNvSpPr>
          <p:nvPr/>
        </p:nvSpPr>
        <p:spPr bwMode="auto">
          <a:xfrm>
            <a:off x="4524375" y="6161088"/>
            <a:ext cx="946599"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36907" name="Rectangle 61"/>
          <p:cNvSpPr>
            <a:spLocks noChangeArrowheads="1"/>
          </p:cNvSpPr>
          <p:nvPr/>
        </p:nvSpPr>
        <p:spPr bwMode="auto">
          <a:xfrm>
            <a:off x="2847975" y="6237288"/>
            <a:ext cx="825698"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ExtOp</a:t>
            </a:r>
            <a:endParaRPr lang="en-US" sz="2000" b="1" u="sng" dirty="0">
              <a:solidFill>
                <a:srgbClr val="0000FF"/>
              </a:solidFill>
              <a:latin typeface="+mn-lt"/>
              <a:ea typeface="ＭＳ Ｐゴシック" charset="-128"/>
              <a:cs typeface="ＭＳ Ｐゴシック" charset="-128"/>
            </a:endParaRPr>
          </a:p>
        </p:txBody>
      </p:sp>
      <p:sp>
        <p:nvSpPr>
          <p:cNvPr id="36908" name="Line 62"/>
          <p:cNvSpPr>
            <a:spLocks noChangeShapeType="1"/>
          </p:cNvSpPr>
          <p:nvPr/>
        </p:nvSpPr>
        <p:spPr bwMode="auto">
          <a:xfrm flipV="1">
            <a:off x="7877175" y="3113088"/>
            <a:ext cx="0" cy="1482725"/>
          </a:xfrm>
          <a:prstGeom prst="line">
            <a:avLst/>
          </a:prstGeom>
          <a:noFill/>
          <a:ln w="1905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09" name="Rectangle 63"/>
          <p:cNvSpPr>
            <a:spLocks noChangeArrowheads="1"/>
          </p:cNvSpPr>
          <p:nvPr/>
        </p:nvSpPr>
        <p:spPr bwMode="auto">
          <a:xfrm>
            <a:off x="6962775" y="2655888"/>
            <a:ext cx="1366586"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MemtoReg</a:t>
            </a:r>
            <a:endParaRPr lang="en-US" sz="2000" b="1" u="sng" dirty="0">
              <a:solidFill>
                <a:srgbClr val="0000FF"/>
              </a:solidFill>
              <a:latin typeface="+mn-lt"/>
              <a:ea typeface="ＭＳ Ｐゴシック" charset="-128"/>
              <a:cs typeface="ＭＳ Ｐゴシック" charset="-128"/>
            </a:endParaRPr>
          </a:p>
        </p:txBody>
      </p:sp>
      <p:sp>
        <p:nvSpPr>
          <p:cNvPr id="36910" name="Rectangle 64"/>
          <p:cNvSpPr>
            <a:spLocks noChangeArrowheads="1"/>
          </p:cNvSpPr>
          <p:nvPr/>
        </p:nvSpPr>
        <p:spPr bwMode="auto">
          <a:xfrm>
            <a:off x="5557838" y="6084888"/>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grpSp>
        <p:nvGrpSpPr>
          <p:cNvPr id="61492" name="Group 70"/>
          <p:cNvGrpSpPr>
            <a:grpSpLocks/>
          </p:cNvGrpSpPr>
          <p:nvPr/>
        </p:nvGrpSpPr>
        <p:grpSpPr bwMode="auto">
          <a:xfrm>
            <a:off x="2466975" y="3160713"/>
            <a:ext cx="838200" cy="336550"/>
            <a:chOff x="2640" y="1422"/>
            <a:chExt cx="528" cy="212"/>
          </a:xfrm>
        </p:grpSpPr>
        <p:sp>
          <p:nvSpPr>
            <p:cNvPr id="36963" name="Rectangle 71"/>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6964" name="Rectangle 72"/>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6965"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917" name="Rectangle 74"/>
          <p:cNvSpPr>
            <a:spLocks noChangeArrowheads="1"/>
          </p:cNvSpPr>
          <p:nvPr/>
        </p:nvSpPr>
        <p:spPr bwMode="auto">
          <a:xfrm>
            <a:off x="2466975" y="4103688"/>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61494" name="Group 75"/>
          <p:cNvGrpSpPr>
            <a:grpSpLocks/>
          </p:cNvGrpSpPr>
          <p:nvPr/>
        </p:nvGrpSpPr>
        <p:grpSpPr bwMode="auto">
          <a:xfrm>
            <a:off x="4775200" y="4713288"/>
            <a:ext cx="358775" cy="1219200"/>
            <a:chOff x="3518" y="2640"/>
            <a:chExt cx="226" cy="768"/>
          </a:xfrm>
        </p:grpSpPr>
        <p:sp>
          <p:nvSpPr>
            <p:cNvPr id="36960" name="Rectangle 76"/>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6961" name="Rectangle 77"/>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6962"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61495" name="Group 79"/>
          <p:cNvGrpSpPr>
            <a:grpSpLocks/>
          </p:cNvGrpSpPr>
          <p:nvPr/>
        </p:nvGrpSpPr>
        <p:grpSpPr bwMode="auto">
          <a:xfrm>
            <a:off x="5638800" y="4103688"/>
            <a:ext cx="485775" cy="1143000"/>
            <a:chOff x="4009" y="2304"/>
            <a:chExt cx="306" cy="720"/>
          </a:xfrm>
        </p:grpSpPr>
        <p:sp>
          <p:nvSpPr>
            <p:cNvPr id="36957" name="Rectangle 80"/>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36958" name="Rectangle 81"/>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36959" name="Freeform 82"/>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920" name="Rectangle 83"/>
          <p:cNvSpPr>
            <a:spLocks noChangeArrowheads="1"/>
          </p:cNvSpPr>
          <p:nvPr/>
        </p:nvSpPr>
        <p:spPr bwMode="auto">
          <a:xfrm>
            <a:off x="7670800" y="460851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6921" name="Rectangle 84"/>
          <p:cNvSpPr>
            <a:spLocks noChangeArrowheads="1"/>
          </p:cNvSpPr>
          <p:nvPr/>
        </p:nvSpPr>
        <p:spPr bwMode="auto">
          <a:xfrm>
            <a:off x="7670800" y="559911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6922" name="Freeform 85"/>
          <p:cNvSpPr>
            <a:spLocks/>
          </p:cNvSpPr>
          <p:nvPr/>
        </p:nvSpPr>
        <p:spPr bwMode="auto">
          <a:xfrm>
            <a:off x="7724775" y="4484688"/>
            <a:ext cx="304800" cy="1600200"/>
          </a:xfrm>
          <a:custGeom>
            <a:avLst/>
            <a:gdLst>
              <a:gd name="T0" fmla="*/ 0 w 192"/>
              <a:gd name="T1" fmla="*/ 0 h 1008"/>
              <a:gd name="T2" fmla="*/ 0 w 192"/>
              <a:gd name="T3" fmla="*/ 2147483647 h 1008"/>
              <a:gd name="T4" fmla="*/ 483870000 w 192"/>
              <a:gd name="T5" fmla="*/ 2147483647 h 1008"/>
              <a:gd name="T6" fmla="*/ 483870000 w 192"/>
              <a:gd name="T7" fmla="*/ 3629025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3" name="Rectangle 86"/>
          <p:cNvSpPr>
            <a:spLocks noChangeArrowheads="1"/>
          </p:cNvSpPr>
          <p:nvPr/>
        </p:nvSpPr>
        <p:spPr bwMode="auto">
          <a:xfrm>
            <a:off x="6267450" y="5346700"/>
            <a:ext cx="1127125" cy="1128713"/>
          </a:xfrm>
          <a:prstGeom prst="rect">
            <a:avLst/>
          </a:prstGeom>
          <a:noFill/>
          <a:ln w="28575">
            <a:solidFill>
              <a:schemeClr val="accent2"/>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5" name="Rectangle 88"/>
          <p:cNvSpPr>
            <a:spLocks noChangeArrowheads="1"/>
          </p:cNvSpPr>
          <p:nvPr/>
        </p:nvSpPr>
        <p:spPr bwMode="auto">
          <a:xfrm>
            <a:off x="6859588" y="5294313"/>
            <a:ext cx="496887"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Adr</a:t>
            </a:r>
          </a:p>
        </p:txBody>
      </p:sp>
      <p:sp>
        <p:nvSpPr>
          <p:cNvPr id="36926" name="Rectangle 89"/>
          <p:cNvSpPr>
            <a:spLocks noChangeArrowheads="1"/>
          </p:cNvSpPr>
          <p:nvPr/>
        </p:nvSpPr>
        <p:spPr bwMode="auto">
          <a:xfrm>
            <a:off x="6284913" y="5702300"/>
            <a:ext cx="1095375" cy="592138"/>
          </a:xfrm>
          <a:prstGeom prst="rect">
            <a:avLst/>
          </a:prstGeom>
          <a:noFill/>
          <a:ln w="12700">
            <a:noFill/>
            <a:miter lim="800000"/>
            <a:headEnd/>
            <a:tailEnd/>
          </a:ln>
        </p:spPr>
        <p:txBody>
          <a:bodyPr wrap="none" lIns="90488" tIns="44450" rIns="90488" bIns="44450">
            <a:spAutoFit/>
          </a:bodyPr>
          <a:lstStyle/>
          <a:p>
            <a:pPr algn="ctr">
              <a:lnSpc>
                <a:spcPct val="80000"/>
              </a:lnSpc>
              <a:defRPr/>
            </a:pPr>
            <a:r>
              <a:rPr lang="en-US" sz="2000" b="1">
                <a:latin typeface="+mn-lt"/>
                <a:ea typeface="ＭＳ Ｐゴシック" charset="-128"/>
                <a:cs typeface="ＭＳ Ｐゴシック" charset="-128"/>
              </a:rPr>
              <a:t>Data</a:t>
            </a:r>
          </a:p>
          <a:p>
            <a:pPr algn="ctr">
              <a:lnSpc>
                <a:spcPct val="80000"/>
              </a:lnSpc>
              <a:defRPr/>
            </a:pPr>
            <a:r>
              <a:rPr lang="en-US" sz="2000" b="1">
                <a:latin typeface="+mn-lt"/>
                <a:ea typeface="ＭＳ Ｐゴシック" charset="-128"/>
                <a:cs typeface="ＭＳ Ｐゴシック" charset="-128"/>
              </a:rPr>
              <a:t>Memory</a:t>
            </a:r>
          </a:p>
        </p:txBody>
      </p:sp>
      <p:sp>
        <p:nvSpPr>
          <p:cNvPr id="36927" name="Line 90"/>
          <p:cNvSpPr>
            <a:spLocks noChangeShapeType="1"/>
          </p:cNvSpPr>
          <p:nvPr/>
        </p:nvSpPr>
        <p:spPr bwMode="auto">
          <a:xfrm>
            <a:off x="6276975" y="6237288"/>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8" name="Line 91"/>
          <p:cNvSpPr>
            <a:spLocks noChangeShapeType="1"/>
          </p:cNvSpPr>
          <p:nvPr/>
        </p:nvSpPr>
        <p:spPr bwMode="auto">
          <a:xfrm flipH="1">
            <a:off x="6276975" y="6313488"/>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9" name="Line 92"/>
          <p:cNvSpPr>
            <a:spLocks noChangeShapeType="1"/>
          </p:cNvSpPr>
          <p:nvPr/>
        </p:nvSpPr>
        <p:spPr bwMode="auto">
          <a:xfrm>
            <a:off x="2695575" y="3036888"/>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0" name="Line 93"/>
          <p:cNvSpPr>
            <a:spLocks noChangeShapeType="1"/>
          </p:cNvSpPr>
          <p:nvPr/>
        </p:nvSpPr>
        <p:spPr bwMode="auto">
          <a:xfrm>
            <a:off x="3076575" y="3036888"/>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1" name="Freeform 94"/>
          <p:cNvSpPr>
            <a:spLocks/>
          </p:cNvSpPr>
          <p:nvPr/>
        </p:nvSpPr>
        <p:spPr bwMode="auto">
          <a:xfrm>
            <a:off x="2162175" y="3113088"/>
            <a:ext cx="304800" cy="228600"/>
          </a:xfrm>
          <a:custGeom>
            <a:avLst/>
            <a:gdLst>
              <a:gd name="T0" fmla="*/ 0 w 192"/>
              <a:gd name="T1" fmla="*/ 0 h 336"/>
              <a:gd name="T2" fmla="*/ 0 w 192"/>
              <a:gd name="T3" fmla="*/ 155529643 h 336"/>
              <a:gd name="T4" fmla="*/ 483870000 w 192"/>
              <a:gd name="T5" fmla="*/ 155529643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32" name="Line 95"/>
          <p:cNvSpPr>
            <a:spLocks noChangeShapeType="1"/>
          </p:cNvSpPr>
          <p:nvPr/>
        </p:nvSpPr>
        <p:spPr bwMode="auto">
          <a:xfrm>
            <a:off x="2619375" y="3875088"/>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3" name="Line 96"/>
          <p:cNvSpPr>
            <a:spLocks noChangeShapeType="1"/>
          </p:cNvSpPr>
          <p:nvPr/>
        </p:nvSpPr>
        <p:spPr bwMode="auto">
          <a:xfrm>
            <a:off x="2924175" y="3494088"/>
            <a:ext cx="0" cy="609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4" name="Line 97"/>
          <p:cNvSpPr>
            <a:spLocks noChangeShapeType="1"/>
          </p:cNvSpPr>
          <p:nvPr/>
        </p:nvSpPr>
        <p:spPr bwMode="auto">
          <a:xfrm>
            <a:off x="3305175" y="3798888"/>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5" name="Line 98"/>
          <p:cNvSpPr>
            <a:spLocks noChangeShapeType="1"/>
          </p:cNvSpPr>
          <p:nvPr/>
        </p:nvSpPr>
        <p:spPr bwMode="auto">
          <a:xfrm>
            <a:off x="3686175" y="3798888"/>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6" name="Rectangle 99"/>
          <p:cNvSpPr>
            <a:spLocks noChangeArrowheads="1"/>
          </p:cNvSpPr>
          <p:nvPr/>
        </p:nvSpPr>
        <p:spPr bwMode="auto">
          <a:xfrm>
            <a:off x="3479800" y="37226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6937" name="Line 100"/>
          <p:cNvSpPr>
            <a:spLocks noChangeShapeType="1"/>
          </p:cNvSpPr>
          <p:nvPr/>
        </p:nvSpPr>
        <p:spPr bwMode="auto">
          <a:xfrm>
            <a:off x="3914775" y="4408488"/>
            <a:ext cx="175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38" name="Line 101"/>
          <p:cNvSpPr>
            <a:spLocks noChangeShapeType="1"/>
          </p:cNvSpPr>
          <p:nvPr/>
        </p:nvSpPr>
        <p:spPr bwMode="auto">
          <a:xfrm>
            <a:off x="5972175" y="3074988"/>
            <a:ext cx="0" cy="12192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39" name="Line 102"/>
          <p:cNvSpPr>
            <a:spLocks noChangeShapeType="1"/>
          </p:cNvSpPr>
          <p:nvPr/>
        </p:nvSpPr>
        <p:spPr bwMode="auto">
          <a:xfrm>
            <a:off x="3914775" y="4941888"/>
            <a:ext cx="914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0" name="Line 103"/>
          <p:cNvSpPr>
            <a:spLocks noChangeShapeType="1"/>
          </p:cNvSpPr>
          <p:nvPr/>
        </p:nvSpPr>
        <p:spPr bwMode="auto">
          <a:xfrm>
            <a:off x="5133975" y="5094288"/>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1" name="Line 104"/>
          <p:cNvSpPr>
            <a:spLocks noChangeShapeType="1"/>
          </p:cNvSpPr>
          <p:nvPr/>
        </p:nvSpPr>
        <p:spPr bwMode="auto">
          <a:xfrm>
            <a:off x="4143375" y="5780088"/>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2" name="Line 105"/>
          <p:cNvSpPr>
            <a:spLocks noChangeShapeType="1"/>
          </p:cNvSpPr>
          <p:nvPr/>
        </p:nvSpPr>
        <p:spPr bwMode="auto">
          <a:xfrm>
            <a:off x="3076575" y="5780088"/>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3" name="Line 106"/>
          <p:cNvSpPr>
            <a:spLocks noChangeShapeType="1"/>
          </p:cNvSpPr>
          <p:nvPr/>
        </p:nvSpPr>
        <p:spPr bwMode="auto">
          <a:xfrm flipH="1">
            <a:off x="2695575" y="4941888"/>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4" name="Line 107"/>
          <p:cNvSpPr>
            <a:spLocks noChangeShapeType="1"/>
          </p:cNvSpPr>
          <p:nvPr/>
        </p:nvSpPr>
        <p:spPr bwMode="auto">
          <a:xfrm>
            <a:off x="2771775" y="4941888"/>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5" name="Line 108"/>
          <p:cNvSpPr>
            <a:spLocks noChangeShapeType="1"/>
          </p:cNvSpPr>
          <p:nvPr/>
        </p:nvSpPr>
        <p:spPr bwMode="auto">
          <a:xfrm>
            <a:off x="2771775" y="5094288"/>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6" name="Line 109"/>
          <p:cNvSpPr>
            <a:spLocks noChangeShapeType="1"/>
          </p:cNvSpPr>
          <p:nvPr/>
        </p:nvSpPr>
        <p:spPr bwMode="auto">
          <a:xfrm flipV="1">
            <a:off x="3990975" y="6313488"/>
            <a:ext cx="0" cy="228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7" name="Line 110"/>
          <p:cNvSpPr>
            <a:spLocks noChangeShapeType="1"/>
          </p:cNvSpPr>
          <p:nvPr/>
        </p:nvSpPr>
        <p:spPr bwMode="auto">
          <a:xfrm flipV="1">
            <a:off x="4981575" y="5856288"/>
            <a:ext cx="0" cy="3048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8" name="Line 111"/>
          <p:cNvSpPr>
            <a:spLocks noChangeShapeType="1"/>
          </p:cNvSpPr>
          <p:nvPr/>
        </p:nvSpPr>
        <p:spPr bwMode="auto">
          <a:xfrm flipH="1">
            <a:off x="6048375" y="6313488"/>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9" name="Line 112"/>
          <p:cNvSpPr>
            <a:spLocks noChangeShapeType="1"/>
          </p:cNvSpPr>
          <p:nvPr/>
        </p:nvSpPr>
        <p:spPr bwMode="auto">
          <a:xfrm>
            <a:off x="6124575" y="4713288"/>
            <a:ext cx="1600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0" name="Line 113"/>
          <p:cNvSpPr>
            <a:spLocks noChangeShapeType="1"/>
          </p:cNvSpPr>
          <p:nvPr/>
        </p:nvSpPr>
        <p:spPr bwMode="auto">
          <a:xfrm>
            <a:off x="7115175" y="4713288"/>
            <a:ext cx="0" cy="609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1" name="Line 114"/>
          <p:cNvSpPr>
            <a:spLocks noChangeShapeType="1"/>
          </p:cNvSpPr>
          <p:nvPr/>
        </p:nvSpPr>
        <p:spPr bwMode="auto">
          <a:xfrm flipH="1">
            <a:off x="6353175" y="4637088"/>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52" name="Freeform 115"/>
          <p:cNvSpPr>
            <a:spLocks/>
          </p:cNvSpPr>
          <p:nvPr/>
        </p:nvSpPr>
        <p:spPr bwMode="auto">
          <a:xfrm>
            <a:off x="1933575" y="4560888"/>
            <a:ext cx="6248400" cy="2057400"/>
          </a:xfrm>
          <a:custGeom>
            <a:avLst/>
            <a:gdLst>
              <a:gd name="T0" fmla="*/ 2147483647 w 3936"/>
              <a:gd name="T1" fmla="*/ 1088707500 h 1296"/>
              <a:gd name="T2" fmla="*/ 2147483647 w 3936"/>
              <a:gd name="T3" fmla="*/ 1088707500 h 1296"/>
              <a:gd name="T4" fmla="*/ 2147483647 w 3936"/>
              <a:gd name="T5" fmla="*/ 2147483647 h 1296"/>
              <a:gd name="T6" fmla="*/ 0 w 3936"/>
              <a:gd name="T7" fmla="*/ 2147483647 h 1296"/>
              <a:gd name="T8" fmla="*/ 0 w 3936"/>
              <a:gd name="T9" fmla="*/ 0 h 1296"/>
              <a:gd name="T10" fmla="*/ 8467725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5" name="Line 118"/>
          <p:cNvSpPr>
            <a:spLocks noChangeShapeType="1"/>
          </p:cNvSpPr>
          <p:nvPr/>
        </p:nvSpPr>
        <p:spPr bwMode="auto">
          <a:xfrm>
            <a:off x="7419975" y="5856288"/>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6" name="Line 119"/>
          <p:cNvSpPr>
            <a:spLocks noChangeShapeType="1"/>
          </p:cNvSpPr>
          <p:nvPr/>
        </p:nvSpPr>
        <p:spPr bwMode="auto">
          <a:xfrm flipH="1">
            <a:off x="3686175" y="6542088"/>
            <a:ext cx="304800" cy="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22</a:t>
            </a:fld>
            <a:endParaRPr lang="en-US"/>
          </a:p>
        </p:txBody>
      </p:sp>
    </p:spTree>
    <p:extLst>
      <p:ext uri="{BB962C8B-B14F-4D97-AF65-F5344CB8AC3E}">
        <p14:creationId xmlns:p14="http://schemas.microsoft.com/office/powerpoint/2010/main" val="9148178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800100" y="228600"/>
            <a:ext cx="7175500" cy="474663"/>
          </a:xfrm>
          <a:noFill/>
        </p:spPr>
        <p:txBody>
          <a:bodyPr/>
          <a:lstStyle/>
          <a:p>
            <a:r>
              <a:rPr lang="en-US" dirty="0"/>
              <a:t>3e: Store Operations</a:t>
            </a:r>
          </a:p>
        </p:txBody>
      </p:sp>
      <p:sp>
        <p:nvSpPr>
          <p:cNvPr id="10243" name="Rectangle 3"/>
          <p:cNvSpPr>
            <a:spLocks noGrp="1" noChangeArrowheads="1"/>
          </p:cNvSpPr>
          <p:nvPr>
            <p:ph type="body" idx="1"/>
          </p:nvPr>
        </p:nvSpPr>
        <p:spPr>
          <a:xfrm>
            <a:off x="0" y="762000"/>
            <a:ext cx="9144000" cy="692150"/>
          </a:xfrm>
          <a:noFill/>
        </p:spPr>
        <p:txBody>
          <a:bodyPr/>
          <a:lstStyle/>
          <a:p>
            <a:r>
              <a:rPr lang="en-US" sz="2800"/>
              <a:t>Mem[ R[rs] + SignExt[imm16] ] = R[rt]	</a:t>
            </a:r>
            <a:br>
              <a:rPr lang="en-US" sz="2800"/>
            </a:br>
            <a:r>
              <a:rPr lang="en-US" sz="2800"/>
              <a:t>Ex.: </a:t>
            </a:r>
            <a:r>
              <a:rPr lang="en-US" sz="2800">
                <a:latin typeface="Courier"/>
              </a:rPr>
              <a:t>sw rt, rs, imm16</a:t>
            </a:r>
            <a:endParaRPr lang="en-US"/>
          </a:p>
        </p:txBody>
      </p:sp>
      <p:grpSp>
        <p:nvGrpSpPr>
          <p:cNvPr id="10244" name="Group 4"/>
          <p:cNvGrpSpPr>
            <a:grpSpLocks/>
          </p:cNvGrpSpPr>
          <p:nvPr/>
        </p:nvGrpSpPr>
        <p:grpSpPr bwMode="auto">
          <a:xfrm>
            <a:off x="1608138" y="1495425"/>
            <a:ext cx="5975350" cy="1003300"/>
            <a:chOff x="1043" y="794"/>
            <a:chExt cx="3764" cy="632"/>
          </a:xfrm>
        </p:grpSpPr>
        <p:sp>
          <p:nvSpPr>
            <p:cNvPr id="10338"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0339" name="Group 6"/>
            <p:cNvGrpSpPr>
              <a:grpSpLocks/>
            </p:cNvGrpSpPr>
            <p:nvPr/>
          </p:nvGrpSpPr>
          <p:grpSpPr bwMode="auto">
            <a:xfrm>
              <a:off x="1104" y="956"/>
              <a:ext cx="624" cy="248"/>
              <a:chOff x="1104" y="956"/>
              <a:chExt cx="624" cy="248"/>
            </a:xfrm>
          </p:grpSpPr>
          <p:sp>
            <p:nvSpPr>
              <p:cNvPr id="10357"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58" name="Rectangle 8"/>
              <p:cNvSpPr>
                <a:spLocks noChangeArrowheads="1"/>
              </p:cNvSpPr>
              <p:nvPr/>
            </p:nvSpPr>
            <p:spPr bwMode="auto">
              <a:xfrm>
                <a:off x="1286" y="956"/>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dirty="0">
                    <a:solidFill>
                      <a:schemeClr val="tx1"/>
                    </a:solidFill>
                    <a:latin typeface="Times" charset="0"/>
                  </a:rPr>
                  <a:t>op</a:t>
                </a:r>
              </a:p>
            </p:txBody>
          </p:sp>
        </p:grpSp>
        <p:grpSp>
          <p:nvGrpSpPr>
            <p:cNvPr id="10340" name="Group 9"/>
            <p:cNvGrpSpPr>
              <a:grpSpLocks/>
            </p:cNvGrpSpPr>
            <p:nvPr/>
          </p:nvGrpSpPr>
          <p:grpSpPr bwMode="auto">
            <a:xfrm>
              <a:off x="1736" y="956"/>
              <a:ext cx="580" cy="248"/>
              <a:chOff x="1736" y="956"/>
              <a:chExt cx="580" cy="248"/>
            </a:xfrm>
          </p:grpSpPr>
          <p:sp>
            <p:nvSpPr>
              <p:cNvPr id="10355"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56" name="Rectangle 11"/>
              <p:cNvSpPr>
                <a:spLocks noChangeArrowheads="1"/>
              </p:cNvSpPr>
              <p:nvPr/>
            </p:nvSpPr>
            <p:spPr bwMode="auto">
              <a:xfrm>
                <a:off x="1901" y="956"/>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0341" name="Group 12"/>
            <p:cNvGrpSpPr>
              <a:grpSpLocks/>
            </p:cNvGrpSpPr>
            <p:nvPr/>
          </p:nvGrpSpPr>
          <p:grpSpPr bwMode="auto">
            <a:xfrm>
              <a:off x="2324" y="956"/>
              <a:ext cx="579" cy="248"/>
              <a:chOff x="2324" y="956"/>
              <a:chExt cx="579" cy="248"/>
            </a:xfrm>
          </p:grpSpPr>
          <p:sp>
            <p:nvSpPr>
              <p:cNvPr id="10353"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54" name="Rectangle 14"/>
              <p:cNvSpPr>
                <a:spLocks noChangeArrowheads="1"/>
              </p:cNvSpPr>
              <p:nvPr/>
            </p:nvSpPr>
            <p:spPr bwMode="auto">
              <a:xfrm>
                <a:off x="2488" y="956"/>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0342"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43" name="Rectangle 16"/>
            <p:cNvSpPr>
              <a:spLocks noChangeArrowheads="1"/>
            </p:cNvSpPr>
            <p:nvPr/>
          </p:nvSpPr>
          <p:spPr bwMode="auto">
            <a:xfrm>
              <a:off x="3222" y="956"/>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immediate</a:t>
              </a:r>
            </a:p>
          </p:txBody>
        </p:sp>
        <p:sp>
          <p:nvSpPr>
            <p:cNvPr id="10344"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0345"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0346"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0347"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0348"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0349"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0350"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0351"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0352"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10245" name="Rectangle 26"/>
          <p:cNvSpPr>
            <a:spLocks noChangeArrowheads="1"/>
          </p:cNvSpPr>
          <p:nvPr/>
        </p:nvSpPr>
        <p:spPr bwMode="auto">
          <a:xfrm>
            <a:off x="6324600"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46" name="Rectangle 27"/>
          <p:cNvSpPr>
            <a:spLocks noChangeArrowheads="1"/>
          </p:cNvSpPr>
          <p:nvPr/>
        </p:nvSpPr>
        <p:spPr bwMode="auto">
          <a:xfrm>
            <a:off x="5437188" y="25019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0247" name="Rectangle 28"/>
          <p:cNvSpPr>
            <a:spLocks noChangeArrowheads="1"/>
          </p:cNvSpPr>
          <p:nvPr/>
        </p:nvSpPr>
        <p:spPr bwMode="auto">
          <a:xfrm>
            <a:off x="2438400" y="48768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0248" name="Rectangle 29"/>
          <p:cNvSpPr>
            <a:spLocks noChangeArrowheads="1"/>
          </p:cNvSpPr>
          <p:nvPr/>
        </p:nvSpPr>
        <p:spPr bwMode="auto">
          <a:xfrm>
            <a:off x="1893888" y="39719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0249" name="Rectangle 30"/>
          <p:cNvSpPr>
            <a:spLocks noChangeArrowheads="1"/>
          </p:cNvSpPr>
          <p:nvPr/>
        </p:nvSpPr>
        <p:spPr bwMode="auto">
          <a:xfrm>
            <a:off x="2016125" y="32766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10250" name="Line 31"/>
          <p:cNvSpPr>
            <a:spLocks noChangeShapeType="1"/>
          </p:cNvSpPr>
          <p:nvPr/>
        </p:nvSpPr>
        <p:spPr bwMode="auto">
          <a:xfrm flipH="1">
            <a:off x="2203450" y="4291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1" name="Rectangle 32"/>
          <p:cNvSpPr>
            <a:spLocks noChangeArrowheads="1"/>
          </p:cNvSpPr>
          <p:nvPr/>
        </p:nvSpPr>
        <p:spPr bwMode="auto">
          <a:xfrm>
            <a:off x="2055813" y="4391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52" name="Line 33"/>
          <p:cNvSpPr>
            <a:spLocks noChangeShapeType="1"/>
          </p:cNvSpPr>
          <p:nvPr/>
        </p:nvSpPr>
        <p:spPr bwMode="auto">
          <a:xfrm flipH="1">
            <a:off x="5029200" y="41148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3" name="Rectangle 34"/>
          <p:cNvSpPr>
            <a:spLocks noChangeArrowheads="1"/>
          </p:cNvSpPr>
          <p:nvPr/>
        </p:nvSpPr>
        <p:spPr bwMode="auto">
          <a:xfrm>
            <a:off x="4876800" y="38100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54" name="Rectangle 35"/>
          <p:cNvSpPr>
            <a:spLocks noChangeArrowheads="1"/>
          </p:cNvSpPr>
          <p:nvPr/>
        </p:nvSpPr>
        <p:spPr bwMode="auto">
          <a:xfrm>
            <a:off x="4083050" y="38100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0255" name="Line 36"/>
          <p:cNvSpPr>
            <a:spLocks noChangeShapeType="1"/>
          </p:cNvSpPr>
          <p:nvPr/>
        </p:nvSpPr>
        <p:spPr bwMode="auto">
          <a:xfrm flipV="1">
            <a:off x="4343400"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6" name="Rectangle 37"/>
          <p:cNvSpPr>
            <a:spLocks noChangeArrowheads="1"/>
          </p:cNvSpPr>
          <p:nvPr/>
        </p:nvSpPr>
        <p:spPr bwMode="auto">
          <a:xfrm>
            <a:off x="4187825" y="4772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57" name="Rectangle 38"/>
          <p:cNvSpPr>
            <a:spLocks noChangeArrowheads="1"/>
          </p:cNvSpPr>
          <p:nvPr/>
        </p:nvSpPr>
        <p:spPr bwMode="auto">
          <a:xfrm>
            <a:off x="4114800" y="43434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0258" name="Line 39"/>
          <p:cNvSpPr>
            <a:spLocks noChangeShapeType="1"/>
          </p:cNvSpPr>
          <p:nvPr/>
        </p:nvSpPr>
        <p:spPr bwMode="auto">
          <a:xfrm flipV="1">
            <a:off x="37338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9" name="Line 40"/>
          <p:cNvSpPr>
            <a:spLocks noChangeShapeType="1"/>
          </p:cNvSpPr>
          <p:nvPr/>
        </p:nvSpPr>
        <p:spPr bwMode="auto">
          <a:xfrm flipV="1">
            <a:off x="2984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60" name="Rectangle 41"/>
          <p:cNvSpPr>
            <a:spLocks noChangeArrowheads="1"/>
          </p:cNvSpPr>
          <p:nvPr/>
        </p:nvSpPr>
        <p:spPr bwMode="auto">
          <a:xfrm>
            <a:off x="2841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0261" name="Line 42"/>
          <p:cNvSpPr>
            <a:spLocks noChangeShapeType="1"/>
          </p:cNvSpPr>
          <p:nvPr/>
        </p:nvSpPr>
        <p:spPr bwMode="auto">
          <a:xfrm flipV="1">
            <a:off x="3365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62" name="Rectangle 43"/>
          <p:cNvSpPr>
            <a:spLocks noChangeArrowheads="1"/>
          </p:cNvSpPr>
          <p:nvPr/>
        </p:nvSpPr>
        <p:spPr bwMode="auto">
          <a:xfrm>
            <a:off x="3200400"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0263" name="Rectangle 44"/>
          <p:cNvSpPr>
            <a:spLocks noChangeArrowheads="1"/>
          </p:cNvSpPr>
          <p:nvPr/>
        </p:nvSpPr>
        <p:spPr bwMode="auto">
          <a:xfrm>
            <a:off x="2779713" y="38814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0264" name="Rectangle 45"/>
          <p:cNvSpPr>
            <a:spLocks noChangeArrowheads="1"/>
          </p:cNvSpPr>
          <p:nvPr/>
        </p:nvSpPr>
        <p:spPr bwMode="auto">
          <a:xfrm>
            <a:off x="3236913" y="38814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0265" name="Rectangle 46"/>
          <p:cNvSpPr>
            <a:spLocks noChangeArrowheads="1"/>
          </p:cNvSpPr>
          <p:nvPr/>
        </p:nvSpPr>
        <p:spPr bwMode="auto">
          <a:xfrm>
            <a:off x="3617913" y="38814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0266" name="Rectangle 47"/>
          <p:cNvSpPr>
            <a:spLocks noChangeArrowheads="1"/>
          </p:cNvSpPr>
          <p:nvPr/>
        </p:nvSpPr>
        <p:spPr bwMode="auto">
          <a:xfrm>
            <a:off x="2779713" y="42672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0267" name="Rectangle 48"/>
          <p:cNvSpPr>
            <a:spLocks noChangeArrowheads="1"/>
          </p:cNvSpPr>
          <p:nvPr/>
        </p:nvSpPr>
        <p:spPr bwMode="auto">
          <a:xfrm>
            <a:off x="3200400" y="32766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0268" name="Rectangle 49"/>
          <p:cNvSpPr>
            <a:spLocks noChangeArrowheads="1"/>
          </p:cNvSpPr>
          <p:nvPr/>
        </p:nvSpPr>
        <p:spPr bwMode="auto">
          <a:xfrm>
            <a:off x="3032125" y="2514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0269" name="Rectangle 50"/>
          <p:cNvSpPr>
            <a:spLocks noChangeArrowheads="1"/>
          </p:cNvSpPr>
          <p:nvPr/>
        </p:nvSpPr>
        <p:spPr bwMode="auto">
          <a:xfrm>
            <a:off x="3581400" y="3276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0270" name="Rectangle 51"/>
          <p:cNvSpPr>
            <a:spLocks noChangeArrowheads="1"/>
          </p:cNvSpPr>
          <p:nvPr/>
        </p:nvSpPr>
        <p:spPr bwMode="auto">
          <a:xfrm>
            <a:off x="2600325" y="25146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0271" name="Rectangle 52"/>
          <p:cNvSpPr>
            <a:spLocks noChangeArrowheads="1"/>
          </p:cNvSpPr>
          <p:nvPr/>
        </p:nvSpPr>
        <p:spPr bwMode="auto">
          <a:xfrm>
            <a:off x="1676400" y="25146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sp>
        <p:nvSpPr>
          <p:cNvPr id="10272" name="Rectangle 53"/>
          <p:cNvSpPr>
            <a:spLocks noChangeArrowheads="1"/>
          </p:cNvSpPr>
          <p:nvPr/>
        </p:nvSpPr>
        <p:spPr bwMode="auto">
          <a:xfrm>
            <a:off x="3911600" y="5054600"/>
            <a:ext cx="355600" cy="1041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0273" name="Rectangle 54"/>
          <p:cNvSpPr>
            <a:spLocks noChangeArrowheads="1"/>
          </p:cNvSpPr>
          <p:nvPr/>
        </p:nvSpPr>
        <p:spPr bwMode="auto">
          <a:xfrm rot="5400000">
            <a:off x="3564731" y="5388769"/>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sp>
        <p:nvSpPr>
          <p:cNvPr id="10274" name="Rectangle 55"/>
          <p:cNvSpPr>
            <a:spLocks noChangeArrowheads="1"/>
          </p:cNvSpPr>
          <p:nvPr/>
        </p:nvSpPr>
        <p:spPr bwMode="auto">
          <a:xfrm>
            <a:off x="4419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75" name="Line 56"/>
          <p:cNvSpPr>
            <a:spLocks noChangeShapeType="1"/>
          </p:cNvSpPr>
          <p:nvPr/>
        </p:nvSpPr>
        <p:spPr bwMode="auto">
          <a:xfrm flipH="1">
            <a:off x="4572000" y="55086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76" name="Line 57"/>
          <p:cNvSpPr>
            <a:spLocks noChangeShapeType="1"/>
          </p:cNvSpPr>
          <p:nvPr/>
        </p:nvSpPr>
        <p:spPr bwMode="auto">
          <a:xfrm flipH="1">
            <a:off x="3492500" y="55102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77" name="Rectangle 58"/>
          <p:cNvSpPr>
            <a:spLocks noChangeArrowheads="1"/>
          </p:cNvSpPr>
          <p:nvPr/>
        </p:nvSpPr>
        <p:spPr bwMode="auto">
          <a:xfrm>
            <a:off x="3276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0278" name="Rectangle 59"/>
          <p:cNvSpPr>
            <a:spLocks noChangeArrowheads="1"/>
          </p:cNvSpPr>
          <p:nvPr/>
        </p:nvSpPr>
        <p:spPr bwMode="auto">
          <a:xfrm>
            <a:off x="2362200" y="5334000"/>
            <a:ext cx="921728"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a:latin typeface="Times" charset="0"/>
              </a:rPr>
              <a:t>I</a:t>
            </a:r>
            <a:r>
              <a:rPr lang="en-US" sz="2000" dirty="0" smtClean="0">
                <a:solidFill>
                  <a:schemeClr val="tx1"/>
                </a:solidFill>
                <a:latin typeface="Times" charset="0"/>
              </a:rPr>
              <a:t>mm16</a:t>
            </a:r>
            <a:endParaRPr lang="en-US" sz="2000" dirty="0">
              <a:solidFill>
                <a:schemeClr val="tx1"/>
              </a:solidFill>
              <a:latin typeface="Times" charset="0"/>
            </a:endParaRPr>
          </a:p>
        </p:txBody>
      </p:sp>
      <p:sp>
        <p:nvSpPr>
          <p:cNvPr id="10279" name="Rectangle 60"/>
          <p:cNvSpPr>
            <a:spLocks noChangeArrowheads="1"/>
          </p:cNvSpPr>
          <p:nvPr/>
        </p:nvSpPr>
        <p:spPr bwMode="auto">
          <a:xfrm>
            <a:off x="4648200" y="5943600"/>
            <a:ext cx="946599"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10280" name="Rectangle 61"/>
          <p:cNvSpPr>
            <a:spLocks noChangeArrowheads="1"/>
          </p:cNvSpPr>
          <p:nvPr/>
        </p:nvSpPr>
        <p:spPr bwMode="auto">
          <a:xfrm>
            <a:off x="2971800" y="6019800"/>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ExtOp</a:t>
            </a:r>
            <a:endParaRPr lang="en-US" sz="2000" b="1" u="sng" dirty="0">
              <a:solidFill>
                <a:srgbClr val="0000FF"/>
              </a:solidFill>
              <a:latin typeface="+mn-lt"/>
              <a:ea typeface="ＭＳ Ｐゴシック" charset="-128"/>
              <a:cs typeface="ＭＳ Ｐゴシック" charset="-128"/>
            </a:endParaRPr>
          </a:p>
        </p:txBody>
      </p:sp>
      <p:sp>
        <p:nvSpPr>
          <p:cNvPr id="10281" name="Line 62"/>
          <p:cNvSpPr>
            <a:spLocks noChangeShapeType="1"/>
          </p:cNvSpPr>
          <p:nvPr/>
        </p:nvSpPr>
        <p:spPr bwMode="auto">
          <a:xfrm flipV="1">
            <a:off x="8001000" y="2895600"/>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0282" name="Rectangle 63"/>
          <p:cNvSpPr>
            <a:spLocks noChangeArrowheads="1"/>
          </p:cNvSpPr>
          <p:nvPr/>
        </p:nvSpPr>
        <p:spPr bwMode="auto">
          <a:xfrm>
            <a:off x="7086600" y="2438400"/>
            <a:ext cx="1366586"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MemtoReg</a:t>
            </a:r>
            <a:endParaRPr lang="en-US" sz="2000" b="1" u="sng" dirty="0">
              <a:solidFill>
                <a:srgbClr val="0000FF"/>
              </a:solidFill>
              <a:latin typeface="+mn-lt"/>
              <a:ea typeface="ＭＳ Ｐゴシック" charset="-128"/>
              <a:cs typeface="ＭＳ Ｐゴシック" charset="-128"/>
            </a:endParaRPr>
          </a:p>
        </p:txBody>
      </p:sp>
      <p:sp>
        <p:nvSpPr>
          <p:cNvPr id="10283" name="Rectangle 64"/>
          <p:cNvSpPr>
            <a:spLocks noChangeArrowheads="1"/>
          </p:cNvSpPr>
          <p:nvPr/>
        </p:nvSpPr>
        <p:spPr bwMode="auto">
          <a:xfrm>
            <a:off x="5681663" y="58674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0284" name="Rectangle 65"/>
          <p:cNvSpPr>
            <a:spLocks noChangeArrowheads="1"/>
          </p:cNvSpPr>
          <p:nvPr/>
        </p:nvSpPr>
        <p:spPr bwMode="auto">
          <a:xfrm>
            <a:off x="5379720" y="5334000"/>
            <a:ext cx="1008290"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err="1" smtClean="0">
                <a:solidFill>
                  <a:schemeClr val="accent2"/>
                </a:solidFill>
                <a:latin typeface="Times" charset="0"/>
              </a:rPr>
              <a:t>Data_In</a:t>
            </a:r>
            <a:endParaRPr lang="en-US" sz="2000" dirty="0">
              <a:solidFill>
                <a:schemeClr val="accent2"/>
              </a:solidFill>
              <a:latin typeface="Times" charset="0"/>
            </a:endParaRPr>
          </a:p>
        </p:txBody>
      </p:sp>
      <p:sp>
        <p:nvSpPr>
          <p:cNvPr id="10285" name="Line 66"/>
          <p:cNvSpPr>
            <a:spLocks noChangeShapeType="1"/>
          </p:cNvSpPr>
          <p:nvPr/>
        </p:nvSpPr>
        <p:spPr bwMode="auto">
          <a:xfrm flipH="1">
            <a:off x="5989638" y="52530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86" name="Rectangle 67"/>
          <p:cNvSpPr>
            <a:spLocks noChangeArrowheads="1"/>
          </p:cNvSpPr>
          <p:nvPr/>
        </p:nvSpPr>
        <p:spPr bwMode="auto">
          <a:xfrm>
            <a:off x="6019800" y="5029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dirty="0">
                <a:solidFill>
                  <a:schemeClr val="tx1"/>
                </a:solidFill>
                <a:latin typeface="Times" charset="0"/>
              </a:rPr>
              <a:t>32</a:t>
            </a:r>
          </a:p>
        </p:txBody>
      </p:sp>
      <p:sp>
        <p:nvSpPr>
          <p:cNvPr id="10287" name="Line 68"/>
          <p:cNvSpPr>
            <a:spLocks noChangeShapeType="1"/>
          </p:cNvSpPr>
          <p:nvPr/>
        </p:nvSpPr>
        <p:spPr bwMode="auto">
          <a:xfrm flipV="1">
            <a:off x="6692900" y="3276600"/>
            <a:ext cx="12700" cy="1846263"/>
          </a:xfrm>
          <a:prstGeom prst="line">
            <a:avLst/>
          </a:prstGeom>
          <a:noFill/>
          <a:ln w="19050">
            <a:solidFill>
              <a:schemeClr val="accent2"/>
            </a:solidFill>
            <a:round/>
            <a:headEnd type="triangle" w="med" len="med"/>
            <a:tailEnd/>
          </a:ln>
        </p:spPr>
        <p:txBody>
          <a:bodyPr wrap="none" anchor="ctr">
            <a:prstTxWarp prst="textNoShape">
              <a:avLst/>
            </a:prstTxWarp>
          </a:bodyPr>
          <a:lstStyle/>
          <a:p>
            <a:endParaRPr lang="en-US"/>
          </a:p>
        </p:txBody>
      </p:sp>
      <p:sp>
        <p:nvSpPr>
          <p:cNvPr id="10288" name="Rectangle 69"/>
          <p:cNvSpPr>
            <a:spLocks noChangeArrowheads="1"/>
          </p:cNvSpPr>
          <p:nvPr/>
        </p:nvSpPr>
        <p:spPr bwMode="auto">
          <a:xfrm>
            <a:off x="6248400" y="2819400"/>
            <a:ext cx="1068277"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MemWr</a:t>
            </a:r>
            <a:endParaRPr lang="en-US" sz="2000" b="1" u="sng" dirty="0">
              <a:solidFill>
                <a:srgbClr val="0000FF"/>
              </a:solidFill>
              <a:latin typeface="+mn-lt"/>
              <a:ea typeface="ＭＳ Ｐゴシック" charset="-128"/>
              <a:cs typeface="ＭＳ Ｐゴシック" charset="-128"/>
            </a:endParaRPr>
          </a:p>
        </p:txBody>
      </p:sp>
      <p:grpSp>
        <p:nvGrpSpPr>
          <p:cNvPr id="10289" name="Group 70"/>
          <p:cNvGrpSpPr>
            <a:grpSpLocks/>
          </p:cNvGrpSpPr>
          <p:nvPr/>
        </p:nvGrpSpPr>
        <p:grpSpPr bwMode="auto">
          <a:xfrm>
            <a:off x="2590800" y="2943225"/>
            <a:ext cx="838200" cy="333375"/>
            <a:chOff x="2640" y="1422"/>
            <a:chExt cx="528" cy="210"/>
          </a:xfrm>
        </p:grpSpPr>
        <p:sp>
          <p:nvSpPr>
            <p:cNvPr id="10335" name="Rectangle 7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0336" name="Rectangle 7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0337"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0290" name="Rectangle 74"/>
          <p:cNvSpPr>
            <a:spLocks noChangeArrowheads="1"/>
          </p:cNvSpPr>
          <p:nvPr/>
        </p:nvSpPr>
        <p:spPr bwMode="auto">
          <a:xfrm>
            <a:off x="2590800" y="38862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nvGrpSpPr>
          <p:cNvPr id="10291" name="Group 75"/>
          <p:cNvGrpSpPr>
            <a:grpSpLocks/>
          </p:cNvGrpSpPr>
          <p:nvPr/>
        </p:nvGrpSpPr>
        <p:grpSpPr bwMode="auto">
          <a:xfrm>
            <a:off x="4899025" y="4495800"/>
            <a:ext cx="358775" cy="1219200"/>
            <a:chOff x="3518" y="2640"/>
            <a:chExt cx="226" cy="768"/>
          </a:xfrm>
        </p:grpSpPr>
        <p:sp>
          <p:nvSpPr>
            <p:cNvPr id="10332" name="Rectangle 7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0333" name="Rectangle 7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0334"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0292" name="Group 79"/>
          <p:cNvGrpSpPr>
            <a:grpSpLocks/>
          </p:cNvGrpSpPr>
          <p:nvPr/>
        </p:nvGrpSpPr>
        <p:grpSpPr bwMode="auto">
          <a:xfrm>
            <a:off x="5762625" y="3886200"/>
            <a:ext cx="485775" cy="1143000"/>
            <a:chOff x="4009" y="2304"/>
            <a:chExt cx="306" cy="720"/>
          </a:xfrm>
        </p:grpSpPr>
        <p:sp>
          <p:nvSpPr>
            <p:cNvPr id="10329" name="Rectangle 80"/>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0330" name="Rectangle 8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0331" name="Freeform 8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0293" name="Rectangle 83"/>
          <p:cNvSpPr>
            <a:spLocks noChangeArrowheads="1"/>
          </p:cNvSpPr>
          <p:nvPr/>
        </p:nvSpPr>
        <p:spPr bwMode="auto">
          <a:xfrm>
            <a:off x="7794625" y="43910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0294" name="Rectangle 84"/>
          <p:cNvSpPr>
            <a:spLocks noChangeArrowheads="1"/>
          </p:cNvSpPr>
          <p:nvPr/>
        </p:nvSpPr>
        <p:spPr bwMode="auto">
          <a:xfrm>
            <a:off x="7794625" y="53816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0295" name="Freeform 85"/>
          <p:cNvSpPr>
            <a:spLocks/>
          </p:cNvSpPr>
          <p:nvPr/>
        </p:nvSpPr>
        <p:spPr bwMode="auto">
          <a:xfrm>
            <a:off x="7848600" y="4267200"/>
            <a:ext cx="304800" cy="1600200"/>
          </a:xfrm>
          <a:custGeom>
            <a:avLst/>
            <a:gdLst>
              <a:gd name="T0" fmla="*/ 0 w 192"/>
              <a:gd name="T1" fmla="*/ 0 h 1008"/>
              <a:gd name="T2" fmla="*/ 0 w 192"/>
              <a:gd name="T3" fmla="*/ 1600200 h 1008"/>
              <a:gd name="T4" fmla="*/ 304800 w 192"/>
              <a:gd name="T5" fmla="*/ 1371600 h 1008"/>
              <a:gd name="T6" fmla="*/ 304800 w 192"/>
              <a:gd name="T7" fmla="*/ 2286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10296" name="Rectangle 86"/>
          <p:cNvSpPr>
            <a:spLocks noChangeArrowheads="1"/>
          </p:cNvSpPr>
          <p:nvPr/>
        </p:nvSpPr>
        <p:spPr bwMode="auto">
          <a:xfrm>
            <a:off x="6391275" y="5129213"/>
            <a:ext cx="1127125" cy="1128712"/>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10297" name="Rectangle 87"/>
          <p:cNvSpPr>
            <a:spLocks noChangeArrowheads="1"/>
          </p:cNvSpPr>
          <p:nvPr/>
        </p:nvSpPr>
        <p:spPr bwMode="auto">
          <a:xfrm>
            <a:off x="6372225" y="5076825"/>
            <a:ext cx="6667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dirty="0" err="1">
                <a:solidFill>
                  <a:srgbClr val="DA1F28"/>
                </a:solidFill>
                <a:latin typeface="Times" charset="0"/>
              </a:rPr>
              <a:t>WrEn</a:t>
            </a:r>
            <a:endParaRPr lang="en-US" sz="1600" dirty="0">
              <a:solidFill>
                <a:srgbClr val="DA1F28"/>
              </a:solidFill>
              <a:latin typeface="Times" charset="0"/>
            </a:endParaRPr>
          </a:p>
        </p:txBody>
      </p:sp>
      <p:sp>
        <p:nvSpPr>
          <p:cNvPr id="10298" name="Rectangle 88"/>
          <p:cNvSpPr>
            <a:spLocks noChangeArrowheads="1"/>
          </p:cNvSpPr>
          <p:nvPr/>
        </p:nvSpPr>
        <p:spPr bwMode="auto">
          <a:xfrm>
            <a:off x="6983413" y="5076825"/>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0299" name="Rectangle 89"/>
          <p:cNvSpPr>
            <a:spLocks noChangeArrowheads="1"/>
          </p:cNvSpPr>
          <p:nvPr/>
        </p:nvSpPr>
        <p:spPr bwMode="auto">
          <a:xfrm>
            <a:off x="6400800" y="5484813"/>
            <a:ext cx="1111250"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0300" name="Line 90"/>
          <p:cNvSpPr>
            <a:spLocks noChangeShapeType="1"/>
          </p:cNvSpPr>
          <p:nvPr/>
        </p:nvSpPr>
        <p:spPr bwMode="auto">
          <a:xfrm>
            <a:off x="6400800" y="60198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1" name="Line 91"/>
          <p:cNvSpPr>
            <a:spLocks noChangeShapeType="1"/>
          </p:cNvSpPr>
          <p:nvPr/>
        </p:nvSpPr>
        <p:spPr bwMode="auto">
          <a:xfrm flipH="1">
            <a:off x="6400800" y="60960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2" name="Line 92"/>
          <p:cNvSpPr>
            <a:spLocks noChangeShapeType="1"/>
          </p:cNvSpPr>
          <p:nvPr/>
        </p:nvSpPr>
        <p:spPr bwMode="auto">
          <a:xfrm>
            <a:off x="2819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3" name="Line 93"/>
          <p:cNvSpPr>
            <a:spLocks noChangeShapeType="1"/>
          </p:cNvSpPr>
          <p:nvPr/>
        </p:nvSpPr>
        <p:spPr bwMode="auto">
          <a:xfrm>
            <a:off x="3200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4" name="Freeform 94"/>
          <p:cNvSpPr>
            <a:spLocks/>
          </p:cNvSpPr>
          <p:nvPr/>
        </p:nvSpPr>
        <p:spPr bwMode="auto">
          <a:xfrm>
            <a:off x="2286000" y="2895600"/>
            <a:ext cx="304800" cy="228600"/>
          </a:xfrm>
          <a:custGeom>
            <a:avLst/>
            <a:gdLst>
              <a:gd name="T0" fmla="*/ 0 w 192"/>
              <a:gd name="T1" fmla="*/ 0 h 336"/>
              <a:gd name="T2" fmla="*/ 0 w 192"/>
              <a:gd name="T3" fmla="*/ 228600 h 336"/>
              <a:gd name="T4" fmla="*/ 304800 w 192"/>
              <a:gd name="T5" fmla="*/ 2286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05" name="Line 95"/>
          <p:cNvSpPr>
            <a:spLocks noChangeShapeType="1"/>
          </p:cNvSpPr>
          <p:nvPr/>
        </p:nvSpPr>
        <p:spPr bwMode="auto">
          <a:xfrm>
            <a:off x="2743200" y="3657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6" name="Line 96"/>
          <p:cNvSpPr>
            <a:spLocks noChangeShapeType="1"/>
          </p:cNvSpPr>
          <p:nvPr/>
        </p:nvSpPr>
        <p:spPr bwMode="auto">
          <a:xfrm>
            <a:off x="3048000" y="32766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7" name="Line 97"/>
          <p:cNvSpPr>
            <a:spLocks noChangeShapeType="1"/>
          </p:cNvSpPr>
          <p:nvPr/>
        </p:nvSpPr>
        <p:spPr bwMode="auto">
          <a:xfrm>
            <a:off x="3429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8" name="Line 98"/>
          <p:cNvSpPr>
            <a:spLocks noChangeShapeType="1"/>
          </p:cNvSpPr>
          <p:nvPr/>
        </p:nvSpPr>
        <p:spPr bwMode="auto">
          <a:xfrm>
            <a:off x="3810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9" name="Rectangle 99"/>
          <p:cNvSpPr>
            <a:spLocks noChangeArrowheads="1"/>
          </p:cNvSpPr>
          <p:nvPr/>
        </p:nvSpPr>
        <p:spPr bwMode="auto">
          <a:xfrm>
            <a:off x="3603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0310" name="Line 100"/>
          <p:cNvSpPr>
            <a:spLocks noChangeShapeType="1"/>
          </p:cNvSpPr>
          <p:nvPr/>
        </p:nvSpPr>
        <p:spPr bwMode="auto">
          <a:xfrm>
            <a:off x="4038600" y="41910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1" name="Line 101"/>
          <p:cNvSpPr>
            <a:spLocks noChangeShapeType="1"/>
          </p:cNvSpPr>
          <p:nvPr/>
        </p:nvSpPr>
        <p:spPr bwMode="auto">
          <a:xfrm>
            <a:off x="6096000" y="2857500"/>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2" name="Line 102"/>
          <p:cNvSpPr>
            <a:spLocks noChangeShapeType="1"/>
          </p:cNvSpPr>
          <p:nvPr/>
        </p:nvSpPr>
        <p:spPr bwMode="auto">
          <a:xfrm>
            <a:off x="4038600" y="47244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3" name="Line 103"/>
          <p:cNvSpPr>
            <a:spLocks noChangeShapeType="1"/>
          </p:cNvSpPr>
          <p:nvPr/>
        </p:nvSpPr>
        <p:spPr bwMode="auto">
          <a:xfrm>
            <a:off x="5257800" y="48768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4" name="Line 104"/>
          <p:cNvSpPr>
            <a:spLocks noChangeShapeType="1"/>
          </p:cNvSpPr>
          <p:nvPr/>
        </p:nvSpPr>
        <p:spPr bwMode="auto">
          <a:xfrm>
            <a:off x="42672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5" name="Line 105"/>
          <p:cNvSpPr>
            <a:spLocks noChangeShapeType="1"/>
          </p:cNvSpPr>
          <p:nvPr/>
        </p:nvSpPr>
        <p:spPr bwMode="auto">
          <a:xfrm>
            <a:off x="32004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6" name="Line 106"/>
          <p:cNvSpPr>
            <a:spLocks noChangeShapeType="1"/>
          </p:cNvSpPr>
          <p:nvPr/>
        </p:nvSpPr>
        <p:spPr bwMode="auto">
          <a:xfrm flipH="1">
            <a:off x="28194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17" name="Line 107"/>
          <p:cNvSpPr>
            <a:spLocks noChangeShapeType="1"/>
          </p:cNvSpPr>
          <p:nvPr/>
        </p:nvSpPr>
        <p:spPr bwMode="auto">
          <a:xfrm>
            <a:off x="28956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18" name="Line 108"/>
          <p:cNvSpPr>
            <a:spLocks noChangeShapeType="1"/>
          </p:cNvSpPr>
          <p:nvPr/>
        </p:nvSpPr>
        <p:spPr bwMode="auto">
          <a:xfrm>
            <a:off x="2895600" y="48768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19" name="Line 109"/>
          <p:cNvSpPr>
            <a:spLocks noChangeShapeType="1"/>
          </p:cNvSpPr>
          <p:nvPr/>
        </p:nvSpPr>
        <p:spPr bwMode="auto">
          <a:xfrm flipV="1">
            <a:off x="41148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0" name="Line 110"/>
          <p:cNvSpPr>
            <a:spLocks noChangeShapeType="1"/>
          </p:cNvSpPr>
          <p:nvPr/>
        </p:nvSpPr>
        <p:spPr bwMode="auto">
          <a:xfrm flipV="1">
            <a:off x="5105400" y="5638800"/>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1" name="Line 111"/>
          <p:cNvSpPr>
            <a:spLocks noChangeShapeType="1"/>
          </p:cNvSpPr>
          <p:nvPr/>
        </p:nvSpPr>
        <p:spPr bwMode="auto">
          <a:xfrm flipH="1">
            <a:off x="6172200" y="60960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22" name="Line 112"/>
          <p:cNvSpPr>
            <a:spLocks noChangeShapeType="1"/>
          </p:cNvSpPr>
          <p:nvPr/>
        </p:nvSpPr>
        <p:spPr bwMode="auto">
          <a:xfrm>
            <a:off x="6248400" y="44958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3" name="Line 113"/>
          <p:cNvSpPr>
            <a:spLocks noChangeShapeType="1"/>
          </p:cNvSpPr>
          <p:nvPr/>
        </p:nvSpPr>
        <p:spPr bwMode="auto">
          <a:xfrm>
            <a:off x="7239000" y="44958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4" name="Line 114"/>
          <p:cNvSpPr>
            <a:spLocks noChangeShapeType="1"/>
          </p:cNvSpPr>
          <p:nvPr/>
        </p:nvSpPr>
        <p:spPr bwMode="auto">
          <a:xfrm flipH="1">
            <a:off x="6477000" y="4419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25" name="Freeform 115"/>
          <p:cNvSpPr>
            <a:spLocks/>
          </p:cNvSpPr>
          <p:nvPr/>
        </p:nvSpPr>
        <p:spPr bwMode="auto">
          <a:xfrm>
            <a:off x="2057400" y="4343400"/>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6" name="Line 116"/>
          <p:cNvSpPr>
            <a:spLocks noChangeShapeType="1"/>
          </p:cNvSpPr>
          <p:nvPr/>
        </p:nvSpPr>
        <p:spPr bwMode="auto">
          <a:xfrm>
            <a:off x="5867400" y="5334000"/>
            <a:ext cx="533400" cy="0"/>
          </a:xfrm>
          <a:prstGeom prst="line">
            <a:avLst/>
          </a:prstGeom>
          <a:noFill/>
          <a:ln w="19050">
            <a:solidFill>
              <a:schemeClr val="accent2"/>
            </a:solidFill>
            <a:round/>
            <a:headEnd/>
            <a:tailEnd type="triangle" w="med" len="med"/>
          </a:ln>
        </p:spPr>
        <p:txBody>
          <a:bodyPr wrap="none" anchor="ctr">
            <a:prstTxWarp prst="textNoShape">
              <a:avLst/>
            </a:prstTxWarp>
          </a:bodyPr>
          <a:lstStyle/>
          <a:p>
            <a:endParaRPr lang="en-US"/>
          </a:p>
        </p:txBody>
      </p:sp>
      <p:sp>
        <p:nvSpPr>
          <p:cNvPr id="10327" name="Line 117"/>
          <p:cNvSpPr>
            <a:spLocks noChangeShapeType="1"/>
          </p:cNvSpPr>
          <p:nvPr/>
        </p:nvSpPr>
        <p:spPr bwMode="auto">
          <a:xfrm>
            <a:off x="7543800" y="56388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8" name="Line 118"/>
          <p:cNvSpPr>
            <a:spLocks noChangeShapeType="1"/>
          </p:cNvSpPr>
          <p:nvPr/>
        </p:nvSpPr>
        <p:spPr bwMode="auto">
          <a:xfrm flipH="1">
            <a:off x="3810000" y="6324600"/>
            <a:ext cx="3048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23</a:t>
            </a:fld>
            <a:endParaRPr lang="en-US"/>
          </a:p>
        </p:txBody>
      </p:sp>
    </p:spTree>
    <p:extLst>
      <p:ext uri="{BB962C8B-B14F-4D97-AF65-F5344CB8AC3E}">
        <p14:creationId xmlns:p14="http://schemas.microsoft.com/office/powerpoint/2010/main" val="242116583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00100" y="228600"/>
            <a:ext cx="7768167" cy="474663"/>
          </a:xfrm>
          <a:noFill/>
        </p:spPr>
        <p:txBody>
          <a:bodyPr/>
          <a:lstStyle/>
          <a:p>
            <a:r>
              <a:rPr lang="en-US" dirty="0"/>
              <a:t>3e: Store Operations</a:t>
            </a:r>
          </a:p>
        </p:txBody>
      </p:sp>
      <p:sp>
        <p:nvSpPr>
          <p:cNvPr id="11267" name="Rectangle 3"/>
          <p:cNvSpPr>
            <a:spLocks noGrp="1" noChangeArrowheads="1"/>
          </p:cNvSpPr>
          <p:nvPr>
            <p:ph type="body" idx="1"/>
          </p:nvPr>
        </p:nvSpPr>
        <p:spPr>
          <a:xfrm>
            <a:off x="0" y="762000"/>
            <a:ext cx="9144000" cy="692150"/>
          </a:xfrm>
          <a:noFill/>
        </p:spPr>
        <p:txBody>
          <a:bodyPr/>
          <a:lstStyle/>
          <a:p>
            <a:r>
              <a:rPr lang="en-US" sz="2800" dirty="0" err="1"/>
              <a:t>Mem</a:t>
            </a:r>
            <a:r>
              <a:rPr lang="en-US" sz="2800" dirty="0"/>
              <a:t>[ R[</a:t>
            </a:r>
            <a:r>
              <a:rPr lang="en-US" sz="2800" dirty="0" err="1"/>
              <a:t>rs</a:t>
            </a:r>
            <a:r>
              <a:rPr lang="en-US" sz="2800" dirty="0"/>
              <a:t>] + </a:t>
            </a:r>
            <a:r>
              <a:rPr lang="en-US" sz="2800" dirty="0" err="1"/>
              <a:t>SignExt</a:t>
            </a:r>
            <a:r>
              <a:rPr lang="en-US" sz="2800" dirty="0"/>
              <a:t>[imm16] ] = R[</a:t>
            </a:r>
            <a:r>
              <a:rPr lang="en-US" sz="2800" dirty="0" err="1"/>
              <a:t>rt</a:t>
            </a:r>
            <a:r>
              <a:rPr lang="en-US" sz="2800" dirty="0"/>
              <a:t>]	</a:t>
            </a:r>
            <a:br>
              <a:rPr lang="en-US" sz="2800" dirty="0"/>
            </a:br>
            <a:r>
              <a:rPr lang="en-US" sz="2800" dirty="0"/>
              <a:t>Ex.: </a:t>
            </a:r>
            <a:r>
              <a:rPr lang="en-US" sz="2800" dirty="0" err="1">
                <a:latin typeface="Courier"/>
              </a:rPr>
              <a:t>sw</a:t>
            </a:r>
            <a:r>
              <a:rPr lang="en-US" sz="2800" dirty="0">
                <a:latin typeface="Courier"/>
              </a:rPr>
              <a:t> </a:t>
            </a:r>
            <a:r>
              <a:rPr lang="en-US" sz="2800" dirty="0" err="1">
                <a:latin typeface="Courier"/>
              </a:rPr>
              <a:t>rt</a:t>
            </a:r>
            <a:r>
              <a:rPr lang="en-US" sz="2800" dirty="0">
                <a:latin typeface="Courier"/>
              </a:rPr>
              <a:t>, </a:t>
            </a:r>
            <a:r>
              <a:rPr lang="en-US" sz="2800" dirty="0" err="1">
                <a:latin typeface="Courier"/>
              </a:rPr>
              <a:t>rs</a:t>
            </a:r>
            <a:r>
              <a:rPr lang="en-US" sz="2800" dirty="0">
                <a:latin typeface="Courier"/>
              </a:rPr>
              <a:t>, imm16</a:t>
            </a:r>
            <a:endParaRPr lang="en-US" dirty="0"/>
          </a:p>
        </p:txBody>
      </p:sp>
      <p:grpSp>
        <p:nvGrpSpPr>
          <p:cNvPr id="11268" name="Group 4"/>
          <p:cNvGrpSpPr>
            <a:grpSpLocks/>
          </p:cNvGrpSpPr>
          <p:nvPr/>
        </p:nvGrpSpPr>
        <p:grpSpPr bwMode="auto">
          <a:xfrm>
            <a:off x="1608138" y="1495425"/>
            <a:ext cx="5975350" cy="1003300"/>
            <a:chOff x="1043" y="794"/>
            <a:chExt cx="3764" cy="632"/>
          </a:xfrm>
        </p:grpSpPr>
        <p:sp>
          <p:nvSpPr>
            <p:cNvPr id="11363"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1364" name="Group 6"/>
            <p:cNvGrpSpPr>
              <a:grpSpLocks/>
            </p:cNvGrpSpPr>
            <p:nvPr/>
          </p:nvGrpSpPr>
          <p:grpSpPr bwMode="auto">
            <a:xfrm>
              <a:off x="1104" y="986"/>
              <a:ext cx="624" cy="248"/>
              <a:chOff x="1104" y="986"/>
              <a:chExt cx="624" cy="248"/>
            </a:xfrm>
          </p:grpSpPr>
          <p:sp>
            <p:nvSpPr>
              <p:cNvPr id="11382"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83" name="Rectangle 8"/>
              <p:cNvSpPr>
                <a:spLocks noChangeArrowheads="1"/>
              </p:cNvSpPr>
              <p:nvPr/>
            </p:nvSpPr>
            <p:spPr bwMode="auto">
              <a:xfrm>
                <a:off x="1286" y="986"/>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1365" name="Group 9"/>
            <p:cNvGrpSpPr>
              <a:grpSpLocks/>
            </p:cNvGrpSpPr>
            <p:nvPr/>
          </p:nvGrpSpPr>
          <p:grpSpPr bwMode="auto">
            <a:xfrm>
              <a:off x="1736" y="986"/>
              <a:ext cx="580" cy="248"/>
              <a:chOff x="1736" y="986"/>
              <a:chExt cx="580" cy="248"/>
            </a:xfrm>
          </p:grpSpPr>
          <p:sp>
            <p:nvSpPr>
              <p:cNvPr id="11380"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81" name="Rectangle 11"/>
              <p:cNvSpPr>
                <a:spLocks noChangeArrowheads="1"/>
              </p:cNvSpPr>
              <p:nvPr/>
            </p:nvSpPr>
            <p:spPr bwMode="auto">
              <a:xfrm>
                <a:off x="1901" y="986"/>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1366" name="Group 12"/>
            <p:cNvGrpSpPr>
              <a:grpSpLocks/>
            </p:cNvGrpSpPr>
            <p:nvPr/>
          </p:nvGrpSpPr>
          <p:grpSpPr bwMode="auto">
            <a:xfrm>
              <a:off x="2324" y="986"/>
              <a:ext cx="579" cy="248"/>
              <a:chOff x="2324" y="986"/>
              <a:chExt cx="579" cy="248"/>
            </a:xfrm>
          </p:grpSpPr>
          <p:sp>
            <p:nvSpPr>
              <p:cNvPr id="11378"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79" name="Rectangle 14"/>
              <p:cNvSpPr>
                <a:spLocks noChangeArrowheads="1"/>
              </p:cNvSpPr>
              <p:nvPr/>
            </p:nvSpPr>
            <p:spPr bwMode="auto">
              <a:xfrm>
                <a:off x="2488" y="986"/>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1367"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68" name="Rectangle 16"/>
            <p:cNvSpPr>
              <a:spLocks noChangeArrowheads="1"/>
            </p:cNvSpPr>
            <p:nvPr/>
          </p:nvSpPr>
          <p:spPr bwMode="auto">
            <a:xfrm>
              <a:off x="3222" y="986"/>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immediate</a:t>
              </a:r>
            </a:p>
          </p:txBody>
        </p:sp>
        <p:sp>
          <p:nvSpPr>
            <p:cNvPr id="11369"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1370"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1371"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1372"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1373"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1374"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1375"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1376"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1377"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11269" name="Rectangle 26"/>
          <p:cNvSpPr>
            <a:spLocks noChangeArrowheads="1"/>
          </p:cNvSpPr>
          <p:nvPr/>
        </p:nvSpPr>
        <p:spPr bwMode="auto">
          <a:xfrm>
            <a:off x="6324600"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70" name="Rectangle 27"/>
          <p:cNvSpPr>
            <a:spLocks noChangeArrowheads="1"/>
          </p:cNvSpPr>
          <p:nvPr/>
        </p:nvSpPr>
        <p:spPr bwMode="auto">
          <a:xfrm>
            <a:off x="5437188" y="25019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1271" name="Rectangle 28"/>
          <p:cNvSpPr>
            <a:spLocks noChangeArrowheads="1"/>
          </p:cNvSpPr>
          <p:nvPr/>
        </p:nvSpPr>
        <p:spPr bwMode="auto">
          <a:xfrm>
            <a:off x="2438400" y="48768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1272" name="Rectangle 29"/>
          <p:cNvSpPr>
            <a:spLocks noChangeArrowheads="1"/>
          </p:cNvSpPr>
          <p:nvPr/>
        </p:nvSpPr>
        <p:spPr bwMode="auto">
          <a:xfrm>
            <a:off x="1893888" y="39719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1273" name="Rectangle 30"/>
          <p:cNvSpPr>
            <a:spLocks noChangeArrowheads="1"/>
          </p:cNvSpPr>
          <p:nvPr/>
        </p:nvSpPr>
        <p:spPr bwMode="auto">
          <a:xfrm>
            <a:off x="2016125" y="32766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11274" name="Line 31"/>
          <p:cNvSpPr>
            <a:spLocks noChangeShapeType="1"/>
          </p:cNvSpPr>
          <p:nvPr/>
        </p:nvSpPr>
        <p:spPr bwMode="auto">
          <a:xfrm flipH="1">
            <a:off x="2203450" y="4291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75" name="Rectangle 32"/>
          <p:cNvSpPr>
            <a:spLocks noChangeArrowheads="1"/>
          </p:cNvSpPr>
          <p:nvPr/>
        </p:nvSpPr>
        <p:spPr bwMode="auto">
          <a:xfrm>
            <a:off x="2055813" y="4391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76" name="Line 33"/>
          <p:cNvSpPr>
            <a:spLocks noChangeShapeType="1"/>
          </p:cNvSpPr>
          <p:nvPr/>
        </p:nvSpPr>
        <p:spPr bwMode="auto">
          <a:xfrm flipH="1">
            <a:off x="5029200" y="41148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77" name="Rectangle 34"/>
          <p:cNvSpPr>
            <a:spLocks noChangeArrowheads="1"/>
          </p:cNvSpPr>
          <p:nvPr/>
        </p:nvSpPr>
        <p:spPr bwMode="auto">
          <a:xfrm>
            <a:off x="4876800" y="38100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78" name="Rectangle 35"/>
          <p:cNvSpPr>
            <a:spLocks noChangeArrowheads="1"/>
          </p:cNvSpPr>
          <p:nvPr/>
        </p:nvSpPr>
        <p:spPr bwMode="auto">
          <a:xfrm>
            <a:off x="4083050" y="38100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1279" name="Line 36"/>
          <p:cNvSpPr>
            <a:spLocks noChangeShapeType="1"/>
          </p:cNvSpPr>
          <p:nvPr/>
        </p:nvSpPr>
        <p:spPr bwMode="auto">
          <a:xfrm flipV="1">
            <a:off x="4343400"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0" name="Rectangle 37"/>
          <p:cNvSpPr>
            <a:spLocks noChangeArrowheads="1"/>
          </p:cNvSpPr>
          <p:nvPr/>
        </p:nvSpPr>
        <p:spPr bwMode="auto">
          <a:xfrm>
            <a:off x="4187825" y="4772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81" name="Rectangle 38"/>
          <p:cNvSpPr>
            <a:spLocks noChangeArrowheads="1"/>
          </p:cNvSpPr>
          <p:nvPr/>
        </p:nvSpPr>
        <p:spPr bwMode="auto">
          <a:xfrm>
            <a:off x="4114800" y="43434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1282" name="Line 39"/>
          <p:cNvSpPr>
            <a:spLocks noChangeShapeType="1"/>
          </p:cNvSpPr>
          <p:nvPr/>
        </p:nvSpPr>
        <p:spPr bwMode="auto">
          <a:xfrm flipV="1">
            <a:off x="37338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3" name="Line 40"/>
          <p:cNvSpPr>
            <a:spLocks noChangeShapeType="1"/>
          </p:cNvSpPr>
          <p:nvPr/>
        </p:nvSpPr>
        <p:spPr bwMode="auto">
          <a:xfrm flipV="1">
            <a:off x="2984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4" name="Rectangle 41"/>
          <p:cNvSpPr>
            <a:spLocks noChangeArrowheads="1"/>
          </p:cNvSpPr>
          <p:nvPr/>
        </p:nvSpPr>
        <p:spPr bwMode="auto">
          <a:xfrm>
            <a:off x="2841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1285" name="Line 42"/>
          <p:cNvSpPr>
            <a:spLocks noChangeShapeType="1"/>
          </p:cNvSpPr>
          <p:nvPr/>
        </p:nvSpPr>
        <p:spPr bwMode="auto">
          <a:xfrm flipV="1">
            <a:off x="3365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6" name="Rectangle 43"/>
          <p:cNvSpPr>
            <a:spLocks noChangeArrowheads="1"/>
          </p:cNvSpPr>
          <p:nvPr/>
        </p:nvSpPr>
        <p:spPr bwMode="auto">
          <a:xfrm>
            <a:off x="3200400"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1287" name="Rectangle 44"/>
          <p:cNvSpPr>
            <a:spLocks noChangeArrowheads="1"/>
          </p:cNvSpPr>
          <p:nvPr/>
        </p:nvSpPr>
        <p:spPr bwMode="auto">
          <a:xfrm>
            <a:off x="2779713" y="38814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1288" name="Rectangle 45"/>
          <p:cNvSpPr>
            <a:spLocks noChangeArrowheads="1"/>
          </p:cNvSpPr>
          <p:nvPr/>
        </p:nvSpPr>
        <p:spPr bwMode="auto">
          <a:xfrm>
            <a:off x="3236913" y="38814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1289" name="Rectangle 46"/>
          <p:cNvSpPr>
            <a:spLocks noChangeArrowheads="1"/>
          </p:cNvSpPr>
          <p:nvPr/>
        </p:nvSpPr>
        <p:spPr bwMode="auto">
          <a:xfrm>
            <a:off x="3617913" y="38814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1290" name="Rectangle 47"/>
          <p:cNvSpPr>
            <a:spLocks noChangeArrowheads="1"/>
          </p:cNvSpPr>
          <p:nvPr/>
        </p:nvSpPr>
        <p:spPr bwMode="auto">
          <a:xfrm>
            <a:off x="2779713" y="42672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1291" name="Rectangle 48"/>
          <p:cNvSpPr>
            <a:spLocks noChangeArrowheads="1"/>
          </p:cNvSpPr>
          <p:nvPr/>
        </p:nvSpPr>
        <p:spPr bwMode="auto">
          <a:xfrm>
            <a:off x="3200400" y="32766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1292" name="Rectangle 49"/>
          <p:cNvSpPr>
            <a:spLocks noChangeArrowheads="1"/>
          </p:cNvSpPr>
          <p:nvPr/>
        </p:nvSpPr>
        <p:spPr bwMode="auto">
          <a:xfrm>
            <a:off x="3032125" y="2514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1293" name="Rectangle 50"/>
          <p:cNvSpPr>
            <a:spLocks noChangeArrowheads="1"/>
          </p:cNvSpPr>
          <p:nvPr/>
        </p:nvSpPr>
        <p:spPr bwMode="auto">
          <a:xfrm>
            <a:off x="3581400" y="3276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1294" name="Rectangle 51"/>
          <p:cNvSpPr>
            <a:spLocks noChangeArrowheads="1"/>
          </p:cNvSpPr>
          <p:nvPr/>
        </p:nvSpPr>
        <p:spPr bwMode="auto">
          <a:xfrm>
            <a:off x="2600325" y="25146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1295" name="Rectangle 52"/>
          <p:cNvSpPr>
            <a:spLocks noChangeArrowheads="1"/>
          </p:cNvSpPr>
          <p:nvPr/>
        </p:nvSpPr>
        <p:spPr bwMode="auto">
          <a:xfrm>
            <a:off x="1676400" y="25146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sp>
        <p:nvSpPr>
          <p:cNvPr id="11296" name="Rectangle 53"/>
          <p:cNvSpPr>
            <a:spLocks noChangeArrowheads="1"/>
          </p:cNvSpPr>
          <p:nvPr/>
        </p:nvSpPr>
        <p:spPr bwMode="auto">
          <a:xfrm>
            <a:off x="3911600" y="5054600"/>
            <a:ext cx="355600" cy="1041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1297" name="Rectangle 54"/>
          <p:cNvSpPr>
            <a:spLocks noChangeArrowheads="1"/>
          </p:cNvSpPr>
          <p:nvPr/>
        </p:nvSpPr>
        <p:spPr bwMode="auto">
          <a:xfrm rot="5400000">
            <a:off x="3564731" y="5388769"/>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sp>
        <p:nvSpPr>
          <p:cNvPr id="11298" name="Rectangle 55"/>
          <p:cNvSpPr>
            <a:spLocks noChangeArrowheads="1"/>
          </p:cNvSpPr>
          <p:nvPr/>
        </p:nvSpPr>
        <p:spPr bwMode="auto">
          <a:xfrm>
            <a:off x="4419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99" name="Line 56"/>
          <p:cNvSpPr>
            <a:spLocks noChangeShapeType="1"/>
          </p:cNvSpPr>
          <p:nvPr/>
        </p:nvSpPr>
        <p:spPr bwMode="auto">
          <a:xfrm flipH="1">
            <a:off x="4572000" y="55086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00" name="Line 57"/>
          <p:cNvSpPr>
            <a:spLocks noChangeShapeType="1"/>
          </p:cNvSpPr>
          <p:nvPr/>
        </p:nvSpPr>
        <p:spPr bwMode="auto">
          <a:xfrm flipH="1">
            <a:off x="3492500" y="55102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01" name="Rectangle 58"/>
          <p:cNvSpPr>
            <a:spLocks noChangeArrowheads="1"/>
          </p:cNvSpPr>
          <p:nvPr/>
        </p:nvSpPr>
        <p:spPr bwMode="auto">
          <a:xfrm>
            <a:off x="3276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1302" name="Rectangle 59"/>
          <p:cNvSpPr>
            <a:spLocks noChangeArrowheads="1"/>
          </p:cNvSpPr>
          <p:nvPr/>
        </p:nvSpPr>
        <p:spPr bwMode="auto">
          <a:xfrm>
            <a:off x="2362200" y="53340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1303" name="Rectangle 60"/>
          <p:cNvSpPr>
            <a:spLocks noChangeArrowheads="1"/>
          </p:cNvSpPr>
          <p:nvPr/>
        </p:nvSpPr>
        <p:spPr bwMode="auto">
          <a:xfrm>
            <a:off x="4648200" y="5943600"/>
            <a:ext cx="946599"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11304" name="Rectangle 61"/>
          <p:cNvSpPr>
            <a:spLocks noChangeArrowheads="1"/>
          </p:cNvSpPr>
          <p:nvPr/>
        </p:nvSpPr>
        <p:spPr bwMode="auto">
          <a:xfrm>
            <a:off x="2971800" y="6019800"/>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ExtOp</a:t>
            </a:r>
            <a:endParaRPr lang="en-US" sz="2000" b="1" u="sng" dirty="0">
              <a:solidFill>
                <a:srgbClr val="0000FF"/>
              </a:solidFill>
              <a:latin typeface="+mn-lt"/>
              <a:ea typeface="ＭＳ Ｐゴシック" charset="-128"/>
              <a:cs typeface="ＭＳ Ｐゴシック" charset="-128"/>
            </a:endParaRPr>
          </a:p>
        </p:txBody>
      </p:sp>
      <p:sp>
        <p:nvSpPr>
          <p:cNvPr id="11305" name="Line 62"/>
          <p:cNvSpPr>
            <a:spLocks noChangeShapeType="1"/>
          </p:cNvSpPr>
          <p:nvPr/>
        </p:nvSpPr>
        <p:spPr bwMode="auto">
          <a:xfrm flipV="1">
            <a:off x="8001000" y="2895600"/>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1306" name="Rectangle 63"/>
          <p:cNvSpPr>
            <a:spLocks noChangeArrowheads="1"/>
          </p:cNvSpPr>
          <p:nvPr/>
        </p:nvSpPr>
        <p:spPr bwMode="auto">
          <a:xfrm>
            <a:off x="7086600" y="2438400"/>
            <a:ext cx="1366586"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MemtoReg</a:t>
            </a:r>
            <a:endParaRPr lang="en-US" sz="2000" b="1" u="sng" dirty="0">
              <a:solidFill>
                <a:srgbClr val="0000FF"/>
              </a:solidFill>
              <a:latin typeface="+mn-lt"/>
              <a:ea typeface="ＭＳ Ｐゴシック" charset="-128"/>
              <a:cs typeface="ＭＳ Ｐゴシック" charset="-128"/>
            </a:endParaRPr>
          </a:p>
        </p:txBody>
      </p:sp>
      <p:sp>
        <p:nvSpPr>
          <p:cNvPr id="11307" name="Rectangle 64"/>
          <p:cNvSpPr>
            <a:spLocks noChangeArrowheads="1"/>
          </p:cNvSpPr>
          <p:nvPr/>
        </p:nvSpPr>
        <p:spPr bwMode="auto">
          <a:xfrm>
            <a:off x="5681663" y="58674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1308" name="Rectangle 65"/>
          <p:cNvSpPr>
            <a:spLocks noChangeArrowheads="1"/>
          </p:cNvSpPr>
          <p:nvPr/>
        </p:nvSpPr>
        <p:spPr bwMode="auto">
          <a:xfrm>
            <a:off x="5410200" y="53340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11309" name="Line 66"/>
          <p:cNvSpPr>
            <a:spLocks noChangeShapeType="1"/>
          </p:cNvSpPr>
          <p:nvPr/>
        </p:nvSpPr>
        <p:spPr bwMode="auto">
          <a:xfrm flipH="1">
            <a:off x="5989638" y="52530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10" name="Rectangle 67"/>
          <p:cNvSpPr>
            <a:spLocks noChangeArrowheads="1"/>
          </p:cNvSpPr>
          <p:nvPr/>
        </p:nvSpPr>
        <p:spPr bwMode="auto">
          <a:xfrm>
            <a:off x="6019800" y="5029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311" name="Line 68"/>
          <p:cNvSpPr>
            <a:spLocks noChangeShapeType="1"/>
          </p:cNvSpPr>
          <p:nvPr/>
        </p:nvSpPr>
        <p:spPr bwMode="auto">
          <a:xfrm flipV="1">
            <a:off x="6692900" y="3276600"/>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1312" name="Rectangle 69"/>
          <p:cNvSpPr>
            <a:spLocks noChangeArrowheads="1"/>
          </p:cNvSpPr>
          <p:nvPr/>
        </p:nvSpPr>
        <p:spPr bwMode="auto">
          <a:xfrm>
            <a:off x="6248400" y="2819400"/>
            <a:ext cx="1068277"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MemWr</a:t>
            </a:r>
            <a:endParaRPr lang="en-US" sz="2000" b="1" u="sng" dirty="0">
              <a:solidFill>
                <a:srgbClr val="0000FF"/>
              </a:solidFill>
              <a:latin typeface="+mn-lt"/>
              <a:ea typeface="ＭＳ Ｐゴシック" charset="-128"/>
              <a:cs typeface="ＭＳ Ｐゴシック" charset="-128"/>
            </a:endParaRPr>
          </a:p>
        </p:txBody>
      </p:sp>
      <p:grpSp>
        <p:nvGrpSpPr>
          <p:cNvPr id="11313" name="Group 70"/>
          <p:cNvGrpSpPr>
            <a:grpSpLocks/>
          </p:cNvGrpSpPr>
          <p:nvPr/>
        </p:nvGrpSpPr>
        <p:grpSpPr bwMode="auto">
          <a:xfrm>
            <a:off x="2590800" y="2943225"/>
            <a:ext cx="838200" cy="333375"/>
            <a:chOff x="2640" y="1422"/>
            <a:chExt cx="528" cy="210"/>
          </a:xfrm>
        </p:grpSpPr>
        <p:sp>
          <p:nvSpPr>
            <p:cNvPr id="11360" name="Rectangle 7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1361" name="Rectangle 7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1362"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1314" name="Rectangle 74"/>
          <p:cNvSpPr>
            <a:spLocks noChangeArrowheads="1"/>
          </p:cNvSpPr>
          <p:nvPr/>
        </p:nvSpPr>
        <p:spPr bwMode="auto">
          <a:xfrm>
            <a:off x="2590800" y="38862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nvGrpSpPr>
          <p:cNvPr id="11315" name="Group 75"/>
          <p:cNvGrpSpPr>
            <a:grpSpLocks/>
          </p:cNvGrpSpPr>
          <p:nvPr/>
        </p:nvGrpSpPr>
        <p:grpSpPr bwMode="auto">
          <a:xfrm>
            <a:off x="4899025" y="4495800"/>
            <a:ext cx="358775" cy="1219200"/>
            <a:chOff x="3518" y="2640"/>
            <a:chExt cx="226" cy="768"/>
          </a:xfrm>
        </p:grpSpPr>
        <p:sp>
          <p:nvSpPr>
            <p:cNvPr id="11357" name="Rectangle 7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1358" name="Rectangle 7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1359"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1316" name="Group 79"/>
          <p:cNvGrpSpPr>
            <a:grpSpLocks/>
          </p:cNvGrpSpPr>
          <p:nvPr/>
        </p:nvGrpSpPr>
        <p:grpSpPr bwMode="auto">
          <a:xfrm>
            <a:off x="5762625" y="3886200"/>
            <a:ext cx="485775" cy="1143000"/>
            <a:chOff x="4009" y="2304"/>
            <a:chExt cx="306" cy="720"/>
          </a:xfrm>
        </p:grpSpPr>
        <p:sp>
          <p:nvSpPr>
            <p:cNvPr id="11354" name="Rectangle 80"/>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1355" name="Rectangle 8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1356" name="Freeform 8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1317" name="Rectangle 83"/>
          <p:cNvSpPr>
            <a:spLocks noChangeArrowheads="1"/>
          </p:cNvSpPr>
          <p:nvPr/>
        </p:nvSpPr>
        <p:spPr bwMode="auto">
          <a:xfrm>
            <a:off x="7794625" y="43910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1318" name="Rectangle 84"/>
          <p:cNvSpPr>
            <a:spLocks noChangeArrowheads="1"/>
          </p:cNvSpPr>
          <p:nvPr/>
        </p:nvSpPr>
        <p:spPr bwMode="auto">
          <a:xfrm>
            <a:off x="7794625" y="53816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1319" name="Freeform 85"/>
          <p:cNvSpPr>
            <a:spLocks/>
          </p:cNvSpPr>
          <p:nvPr/>
        </p:nvSpPr>
        <p:spPr bwMode="auto">
          <a:xfrm>
            <a:off x="7848600" y="4267200"/>
            <a:ext cx="304800" cy="1600200"/>
          </a:xfrm>
          <a:custGeom>
            <a:avLst/>
            <a:gdLst>
              <a:gd name="T0" fmla="*/ 0 w 192"/>
              <a:gd name="T1" fmla="*/ 0 h 1008"/>
              <a:gd name="T2" fmla="*/ 0 w 192"/>
              <a:gd name="T3" fmla="*/ 1600200 h 1008"/>
              <a:gd name="T4" fmla="*/ 304800 w 192"/>
              <a:gd name="T5" fmla="*/ 1371600 h 1008"/>
              <a:gd name="T6" fmla="*/ 304800 w 192"/>
              <a:gd name="T7" fmla="*/ 2286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11320" name="Rectangle 86"/>
          <p:cNvSpPr>
            <a:spLocks noChangeArrowheads="1"/>
          </p:cNvSpPr>
          <p:nvPr/>
        </p:nvSpPr>
        <p:spPr bwMode="auto">
          <a:xfrm>
            <a:off x="6391275" y="5129213"/>
            <a:ext cx="1127125" cy="1128712"/>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11321" name="Rectangle 87"/>
          <p:cNvSpPr>
            <a:spLocks noChangeArrowheads="1"/>
          </p:cNvSpPr>
          <p:nvPr/>
        </p:nvSpPr>
        <p:spPr bwMode="auto">
          <a:xfrm>
            <a:off x="6372225" y="5076825"/>
            <a:ext cx="6667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11322" name="Rectangle 88"/>
          <p:cNvSpPr>
            <a:spLocks noChangeArrowheads="1"/>
          </p:cNvSpPr>
          <p:nvPr/>
        </p:nvSpPr>
        <p:spPr bwMode="auto">
          <a:xfrm>
            <a:off x="6983413" y="5076825"/>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1323" name="Rectangle 89"/>
          <p:cNvSpPr>
            <a:spLocks noChangeArrowheads="1"/>
          </p:cNvSpPr>
          <p:nvPr/>
        </p:nvSpPr>
        <p:spPr bwMode="auto">
          <a:xfrm>
            <a:off x="6400800" y="5484813"/>
            <a:ext cx="1111250"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1324" name="Line 90"/>
          <p:cNvSpPr>
            <a:spLocks noChangeShapeType="1"/>
          </p:cNvSpPr>
          <p:nvPr/>
        </p:nvSpPr>
        <p:spPr bwMode="auto">
          <a:xfrm>
            <a:off x="6400800" y="60198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5" name="Line 91"/>
          <p:cNvSpPr>
            <a:spLocks noChangeShapeType="1"/>
          </p:cNvSpPr>
          <p:nvPr/>
        </p:nvSpPr>
        <p:spPr bwMode="auto">
          <a:xfrm flipH="1">
            <a:off x="6400800" y="60960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6" name="Line 92"/>
          <p:cNvSpPr>
            <a:spLocks noChangeShapeType="1"/>
          </p:cNvSpPr>
          <p:nvPr/>
        </p:nvSpPr>
        <p:spPr bwMode="auto">
          <a:xfrm>
            <a:off x="2819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7" name="Line 93"/>
          <p:cNvSpPr>
            <a:spLocks noChangeShapeType="1"/>
          </p:cNvSpPr>
          <p:nvPr/>
        </p:nvSpPr>
        <p:spPr bwMode="auto">
          <a:xfrm>
            <a:off x="3200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8" name="Freeform 94"/>
          <p:cNvSpPr>
            <a:spLocks/>
          </p:cNvSpPr>
          <p:nvPr/>
        </p:nvSpPr>
        <p:spPr bwMode="auto">
          <a:xfrm>
            <a:off x="2286000" y="2895600"/>
            <a:ext cx="304800" cy="228600"/>
          </a:xfrm>
          <a:custGeom>
            <a:avLst/>
            <a:gdLst>
              <a:gd name="T0" fmla="*/ 0 w 192"/>
              <a:gd name="T1" fmla="*/ 0 h 336"/>
              <a:gd name="T2" fmla="*/ 0 w 192"/>
              <a:gd name="T3" fmla="*/ 228600 h 336"/>
              <a:gd name="T4" fmla="*/ 304800 w 192"/>
              <a:gd name="T5" fmla="*/ 2286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29" name="Line 95"/>
          <p:cNvSpPr>
            <a:spLocks noChangeShapeType="1"/>
          </p:cNvSpPr>
          <p:nvPr/>
        </p:nvSpPr>
        <p:spPr bwMode="auto">
          <a:xfrm>
            <a:off x="2743200" y="3657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0" name="Line 96"/>
          <p:cNvSpPr>
            <a:spLocks noChangeShapeType="1"/>
          </p:cNvSpPr>
          <p:nvPr/>
        </p:nvSpPr>
        <p:spPr bwMode="auto">
          <a:xfrm>
            <a:off x="3048000" y="32766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1" name="Line 97"/>
          <p:cNvSpPr>
            <a:spLocks noChangeShapeType="1"/>
          </p:cNvSpPr>
          <p:nvPr/>
        </p:nvSpPr>
        <p:spPr bwMode="auto">
          <a:xfrm>
            <a:off x="3429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2" name="Line 98"/>
          <p:cNvSpPr>
            <a:spLocks noChangeShapeType="1"/>
          </p:cNvSpPr>
          <p:nvPr/>
        </p:nvSpPr>
        <p:spPr bwMode="auto">
          <a:xfrm>
            <a:off x="3810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3" name="Rectangle 99"/>
          <p:cNvSpPr>
            <a:spLocks noChangeArrowheads="1"/>
          </p:cNvSpPr>
          <p:nvPr/>
        </p:nvSpPr>
        <p:spPr bwMode="auto">
          <a:xfrm>
            <a:off x="3603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1334" name="Line 100"/>
          <p:cNvSpPr>
            <a:spLocks noChangeShapeType="1"/>
          </p:cNvSpPr>
          <p:nvPr/>
        </p:nvSpPr>
        <p:spPr bwMode="auto">
          <a:xfrm>
            <a:off x="4038600" y="41910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5" name="Line 101"/>
          <p:cNvSpPr>
            <a:spLocks noChangeShapeType="1"/>
          </p:cNvSpPr>
          <p:nvPr/>
        </p:nvSpPr>
        <p:spPr bwMode="auto">
          <a:xfrm>
            <a:off x="6096000" y="2857500"/>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6" name="Line 102"/>
          <p:cNvSpPr>
            <a:spLocks noChangeShapeType="1"/>
          </p:cNvSpPr>
          <p:nvPr/>
        </p:nvSpPr>
        <p:spPr bwMode="auto">
          <a:xfrm>
            <a:off x="4038600" y="47244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7" name="Line 103"/>
          <p:cNvSpPr>
            <a:spLocks noChangeShapeType="1"/>
          </p:cNvSpPr>
          <p:nvPr/>
        </p:nvSpPr>
        <p:spPr bwMode="auto">
          <a:xfrm>
            <a:off x="5257800" y="48768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8" name="Line 104"/>
          <p:cNvSpPr>
            <a:spLocks noChangeShapeType="1"/>
          </p:cNvSpPr>
          <p:nvPr/>
        </p:nvSpPr>
        <p:spPr bwMode="auto">
          <a:xfrm>
            <a:off x="42672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9" name="Line 105"/>
          <p:cNvSpPr>
            <a:spLocks noChangeShapeType="1"/>
          </p:cNvSpPr>
          <p:nvPr/>
        </p:nvSpPr>
        <p:spPr bwMode="auto">
          <a:xfrm>
            <a:off x="32004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0" name="Line 106"/>
          <p:cNvSpPr>
            <a:spLocks noChangeShapeType="1"/>
          </p:cNvSpPr>
          <p:nvPr/>
        </p:nvSpPr>
        <p:spPr bwMode="auto">
          <a:xfrm flipH="1">
            <a:off x="28194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1" name="Line 107"/>
          <p:cNvSpPr>
            <a:spLocks noChangeShapeType="1"/>
          </p:cNvSpPr>
          <p:nvPr/>
        </p:nvSpPr>
        <p:spPr bwMode="auto">
          <a:xfrm>
            <a:off x="28956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2" name="Line 108"/>
          <p:cNvSpPr>
            <a:spLocks noChangeShapeType="1"/>
          </p:cNvSpPr>
          <p:nvPr/>
        </p:nvSpPr>
        <p:spPr bwMode="auto">
          <a:xfrm>
            <a:off x="2895600" y="48768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3" name="Line 109"/>
          <p:cNvSpPr>
            <a:spLocks noChangeShapeType="1"/>
          </p:cNvSpPr>
          <p:nvPr/>
        </p:nvSpPr>
        <p:spPr bwMode="auto">
          <a:xfrm flipV="1">
            <a:off x="41148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4" name="Line 110"/>
          <p:cNvSpPr>
            <a:spLocks noChangeShapeType="1"/>
          </p:cNvSpPr>
          <p:nvPr/>
        </p:nvSpPr>
        <p:spPr bwMode="auto">
          <a:xfrm flipV="1">
            <a:off x="5105400" y="5638800"/>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5" name="Line 111"/>
          <p:cNvSpPr>
            <a:spLocks noChangeShapeType="1"/>
          </p:cNvSpPr>
          <p:nvPr/>
        </p:nvSpPr>
        <p:spPr bwMode="auto">
          <a:xfrm flipH="1">
            <a:off x="6172200" y="60960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6" name="Line 112"/>
          <p:cNvSpPr>
            <a:spLocks noChangeShapeType="1"/>
          </p:cNvSpPr>
          <p:nvPr/>
        </p:nvSpPr>
        <p:spPr bwMode="auto">
          <a:xfrm>
            <a:off x="6248400" y="44958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7" name="Line 113"/>
          <p:cNvSpPr>
            <a:spLocks noChangeShapeType="1"/>
          </p:cNvSpPr>
          <p:nvPr/>
        </p:nvSpPr>
        <p:spPr bwMode="auto">
          <a:xfrm>
            <a:off x="7239000" y="44958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8" name="Line 114"/>
          <p:cNvSpPr>
            <a:spLocks noChangeShapeType="1"/>
          </p:cNvSpPr>
          <p:nvPr/>
        </p:nvSpPr>
        <p:spPr bwMode="auto">
          <a:xfrm flipH="1">
            <a:off x="6477000" y="4419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49" name="Freeform 115"/>
          <p:cNvSpPr>
            <a:spLocks/>
          </p:cNvSpPr>
          <p:nvPr/>
        </p:nvSpPr>
        <p:spPr bwMode="auto">
          <a:xfrm>
            <a:off x="2057400" y="4343400"/>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50" name="Line 116"/>
          <p:cNvSpPr>
            <a:spLocks noChangeShapeType="1"/>
          </p:cNvSpPr>
          <p:nvPr/>
        </p:nvSpPr>
        <p:spPr bwMode="auto">
          <a:xfrm>
            <a:off x="5867400" y="53340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51" name="Line 117"/>
          <p:cNvSpPr>
            <a:spLocks noChangeShapeType="1"/>
          </p:cNvSpPr>
          <p:nvPr/>
        </p:nvSpPr>
        <p:spPr bwMode="auto">
          <a:xfrm>
            <a:off x="7543800" y="56388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52" name="Line 118"/>
          <p:cNvSpPr>
            <a:spLocks noChangeShapeType="1"/>
          </p:cNvSpPr>
          <p:nvPr/>
        </p:nvSpPr>
        <p:spPr bwMode="auto">
          <a:xfrm flipH="1">
            <a:off x="3810000" y="6324600"/>
            <a:ext cx="3048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53" name="Freeform 119"/>
          <p:cNvSpPr>
            <a:spLocks/>
          </p:cNvSpPr>
          <p:nvPr/>
        </p:nvSpPr>
        <p:spPr bwMode="auto">
          <a:xfrm>
            <a:off x="4648200" y="4721225"/>
            <a:ext cx="1219200" cy="609600"/>
          </a:xfrm>
          <a:custGeom>
            <a:avLst/>
            <a:gdLst>
              <a:gd name="T0" fmla="*/ 1219200 w 768"/>
              <a:gd name="T1" fmla="*/ 609600 h 384"/>
              <a:gd name="T2" fmla="*/ 0 w 768"/>
              <a:gd name="T3" fmla="*/ 609600 h 384"/>
              <a:gd name="T4" fmla="*/ 0 w 768"/>
              <a:gd name="T5" fmla="*/ 0 h 384"/>
              <a:gd name="T6" fmla="*/ 0 60000 65536"/>
              <a:gd name="T7" fmla="*/ 0 60000 65536"/>
              <a:gd name="T8" fmla="*/ 0 60000 65536"/>
              <a:gd name="T9" fmla="*/ 0 w 768"/>
              <a:gd name="T10" fmla="*/ 0 h 384"/>
              <a:gd name="T11" fmla="*/ 768 w 768"/>
              <a:gd name="T12" fmla="*/ 384 h 384"/>
            </a:gdLst>
            <a:ahLst/>
            <a:cxnLst>
              <a:cxn ang="T6">
                <a:pos x="T0" y="T1"/>
              </a:cxn>
              <a:cxn ang="T7">
                <a:pos x="T2" y="T3"/>
              </a:cxn>
              <a:cxn ang="T8">
                <a:pos x="T4" y="T5"/>
              </a:cxn>
            </a:cxnLst>
            <a:rect l="T9" t="T10" r="T11" b="T12"/>
            <a:pathLst>
              <a:path w="768" h="384">
                <a:moveTo>
                  <a:pt x="768" y="384"/>
                </a:moveTo>
                <a:lnTo>
                  <a:pt x="0" y="384"/>
                </a:lnTo>
                <a:lnTo>
                  <a:pt x="0" y="0"/>
                </a:lnTo>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24</a:t>
            </a:fld>
            <a:endParaRPr lang="en-US"/>
          </a:p>
        </p:txBody>
      </p:sp>
    </p:spTree>
    <p:extLst>
      <p:ext uri="{BB962C8B-B14F-4D97-AF65-F5344CB8AC3E}">
        <p14:creationId xmlns:p14="http://schemas.microsoft.com/office/powerpoint/2010/main" val="3564437983"/>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00100" y="228600"/>
            <a:ext cx="7683500" cy="474663"/>
          </a:xfrm>
          <a:noFill/>
        </p:spPr>
        <p:txBody>
          <a:bodyPr/>
          <a:lstStyle/>
          <a:p>
            <a:r>
              <a:rPr lang="en-US" dirty="0"/>
              <a:t>3f: The Branch Instruction</a:t>
            </a:r>
          </a:p>
        </p:txBody>
      </p:sp>
      <p:sp>
        <p:nvSpPr>
          <p:cNvPr id="12291" name="Rectangle 3"/>
          <p:cNvSpPr>
            <a:spLocks noGrp="1" noChangeArrowheads="1"/>
          </p:cNvSpPr>
          <p:nvPr>
            <p:ph type="body" idx="1"/>
          </p:nvPr>
        </p:nvSpPr>
        <p:spPr>
          <a:xfrm>
            <a:off x="76200" y="1981200"/>
            <a:ext cx="8991600" cy="3833813"/>
          </a:xfrm>
          <a:noFill/>
        </p:spPr>
        <p:txBody>
          <a:bodyPr/>
          <a:lstStyle/>
          <a:p>
            <a:pPr>
              <a:buFont typeface="Times" charset="0"/>
              <a:buNone/>
            </a:pPr>
            <a:r>
              <a:rPr lang="en-US" dirty="0">
                <a:latin typeface="Courier"/>
              </a:rPr>
              <a:t> </a:t>
            </a:r>
            <a:r>
              <a:rPr lang="en-US" dirty="0" err="1">
                <a:latin typeface="Courier"/>
              </a:rPr>
              <a:t>beq</a:t>
            </a:r>
            <a:r>
              <a:rPr lang="en-US" dirty="0">
                <a:latin typeface="Courier"/>
              </a:rPr>
              <a:t> </a:t>
            </a:r>
            <a:r>
              <a:rPr lang="en-US" dirty="0" err="1">
                <a:latin typeface="Courier"/>
              </a:rPr>
              <a:t>rs</a:t>
            </a:r>
            <a:r>
              <a:rPr lang="en-US" dirty="0">
                <a:latin typeface="Courier"/>
              </a:rPr>
              <a:t>, </a:t>
            </a:r>
            <a:r>
              <a:rPr lang="en-US" dirty="0" err="1">
                <a:latin typeface="Courier"/>
              </a:rPr>
              <a:t>rt</a:t>
            </a:r>
            <a:r>
              <a:rPr lang="en-US" dirty="0">
                <a:latin typeface="Courier"/>
              </a:rPr>
              <a:t>, imm16</a:t>
            </a:r>
          </a:p>
          <a:p>
            <a:pPr marL="508000" lvl="1"/>
            <a:r>
              <a:rPr lang="en-US" dirty="0" err="1"/>
              <a:t>mem</a:t>
            </a:r>
            <a:r>
              <a:rPr lang="en-US" dirty="0"/>
              <a:t>[PC] Fetch the instruction from memory</a:t>
            </a:r>
          </a:p>
          <a:p>
            <a:pPr marL="508000" lvl="1"/>
            <a:r>
              <a:rPr lang="en-US" dirty="0"/>
              <a:t>Equal </a:t>
            </a:r>
            <a:r>
              <a:rPr lang="en-US" dirty="0" smtClean="0"/>
              <a:t>= (R</a:t>
            </a:r>
            <a:r>
              <a:rPr lang="en-US" dirty="0"/>
              <a:t>[</a:t>
            </a:r>
            <a:r>
              <a:rPr lang="en-US" dirty="0" err="1"/>
              <a:t>rs</a:t>
            </a:r>
            <a:r>
              <a:rPr lang="en-US" dirty="0"/>
              <a:t>] == R[</a:t>
            </a:r>
            <a:r>
              <a:rPr lang="en-US" dirty="0" err="1"/>
              <a:t>rt</a:t>
            </a:r>
            <a:r>
              <a:rPr lang="en-US" dirty="0" smtClean="0"/>
              <a:t>])  </a:t>
            </a:r>
            <a:r>
              <a:rPr lang="en-US" dirty="0"/>
              <a:t>Calculate branch condition</a:t>
            </a:r>
          </a:p>
          <a:p>
            <a:pPr marL="508000" lvl="1"/>
            <a:r>
              <a:rPr lang="en-US" dirty="0"/>
              <a:t>if (Equal) Calculate the next instruction’s address</a:t>
            </a:r>
          </a:p>
          <a:p>
            <a:pPr marL="965200" lvl="2"/>
            <a:r>
              <a:rPr lang="en-US" dirty="0"/>
              <a:t>PC  =  PC + 4 + ( </a:t>
            </a:r>
            <a:r>
              <a:rPr lang="en-US" dirty="0" err="1"/>
              <a:t>SignExt</a:t>
            </a:r>
            <a:r>
              <a:rPr lang="en-US" dirty="0"/>
              <a:t>(imm16) x 4 )</a:t>
            </a:r>
          </a:p>
          <a:p>
            <a:pPr marL="508000" lvl="1">
              <a:buFontTx/>
              <a:buNone/>
            </a:pPr>
            <a:r>
              <a:rPr lang="en-US" dirty="0"/>
              <a:t>	else</a:t>
            </a:r>
          </a:p>
          <a:p>
            <a:pPr marL="965200" lvl="2"/>
            <a:r>
              <a:rPr lang="en-US" dirty="0"/>
              <a:t>PC  =  PC + 4</a:t>
            </a:r>
          </a:p>
        </p:txBody>
      </p:sp>
      <p:grpSp>
        <p:nvGrpSpPr>
          <p:cNvPr id="12292" name="Group 4"/>
          <p:cNvGrpSpPr>
            <a:grpSpLocks/>
          </p:cNvGrpSpPr>
          <p:nvPr/>
        </p:nvGrpSpPr>
        <p:grpSpPr bwMode="auto">
          <a:xfrm>
            <a:off x="1808163" y="803275"/>
            <a:ext cx="5975350" cy="1003300"/>
            <a:chOff x="1139" y="506"/>
            <a:chExt cx="3764" cy="632"/>
          </a:xfrm>
        </p:grpSpPr>
        <p:sp>
          <p:nvSpPr>
            <p:cNvPr id="12293" name="Rectangle 5"/>
            <p:cNvSpPr>
              <a:spLocks noChangeArrowheads="1"/>
            </p:cNvSpPr>
            <p:nvPr/>
          </p:nvSpPr>
          <p:spPr bwMode="auto">
            <a:xfrm>
              <a:off x="1204" y="706"/>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2294" name="Group 6"/>
            <p:cNvGrpSpPr>
              <a:grpSpLocks/>
            </p:cNvGrpSpPr>
            <p:nvPr/>
          </p:nvGrpSpPr>
          <p:grpSpPr bwMode="auto">
            <a:xfrm>
              <a:off x="1200" y="664"/>
              <a:ext cx="624" cy="248"/>
              <a:chOff x="1200" y="664"/>
              <a:chExt cx="624" cy="248"/>
            </a:xfrm>
          </p:grpSpPr>
          <p:sp>
            <p:nvSpPr>
              <p:cNvPr id="12312" name="Rectangle 7"/>
              <p:cNvSpPr>
                <a:spLocks noChangeArrowheads="1"/>
              </p:cNvSpPr>
              <p:nvPr/>
            </p:nvSpPr>
            <p:spPr bwMode="auto">
              <a:xfrm>
                <a:off x="1200" y="702"/>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313" name="Rectangle 8"/>
              <p:cNvSpPr>
                <a:spLocks noChangeArrowheads="1"/>
              </p:cNvSpPr>
              <p:nvPr/>
            </p:nvSpPr>
            <p:spPr bwMode="auto">
              <a:xfrm>
                <a:off x="1382" y="664"/>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2295" name="Group 9"/>
            <p:cNvGrpSpPr>
              <a:grpSpLocks/>
            </p:cNvGrpSpPr>
            <p:nvPr/>
          </p:nvGrpSpPr>
          <p:grpSpPr bwMode="auto">
            <a:xfrm>
              <a:off x="1832" y="664"/>
              <a:ext cx="580" cy="248"/>
              <a:chOff x="1832" y="664"/>
              <a:chExt cx="580" cy="248"/>
            </a:xfrm>
          </p:grpSpPr>
          <p:sp>
            <p:nvSpPr>
              <p:cNvPr id="12310" name="Rectangle 10"/>
              <p:cNvSpPr>
                <a:spLocks noChangeArrowheads="1"/>
              </p:cNvSpPr>
              <p:nvPr/>
            </p:nvSpPr>
            <p:spPr bwMode="auto">
              <a:xfrm>
                <a:off x="1832" y="702"/>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311" name="Rectangle 11"/>
              <p:cNvSpPr>
                <a:spLocks noChangeArrowheads="1"/>
              </p:cNvSpPr>
              <p:nvPr/>
            </p:nvSpPr>
            <p:spPr bwMode="auto">
              <a:xfrm>
                <a:off x="1997" y="664"/>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2296" name="Group 12"/>
            <p:cNvGrpSpPr>
              <a:grpSpLocks/>
            </p:cNvGrpSpPr>
            <p:nvPr/>
          </p:nvGrpSpPr>
          <p:grpSpPr bwMode="auto">
            <a:xfrm>
              <a:off x="2420" y="664"/>
              <a:ext cx="579" cy="248"/>
              <a:chOff x="2420" y="664"/>
              <a:chExt cx="579" cy="248"/>
            </a:xfrm>
          </p:grpSpPr>
          <p:sp>
            <p:nvSpPr>
              <p:cNvPr id="12308" name="Rectangle 13"/>
              <p:cNvSpPr>
                <a:spLocks noChangeArrowheads="1"/>
              </p:cNvSpPr>
              <p:nvPr/>
            </p:nvSpPr>
            <p:spPr bwMode="auto">
              <a:xfrm>
                <a:off x="2420" y="702"/>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309" name="Rectangle 14"/>
              <p:cNvSpPr>
                <a:spLocks noChangeArrowheads="1"/>
              </p:cNvSpPr>
              <p:nvPr/>
            </p:nvSpPr>
            <p:spPr bwMode="auto">
              <a:xfrm>
                <a:off x="2584" y="664"/>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2297" name="Rectangle 15"/>
            <p:cNvSpPr>
              <a:spLocks noChangeArrowheads="1"/>
            </p:cNvSpPr>
            <p:nvPr/>
          </p:nvSpPr>
          <p:spPr bwMode="auto">
            <a:xfrm>
              <a:off x="3007" y="702"/>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298" name="Rectangle 16"/>
            <p:cNvSpPr>
              <a:spLocks noChangeArrowheads="1"/>
            </p:cNvSpPr>
            <p:nvPr/>
          </p:nvSpPr>
          <p:spPr bwMode="auto">
            <a:xfrm>
              <a:off x="3510" y="664"/>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immediate</a:t>
              </a:r>
            </a:p>
          </p:txBody>
        </p:sp>
        <p:sp>
          <p:nvSpPr>
            <p:cNvPr id="12299" name="Rectangle 17"/>
            <p:cNvSpPr>
              <a:spLocks noChangeArrowheads="1"/>
            </p:cNvSpPr>
            <p:nvPr/>
          </p:nvSpPr>
          <p:spPr bwMode="auto">
            <a:xfrm>
              <a:off x="4709" y="506"/>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2300" name="Rectangle 18"/>
            <p:cNvSpPr>
              <a:spLocks noChangeArrowheads="1"/>
            </p:cNvSpPr>
            <p:nvPr/>
          </p:nvSpPr>
          <p:spPr bwMode="auto">
            <a:xfrm>
              <a:off x="2811"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2301" name="Rectangle 19"/>
            <p:cNvSpPr>
              <a:spLocks noChangeArrowheads="1"/>
            </p:cNvSpPr>
            <p:nvPr/>
          </p:nvSpPr>
          <p:spPr bwMode="auto">
            <a:xfrm>
              <a:off x="2223"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2302" name="Rectangle 20"/>
            <p:cNvSpPr>
              <a:spLocks noChangeArrowheads="1"/>
            </p:cNvSpPr>
            <p:nvPr/>
          </p:nvSpPr>
          <p:spPr bwMode="auto">
            <a:xfrm>
              <a:off x="1635"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2303" name="Rectangle 21"/>
            <p:cNvSpPr>
              <a:spLocks noChangeArrowheads="1"/>
            </p:cNvSpPr>
            <p:nvPr/>
          </p:nvSpPr>
          <p:spPr bwMode="auto">
            <a:xfrm>
              <a:off x="1139"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2304" name="Rectangle 22"/>
            <p:cNvSpPr>
              <a:spLocks noChangeArrowheads="1"/>
            </p:cNvSpPr>
            <p:nvPr/>
          </p:nvSpPr>
          <p:spPr bwMode="auto">
            <a:xfrm>
              <a:off x="1364" y="890"/>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2305" name="Rectangle 23"/>
            <p:cNvSpPr>
              <a:spLocks noChangeArrowheads="1"/>
            </p:cNvSpPr>
            <p:nvPr/>
          </p:nvSpPr>
          <p:spPr bwMode="auto">
            <a:xfrm>
              <a:off x="3669" y="890"/>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2306" name="Rectangle 24"/>
            <p:cNvSpPr>
              <a:spLocks noChangeArrowheads="1"/>
            </p:cNvSpPr>
            <p:nvPr/>
          </p:nvSpPr>
          <p:spPr bwMode="auto">
            <a:xfrm>
              <a:off x="2539" y="890"/>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2307" name="Rectangle 25"/>
            <p:cNvSpPr>
              <a:spLocks noChangeArrowheads="1"/>
            </p:cNvSpPr>
            <p:nvPr/>
          </p:nvSpPr>
          <p:spPr bwMode="auto">
            <a:xfrm>
              <a:off x="1952" y="890"/>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25</a:t>
            </a:fld>
            <a:endParaRPr lang="en-US"/>
          </a:p>
        </p:txBody>
      </p:sp>
    </p:spTree>
    <p:extLst>
      <p:ext uri="{BB962C8B-B14F-4D97-AF65-F5344CB8AC3E}">
        <p14:creationId xmlns:p14="http://schemas.microsoft.com/office/powerpoint/2010/main" val="173299519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00100" y="228600"/>
            <a:ext cx="7785100" cy="474663"/>
          </a:xfrm>
          <a:noFill/>
        </p:spPr>
        <p:txBody>
          <a:bodyPr/>
          <a:lstStyle/>
          <a:p>
            <a:r>
              <a:rPr lang="en-US" dirty="0" err="1"/>
              <a:t>Datapath</a:t>
            </a:r>
            <a:r>
              <a:rPr lang="en-US" dirty="0"/>
              <a:t> for Branch Operations</a:t>
            </a:r>
          </a:p>
        </p:txBody>
      </p:sp>
      <p:sp>
        <p:nvSpPr>
          <p:cNvPr id="13315" name="Rectangle 3"/>
          <p:cNvSpPr>
            <a:spLocks noGrp="1" noChangeArrowheads="1"/>
          </p:cNvSpPr>
          <p:nvPr>
            <p:ph type="body" idx="1"/>
          </p:nvPr>
        </p:nvSpPr>
        <p:spPr>
          <a:xfrm>
            <a:off x="381000" y="431805"/>
            <a:ext cx="8191500" cy="781050"/>
          </a:xfrm>
          <a:noFill/>
        </p:spPr>
        <p:txBody>
          <a:bodyPr/>
          <a:lstStyle/>
          <a:p>
            <a:pPr marL="0" indent="0">
              <a:lnSpc>
                <a:spcPct val="150000"/>
              </a:lnSpc>
              <a:spcBef>
                <a:spcPts val="968"/>
              </a:spcBef>
              <a:buNone/>
            </a:pPr>
            <a:r>
              <a:rPr lang="en-US" dirty="0" smtClean="0"/>
              <a:t>					</a:t>
            </a:r>
            <a:r>
              <a:rPr lang="en-US" dirty="0" err="1" smtClean="0"/>
              <a:t>beq</a:t>
            </a:r>
            <a:r>
              <a:rPr lang="en-US" dirty="0" smtClean="0"/>
              <a:t>    </a:t>
            </a:r>
            <a:r>
              <a:rPr lang="en-US" dirty="0" err="1"/>
              <a:t>rs</a:t>
            </a:r>
            <a:r>
              <a:rPr lang="en-US" dirty="0"/>
              <a:t>, </a:t>
            </a:r>
            <a:r>
              <a:rPr lang="en-US" dirty="0" err="1"/>
              <a:t>rt</a:t>
            </a:r>
            <a:r>
              <a:rPr lang="en-US" dirty="0"/>
              <a:t>, imm16		</a:t>
            </a:r>
            <a:br>
              <a:rPr lang="en-US" dirty="0"/>
            </a:br>
            <a:endParaRPr lang="en-US" dirty="0">
              <a:solidFill>
                <a:schemeClr val="accent1"/>
              </a:solidFill>
            </a:endParaRPr>
          </a:p>
          <a:p>
            <a:pPr marL="0" indent="0">
              <a:buNone/>
            </a:pPr>
            <a:r>
              <a:rPr lang="en-US" dirty="0" err="1" smtClean="0">
                <a:solidFill>
                  <a:schemeClr val="accent1"/>
                </a:solidFill>
              </a:rPr>
              <a:t>Datapath</a:t>
            </a:r>
            <a:r>
              <a:rPr lang="en-US" dirty="0" smtClean="0">
                <a:solidFill>
                  <a:schemeClr val="accent1"/>
                </a:solidFill>
              </a:rPr>
              <a:t> </a:t>
            </a:r>
            <a:r>
              <a:rPr lang="en-US" dirty="0">
                <a:solidFill>
                  <a:schemeClr val="accent1"/>
                </a:solidFill>
              </a:rPr>
              <a:t>generates condition </a:t>
            </a:r>
            <a:r>
              <a:rPr lang="en-US" dirty="0" smtClean="0">
                <a:solidFill>
                  <a:schemeClr val="accent1"/>
                </a:solidFill>
              </a:rPr>
              <a:t>(Equal</a:t>
            </a:r>
            <a:r>
              <a:rPr lang="en-US" dirty="0">
                <a:solidFill>
                  <a:schemeClr val="accent1"/>
                </a:solidFill>
              </a:rPr>
              <a:t>)</a:t>
            </a:r>
          </a:p>
        </p:txBody>
      </p:sp>
      <p:grpSp>
        <p:nvGrpSpPr>
          <p:cNvPr id="13316" name="Group 4"/>
          <p:cNvGrpSpPr>
            <a:grpSpLocks/>
          </p:cNvGrpSpPr>
          <p:nvPr/>
        </p:nvGrpSpPr>
        <p:grpSpPr bwMode="auto">
          <a:xfrm>
            <a:off x="1655763" y="1141419"/>
            <a:ext cx="5975350" cy="1003300"/>
            <a:chOff x="1043" y="794"/>
            <a:chExt cx="3764" cy="632"/>
          </a:xfrm>
        </p:grpSpPr>
        <p:sp>
          <p:nvSpPr>
            <p:cNvPr id="13388"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3389" name="Group 6"/>
            <p:cNvGrpSpPr>
              <a:grpSpLocks/>
            </p:cNvGrpSpPr>
            <p:nvPr/>
          </p:nvGrpSpPr>
          <p:grpSpPr bwMode="auto">
            <a:xfrm>
              <a:off x="1104" y="986"/>
              <a:ext cx="624" cy="248"/>
              <a:chOff x="1104" y="986"/>
              <a:chExt cx="624" cy="248"/>
            </a:xfrm>
          </p:grpSpPr>
          <p:sp>
            <p:nvSpPr>
              <p:cNvPr id="13407"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408" name="Rectangle 8"/>
              <p:cNvSpPr>
                <a:spLocks noChangeArrowheads="1"/>
              </p:cNvSpPr>
              <p:nvPr/>
            </p:nvSpPr>
            <p:spPr bwMode="auto">
              <a:xfrm>
                <a:off x="1286" y="986"/>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3390" name="Group 9"/>
            <p:cNvGrpSpPr>
              <a:grpSpLocks/>
            </p:cNvGrpSpPr>
            <p:nvPr/>
          </p:nvGrpSpPr>
          <p:grpSpPr bwMode="auto">
            <a:xfrm>
              <a:off x="1736" y="986"/>
              <a:ext cx="580" cy="248"/>
              <a:chOff x="1736" y="986"/>
              <a:chExt cx="580" cy="248"/>
            </a:xfrm>
          </p:grpSpPr>
          <p:sp>
            <p:nvSpPr>
              <p:cNvPr id="13405"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406" name="Rectangle 11"/>
              <p:cNvSpPr>
                <a:spLocks noChangeArrowheads="1"/>
              </p:cNvSpPr>
              <p:nvPr/>
            </p:nvSpPr>
            <p:spPr bwMode="auto">
              <a:xfrm>
                <a:off x="1901" y="986"/>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3391" name="Group 12"/>
            <p:cNvGrpSpPr>
              <a:grpSpLocks/>
            </p:cNvGrpSpPr>
            <p:nvPr/>
          </p:nvGrpSpPr>
          <p:grpSpPr bwMode="auto">
            <a:xfrm>
              <a:off x="2324" y="986"/>
              <a:ext cx="579" cy="248"/>
              <a:chOff x="2324" y="986"/>
              <a:chExt cx="579" cy="248"/>
            </a:xfrm>
          </p:grpSpPr>
          <p:sp>
            <p:nvSpPr>
              <p:cNvPr id="13403"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404" name="Rectangle 14"/>
              <p:cNvSpPr>
                <a:spLocks noChangeArrowheads="1"/>
              </p:cNvSpPr>
              <p:nvPr/>
            </p:nvSpPr>
            <p:spPr bwMode="auto">
              <a:xfrm>
                <a:off x="2488" y="986"/>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3392"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393" name="Rectangle 16"/>
            <p:cNvSpPr>
              <a:spLocks noChangeArrowheads="1"/>
            </p:cNvSpPr>
            <p:nvPr/>
          </p:nvSpPr>
          <p:spPr bwMode="auto">
            <a:xfrm>
              <a:off x="3222" y="986"/>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dirty="0">
                  <a:solidFill>
                    <a:schemeClr val="tx1"/>
                  </a:solidFill>
                  <a:latin typeface="Times" charset="0"/>
                </a:rPr>
                <a:t>immediate</a:t>
              </a:r>
            </a:p>
          </p:txBody>
        </p:sp>
        <p:sp>
          <p:nvSpPr>
            <p:cNvPr id="13394"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3395"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3396"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3397"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3398"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3399"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3400"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3401"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3402"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13317" name="Rectangle 26"/>
          <p:cNvSpPr>
            <a:spLocks noChangeArrowheads="1"/>
          </p:cNvSpPr>
          <p:nvPr/>
        </p:nvSpPr>
        <p:spPr bwMode="auto">
          <a:xfrm>
            <a:off x="1600200" y="5943600"/>
            <a:ext cx="7543800" cy="600075"/>
          </a:xfrm>
          <a:prstGeom prst="rect">
            <a:avLst/>
          </a:prstGeom>
          <a:noFill/>
          <a:ln w="12700">
            <a:noFill/>
            <a:miter lim="800000"/>
            <a:headEnd/>
            <a:tailEnd/>
          </a:ln>
        </p:spPr>
        <p:txBody>
          <a:bodyPr lIns="63500" tIns="25400" rIns="63500" bIns="25400">
            <a:prstTxWarp prst="textNoShape">
              <a:avLst/>
            </a:prstTxWarp>
            <a:spAutoFit/>
          </a:bodyPr>
          <a:lstStyle/>
          <a:p>
            <a:pPr marL="203200" indent="-203200">
              <a:lnSpc>
                <a:spcPct val="75000"/>
              </a:lnSpc>
              <a:spcBef>
                <a:spcPct val="65000"/>
              </a:spcBef>
              <a:buSzPct val="100000"/>
              <a:buFont typeface="Times" charset="0"/>
              <a:buNone/>
            </a:pPr>
            <a:r>
              <a:rPr lang="en-US" sz="2400" b="1">
                <a:solidFill>
                  <a:schemeClr val="tx1"/>
                </a:solidFill>
              </a:rPr>
              <a:t>Already have mux, adder, need special sign extender for PC, need equal compare (sub?)</a:t>
            </a:r>
            <a:endParaRPr lang="en-US" sz="2800" b="1">
              <a:solidFill>
                <a:schemeClr val="tx1"/>
              </a:solidFill>
            </a:endParaRPr>
          </a:p>
        </p:txBody>
      </p:sp>
      <p:sp>
        <p:nvSpPr>
          <p:cNvPr id="13318" name="Rectangle 27"/>
          <p:cNvSpPr>
            <a:spLocks noChangeArrowheads="1"/>
          </p:cNvSpPr>
          <p:nvPr/>
        </p:nvSpPr>
        <p:spPr bwMode="auto">
          <a:xfrm rot="10800000" flipV="1">
            <a:off x="217793" y="6233778"/>
            <a:ext cx="921728"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a:latin typeface="Times" charset="0"/>
              </a:rPr>
              <a:t>I</a:t>
            </a:r>
            <a:r>
              <a:rPr lang="en-US" sz="2000" dirty="0" smtClean="0">
                <a:solidFill>
                  <a:schemeClr val="tx1"/>
                </a:solidFill>
                <a:latin typeface="Times" charset="0"/>
              </a:rPr>
              <a:t>mm16</a:t>
            </a:r>
            <a:endParaRPr lang="en-US" sz="2000" dirty="0">
              <a:solidFill>
                <a:schemeClr val="tx1"/>
              </a:solidFill>
              <a:latin typeface="Times" charset="0"/>
            </a:endParaRPr>
          </a:p>
        </p:txBody>
      </p:sp>
      <p:sp>
        <p:nvSpPr>
          <p:cNvPr id="13319" name="Rectangle 28"/>
          <p:cNvSpPr>
            <a:spLocks noChangeArrowheads="1"/>
          </p:cNvSpPr>
          <p:nvPr/>
        </p:nvSpPr>
        <p:spPr bwMode="auto">
          <a:xfrm>
            <a:off x="2133600" y="53213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13320" name="Group 29"/>
          <p:cNvGrpSpPr>
            <a:grpSpLocks/>
          </p:cNvGrpSpPr>
          <p:nvPr/>
        </p:nvGrpSpPr>
        <p:grpSpPr bwMode="auto">
          <a:xfrm>
            <a:off x="2209800" y="3927475"/>
            <a:ext cx="349250" cy="1266825"/>
            <a:chOff x="1326" y="2338"/>
            <a:chExt cx="220" cy="798"/>
          </a:xfrm>
        </p:grpSpPr>
        <p:sp>
          <p:nvSpPr>
            <p:cNvPr id="13384" name="Rectangle 30"/>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3385" name="Rectangle 31"/>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13386" name="Rectangle 32"/>
            <p:cNvSpPr>
              <a:spLocks noChangeArrowheads="1"/>
            </p:cNvSpPr>
            <p:nvPr/>
          </p:nvSpPr>
          <p:spPr bwMode="auto">
            <a:xfrm rot="-5400000">
              <a:off x="1320" y="235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dirty="0">
                  <a:solidFill>
                    <a:schemeClr val="tx1"/>
                  </a:solidFill>
                  <a:latin typeface="Times" charset="0"/>
                </a:rPr>
                <a:t>00</a:t>
              </a:r>
            </a:p>
          </p:txBody>
        </p:sp>
        <p:sp>
          <p:nvSpPr>
            <p:cNvPr id="13387" name="Rectangle 33"/>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13321" name="Rectangle 34"/>
          <p:cNvSpPr>
            <a:spLocks noChangeArrowheads="1"/>
          </p:cNvSpPr>
          <p:nvPr/>
        </p:nvSpPr>
        <p:spPr bwMode="auto">
          <a:xfrm>
            <a:off x="582613" y="3340100"/>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13322" name="Rectangle 35"/>
          <p:cNvSpPr>
            <a:spLocks noChangeArrowheads="1"/>
          </p:cNvSpPr>
          <p:nvPr/>
        </p:nvSpPr>
        <p:spPr bwMode="auto">
          <a:xfrm>
            <a:off x="1487488" y="3187700"/>
            <a:ext cx="1027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nPC_sel</a:t>
            </a:r>
            <a:endParaRPr lang="en-US" sz="2000" b="1" u="sng" dirty="0">
              <a:solidFill>
                <a:srgbClr val="0000FF"/>
              </a:solidFill>
              <a:latin typeface="+mn-lt"/>
              <a:ea typeface="ＭＳ Ｐゴシック" charset="-128"/>
              <a:cs typeface="ＭＳ Ｐゴシック" charset="-128"/>
            </a:endParaRPr>
          </a:p>
        </p:txBody>
      </p:sp>
      <p:sp>
        <p:nvSpPr>
          <p:cNvPr id="13323" name="Line 36"/>
          <p:cNvSpPr>
            <a:spLocks noChangeShapeType="1"/>
          </p:cNvSpPr>
          <p:nvPr/>
        </p:nvSpPr>
        <p:spPr bwMode="auto">
          <a:xfrm flipH="1">
            <a:off x="1965325" y="3597275"/>
            <a:ext cx="0" cy="37147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3324" name="Rectangle 37"/>
          <p:cNvSpPr>
            <a:spLocks noChangeArrowheads="1"/>
          </p:cNvSpPr>
          <p:nvPr/>
        </p:nvSpPr>
        <p:spPr bwMode="auto">
          <a:xfrm>
            <a:off x="630238" y="5016500"/>
            <a:ext cx="295275" cy="1066800"/>
          </a:xfrm>
          <a:prstGeom prst="rect">
            <a:avLst/>
          </a:prstGeom>
          <a:noFill/>
          <a:ln w="25400">
            <a:solidFill>
              <a:schemeClr val="accent2"/>
            </a:solidFill>
            <a:miter lim="800000"/>
            <a:headEnd/>
            <a:tailEnd/>
          </a:ln>
        </p:spPr>
        <p:txBody>
          <a:bodyPr wrap="none" anchor="ctr">
            <a:prstTxWarp prst="textNoShape">
              <a:avLst/>
            </a:prstTxWarp>
          </a:bodyPr>
          <a:lstStyle/>
          <a:p>
            <a:endParaRPr lang="en-US"/>
          </a:p>
        </p:txBody>
      </p:sp>
      <p:sp>
        <p:nvSpPr>
          <p:cNvPr id="13325" name="Rectangle 38"/>
          <p:cNvSpPr>
            <a:spLocks noChangeArrowheads="1"/>
          </p:cNvSpPr>
          <p:nvPr/>
        </p:nvSpPr>
        <p:spPr bwMode="auto">
          <a:xfrm rot="5400000">
            <a:off x="329406" y="5352257"/>
            <a:ext cx="88582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sp>
        <p:nvSpPr>
          <p:cNvPr id="13326" name="Rectangle 39"/>
          <p:cNvSpPr>
            <a:spLocks noChangeArrowheads="1"/>
          </p:cNvSpPr>
          <p:nvPr/>
        </p:nvSpPr>
        <p:spPr bwMode="auto">
          <a:xfrm rot="5400000">
            <a:off x="923131" y="37472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3327" name="Freeform 40"/>
          <p:cNvSpPr>
            <a:spLocks/>
          </p:cNvSpPr>
          <p:nvPr/>
        </p:nvSpPr>
        <p:spPr bwMode="auto">
          <a:xfrm>
            <a:off x="1143000" y="34163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3328" name="Rectangle 41"/>
          <p:cNvSpPr>
            <a:spLocks noChangeArrowheads="1"/>
          </p:cNvSpPr>
          <p:nvPr/>
        </p:nvSpPr>
        <p:spPr bwMode="auto">
          <a:xfrm rot="5400000">
            <a:off x="923131" y="49664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3329" name="Freeform 42"/>
          <p:cNvSpPr>
            <a:spLocks/>
          </p:cNvSpPr>
          <p:nvPr/>
        </p:nvSpPr>
        <p:spPr bwMode="auto">
          <a:xfrm>
            <a:off x="1143000" y="46355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3330" name="Rectangle 43"/>
          <p:cNvSpPr>
            <a:spLocks noChangeArrowheads="1"/>
          </p:cNvSpPr>
          <p:nvPr/>
        </p:nvSpPr>
        <p:spPr bwMode="auto">
          <a:xfrm rot="5400000">
            <a:off x="1615281" y="4439444"/>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13331" name="Freeform 44"/>
          <p:cNvSpPr>
            <a:spLocks/>
          </p:cNvSpPr>
          <p:nvPr/>
        </p:nvSpPr>
        <p:spPr bwMode="auto">
          <a:xfrm>
            <a:off x="1828800" y="3873500"/>
            <a:ext cx="228600" cy="1447800"/>
          </a:xfrm>
          <a:custGeom>
            <a:avLst/>
            <a:gdLst>
              <a:gd name="T0" fmla="*/ 0 w 144"/>
              <a:gd name="T1" fmla="*/ 0 h 912"/>
              <a:gd name="T2" fmla="*/ 0 w 144"/>
              <a:gd name="T3" fmla="*/ 1447800 h 912"/>
              <a:gd name="T4" fmla="*/ 228600 w 144"/>
              <a:gd name="T5" fmla="*/ 1219200 h 912"/>
              <a:gd name="T6" fmla="*/ 228600 w 144"/>
              <a:gd name="T7" fmla="*/ 228600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3332" name="Freeform 45"/>
          <p:cNvSpPr>
            <a:spLocks/>
          </p:cNvSpPr>
          <p:nvPr/>
        </p:nvSpPr>
        <p:spPr bwMode="auto">
          <a:xfrm>
            <a:off x="2514600" y="2819400"/>
            <a:ext cx="152400" cy="1816100"/>
          </a:xfrm>
          <a:custGeom>
            <a:avLst/>
            <a:gdLst>
              <a:gd name="T0" fmla="*/ 0 w 144"/>
              <a:gd name="T1" fmla="*/ 1816100 h 1728"/>
              <a:gd name="T2" fmla="*/ 152400 w 144"/>
              <a:gd name="T3" fmla="*/ 18161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3" name="Freeform 46"/>
          <p:cNvSpPr>
            <a:spLocks/>
          </p:cNvSpPr>
          <p:nvPr/>
        </p:nvSpPr>
        <p:spPr bwMode="auto">
          <a:xfrm>
            <a:off x="457200" y="3111500"/>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4" name="Line 47"/>
          <p:cNvSpPr>
            <a:spLocks noChangeShapeType="1"/>
          </p:cNvSpPr>
          <p:nvPr/>
        </p:nvSpPr>
        <p:spPr bwMode="auto">
          <a:xfrm>
            <a:off x="838200" y="35687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5" name="Line 48"/>
          <p:cNvSpPr>
            <a:spLocks noChangeShapeType="1"/>
          </p:cNvSpPr>
          <p:nvPr/>
        </p:nvSpPr>
        <p:spPr bwMode="auto">
          <a:xfrm>
            <a:off x="1524000" y="40259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6" name="Freeform 49"/>
          <p:cNvSpPr>
            <a:spLocks/>
          </p:cNvSpPr>
          <p:nvPr/>
        </p:nvSpPr>
        <p:spPr bwMode="auto">
          <a:xfrm>
            <a:off x="762000" y="4025900"/>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7" name="Line 50"/>
          <p:cNvSpPr>
            <a:spLocks noChangeShapeType="1"/>
          </p:cNvSpPr>
          <p:nvPr/>
        </p:nvSpPr>
        <p:spPr bwMode="auto">
          <a:xfrm>
            <a:off x="914400" y="55499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8" name="Freeform 51"/>
          <p:cNvSpPr>
            <a:spLocks/>
          </p:cNvSpPr>
          <p:nvPr/>
        </p:nvSpPr>
        <p:spPr bwMode="auto">
          <a:xfrm>
            <a:off x="381000" y="5549900"/>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9" name="Line 52"/>
          <p:cNvSpPr>
            <a:spLocks noChangeShapeType="1"/>
          </p:cNvSpPr>
          <p:nvPr/>
        </p:nvSpPr>
        <p:spPr bwMode="auto">
          <a:xfrm>
            <a:off x="1524000" y="51689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40" name="Line 53"/>
          <p:cNvSpPr>
            <a:spLocks noChangeShapeType="1"/>
          </p:cNvSpPr>
          <p:nvPr/>
        </p:nvSpPr>
        <p:spPr bwMode="auto">
          <a:xfrm>
            <a:off x="2057400" y="46355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41" name="Text Box 54"/>
          <p:cNvSpPr txBox="1">
            <a:spLocks noChangeArrowheads="1"/>
          </p:cNvSpPr>
          <p:nvPr/>
        </p:nvSpPr>
        <p:spPr bwMode="auto">
          <a:xfrm>
            <a:off x="1792288" y="2438400"/>
            <a:ext cx="1560512" cy="396875"/>
          </a:xfrm>
          <a:prstGeom prst="rect">
            <a:avLst/>
          </a:prstGeom>
          <a:noFill/>
          <a:ln w="12700">
            <a:noFill/>
            <a:miter lim="800000"/>
            <a:headEnd/>
            <a:tailEnd/>
          </a:ln>
        </p:spPr>
        <p:txBody>
          <a:bodyPr wrap="none">
            <a:prstTxWarp prst="textNoShape">
              <a:avLst/>
            </a:prstTxWarp>
            <a:spAutoFit/>
          </a:bodyPr>
          <a:lstStyle/>
          <a:p>
            <a:r>
              <a:rPr lang="en-US" sz="2000" b="1">
                <a:solidFill>
                  <a:schemeClr val="tx1"/>
                </a:solidFill>
                <a:latin typeface="Times" charset="0"/>
              </a:rPr>
              <a:t>Inst Address</a:t>
            </a:r>
            <a:endParaRPr lang="en-US" sz="2000"/>
          </a:p>
        </p:txBody>
      </p:sp>
      <p:sp>
        <p:nvSpPr>
          <p:cNvPr id="13342" name="Rectangle 55"/>
          <p:cNvSpPr>
            <a:spLocks noChangeArrowheads="1"/>
          </p:cNvSpPr>
          <p:nvPr/>
        </p:nvSpPr>
        <p:spPr bwMode="auto">
          <a:xfrm>
            <a:off x="7235825" y="43434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3343" name="Rectangle 56"/>
          <p:cNvSpPr>
            <a:spLocks noChangeArrowheads="1"/>
          </p:cNvSpPr>
          <p:nvPr/>
        </p:nvSpPr>
        <p:spPr bwMode="auto">
          <a:xfrm>
            <a:off x="6732588" y="35687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3344" name="Rectangle 57"/>
          <p:cNvSpPr>
            <a:spLocks noChangeArrowheads="1"/>
          </p:cNvSpPr>
          <p:nvPr/>
        </p:nvSpPr>
        <p:spPr bwMode="auto">
          <a:xfrm>
            <a:off x="3810000" y="51816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3345" name="Rectangle 58"/>
          <p:cNvSpPr>
            <a:spLocks noChangeArrowheads="1"/>
          </p:cNvSpPr>
          <p:nvPr/>
        </p:nvSpPr>
        <p:spPr bwMode="auto">
          <a:xfrm>
            <a:off x="3265488" y="42767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3346" name="Rectangle 59"/>
          <p:cNvSpPr>
            <a:spLocks noChangeArrowheads="1"/>
          </p:cNvSpPr>
          <p:nvPr/>
        </p:nvSpPr>
        <p:spPr bwMode="auto">
          <a:xfrm>
            <a:off x="3387725" y="35814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13347" name="Line 60"/>
          <p:cNvSpPr>
            <a:spLocks noChangeShapeType="1"/>
          </p:cNvSpPr>
          <p:nvPr/>
        </p:nvSpPr>
        <p:spPr bwMode="auto">
          <a:xfrm flipH="1">
            <a:off x="6172200" y="44196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48" name="Rectangle 61"/>
          <p:cNvSpPr>
            <a:spLocks noChangeArrowheads="1"/>
          </p:cNvSpPr>
          <p:nvPr/>
        </p:nvSpPr>
        <p:spPr bwMode="auto">
          <a:xfrm>
            <a:off x="6092825"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3349" name="Rectangle 62"/>
          <p:cNvSpPr>
            <a:spLocks noChangeArrowheads="1"/>
          </p:cNvSpPr>
          <p:nvPr/>
        </p:nvSpPr>
        <p:spPr bwMode="auto">
          <a:xfrm>
            <a:off x="5454650" y="41148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3350" name="Line 63"/>
          <p:cNvSpPr>
            <a:spLocks noChangeShapeType="1"/>
          </p:cNvSpPr>
          <p:nvPr/>
        </p:nvSpPr>
        <p:spPr bwMode="auto">
          <a:xfrm flipV="1">
            <a:off x="6172200" y="4953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1" name="Rectangle 64"/>
          <p:cNvSpPr>
            <a:spLocks noChangeArrowheads="1"/>
          </p:cNvSpPr>
          <p:nvPr/>
        </p:nvSpPr>
        <p:spPr bwMode="auto">
          <a:xfrm>
            <a:off x="6016625" y="5076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3352" name="Rectangle 65"/>
          <p:cNvSpPr>
            <a:spLocks noChangeArrowheads="1"/>
          </p:cNvSpPr>
          <p:nvPr/>
        </p:nvSpPr>
        <p:spPr bwMode="auto">
          <a:xfrm>
            <a:off x="5486400" y="46482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3353" name="Line 66"/>
          <p:cNvSpPr>
            <a:spLocks noChangeShapeType="1"/>
          </p:cNvSpPr>
          <p:nvPr/>
        </p:nvSpPr>
        <p:spPr bwMode="auto">
          <a:xfrm flipV="1">
            <a:off x="5105400" y="3959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4" name="Line 67"/>
          <p:cNvSpPr>
            <a:spLocks noChangeShapeType="1"/>
          </p:cNvSpPr>
          <p:nvPr/>
        </p:nvSpPr>
        <p:spPr bwMode="auto">
          <a:xfrm flipV="1">
            <a:off x="4356100" y="3959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5" name="Rectangle 68"/>
          <p:cNvSpPr>
            <a:spLocks noChangeArrowheads="1"/>
          </p:cNvSpPr>
          <p:nvPr/>
        </p:nvSpPr>
        <p:spPr bwMode="auto">
          <a:xfrm>
            <a:off x="4213225" y="3810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3356" name="Line 69"/>
          <p:cNvSpPr>
            <a:spLocks noChangeShapeType="1"/>
          </p:cNvSpPr>
          <p:nvPr/>
        </p:nvSpPr>
        <p:spPr bwMode="auto">
          <a:xfrm flipV="1">
            <a:off x="4737100" y="3959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7" name="Rectangle 70"/>
          <p:cNvSpPr>
            <a:spLocks noChangeArrowheads="1"/>
          </p:cNvSpPr>
          <p:nvPr/>
        </p:nvSpPr>
        <p:spPr bwMode="auto">
          <a:xfrm>
            <a:off x="4572000" y="3810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3358" name="Rectangle 71"/>
          <p:cNvSpPr>
            <a:spLocks noChangeArrowheads="1"/>
          </p:cNvSpPr>
          <p:nvPr/>
        </p:nvSpPr>
        <p:spPr bwMode="auto">
          <a:xfrm>
            <a:off x="4151313" y="41862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3359" name="Rectangle 72"/>
          <p:cNvSpPr>
            <a:spLocks noChangeArrowheads="1"/>
          </p:cNvSpPr>
          <p:nvPr/>
        </p:nvSpPr>
        <p:spPr bwMode="auto">
          <a:xfrm>
            <a:off x="4608513" y="41862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3360" name="Rectangle 73"/>
          <p:cNvSpPr>
            <a:spLocks noChangeArrowheads="1"/>
          </p:cNvSpPr>
          <p:nvPr/>
        </p:nvSpPr>
        <p:spPr bwMode="auto">
          <a:xfrm>
            <a:off x="4989513" y="41862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3361" name="Rectangle 74"/>
          <p:cNvSpPr>
            <a:spLocks noChangeArrowheads="1"/>
          </p:cNvSpPr>
          <p:nvPr/>
        </p:nvSpPr>
        <p:spPr bwMode="auto">
          <a:xfrm>
            <a:off x="4151313" y="45720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3362" name="Rectangle 75"/>
          <p:cNvSpPr>
            <a:spLocks noChangeArrowheads="1"/>
          </p:cNvSpPr>
          <p:nvPr/>
        </p:nvSpPr>
        <p:spPr bwMode="auto">
          <a:xfrm>
            <a:off x="4572000" y="35814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3363" name="Rectangle 76"/>
          <p:cNvSpPr>
            <a:spLocks noChangeArrowheads="1"/>
          </p:cNvSpPr>
          <p:nvPr/>
        </p:nvSpPr>
        <p:spPr bwMode="auto">
          <a:xfrm>
            <a:off x="4953000" y="3581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3364" name="Rectangle 77"/>
          <p:cNvSpPr>
            <a:spLocks noChangeArrowheads="1"/>
          </p:cNvSpPr>
          <p:nvPr/>
        </p:nvSpPr>
        <p:spPr bwMode="auto">
          <a:xfrm>
            <a:off x="3962400" y="41910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13365" name="Rectangle 78"/>
          <p:cNvSpPr>
            <a:spLocks noChangeArrowheads="1"/>
          </p:cNvSpPr>
          <p:nvPr/>
        </p:nvSpPr>
        <p:spPr bwMode="auto">
          <a:xfrm>
            <a:off x="6597650" y="4219575"/>
            <a:ext cx="180975" cy="333375"/>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3366" name="Rectangle 79"/>
          <p:cNvSpPr>
            <a:spLocks noChangeArrowheads="1"/>
          </p:cNvSpPr>
          <p:nvPr/>
        </p:nvSpPr>
        <p:spPr bwMode="auto">
          <a:xfrm rot="5400000">
            <a:off x="6572251" y="4633912"/>
            <a:ext cx="6096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3367" name="Freeform 80"/>
          <p:cNvSpPr>
            <a:spLocks/>
          </p:cNvSpPr>
          <p:nvPr/>
        </p:nvSpPr>
        <p:spPr bwMode="auto">
          <a:xfrm>
            <a:off x="6634163" y="4191000"/>
            <a:ext cx="449262" cy="1143000"/>
          </a:xfrm>
          <a:custGeom>
            <a:avLst/>
            <a:gdLst>
              <a:gd name="T0" fmla="*/ 0 w 240"/>
              <a:gd name="T1" fmla="*/ 0 h 672"/>
              <a:gd name="T2" fmla="*/ 0 w 240"/>
              <a:gd name="T3" fmla="*/ 489857 h 672"/>
              <a:gd name="T4" fmla="*/ 89852 w 240"/>
              <a:gd name="T5" fmla="*/ 571500 h 672"/>
              <a:gd name="T6" fmla="*/ 0 w 240"/>
              <a:gd name="T7" fmla="*/ 653143 h 672"/>
              <a:gd name="T8" fmla="*/ 0 w 240"/>
              <a:gd name="T9" fmla="*/ 1143000 h 672"/>
              <a:gd name="T10" fmla="*/ 449262 w 240"/>
              <a:gd name="T11" fmla="*/ 816428 h 672"/>
              <a:gd name="T12" fmla="*/ 449262 w 240"/>
              <a:gd name="T13" fmla="*/ 32657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13368" name="Line 81"/>
          <p:cNvSpPr>
            <a:spLocks noChangeShapeType="1"/>
          </p:cNvSpPr>
          <p:nvPr/>
        </p:nvSpPr>
        <p:spPr bwMode="auto">
          <a:xfrm>
            <a:off x="4114800" y="3962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69" name="Line 82"/>
          <p:cNvSpPr>
            <a:spLocks noChangeShapeType="1"/>
          </p:cNvSpPr>
          <p:nvPr/>
        </p:nvSpPr>
        <p:spPr bwMode="auto">
          <a:xfrm>
            <a:off x="4419600" y="3886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0" name="Line 83"/>
          <p:cNvSpPr>
            <a:spLocks noChangeShapeType="1"/>
          </p:cNvSpPr>
          <p:nvPr/>
        </p:nvSpPr>
        <p:spPr bwMode="auto">
          <a:xfrm>
            <a:off x="4800600" y="3886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1" name="Line 84"/>
          <p:cNvSpPr>
            <a:spLocks noChangeShapeType="1"/>
          </p:cNvSpPr>
          <p:nvPr/>
        </p:nvSpPr>
        <p:spPr bwMode="auto">
          <a:xfrm>
            <a:off x="5181600" y="3886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2" name="Rectangle 85"/>
          <p:cNvSpPr>
            <a:spLocks noChangeArrowheads="1"/>
          </p:cNvSpPr>
          <p:nvPr/>
        </p:nvSpPr>
        <p:spPr bwMode="auto">
          <a:xfrm>
            <a:off x="4975225" y="3810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3373" name="Line 86"/>
          <p:cNvSpPr>
            <a:spLocks noChangeShapeType="1"/>
          </p:cNvSpPr>
          <p:nvPr/>
        </p:nvSpPr>
        <p:spPr bwMode="auto">
          <a:xfrm>
            <a:off x="5410200" y="4495800"/>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74" name="Line 87"/>
          <p:cNvSpPr>
            <a:spLocks noChangeShapeType="1"/>
          </p:cNvSpPr>
          <p:nvPr/>
        </p:nvSpPr>
        <p:spPr bwMode="auto">
          <a:xfrm>
            <a:off x="6931025" y="3962400"/>
            <a:ext cx="0" cy="4191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75" name="Line 88"/>
          <p:cNvSpPr>
            <a:spLocks noChangeShapeType="1"/>
          </p:cNvSpPr>
          <p:nvPr/>
        </p:nvSpPr>
        <p:spPr bwMode="auto">
          <a:xfrm>
            <a:off x="5410200" y="5029200"/>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76" name="Line 89"/>
          <p:cNvSpPr>
            <a:spLocks noChangeShapeType="1"/>
          </p:cNvSpPr>
          <p:nvPr/>
        </p:nvSpPr>
        <p:spPr bwMode="auto">
          <a:xfrm flipH="1">
            <a:off x="4191000" y="5029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7" name="Line 90"/>
          <p:cNvSpPr>
            <a:spLocks noChangeShapeType="1"/>
          </p:cNvSpPr>
          <p:nvPr/>
        </p:nvSpPr>
        <p:spPr bwMode="auto">
          <a:xfrm>
            <a:off x="4267200" y="5029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8" name="Line 91"/>
          <p:cNvSpPr>
            <a:spLocks noChangeShapeType="1"/>
          </p:cNvSpPr>
          <p:nvPr/>
        </p:nvSpPr>
        <p:spPr bwMode="auto">
          <a:xfrm>
            <a:off x="4267200" y="5181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9" name="Line 92"/>
          <p:cNvSpPr>
            <a:spLocks noChangeShapeType="1"/>
          </p:cNvSpPr>
          <p:nvPr/>
        </p:nvSpPr>
        <p:spPr bwMode="auto">
          <a:xfrm flipH="1">
            <a:off x="7312025"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80" name="Freeform 93"/>
          <p:cNvSpPr>
            <a:spLocks/>
          </p:cNvSpPr>
          <p:nvPr/>
        </p:nvSpPr>
        <p:spPr bwMode="auto">
          <a:xfrm>
            <a:off x="3429000" y="4648200"/>
            <a:ext cx="4114800" cy="990600"/>
          </a:xfrm>
          <a:custGeom>
            <a:avLst/>
            <a:gdLst>
              <a:gd name="T0" fmla="*/ 3657600 w 2592"/>
              <a:gd name="T1" fmla="*/ 76200 h 624"/>
              <a:gd name="T2" fmla="*/ 4114800 w 2592"/>
              <a:gd name="T3" fmla="*/ 76200 h 624"/>
              <a:gd name="T4" fmla="*/ 4114800 w 2592"/>
              <a:gd name="T5" fmla="*/ 990600 h 624"/>
              <a:gd name="T6" fmla="*/ 0 w 2592"/>
              <a:gd name="T7" fmla="*/ 990600 h 624"/>
              <a:gd name="T8" fmla="*/ 0 w 2592"/>
              <a:gd name="T9" fmla="*/ 0 h 624"/>
              <a:gd name="T10" fmla="*/ 5334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81" name="Text Box 94"/>
          <p:cNvSpPr txBox="1">
            <a:spLocks noChangeArrowheads="1"/>
          </p:cNvSpPr>
          <p:nvPr/>
        </p:nvSpPr>
        <p:spPr bwMode="auto">
          <a:xfrm>
            <a:off x="6569075" y="4191000"/>
            <a:ext cx="331788" cy="396875"/>
          </a:xfrm>
          <a:prstGeom prst="rect">
            <a:avLst/>
          </a:prstGeom>
          <a:noFill/>
          <a:ln w="12700">
            <a:noFill/>
            <a:miter lim="800000"/>
            <a:headEnd/>
            <a:tailEnd/>
          </a:ln>
        </p:spPr>
        <p:txBody>
          <a:bodyPr wrap="none">
            <a:prstTxWarp prst="textNoShape">
              <a:avLst/>
            </a:prstTxWarp>
            <a:spAutoFit/>
          </a:bodyPr>
          <a:lstStyle/>
          <a:p>
            <a:r>
              <a:rPr lang="en-US" sz="2000">
                <a:solidFill>
                  <a:schemeClr val="accent2"/>
                </a:solidFill>
              </a:rPr>
              <a:t>=</a:t>
            </a:r>
            <a:endParaRPr lang="en-US" sz="2000"/>
          </a:p>
        </p:txBody>
      </p:sp>
      <p:sp>
        <p:nvSpPr>
          <p:cNvPr id="13382" name="Freeform 95"/>
          <p:cNvSpPr>
            <a:spLocks/>
          </p:cNvSpPr>
          <p:nvPr/>
        </p:nvSpPr>
        <p:spPr bwMode="auto">
          <a:xfrm>
            <a:off x="6477000" y="3328988"/>
            <a:ext cx="228600" cy="914400"/>
          </a:xfrm>
          <a:custGeom>
            <a:avLst/>
            <a:gdLst>
              <a:gd name="T0" fmla="*/ 228600 w 144"/>
              <a:gd name="T1" fmla="*/ 914400 h 576"/>
              <a:gd name="T2" fmla="*/ 228600 w 144"/>
              <a:gd name="T3" fmla="*/ 609600 h 576"/>
              <a:gd name="T4" fmla="*/ 0 w 144"/>
              <a:gd name="T5" fmla="*/ 609600 h 576"/>
              <a:gd name="T6" fmla="*/ 0 w 144"/>
              <a:gd name="T7" fmla="*/ 0 h 576"/>
              <a:gd name="T8" fmla="*/ 0 60000 65536"/>
              <a:gd name="T9" fmla="*/ 0 60000 65536"/>
              <a:gd name="T10" fmla="*/ 0 60000 65536"/>
              <a:gd name="T11" fmla="*/ 0 60000 65536"/>
              <a:gd name="T12" fmla="*/ 0 w 144"/>
              <a:gd name="T13" fmla="*/ 0 h 576"/>
              <a:gd name="T14" fmla="*/ 144 w 144"/>
              <a:gd name="T15" fmla="*/ 576 h 576"/>
            </a:gdLst>
            <a:ahLst/>
            <a:cxnLst>
              <a:cxn ang="T8">
                <a:pos x="T0" y="T1"/>
              </a:cxn>
              <a:cxn ang="T9">
                <a:pos x="T2" y="T3"/>
              </a:cxn>
              <a:cxn ang="T10">
                <a:pos x="T4" y="T5"/>
              </a:cxn>
              <a:cxn ang="T11">
                <a:pos x="T6" y="T7"/>
              </a:cxn>
            </a:cxnLst>
            <a:rect l="T12" t="T13" r="T14" b="T15"/>
            <a:pathLst>
              <a:path w="144" h="576">
                <a:moveTo>
                  <a:pt x="144" y="576"/>
                </a:moveTo>
                <a:lnTo>
                  <a:pt x="144" y="384"/>
                </a:lnTo>
                <a:lnTo>
                  <a:pt x="0" y="384"/>
                </a:lnTo>
                <a:lnTo>
                  <a:pt x="0" y="0"/>
                </a:lnTo>
              </a:path>
            </a:pathLst>
          </a:custGeom>
          <a:noFill/>
          <a:ln w="19050">
            <a:solidFill>
              <a:schemeClr val="accent2"/>
            </a:solidFill>
            <a:round/>
            <a:headEnd/>
            <a:tailEnd type="triangle" w="med" len="med"/>
          </a:ln>
        </p:spPr>
        <p:txBody>
          <a:bodyPr wrap="none" anchor="ctr">
            <a:prstTxWarp prst="textNoShape">
              <a:avLst/>
            </a:prstTxWarp>
          </a:bodyPr>
          <a:lstStyle/>
          <a:p>
            <a:endParaRPr lang="en-US"/>
          </a:p>
        </p:txBody>
      </p:sp>
      <p:sp>
        <p:nvSpPr>
          <p:cNvPr id="13383" name="Rectangle 96"/>
          <p:cNvSpPr>
            <a:spLocks noChangeArrowheads="1"/>
          </p:cNvSpPr>
          <p:nvPr/>
        </p:nvSpPr>
        <p:spPr bwMode="auto">
          <a:xfrm>
            <a:off x="6019800" y="2959100"/>
            <a:ext cx="773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a:solidFill>
                  <a:srgbClr val="DA1F28"/>
                </a:solidFill>
                <a:latin typeface="+mn-lt"/>
                <a:ea typeface="ＭＳ Ｐゴシック" charset="-128"/>
                <a:cs typeface="ＭＳ Ｐゴシック" charset="-128"/>
              </a:rPr>
              <a:t>Equal</a:t>
            </a: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26</a:t>
            </a:fld>
            <a:endParaRPr lang="en-US"/>
          </a:p>
        </p:txBody>
      </p:sp>
    </p:spTree>
    <p:extLst>
      <p:ext uri="{BB962C8B-B14F-4D97-AF65-F5344CB8AC3E}">
        <p14:creationId xmlns:p14="http://schemas.microsoft.com/office/powerpoint/2010/main" val="291967708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a:xfrm>
            <a:off x="312738" y="152400"/>
            <a:ext cx="8413750" cy="474663"/>
          </a:xfrm>
        </p:spPr>
        <p:txBody>
          <a:bodyPr/>
          <a:lstStyle/>
          <a:p>
            <a:pPr>
              <a:defRPr/>
            </a:pPr>
            <a:r>
              <a:rPr lang="en-US" sz="3600" i="1" dirty="0">
                <a:latin typeface="+mn-lt"/>
              </a:rPr>
              <a:t>Instruction Fetch Unit </a:t>
            </a:r>
            <a:r>
              <a:rPr lang="en-US" sz="3600" dirty="0" smtClean="0">
                <a:latin typeface="+mn-lt"/>
              </a:rPr>
              <a:t>including </a:t>
            </a:r>
            <a:r>
              <a:rPr lang="en-US" sz="3600" dirty="0">
                <a:latin typeface="+mn-lt"/>
              </a:rPr>
              <a:t>Branch</a:t>
            </a:r>
          </a:p>
        </p:txBody>
      </p:sp>
      <p:sp>
        <p:nvSpPr>
          <p:cNvPr id="36868" name="Rectangle 3"/>
          <p:cNvSpPr>
            <a:spLocks noGrp="1" noChangeArrowheads="1"/>
          </p:cNvSpPr>
          <p:nvPr>
            <p:ph type="body" idx="1"/>
          </p:nvPr>
        </p:nvSpPr>
        <p:spPr>
          <a:xfrm>
            <a:off x="381000" y="1303338"/>
            <a:ext cx="8191500" cy="600075"/>
          </a:xfrm>
        </p:spPr>
        <p:txBody>
          <a:bodyPr/>
          <a:lstStyle/>
          <a:p>
            <a:r>
              <a:rPr lang="en-US" sz="2400" dirty="0">
                <a:latin typeface="Calibri" charset="0"/>
                <a:ea typeface="ＭＳ Ｐゴシック" charset="0"/>
                <a:cs typeface="ＭＳ Ｐゴシック" charset="0"/>
              </a:rPr>
              <a:t>if  </a:t>
            </a:r>
            <a:r>
              <a:rPr lang="en-US" sz="2400" dirty="0" smtClean="0">
                <a:latin typeface="Calibri" charset="0"/>
                <a:ea typeface="ＭＳ Ｐゴシック" charset="0"/>
                <a:cs typeface="ＭＳ Ｐゴシック" charset="0"/>
              </a:rPr>
              <a:t>(</a:t>
            </a:r>
            <a:r>
              <a:rPr lang="en-US" sz="2400" dirty="0" smtClean="0">
                <a:latin typeface="Calibri" charset="0"/>
                <a:ea typeface="ＭＳ Ｐゴシック" charset="0"/>
                <a:cs typeface="ＭＳ Ｐゴシック" charset="0"/>
              </a:rPr>
              <a:t>Equal</a:t>
            </a:r>
            <a:r>
              <a:rPr lang="en-US" sz="2400" dirty="0" smtClean="0">
                <a:latin typeface="Calibri" charset="0"/>
                <a:ea typeface="ＭＳ Ｐゴシック" charset="0"/>
                <a:cs typeface="ＭＳ Ｐゴシック" charset="0"/>
              </a:rPr>
              <a:t> </a:t>
            </a:r>
            <a:r>
              <a:rPr lang="en-US" sz="2400" dirty="0">
                <a:latin typeface="Calibri" charset="0"/>
                <a:ea typeface="ＭＳ Ｐゴシック" charset="0"/>
                <a:cs typeface="ＭＳ Ｐゴシック" charset="0"/>
              </a:rPr>
              <a:t>== 1)   then  PC = PC + 4 + </a:t>
            </a:r>
            <a:r>
              <a:rPr lang="en-US" sz="2400" dirty="0" err="1">
                <a:latin typeface="Calibri" charset="0"/>
                <a:ea typeface="ＭＳ Ｐゴシック" charset="0"/>
                <a:cs typeface="ＭＳ Ｐゴシック" charset="0"/>
              </a:rPr>
              <a:t>SignExt</a:t>
            </a:r>
            <a:r>
              <a:rPr lang="en-US" sz="2400" dirty="0">
                <a:latin typeface="Calibri" charset="0"/>
                <a:ea typeface="ＭＳ Ｐゴシック" charset="0"/>
                <a:cs typeface="ＭＳ Ｐゴシック" charset="0"/>
              </a:rPr>
              <a:t>[imm16]*4 ;  else  PC = PC + 4</a:t>
            </a:r>
          </a:p>
        </p:txBody>
      </p:sp>
      <p:grpSp>
        <p:nvGrpSpPr>
          <p:cNvPr id="36869" name="Group 4"/>
          <p:cNvGrpSpPr>
            <a:grpSpLocks/>
          </p:cNvGrpSpPr>
          <p:nvPr/>
        </p:nvGrpSpPr>
        <p:grpSpPr bwMode="auto">
          <a:xfrm>
            <a:off x="1743075" y="611188"/>
            <a:ext cx="5954713" cy="641350"/>
            <a:chOff x="1098" y="332"/>
            <a:chExt cx="3751" cy="404"/>
          </a:xfrm>
        </p:grpSpPr>
        <p:sp>
          <p:nvSpPr>
            <p:cNvPr id="58430" name="Rectangle 5"/>
            <p:cNvSpPr>
              <a:spLocks noChangeArrowheads="1"/>
            </p:cNvSpPr>
            <p:nvPr/>
          </p:nvSpPr>
          <p:spPr bwMode="auto">
            <a:xfrm>
              <a:off x="1167" y="536"/>
              <a:ext cx="3599"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36932" name="Group 6"/>
            <p:cNvGrpSpPr>
              <a:grpSpLocks/>
            </p:cNvGrpSpPr>
            <p:nvPr/>
          </p:nvGrpSpPr>
          <p:grpSpPr bwMode="auto">
            <a:xfrm>
              <a:off x="1163" y="524"/>
              <a:ext cx="624" cy="212"/>
              <a:chOff x="1163" y="524"/>
              <a:chExt cx="624" cy="212"/>
            </a:xfrm>
          </p:grpSpPr>
          <p:sp>
            <p:nvSpPr>
              <p:cNvPr id="58445" name="Rectangle 7"/>
              <p:cNvSpPr>
                <a:spLocks noChangeArrowheads="1"/>
              </p:cNvSpPr>
              <p:nvPr/>
            </p:nvSpPr>
            <p:spPr bwMode="auto">
              <a:xfrm>
                <a:off x="1163" y="532"/>
                <a:ext cx="62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46" name="Rectangle 8"/>
              <p:cNvSpPr>
                <a:spLocks noChangeArrowheads="1"/>
              </p:cNvSpPr>
              <p:nvPr/>
            </p:nvSpPr>
            <p:spPr bwMode="auto">
              <a:xfrm>
                <a:off x="1341" y="524"/>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36933" name="Group 9"/>
            <p:cNvGrpSpPr>
              <a:grpSpLocks/>
            </p:cNvGrpSpPr>
            <p:nvPr/>
          </p:nvGrpSpPr>
          <p:grpSpPr bwMode="auto">
            <a:xfrm>
              <a:off x="1795" y="524"/>
              <a:ext cx="580" cy="212"/>
              <a:chOff x="1795" y="524"/>
              <a:chExt cx="580" cy="212"/>
            </a:xfrm>
          </p:grpSpPr>
          <p:sp>
            <p:nvSpPr>
              <p:cNvPr id="58443" name="Rectangle 10"/>
              <p:cNvSpPr>
                <a:spLocks noChangeArrowheads="1"/>
              </p:cNvSpPr>
              <p:nvPr/>
            </p:nvSpPr>
            <p:spPr bwMode="auto">
              <a:xfrm>
                <a:off x="1795" y="532"/>
                <a:ext cx="58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44" name="Rectangle 11"/>
              <p:cNvSpPr>
                <a:spLocks noChangeArrowheads="1"/>
              </p:cNvSpPr>
              <p:nvPr/>
            </p:nvSpPr>
            <p:spPr bwMode="auto">
              <a:xfrm>
                <a:off x="1956" y="524"/>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36934" name="Group 12"/>
            <p:cNvGrpSpPr>
              <a:grpSpLocks/>
            </p:cNvGrpSpPr>
            <p:nvPr/>
          </p:nvGrpSpPr>
          <p:grpSpPr bwMode="auto">
            <a:xfrm>
              <a:off x="2383" y="524"/>
              <a:ext cx="579" cy="210"/>
              <a:chOff x="2383" y="524"/>
              <a:chExt cx="579" cy="210"/>
            </a:xfrm>
          </p:grpSpPr>
          <p:sp>
            <p:nvSpPr>
              <p:cNvPr id="58441" name="Rectangle 13"/>
              <p:cNvSpPr>
                <a:spLocks noChangeArrowheads="1"/>
              </p:cNvSpPr>
              <p:nvPr/>
            </p:nvSpPr>
            <p:spPr bwMode="auto">
              <a:xfrm>
                <a:off x="2383" y="532"/>
                <a:ext cx="579"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42" name="Rectangle 14"/>
              <p:cNvSpPr>
                <a:spLocks noChangeArrowheads="1"/>
              </p:cNvSpPr>
              <p:nvPr/>
            </p:nvSpPr>
            <p:spPr bwMode="auto">
              <a:xfrm>
                <a:off x="2543" y="524"/>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sp>
          <p:nvSpPr>
            <p:cNvPr id="58434" name="Rectangle 15"/>
            <p:cNvSpPr>
              <a:spLocks noChangeArrowheads="1"/>
            </p:cNvSpPr>
            <p:nvPr/>
          </p:nvSpPr>
          <p:spPr bwMode="auto">
            <a:xfrm>
              <a:off x="2970" y="532"/>
              <a:ext cx="180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35" name="Rectangle 16"/>
            <p:cNvSpPr>
              <a:spLocks noChangeArrowheads="1"/>
            </p:cNvSpPr>
            <p:nvPr/>
          </p:nvSpPr>
          <p:spPr bwMode="auto">
            <a:xfrm>
              <a:off x="3469" y="524"/>
              <a:ext cx="69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58436" name="Rectangle 17"/>
            <p:cNvSpPr>
              <a:spLocks noChangeArrowheads="1"/>
            </p:cNvSpPr>
            <p:nvPr/>
          </p:nvSpPr>
          <p:spPr bwMode="auto">
            <a:xfrm>
              <a:off x="4668" y="33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58437" name="Rectangle 18"/>
            <p:cNvSpPr>
              <a:spLocks noChangeArrowheads="1"/>
            </p:cNvSpPr>
            <p:nvPr/>
          </p:nvSpPr>
          <p:spPr bwMode="auto">
            <a:xfrm>
              <a:off x="2770" y="33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58438" name="Rectangle 19"/>
            <p:cNvSpPr>
              <a:spLocks noChangeArrowheads="1"/>
            </p:cNvSpPr>
            <p:nvPr/>
          </p:nvSpPr>
          <p:spPr bwMode="auto">
            <a:xfrm>
              <a:off x="2182" y="33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58439" name="Rectangle 20"/>
            <p:cNvSpPr>
              <a:spLocks noChangeArrowheads="1"/>
            </p:cNvSpPr>
            <p:nvPr/>
          </p:nvSpPr>
          <p:spPr bwMode="auto">
            <a:xfrm>
              <a:off x="1594" y="33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58440" name="Rectangle 21"/>
            <p:cNvSpPr>
              <a:spLocks noChangeArrowheads="1"/>
            </p:cNvSpPr>
            <p:nvPr/>
          </p:nvSpPr>
          <p:spPr bwMode="auto">
            <a:xfrm>
              <a:off x="1098" y="33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grpSp>
      <p:sp>
        <p:nvSpPr>
          <p:cNvPr id="2672662" name="Rectangle 22"/>
          <p:cNvSpPr>
            <a:spLocks noChangeArrowheads="1"/>
          </p:cNvSpPr>
          <p:nvPr/>
        </p:nvSpPr>
        <p:spPr bwMode="auto">
          <a:xfrm>
            <a:off x="4343400" y="3106738"/>
            <a:ext cx="4800600" cy="1919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63500" tIns="25400" rIns="63500" bIns="25400">
            <a:spAutoFit/>
          </a:bodyPr>
          <a:lstStyle/>
          <a:p>
            <a:pPr marL="203200" indent="-203200">
              <a:lnSpc>
                <a:spcPct val="75000"/>
              </a:lnSpc>
              <a:spcBef>
                <a:spcPct val="65000"/>
              </a:spcBef>
              <a:buSzPct val="100000"/>
              <a:buFont typeface="Times" charset="0"/>
              <a:buChar char="•"/>
            </a:pPr>
            <a:r>
              <a:rPr lang="en-US" sz="2800" dirty="0">
                <a:latin typeface="Calibri" charset="0"/>
              </a:rPr>
              <a:t>How to encode </a:t>
            </a:r>
            <a:r>
              <a:rPr lang="en-US" sz="2800" dirty="0" err="1">
                <a:latin typeface="Calibri" charset="0"/>
              </a:rPr>
              <a:t>nPC_sel</a:t>
            </a:r>
            <a:r>
              <a:rPr lang="en-US" sz="2800" dirty="0">
                <a:latin typeface="Calibri" charset="0"/>
              </a:rPr>
              <a:t>?</a:t>
            </a:r>
          </a:p>
          <a:p>
            <a:pPr marL="685800" lvl="1" indent="-190500">
              <a:lnSpc>
                <a:spcPct val="85000"/>
              </a:lnSpc>
              <a:spcBef>
                <a:spcPct val="40000"/>
              </a:spcBef>
              <a:buSzPct val="100000"/>
              <a:buFontTx/>
              <a:buChar char="•"/>
            </a:pPr>
            <a:r>
              <a:rPr lang="en-US" sz="2400" dirty="0">
                <a:latin typeface="Calibri" charset="0"/>
              </a:rPr>
              <a:t>Direct MUX select?</a:t>
            </a:r>
          </a:p>
          <a:p>
            <a:pPr marL="685800" lvl="1" indent="-190500">
              <a:lnSpc>
                <a:spcPct val="85000"/>
              </a:lnSpc>
              <a:spcBef>
                <a:spcPct val="40000"/>
              </a:spcBef>
              <a:buSzPct val="100000"/>
              <a:buFontTx/>
              <a:buChar char="•"/>
            </a:pPr>
            <a:r>
              <a:rPr lang="en-US" sz="2400" dirty="0">
                <a:latin typeface="Calibri" charset="0"/>
              </a:rPr>
              <a:t>Branch inst. / not branch inst.</a:t>
            </a:r>
          </a:p>
          <a:p>
            <a:pPr marL="203200" indent="-203200">
              <a:lnSpc>
                <a:spcPct val="75000"/>
              </a:lnSpc>
              <a:spcBef>
                <a:spcPct val="65000"/>
              </a:spcBef>
              <a:buSzPct val="100000"/>
              <a:buFont typeface="Times" charset="0"/>
              <a:buChar char="•"/>
            </a:pPr>
            <a:r>
              <a:rPr lang="en-US" sz="2800" dirty="0">
                <a:latin typeface="Calibri" charset="0"/>
              </a:rPr>
              <a:t>Let</a:t>
            </a:r>
            <a:r>
              <a:rPr lang="ja-JP" altLang="en-US" sz="2800" dirty="0">
                <a:latin typeface="Calibri" charset="0"/>
              </a:rPr>
              <a:t>’</a:t>
            </a:r>
            <a:r>
              <a:rPr lang="en-US" sz="2800" dirty="0">
                <a:latin typeface="Calibri" charset="0"/>
              </a:rPr>
              <a:t>s pick 2nd option</a:t>
            </a:r>
          </a:p>
        </p:txBody>
      </p:sp>
      <p:grpSp>
        <p:nvGrpSpPr>
          <p:cNvPr id="36871" name="Group 24"/>
          <p:cNvGrpSpPr>
            <a:grpSpLocks/>
          </p:cNvGrpSpPr>
          <p:nvPr/>
        </p:nvGrpSpPr>
        <p:grpSpPr bwMode="auto">
          <a:xfrm>
            <a:off x="3114675" y="1762125"/>
            <a:ext cx="1101725" cy="990600"/>
            <a:chOff x="2474" y="1011"/>
            <a:chExt cx="694" cy="640"/>
          </a:xfrm>
        </p:grpSpPr>
        <p:sp>
          <p:nvSpPr>
            <p:cNvPr id="58427" name="Rectangle 25"/>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28" name="Rectangle 26"/>
            <p:cNvSpPr>
              <a:spLocks noChangeArrowheads="1"/>
            </p:cNvSpPr>
            <p:nvPr/>
          </p:nvSpPr>
          <p:spPr bwMode="auto">
            <a:xfrm>
              <a:off x="2672" y="1434"/>
              <a:ext cx="303" cy="217"/>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Adr</a:t>
              </a:r>
              <a:endParaRPr lang="en-US" sz="1600" dirty="0">
                <a:latin typeface="+mn-lt"/>
                <a:ea typeface="ＭＳ Ｐゴシック" charset="-128"/>
                <a:cs typeface="ＭＳ Ｐゴシック" charset="-128"/>
              </a:endParaRPr>
            </a:p>
          </p:txBody>
        </p:sp>
        <p:sp>
          <p:nvSpPr>
            <p:cNvPr id="58429" name="Rectangle 27"/>
            <p:cNvSpPr>
              <a:spLocks noChangeArrowheads="1"/>
            </p:cNvSpPr>
            <p:nvPr/>
          </p:nvSpPr>
          <p:spPr bwMode="auto">
            <a:xfrm>
              <a:off x="2518" y="1108"/>
              <a:ext cx="583" cy="370"/>
            </a:xfrm>
            <a:prstGeom prst="rect">
              <a:avLst/>
            </a:prstGeom>
            <a:noFill/>
            <a:ln w="12700">
              <a:noFill/>
              <a:miter lim="800000"/>
              <a:headEnd/>
              <a:tailEnd/>
            </a:ln>
          </p:spPr>
          <p:txBody>
            <a:bodyPr wrap="none" lIns="90488" tIns="44450" rIns="90488" bIns="44450">
              <a:spAutoFit/>
            </a:bodyPr>
            <a:lstStyle/>
            <a:p>
              <a:pPr algn="ctr">
                <a:defRPr/>
              </a:pPr>
              <a:r>
                <a:rPr lang="en-US" sz="1600" b="1">
                  <a:latin typeface="+mn-lt"/>
                  <a:ea typeface="ＭＳ Ｐゴシック" charset="-128"/>
                  <a:cs typeface="ＭＳ Ｐゴシック" charset="-128"/>
                </a:rPr>
                <a:t>Inst</a:t>
              </a:r>
            </a:p>
            <a:p>
              <a:pPr algn="ctr">
                <a:defRPr/>
              </a:pPr>
              <a:r>
                <a:rPr lang="en-US" sz="1600" b="1">
                  <a:latin typeface="+mn-lt"/>
                  <a:ea typeface="ＭＳ Ｐゴシック" charset="-128"/>
                  <a:cs typeface="ＭＳ Ｐゴシック" charset="-128"/>
                </a:rPr>
                <a:t>Memory</a:t>
              </a:r>
            </a:p>
          </p:txBody>
        </p:sp>
      </p:grpSp>
      <p:sp>
        <p:nvSpPr>
          <p:cNvPr id="58376" name="Rectangle 28"/>
          <p:cNvSpPr>
            <a:spLocks noChangeArrowheads="1"/>
          </p:cNvSpPr>
          <p:nvPr/>
        </p:nvSpPr>
        <p:spPr bwMode="auto">
          <a:xfrm>
            <a:off x="225425" y="2389188"/>
            <a:ext cx="931863" cy="366712"/>
          </a:xfrm>
          <a:prstGeom prst="rect">
            <a:avLst/>
          </a:prstGeom>
          <a:noFill/>
          <a:ln w="12700">
            <a:noFill/>
            <a:miter lim="800000"/>
            <a:headEnd/>
            <a:tailEnd/>
          </a:ln>
        </p:spPr>
        <p:txBody>
          <a:bodyPr wrap="none" lIns="90488" tIns="44450" rIns="90488" bIns="44450">
            <a:spAutoFit/>
          </a:bodyPr>
          <a:lstStyle/>
          <a:p>
            <a:r>
              <a:rPr lang="en-US" b="1">
                <a:solidFill>
                  <a:schemeClr val="accent2"/>
                </a:solidFill>
                <a:latin typeface="Calibri" charset="0"/>
              </a:rPr>
              <a:t>nPC_sel</a:t>
            </a:r>
            <a:endParaRPr lang="en-US" u="sng">
              <a:latin typeface="Calibri" charset="0"/>
            </a:endParaRPr>
          </a:p>
        </p:txBody>
      </p:sp>
      <p:sp>
        <p:nvSpPr>
          <p:cNvPr id="58377" name="Line 29"/>
          <p:cNvSpPr>
            <a:spLocks noChangeShapeType="1"/>
          </p:cNvSpPr>
          <p:nvPr/>
        </p:nvSpPr>
        <p:spPr bwMode="auto">
          <a:xfrm>
            <a:off x="4229100" y="2278063"/>
            <a:ext cx="1041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78" name="Rectangle 30"/>
          <p:cNvSpPr>
            <a:spLocks noChangeArrowheads="1"/>
          </p:cNvSpPr>
          <p:nvPr/>
        </p:nvSpPr>
        <p:spPr bwMode="auto">
          <a:xfrm>
            <a:off x="5262563" y="2122488"/>
            <a:ext cx="1835150"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Instruction&lt;31:0&gt;</a:t>
            </a:r>
          </a:p>
        </p:txBody>
      </p:sp>
      <p:sp>
        <p:nvSpPr>
          <p:cNvPr id="58379" name="Rectangle 31"/>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380" name="Rectangle 32"/>
          <p:cNvSpPr>
            <a:spLocks noChangeArrowheads="1"/>
          </p:cNvSpPr>
          <p:nvPr/>
        </p:nvSpPr>
        <p:spPr bwMode="auto">
          <a:xfrm>
            <a:off x="476250" y="2816225"/>
            <a:ext cx="713726" cy="366767"/>
          </a:xfrm>
          <a:prstGeom prst="rect">
            <a:avLst/>
          </a:prstGeom>
          <a:noFill/>
          <a:ln w="12700">
            <a:noFill/>
            <a:miter lim="800000"/>
            <a:headEnd/>
            <a:tailEnd/>
          </a:ln>
        </p:spPr>
        <p:txBody>
          <a:bodyPr wrap="none" lIns="90488" tIns="44450" rIns="90488" bIns="44450">
            <a:spAutoFit/>
          </a:bodyPr>
          <a:lstStyle/>
          <a:p>
            <a:r>
              <a:rPr lang="en-US" b="1" dirty="0" smtClean="0">
                <a:solidFill>
                  <a:schemeClr val="accent2"/>
                </a:solidFill>
                <a:latin typeface="Calibri" charset="0"/>
              </a:rPr>
              <a:t>Equal</a:t>
            </a:r>
            <a:endParaRPr lang="en-US" u="sng" dirty="0">
              <a:latin typeface="Calibri" charset="0"/>
            </a:endParaRPr>
          </a:p>
        </p:txBody>
      </p:sp>
      <p:sp>
        <p:nvSpPr>
          <p:cNvPr id="58381" name="Line 33"/>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82" name="Line 34"/>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83" name="Freeform 35"/>
          <p:cNvSpPr>
            <a:spLocks/>
          </p:cNvSpPr>
          <p:nvPr/>
        </p:nvSpPr>
        <p:spPr bwMode="auto">
          <a:xfrm>
            <a:off x="2576513" y="2819400"/>
            <a:ext cx="319087" cy="1828800"/>
          </a:xfrm>
          <a:custGeom>
            <a:avLst/>
            <a:gdLst>
              <a:gd name="T0" fmla="*/ 0 w 201"/>
              <a:gd name="T1" fmla="*/ 2147483647 h 1152"/>
              <a:gd name="T2" fmla="*/ 2147483647 w 201"/>
              <a:gd name="T3" fmla="*/ 0 h 1152"/>
              <a:gd name="T4" fmla="*/ 2147483647 w 201"/>
              <a:gd name="T5" fmla="*/ 2147483647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84" name="Rectangle 36"/>
          <p:cNvSpPr>
            <a:spLocks noChangeArrowheads="1"/>
          </p:cNvSpPr>
          <p:nvPr/>
        </p:nvSpPr>
        <p:spPr bwMode="auto">
          <a:xfrm>
            <a:off x="2371725" y="3276600"/>
            <a:ext cx="931863" cy="366713"/>
          </a:xfrm>
          <a:prstGeom prst="rect">
            <a:avLst/>
          </a:prstGeom>
          <a:solidFill>
            <a:schemeClr val="bg1"/>
          </a:solidFill>
          <a:ln w="12700">
            <a:noFill/>
            <a:miter lim="800000"/>
            <a:headEnd/>
            <a:tailEnd/>
          </a:ln>
        </p:spPr>
        <p:txBody>
          <a:bodyPr wrap="none" lIns="90488" tIns="44450" rIns="90488" bIns="44450">
            <a:spAutoFit/>
          </a:bodyPr>
          <a:lstStyle/>
          <a:p>
            <a:r>
              <a:rPr lang="en-US" b="1">
                <a:solidFill>
                  <a:schemeClr val="accent2"/>
                </a:solidFill>
                <a:latin typeface="Calibri" charset="0"/>
              </a:rPr>
              <a:t>nPC_sel</a:t>
            </a:r>
            <a:endParaRPr lang="en-US" u="sng">
              <a:latin typeface="Calibri" charset="0"/>
            </a:endParaRPr>
          </a:p>
        </p:txBody>
      </p:sp>
      <p:grpSp>
        <p:nvGrpSpPr>
          <p:cNvPr id="7" name="Group 37"/>
          <p:cNvGrpSpPr>
            <a:grpSpLocks/>
          </p:cNvGrpSpPr>
          <p:nvPr/>
        </p:nvGrpSpPr>
        <p:grpSpPr bwMode="auto">
          <a:xfrm>
            <a:off x="7010400" y="5181600"/>
            <a:ext cx="1981200" cy="1371600"/>
            <a:chOff x="4416" y="3264"/>
            <a:chExt cx="1248" cy="864"/>
          </a:xfrm>
        </p:grpSpPr>
        <p:sp>
          <p:nvSpPr>
            <p:cNvPr id="58425" name="Text Box 38"/>
            <p:cNvSpPr txBox="1">
              <a:spLocks noChangeArrowheads="1"/>
            </p:cNvSpPr>
            <p:nvPr/>
          </p:nvSpPr>
          <p:spPr bwMode="auto">
            <a:xfrm>
              <a:off x="4416" y="3264"/>
              <a:ext cx="1248" cy="523"/>
            </a:xfrm>
            <a:prstGeom prst="rect">
              <a:avLst/>
            </a:prstGeom>
            <a:noFill/>
            <a:ln w="12700">
              <a:noFill/>
              <a:miter lim="800000"/>
              <a:headEnd/>
              <a:tailEnd/>
            </a:ln>
          </p:spPr>
          <p:txBody>
            <a:bodyPr>
              <a:spAutoFit/>
            </a:bodyPr>
            <a:lstStyle/>
            <a:p>
              <a:pPr>
                <a:spcBef>
                  <a:spcPct val="50000"/>
                </a:spcBef>
                <a:defRPr/>
              </a:pPr>
              <a:r>
                <a:rPr lang="en-US" sz="2400" dirty="0">
                  <a:latin typeface="+mn-lt"/>
                  <a:ea typeface="ＭＳ Ｐゴシック" charset="-128"/>
                  <a:cs typeface="ＭＳ Ｐゴシック" charset="-128"/>
                </a:rPr>
                <a:t>Q: What logic gate?</a:t>
              </a:r>
            </a:p>
          </p:txBody>
        </p:sp>
        <p:sp>
          <p:nvSpPr>
            <p:cNvPr id="58426" name="AutoShape 39"/>
            <p:cNvSpPr>
              <a:spLocks noChangeArrowheads="1"/>
            </p:cNvSpPr>
            <p:nvPr/>
          </p:nvSpPr>
          <p:spPr bwMode="auto">
            <a:xfrm flipH="1" flipV="1">
              <a:off x="4464" y="3792"/>
              <a:ext cx="480" cy="3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2420 w 21600"/>
                <a:gd name="T13" fmla="*/ 2893 h 21600"/>
                <a:gd name="T14" fmla="*/ 18225 w 21600"/>
                <a:gd name="T15" fmla="*/ 9257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12700">
              <a:solidFill>
                <a:schemeClr val="accent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58386" name="Rectangle 40"/>
          <p:cNvSpPr>
            <a:spLocks noChangeArrowheads="1"/>
          </p:cNvSpPr>
          <p:nvPr/>
        </p:nvSpPr>
        <p:spPr bwMode="auto">
          <a:xfrm rot="10800000" flipV="1">
            <a:off x="374650" y="5942013"/>
            <a:ext cx="9128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58387" name="Rectangle 41"/>
          <p:cNvSpPr>
            <a:spLocks noChangeArrowheads="1"/>
          </p:cNvSpPr>
          <p:nvPr/>
        </p:nvSpPr>
        <p:spPr bwMode="auto">
          <a:xfrm>
            <a:off x="3087688" y="60071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grpSp>
        <p:nvGrpSpPr>
          <p:cNvPr id="36884" name="Group 42"/>
          <p:cNvGrpSpPr>
            <a:grpSpLocks/>
          </p:cNvGrpSpPr>
          <p:nvPr/>
        </p:nvGrpSpPr>
        <p:grpSpPr bwMode="auto">
          <a:xfrm>
            <a:off x="3160713" y="4606925"/>
            <a:ext cx="354012" cy="1273175"/>
            <a:chOff x="1324" y="2334"/>
            <a:chExt cx="223" cy="802"/>
          </a:xfrm>
        </p:grpSpPr>
        <p:sp>
          <p:nvSpPr>
            <p:cNvPr id="58421" name="Rectangle 43"/>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22" name="Rectangle 44"/>
            <p:cNvSpPr>
              <a:spLocks noChangeArrowheads="1"/>
            </p:cNvSpPr>
            <p:nvPr/>
          </p:nvSpPr>
          <p:spPr bwMode="auto">
            <a:xfrm rot="5400000">
              <a:off x="1304" y="2680"/>
              <a:ext cx="252"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PC</a:t>
              </a:r>
            </a:p>
          </p:txBody>
        </p:sp>
        <p:sp>
          <p:nvSpPr>
            <p:cNvPr id="58423" name="Rectangle 45"/>
            <p:cNvSpPr>
              <a:spLocks noChangeArrowheads="1"/>
            </p:cNvSpPr>
            <p:nvPr/>
          </p:nvSpPr>
          <p:spPr bwMode="auto">
            <a:xfrm rot="16200000">
              <a:off x="1318" y="2351"/>
              <a:ext cx="246"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00</a:t>
              </a:r>
            </a:p>
          </p:txBody>
        </p:sp>
        <p:sp>
          <p:nvSpPr>
            <p:cNvPr id="58424" name="Rectangle 46"/>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58389" name="Rectangle 47"/>
          <p:cNvSpPr>
            <a:spLocks noChangeArrowheads="1"/>
          </p:cNvSpPr>
          <p:nvPr/>
        </p:nvSpPr>
        <p:spPr bwMode="auto">
          <a:xfrm>
            <a:off x="1536700" y="4025900"/>
            <a:ext cx="312738"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4</a:t>
            </a:r>
          </a:p>
        </p:txBody>
      </p:sp>
      <p:sp>
        <p:nvSpPr>
          <p:cNvPr id="58390" name="Rectangle 48"/>
          <p:cNvSpPr>
            <a:spLocks noChangeArrowheads="1"/>
          </p:cNvSpPr>
          <p:nvPr/>
        </p:nvSpPr>
        <p:spPr bwMode="auto">
          <a:xfrm>
            <a:off x="1584325" y="5702300"/>
            <a:ext cx="295275" cy="10668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391" name="Rectangle 49"/>
          <p:cNvSpPr>
            <a:spLocks noChangeArrowheads="1"/>
          </p:cNvSpPr>
          <p:nvPr/>
        </p:nvSpPr>
        <p:spPr bwMode="auto">
          <a:xfrm rot="5400000">
            <a:off x="1337469" y="6036469"/>
            <a:ext cx="777875"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PC Ext</a:t>
            </a:r>
          </a:p>
        </p:txBody>
      </p:sp>
      <p:sp>
        <p:nvSpPr>
          <p:cNvPr id="58392" name="Rectangle 50"/>
          <p:cNvSpPr>
            <a:spLocks noChangeArrowheads="1"/>
          </p:cNvSpPr>
          <p:nvPr/>
        </p:nvSpPr>
        <p:spPr bwMode="auto">
          <a:xfrm rot="5400000">
            <a:off x="1894682" y="4431506"/>
            <a:ext cx="768350"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Adder</a:t>
            </a:r>
          </a:p>
        </p:txBody>
      </p:sp>
      <p:sp>
        <p:nvSpPr>
          <p:cNvPr id="58393" name="Freeform 51"/>
          <p:cNvSpPr>
            <a:spLocks/>
          </p:cNvSpPr>
          <p:nvPr/>
        </p:nvSpPr>
        <p:spPr bwMode="auto">
          <a:xfrm>
            <a:off x="2097088" y="41021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394" name="Rectangle 52"/>
          <p:cNvSpPr>
            <a:spLocks noChangeArrowheads="1"/>
          </p:cNvSpPr>
          <p:nvPr/>
        </p:nvSpPr>
        <p:spPr bwMode="auto">
          <a:xfrm rot="5400000">
            <a:off x="1894682" y="5650706"/>
            <a:ext cx="768350"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Adder</a:t>
            </a:r>
          </a:p>
        </p:txBody>
      </p:sp>
      <p:sp>
        <p:nvSpPr>
          <p:cNvPr id="58395" name="Freeform 53"/>
          <p:cNvSpPr>
            <a:spLocks/>
          </p:cNvSpPr>
          <p:nvPr/>
        </p:nvSpPr>
        <p:spPr bwMode="auto">
          <a:xfrm>
            <a:off x="2097088" y="53213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396" name="Rectangle 54"/>
          <p:cNvSpPr>
            <a:spLocks noChangeArrowheads="1"/>
          </p:cNvSpPr>
          <p:nvPr/>
        </p:nvSpPr>
        <p:spPr bwMode="auto">
          <a:xfrm rot="5400000">
            <a:off x="2636044" y="5123656"/>
            <a:ext cx="606425"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Mux</a:t>
            </a:r>
            <a:endParaRPr lang="en-US" dirty="0">
              <a:latin typeface="+mn-lt"/>
              <a:ea typeface="ＭＳ Ｐゴシック" charset="-128"/>
              <a:cs typeface="ＭＳ Ｐゴシック" charset="-128"/>
            </a:endParaRPr>
          </a:p>
        </p:txBody>
      </p:sp>
      <p:sp>
        <p:nvSpPr>
          <p:cNvPr id="58397" name="Freeform 55"/>
          <p:cNvSpPr>
            <a:spLocks/>
          </p:cNvSpPr>
          <p:nvPr/>
        </p:nvSpPr>
        <p:spPr bwMode="auto">
          <a:xfrm>
            <a:off x="2782888" y="4559300"/>
            <a:ext cx="228600" cy="1447800"/>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398" name="Freeform 56"/>
          <p:cNvSpPr>
            <a:spLocks/>
          </p:cNvSpPr>
          <p:nvPr/>
        </p:nvSpPr>
        <p:spPr bwMode="auto">
          <a:xfrm>
            <a:off x="3468688" y="2743200"/>
            <a:ext cx="188912" cy="2578100"/>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99" name="Freeform 57"/>
          <p:cNvSpPr>
            <a:spLocks/>
          </p:cNvSpPr>
          <p:nvPr/>
        </p:nvSpPr>
        <p:spPr bwMode="auto">
          <a:xfrm>
            <a:off x="1411288" y="3797300"/>
            <a:ext cx="2209800" cy="1219200"/>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0" name="Line 58"/>
          <p:cNvSpPr>
            <a:spLocks noChangeShapeType="1"/>
          </p:cNvSpPr>
          <p:nvPr/>
        </p:nvSpPr>
        <p:spPr bwMode="auto">
          <a:xfrm>
            <a:off x="1792288" y="42545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1" name="Line 59"/>
          <p:cNvSpPr>
            <a:spLocks noChangeShapeType="1"/>
          </p:cNvSpPr>
          <p:nvPr/>
        </p:nvSpPr>
        <p:spPr bwMode="auto">
          <a:xfrm>
            <a:off x="2478088" y="47117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2" name="Freeform 60"/>
          <p:cNvSpPr>
            <a:spLocks/>
          </p:cNvSpPr>
          <p:nvPr/>
        </p:nvSpPr>
        <p:spPr bwMode="auto">
          <a:xfrm>
            <a:off x="1716088" y="47117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3" name="Line 61"/>
          <p:cNvSpPr>
            <a:spLocks noChangeShapeType="1"/>
          </p:cNvSpPr>
          <p:nvPr/>
        </p:nvSpPr>
        <p:spPr bwMode="auto">
          <a:xfrm>
            <a:off x="1868488" y="6235700"/>
            <a:ext cx="228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4" name="Line 62"/>
          <p:cNvSpPr>
            <a:spLocks noChangeShapeType="1"/>
          </p:cNvSpPr>
          <p:nvPr/>
        </p:nvSpPr>
        <p:spPr bwMode="auto">
          <a:xfrm>
            <a:off x="2478088" y="5854700"/>
            <a:ext cx="304800" cy="1588"/>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5" name="Line 63"/>
          <p:cNvSpPr>
            <a:spLocks noChangeShapeType="1"/>
          </p:cNvSpPr>
          <p:nvPr/>
        </p:nvSpPr>
        <p:spPr bwMode="auto">
          <a:xfrm>
            <a:off x="3011488" y="5321300"/>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06" name="Line 64"/>
          <p:cNvSpPr>
            <a:spLocks noChangeShapeType="1"/>
          </p:cNvSpPr>
          <p:nvPr/>
        </p:nvSpPr>
        <p:spPr bwMode="auto">
          <a:xfrm>
            <a:off x="1219200" y="6248400"/>
            <a:ext cx="3810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7" name="Freeform 65"/>
          <p:cNvSpPr>
            <a:spLocks/>
          </p:cNvSpPr>
          <p:nvPr/>
        </p:nvSpPr>
        <p:spPr bwMode="auto">
          <a:xfrm>
            <a:off x="1447800" y="3810000"/>
            <a:ext cx="2209800" cy="1524000"/>
          </a:xfrm>
          <a:custGeom>
            <a:avLst/>
            <a:gdLst>
              <a:gd name="T0" fmla="*/ 2147483647 w 1392"/>
              <a:gd name="T1" fmla="*/ 2147483647 h 960"/>
              <a:gd name="T2" fmla="*/ 2147483647 w 1392"/>
              <a:gd name="T3" fmla="*/ 2147483647 h 960"/>
              <a:gd name="T4" fmla="*/ 2147483647 w 1392"/>
              <a:gd name="T5" fmla="*/ 0 h 960"/>
              <a:gd name="T6" fmla="*/ 0 w 1392"/>
              <a:gd name="T7" fmla="*/ 0 h 960"/>
              <a:gd name="T8" fmla="*/ 0 w 1392"/>
              <a:gd name="T9" fmla="*/ 2147483647 h 960"/>
              <a:gd name="T10" fmla="*/ 2147483647 w 1392"/>
              <a:gd name="T11" fmla="*/ 2147483647 h 960"/>
              <a:gd name="T12" fmla="*/ 0 60000 65536"/>
              <a:gd name="T13" fmla="*/ 0 60000 65536"/>
              <a:gd name="T14" fmla="*/ 0 60000 65536"/>
              <a:gd name="T15" fmla="*/ 0 60000 65536"/>
              <a:gd name="T16" fmla="*/ 0 60000 65536"/>
              <a:gd name="T17" fmla="*/ 0 60000 65536"/>
              <a:gd name="T18" fmla="*/ 0 w 1392"/>
              <a:gd name="T19" fmla="*/ 0 h 960"/>
              <a:gd name="T20" fmla="*/ 1392 w 1392"/>
              <a:gd name="T21" fmla="*/ 960 h 960"/>
            </a:gdLst>
            <a:ahLst/>
            <a:cxnLst>
              <a:cxn ang="T12">
                <a:pos x="T0" y="T1"/>
              </a:cxn>
              <a:cxn ang="T13">
                <a:pos x="T2" y="T3"/>
              </a:cxn>
              <a:cxn ang="T14">
                <a:pos x="T4" y="T5"/>
              </a:cxn>
              <a:cxn ang="T15">
                <a:pos x="T6" y="T7"/>
              </a:cxn>
              <a:cxn ang="T16">
                <a:pos x="T8" y="T9"/>
              </a:cxn>
              <a:cxn ang="T17">
                <a:pos x="T10" y="T11"/>
              </a:cxn>
            </a:cxnLst>
            <a:rect l="T18" t="T19" r="T20" b="T21"/>
            <a:pathLst>
              <a:path w="1392" h="960">
                <a:moveTo>
                  <a:pt x="1248" y="960"/>
                </a:moveTo>
                <a:lnTo>
                  <a:pt x="1392" y="960"/>
                </a:lnTo>
                <a:lnTo>
                  <a:pt x="1392" y="0"/>
                </a:lnTo>
                <a:lnTo>
                  <a:pt x="0" y="0"/>
                </a:lnTo>
                <a:lnTo>
                  <a:pt x="0" y="768"/>
                </a:lnTo>
                <a:lnTo>
                  <a:pt x="384" y="768"/>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08" name="Freeform 66"/>
          <p:cNvSpPr>
            <a:spLocks/>
          </p:cNvSpPr>
          <p:nvPr/>
        </p:nvSpPr>
        <p:spPr bwMode="auto">
          <a:xfrm>
            <a:off x="1676400" y="47244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09" name="Line 67"/>
          <p:cNvSpPr>
            <a:spLocks noChangeShapeType="1"/>
          </p:cNvSpPr>
          <p:nvPr/>
        </p:nvSpPr>
        <p:spPr bwMode="auto">
          <a:xfrm>
            <a:off x="2438400" y="5867400"/>
            <a:ext cx="3810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10" name="Text Box 68"/>
          <p:cNvSpPr txBox="1">
            <a:spLocks noChangeArrowheads="1"/>
          </p:cNvSpPr>
          <p:nvPr/>
        </p:nvSpPr>
        <p:spPr bwMode="auto">
          <a:xfrm>
            <a:off x="2725738" y="4648200"/>
            <a:ext cx="296862" cy="336550"/>
          </a:xfrm>
          <a:prstGeom prst="rect">
            <a:avLst/>
          </a:prstGeom>
          <a:noFill/>
          <a:ln w="12700">
            <a:noFill/>
            <a:miter lim="800000"/>
            <a:headEnd/>
            <a:tailEnd/>
          </a:ln>
        </p:spPr>
        <p:txBody>
          <a:bodyPr wrap="none">
            <a:spAutoFit/>
          </a:bodyPr>
          <a:lstStyle/>
          <a:p>
            <a:pPr>
              <a:defRPr/>
            </a:pPr>
            <a:r>
              <a:rPr lang="en-US" sz="1600">
                <a:latin typeface="+mn-lt"/>
                <a:ea typeface="ＭＳ Ｐゴシック" charset="-128"/>
                <a:cs typeface="ＭＳ Ｐゴシック" charset="-128"/>
              </a:rPr>
              <a:t>0</a:t>
            </a:r>
          </a:p>
        </p:txBody>
      </p:sp>
      <p:sp>
        <p:nvSpPr>
          <p:cNvPr id="58411" name="Text Box 69"/>
          <p:cNvSpPr txBox="1">
            <a:spLocks noChangeArrowheads="1"/>
          </p:cNvSpPr>
          <p:nvPr/>
        </p:nvSpPr>
        <p:spPr bwMode="auto">
          <a:xfrm>
            <a:off x="2717800" y="5607050"/>
            <a:ext cx="296863" cy="336550"/>
          </a:xfrm>
          <a:prstGeom prst="rect">
            <a:avLst/>
          </a:prstGeom>
          <a:noFill/>
          <a:ln w="12700">
            <a:noFill/>
            <a:miter lim="800000"/>
            <a:headEnd/>
            <a:tailEnd/>
          </a:ln>
        </p:spPr>
        <p:txBody>
          <a:bodyPr wrap="none">
            <a:spAutoFit/>
          </a:bodyPr>
          <a:lstStyle/>
          <a:p>
            <a:pPr>
              <a:defRPr/>
            </a:pPr>
            <a:r>
              <a:rPr lang="en-US" sz="1600">
                <a:latin typeface="+mn-lt"/>
                <a:ea typeface="ＭＳ Ｐゴシック" charset="-128"/>
                <a:cs typeface="ＭＳ Ｐゴシック" charset="-128"/>
              </a:rPr>
              <a:t>1</a:t>
            </a:r>
          </a:p>
        </p:txBody>
      </p:sp>
      <p:sp>
        <p:nvSpPr>
          <p:cNvPr id="58412" name="Line 70"/>
          <p:cNvSpPr>
            <a:spLocks noChangeShapeType="1"/>
          </p:cNvSpPr>
          <p:nvPr/>
        </p:nvSpPr>
        <p:spPr bwMode="auto">
          <a:xfrm>
            <a:off x="2971800" y="5334000"/>
            <a:ext cx="2286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13" name="Line 71"/>
          <p:cNvSpPr>
            <a:spLocks noChangeShapeType="1"/>
          </p:cNvSpPr>
          <p:nvPr/>
        </p:nvSpPr>
        <p:spPr bwMode="auto">
          <a:xfrm flipV="1">
            <a:off x="3657600" y="2743200"/>
            <a:ext cx="0" cy="10668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14" name="Line 72"/>
          <p:cNvSpPr>
            <a:spLocks noChangeShapeType="1"/>
          </p:cNvSpPr>
          <p:nvPr/>
        </p:nvSpPr>
        <p:spPr bwMode="auto">
          <a:xfrm>
            <a:off x="2438400" y="4724400"/>
            <a:ext cx="3048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9" name="Group 73"/>
          <p:cNvGrpSpPr>
            <a:grpSpLocks/>
          </p:cNvGrpSpPr>
          <p:nvPr/>
        </p:nvGrpSpPr>
        <p:grpSpPr bwMode="auto">
          <a:xfrm>
            <a:off x="1828800" y="2514600"/>
            <a:ext cx="1692275" cy="1109663"/>
            <a:chOff x="1152" y="1584"/>
            <a:chExt cx="1066" cy="699"/>
          </a:xfrm>
        </p:grpSpPr>
        <p:sp>
          <p:nvSpPr>
            <p:cNvPr id="58419" name="AutoShape 74"/>
            <p:cNvSpPr>
              <a:spLocks noChangeArrowheads="1"/>
            </p:cNvSpPr>
            <p:nvPr/>
          </p:nvSpPr>
          <p:spPr bwMode="auto">
            <a:xfrm>
              <a:off x="1152" y="1584"/>
              <a:ext cx="384" cy="384"/>
            </a:xfrm>
            <a:prstGeom prst="flowChartDelay">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20" name="Text Box 75"/>
            <p:cNvSpPr txBox="1">
              <a:spLocks noChangeArrowheads="1"/>
            </p:cNvSpPr>
            <p:nvPr/>
          </p:nvSpPr>
          <p:spPr bwMode="auto">
            <a:xfrm>
              <a:off x="1478" y="2031"/>
              <a:ext cx="740" cy="252"/>
            </a:xfrm>
            <a:prstGeom prst="rect">
              <a:avLst/>
            </a:prstGeom>
            <a:solidFill>
              <a:schemeClr val="bg1"/>
            </a:solidFill>
            <a:ln w="12700">
              <a:noFill/>
              <a:miter lim="800000"/>
              <a:headEnd/>
              <a:tailEnd/>
            </a:ln>
          </p:spPr>
          <p:txBody>
            <a:bodyPr wrap="none">
              <a:spAutoFit/>
            </a:bodyPr>
            <a:lstStyle/>
            <a:p>
              <a:pPr>
                <a:defRPr/>
              </a:pPr>
              <a:r>
                <a:rPr lang="en-US" sz="2000" dirty="0" err="1" smtClean="0">
                  <a:latin typeface="+mn-lt"/>
                  <a:ea typeface="ＭＳ Ｐゴシック" charset="-128"/>
                  <a:cs typeface="ＭＳ Ｐゴシック" charset="-128"/>
                </a:rPr>
                <a:t>MUX_ctrl</a:t>
              </a:r>
              <a:endParaRPr lang="en-US" sz="2000" dirty="0">
                <a:latin typeface="+mn-lt"/>
                <a:ea typeface="ＭＳ Ｐゴシック" charset="-128"/>
                <a:cs typeface="ＭＳ Ｐゴシック" charset="-128"/>
              </a:endParaRPr>
            </a:p>
          </p:txBody>
        </p:sp>
      </p:grpSp>
      <p:grpSp>
        <p:nvGrpSpPr>
          <p:cNvPr id="36915" name="Group 78"/>
          <p:cNvGrpSpPr>
            <a:grpSpLocks/>
          </p:cNvGrpSpPr>
          <p:nvPr/>
        </p:nvGrpSpPr>
        <p:grpSpPr bwMode="auto">
          <a:xfrm>
            <a:off x="3270250" y="5727700"/>
            <a:ext cx="152400" cy="381000"/>
            <a:chOff x="2084917" y="5338763"/>
            <a:chExt cx="152400" cy="381000"/>
          </a:xfrm>
        </p:grpSpPr>
        <p:grpSp>
          <p:nvGrpSpPr>
            <p:cNvPr id="36916" name="Group 135"/>
            <p:cNvGrpSpPr>
              <a:grpSpLocks/>
            </p:cNvGrpSpPr>
            <p:nvPr/>
          </p:nvGrpSpPr>
          <p:grpSpPr bwMode="auto">
            <a:xfrm rot="-5400000">
              <a:off x="2084917" y="5338763"/>
              <a:ext cx="152400" cy="152400"/>
              <a:chOff x="7143750" y="6113463"/>
              <a:chExt cx="152400" cy="152400"/>
            </a:xfrm>
          </p:grpSpPr>
          <p:sp>
            <p:nvSpPr>
              <p:cNvPr id="82" name="Line 69"/>
              <p:cNvSpPr>
                <a:spLocks noChangeShapeType="1"/>
              </p:cNvSpPr>
              <p:nvPr/>
            </p:nvSpPr>
            <p:spPr bwMode="auto">
              <a:xfrm>
                <a:off x="7145337" y="6111876"/>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83" name="Line 70"/>
              <p:cNvSpPr>
                <a:spLocks noChangeShapeType="1"/>
              </p:cNvSpPr>
              <p:nvPr/>
            </p:nvSpPr>
            <p:spPr bwMode="auto">
              <a:xfrm flipH="1">
                <a:off x="7143750" y="61896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81" name="Line 90"/>
            <p:cNvSpPr>
              <a:spLocks noChangeShapeType="1"/>
            </p:cNvSpPr>
            <p:nvPr/>
          </p:nvSpPr>
          <p:spPr bwMode="auto">
            <a:xfrm rot="16200000" flipH="1">
              <a:off x="2046817" y="5605463"/>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27</a:t>
            </a:fld>
            <a:endParaRPr lang="en-US"/>
          </a:p>
        </p:txBody>
      </p:sp>
      <p:pic>
        <p:nvPicPr>
          <p:cNvPr id="3" name="Picture 2"/>
          <p:cNvPicPr>
            <a:picLocks noChangeAspect="1"/>
          </p:cNvPicPr>
          <p:nvPr/>
        </p:nvPicPr>
        <p:blipFill>
          <a:blip r:embed="rId3"/>
          <a:stretch>
            <a:fillRect/>
          </a:stretch>
        </p:blipFill>
        <p:spPr>
          <a:xfrm>
            <a:off x="3814114" y="5449887"/>
            <a:ext cx="2936584" cy="1043967"/>
          </a:xfrm>
          <a:prstGeom prst="rect">
            <a:avLst/>
          </a:prstGeom>
        </p:spPr>
      </p:pic>
      <p:sp>
        <p:nvSpPr>
          <p:cNvPr id="5" name="TextBox 4"/>
          <p:cNvSpPr txBox="1"/>
          <p:nvPr/>
        </p:nvSpPr>
        <p:spPr>
          <a:xfrm>
            <a:off x="4858543" y="5385673"/>
            <a:ext cx="847725" cy="369332"/>
          </a:xfrm>
          <a:prstGeom prst="rect">
            <a:avLst/>
          </a:prstGeom>
          <a:solidFill>
            <a:schemeClr val="bg1"/>
          </a:solidFill>
        </p:spPr>
        <p:txBody>
          <a:bodyPr wrap="square" rtlCol="0">
            <a:spAutoFit/>
          </a:bodyPr>
          <a:lstStyle/>
          <a:p>
            <a:r>
              <a:rPr lang="en-US" dirty="0" smtClean="0"/>
              <a:t>Equal</a:t>
            </a:r>
            <a:endParaRPr lang="en-US" dirty="0"/>
          </a:p>
        </p:txBody>
      </p:sp>
      <p:sp>
        <p:nvSpPr>
          <p:cNvPr id="85" name="TextBox 84"/>
          <p:cNvSpPr txBox="1"/>
          <p:nvPr/>
        </p:nvSpPr>
        <p:spPr>
          <a:xfrm>
            <a:off x="5746434" y="5385673"/>
            <a:ext cx="1295398" cy="369332"/>
          </a:xfrm>
          <a:prstGeom prst="rect">
            <a:avLst/>
          </a:prstGeom>
          <a:solidFill>
            <a:schemeClr val="bg1"/>
          </a:solidFill>
        </p:spPr>
        <p:txBody>
          <a:bodyPr wrap="square" rtlCol="0">
            <a:spAutoFit/>
          </a:bodyPr>
          <a:lstStyle/>
          <a:p>
            <a:r>
              <a:rPr lang="en-US" dirty="0" err="1" smtClean="0"/>
              <a:t>MUX_ctrl</a:t>
            </a:r>
            <a:endParaRPr lang="en-US" dirty="0"/>
          </a:p>
        </p:txBody>
      </p:sp>
    </p:spTree>
    <p:extLst>
      <p:ext uri="{BB962C8B-B14F-4D97-AF65-F5344CB8AC3E}">
        <p14:creationId xmlns:p14="http://schemas.microsoft.com/office/powerpoint/2010/main" val="320233321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7266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7266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7266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72662">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dissolve">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62" grpId="0" build="allAtOnce"/>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160866"/>
            <a:ext cx="9166225" cy="474663"/>
          </a:xfrm>
          <a:noFill/>
        </p:spPr>
        <p:txBody>
          <a:bodyPr/>
          <a:lstStyle/>
          <a:p>
            <a:r>
              <a:rPr lang="en-US" sz="3600" dirty="0"/>
              <a:t>Putting it All </a:t>
            </a:r>
            <a:r>
              <a:rPr lang="en-US" sz="3600" dirty="0" err="1"/>
              <a:t>Together:A</a:t>
            </a:r>
            <a:r>
              <a:rPr lang="en-US" sz="3600" dirty="0"/>
              <a:t> Single Cycle </a:t>
            </a:r>
            <a:r>
              <a:rPr lang="en-US" sz="3600" dirty="0" err="1"/>
              <a:t>Datapath</a:t>
            </a:r>
            <a:endParaRPr lang="en-US" sz="3600" dirty="0"/>
          </a:p>
        </p:txBody>
      </p:sp>
      <p:sp>
        <p:nvSpPr>
          <p:cNvPr id="14339" name="Rectangle 3"/>
          <p:cNvSpPr>
            <a:spLocks noChangeArrowheads="1"/>
          </p:cNvSpPr>
          <p:nvPr/>
        </p:nvSpPr>
        <p:spPr bwMode="auto">
          <a:xfrm rot="10800000" flipV="1">
            <a:off x="65393" y="6153342"/>
            <a:ext cx="921728"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a:latin typeface="Times" charset="0"/>
              </a:rPr>
              <a:t>I</a:t>
            </a:r>
            <a:r>
              <a:rPr lang="en-US" sz="2000" dirty="0" smtClean="0">
                <a:solidFill>
                  <a:schemeClr val="tx1"/>
                </a:solidFill>
                <a:latin typeface="Times" charset="0"/>
              </a:rPr>
              <a:t>mm16</a:t>
            </a:r>
            <a:endParaRPr lang="en-US" sz="2000" dirty="0">
              <a:solidFill>
                <a:schemeClr val="tx1"/>
              </a:solidFill>
              <a:latin typeface="Times" charset="0"/>
            </a:endParaRPr>
          </a:p>
        </p:txBody>
      </p:sp>
      <p:sp>
        <p:nvSpPr>
          <p:cNvPr id="14340" name="Rectangle 4"/>
          <p:cNvSpPr>
            <a:spLocks noChangeArrowheads="1"/>
          </p:cNvSpPr>
          <p:nvPr/>
        </p:nvSpPr>
        <p:spPr bwMode="auto">
          <a:xfrm>
            <a:off x="6934200" y="40216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1" name="Rectangle 5"/>
          <p:cNvSpPr>
            <a:spLocks noChangeArrowheads="1"/>
          </p:cNvSpPr>
          <p:nvPr/>
        </p:nvSpPr>
        <p:spPr bwMode="auto">
          <a:xfrm>
            <a:off x="6046788" y="2408764"/>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4342" name="Rectangle 6"/>
          <p:cNvSpPr>
            <a:spLocks noChangeArrowheads="1"/>
          </p:cNvSpPr>
          <p:nvPr/>
        </p:nvSpPr>
        <p:spPr bwMode="auto">
          <a:xfrm>
            <a:off x="3048000" y="4783664"/>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4343" name="Rectangle 7"/>
          <p:cNvSpPr>
            <a:spLocks noChangeArrowheads="1"/>
          </p:cNvSpPr>
          <p:nvPr/>
        </p:nvSpPr>
        <p:spPr bwMode="auto">
          <a:xfrm>
            <a:off x="2503488" y="3878789"/>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4344" name="Rectangle 8"/>
          <p:cNvSpPr>
            <a:spLocks noChangeArrowheads="1"/>
          </p:cNvSpPr>
          <p:nvPr/>
        </p:nvSpPr>
        <p:spPr bwMode="auto">
          <a:xfrm>
            <a:off x="2625725" y="3183464"/>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14345" name="Line 9"/>
          <p:cNvSpPr>
            <a:spLocks noChangeShapeType="1"/>
          </p:cNvSpPr>
          <p:nvPr/>
        </p:nvSpPr>
        <p:spPr bwMode="auto">
          <a:xfrm flipH="1">
            <a:off x="2813050" y="4197877"/>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46" name="Rectangle 10"/>
          <p:cNvSpPr>
            <a:spLocks noChangeArrowheads="1"/>
          </p:cNvSpPr>
          <p:nvPr/>
        </p:nvSpPr>
        <p:spPr bwMode="auto">
          <a:xfrm>
            <a:off x="2665413" y="42978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7" name="Line 11"/>
          <p:cNvSpPr>
            <a:spLocks noChangeShapeType="1"/>
          </p:cNvSpPr>
          <p:nvPr/>
        </p:nvSpPr>
        <p:spPr bwMode="auto">
          <a:xfrm flipH="1">
            <a:off x="5638800" y="4021664"/>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48" name="Rectangle 12"/>
          <p:cNvSpPr>
            <a:spLocks noChangeArrowheads="1"/>
          </p:cNvSpPr>
          <p:nvPr/>
        </p:nvSpPr>
        <p:spPr bwMode="auto">
          <a:xfrm>
            <a:off x="5486400" y="37168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9" name="Rectangle 13"/>
          <p:cNvSpPr>
            <a:spLocks noChangeArrowheads="1"/>
          </p:cNvSpPr>
          <p:nvPr/>
        </p:nvSpPr>
        <p:spPr bwMode="auto">
          <a:xfrm>
            <a:off x="4692650" y="3716864"/>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4350" name="Line 14"/>
          <p:cNvSpPr>
            <a:spLocks noChangeShapeType="1"/>
          </p:cNvSpPr>
          <p:nvPr/>
        </p:nvSpPr>
        <p:spPr bwMode="auto">
          <a:xfrm flipV="1">
            <a:off x="4953000" y="4555064"/>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1" name="Rectangle 15"/>
          <p:cNvSpPr>
            <a:spLocks noChangeArrowheads="1"/>
          </p:cNvSpPr>
          <p:nvPr/>
        </p:nvSpPr>
        <p:spPr bwMode="auto">
          <a:xfrm>
            <a:off x="4797425" y="46788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52" name="Rectangle 16"/>
          <p:cNvSpPr>
            <a:spLocks noChangeArrowheads="1"/>
          </p:cNvSpPr>
          <p:nvPr/>
        </p:nvSpPr>
        <p:spPr bwMode="auto">
          <a:xfrm>
            <a:off x="4724400" y="4250264"/>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4353" name="Line 17"/>
          <p:cNvSpPr>
            <a:spLocks noChangeShapeType="1"/>
          </p:cNvSpPr>
          <p:nvPr/>
        </p:nvSpPr>
        <p:spPr bwMode="auto">
          <a:xfrm flipV="1">
            <a:off x="43434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4" name="Line 18"/>
          <p:cNvSpPr>
            <a:spLocks noChangeShapeType="1"/>
          </p:cNvSpPr>
          <p:nvPr/>
        </p:nvSpPr>
        <p:spPr bwMode="auto">
          <a:xfrm flipV="1">
            <a:off x="35941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5" name="Rectangle 19"/>
          <p:cNvSpPr>
            <a:spLocks noChangeArrowheads="1"/>
          </p:cNvSpPr>
          <p:nvPr/>
        </p:nvSpPr>
        <p:spPr bwMode="auto">
          <a:xfrm>
            <a:off x="3451225"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356" name="Line 20"/>
          <p:cNvSpPr>
            <a:spLocks noChangeShapeType="1"/>
          </p:cNvSpPr>
          <p:nvPr/>
        </p:nvSpPr>
        <p:spPr bwMode="auto">
          <a:xfrm flipV="1">
            <a:off x="39751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7" name="Rectangle 21"/>
          <p:cNvSpPr>
            <a:spLocks noChangeArrowheads="1"/>
          </p:cNvSpPr>
          <p:nvPr/>
        </p:nvSpPr>
        <p:spPr bwMode="auto">
          <a:xfrm>
            <a:off x="3810000"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358" name="Rectangle 22"/>
          <p:cNvSpPr>
            <a:spLocks noChangeArrowheads="1"/>
          </p:cNvSpPr>
          <p:nvPr/>
        </p:nvSpPr>
        <p:spPr bwMode="auto">
          <a:xfrm>
            <a:off x="3389313" y="3788302"/>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4359" name="Rectangle 23"/>
          <p:cNvSpPr>
            <a:spLocks noChangeArrowheads="1"/>
          </p:cNvSpPr>
          <p:nvPr/>
        </p:nvSpPr>
        <p:spPr bwMode="auto">
          <a:xfrm>
            <a:off x="3846513" y="3788302"/>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4360" name="Rectangle 24"/>
          <p:cNvSpPr>
            <a:spLocks noChangeArrowheads="1"/>
          </p:cNvSpPr>
          <p:nvPr/>
        </p:nvSpPr>
        <p:spPr bwMode="auto">
          <a:xfrm>
            <a:off x="4227513" y="3788302"/>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4361" name="Rectangle 25"/>
          <p:cNvSpPr>
            <a:spLocks noChangeArrowheads="1"/>
          </p:cNvSpPr>
          <p:nvPr/>
        </p:nvSpPr>
        <p:spPr bwMode="auto">
          <a:xfrm>
            <a:off x="3389313" y="4174064"/>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4362" name="Rectangle 26"/>
          <p:cNvSpPr>
            <a:spLocks noChangeArrowheads="1"/>
          </p:cNvSpPr>
          <p:nvPr/>
        </p:nvSpPr>
        <p:spPr bwMode="auto">
          <a:xfrm>
            <a:off x="3810000" y="3183464"/>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4363" name="Rectangle 27"/>
          <p:cNvSpPr>
            <a:spLocks noChangeArrowheads="1"/>
          </p:cNvSpPr>
          <p:nvPr/>
        </p:nvSpPr>
        <p:spPr bwMode="auto">
          <a:xfrm>
            <a:off x="3641725" y="2421464"/>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4364" name="Rectangle 28"/>
          <p:cNvSpPr>
            <a:spLocks noChangeArrowheads="1"/>
          </p:cNvSpPr>
          <p:nvPr/>
        </p:nvSpPr>
        <p:spPr bwMode="auto">
          <a:xfrm>
            <a:off x="4191000" y="3183464"/>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4365" name="Rectangle 29"/>
          <p:cNvSpPr>
            <a:spLocks noChangeArrowheads="1"/>
          </p:cNvSpPr>
          <p:nvPr/>
        </p:nvSpPr>
        <p:spPr bwMode="auto">
          <a:xfrm>
            <a:off x="3209925" y="2421464"/>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4366" name="Rectangle 30"/>
          <p:cNvSpPr>
            <a:spLocks noChangeArrowheads="1"/>
          </p:cNvSpPr>
          <p:nvPr/>
        </p:nvSpPr>
        <p:spPr bwMode="auto">
          <a:xfrm>
            <a:off x="2486025" y="2116664"/>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grpSp>
        <p:nvGrpSpPr>
          <p:cNvPr id="14367" name="Group 31"/>
          <p:cNvGrpSpPr>
            <a:grpSpLocks/>
          </p:cNvGrpSpPr>
          <p:nvPr/>
        </p:nvGrpSpPr>
        <p:grpSpPr bwMode="auto">
          <a:xfrm>
            <a:off x="4521200" y="5029727"/>
            <a:ext cx="376238" cy="1082675"/>
            <a:chOff x="2848" y="3083"/>
            <a:chExt cx="237" cy="682"/>
          </a:xfrm>
        </p:grpSpPr>
        <p:sp>
          <p:nvSpPr>
            <p:cNvPr id="14488" name="Rectangle 32"/>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9" name="Rectangle 33"/>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14368" name="Rectangle 34"/>
          <p:cNvSpPr>
            <a:spLocks noChangeArrowheads="1"/>
          </p:cNvSpPr>
          <p:nvPr/>
        </p:nvSpPr>
        <p:spPr bwMode="auto">
          <a:xfrm>
            <a:off x="5029200" y="55170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69" name="Line 35"/>
          <p:cNvSpPr>
            <a:spLocks noChangeShapeType="1"/>
          </p:cNvSpPr>
          <p:nvPr/>
        </p:nvSpPr>
        <p:spPr bwMode="auto">
          <a:xfrm flipH="1">
            <a:off x="5181600" y="5415489"/>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70" name="Line 36"/>
          <p:cNvSpPr>
            <a:spLocks noChangeShapeType="1"/>
          </p:cNvSpPr>
          <p:nvPr/>
        </p:nvSpPr>
        <p:spPr bwMode="auto">
          <a:xfrm flipH="1">
            <a:off x="4102100" y="5417077"/>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71" name="Rectangle 37"/>
          <p:cNvSpPr>
            <a:spLocks noChangeArrowheads="1"/>
          </p:cNvSpPr>
          <p:nvPr/>
        </p:nvSpPr>
        <p:spPr bwMode="auto">
          <a:xfrm>
            <a:off x="3886200" y="55170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4372" name="Rectangle 38"/>
          <p:cNvSpPr>
            <a:spLocks noChangeArrowheads="1"/>
          </p:cNvSpPr>
          <p:nvPr/>
        </p:nvSpPr>
        <p:spPr bwMode="auto">
          <a:xfrm>
            <a:off x="2971800" y="5240864"/>
            <a:ext cx="921728"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a:latin typeface="Times" charset="0"/>
              </a:rPr>
              <a:t>I</a:t>
            </a:r>
            <a:r>
              <a:rPr lang="en-US" sz="2000" dirty="0" smtClean="0">
                <a:solidFill>
                  <a:schemeClr val="tx1"/>
                </a:solidFill>
                <a:latin typeface="Times" charset="0"/>
              </a:rPr>
              <a:t>mm16</a:t>
            </a:r>
            <a:endParaRPr lang="en-US" sz="2000" dirty="0">
              <a:solidFill>
                <a:schemeClr val="tx1"/>
              </a:solidFill>
              <a:latin typeface="Times" charset="0"/>
            </a:endParaRPr>
          </a:p>
        </p:txBody>
      </p:sp>
      <p:sp>
        <p:nvSpPr>
          <p:cNvPr id="14373" name="Rectangle 39"/>
          <p:cNvSpPr>
            <a:spLocks noChangeArrowheads="1"/>
          </p:cNvSpPr>
          <p:nvPr/>
        </p:nvSpPr>
        <p:spPr bwMode="auto">
          <a:xfrm>
            <a:off x="5294313" y="6447364"/>
            <a:ext cx="946599"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14374" name="Rectangle 40"/>
          <p:cNvSpPr>
            <a:spLocks noChangeArrowheads="1"/>
          </p:cNvSpPr>
          <p:nvPr/>
        </p:nvSpPr>
        <p:spPr bwMode="auto">
          <a:xfrm>
            <a:off x="4343400" y="6447364"/>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ExtOp</a:t>
            </a:r>
            <a:endParaRPr lang="en-US" sz="2000" b="1" u="sng" dirty="0">
              <a:solidFill>
                <a:srgbClr val="0000FF"/>
              </a:solidFill>
              <a:latin typeface="+mn-lt"/>
              <a:ea typeface="ＭＳ Ｐゴシック" charset="-128"/>
              <a:cs typeface="ＭＳ Ｐゴシック" charset="-128"/>
            </a:endParaRPr>
          </a:p>
        </p:txBody>
      </p:sp>
      <p:sp>
        <p:nvSpPr>
          <p:cNvPr id="14375" name="Line 41"/>
          <p:cNvSpPr>
            <a:spLocks noChangeShapeType="1"/>
          </p:cNvSpPr>
          <p:nvPr/>
        </p:nvSpPr>
        <p:spPr bwMode="auto">
          <a:xfrm flipV="1">
            <a:off x="8610600" y="2802464"/>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4376" name="Rectangle 42"/>
          <p:cNvSpPr>
            <a:spLocks noChangeArrowheads="1"/>
          </p:cNvSpPr>
          <p:nvPr/>
        </p:nvSpPr>
        <p:spPr bwMode="auto">
          <a:xfrm>
            <a:off x="7696200" y="2345264"/>
            <a:ext cx="1366586"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MemtoReg</a:t>
            </a:r>
            <a:endParaRPr lang="en-US" sz="2000" b="1" u="sng" dirty="0">
              <a:solidFill>
                <a:srgbClr val="0000FF"/>
              </a:solidFill>
              <a:latin typeface="+mn-lt"/>
              <a:ea typeface="ＭＳ Ｐゴシック" charset="-128"/>
              <a:cs typeface="ＭＳ Ｐゴシック" charset="-128"/>
            </a:endParaRPr>
          </a:p>
        </p:txBody>
      </p:sp>
      <p:sp>
        <p:nvSpPr>
          <p:cNvPr id="14377" name="Rectangle 43"/>
          <p:cNvSpPr>
            <a:spLocks noChangeArrowheads="1"/>
          </p:cNvSpPr>
          <p:nvPr/>
        </p:nvSpPr>
        <p:spPr bwMode="auto">
          <a:xfrm>
            <a:off x="6291263" y="5774264"/>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4378" name="Rectangle 44"/>
          <p:cNvSpPr>
            <a:spLocks noChangeArrowheads="1"/>
          </p:cNvSpPr>
          <p:nvPr/>
        </p:nvSpPr>
        <p:spPr bwMode="auto">
          <a:xfrm>
            <a:off x="6019800" y="5240864"/>
            <a:ext cx="1008290"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err="1" smtClean="0">
                <a:solidFill>
                  <a:schemeClr val="tx1"/>
                </a:solidFill>
                <a:latin typeface="Times" charset="0"/>
              </a:rPr>
              <a:t>Data_In</a:t>
            </a:r>
            <a:endParaRPr lang="en-US" sz="2000" dirty="0">
              <a:solidFill>
                <a:schemeClr val="tx1"/>
              </a:solidFill>
              <a:latin typeface="Times" charset="0"/>
            </a:endParaRPr>
          </a:p>
        </p:txBody>
      </p:sp>
      <p:sp>
        <p:nvSpPr>
          <p:cNvPr id="14379" name="Line 45"/>
          <p:cNvSpPr>
            <a:spLocks noChangeShapeType="1"/>
          </p:cNvSpPr>
          <p:nvPr/>
        </p:nvSpPr>
        <p:spPr bwMode="auto">
          <a:xfrm flipH="1">
            <a:off x="6153150" y="5172602"/>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80" name="Rectangle 46"/>
          <p:cNvSpPr>
            <a:spLocks noChangeArrowheads="1"/>
          </p:cNvSpPr>
          <p:nvPr/>
        </p:nvSpPr>
        <p:spPr bwMode="auto">
          <a:xfrm>
            <a:off x="6183313" y="49487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81" name="Line 47"/>
          <p:cNvSpPr>
            <a:spLocks noChangeShapeType="1"/>
          </p:cNvSpPr>
          <p:nvPr/>
        </p:nvSpPr>
        <p:spPr bwMode="auto">
          <a:xfrm flipV="1">
            <a:off x="7302500" y="3183464"/>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4382" name="Rectangle 48"/>
          <p:cNvSpPr>
            <a:spLocks noChangeArrowheads="1"/>
          </p:cNvSpPr>
          <p:nvPr/>
        </p:nvSpPr>
        <p:spPr bwMode="auto">
          <a:xfrm>
            <a:off x="6858000" y="2726264"/>
            <a:ext cx="1068277"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MemWr</a:t>
            </a:r>
            <a:endParaRPr lang="en-US" sz="2000" b="1" u="sng" dirty="0">
              <a:solidFill>
                <a:srgbClr val="0000FF"/>
              </a:solidFill>
              <a:latin typeface="+mn-lt"/>
              <a:ea typeface="ＭＳ Ｐゴシック" charset="-128"/>
              <a:cs typeface="ＭＳ Ｐゴシック" charset="-128"/>
            </a:endParaRPr>
          </a:p>
        </p:txBody>
      </p:sp>
      <p:sp>
        <p:nvSpPr>
          <p:cNvPr id="14383" name="Rectangle 49"/>
          <p:cNvSpPr>
            <a:spLocks noChangeArrowheads="1"/>
          </p:cNvSpPr>
          <p:nvPr/>
        </p:nvSpPr>
        <p:spPr bwMode="auto">
          <a:xfrm>
            <a:off x="4976813" y="2442102"/>
            <a:ext cx="773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a:latin typeface="Times" charset="0"/>
              </a:rPr>
              <a:t>Equal</a:t>
            </a:r>
          </a:p>
        </p:txBody>
      </p:sp>
      <p:sp>
        <p:nvSpPr>
          <p:cNvPr id="14384" name="Line 50"/>
          <p:cNvSpPr>
            <a:spLocks noChangeShapeType="1"/>
          </p:cNvSpPr>
          <p:nvPr/>
        </p:nvSpPr>
        <p:spPr bwMode="auto">
          <a:xfrm>
            <a:off x="3092450" y="1037164"/>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14385" name="Rectangle 51"/>
          <p:cNvSpPr>
            <a:spLocks noChangeArrowheads="1"/>
          </p:cNvSpPr>
          <p:nvPr/>
        </p:nvSpPr>
        <p:spPr bwMode="auto">
          <a:xfrm>
            <a:off x="5562600" y="821264"/>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14386" name="Line 52"/>
          <p:cNvSpPr>
            <a:spLocks noChangeShapeType="1"/>
          </p:cNvSpPr>
          <p:nvPr/>
        </p:nvSpPr>
        <p:spPr bwMode="auto">
          <a:xfrm>
            <a:off x="34290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87" name="Rectangle 53"/>
          <p:cNvSpPr>
            <a:spLocks noChangeArrowheads="1"/>
          </p:cNvSpPr>
          <p:nvPr/>
        </p:nvSpPr>
        <p:spPr bwMode="auto">
          <a:xfrm rot="5400000">
            <a:off x="30646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14388" name="Rectangle 54"/>
          <p:cNvSpPr>
            <a:spLocks noChangeArrowheads="1"/>
          </p:cNvSpPr>
          <p:nvPr/>
        </p:nvSpPr>
        <p:spPr bwMode="auto">
          <a:xfrm rot="5400000">
            <a:off x="35980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14389" name="Rectangle 55"/>
          <p:cNvSpPr>
            <a:spLocks noChangeArrowheads="1"/>
          </p:cNvSpPr>
          <p:nvPr/>
        </p:nvSpPr>
        <p:spPr bwMode="auto">
          <a:xfrm rot="5400000">
            <a:off x="41314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14390" name="Rectangle 56"/>
          <p:cNvSpPr>
            <a:spLocks noChangeArrowheads="1"/>
          </p:cNvSpPr>
          <p:nvPr/>
        </p:nvSpPr>
        <p:spPr bwMode="auto">
          <a:xfrm rot="5400000">
            <a:off x="4677569" y="1304658"/>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14391" name="Line 57"/>
          <p:cNvSpPr>
            <a:spLocks noChangeShapeType="1"/>
          </p:cNvSpPr>
          <p:nvPr/>
        </p:nvSpPr>
        <p:spPr bwMode="auto">
          <a:xfrm>
            <a:off x="39624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2" name="Line 58"/>
          <p:cNvSpPr>
            <a:spLocks noChangeShapeType="1"/>
          </p:cNvSpPr>
          <p:nvPr/>
        </p:nvSpPr>
        <p:spPr bwMode="auto">
          <a:xfrm>
            <a:off x="44958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3" name="Line 59"/>
          <p:cNvSpPr>
            <a:spLocks noChangeShapeType="1"/>
          </p:cNvSpPr>
          <p:nvPr/>
        </p:nvSpPr>
        <p:spPr bwMode="auto">
          <a:xfrm>
            <a:off x="50292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4" name="Rectangle 60"/>
          <p:cNvSpPr>
            <a:spLocks noChangeArrowheads="1"/>
          </p:cNvSpPr>
          <p:nvPr/>
        </p:nvSpPr>
        <p:spPr bwMode="auto">
          <a:xfrm>
            <a:off x="4786313" y="1875364"/>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95" name="Rectangle 61"/>
          <p:cNvSpPr>
            <a:spLocks noChangeArrowheads="1"/>
          </p:cNvSpPr>
          <p:nvPr/>
        </p:nvSpPr>
        <p:spPr bwMode="auto">
          <a:xfrm>
            <a:off x="4252913" y="1875364"/>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14396" name="Rectangle 62"/>
          <p:cNvSpPr>
            <a:spLocks noChangeArrowheads="1"/>
          </p:cNvSpPr>
          <p:nvPr/>
        </p:nvSpPr>
        <p:spPr bwMode="auto">
          <a:xfrm>
            <a:off x="3795713" y="1875364"/>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14397" name="Rectangle 63"/>
          <p:cNvSpPr>
            <a:spLocks noChangeArrowheads="1"/>
          </p:cNvSpPr>
          <p:nvPr/>
        </p:nvSpPr>
        <p:spPr bwMode="auto">
          <a:xfrm>
            <a:off x="3262313" y="1875364"/>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14398" name="Rectangle 64"/>
          <p:cNvSpPr>
            <a:spLocks noChangeArrowheads="1"/>
          </p:cNvSpPr>
          <p:nvPr/>
        </p:nvSpPr>
        <p:spPr bwMode="auto">
          <a:xfrm>
            <a:off x="1981200" y="5240864"/>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14399" name="Group 65"/>
          <p:cNvGrpSpPr>
            <a:grpSpLocks/>
          </p:cNvGrpSpPr>
          <p:nvPr/>
        </p:nvGrpSpPr>
        <p:grpSpPr bwMode="auto">
          <a:xfrm>
            <a:off x="2057400" y="3847039"/>
            <a:ext cx="354013" cy="1266825"/>
            <a:chOff x="1326" y="2338"/>
            <a:chExt cx="223" cy="798"/>
          </a:xfrm>
        </p:grpSpPr>
        <p:sp>
          <p:nvSpPr>
            <p:cNvPr id="14484" name="Rectangle 66"/>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5" name="Rectangle 67"/>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14486" name="Rectangle 68"/>
            <p:cNvSpPr>
              <a:spLocks noChangeArrowheads="1"/>
            </p:cNvSpPr>
            <p:nvPr/>
          </p:nvSpPr>
          <p:spPr bwMode="auto">
            <a:xfrm rot="-5400000">
              <a:off x="1323" y="235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00</a:t>
              </a:r>
            </a:p>
          </p:txBody>
        </p:sp>
        <p:sp>
          <p:nvSpPr>
            <p:cNvPr id="14487" name="Rectangle 69"/>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14400" name="Rectangle 70"/>
          <p:cNvSpPr>
            <a:spLocks noChangeArrowheads="1"/>
          </p:cNvSpPr>
          <p:nvPr/>
        </p:nvSpPr>
        <p:spPr bwMode="auto">
          <a:xfrm>
            <a:off x="1449388" y="991127"/>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14401" name="Rectangle 71"/>
          <p:cNvSpPr>
            <a:spLocks noChangeArrowheads="1"/>
          </p:cNvSpPr>
          <p:nvPr/>
        </p:nvSpPr>
        <p:spPr bwMode="auto">
          <a:xfrm>
            <a:off x="1449388" y="1808689"/>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14402" name="Rectangle 72"/>
          <p:cNvSpPr>
            <a:spLocks noChangeArrowheads="1"/>
          </p:cNvSpPr>
          <p:nvPr/>
        </p:nvSpPr>
        <p:spPr bwMode="auto">
          <a:xfrm>
            <a:off x="430213" y="3259664"/>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14403" name="Rectangle 73"/>
          <p:cNvSpPr>
            <a:spLocks noChangeArrowheads="1"/>
          </p:cNvSpPr>
          <p:nvPr/>
        </p:nvSpPr>
        <p:spPr bwMode="auto">
          <a:xfrm>
            <a:off x="658899" y="2192864"/>
            <a:ext cx="1934826"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smtClean="0">
                <a:solidFill>
                  <a:srgbClr val="0000FF"/>
                </a:solidFill>
                <a:latin typeface="+mn-lt"/>
                <a:ea typeface="ＭＳ Ｐゴシック" charset="-128"/>
                <a:cs typeface="ＭＳ Ｐゴシック" charset="-128"/>
              </a:rPr>
              <a:t>nPC_sel</a:t>
            </a:r>
            <a:r>
              <a:rPr lang="en-US" sz="2000" dirty="0" smtClean="0">
                <a:latin typeface="+mn-lt"/>
                <a:ea typeface="ＭＳ Ｐゴシック" charset="-128"/>
                <a:cs typeface="ＭＳ Ｐゴシック" charset="-128"/>
              </a:rPr>
              <a:t> </a:t>
            </a:r>
            <a:r>
              <a:rPr lang="en-US" sz="2000" dirty="0" smtClean="0">
                <a:latin typeface="Times" panose="02020603050405020304" pitchFamily="18" charset="0"/>
                <a:ea typeface="ＭＳ Ｐゴシック" charset="-128"/>
                <a:cs typeface="Times" panose="02020603050405020304" pitchFamily="18" charset="0"/>
              </a:rPr>
              <a:t>&amp; Equal</a:t>
            </a:r>
            <a:endParaRPr lang="en-US" sz="2000" dirty="0">
              <a:latin typeface="Times" panose="02020603050405020304" pitchFamily="18" charset="0"/>
              <a:ea typeface="ＭＳ Ｐゴシック" charset="-128"/>
              <a:cs typeface="Times" panose="02020603050405020304" pitchFamily="18" charset="0"/>
            </a:endParaRPr>
          </a:p>
        </p:txBody>
      </p:sp>
      <p:sp>
        <p:nvSpPr>
          <p:cNvPr id="14404" name="Line 74"/>
          <p:cNvSpPr>
            <a:spLocks noChangeShapeType="1"/>
          </p:cNvSpPr>
          <p:nvPr/>
        </p:nvSpPr>
        <p:spPr bwMode="auto">
          <a:xfrm>
            <a:off x="1801813" y="2580214"/>
            <a:ext cx="0" cy="129222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grpSp>
        <p:nvGrpSpPr>
          <p:cNvPr id="14405" name="Group 75"/>
          <p:cNvGrpSpPr>
            <a:grpSpLocks/>
          </p:cNvGrpSpPr>
          <p:nvPr/>
        </p:nvGrpSpPr>
        <p:grpSpPr bwMode="auto">
          <a:xfrm>
            <a:off x="438150" y="4936064"/>
            <a:ext cx="363538" cy="1066800"/>
            <a:chOff x="239" y="3168"/>
            <a:chExt cx="229" cy="672"/>
          </a:xfrm>
        </p:grpSpPr>
        <p:sp>
          <p:nvSpPr>
            <p:cNvPr id="14482" name="Rectangle 76"/>
            <p:cNvSpPr>
              <a:spLocks noChangeArrowheads="1"/>
            </p:cNvSpPr>
            <p:nvPr/>
          </p:nvSpPr>
          <p:spPr bwMode="auto">
            <a:xfrm>
              <a:off x="264" y="3168"/>
              <a:ext cx="186" cy="67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3" name="Rectangle 77"/>
            <p:cNvSpPr>
              <a:spLocks noChangeArrowheads="1"/>
            </p:cNvSpPr>
            <p:nvPr/>
          </p:nvSpPr>
          <p:spPr bwMode="auto">
            <a:xfrm rot="5400000">
              <a:off x="75" y="3379"/>
              <a:ext cx="558"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grpSp>
      <p:grpSp>
        <p:nvGrpSpPr>
          <p:cNvPr id="14406" name="Group 78"/>
          <p:cNvGrpSpPr>
            <a:grpSpLocks/>
          </p:cNvGrpSpPr>
          <p:nvPr/>
        </p:nvGrpSpPr>
        <p:grpSpPr bwMode="auto">
          <a:xfrm>
            <a:off x="1974850" y="808564"/>
            <a:ext cx="1123950" cy="1092200"/>
            <a:chOff x="1244" y="424"/>
            <a:chExt cx="708" cy="688"/>
          </a:xfrm>
        </p:grpSpPr>
        <p:sp>
          <p:nvSpPr>
            <p:cNvPr id="14479" name="Rectangle 79"/>
            <p:cNvSpPr>
              <a:spLocks noChangeArrowheads="1"/>
            </p:cNvSpPr>
            <p:nvPr/>
          </p:nvSpPr>
          <p:spPr bwMode="auto">
            <a:xfrm>
              <a:off x="1258" y="443"/>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0" name="Rectangle 80"/>
            <p:cNvSpPr>
              <a:spLocks noChangeArrowheads="1"/>
            </p:cNvSpPr>
            <p:nvPr/>
          </p:nvSpPr>
          <p:spPr bwMode="auto">
            <a:xfrm>
              <a:off x="1440" y="864"/>
              <a:ext cx="36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Adr</a:t>
              </a:r>
            </a:p>
          </p:txBody>
        </p:sp>
        <p:sp>
          <p:nvSpPr>
            <p:cNvPr id="14481" name="Rectangle 81"/>
            <p:cNvSpPr>
              <a:spLocks noChangeArrowheads="1"/>
            </p:cNvSpPr>
            <p:nvPr/>
          </p:nvSpPr>
          <p:spPr bwMode="auto">
            <a:xfrm>
              <a:off x="1244" y="424"/>
              <a:ext cx="700" cy="44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a:t>
              </a:r>
            </a:p>
            <a:p>
              <a:pPr algn="ctr"/>
              <a:r>
                <a:rPr lang="en-US" sz="2000" b="1">
                  <a:solidFill>
                    <a:schemeClr val="tx1"/>
                  </a:solidFill>
                  <a:latin typeface="Times" charset="0"/>
                </a:rPr>
                <a:t>Memory</a:t>
              </a:r>
            </a:p>
          </p:txBody>
        </p:sp>
      </p:grpSp>
      <p:grpSp>
        <p:nvGrpSpPr>
          <p:cNvPr id="14407" name="Group 82"/>
          <p:cNvGrpSpPr>
            <a:grpSpLocks/>
          </p:cNvGrpSpPr>
          <p:nvPr/>
        </p:nvGrpSpPr>
        <p:grpSpPr bwMode="auto">
          <a:xfrm>
            <a:off x="990600" y="3335864"/>
            <a:ext cx="381000" cy="1066800"/>
            <a:chOff x="432" y="912"/>
            <a:chExt cx="240" cy="672"/>
          </a:xfrm>
        </p:grpSpPr>
        <p:sp>
          <p:nvSpPr>
            <p:cNvPr id="14477" name="Rectangle 83"/>
            <p:cNvSpPr>
              <a:spLocks noChangeArrowheads="1"/>
            </p:cNvSpPr>
            <p:nvPr/>
          </p:nvSpPr>
          <p:spPr bwMode="auto">
            <a:xfrm rot="5400000">
              <a:off x="294" y="1120"/>
              <a:ext cx="506"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4478" name="Freeform 84"/>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08" name="Group 85"/>
          <p:cNvGrpSpPr>
            <a:grpSpLocks/>
          </p:cNvGrpSpPr>
          <p:nvPr/>
        </p:nvGrpSpPr>
        <p:grpSpPr bwMode="auto">
          <a:xfrm>
            <a:off x="990600" y="4555064"/>
            <a:ext cx="381000" cy="1066800"/>
            <a:chOff x="432" y="912"/>
            <a:chExt cx="240" cy="672"/>
          </a:xfrm>
        </p:grpSpPr>
        <p:sp>
          <p:nvSpPr>
            <p:cNvPr id="14475" name="Rectangle 86"/>
            <p:cNvSpPr>
              <a:spLocks noChangeArrowheads="1"/>
            </p:cNvSpPr>
            <p:nvPr/>
          </p:nvSpPr>
          <p:spPr bwMode="auto">
            <a:xfrm rot="5400000">
              <a:off x="294" y="1120"/>
              <a:ext cx="506"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4476" name="Freeform 87"/>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09" name="Group 88"/>
          <p:cNvGrpSpPr>
            <a:grpSpLocks/>
          </p:cNvGrpSpPr>
          <p:nvPr/>
        </p:nvGrpSpPr>
        <p:grpSpPr bwMode="auto">
          <a:xfrm>
            <a:off x="1600200" y="3793064"/>
            <a:ext cx="363538" cy="1447800"/>
            <a:chOff x="480" y="864"/>
            <a:chExt cx="229" cy="912"/>
          </a:xfrm>
        </p:grpSpPr>
        <p:sp>
          <p:nvSpPr>
            <p:cNvPr id="14473" name="Rectangle 89"/>
            <p:cNvSpPr>
              <a:spLocks noChangeArrowheads="1"/>
            </p:cNvSpPr>
            <p:nvPr/>
          </p:nvSpPr>
          <p:spPr bwMode="auto">
            <a:xfrm rot="5400000">
              <a:off x="394" y="1220"/>
              <a:ext cx="40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14474" name="Freeform 90"/>
            <p:cNvSpPr>
              <a:spLocks/>
            </p:cNvSpPr>
            <p:nvPr/>
          </p:nvSpPr>
          <p:spPr bwMode="auto">
            <a:xfrm>
              <a:off x="528" y="864"/>
              <a:ext cx="144" cy="912"/>
            </a:xfrm>
            <a:custGeom>
              <a:avLst/>
              <a:gdLst>
                <a:gd name="T0" fmla="*/ 0 w 144"/>
                <a:gd name="T1" fmla="*/ 0 h 912"/>
                <a:gd name="T2" fmla="*/ 0 w 144"/>
                <a:gd name="T3" fmla="*/ 912 h 912"/>
                <a:gd name="T4" fmla="*/ 144 w 144"/>
                <a:gd name="T5" fmla="*/ 768 h 912"/>
                <a:gd name="T6" fmla="*/ 144 w 144"/>
                <a:gd name="T7" fmla="*/ 144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4410" name="Freeform 91"/>
          <p:cNvSpPr>
            <a:spLocks/>
          </p:cNvSpPr>
          <p:nvPr/>
        </p:nvSpPr>
        <p:spPr bwMode="auto">
          <a:xfrm>
            <a:off x="2362200" y="1811864"/>
            <a:ext cx="152400" cy="2743200"/>
          </a:xfrm>
          <a:custGeom>
            <a:avLst/>
            <a:gdLst>
              <a:gd name="T0" fmla="*/ 0 w 144"/>
              <a:gd name="T1" fmla="*/ 2743200 h 1728"/>
              <a:gd name="T2" fmla="*/ 152400 w 144"/>
              <a:gd name="T3" fmla="*/ 27432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1" name="Freeform 92"/>
          <p:cNvSpPr>
            <a:spLocks/>
          </p:cNvSpPr>
          <p:nvPr/>
        </p:nvSpPr>
        <p:spPr bwMode="auto">
          <a:xfrm>
            <a:off x="304800" y="3031064"/>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2" name="Line 93"/>
          <p:cNvSpPr>
            <a:spLocks noChangeShapeType="1"/>
          </p:cNvSpPr>
          <p:nvPr/>
        </p:nvSpPr>
        <p:spPr bwMode="auto">
          <a:xfrm>
            <a:off x="685800" y="34882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3" name="Line 94"/>
          <p:cNvSpPr>
            <a:spLocks noChangeShapeType="1"/>
          </p:cNvSpPr>
          <p:nvPr/>
        </p:nvSpPr>
        <p:spPr bwMode="auto">
          <a:xfrm>
            <a:off x="1371600" y="39454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4" name="Freeform 95"/>
          <p:cNvSpPr>
            <a:spLocks/>
          </p:cNvSpPr>
          <p:nvPr/>
        </p:nvSpPr>
        <p:spPr bwMode="auto">
          <a:xfrm>
            <a:off x="609600" y="3945464"/>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5" name="Line 96"/>
          <p:cNvSpPr>
            <a:spLocks noChangeShapeType="1"/>
          </p:cNvSpPr>
          <p:nvPr/>
        </p:nvSpPr>
        <p:spPr bwMode="auto">
          <a:xfrm>
            <a:off x="762000" y="5469464"/>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6" name="Freeform 97"/>
          <p:cNvSpPr>
            <a:spLocks/>
          </p:cNvSpPr>
          <p:nvPr/>
        </p:nvSpPr>
        <p:spPr bwMode="auto">
          <a:xfrm>
            <a:off x="228600" y="5469464"/>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7" name="Line 98"/>
          <p:cNvSpPr>
            <a:spLocks noChangeShapeType="1"/>
          </p:cNvSpPr>
          <p:nvPr/>
        </p:nvSpPr>
        <p:spPr bwMode="auto">
          <a:xfrm>
            <a:off x="1371600" y="5088464"/>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8" name="Line 99"/>
          <p:cNvSpPr>
            <a:spLocks noChangeShapeType="1"/>
          </p:cNvSpPr>
          <p:nvPr/>
        </p:nvSpPr>
        <p:spPr bwMode="auto">
          <a:xfrm>
            <a:off x="1905000" y="4555064"/>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grpSp>
        <p:nvGrpSpPr>
          <p:cNvPr id="14419" name="Group 100"/>
          <p:cNvGrpSpPr>
            <a:grpSpLocks/>
          </p:cNvGrpSpPr>
          <p:nvPr/>
        </p:nvGrpSpPr>
        <p:grpSpPr bwMode="auto">
          <a:xfrm>
            <a:off x="3200400" y="2850089"/>
            <a:ext cx="838200" cy="333375"/>
            <a:chOff x="2640" y="1422"/>
            <a:chExt cx="528" cy="210"/>
          </a:xfrm>
        </p:grpSpPr>
        <p:sp>
          <p:nvSpPr>
            <p:cNvPr id="14470" name="Rectangle 10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71" name="Rectangle 10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72" name="Freeform 10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4420" name="Rectangle 104"/>
          <p:cNvSpPr>
            <a:spLocks noChangeArrowheads="1"/>
          </p:cNvSpPr>
          <p:nvPr/>
        </p:nvSpPr>
        <p:spPr bwMode="auto">
          <a:xfrm>
            <a:off x="3200400" y="3793064"/>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14421" name="Group 105"/>
          <p:cNvGrpSpPr>
            <a:grpSpLocks/>
          </p:cNvGrpSpPr>
          <p:nvPr/>
        </p:nvGrpSpPr>
        <p:grpSpPr bwMode="auto">
          <a:xfrm>
            <a:off x="5508625" y="4402664"/>
            <a:ext cx="358775" cy="1219200"/>
            <a:chOff x="3518" y="2640"/>
            <a:chExt cx="226" cy="768"/>
          </a:xfrm>
        </p:grpSpPr>
        <p:sp>
          <p:nvSpPr>
            <p:cNvPr id="14467" name="Rectangle 10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68" name="Rectangle 10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69" name="Freeform 10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2" name="Group 109"/>
          <p:cNvGrpSpPr>
            <a:grpSpLocks/>
          </p:cNvGrpSpPr>
          <p:nvPr/>
        </p:nvGrpSpPr>
        <p:grpSpPr bwMode="auto">
          <a:xfrm>
            <a:off x="6372225" y="3793064"/>
            <a:ext cx="485775" cy="1143000"/>
            <a:chOff x="4009" y="2304"/>
            <a:chExt cx="306" cy="720"/>
          </a:xfrm>
        </p:grpSpPr>
        <p:sp>
          <p:nvSpPr>
            <p:cNvPr id="14464" name="Rectangle 110"/>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14465" name="Rectangle 11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4466" name="Freeform 11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3" name="Group 113"/>
          <p:cNvGrpSpPr>
            <a:grpSpLocks/>
          </p:cNvGrpSpPr>
          <p:nvPr/>
        </p:nvGrpSpPr>
        <p:grpSpPr bwMode="auto">
          <a:xfrm>
            <a:off x="8404225" y="4174064"/>
            <a:ext cx="358775" cy="1600200"/>
            <a:chOff x="5294" y="2544"/>
            <a:chExt cx="226" cy="1008"/>
          </a:xfrm>
        </p:grpSpPr>
        <p:sp>
          <p:nvSpPr>
            <p:cNvPr id="14461" name="Rectangle 114"/>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62" name="Rectangle 115"/>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63" name="Freeform 116"/>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4" name="Group 117"/>
          <p:cNvGrpSpPr>
            <a:grpSpLocks/>
          </p:cNvGrpSpPr>
          <p:nvPr/>
        </p:nvGrpSpPr>
        <p:grpSpPr bwMode="auto">
          <a:xfrm>
            <a:off x="6981825" y="4983689"/>
            <a:ext cx="1146175" cy="1181100"/>
            <a:chOff x="4398" y="3054"/>
            <a:chExt cx="722" cy="744"/>
          </a:xfrm>
        </p:grpSpPr>
        <p:sp>
          <p:nvSpPr>
            <p:cNvPr id="14455" name="Rectangle 118"/>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56" name="Rectangle 119"/>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14457" name="Rectangle 120"/>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4458" name="Rectangle 121"/>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4459" name="Line 122"/>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60" name="Line 123"/>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14425" name="Line 124"/>
          <p:cNvSpPr>
            <a:spLocks noChangeShapeType="1"/>
          </p:cNvSpPr>
          <p:nvPr/>
        </p:nvSpPr>
        <p:spPr bwMode="auto">
          <a:xfrm>
            <a:off x="3429000" y="2726264"/>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26" name="Line 125"/>
          <p:cNvSpPr>
            <a:spLocks noChangeShapeType="1"/>
          </p:cNvSpPr>
          <p:nvPr/>
        </p:nvSpPr>
        <p:spPr bwMode="auto">
          <a:xfrm>
            <a:off x="3810000" y="2726264"/>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27" name="Freeform 126"/>
          <p:cNvSpPr>
            <a:spLocks/>
          </p:cNvSpPr>
          <p:nvPr/>
        </p:nvSpPr>
        <p:spPr bwMode="auto">
          <a:xfrm>
            <a:off x="2895600" y="2497664"/>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28" name="Line 127"/>
          <p:cNvSpPr>
            <a:spLocks noChangeShapeType="1"/>
          </p:cNvSpPr>
          <p:nvPr/>
        </p:nvSpPr>
        <p:spPr bwMode="auto">
          <a:xfrm>
            <a:off x="3352800" y="3564464"/>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29" name="Line 128"/>
          <p:cNvSpPr>
            <a:spLocks noChangeShapeType="1"/>
          </p:cNvSpPr>
          <p:nvPr/>
        </p:nvSpPr>
        <p:spPr bwMode="auto">
          <a:xfrm>
            <a:off x="3657600" y="3183464"/>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0" name="Line 129"/>
          <p:cNvSpPr>
            <a:spLocks noChangeShapeType="1"/>
          </p:cNvSpPr>
          <p:nvPr/>
        </p:nvSpPr>
        <p:spPr bwMode="auto">
          <a:xfrm>
            <a:off x="4038600" y="3488264"/>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1" name="Line 130"/>
          <p:cNvSpPr>
            <a:spLocks noChangeShapeType="1"/>
          </p:cNvSpPr>
          <p:nvPr/>
        </p:nvSpPr>
        <p:spPr bwMode="auto">
          <a:xfrm>
            <a:off x="4419600" y="3488264"/>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2" name="Rectangle 131"/>
          <p:cNvSpPr>
            <a:spLocks noChangeArrowheads="1"/>
          </p:cNvSpPr>
          <p:nvPr/>
        </p:nvSpPr>
        <p:spPr bwMode="auto">
          <a:xfrm>
            <a:off x="4213225"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433" name="Line 132"/>
          <p:cNvSpPr>
            <a:spLocks noChangeShapeType="1"/>
          </p:cNvSpPr>
          <p:nvPr/>
        </p:nvSpPr>
        <p:spPr bwMode="auto">
          <a:xfrm>
            <a:off x="4648200" y="4097864"/>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4" name="Freeform 133"/>
          <p:cNvSpPr>
            <a:spLocks/>
          </p:cNvSpPr>
          <p:nvPr/>
        </p:nvSpPr>
        <p:spPr bwMode="auto">
          <a:xfrm>
            <a:off x="5410200" y="2770714"/>
            <a:ext cx="1066800" cy="1066800"/>
          </a:xfrm>
          <a:custGeom>
            <a:avLst/>
            <a:gdLst>
              <a:gd name="T0" fmla="*/ 1066800 w 672"/>
              <a:gd name="T1" fmla="*/ 1066800 h 672"/>
              <a:gd name="T2" fmla="*/ 1066800 w 672"/>
              <a:gd name="T3" fmla="*/ 457200 h 672"/>
              <a:gd name="T4" fmla="*/ 0 w 672"/>
              <a:gd name="T5" fmla="*/ 457200 h 672"/>
              <a:gd name="T6" fmla="*/ 0 w 672"/>
              <a:gd name="T7" fmla="*/ 0 h 672"/>
              <a:gd name="T8" fmla="*/ 0 60000 65536"/>
              <a:gd name="T9" fmla="*/ 0 60000 65536"/>
              <a:gd name="T10" fmla="*/ 0 60000 65536"/>
              <a:gd name="T11" fmla="*/ 0 60000 65536"/>
              <a:gd name="T12" fmla="*/ 0 w 672"/>
              <a:gd name="T13" fmla="*/ 0 h 672"/>
              <a:gd name="T14" fmla="*/ 672 w 672"/>
              <a:gd name="T15" fmla="*/ 672 h 672"/>
            </a:gdLst>
            <a:ahLst/>
            <a:cxnLst>
              <a:cxn ang="T8">
                <a:pos x="T0" y="T1"/>
              </a:cxn>
              <a:cxn ang="T9">
                <a:pos x="T2" y="T3"/>
              </a:cxn>
              <a:cxn ang="T10">
                <a:pos x="T4" y="T5"/>
              </a:cxn>
              <a:cxn ang="T11">
                <a:pos x="T6" y="T7"/>
              </a:cxn>
            </a:cxnLst>
            <a:rect l="T12" t="T13" r="T14" b="T15"/>
            <a:pathLst>
              <a:path w="672" h="672">
                <a:moveTo>
                  <a:pt x="672" y="672"/>
                </a:moveTo>
                <a:lnTo>
                  <a:pt x="672" y="288"/>
                </a:lnTo>
                <a:lnTo>
                  <a:pt x="0" y="288"/>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5" name="Line 134"/>
          <p:cNvSpPr>
            <a:spLocks noChangeShapeType="1"/>
          </p:cNvSpPr>
          <p:nvPr/>
        </p:nvSpPr>
        <p:spPr bwMode="auto">
          <a:xfrm>
            <a:off x="6705600" y="2764364"/>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6" name="Line 135"/>
          <p:cNvSpPr>
            <a:spLocks noChangeShapeType="1"/>
          </p:cNvSpPr>
          <p:nvPr/>
        </p:nvSpPr>
        <p:spPr bwMode="auto">
          <a:xfrm>
            <a:off x="4648200" y="4631264"/>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7" name="Line 136"/>
          <p:cNvSpPr>
            <a:spLocks noChangeShapeType="1"/>
          </p:cNvSpPr>
          <p:nvPr/>
        </p:nvSpPr>
        <p:spPr bwMode="auto">
          <a:xfrm>
            <a:off x="5867400" y="4783664"/>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8" name="Freeform 137"/>
          <p:cNvSpPr>
            <a:spLocks/>
          </p:cNvSpPr>
          <p:nvPr/>
        </p:nvSpPr>
        <p:spPr bwMode="auto">
          <a:xfrm>
            <a:off x="5181600" y="4631264"/>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9" name="Line 138"/>
          <p:cNvSpPr>
            <a:spLocks noChangeShapeType="1"/>
          </p:cNvSpPr>
          <p:nvPr/>
        </p:nvSpPr>
        <p:spPr bwMode="auto">
          <a:xfrm>
            <a:off x="4876800" y="5469464"/>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0" name="Line 139"/>
          <p:cNvSpPr>
            <a:spLocks noChangeShapeType="1"/>
          </p:cNvSpPr>
          <p:nvPr/>
        </p:nvSpPr>
        <p:spPr bwMode="auto">
          <a:xfrm>
            <a:off x="3810000" y="5469464"/>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1" name="Line 140"/>
          <p:cNvSpPr>
            <a:spLocks noChangeShapeType="1"/>
          </p:cNvSpPr>
          <p:nvPr/>
        </p:nvSpPr>
        <p:spPr bwMode="auto">
          <a:xfrm flipH="1">
            <a:off x="3429000" y="46312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2" name="Line 141"/>
          <p:cNvSpPr>
            <a:spLocks noChangeShapeType="1"/>
          </p:cNvSpPr>
          <p:nvPr/>
        </p:nvSpPr>
        <p:spPr bwMode="auto">
          <a:xfrm>
            <a:off x="3505200" y="46312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3" name="Line 142"/>
          <p:cNvSpPr>
            <a:spLocks noChangeShapeType="1"/>
          </p:cNvSpPr>
          <p:nvPr/>
        </p:nvSpPr>
        <p:spPr bwMode="auto">
          <a:xfrm>
            <a:off x="3505200" y="4783664"/>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4" name="Line 143"/>
          <p:cNvSpPr>
            <a:spLocks noChangeShapeType="1"/>
          </p:cNvSpPr>
          <p:nvPr/>
        </p:nvSpPr>
        <p:spPr bwMode="auto">
          <a:xfrm flipV="1">
            <a:off x="4724400" y="6079064"/>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5" name="Line 144"/>
          <p:cNvSpPr>
            <a:spLocks noChangeShapeType="1"/>
          </p:cNvSpPr>
          <p:nvPr/>
        </p:nvSpPr>
        <p:spPr bwMode="auto">
          <a:xfrm flipV="1">
            <a:off x="5715000" y="5545664"/>
            <a:ext cx="0" cy="9144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6" name="Line 145"/>
          <p:cNvSpPr>
            <a:spLocks noChangeShapeType="1"/>
          </p:cNvSpPr>
          <p:nvPr/>
        </p:nvSpPr>
        <p:spPr bwMode="auto">
          <a:xfrm flipH="1">
            <a:off x="6781800" y="6002864"/>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7" name="Line 146"/>
          <p:cNvSpPr>
            <a:spLocks noChangeShapeType="1"/>
          </p:cNvSpPr>
          <p:nvPr/>
        </p:nvSpPr>
        <p:spPr bwMode="auto">
          <a:xfrm>
            <a:off x="6858000" y="4402664"/>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8" name="Line 147"/>
          <p:cNvSpPr>
            <a:spLocks noChangeShapeType="1"/>
          </p:cNvSpPr>
          <p:nvPr/>
        </p:nvSpPr>
        <p:spPr bwMode="auto">
          <a:xfrm>
            <a:off x="7848600" y="4402664"/>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9" name="Line 148"/>
          <p:cNvSpPr>
            <a:spLocks noChangeShapeType="1"/>
          </p:cNvSpPr>
          <p:nvPr/>
        </p:nvSpPr>
        <p:spPr bwMode="auto">
          <a:xfrm flipH="1">
            <a:off x="7086600" y="4326464"/>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50" name="Freeform 149"/>
          <p:cNvSpPr>
            <a:spLocks/>
          </p:cNvSpPr>
          <p:nvPr/>
        </p:nvSpPr>
        <p:spPr bwMode="auto">
          <a:xfrm>
            <a:off x="2667000" y="4250264"/>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51" name="Line 150"/>
          <p:cNvSpPr>
            <a:spLocks noChangeShapeType="1"/>
          </p:cNvSpPr>
          <p:nvPr/>
        </p:nvSpPr>
        <p:spPr bwMode="auto">
          <a:xfrm>
            <a:off x="8153400" y="55456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52" name="Line 151"/>
          <p:cNvSpPr>
            <a:spLocks noChangeShapeType="1"/>
          </p:cNvSpPr>
          <p:nvPr/>
        </p:nvSpPr>
        <p:spPr bwMode="auto">
          <a:xfrm flipV="1">
            <a:off x="2165350" y="49487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53" name="Line 152"/>
          <p:cNvSpPr>
            <a:spLocks noChangeShapeType="1"/>
          </p:cNvSpPr>
          <p:nvPr/>
        </p:nvSpPr>
        <p:spPr bwMode="auto">
          <a:xfrm>
            <a:off x="2241550" y="49487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54" name="Line 153"/>
          <p:cNvSpPr>
            <a:spLocks noChangeShapeType="1"/>
          </p:cNvSpPr>
          <p:nvPr/>
        </p:nvSpPr>
        <p:spPr bwMode="auto">
          <a:xfrm>
            <a:off x="2241550" y="5113864"/>
            <a:ext cx="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28</a:t>
            </a:fld>
            <a:endParaRPr lang="en-US"/>
          </a:p>
        </p:txBody>
      </p:sp>
    </p:spTree>
    <p:extLst>
      <p:ext uri="{BB962C8B-B14F-4D97-AF65-F5344CB8AC3E}">
        <p14:creationId xmlns:p14="http://schemas.microsoft.com/office/powerpoint/2010/main" val="336475733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316480" y="3124201"/>
            <a:ext cx="6693883" cy="3733800"/>
            <a:chOff x="111685" y="808564"/>
            <a:chExt cx="8803715" cy="6095216"/>
          </a:xfrm>
        </p:grpSpPr>
        <p:sp>
          <p:nvSpPr>
            <p:cNvPr id="14339" name="Rectangle 3"/>
            <p:cNvSpPr>
              <a:spLocks noChangeArrowheads="1"/>
            </p:cNvSpPr>
            <p:nvPr/>
          </p:nvSpPr>
          <p:spPr bwMode="auto">
            <a:xfrm rot="10800000" flipV="1">
              <a:off x="111685" y="6123906"/>
              <a:ext cx="829143"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imm16</a:t>
              </a:r>
            </a:p>
          </p:txBody>
        </p:sp>
        <p:sp>
          <p:nvSpPr>
            <p:cNvPr id="14340" name="Rectangle 4"/>
            <p:cNvSpPr>
              <a:spLocks noChangeArrowheads="1"/>
            </p:cNvSpPr>
            <p:nvPr/>
          </p:nvSpPr>
          <p:spPr bwMode="auto">
            <a:xfrm>
              <a:off x="6934199" y="4021665"/>
              <a:ext cx="433888"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32</a:t>
              </a:r>
            </a:p>
          </p:txBody>
        </p:sp>
        <p:sp>
          <p:nvSpPr>
            <p:cNvPr id="14341" name="Rectangle 5"/>
            <p:cNvSpPr>
              <a:spLocks noChangeArrowheads="1"/>
            </p:cNvSpPr>
            <p:nvPr/>
          </p:nvSpPr>
          <p:spPr bwMode="auto">
            <a:xfrm>
              <a:off x="6046789" y="2408765"/>
              <a:ext cx="1039812" cy="456416"/>
            </a:xfrm>
            <a:prstGeom prst="rect">
              <a:avLst/>
            </a:prstGeom>
            <a:noFill/>
            <a:ln w="12700">
              <a:noFill/>
              <a:miter lim="800000"/>
              <a:headEnd/>
              <a:tailEnd/>
            </a:ln>
          </p:spPr>
          <p:txBody>
            <a:bodyPr lIns="90488" tIns="44450" rIns="90488" bIns="44450">
              <a:prstTxWarp prst="textNoShape">
                <a:avLst/>
              </a:prstTxWarp>
              <a:spAutoFit/>
            </a:bodyPr>
            <a:lstStyle/>
            <a:p>
              <a:r>
                <a:rPr lang="en-US" sz="1200" b="1" u="sng" dirty="0" err="1">
                  <a:solidFill>
                    <a:srgbClr val="0000FF"/>
                  </a:solidFill>
                  <a:latin typeface="+mn-lt"/>
                  <a:ea typeface="ＭＳ Ｐゴシック" charset="-128"/>
                  <a:cs typeface="ＭＳ Ｐゴシック" charset="-128"/>
                </a:rPr>
                <a:t>ALUctr</a:t>
              </a:r>
              <a:endParaRPr lang="en-US" sz="1200" b="1" u="sng" dirty="0">
                <a:solidFill>
                  <a:srgbClr val="0000FF"/>
                </a:solidFill>
                <a:latin typeface="+mn-lt"/>
                <a:ea typeface="ＭＳ Ｐゴシック" charset="-128"/>
                <a:cs typeface="ＭＳ Ｐゴシック" charset="-128"/>
              </a:endParaRPr>
            </a:p>
          </p:txBody>
        </p:sp>
        <p:sp>
          <p:nvSpPr>
            <p:cNvPr id="14342" name="Rectangle 6"/>
            <p:cNvSpPr>
              <a:spLocks noChangeArrowheads="1"/>
            </p:cNvSpPr>
            <p:nvPr/>
          </p:nvSpPr>
          <p:spPr bwMode="auto">
            <a:xfrm>
              <a:off x="3048001" y="4783664"/>
              <a:ext cx="502622"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clk</a:t>
              </a:r>
            </a:p>
          </p:txBody>
        </p:sp>
        <p:sp>
          <p:nvSpPr>
            <p:cNvPr id="14343" name="Rectangle 7"/>
            <p:cNvSpPr>
              <a:spLocks noChangeArrowheads="1"/>
            </p:cNvSpPr>
            <p:nvPr/>
          </p:nvSpPr>
          <p:spPr bwMode="auto">
            <a:xfrm>
              <a:off x="2503488" y="3878790"/>
              <a:ext cx="685851"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a:solidFill>
                    <a:schemeClr val="tx1"/>
                  </a:solidFill>
                  <a:latin typeface="Times" charset="0"/>
                </a:rPr>
                <a:t>busW</a:t>
              </a:r>
            </a:p>
          </p:txBody>
        </p:sp>
        <p:sp>
          <p:nvSpPr>
            <p:cNvPr id="14344" name="Rectangle 8"/>
            <p:cNvSpPr>
              <a:spLocks noChangeArrowheads="1"/>
            </p:cNvSpPr>
            <p:nvPr/>
          </p:nvSpPr>
          <p:spPr bwMode="auto">
            <a:xfrm>
              <a:off x="2625725" y="3183463"/>
              <a:ext cx="822699"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u="sng" dirty="0" err="1">
                  <a:solidFill>
                    <a:srgbClr val="0000FF"/>
                  </a:solidFill>
                  <a:latin typeface="+mn-lt"/>
                  <a:ea typeface="ＭＳ Ｐゴシック" charset="-128"/>
                  <a:cs typeface="ＭＳ Ｐゴシック" charset="-128"/>
                </a:rPr>
                <a:t>RegWr</a:t>
              </a:r>
              <a:endParaRPr lang="en-US" sz="1200" b="1" u="sng" dirty="0">
                <a:solidFill>
                  <a:srgbClr val="0000FF"/>
                </a:solidFill>
                <a:latin typeface="+mn-lt"/>
                <a:ea typeface="ＭＳ Ｐゴシック" charset="-128"/>
                <a:cs typeface="ＭＳ Ｐゴシック" charset="-128"/>
              </a:endParaRPr>
            </a:p>
          </p:txBody>
        </p:sp>
        <p:sp>
          <p:nvSpPr>
            <p:cNvPr id="14345" name="Line 9"/>
            <p:cNvSpPr>
              <a:spLocks noChangeShapeType="1"/>
            </p:cNvSpPr>
            <p:nvPr/>
          </p:nvSpPr>
          <p:spPr bwMode="auto">
            <a:xfrm flipH="1">
              <a:off x="2813050" y="4197877"/>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46" name="Rectangle 10"/>
            <p:cNvSpPr>
              <a:spLocks noChangeArrowheads="1"/>
            </p:cNvSpPr>
            <p:nvPr/>
          </p:nvSpPr>
          <p:spPr bwMode="auto">
            <a:xfrm>
              <a:off x="2665413" y="4297889"/>
              <a:ext cx="433888"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32</a:t>
              </a:r>
            </a:p>
          </p:txBody>
        </p:sp>
        <p:sp>
          <p:nvSpPr>
            <p:cNvPr id="14347" name="Line 11"/>
            <p:cNvSpPr>
              <a:spLocks noChangeShapeType="1"/>
            </p:cNvSpPr>
            <p:nvPr/>
          </p:nvSpPr>
          <p:spPr bwMode="auto">
            <a:xfrm flipH="1">
              <a:off x="5638800" y="4021664"/>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48" name="Rectangle 12"/>
            <p:cNvSpPr>
              <a:spLocks noChangeArrowheads="1"/>
            </p:cNvSpPr>
            <p:nvPr/>
          </p:nvSpPr>
          <p:spPr bwMode="auto">
            <a:xfrm>
              <a:off x="5486400" y="3716863"/>
              <a:ext cx="433888"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32</a:t>
              </a:r>
            </a:p>
          </p:txBody>
        </p:sp>
        <p:sp>
          <p:nvSpPr>
            <p:cNvPr id="14349" name="Rectangle 13"/>
            <p:cNvSpPr>
              <a:spLocks noChangeArrowheads="1"/>
            </p:cNvSpPr>
            <p:nvPr/>
          </p:nvSpPr>
          <p:spPr bwMode="auto">
            <a:xfrm>
              <a:off x="4692651" y="3716864"/>
              <a:ext cx="680230"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busA</a:t>
              </a:r>
            </a:p>
          </p:txBody>
        </p:sp>
        <p:sp>
          <p:nvSpPr>
            <p:cNvPr id="14350" name="Line 14"/>
            <p:cNvSpPr>
              <a:spLocks noChangeShapeType="1"/>
            </p:cNvSpPr>
            <p:nvPr/>
          </p:nvSpPr>
          <p:spPr bwMode="auto">
            <a:xfrm flipV="1">
              <a:off x="4953000" y="4555064"/>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51" name="Rectangle 15"/>
            <p:cNvSpPr>
              <a:spLocks noChangeArrowheads="1"/>
            </p:cNvSpPr>
            <p:nvPr/>
          </p:nvSpPr>
          <p:spPr bwMode="auto">
            <a:xfrm>
              <a:off x="4797426" y="4678889"/>
              <a:ext cx="433888"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32</a:t>
              </a:r>
            </a:p>
          </p:txBody>
        </p:sp>
        <p:sp>
          <p:nvSpPr>
            <p:cNvPr id="14352" name="Rectangle 16"/>
            <p:cNvSpPr>
              <a:spLocks noChangeArrowheads="1"/>
            </p:cNvSpPr>
            <p:nvPr/>
          </p:nvSpPr>
          <p:spPr bwMode="auto">
            <a:xfrm>
              <a:off x="4724398" y="4250264"/>
              <a:ext cx="668852"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busB</a:t>
              </a:r>
            </a:p>
          </p:txBody>
        </p:sp>
        <p:sp>
          <p:nvSpPr>
            <p:cNvPr id="14353" name="Line 17"/>
            <p:cNvSpPr>
              <a:spLocks noChangeShapeType="1"/>
            </p:cNvSpPr>
            <p:nvPr/>
          </p:nvSpPr>
          <p:spPr bwMode="auto">
            <a:xfrm flipV="1">
              <a:off x="43434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54" name="Line 18"/>
            <p:cNvSpPr>
              <a:spLocks noChangeShapeType="1"/>
            </p:cNvSpPr>
            <p:nvPr/>
          </p:nvSpPr>
          <p:spPr bwMode="auto">
            <a:xfrm flipV="1">
              <a:off x="35941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55" name="Rectangle 19"/>
            <p:cNvSpPr>
              <a:spLocks noChangeArrowheads="1"/>
            </p:cNvSpPr>
            <p:nvPr/>
          </p:nvSpPr>
          <p:spPr bwMode="auto">
            <a:xfrm>
              <a:off x="3451226" y="3412064"/>
              <a:ext cx="356560"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5</a:t>
              </a:r>
            </a:p>
          </p:txBody>
        </p:sp>
        <p:sp>
          <p:nvSpPr>
            <p:cNvPr id="14356" name="Line 20"/>
            <p:cNvSpPr>
              <a:spLocks noChangeShapeType="1"/>
            </p:cNvSpPr>
            <p:nvPr/>
          </p:nvSpPr>
          <p:spPr bwMode="auto">
            <a:xfrm flipV="1">
              <a:off x="39751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57" name="Rectangle 21"/>
            <p:cNvSpPr>
              <a:spLocks noChangeArrowheads="1"/>
            </p:cNvSpPr>
            <p:nvPr/>
          </p:nvSpPr>
          <p:spPr bwMode="auto">
            <a:xfrm>
              <a:off x="3810001" y="3412064"/>
              <a:ext cx="356560"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5</a:t>
              </a:r>
            </a:p>
          </p:txBody>
        </p:sp>
        <p:sp>
          <p:nvSpPr>
            <p:cNvPr id="14358" name="Rectangle 22"/>
            <p:cNvSpPr>
              <a:spLocks noChangeArrowheads="1"/>
            </p:cNvSpPr>
            <p:nvPr/>
          </p:nvSpPr>
          <p:spPr bwMode="auto">
            <a:xfrm>
              <a:off x="3389313" y="3788303"/>
              <a:ext cx="507446"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Rw</a:t>
              </a:r>
            </a:p>
          </p:txBody>
        </p:sp>
        <p:sp>
          <p:nvSpPr>
            <p:cNvPr id="14359" name="Rectangle 23"/>
            <p:cNvSpPr>
              <a:spLocks noChangeArrowheads="1"/>
            </p:cNvSpPr>
            <p:nvPr/>
          </p:nvSpPr>
          <p:spPr bwMode="auto">
            <a:xfrm>
              <a:off x="3846513" y="3788303"/>
              <a:ext cx="468255"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Ra</a:t>
              </a:r>
            </a:p>
          </p:txBody>
        </p:sp>
        <p:sp>
          <p:nvSpPr>
            <p:cNvPr id="14360" name="Rectangle 24"/>
            <p:cNvSpPr>
              <a:spLocks noChangeArrowheads="1"/>
            </p:cNvSpPr>
            <p:nvPr/>
          </p:nvSpPr>
          <p:spPr bwMode="auto">
            <a:xfrm>
              <a:off x="4227513" y="3788303"/>
              <a:ext cx="468255"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Rb</a:t>
              </a:r>
            </a:p>
          </p:txBody>
        </p:sp>
        <p:sp>
          <p:nvSpPr>
            <p:cNvPr id="14361" name="Rectangle 25"/>
            <p:cNvSpPr>
              <a:spLocks noChangeArrowheads="1"/>
            </p:cNvSpPr>
            <p:nvPr/>
          </p:nvSpPr>
          <p:spPr bwMode="auto">
            <a:xfrm>
              <a:off x="3389313" y="4174063"/>
              <a:ext cx="920465"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a:solidFill>
                    <a:schemeClr val="tx1"/>
                  </a:solidFill>
                  <a:latin typeface="Times" charset="0"/>
                </a:rPr>
                <a:t>RegFile</a:t>
              </a:r>
            </a:p>
          </p:txBody>
        </p:sp>
        <p:sp>
          <p:nvSpPr>
            <p:cNvPr id="14362" name="Rectangle 26"/>
            <p:cNvSpPr>
              <a:spLocks noChangeArrowheads="1"/>
            </p:cNvSpPr>
            <p:nvPr/>
          </p:nvSpPr>
          <p:spPr bwMode="auto">
            <a:xfrm>
              <a:off x="3810001" y="3183463"/>
              <a:ext cx="444501"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a:solidFill>
                    <a:schemeClr val="tx1"/>
                  </a:solidFill>
                  <a:latin typeface="Times" charset="0"/>
                </a:rPr>
                <a:t>Rs</a:t>
              </a:r>
            </a:p>
          </p:txBody>
        </p:sp>
        <p:sp>
          <p:nvSpPr>
            <p:cNvPr id="14363" name="Rectangle 27"/>
            <p:cNvSpPr>
              <a:spLocks noChangeArrowheads="1"/>
            </p:cNvSpPr>
            <p:nvPr/>
          </p:nvSpPr>
          <p:spPr bwMode="auto">
            <a:xfrm>
              <a:off x="3641726" y="2421464"/>
              <a:ext cx="423457"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a:solidFill>
                    <a:schemeClr val="tx1"/>
                  </a:solidFill>
                  <a:latin typeface="Times" charset="0"/>
                </a:rPr>
                <a:t>Rt</a:t>
              </a:r>
            </a:p>
          </p:txBody>
        </p:sp>
        <p:sp>
          <p:nvSpPr>
            <p:cNvPr id="14364" name="Rectangle 28"/>
            <p:cNvSpPr>
              <a:spLocks noChangeArrowheads="1"/>
            </p:cNvSpPr>
            <p:nvPr/>
          </p:nvSpPr>
          <p:spPr bwMode="auto">
            <a:xfrm>
              <a:off x="4177708" y="3183463"/>
              <a:ext cx="423457" cy="430822"/>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100">
                  <a:solidFill>
                    <a:schemeClr val="tx1"/>
                  </a:solidFill>
                  <a:latin typeface="Times" charset="0"/>
                </a:rPr>
                <a:t>Rt</a:t>
              </a:r>
            </a:p>
          </p:txBody>
        </p:sp>
        <p:sp>
          <p:nvSpPr>
            <p:cNvPr id="14365" name="Rectangle 29"/>
            <p:cNvSpPr>
              <a:spLocks noChangeArrowheads="1"/>
            </p:cNvSpPr>
            <p:nvPr/>
          </p:nvSpPr>
          <p:spPr bwMode="auto">
            <a:xfrm>
              <a:off x="3209926" y="2421464"/>
              <a:ext cx="468255"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a:solidFill>
                    <a:schemeClr val="tx1"/>
                  </a:solidFill>
                  <a:latin typeface="Times" charset="0"/>
                </a:rPr>
                <a:t>Rd</a:t>
              </a:r>
            </a:p>
          </p:txBody>
        </p:sp>
        <p:sp>
          <p:nvSpPr>
            <p:cNvPr id="14366" name="Rectangle 30"/>
            <p:cNvSpPr>
              <a:spLocks noChangeArrowheads="1"/>
            </p:cNvSpPr>
            <p:nvPr/>
          </p:nvSpPr>
          <p:spPr bwMode="auto">
            <a:xfrm>
              <a:off x="2486026" y="2116665"/>
              <a:ext cx="846293"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u="sng" dirty="0" err="1">
                  <a:solidFill>
                    <a:srgbClr val="0000FF"/>
                  </a:solidFill>
                  <a:latin typeface="+mn-lt"/>
                  <a:ea typeface="ＭＳ Ｐゴシック" charset="-128"/>
                  <a:cs typeface="ＭＳ Ｐゴシック" charset="-128"/>
                </a:rPr>
                <a:t>RegDst</a:t>
              </a:r>
              <a:endParaRPr lang="en-US" sz="1200" b="1" u="sng" dirty="0">
                <a:solidFill>
                  <a:srgbClr val="0000FF"/>
                </a:solidFill>
                <a:latin typeface="+mn-lt"/>
                <a:ea typeface="ＭＳ Ｐゴシック" charset="-128"/>
                <a:cs typeface="ＭＳ Ｐゴシック" charset="-128"/>
              </a:endParaRPr>
            </a:p>
          </p:txBody>
        </p:sp>
        <p:grpSp>
          <p:nvGrpSpPr>
            <p:cNvPr id="14367" name="Group 31"/>
            <p:cNvGrpSpPr>
              <a:grpSpLocks/>
            </p:cNvGrpSpPr>
            <p:nvPr/>
          </p:nvGrpSpPr>
          <p:grpSpPr bwMode="auto">
            <a:xfrm>
              <a:off x="4521194" y="4950355"/>
              <a:ext cx="368300" cy="1243013"/>
              <a:chOff x="2848" y="3033"/>
              <a:chExt cx="232" cy="783"/>
            </a:xfrm>
          </p:grpSpPr>
          <p:sp>
            <p:nvSpPr>
              <p:cNvPr id="14488" name="Rectangle 32"/>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sz="1100"/>
              </a:p>
            </p:txBody>
          </p:sp>
          <p:sp>
            <p:nvSpPr>
              <p:cNvPr id="14489" name="Rectangle 33"/>
              <p:cNvSpPr>
                <a:spLocks noChangeArrowheads="1"/>
              </p:cNvSpPr>
              <p:nvPr/>
            </p:nvSpPr>
            <p:spPr bwMode="auto">
              <a:xfrm rot="5400000">
                <a:off x="2579" y="3315"/>
                <a:ext cx="783" cy="21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b="1">
                    <a:solidFill>
                      <a:schemeClr val="tx1"/>
                    </a:solidFill>
                    <a:latin typeface="Times" charset="0"/>
                  </a:rPr>
                  <a:t>Extender</a:t>
                </a:r>
                <a:endParaRPr lang="en-US" sz="1200" b="1">
                  <a:solidFill>
                    <a:schemeClr val="tx1"/>
                  </a:solidFill>
                  <a:latin typeface="Times" charset="0"/>
                </a:endParaRPr>
              </a:p>
            </p:txBody>
          </p:sp>
        </p:grpSp>
        <p:sp>
          <p:nvSpPr>
            <p:cNvPr id="14368" name="Rectangle 34"/>
            <p:cNvSpPr>
              <a:spLocks noChangeArrowheads="1"/>
            </p:cNvSpPr>
            <p:nvPr/>
          </p:nvSpPr>
          <p:spPr bwMode="auto">
            <a:xfrm>
              <a:off x="5029200" y="5517089"/>
              <a:ext cx="433888"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32</a:t>
              </a:r>
            </a:p>
          </p:txBody>
        </p:sp>
        <p:sp>
          <p:nvSpPr>
            <p:cNvPr id="14369" name="Line 35"/>
            <p:cNvSpPr>
              <a:spLocks noChangeShapeType="1"/>
            </p:cNvSpPr>
            <p:nvPr/>
          </p:nvSpPr>
          <p:spPr bwMode="auto">
            <a:xfrm flipH="1">
              <a:off x="5181600" y="5415489"/>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70" name="Line 36"/>
            <p:cNvSpPr>
              <a:spLocks noChangeShapeType="1"/>
            </p:cNvSpPr>
            <p:nvPr/>
          </p:nvSpPr>
          <p:spPr bwMode="auto">
            <a:xfrm flipH="1">
              <a:off x="4102100" y="5417077"/>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71" name="Rectangle 37"/>
            <p:cNvSpPr>
              <a:spLocks noChangeArrowheads="1"/>
            </p:cNvSpPr>
            <p:nvPr/>
          </p:nvSpPr>
          <p:spPr bwMode="auto">
            <a:xfrm>
              <a:off x="3886200" y="5517089"/>
              <a:ext cx="433888"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16</a:t>
              </a:r>
            </a:p>
          </p:txBody>
        </p:sp>
        <p:sp>
          <p:nvSpPr>
            <p:cNvPr id="14372" name="Rectangle 38"/>
            <p:cNvSpPr>
              <a:spLocks noChangeArrowheads="1"/>
            </p:cNvSpPr>
            <p:nvPr/>
          </p:nvSpPr>
          <p:spPr bwMode="auto">
            <a:xfrm>
              <a:off x="2971800" y="5240864"/>
              <a:ext cx="829143"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imm16</a:t>
              </a:r>
            </a:p>
          </p:txBody>
        </p:sp>
        <p:sp>
          <p:nvSpPr>
            <p:cNvPr id="14373" name="Rectangle 39"/>
            <p:cNvSpPr>
              <a:spLocks noChangeArrowheads="1"/>
            </p:cNvSpPr>
            <p:nvPr/>
          </p:nvSpPr>
          <p:spPr bwMode="auto">
            <a:xfrm>
              <a:off x="5294313" y="6447364"/>
              <a:ext cx="848675"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u="sng" dirty="0" err="1">
                  <a:solidFill>
                    <a:srgbClr val="0000FF"/>
                  </a:solidFill>
                  <a:latin typeface="+mn-lt"/>
                  <a:ea typeface="ＭＳ Ｐゴシック" charset="-128"/>
                  <a:cs typeface="ＭＳ Ｐゴシック" charset="-128"/>
                </a:rPr>
                <a:t>ALUSrc</a:t>
              </a:r>
              <a:endParaRPr lang="en-US" sz="1200" b="1" u="sng" dirty="0">
                <a:solidFill>
                  <a:srgbClr val="0000FF"/>
                </a:solidFill>
                <a:latin typeface="+mn-lt"/>
                <a:ea typeface="ＭＳ Ｐゴシック" charset="-128"/>
                <a:cs typeface="ＭＳ Ｐゴシック" charset="-128"/>
              </a:endParaRPr>
            </a:p>
          </p:txBody>
        </p:sp>
        <p:sp>
          <p:nvSpPr>
            <p:cNvPr id="14374" name="Rectangle 40"/>
            <p:cNvSpPr>
              <a:spLocks noChangeArrowheads="1"/>
            </p:cNvSpPr>
            <p:nvPr/>
          </p:nvSpPr>
          <p:spPr bwMode="auto">
            <a:xfrm>
              <a:off x="4343400" y="6447364"/>
              <a:ext cx="761785"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u="sng" dirty="0" err="1">
                  <a:solidFill>
                    <a:srgbClr val="0000FF"/>
                  </a:solidFill>
                  <a:latin typeface="+mn-lt"/>
                  <a:ea typeface="ＭＳ Ｐゴシック" charset="-128"/>
                  <a:cs typeface="ＭＳ Ｐゴシック" charset="-128"/>
                </a:rPr>
                <a:t>ExtOp</a:t>
              </a:r>
              <a:endParaRPr lang="en-US" sz="1200" b="1" u="sng" dirty="0">
                <a:solidFill>
                  <a:srgbClr val="0000FF"/>
                </a:solidFill>
                <a:latin typeface="+mn-lt"/>
                <a:ea typeface="ＭＳ Ｐゴシック" charset="-128"/>
                <a:cs typeface="ＭＳ Ｐゴシック" charset="-128"/>
              </a:endParaRPr>
            </a:p>
          </p:txBody>
        </p:sp>
        <p:sp>
          <p:nvSpPr>
            <p:cNvPr id="14375" name="Line 41"/>
            <p:cNvSpPr>
              <a:spLocks noChangeShapeType="1"/>
            </p:cNvSpPr>
            <p:nvPr/>
          </p:nvSpPr>
          <p:spPr bwMode="auto">
            <a:xfrm flipV="1">
              <a:off x="8610600" y="2802464"/>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sz="1100"/>
            </a:p>
          </p:txBody>
        </p:sp>
        <p:sp>
          <p:nvSpPr>
            <p:cNvPr id="14376" name="Rectangle 42"/>
            <p:cNvSpPr>
              <a:spLocks noChangeArrowheads="1"/>
            </p:cNvSpPr>
            <p:nvPr/>
          </p:nvSpPr>
          <p:spPr bwMode="auto">
            <a:xfrm>
              <a:off x="7696200" y="2345263"/>
              <a:ext cx="1207149"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u="sng" dirty="0" err="1">
                  <a:solidFill>
                    <a:srgbClr val="0000FF"/>
                  </a:solidFill>
                  <a:latin typeface="+mn-lt"/>
                  <a:ea typeface="ＭＳ Ｐゴシック" charset="-128"/>
                  <a:cs typeface="ＭＳ Ｐゴシック" charset="-128"/>
                </a:rPr>
                <a:t>MemtoReg</a:t>
              </a:r>
              <a:endParaRPr lang="en-US" sz="1200" b="1" u="sng" dirty="0">
                <a:solidFill>
                  <a:srgbClr val="0000FF"/>
                </a:solidFill>
                <a:latin typeface="+mn-lt"/>
                <a:ea typeface="ＭＳ Ｐゴシック" charset="-128"/>
                <a:cs typeface="ＭＳ Ｐゴシック" charset="-128"/>
              </a:endParaRPr>
            </a:p>
          </p:txBody>
        </p:sp>
        <p:sp>
          <p:nvSpPr>
            <p:cNvPr id="14377" name="Rectangle 43"/>
            <p:cNvSpPr>
              <a:spLocks noChangeArrowheads="1"/>
            </p:cNvSpPr>
            <p:nvPr/>
          </p:nvSpPr>
          <p:spPr bwMode="auto">
            <a:xfrm>
              <a:off x="6291263" y="5774262"/>
              <a:ext cx="502622"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clk</a:t>
              </a:r>
            </a:p>
          </p:txBody>
        </p:sp>
        <p:sp>
          <p:nvSpPr>
            <p:cNvPr id="14378" name="Rectangle 44"/>
            <p:cNvSpPr>
              <a:spLocks noChangeArrowheads="1"/>
            </p:cNvSpPr>
            <p:nvPr/>
          </p:nvSpPr>
          <p:spPr bwMode="auto">
            <a:xfrm>
              <a:off x="6019799" y="5240863"/>
              <a:ext cx="863476"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Data In</a:t>
              </a:r>
            </a:p>
          </p:txBody>
        </p:sp>
        <p:sp>
          <p:nvSpPr>
            <p:cNvPr id="14379" name="Line 45"/>
            <p:cNvSpPr>
              <a:spLocks noChangeShapeType="1"/>
            </p:cNvSpPr>
            <p:nvPr/>
          </p:nvSpPr>
          <p:spPr bwMode="auto">
            <a:xfrm flipH="1">
              <a:off x="6153150" y="5172602"/>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80" name="Rectangle 46"/>
            <p:cNvSpPr>
              <a:spLocks noChangeArrowheads="1"/>
            </p:cNvSpPr>
            <p:nvPr/>
          </p:nvSpPr>
          <p:spPr bwMode="auto">
            <a:xfrm>
              <a:off x="6183313" y="4948764"/>
              <a:ext cx="433888"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32</a:t>
              </a:r>
            </a:p>
          </p:txBody>
        </p:sp>
        <p:sp>
          <p:nvSpPr>
            <p:cNvPr id="14381" name="Line 47"/>
            <p:cNvSpPr>
              <a:spLocks noChangeShapeType="1"/>
            </p:cNvSpPr>
            <p:nvPr/>
          </p:nvSpPr>
          <p:spPr bwMode="auto">
            <a:xfrm flipV="1">
              <a:off x="7302500" y="3183464"/>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sz="1100"/>
            </a:p>
          </p:txBody>
        </p:sp>
        <p:sp>
          <p:nvSpPr>
            <p:cNvPr id="14382" name="Rectangle 48"/>
            <p:cNvSpPr>
              <a:spLocks noChangeArrowheads="1"/>
            </p:cNvSpPr>
            <p:nvPr/>
          </p:nvSpPr>
          <p:spPr bwMode="auto">
            <a:xfrm>
              <a:off x="6858000" y="2726264"/>
              <a:ext cx="956812"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u="sng" dirty="0" err="1">
                  <a:solidFill>
                    <a:srgbClr val="0000FF"/>
                  </a:solidFill>
                  <a:latin typeface="+mn-lt"/>
                  <a:ea typeface="ＭＳ Ｐゴシック" charset="-128"/>
                  <a:cs typeface="ＭＳ Ｐゴシック" charset="-128"/>
                </a:rPr>
                <a:t>MemWr</a:t>
              </a:r>
              <a:endParaRPr lang="en-US" sz="1200" b="1" u="sng" dirty="0">
                <a:solidFill>
                  <a:srgbClr val="0000FF"/>
                </a:solidFill>
                <a:latin typeface="+mn-lt"/>
                <a:ea typeface="ＭＳ Ｐゴシック" charset="-128"/>
                <a:cs typeface="ＭＳ Ｐゴシック" charset="-128"/>
              </a:endParaRPr>
            </a:p>
          </p:txBody>
        </p:sp>
        <p:sp>
          <p:nvSpPr>
            <p:cNvPr id="14383" name="Rectangle 49"/>
            <p:cNvSpPr>
              <a:spLocks noChangeArrowheads="1"/>
            </p:cNvSpPr>
            <p:nvPr/>
          </p:nvSpPr>
          <p:spPr bwMode="auto">
            <a:xfrm>
              <a:off x="4976813" y="2442102"/>
              <a:ext cx="726008"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dirty="0">
                  <a:latin typeface="Times" charset="0"/>
                </a:rPr>
                <a:t>Equal</a:t>
              </a:r>
            </a:p>
          </p:txBody>
        </p:sp>
        <p:sp>
          <p:nvSpPr>
            <p:cNvPr id="14384" name="Line 50"/>
            <p:cNvSpPr>
              <a:spLocks noChangeShapeType="1"/>
            </p:cNvSpPr>
            <p:nvPr/>
          </p:nvSpPr>
          <p:spPr bwMode="auto">
            <a:xfrm>
              <a:off x="3092450" y="1037164"/>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sz="1100"/>
            </a:p>
          </p:txBody>
        </p:sp>
        <p:sp>
          <p:nvSpPr>
            <p:cNvPr id="14385" name="Rectangle 51"/>
            <p:cNvSpPr>
              <a:spLocks noChangeArrowheads="1"/>
            </p:cNvSpPr>
            <p:nvPr/>
          </p:nvSpPr>
          <p:spPr bwMode="auto">
            <a:xfrm>
              <a:off x="5562599" y="821264"/>
              <a:ext cx="1737423"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Instruction&lt;31:0&gt;</a:t>
              </a:r>
            </a:p>
          </p:txBody>
        </p:sp>
        <p:sp>
          <p:nvSpPr>
            <p:cNvPr id="14386" name="Line 52"/>
            <p:cNvSpPr>
              <a:spLocks noChangeShapeType="1"/>
            </p:cNvSpPr>
            <p:nvPr/>
          </p:nvSpPr>
          <p:spPr bwMode="auto">
            <a:xfrm>
              <a:off x="34290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sz="1100"/>
            </a:p>
          </p:txBody>
        </p:sp>
        <p:sp>
          <p:nvSpPr>
            <p:cNvPr id="14387" name="Rectangle 53"/>
            <p:cNvSpPr>
              <a:spLocks noChangeArrowheads="1"/>
            </p:cNvSpPr>
            <p:nvPr/>
          </p:nvSpPr>
          <p:spPr bwMode="auto">
            <a:xfrm rot="5400000">
              <a:off x="2999963" y="1330344"/>
              <a:ext cx="1175575" cy="3677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&lt;21:25&gt;</a:t>
              </a:r>
            </a:p>
          </p:txBody>
        </p:sp>
        <p:sp>
          <p:nvSpPr>
            <p:cNvPr id="14388" name="Rectangle 54"/>
            <p:cNvSpPr>
              <a:spLocks noChangeArrowheads="1"/>
            </p:cNvSpPr>
            <p:nvPr/>
          </p:nvSpPr>
          <p:spPr bwMode="auto">
            <a:xfrm rot="5400000">
              <a:off x="3533364" y="1330344"/>
              <a:ext cx="1175575" cy="3677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&lt;16:20&gt;</a:t>
              </a:r>
            </a:p>
          </p:txBody>
        </p:sp>
        <p:sp>
          <p:nvSpPr>
            <p:cNvPr id="14389" name="Rectangle 55"/>
            <p:cNvSpPr>
              <a:spLocks noChangeArrowheads="1"/>
            </p:cNvSpPr>
            <p:nvPr/>
          </p:nvSpPr>
          <p:spPr bwMode="auto">
            <a:xfrm rot="5400000">
              <a:off x="4071447" y="1330344"/>
              <a:ext cx="1166203" cy="3677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&lt;11:15&gt;</a:t>
              </a:r>
            </a:p>
          </p:txBody>
        </p:sp>
        <p:sp>
          <p:nvSpPr>
            <p:cNvPr id="14390" name="Rectangle 56"/>
            <p:cNvSpPr>
              <a:spLocks noChangeArrowheads="1"/>
            </p:cNvSpPr>
            <p:nvPr/>
          </p:nvSpPr>
          <p:spPr bwMode="auto">
            <a:xfrm rot="5400000">
              <a:off x="4613345" y="1317643"/>
              <a:ext cx="1047608" cy="3677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&lt;0:15&gt;</a:t>
              </a:r>
            </a:p>
          </p:txBody>
        </p:sp>
        <p:sp>
          <p:nvSpPr>
            <p:cNvPr id="14391" name="Line 57"/>
            <p:cNvSpPr>
              <a:spLocks noChangeShapeType="1"/>
            </p:cNvSpPr>
            <p:nvPr/>
          </p:nvSpPr>
          <p:spPr bwMode="auto">
            <a:xfrm>
              <a:off x="39624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sz="1100"/>
            </a:p>
          </p:txBody>
        </p:sp>
        <p:sp>
          <p:nvSpPr>
            <p:cNvPr id="14392" name="Line 58"/>
            <p:cNvSpPr>
              <a:spLocks noChangeShapeType="1"/>
            </p:cNvSpPr>
            <p:nvPr/>
          </p:nvSpPr>
          <p:spPr bwMode="auto">
            <a:xfrm>
              <a:off x="44958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sz="1100"/>
            </a:p>
          </p:txBody>
        </p:sp>
        <p:sp>
          <p:nvSpPr>
            <p:cNvPr id="14393" name="Line 59"/>
            <p:cNvSpPr>
              <a:spLocks noChangeShapeType="1"/>
            </p:cNvSpPr>
            <p:nvPr/>
          </p:nvSpPr>
          <p:spPr bwMode="auto">
            <a:xfrm>
              <a:off x="50292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sz="1100"/>
            </a:p>
          </p:txBody>
        </p:sp>
        <p:sp>
          <p:nvSpPr>
            <p:cNvPr id="14394" name="Rectangle 60"/>
            <p:cNvSpPr>
              <a:spLocks noChangeArrowheads="1"/>
            </p:cNvSpPr>
            <p:nvPr/>
          </p:nvSpPr>
          <p:spPr bwMode="auto">
            <a:xfrm>
              <a:off x="4786313" y="1875364"/>
              <a:ext cx="840520"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Imm16</a:t>
              </a:r>
            </a:p>
          </p:txBody>
        </p:sp>
        <p:sp>
          <p:nvSpPr>
            <p:cNvPr id="14395" name="Rectangle 61"/>
            <p:cNvSpPr>
              <a:spLocks noChangeArrowheads="1"/>
            </p:cNvSpPr>
            <p:nvPr/>
          </p:nvSpPr>
          <p:spPr bwMode="auto">
            <a:xfrm>
              <a:off x="4252913" y="1875364"/>
              <a:ext cx="485505"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Rd</a:t>
              </a:r>
            </a:p>
          </p:txBody>
        </p:sp>
        <p:sp>
          <p:nvSpPr>
            <p:cNvPr id="14396" name="Rectangle 62"/>
            <p:cNvSpPr>
              <a:spLocks noChangeArrowheads="1"/>
            </p:cNvSpPr>
            <p:nvPr/>
          </p:nvSpPr>
          <p:spPr bwMode="auto">
            <a:xfrm>
              <a:off x="3795713" y="1875364"/>
              <a:ext cx="439694"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Rt</a:t>
              </a:r>
            </a:p>
          </p:txBody>
        </p:sp>
        <p:sp>
          <p:nvSpPr>
            <p:cNvPr id="14397" name="Rectangle 63"/>
            <p:cNvSpPr>
              <a:spLocks noChangeArrowheads="1"/>
            </p:cNvSpPr>
            <p:nvPr/>
          </p:nvSpPr>
          <p:spPr bwMode="auto">
            <a:xfrm>
              <a:off x="3262312" y="1875364"/>
              <a:ext cx="462650"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Rs</a:t>
              </a:r>
            </a:p>
          </p:txBody>
        </p:sp>
        <p:sp>
          <p:nvSpPr>
            <p:cNvPr id="14398" name="Rectangle 64"/>
            <p:cNvSpPr>
              <a:spLocks noChangeArrowheads="1"/>
            </p:cNvSpPr>
            <p:nvPr/>
          </p:nvSpPr>
          <p:spPr bwMode="auto">
            <a:xfrm>
              <a:off x="1981199" y="5240863"/>
              <a:ext cx="502622"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clk</a:t>
              </a:r>
            </a:p>
          </p:txBody>
        </p:sp>
        <p:grpSp>
          <p:nvGrpSpPr>
            <p:cNvPr id="14399" name="Group 65"/>
            <p:cNvGrpSpPr>
              <a:grpSpLocks/>
            </p:cNvGrpSpPr>
            <p:nvPr/>
          </p:nvGrpSpPr>
          <p:grpSpPr bwMode="auto">
            <a:xfrm>
              <a:off x="2049463" y="3770839"/>
              <a:ext cx="369888" cy="1343025"/>
              <a:chOff x="1321" y="2290"/>
              <a:chExt cx="233" cy="846"/>
            </a:xfrm>
          </p:grpSpPr>
          <p:sp>
            <p:nvSpPr>
              <p:cNvPr id="14484" name="Rectangle 66"/>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sz="1100"/>
              </a:p>
            </p:txBody>
          </p:sp>
          <p:sp>
            <p:nvSpPr>
              <p:cNvPr id="14485" name="Rectangle 67"/>
              <p:cNvSpPr>
                <a:spLocks noChangeArrowheads="1"/>
              </p:cNvSpPr>
              <p:nvPr/>
            </p:nvSpPr>
            <p:spPr bwMode="auto">
              <a:xfrm rot="5400000">
                <a:off x="1234" y="2677"/>
                <a:ext cx="393" cy="21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b="1">
                    <a:solidFill>
                      <a:schemeClr val="tx1"/>
                    </a:solidFill>
                    <a:latin typeface="Times" charset="0"/>
                  </a:rPr>
                  <a:t>PC</a:t>
                </a:r>
              </a:p>
            </p:txBody>
          </p:sp>
          <p:sp>
            <p:nvSpPr>
              <p:cNvPr id="14486" name="Rectangle 68"/>
              <p:cNvSpPr>
                <a:spLocks noChangeArrowheads="1"/>
              </p:cNvSpPr>
              <p:nvPr/>
            </p:nvSpPr>
            <p:spPr bwMode="auto">
              <a:xfrm rot="16200000">
                <a:off x="1275" y="2350"/>
                <a:ext cx="339" cy="21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b="1">
                    <a:solidFill>
                      <a:schemeClr val="tx1"/>
                    </a:solidFill>
                    <a:latin typeface="Times" charset="0"/>
                  </a:rPr>
                  <a:t>00</a:t>
                </a:r>
              </a:p>
            </p:txBody>
          </p:sp>
          <p:sp>
            <p:nvSpPr>
              <p:cNvPr id="14487" name="Rectangle 69"/>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sz="1100"/>
              </a:p>
            </p:txBody>
          </p:sp>
        </p:grpSp>
        <p:sp>
          <p:nvSpPr>
            <p:cNvPr id="14400" name="Rectangle 70"/>
            <p:cNvSpPr>
              <a:spLocks noChangeArrowheads="1"/>
            </p:cNvSpPr>
            <p:nvPr/>
          </p:nvSpPr>
          <p:spPr bwMode="auto">
            <a:xfrm>
              <a:off x="1449388" y="991127"/>
              <a:ext cx="239712" cy="369887"/>
            </a:xfrm>
            <a:prstGeom prst="rect">
              <a:avLst/>
            </a:prstGeom>
            <a:noFill/>
            <a:ln w="12700">
              <a:noFill/>
              <a:miter lim="800000"/>
              <a:headEnd/>
              <a:tailEnd/>
            </a:ln>
          </p:spPr>
          <p:txBody>
            <a:bodyPr wrap="none" anchor="ctr">
              <a:prstTxWarp prst="textNoShape">
                <a:avLst/>
              </a:prstTxWarp>
            </a:bodyPr>
            <a:lstStyle/>
            <a:p>
              <a:endParaRPr lang="en-US" sz="1100"/>
            </a:p>
          </p:txBody>
        </p:sp>
        <p:sp>
          <p:nvSpPr>
            <p:cNvPr id="14401" name="Rectangle 71"/>
            <p:cNvSpPr>
              <a:spLocks noChangeArrowheads="1"/>
            </p:cNvSpPr>
            <p:nvPr/>
          </p:nvSpPr>
          <p:spPr bwMode="auto">
            <a:xfrm>
              <a:off x="1449388" y="1808689"/>
              <a:ext cx="239712" cy="369888"/>
            </a:xfrm>
            <a:prstGeom prst="rect">
              <a:avLst/>
            </a:prstGeom>
            <a:noFill/>
            <a:ln w="12700">
              <a:noFill/>
              <a:miter lim="800000"/>
              <a:headEnd/>
              <a:tailEnd/>
            </a:ln>
          </p:spPr>
          <p:txBody>
            <a:bodyPr wrap="none" anchor="ctr">
              <a:prstTxWarp prst="textNoShape">
                <a:avLst/>
              </a:prstTxWarp>
            </a:bodyPr>
            <a:lstStyle/>
            <a:p>
              <a:endParaRPr lang="en-US" sz="1100"/>
            </a:p>
          </p:txBody>
        </p:sp>
        <p:sp>
          <p:nvSpPr>
            <p:cNvPr id="14402" name="Rectangle 72"/>
            <p:cNvSpPr>
              <a:spLocks noChangeArrowheads="1"/>
            </p:cNvSpPr>
            <p:nvPr/>
          </p:nvSpPr>
          <p:spPr bwMode="auto">
            <a:xfrm>
              <a:off x="430213" y="3259664"/>
              <a:ext cx="347968"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a:solidFill>
                    <a:schemeClr val="tx1"/>
                  </a:solidFill>
                  <a:latin typeface="Times" charset="0"/>
                </a:rPr>
                <a:t>4</a:t>
              </a:r>
            </a:p>
          </p:txBody>
        </p:sp>
        <p:sp>
          <p:nvSpPr>
            <p:cNvPr id="14403" name="Rectangle 73"/>
            <p:cNvSpPr>
              <a:spLocks noChangeArrowheads="1"/>
            </p:cNvSpPr>
            <p:nvPr/>
          </p:nvSpPr>
          <p:spPr bwMode="auto">
            <a:xfrm>
              <a:off x="803279" y="2192864"/>
              <a:ext cx="1756690" cy="49206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u="sng" dirty="0" err="1" smtClean="0">
                  <a:solidFill>
                    <a:srgbClr val="0000FF"/>
                  </a:solidFill>
                  <a:latin typeface="+mn-lt"/>
                  <a:ea typeface="ＭＳ Ｐゴシック" charset="-128"/>
                  <a:cs typeface="ＭＳ Ｐゴシック" charset="-128"/>
                </a:rPr>
                <a:t>nPC_sel</a:t>
              </a:r>
              <a:r>
                <a:rPr lang="en-US" sz="1200" b="1" u="sng" dirty="0" smtClean="0">
                  <a:solidFill>
                    <a:srgbClr val="0000FF"/>
                  </a:solidFill>
                  <a:latin typeface="+mn-lt"/>
                  <a:ea typeface="ＭＳ Ｐゴシック" charset="-128"/>
                  <a:cs typeface="ＭＳ Ｐゴシック" charset="-128"/>
                </a:rPr>
                <a:t> &amp; </a:t>
              </a:r>
              <a:r>
                <a:rPr lang="en-US" sz="1200" b="1" dirty="0" smtClean="0">
                  <a:latin typeface="+mn-lt"/>
                  <a:ea typeface="ＭＳ Ｐゴシック" charset="-128"/>
                  <a:cs typeface="ＭＳ Ｐゴシック" charset="-128"/>
                </a:rPr>
                <a:t>Equal</a:t>
              </a:r>
              <a:endParaRPr lang="en-US" sz="1200" b="1" dirty="0">
                <a:latin typeface="+mn-lt"/>
                <a:ea typeface="ＭＳ Ｐゴシック" charset="-128"/>
                <a:cs typeface="ＭＳ Ｐゴシック" charset="-128"/>
              </a:endParaRPr>
            </a:p>
          </p:txBody>
        </p:sp>
        <p:sp>
          <p:nvSpPr>
            <p:cNvPr id="14404" name="Line 74"/>
            <p:cNvSpPr>
              <a:spLocks noChangeShapeType="1"/>
            </p:cNvSpPr>
            <p:nvPr/>
          </p:nvSpPr>
          <p:spPr bwMode="auto">
            <a:xfrm>
              <a:off x="1801813" y="2580214"/>
              <a:ext cx="0" cy="129222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sz="1100"/>
            </a:p>
          </p:txBody>
        </p:sp>
        <p:grpSp>
          <p:nvGrpSpPr>
            <p:cNvPr id="14405" name="Group 75"/>
            <p:cNvGrpSpPr>
              <a:grpSpLocks/>
            </p:cNvGrpSpPr>
            <p:nvPr/>
          </p:nvGrpSpPr>
          <p:grpSpPr bwMode="auto">
            <a:xfrm>
              <a:off x="447676" y="4936064"/>
              <a:ext cx="347663" cy="1066800"/>
              <a:chOff x="245" y="3168"/>
              <a:chExt cx="219" cy="672"/>
            </a:xfrm>
          </p:grpSpPr>
          <p:sp>
            <p:nvSpPr>
              <p:cNvPr id="14482" name="Rectangle 76"/>
              <p:cNvSpPr>
                <a:spLocks noChangeArrowheads="1"/>
              </p:cNvSpPr>
              <p:nvPr/>
            </p:nvSpPr>
            <p:spPr bwMode="auto">
              <a:xfrm>
                <a:off x="264" y="3168"/>
                <a:ext cx="186" cy="672"/>
              </a:xfrm>
              <a:prstGeom prst="rect">
                <a:avLst/>
              </a:prstGeom>
              <a:noFill/>
              <a:ln w="25400">
                <a:solidFill>
                  <a:schemeClr val="tx1"/>
                </a:solidFill>
                <a:miter lim="800000"/>
                <a:headEnd/>
                <a:tailEnd/>
              </a:ln>
            </p:spPr>
            <p:txBody>
              <a:bodyPr wrap="none" anchor="ctr">
                <a:prstTxWarp prst="textNoShape">
                  <a:avLst/>
                </a:prstTxWarp>
              </a:bodyPr>
              <a:lstStyle/>
              <a:p>
                <a:endParaRPr lang="en-US" sz="1100"/>
              </a:p>
            </p:txBody>
          </p:sp>
          <p:sp>
            <p:nvSpPr>
              <p:cNvPr id="14483" name="Rectangle 77"/>
              <p:cNvSpPr>
                <a:spLocks noChangeArrowheads="1"/>
              </p:cNvSpPr>
              <p:nvPr/>
            </p:nvSpPr>
            <p:spPr bwMode="auto">
              <a:xfrm rot="5400000">
                <a:off x="31" y="3385"/>
                <a:ext cx="647" cy="21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b="1">
                    <a:solidFill>
                      <a:schemeClr val="tx1"/>
                    </a:solidFill>
                    <a:latin typeface="Times" charset="0"/>
                  </a:rPr>
                  <a:t>PC Ext</a:t>
                </a:r>
              </a:p>
            </p:txBody>
          </p:sp>
        </p:grpSp>
        <p:grpSp>
          <p:nvGrpSpPr>
            <p:cNvPr id="14406" name="Group 78"/>
            <p:cNvGrpSpPr>
              <a:grpSpLocks/>
            </p:cNvGrpSpPr>
            <p:nvPr/>
          </p:nvGrpSpPr>
          <p:grpSpPr bwMode="auto">
            <a:xfrm>
              <a:off x="1997075" y="808564"/>
              <a:ext cx="1101725" cy="1155700"/>
              <a:chOff x="1258" y="424"/>
              <a:chExt cx="694" cy="728"/>
            </a:xfrm>
          </p:grpSpPr>
          <p:sp>
            <p:nvSpPr>
              <p:cNvPr id="14479" name="Rectangle 79"/>
              <p:cNvSpPr>
                <a:spLocks noChangeArrowheads="1"/>
              </p:cNvSpPr>
              <p:nvPr/>
            </p:nvSpPr>
            <p:spPr bwMode="auto">
              <a:xfrm>
                <a:off x="1258" y="443"/>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sz="1100"/>
              </a:p>
            </p:txBody>
          </p:sp>
          <p:sp>
            <p:nvSpPr>
              <p:cNvPr id="14480" name="Rectangle 80"/>
              <p:cNvSpPr>
                <a:spLocks noChangeArrowheads="1"/>
              </p:cNvSpPr>
              <p:nvPr/>
            </p:nvSpPr>
            <p:spPr bwMode="auto">
              <a:xfrm>
                <a:off x="1440" y="864"/>
                <a:ext cx="371" cy="28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Adr</a:t>
                </a:r>
              </a:p>
            </p:txBody>
          </p:sp>
          <p:sp>
            <p:nvSpPr>
              <p:cNvPr id="14481" name="Rectangle 81"/>
              <p:cNvSpPr>
                <a:spLocks noChangeArrowheads="1"/>
              </p:cNvSpPr>
              <p:nvPr/>
            </p:nvSpPr>
            <p:spPr bwMode="auto">
              <a:xfrm>
                <a:off x="1280" y="424"/>
                <a:ext cx="631" cy="481"/>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200" b="1">
                    <a:solidFill>
                      <a:schemeClr val="tx1"/>
                    </a:solidFill>
                    <a:latin typeface="Times" charset="0"/>
                  </a:rPr>
                  <a:t>Inst</a:t>
                </a:r>
              </a:p>
              <a:p>
                <a:pPr algn="ctr"/>
                <a:r>
                  <a:rPr lang="en-US" sz="1200" b="1">
                    <a:solidFill>
                      <a:schemeClr val="tx1"/>
                    </a:solidFill>
                    <a:latin typeface="Times" charset="0"/>
                  </a:rPr>
                  <a:t>Memory</a:t>
                </a:r>
              </a:p>
            </p:txBody>
          </p:sp>
        </p:grpSp>
        <p:grpSp>
          <p:nvGrpSpPr>
            <p:cNvPr id="14407" name="Group 82"/>
            <p:cNvGrpSpPr>
              <a:grpSpLocks/>
            </p:cNvGrpSpPr>
            <p:nvPr/>
          </p:nvGrpSpPr>
          <p:grpSpPr bwMode="auto">
            <a:xfrm>
              <a:off x="990601" y="3335865"/>
              <a:ext cx="381000" cy="1066800"/>
              <a:chOff x="432" y="912"/>
              <a:chExt cx="240" cy="672"/>
            </a:xfrm>
          </p:grpSpPr>
          <p:sp>
            <p:nvSpPr>
              <p:cNvPr id="14477" name="Rectangle 83"/>
              <p:cNvSpPr>
                <a:spLocks noChangeArrowheads="1"/>
              </p:cNvSpPr>
              <p:nvPr/>
            </p:nvSpPr>
            <p:spPr bwMode="auto">
              <a:xfrm rot="5400000">
                <a:off x="250" y="1126"/>
                <a:ext cx="594" cy="21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b="1">
                    <a:solidFill>
                      <a:schemeClr val="tx1"/>
                    </a:solidFill>
                    <a:latin typeface="Times" charset="0"/>
                  </a:rPr>
                  <a:t>Adder</a:t>
                </a:r>
              </a:p>
            </p:txBody>
          </p:sp>
          <p:sp>
            <p:nvSpPr>
              <p:cNvPr id="14478" name="Freeform 84"/>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sz="1100"/>
              </a:p>
            </p:txBody>
          </p:sp>
        </p:grpSp>
        <p:grpSp>
          <p:nvGrpSpPr>
            <p:cNvPr id="14408" name="Group 85"/>
            <p:cNvGrpSpPr>
              <a:grpSpLocks/>
            </p:cNvGrpSpPr>
            <p:nvPr/>
          </p:nvGrpSpPr>
          <p:grpSpPr bwMode="auto">
            <a:xfrm>
              <a:off x="990601" y="4555065"/>
              <a:ext cx="381000" cy="1066800"/>
              <a:chOff x="432" y="912"/>
              <a:chExt cx="240" cy="672"/>
            </a:xfrm>
          </p:grpSpPr>
          <p:sp>
            <p:nvSpPr>
              <p:cNvPr id="14475" name="Rectangle 86"/>
              <p:cNvSpPr>
                <a:spLocks noChangeArrowheads="1"/>
              </p:cNvSpPr>
              <p:nvPr/>
            </p:nvSpPr>
            <p:spPr bwMode="auto">
              <a:xfrm rot="5400000">
                <a:off x="250" y="1126"/>
                <a:ext cx="594" cy="21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b="1">
                    <a:solidFill>
                      <a:schemeClr val="tx1"/>
                    </a:solidFill>
                    <a:latin typeface="Times" charset="0"/>
                  </a:rPr>
                  <a:t>Adder</a:t>
                </a:r>
              </a:p>
            </p:txBody>
          </p:sp>
          <p:sp>
            <p:nvSpPr>
              <p:cNvPr id="14476" name="Freeform 87"/>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sz="1100"/>
              </a:p>
            </p:txBody>
          </p:sp>
        </p:grpSp>
        <p:grpSp>
          <p:nvGrpSpPr>
            <p:cNvPr id="14409" name="Group 88"/>
            <p:cNvGrpSpPr>
              <a:grpSpLocks/>
            </p:cNvGrpSpPr>
            <p:nvPr/>
          </p:nvGrpSpPr>
          <p:grpSpPr bwMode="auto">
            <a:xfrm>
              <a:off x="1608138" y="3793064"/>
              <a:ext cx="347663" cy="1447800"/>
              <a:chOff x="485" y="864"/>
              <a:chExt cx="219" cy="912"/>
            </a:xfrm>
          </p:grpSpPr>
          <p:sp>
            <p:nvSpPr>
              <p:cNvPr id="14473" name="Rectangle 89"/>
              <p:cNvSpPr>
                <a:spLocks noChangeArrowheads="1"/>
              </p:cNvSpPr>
              <p:nvPr/>
            </p:nvSpPr>
            <p:spPr bwMode="auto">
              <a:xfrm rot="5400000">
                <a:off x="345" y="1226"/>
                <a:ext cx="500" cy="21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b="1">
                    <a:solidFill>
                      <a:schemeClr val="tx1"/>
                    </a:solidFill>
                    <a:latin typeface="Times" charset="0"/>
                  </a:rPr>
                  <a:t>Mux</a:t>
                </a:r>
              </a:p>
            </p:txBody>
          </p:sp>
          <p:sp>
            <p:nvSpPr>
              <p:cNvPr id="14474" name="Freeform 90"/>
              <p:cNvSpPr>
                <a:spLocks/>
              </p:cNvSpPr>
              <p:nvPr/>
            </p:nvSpPr>
            <p:spPr bwMode="auto">
              <a:xfrm>
                <a:off x="528" y="864"/>
                <a:ext cx="144" cy="912"/>
              </a:xfrm>
              <a:custGeom>
                <a:avLst/>
                <a:gdLst>
                  <a:gd name="T0" fmla="*/ 0 w 144"/>
                  <a:gd name="T1" fmla="*/ 0 h 912"/>
                  <a:gd name="T2" fmla="*/ 0 w 144"/>
                  <a:gd name="T3" fmla="*/ 912 h 912"/>
                  <a:gd name="T4" fmla="*/ 144 w 144"/>
                  <a:gd name="T5" fmla="*/ 768 h 912"/>
                  <a:gd name="T6" fmla="*/ 144 w 144"/>
                  <a:gd name="T7" fmla="*/ 144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sz="1100"/>
              </a:p>
            </p:txBody>
          </p:sp>
        </p:grpSp>
        <p:sp>
          <p:nvSpPr>
            <p:cNvPr id="14410" name="Freeform 91"/>
            <p:cNvSpPr>
              <a:spLocks/>
            </p:cNvSpPr>
            <p:nvPr/>
          </p:nvSpPr>
          <p:spPr bwMode="auto">
            <a:xfrm>
              <a:off x="2362200" y="1811864"/>
              <a:ext cx="152400" cy="2743200"/>
            </a:xfrm>
            <a:custGeom>
              <a:avLst/>
              <a:gdLst>
                <a:gd name="T0" fmla="*/ 0 w 144"/>
                <a:gd name="T1" fmla="*/ 2743200 h 1728"/>
                <a:gd name="T2" fmla="*/ 152400 w 144"/>
                <a:gd name="T3" fmla="*/ 27432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11" name="Freeform 92"/>
            <p:cNvSpPr>
              <a:spLocks/>
            </p:cNvSpPr>
            <p:nvPr/>
          </p:nvSpPr>
          <p:spPr bwMode="auto">
            <a:xfrm>
              <a:off x="304800" y="3031064"/>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12" name="Line 93"/>
            <p:cNvSpPr>
              <a:spLocks noChangeShapeType="1"/>
            </p:cNvSpPr>
            <p:nvPr/>
          </p:nvSpPr>
          <p:spPr bwMode="auto">
            <a:xfrm>
              <a:off x="685800" y="34882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13" name="Line 94"/>
            <p:cNvSpPr>
              <a:spLocks noChangeShapeType="1"/>
            </p:cNvSpPr>
            <p:nvPr/>
          </p:nvSpPr>
          <p:spPr bwMode="auto">
            <a:xfrm>
              <a:off x="1371600" y="39454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14" name="Freeform 95"/>
            <p:cNvSpPr>
              <a:spLocks/>
            </p:cNvSpPr>
            <p:nvPr/>
          </p:nvSpPr>
          <p:spPr bwMode="auto">
            <a:xfrm>
              <a:off x="609600" y="3945464"/>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15" name="Line 96"/>
            <p:cNvSpPr>
              <a:spLocks noChangeShapeType="1"/>
            </p:cNvSpPr>
            <p:nvPr/>
          </p:nvSpPr>
          <p:spPr bwMode="auto">
            <a:xfrm>
              <a:off x="762000" y="5469464"/>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16" name="Freeform 97"/>
            <p:cNvSpPr>
              <a:spLocks/>
            </p:cNvSpPr>
            <p:nvPr/>
          </p:nvSpPr>
          <p:spPr bwMode="auto">
            <a:xfrm>
              <a:off x="228600" y="5469464"/>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17" name="Line 98"/>
            <p:cNvSpPr>
              <a:spLocks noChangeShapeType="1"/>
            </p:cNvSpPr>
            <p:nvPr/>
          </p:nvSpPr>
          <p:spPr bwMode="auto">
            <a:xfrm>
              <a:off x="1371600" y="5088464"/>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18" name="Line 99"/>
            <p:cNvSpPr>
              <a:spLocks noChangeShapeType="1"/>
            </p:cNvSpPr>
            <p:nvPr/>
          </p:nvSpPr>
          <p:spPr bwMode="auto">
            <a:xfrm>
              <a:off x="1905000" y="4555064"/>
              <a:ext cx="228600" cy="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grpSp>
          <p:nvGrpSpPr>
            <p:cNvPr id="14419" name="Group 100"/>
            <p:cNvGrpSpPr>
              <a:grpSpLocks/>
            </p:cNvGrpSpPr>
            <p:nvPr/>
          </p:nvGrpSpPr>
          <p:grpSpPr bwMode="auto">
            <a:xfrm>
              <a:off x="3200400" y="2850092"/>
              <a:ext cx="838200" cy="430213"/>
              <a:chOff x="2640" y="1422"/>
              <a:chExt cx="528" cy="271"/>
            </a:xfrm>
          </p:grpSpPr>
          <p:sp>
            <p:nvSpPr>
              <p:cNvPr id="14470" name="Rectangle 101"/>
              <p:cNvSpPr>
                <a:spLocks noChangeArrowheads="1"/>
              </p:cNvSpPr>
              <p:nvPr/>
            </p:nvSpPr>
            <p:spPr bwMode="auto">
              <a:xfrm>
                <a:off x="2928" y="1422"/>
                <a:ext cx="214"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0</a:t>
                </a:r>
              </a:p>
            </p:txBody>
          </p:sp>
          <p:sp>
            <p:nvSpPr>
              <p:cNvPr id="14471" name="Rectangle 102"/>
              <p:cNvSpPr>
                <a:spLocks noChangeArrowheads="1"/>
              </p:cNvSpPr>
              <p:nvPr/>
            </p:nvSpPr>
            <p:spPr bwMode="auto">
              <a:xfrm>
                <a:off x="2688" y="1422"/>
                <a:ext cx="214"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1</a:t>
                </a:r>
              </a:p>
            </p:txBody>
          </p:sp>
          <p:sp>
            <p:nvSpPr>
              <p:cNvPr id="14472" name="Freeform 10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sz="1100"/>
              </a:p>
            </p:txBody>
          </p:sp>
        </p:grpSp>
        <p:sp>
          <p:nvSpPr>
            <p:cNvPr id="14420" name="Rectangle 104"/>
            <p:cNvSpPr>
              <a:spLocks noChangeArrowheads="1"/>
            </p:cNvSpPr>
            <p:nvPr/>
          </p:nvSpPr>
          <p:spPr bwMode="auto">
            <a:xfrm>
              <a:off x="3200400" y="3793064"/>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sz="1100"/>
            </a:p>
          </p:txBody>
        </p:sp>
        <p:grpSp>
          <p:nvGrpSpPr>
            <p:cNvPr id="14421" name="Group 105"/>
            <p:cNvGrpSpPr>
              <a:grpSpLocks/>
            </p:cNvGrpSpPr>
            <p:nvPr/>
          </p:nvGrpSpPr>
          <p:grpSpPr bwMode="auto">
            <a:xfrm>
              <a:off x="5508625" y="4402664"/>
              <a:ext cx="358775" cy="1298575"/>
              <a:chOff x="3518" y="2640"/>
              <a:chExt cx="226" cy="818"/>
            </a:xfrm>
          </p:grpSpPr>
          <p:sp>
            <p:nvSpPr>
              <p:cNvPr id="14467" name="Rectangle 106"/>
              <p:cNvSpPr>
                <a:spLocks noChangeArrowheads="1"/>
              </p:cNvSpPr>
              <p:nvPr/>
            </p:nvSpPr>
            <p:spPr bwMode="auto">
              <a:xfrm>
                <a:off x="3518" y="2696"/>
                <a:ext cx="214"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0</a:t>
                </a:r>
              </a:p>
            </p:txBody>
          </p:sp>
          <p:sp>
            <p:nvSpPr>
              <p:cNvPr id="14468" name="Rectangle 107"/>
              <p:cNvSpPr>
                <a:spLocks noChangeArrowheads="1"/>
              </p:cNvSpPr>
              <p:nvPr/>
            </p:nvSpPr>
            <p:spPr bwMode="auto">
              <a:xfrm>
                <a:off x="3518" y="3187"/>
                <a:ext cx="214"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1</a:t>
                </a:r>
              </a:p>
            </p:txBody>
          </p:sp>
          <p:sp>
            <p:nvSpPr>
              <p:cNvPr id="14469" name="Freeform 10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sz="1100"/>
              </a:p>
            </p:txBody>
          </p:sp>
        </p:grpSp>
        <p:grpSp>
          <p:nvGrpSpPr>
            <p:cNvPr id="14422" name="Group 109"/>
            <p:cNvGrpSpPr>
              <a:grpSpLocks/>
            </p:cNvGrpSpPr>
            <p:nvPr/>
          </p:nvGrpSpPr>
          <p:grpSpPr bwMode="auto">
            <a:xfrm>
              <a:off x="6372225" y="3793064"/>
              <a:ext cx="485775" cy="1143000"/>
              <a:chOff x="4009" y="2304"/>
              <a:chExt cx="306" cy="720"/>
            </a:xfrm>
          </p:grpSpPr>
          <p:sp>
            <p:nvSpPr>
              <p:cNvPr id="14464" name="Rectangle 110"/>
              <p:cNvSpPr>
                <a:spLocks noChangeArrowheads="1"/>
              </p:cNvSpPr>
              <p:nvPr/>
            </p:nvSpPr>
            <p:spPr bwMode="auto">
              <a:xfrm>
                <a:off x="4009" y="2322"/>
                <a:ext cx="222"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b="1">
                    <a:solidFill>
                      <a:schemeClr val="tx1"/>
                    </a:solidFill>
                    <a:latin typeface="Times" charset="0"/>
                  </a:rPr>
                  <a:t>=</a:t>
                </a:r>
              </a:p>
            </p:txBody>
          </p:sp>
          <p:sp>
            <p:nvSpPr>
              <p:cNvPr id="14465" name="Rectangle 111"/>
              <p:cNvSpPr>
                <a:spLocks noChangeArrowheads="1"/>
              </p:cNvSpPr>
              <p:nvPr/>
            </p:nvSpPr>
            <p:spPr bwMode="auto">
              <a:xfrm rot="5400000">
                <a:off x="3934" y="2579"/>
                <a:ext cx="503" cy="21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b="1">
                    <a:solidFill>
                      <a:schemeClr val="tx1"/>
                    </a:solidFill>
                    <a:latin typeface="Times" charset="0"/>
                  </a:rPr>
                  <a:t>ALU</a:t>
                </a:r>
              </a:p>
            </p:txBody>
          </p:sp>
          <p:sp>
            <p:nvSpPr>
              <p:cNvPr id="14466" name="Freeform 11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sz="1100"/>
              </a:p>
            </p:txBody>
          </p:sp>
        </p:grpSp>
        <p:grpSp>
          <p:nvGrpSpPr>
            <p:cNvPr id="14423" name="Group 113"/>
            <p:cNvGrpSpPr>
              <a:grpSpLocks/>
            </p:cNvGrpSpPr>
            <p:nvPr/>
          </p:nvGrpSpPr>
          <p:grpSpPr bwMode="auto">
            <a:xfrm>
              <a:off x="8404225" y="4174064"/>
              <a:ext cx="358775" cy="1600200"/>
              <a:chOff x="5294" y="2544"/>
              <a:chExt cx="226" cy="1008"/>
            </a:xfrm>
          </p:grpSpPr>
          <p:sp>
            <p:nvSpPr>
              <p:cNvPr id="14461" name="Rectangle 114"/>
              <p:cNvSpPr>
                <a:spLocks noChangeArrowheads="1"/>
              </p:cNvSpPr>
              <p:nvPr/>
            </p:nvSpPr>
            <p:spPr bwMode="auto">
              <a:xfrm>
                <a:off x="5294" y="2622"/>
                <a:ext cx="214"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0</a:t>
                </a:r>
              </a:p>
            </p:txBody>
          </p:sp>
          <p:sp>
            <p:nvSpPr>
              <p:cNvPr id="14462" name="Rectangle 115"/>
              <p:cNvSpPr>
                <a:spLocks noChangeArrowheads="1"/>
              </p:cNvSpPr>
              <p:nvPr/>
            </p:nvSpPr>
            <p:spPr bwMode="auto">
              <a:xfrm>
                <a:off x="5294" y="3246"/>
                <a:ext cx="214"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1</a:t>
                </a:r>
              </a:p>
            </p:txBody>
          </p:sp>
          <p:sp>
            <p:nvSpPr>
              <p:cNvPr id="14463" name="Freeform 116"/>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sz="1100"/>
              </a:p>
            </p:txBody>
          </p:sp>
        </p:grpSp>
        <p:grpSp>
          <p:nvGrpSpPr>
            <p:cNvPr id="14424" name="Group 117"/>
            <p:cNvGrpSpPr>
              <a:grpSpLocks/>
            </p:cNvGrpSpPr>
            <p:nvPr/>
          </p:nvGrpSpPr>
          <p:grpSpPr bwMode="auto">
            <a:xfrm>
              <a:off x="6981824" y="4983689"/>
              <a:ext cx="1149350" cy="1181100"/>
              <a:chOff x="4398" y="3054"/>
              <a:chExt cx="724" cy="744"/>
            </a:xfrm>
          </p:grpSpPr>
          <p:sp>
            <p:nvSpPr>
              <p:cNvPr id="14455" name="Rectangle 118"/>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sz="1100"/>
              </a:p>
            </p:txBody>
          </p:sp>
          <p:sp>
            <p:nvSpPr>
              <p:cNvPr id="14456" name="Rectangle 119"/>
              <p:cNvSpPr>
                <a:spLocks noChangeArrowheads="1"/>
              </p:cNvSpPr>
              <p:nvPr/>
            </p:nvSpPr>
            <p:spPr bwMode="auto">
              <a:xfrm>
                <a:off x="4398" y="3054"/>
                <a:ext cx="436"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WrEn</a:t>
                </a:r>
              </a:p>
            </p:txBody>
          </p:sp>
          <p:sp>
            <p:nvSpPr>
              <p:cNvPr id="14457" name="Rectangle 120"/>
              <p:cNvSpPr>
                <a:spLocks noChangeArrowheads="1"/>
              </p:cNvSpPr>
              <p:nvPr/>
            </p:nvSpPr>
            <p:spPr bwMode="auto">
              <a:xfrm>
                <a:off x="4783" y="3054"/>
                <a:ext cx="339"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Adr</a:t>
                </a:r>
              </a:p>
            </p:txBody>
          </p:sp>
          <p:sp>
            <p:nvSpPr>
              <p:cNvPr id="14458" name="Rectangle 121"/>
              <p:cNvSpPr>
                <a:spLocks noChangeArrowheads="1"/>
              </p:cNvSpPr>
              <p:nvPr/>
            </p:nvSpPr>
            <p:spPr bwMode="auto">
              <a:xfrm>
                <a:off x="4452" y="3311"/>
                <a:ext cx="631" cy="41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1200" b="1">
                    <a:solidFill>
                      <a:schemeClr val="tx1"/>
                    </a:solidFill>
                    <a:latin typeface="Times" charset="0"/>
                  </a:rPr>
                  <a:t>Data</a:t>
                </a:r>
              </a:p>
              <a:p>
                <a:pPr algn="ctr">
                  <a:lnSpc>
                    <a:spcPct val="80000"/>
                  </a:lnSpc>
                </a:pPr>
                <a:r>
                  <a:rPr lang="en-US" sz="1200" b="1">
                    <a:solidFill>
                      <a:schemeClr val="tx1"/>
                    </a:solidFill>
                    <a:latin typeface="Times" charset="0"/>
                  </a:rPr>
                  <a:t>Memory</a:t>
                </a:r>
              </a:p>
            </p:txBody>
          </p:sp>
          <p:sp>
            <p:nvSpPr>
              <p:cNvPr id="14459" name="Line 122"/>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460" name="Line 123"/>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grpSp>
        <p:sp>
          <p:nvSpPr>
            <p:cNvPr id="14425" name="Line 124"/>
            <p:cNvSpPr>
              <a:spLocks noChangeShapeType="1"/>
            </p:cNvSpPr>
            <p:nvPr/>
          </p:nvSpPr>
          <p:spPr bwMode="auto">
            <a:xfrm>
              <a:off x="3429000" y="2726264"/>
              <a:ext cx="0" cy="152400"/>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426" name="Line 125"/>
            <p:cNvSpPr>
              <a:spLocks noChangeShapeType="1"/>
            </p:cNvSpPr>
            <p:nvPr/>
          </p:nvSpPr>
          <p:spPr bwMode="auto">
            <a:xfrm>
              <a:off x="3810000" y="2726264"/>
              <a:ext cx="0" cy="152400"/>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427" name="Freeform 126"/>
            <p:cNvSpPr>
              <a:spLocks/>
            </p:cNvSpPr>
            <p:nvPr/>
          </p:nvSpPr>
          <p:spPr bwMode="auto">
            <a:xfrm>
              <a:off x="2895600" y="2497664"/>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28" name="Line 127"/>
            <p:cNvSpPr>
              <a:spLocks noChangeShapeType="1"/>
            </p:cNvSpPr>
            <p:nvPr/>
          </p:nvSpPr>
          <p:spPr bwMode="auto">
            <a:xfrm>
              <a:off x="3352800" y="3564464"/>
              <a:ext cx="0" cy="2286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29" name="Line 128"/>
            <p:cNvSpPr>
              <a:spLocks noChangeShapeType="1"/>
            </p:cNvSpPr>
            <p:nvPr/>
          </p:nvSpPr>
          <p:spPr bwMode="auto">
            <a:xfrm>
              <a:off x="3657600" y="3183464"/>
              <a:ext cx="0" cy="6096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30" name="Line 129"/>
            <p:cNvSpPr>
              <a:spLocks noChangeShapeType="1"/>
            </p:cNvSpPr>
            <p:nvPr/>
          </p:nvSpPr>
          <p:spPr bwMode="auto">
            <a:xfrm>
              <a:off x="4038600" y="3488264"/>
              <a:ext cx="0" cy="3048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31" name="Line 130"/>
            <p:cNvSpPr>
              <a:spLocks noChangeShapeType="1"/>
            </p:cNvSpPr>
            <p:nvPr/>
          </p:nvSpPr>
          <p:spPr bwMode="auto">
            <a:xfrm>
              <a:off x="4419600" y="3488264"/>
              <a:ext cx="0" cy="3048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32" name="Rectangle 131"/>
            <p:cNvSpPr>
              <a:spLocks noChangeArrowheads="1"/>
            </p:cNvSpPr>
            <p:nvPr/>
          </p:nvSpPr>
          <p:spPr bwMode="auto">
            <a:xfrm>
              <a:off x="4213225" y="3412064"/>
              <a:ext cx="356560"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5</a:t>
              </a:r>
            </a:p>
          </p:txBody>
        </p:sp>
        <p:sp>
          <p:nvSpPr>
            <p:cNvPr id="14433" name="Line 132"/>
            <p:cNvSpPr>
              <a:spLocks noChangeShapeType="1"/>
            </p:cNvSpPr>
            <p:nvPr/>
          </p:nvSpPr>
          <p:spPr bwMode="auto">
            <a:xfrm>
              <a:off x="4648200" y="4097864"/>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34" name="Freeform 133"/>
            <p:cNvSpPr>
              <a:spLocks/>
            </p:cNvSpPr>
            <p:nvPr/>
          </p:nvSpPr>
          <p:spPr bwMode="auto">
            <a:xfrm>
              <a:off x="5410200" y="2770714"/>
              <a:ext cx="1066800" cy="1066800"/>
            </a:xfrm>
            <a:custGeom>
              <a:avLst/>
              <a:gdLst>
                <a:gd name="T0" fmla="*/ 1066800 w 672"/>
                <a:gd name="T1" fmla="*/ 1066800 h 672"/>
                <a:gd name="T2" fmla="*/ 1066800 w 672"/>
                <a:gd name="T3" fmla="*/ 457200 h 672"/>
                <a:gd name="T4" fmla="*/ 0 w 672"/>
                <a:gd name="T5" fmla="*/ 457200 h 672"/>
                <a:gd name="T6" fmla="*/ 0 w 672"/>
                <a:gd name="T7" fmla="*/ 0 h 672"/>
                <a:gd name="T8" fmla="*/ 0 60000 65536"/>
                <a:gd name="T9" fmla="*/ 0 60000 65536"/>
                <a:gd name="T10" fmla="*/ 0 60000 65536"/>
                <a:gd name="T11" fmla="*/ 0 60000 65536"/>
                <a:gd name="T12" fmla="*/ 0 w 672"/>
                <a:gd name="T13" fmla="*/ 0 h 672"/>
                <a:gd name="T14" fmla="*/ 672 w 672"/>
                <a:gd name="T15" fmla="*/ 672 h 672"/>
              </a:gdLst>
              <a:ahLst/>
              <a:cxnLst>
                <a:cxn ang="T8">
                  <a:pos x="T0" y="T1"/>
                </a:cxn>
                <a:cxn ang="T9">
                  <a:pos x="T2" y="T3"/>
                </a:cxn>
                <a:cxn ang="T10">
                  <a:pos x="T4" y="T5"/>
                </a:cxn>
                <a:cxn ang="T11">
                  <a:pos x="T6" y="T7"/>
                </a:cxn>
              </a:cxnLst>
              <a:rect l="T12" t="T13" r="T14" b="T15"/>
              <a:pathLst>
                <a:path w="672" h="672">
                  <a:moveTo>
                    <a:pt x="672" y="672"/>
                  </a:moveTo>
                  <a:lnTo>
                    <a:pt x="672" y="288"/>
                  </a:lnTo>
                  <a:lnTo>
                    <a:pt x="0" y="288"/>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35" name="Line 134"/>
            <p:cNvSpPr>
              <a:spLocks noChangeShapeType="1"/>
            </p:cNvSpPr>
            <p:nvPr/>
          </p:nvSpPr>
          <p:spPr bwMode="auto">
            <a:xfrm>
              <a:off x="6705600" y="2764364"/>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36" name="Line 135"/>
            <p:cNvSpPr>
              <a:spLocks noChangeShapeType="1"/>
            </p:cNvSpPr>
            <p:nvPr/>
          </p:nvSpPr>
          <p:spPr bwMode="auto">
            <a:xfrm>
              <a:off x="4648200" y="4631264"/>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37" name="Line 136"/>
            <p:cNvSpPr>
              <a:spLocks noChangeShapeType="1"/>
            </p:cNvSpPr>
            <p:nvPr/>
          </p:nvSpPr>
          <p:spPr bwMode="auto">
            <a:xfrm>
              <a:off x="5867400" y="4783664"/>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38" name="Freeform 137"/>
            <p:cNvSpPr>
              <a:spLocks/>
            </p:cNvSpPr>
            <p:nvPr/>
          </p:nvSpPr>
          <p:spPr bwMode="auto">
            <a:xfrm>
              <a:off x="5181600" y="4631264"/>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39" name="Line 138"/>
            <p:cNvSpPr>
              <a:spLocks noChangeShapeType="1"/>
            </p:cNvSpPr>
            <p:nvPr/>
          </p:nvSpPr>
          <p:spPr bwMode="auto">
            <a:xfrm>
              <a:off x="4876800" y="5469464"/>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40" name="Line 139"/>
            <p:cNvSpPr>
              <a:spLocks noChangeShapeType="1"/>
            </p:cNvSpPr>
            <p:nvPr/>
          </p:nvSpPr>
          <p:spPr bwMode="auto">
            <a:xfrm>
              <a:off x="3810000" y="5469464"/>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41" name="Line 140"/>
            <p:cNvSpPr>
              <a:spLocks noChangeShapeType="1"/>
            </p:cNvSpPr>
            <p:nvPr/>
          </p:nvSpPr>
          <p:spPr bwMode="auto">
            <a:xfrm flipH="1">
              <a:off x="3429000" y="46312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42" name="Line 141"/>
            <p:cNvSpPr>
              <a:spLocks noChangeShapeType="1"/>
            </p:cNvSpPr>
            <p:nvPr/>
          </p:nvSpPr>
          <p:spPr bwMode="auto">
            <a:xfrm>
              <a:off x="3505200" y="46312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43" name="Line 142"/>
            <p:cNvSpPr>
              <a:spLocks noChangeShapeType="1"/>
            </p:cNvSpPr>
            <p:nvPr/>
          </p:nvSpPr>
          <p:spPr bwMode="auto">
            <a:xfrm>
              <a:off x="3505200" y="4783664"/>
              <a:ext cx="0" cy="2286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44" name="Line 143"/>
            <p:cNvSpPr>
              <a:spLocks noChangeShapeType="1"/>
            </p:cNvSpPr>
            <p:nvPr/>
          </p:nvSpPr>
          <p:spPr bwMode="auto">
            <a:xfrm flipV="1">
              <a:off x="4724400" y="6079064"/>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45" name="Line 144"/>
            <p:cNvSpPr>
              <a:spLocks noChangeShapeType="1"/>
            </p:cNvSpPr>
            <p:nvPr/>
          </p:nvSpPr>
          <p:spPr bwMode="auto">
            <a:xfrm flipV="1">
              <a:off x="5715000" y="5545664"/>
              <a:ext cx="0" cy="9144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46" name="Line 145"/>
            <p:cNvSpPr>
              <a:spLocks noChangeShapeType="1"/>
            </p:cNvSpPr>
            <p:nvPr/>
          </p:nvSpPr>
          <p:spPr bwMode="auto">
            <a:xfrm flipH="1">
              <a:off x="6781800" y="6002864"/>
              <a:ext cx="228600" cy="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47" name="Line 146"/>
            <p:cNvSpPr>
              <a:spLocks noChangeShapeType="1"/>
            </p:cNvSpPr>
            <p:nvPr/>
          </p:nvSpPr>
          <p:spPr bwMode="auto">
            <a:xfrm>
              <a:off x="6858000" y="4402664"/>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48" name="Line 147"/>
            <p:cNvSpPr>
              <a:spLocks noChangeShapeType="1"/>
            </p:cNvSpPr>
            <p:nvPr/>
          </p:nvSpPr>
          <p:spPr bwMode="auto">
            <a:xfrm>
              <a:off x="7848600" y="4402664"/>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49" name="Line 148"/>
            <p:cNvSpPr>
              <a:spLocks noChangeShapeType="1"/>
            </p:cNvSpPr>
            <p:nvPr/>
          </p:nvSpPr>
          <p:spPr bwMode="auto">
            <a:xfrm flipH="1">
              <a:off x="7086600" y="4326464"/>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450" name="Freeform 149"/>
            <p:cNvSpPr>
              <a:spLocks/>
            </p:cNvSpPr>
            <p:nvPr/>
          </p:nvSpPr>
          <p:spPr bwMode="auto">
            <a:xfrm>
              <a:off x="2667000" y="4250264"/>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51" name="Line 150"/>
            <p:cNvSpPr>
              <a:spLocks noChangeShapeType="1"/>
            </p:cNvSpPr>
            <p:nvPr/>
          </p:nvSpPr>
          <p:spPr bwMode="auto">
            <a:xfrm>
              <a:off x="8153400" y="55456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52" name="Line 151"/>
            <p:cNvSpPr>
              <a:spLocks noChangeShapeType="1"/>
            </p:cNvSpPr>
            <p:nvPr/>
          </p:nvSpPr>
          <p:spPr bwMode="auto">
            <a:xfrm flipV="1">
              <a:off x="2165350" y="49487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53" name="Line 152"/>
            <p:cNvSpPr>
              <a:spLocks noChangeShapeType="1"/>
            </p:cNvSpPr>
            <p:nvPr/>
          </p:nvSpPr>
          <p:spPr bwMode="auto">
            <a:xfrm>
              <a:off x="2241550" y="49487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54" name="Line 153"/>
            <p:cNvSpPr>
              <a:spLocks noChangeShapeType="1"/>
            </p:cNvSpPr>
            <p:nvPr/>
          </p:nvSpPr>
          <p:spPr bwMode="auto">
            <a:xfrm>
              <a:off x="2241550" y="5113864"/>
              <a:ext cx="0" cy="1524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grpSp>
      <p:sp>
        <p:nvSpPr>
          <p:cNvPr id="2" name="Title 1"/>
          <p:cNvSpPr>
            <a:spLocks noGrp="1"/>
          </p:cNvSpPr>
          <p:nvPr>
            <p:ph type="title"/>
          </p:nvPr>
        </p:nvSpPr>
        <p:spPr>
          <a:xfrm>
            <a:off x="497735" y="-225231"/>
            <a:ext cx="8229600" cy="1143000"/>
          </a:xfrm>
        </p:spPr>
        <p:txBody>
          <a:bodyPr/>
          <a:lstStyle/>
          <a:p>
            <a:r>
              <a:rPr lang="en-US" dirty="0" smtClean="0"/>
              <a:t>Clickers/Peer Instruction</a:t>
            </a:r>
            <a:endParaRPr lang="en-US" dirty="0"/>
          </a:p>
        </p:txBody>
      </p:sp>
      <p:sp>
        <p:nvSpPr>
          <p:cNvPr id="4" name="Content Placeholder 3"/>
          <p:cNvSpPr>
            <a:spLocks noGrp="1"/>
          </p:cNvSpPr>
          <p:nvPr>
            <p:ph idx="1"/>
          </p:nvPr>
        </p:nvSpPr>
        <p:spPr>
          <a:xfrm>
            <a:off x="145250" y="594437"/>
            <a:ext cx="8998750" cy="3242395"/>
          </a:xfrm>
        </p:spPr>
        <p:txBody>
          <a:bodyPr/>
          <a:lstStyle/>
          <a:p>
            <a:pPr marL="0" indent="0">
              <a:buNone/>
            </a:pPr>
            <a:r>
              <a:rPr lang="en-US" sz="2400" dirty="0" smtClean="0"/>
              <a:t>What new instruction would need no new </a:t>
            </a:r>
            <a:r>
              <a:rPr lang="en-US" sz="2400" dirty="0" err="1" smtClean="0"/>
              <a:t>datapath</a:t>
            </a:r>
            <a:r>
              <a:rPr lang="en-US" sz="2400" dirty="0" smtClean="0"/>
              <a:t> hardware?</a:t>
            </a:r>
          </a:p>
          <a:p>
            <a:r>
              <a:rPr lang="en-US" sz="2400" dirty="0" smtClean="0"/>
              <a:t>A: branch if </a:t>
            </a:r>
            <a:r>
              <a:rPr lang="en-US" sz="2400" dirty="0" err="1" smtClean="0"/>
              <a:t>reg</a:t>
            </a:r>
            <a:r>
              <a:rPr lang="en-US" sz="2400" dirty="0" smtClean="0"/>
              <a:t>==immediate</a:t>
            </a:r>
          </a:p>
          <a:p>
            <a:r>
              <a:rPr lang="en-US" sz="2400" dirty="0" smtClean="0"/>
              <a:t>B: add two registers and branch if result zero</a:t>
            </a:r>
          </a:p>
          <a:p>
            <a:r>
              <a:rPr lang="en-US" sz="2400" dirty="0" smtClean="0"/>
              <a:t>C: store with auto-increment of base address:</a:t>
            </a:r>
          </a:p>
          <a:p>
            <a:pPr lvl="1"/>
            <a:r>
              <a:rPr lang="en-US" sz="2000" dirty="0" err="1" smtClean="0"/>
              <a:t>sw</a:t>
            </a:r>
            <a:r>
              <a:rPr lang="en-US" sz="2000" dirty="0" smtClean="0"/>
              <a:t> </a:t>
            </a:r>
            <a:r>
              <a:rPr lang="en-US" sz="2000" dirty="0" err="1" smtClean="0"/>
              <a:t>rt</a:t>
            </a:r>
            <a:r>
              <a:rPr lang="en-US" sz="2000" dirty="0" smtClean="0"/>
              <a:t>, </a:t>
            </a:r>
            <a:r>
              <a:rPr lang="en-US" sz="2000" dirty="0" err="1" smtClean="0"/>
              <a:t>rs</a:t>
            </a:r>
            <a:r>
              <a:rPr lang="en-US" sz="2000" dirty="0" smtClean="0"/>
              <a:t>, offset // </a:t>
            </a:r>
            <a:r>
              <a:rPr lang="en-US" sz="2000" dirty="0" err="1" smtClean="0"/>
              <a:t>rs</a:t>
            </a:r>
            <a:r>
              <a:rPr lang="en-US" sz="2000" dirty="0" smtClean="0"/>
              <a:t> incremented by offset after store</a:t>
            </a:r>
          </a:p>
          <a:p>
            <a:r>
              <a:rPr lang="en-US" sz="2400" dirty="0" smtClean="0"/>
              <a:t>D: shift left logical by two bits</a:t>
            </a:r>
            <a:endParaRPr lang="en-US" sz="2400" dirty="0"/>
          </a:p>
        </p:txBody>
      </p:sp>
      <p:sp>
        <p:nvSpPr>
          <p:cNvPr id="5" name="Slide Number Placeholder 4"/>
          <p:cNvSpPr>
            <a:spLocks noGrp="1"/>
          </p:cNvSpPr>
          <p:nvPr>
            <p:ph type="sldNum" sz="quarter" idx="12"/>
          </p:nvPr>
        </p:nvSpPr>
        <p:spPr/>
        <p:txBody>
          <a:bodyPr/>
          <a:lstStyle/>
          <a:p>
            <a:pPr>
              <a:defRPr/>
            </a:pPr>
            <a:fld id="{0D227FE4-C4DE-B64E-BF78-4F634596A1E9}" type="slidenum">
              <a:rPr lang="en-US" smtClean="0"/>
              <a:pPr>
                <a:defRPr/>
              </a:pPr>
              <a:t>29</a:t>
            </a:fld>
            <a:endParaRPr lang="en-US"/>
          </a:p>
        </p:txBody>
      </p:sp>
    </p:spTree>
    <p:extLst>
      <p:ext uri="{BB962C8B-B14F-4D97-AF65-F5344CB8AC3E}">
        <p14:creationId xmlns:p14="http://schemas.microsoft.com/office/powerpoint/2010/main" val="187319347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69"/>
        <p:cNvGrpSpPr/>
        <p:nvPr/>
      </p:nvGrpSpPr>
      <p:grpSpPr>
        <a:xfrm>
          <a:off x="0" y="0"/>
          <a:ext cx="0" cy="0"/>
          <a:chOff x="0" y="0"/>
          <a:chExt cx="0" cy="0"/>
        </a:xfrm>
      </p:grpSpPr>
      <p:sp>
        <p:nvSpPr>
          <p:cNvPr id="470" name="Shape 470"/>
          <p:cNvSpPr txBox="1">
            <a:spLocks noGrp="1"/>
          </p:cNvSpPr>
          <p:nvPr>
            <p:ph type="title"/>
          </p:nvPr>
        </p:nvSpPr>
        <p:spPr/>
        <p:txBody>
          <a:bodyPr/>
          <a:lstStyle/>
          <a:p>
            <a:pPr lvl="0"/>
            <a:r>
              <a:rPr lang="en-US" smtClean="0">
                <a:sym typeface="Calibri"/>
              </a:rPr>
              <a:t>Why Five Stages? (1/2)</a:t>
            </a:r>
            <a:endParaRPr lang="en-US">
              <a:sym typeface="Calibri"/>
            </a:endParaRPr>
          </a:p>
        </p:txBody>
      </p:sp>
      <p:sp>
        <p:nvSpPr>
          <p:cNvPr id="471" name="Shape 471"/>
          <p:cNvSpPr txBox="1">
            <a:spLocks noGrp="1"/>
          </p:cNvSpPr>
          <p:nvPr>
            <p:ph type="body" idx="1"/>
          </p:nvPr>
        </p:nvSpPr>
        <p:spPr/>
        <p:txBody>
          <a:bodyPr/>
          <a:lstStyle/>
          <a:p>
            <a:pPr lvl="0"/>
            <a:r>
              <a:rPr lang="en-US" dirty="0" smtClean="0">
                <a:sym typeface="Calibri"/>
              </a:rPr>
              <a:t>Could we have a different number of stages?</a:t>
            </a:r>
          </a:p>
          <a:p>
            <a:pPr lvl="1"/>
            <a:r>
              <a:rPr lang="en-US" dirty="0" smtClean="0">
                <a:sym typeface="Calibri"/>
              </a:rPr>
              <a:t>Yes, other ISAs have different natural number of stages</a:t>
            </a:r>
          </a:p>
          <a:p>
            <a:pPr lvl="2"/>
            <a:r>
              <a:rPr lang="en-US" dirty="0" smtClean="0">
                <a:sym typeface="Calibri"/>
              </a:rPr>
              <a:t>And these days, pipelining can be much more aggressive than the "natural" 5 stages MIPS uses</a:t>
            </a:r>
          </a:p>
          <a:p>
            <a:pPr lvl="0"/>
            <a:r>
              <a:rPr lang="en-US" dirty="0">
                <a:sym typeface="Calibri"/>
              </a:rPr>
              <a:t>W</a:t>
            </a:r>
            <a:r>
              <a:rPr lang="en-US" dirty="0" smtClean="0">
                <a:sym typeface="Calibri"/>
              </a:rPr>
              <a:t>hy does MIPS have five if instructions tend to idle for at least one stage?</a:t>
            </a:r>
          </a:p>
          <a:p>
            <a:pPr lvl="1"/>
            <a:r>
              <a:rPr lang="en-US" dirty="0" smtClean="0">
                <a:sym typeface="Calibri"/>
              </a:rPr>
              <a:t>Five stages are the union of all the operations needed by all the instructions.</a:t>
            </a:r>
          </a:p>
          <a:p>
            <a:pPr lvl="1"/>
            <a:r>
              <a:rPr lang="en-US" dirty="0" smtClean="0">
                <a:sym typeface="Calibri"/>
              </a:rPr>
              <a:t>One instruction uses all five stages: the load</a:t>
            </a:r>
            <a:endParaRPr lang="en-US" dirty="0">
              <a:sym typeface="Calibri"/>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3</a:t>
            </a:fld>
            <a:endParaRPr lang="en-US"/>
          </a:p>
        </p:txBody>
      </p:sp>
    </p:spTree>
    <p:extLst>
      <p:ext uri="{BB962C8B-B14F-4D97-AF65-F5344CB8AC3E}">
        <p14:creationId xmlns:p14="http://schemas.microsoft.com/office/powerpoint/2010/main" val="4128961417"/>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457200" y="2034540"/>
            <a:ext cx="8229600" cy="3786819"/>
          </a:xfrm>
        </p:spPr>
        <p:txBody>
          <a:bodyPr/>
          <a:lstStyle/>
          <a:p>
            <a:r>
              <a:rPr lang="en-US" dirty="0" smtClean="0"/>
              <a:t>Project </a:t>
            </a:r>
            <a:r>
              <a:rPr lang="en-US" dirty="0" smtClean="0"/>
              <a:t>2-2 </a:t>
            </a:r>
            <a:r>
              <a:rPr lang="en-US" dirty="0" smtClean="0"/>
              <a:t>released, due 3/08 (a Tuesday!)</a:t>
            </a:r>
          </a:p>
          <a:p>
            <a:endParaRPr lang="en-US" dirty="0"/>
          </a:p>
          <a:p>
            <a:r>
              <a:rPr lang="en-US" dirty="0"/>
              <a:t>Guerrilla </a:t>
            </a:r>
            <a:r>
              <a:rPr lang="en-US" dirty="0" smtClean="0"/>
              <a:t>Session: </a:t>
            </a:r>
          </a:p>
          <a:p>
            <a:pPr lvl="1"/>
            <a:r>
              <a:rPr lang="en-US" dirty="0" smtClean="0"/>
              <a:t>Synchronous </a:t>
            </a:r>
            <a:r>
              <a:rPr lang="en-US" dirty="0"/>
              <a:t>Digital </a:t>
            </a:r>
            <a:r>
              <a:rPr lang="en-US" dirty="0" smtClean="0"/>
              <a:t>Systems</a:t>
            </a:r>
          </a:p>
          <a:p>
            <a:pPr lvl="1"/>
            <a:r>
              <a:rPr lang="en-US" dirty="0" smtClean="0"/>
              <a:t>Wed </a:t>
            </a:r>
            <a:r>
              <a:rPr lang="en-US" dirty="0"/>
              <a:t>3/02 3 - 5 PM @ 241 </a:t>
            </a:r>
            <a:r>
              <a:rPr lang="en-US" dirty="0" smtClean="0"/>
              <a:t>Cory</a:t>
            </a:r>
          </a:p>
          <a:p>
            <a:pPr lvl="1"/>
            <a:r>
              <a:rPr lang="en-US" dirty="0" smtClean="0"/>
              <a:t>Sat </a:t>
            </a:r>
            <a:r>
              <a:rPr lang="en-US" dirty="0"/>
              <a:t>3/05 1 - 3 PM @ 521 Cory</a:t>
            </a:r>
            <a:endParaRPr lang="en-US" dirty="0" smtClean="0"/>
          </a:p>
          <a:p>
            <a:endParaRPr lang="en-US" dirty="0"/>
          </a:p>
          <a:p>
            <a:endParaRPr lang="en-US" dirty="0" smtClean="0"/>
          </a:p>
        </p:txBody>
      </p:sp>
      <p:sp>
        <p:nvSpPr>
          <p:cNvPr id="6" name="Slide Number Placeholder 5"/>
          <p:cNvSpPr>
            <a:spLocks noGrp="1"/>
          </p:cNvSpPr>
          <p:nvPr>
            <p:ph type="sldNum" sz="quarter" idx="12"/>
          </p:nvPr>
        </p:nvSpPr>
        <p:spPr/>
        <p:txBody>
          <a:bodyPr/>
          <a:lstStyle/>
          <a:p>
            <a:pPr>
              <a:defRPr/>
            </a:pPr>
            <a:fld id="{0D227FE4-C4DE-B64E-BF78-4F634596A1E9}" type="slidenum">
              <a:rPr lang="en-US" smtClean="0"/>
              <a:pPr>
                <a:defRPr/>
              </a:pPr>
              <a:t>30</a:t>
            </a:fld>
            <a:endParaRPr lang="en-US"/>
          </a:p>
        </p:txBody>
      </p:sp>
    </p:spTree>
    <p:extLst>
      <p:ext uri="{BB962C8B-B14F-4D97-AF65-F5344CB8AC3E}">
        <p14:creationId xmlns:p14="http://schemas.microsoft.com/office/powerpoint/2010/main" val="341514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5"/>
        <p:cNvGrpSpPr/>
        <p:nvPr/>
      </p:nvGrpSpPr>
      <p:grpSpPr>
        <a:xfrm>
          <a:off x="0" y="0"/>
          <a:ext cx="0" cy="0"/>
          <a:chOff x="0" y="0"/>
          <a:chExt cx="0" cy="0"/>
        </a:xfrm>
      </p:grpSpPr>
      <p:sp>
        <p:nvSpPr>
          <p:cNvPr id="477" name="Shape 477"/>
          <p:cNvSpPr txBox="1">
            <a:spLocks noGrp="1"/>
          </p:cNvSpPr>
          <p:nvPr>
            <p:ph type="title"/>
          </p:nvPr>
        </p:nvSpPr>
        <p:spPr/>
        <p:txBody>
          <a:bodyPr/>
          <a:lstStyle/>
          <a:p>
            <a:pPr lvl="0"/>
            <a:r>
              <a:rPr lang="en-US" smtClean="0">
                <a:sym typeface="Calibri"/>
              </a:rPr>
              <a:t>Why Five Stages? (2/2)</a:t>
            </a:r>
            <a:endParaRPr lang="en-US">
              <a:sym typeface="Calibri"/>
            </a:endParaRPr>
          </a:p>
        </p:txBody>
      </p:sp>
      <p:sp>
        <p:nvSpPr>
          <p:cNvPr id="476" name="Shape 476"/>
          <p:cNvSpPr txBox="1">
            <a:spLocks noGrp="1"/>
          </p:cNvSpPr>
          <p:nvPr>
            <p:ph type="body" idx="1"/>
          </p:nvPr>
        </p:nvSpPr>
        <p:spPr>
          <a:xfrm>
            <a:off x="457200" y="1430867"/>
            <a:ext cx="8229600" cy="4525963"/>
          </a:xfrm>
        </p:spPr>
        <p:txBody>
          <a:bodyPr/>
          <a:lstStyle/>
          <a:p>
            <a:pPr lvl="0"/>
            <a:r>
              <a:rPr lang="en-US" dirty="0" err="1" smtClean="0">
                <a:sym typeface="Courier New"/>
              </a:rPr>
              <a:t>lw</a:t>
            </a:r>
            <a:r>
              <a:rPr lang="en-US" dirty="0" smtClean="0">
                <a:sym typeface="Courier New"/>
              </a:rPr>
              <a:t> $r3,16($r1) # r3=Mem[r1+16]</a:t>
            </a:r>
          </a:p>
          <a:p>
            <a:pPr lvl="1"/>
            <a:r>
              <a:rPr lang="en-US" dirty="0" smtClean="0">
                <a:sym typeface="Calibri"/>
              </a:rPr>
              <a:t>Stage 1: fetch this instruction, increment PC</a:t>
            </a:r>
          </a:p>
          <a:p>
            <a:pPr lvl="1"/>
            <a:r>
              <a:rPr lang="en-US" dirty="0" smtClean="0">
                <a:sym typeface="Calibri"/>
              </a:rPr>
              <a:t>Stage 2: decode to determine it is a </a:t>
            </a:r>
            <a:r>
              <a:rPr lang="en-US" dirty="0" err="1" smtClean="0">
                <a:sym typeface="Courier New"/>
              </a:rPr>
              <a:t>lw</a:t>
            </a:r>
            <a:r>
              <a:rPr lang="en-US" dirty="0" smtClean="0">
                <a:sym typeface="Calibri"/>
              </a:rPr>
              <a:t>,</a:t>
            </a:r>
            <a:br>
              <a:rPr lang="en-US" dirty="0" smtClean="0">
                <a:sym typeface="Calibri"/>
              </a:rPr>
            </a:br>
            <a:r>
              <a:rPr lang="en-US" dirty="0" smtClean="0">
                <a:sym typeface="Calibri"/>
              </a:rPr>
              <a:t>then read register </a:t>
            </a:r>
            <a:r>
              <a:rPr lang="en-US" dirty="0" smtClean="0">
                <a:sym typeface="Courier New"/>
              </a:rPr>
              <a:t>$r1</a:t>
            </a:r>
          </a:p>
          <a:p>
            <a:pPr lvl="1"/>
            <a:r>
              <a:rPr lang="en-US" dirty="0" smtClean="0">
                <a:sym typeface="Calibri"/>
              </a:rPr>
              <a:t>Stage 3: add </a:t>
            </a:r>
            <a:r>
              <a:rPr lang="en-US" dirty="0" smtClean="0">
                <a:sym typeface="Courier New"/>
              </a:rPr>
              <a:t>16</a:t>
            </a:r>
            <a:r>
              <a:rPr lang="en-US" dirty="0" smtClean="0">
                <a:sym typeface="Calibri"/>
              </a:rPr>
              <a:t> to value in register </a:t>
            </a:r>
            <a:r>
              <a:rPr lang="en-US" dirty="0" smtClean="0">
                <a:sym typeface="Courier New"/>
              </a:rPr>
              <a:t>$r1</a:t>
            </a:r>
            <a:r>
              <a:rPr lang="en-US" dirty="0" smtClean="0">
                <a:sym typeface="Calibri"/>
              </a:rPr>
              <a:t> (retrieved in Stage 2)</a:t>
            </a:r>
          </a:p>
          <a:p>
            <a:pPr lvl="1"/>
            <a:r>
              <a:rPr lang="en-US" dirty="0" smtClean="0">
                <a:sym typeface="Calibri"/>
              </a:rPr>
              <a:t>Stage 4: read value from memory address computed in Stage 3</a:t>
            </a:r>
          </a:p>
          <a:p>
            <a:pPr lvl="1"/>
            <a:r>
              <a:rPr lang="en-US" dirty="0" smtClean="0">
                <a:sym typeface="Calibri"/>
              </a:rPr>
              <a:t>Stage 5: write value read in Stage 4 into </a:t>
            </a:r>
            <a:br>
              <a:rPr lang="en-US" dirty="0" smtClean="0">
                <a:sym typeface="Calibri"/>
              </a:rPr>
            </a:br>
            <a:r>
              <a:rPr lang="en-US" dirty="0" smtClean="0">
                <a:sym typeface="Calibri"/>
              </a:rPr>
              <a:t>register </a:t>
            </a:r>
            <a:r>
              <a:rPr lang="en-US" dirty="0" smtClean="0">
                <a:sym typeface="Courier New"/>
              </a:rPr>
              <a:t>$r3</a:t>
            </a:r>
            <a:endParaRPr lang="en-US" dirty="0">
              <a:sym typeface="Courier New"/>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4</a:t>
            </a:fld>
            <a:endParaRPr lang="en-US"/>
          </a:p>
        </p:txBody>
      </p:sp>
    </p:spTree>
    <p:extLst>
      <p:ext uri="{BB962C8B-B14F-4D97-AF65-F5344CB8AC3E}">
        <p14:creationId xmlns:p14="http://schemas.microsoft.com/office/powerpoint/2010/main" val="2148792088"/>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grpSp>
        <p:nvGrpSpPr>
          <p:cNvPr id="482" name="Shape 482"/>
          <p:cNvGrpSpPr/>
          <p:nvPr/>
        </p:nvGrpSpPr>
        <p:grpSpPr>
          <a:xfrm>
            <a:off x="5578473" y="3100312"/>
            <a:ext cx="1260474" cy="1523999"/>
            <a:chOff x="3622" y="1347"/>
            <a:chExt cx="793" cy="959"/>
          </a:xfrm>
        </p:grpSpPr>
        <p:sp>
          <p:nvSpPr>
            <p:cNvPr id="483" name="Shape 483"/>
            <p:cNvSpPr/>
            <p:nvPr/>
          </p:nvSpPr>
          <p:spPr>
            <a:xfrm>
              <a:off x="3647" y="1347"/>
              <a:ext cx="527" cy="959"/>
            </a:xfrm>
            <a:custGeom>
              <a:avLst/>
              <a:gdLst/>
              <a:ahLst/>
              <a:cxnLst/>
              <a:rect l="0" t="0" r="0" b="0"/>
              <a:pathLst>
                <a:path w="528" h="960" extrusionOk="0">
                  <a:moveTo>
                    <a:pt x="0" y="0"/>
                  </a:moveTo>
                  <a:lnTo>
                    <a:pt x="528" y="192"/>
                  </a:lnTo>
                  <a:lnTo>
                    <a:pt x="528" y="672"/>
                  </a:lnTo>
                  <a:lnTo>
                    <a:pt x="0" y="960"/>
                  </a:lnTo>
                  <a:lnTo>
                    <a:pt x="0" y="528"/>
                  </a:lnTo>
                  <a:lnTo>
                    <a:pt x="48" y="480"/>
                  </a:lnTo>
                  <a:lnTo>
                    <a:pt x="0" y="432"/>
                  </a:lnTo>
                  <a:lnTo>
                    <a:pt x="0" y="0"/>
                  </a:lnTo>
                  <a:close/>
                </a:path>
              </a:pathLst>
            </a:custGeom>
            <a:noFill/>
            <a:ln w="3810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484" name="Shape 484"/>
            <p:cNvCxnSpPr/>
            <p:nvPr/>
          </p:nvCxnSpPr>
          <p:spPr>
            <a:xfrm>
              <a:off x="4175" y="1779"/>
              <a:ext cx="239" cy="0"/>
            </a:xfrm>
            <a:prstGeom prst="straightConnector1">
              <a:avLst/>
            </a:prstGeom>
            <a:noFill/>
            <a:ln w="38100" cap="flat">
              <a:solidFill>
                <a:schemeClr val="dk1"/>
              </a:solidFill>
              <a:prstDash val="solid"/>
              <a:round/>
              <a:headEnd type="none" w="med" len="med"/>
              <a:tailEnd type="triangle" w="lg" len="lg"/>
            </a:ln>
          </p:spPr>
        </p:cxnSp>
        <p:sp>
          <p:nvSpPr>
            <p:cNvPr id="485" name="Shape 485"/>
            <p:cNvSpPr txBox="1"/>
            <p:nvPr/>
          </p:nvSpPr>
          <p:spPr>
            <a:xfrm>
              <a:off x="3622" y="1698"/>
              <a:ext cx="599" cy="299"/>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ALU</a:t>
              </a:r>
            </a:p>
          </p:txBody>
        </p:sp>
      </p:grpSp>
      <p:sp>
        <p:nvSpPr>
          <p:cNvPr id="486" name="Shape 486"/>
          <p:cNvSpPr/>
          <p:nvPr/>
        </p:nvSpPr>
        <p:spPr>
          <a:xfrm>
            <a:off x="1200148" y="3039987"/>
            <a:ext cx="381000" cy="1295400"/>
          </a:xfrm>
          <a:prstGeom prst="rect">
            <a:avLst/>
          </a:prstGeom>
          <a:no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487" name="Shape 487"/>
          <p:cNvSpPr/>
          <p:nvPr/>
        </p:nvSpPr>
        <p:spPr>
          <a:xfrm rot="-5400000">
            <a:off x="1885948" y="3344787"/>
            <a:ext cx="1981199" cy="1066799"/>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instruction</a:t>
            </a:r>
          </a:p>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memory</a:t>
            </a:r>
          </a:p>
        </p:txBody>
      </p:sp>
      <p:sp>
        <p:nvSpPr>
          <p:cNvPr id="488" name="Shape 488"/>
          <p:cNvSpPr/>
          <p:nvPr/>
        </p:nvSpPr>
        <p:spPr>
          <a:xfrm>
            <a:off x="1657348" y="4611612"/>
            <a:ext cx="533399" cy="501599"/>
          </a:xfrm>
          <a:prstGeom prst="roundRect">
            <a:avLst>
              <a:gd name="adj" fmla="val 16667"/>
            </a:avLst>
          </a:prstGeom>
          <a:solidFill>
            <a:srgbClr val="FFFFFF"/>
          </a:solidFill>
          <a:ln w="2857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+4</a:t>
            </a:r>
          </a:p>
        </p:txBody>
      </p:sp>
      <p:cxnSp>
        <p:nvCxnSpPr>
          <p:cNvPr id="489" name="Shape 489"/>
          <p:cNvCxnSpPr/>
          <p:nvPr/>
        </p:nvCxnSpPr>
        <p:spPr>
          <a:xfrm>
            <a:off x="1581148" y="3649587"/>
            <a:ext cx="762000" cy="0"/>
          </a:xfrm>
          <a:prstGeom prst="straightConnector1">
            <a:avLst/>
          </a:prstGeom>
          <a:noFill/>
          <a:ln w="28575" cap="flat">
            <a:solidFill>
              <a:schemeClr val="dk1"/>
            </a:solidFill>
            <a:prstDash val="solid"/>
            <a:round/>
            <a:headEnd type="none" w="med" len="med"/>
            <a:tailEnd type="triangle" w="lg" len="lg"/>
          </a:ln>
        </p:spPr>
      </p:cxnSp>
      <p:sp>
        <p:nvSpPr>
          <p:cNvPr id="490" name="Shape 490"/>
          <p:cNvSpPr/>
          <p:nvPr/>
        </p:nvSpPr>
        <p:spPr>
          <a:xfrm>
            <a:off x="3943348" y="3039987"/>
            <a:ext cx="990599" cy="1295400"/>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491" name="Shape 491"/>
          <p:cNvCxnSpPr/>
          <p:nvPr/>
        </p:nvCxnSpPr>
        <p:spPr>
          <a:xfrm>
            <a:off x="3409948" y="3497187"/>
            <a:ext cx="533399" cy="0"/>
          </a:xfrm>
          <a:prstGeom prst="straightConnector1">
            <a:avLst/>
          </a:prstGeom>
          <a:noFill/>
          <a:ln w="28575" cap="flat">
            <a:solidFill>
              <a:schemeClr val="dk1"/>
            </a:solidFill>
            <a:prstDash val="solid"/>
            <a:round/>
            <a:headEnd type="none" w="med" len="med"/>
            <a:tailEnd type="triangle" w="lg" len="lg"/>
          </a:ln>
        </p:spPr>
      </p:cxnSp>
      <p:cxnSp>
        <p:nvCxnSpPr>
          <p:cNvPr id="492" name="Shape 492"/>
          <p:cNvCxnSpPr/>
          <p:nvPr/>
        </p:nvCxnSpPr>
        <p:spPr>
          <a:xfrm>
            <a:off x="3409948" y="3870250"/>
            <a:ext cx="533399" cy="0"/>
          </a:xfrm>
          <a:prstGeom prst="straightConnector1">
            <a:avLst/>
          </a:prstGeom>
          <a:noFill/>
          <a:ln w="28575" cap="flat">
            <a:solidFill>
              <a:schemeClr val="dk1"/>
            </a:solidFill>
            <a:prstDash val="solid"/>
            <a:round/>
            <a:headEnd type="none" w="med" len="med"/>
            <a:tailEnd type="triangle" w="lg" len="lg"/>
          </a:ln>
        </p:spPr>
      </p:cxnSp>
      <p:cxnSp>
        <p:nvCxnSpPr>
          <p:cNvPr id="493" name="Shape 493"/>
          <p:cNvCxnSpPr/>
          <p:nvPr/>
        </p:nvCxnSpPr>
        <p:spPr>
          <a:xfrm>
            <a:off x="3409948" y="4182987"/>
            <a:ext cx="533399" cy="0"/>
          </a:xfrm>
          <a:prstGeom prst="straightConnector1">
            <a:avLst/>
          </a:prstGeom>
          <a:noFill/>
          <a:ln w="28575" cap="flat">
            <a:solidFill>
              <a:schemeClr val="dk1"/>
            </a:solidFill>
            <a:prstDash val="solid"/>
            <a:round/>
            <a:headEnd type="none" w="med" len="med"/>
            <a:tailEnd type="triangle" w="lg" len="lg"/>
          </a:ln>
        </p:spPr>
      </p:cxnSp>
      <p:sp>
        <p:nvSpPr>
          <p:cNvPr id="494" name="Shape 494"/>
          <p:cNvSpPr txBox="1"/>
          <p:nvPr/>
        </p:nvSpPr>
        <p:spPr>
          <a:xfrm rot="-5400000">
            <a:off x="3758973" y="3481462"/>
            <a:ext cx="1292700"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registers</a:t>
            </a:r>
          </a:p>
        </p:txBody>
      </p:sp>
      <p:cxnSp>
        <p:nvCxnSpPr>
          <p:cNvPr id="495" name="Shape 495"/>
          <p:cNvCxnSpPr/>
          <p:nvPr/>
        </p:nvCxnSpPr>
        <p:spPr>
          <a:xfrm>
            <a:off x="4933948" y="4182987"/>
            <a:ext cx="685799" cy="0"/>
          </a:xfrm>
          <a:prstGeom prst="straightConnector1">
            <a:avLst/>
          </a:prstGeom>
          <a:noFill/>
          <a:ln w="28575" cap="flat">
            <a:solidFill>
              <a:schemeClr val="dk1"/>
            </a:solidFill>
            <a:prstDash val="solid"/>
            <a:round/>
            <a:headEnd type="none" w="med" len="med"/>
            <a:tailEnd type="triangle" w="lg" len="lg"/>
          </a:ln>
        </p:spPr>
      </p:cxnSp>
      <p:cxnSp>
        <p:nvCxnSpPr>
          <p:cNvPr id="496" name="Shape 496"/>
          <p:cNvCxnSpPr/>
          <p:nvPr/>
        </p:nvCxnSpPr>
        <p:spPr>
          <a:xfrm>
            <a:off x="3379785" y="4533825"/>
            <a:ext cx="2209799" cy="0"/>
          </a:xfrm>
          <a:prstGeom prst="straightConnector1">
            <a:avLst/>
          </a:prstGeom>
          <a:noFill/>
          <a:ln w="28575" cap="flat">
            <a:solidFill>
              <a:schemeClr val="dk1"/>
            </a:solidFill>
            <a:prstDash val="solid"/>
            <a:round/>
            <a:headEnd type="none" w="med" len="med"/>
            <a:tailEnd type="triangle" w="lg" len="lg"/>
          </a:ln>
        </p:spPr>
      </p:cxnSp>
      <p:cxnSp>
        <p:nvCxnSpPr>
          <p:cNvPr id="497" name="Shape 497"/>
          <p:cNvCxnSpPr/>
          <p:nvPr/>
        </p:nvCxnSpPr>
        <p:spPr>
          <a:xfrm>
            <a:off x="4933948" y="3368600"/>
            <a:ext cx="655500" cy="0"/>
          </a:xfrm>
          <a:prstGeom prst="straightConnector1">
            <a:avLst/>
          </a:prstGeom>
          <a:noFill/>
          <a:ln w="28575" cap="flat">
            <a:solidFill>
              <a:schemeClr val="dk1"/>
            </a:solidFill>
            <a:prstDash val="solid"/>
            <a:round/>
            <a:headEnd type="none" w="med" len="med"/>
            <a:tailEnd type="triangle" w="lg" len="lg"/>
          </a:ln>
        </p:spPr>
      </p:cxnSp>
      <p:sp>
        <p:nvSpPr>
          <p:cNvPr id="498" name="Shape 498"/>
          <p:cNvSpPr/>
          <p:nvPr/>
        </p:nvSpPr>
        <p:spPr>
          <a:xfrm rot="-5400000">
            <a:off x="6381747" y="3497187"/>
            <a:ext cx="1981199" cy="1066799"/>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Data</a:t>
            </a:r>
          </a:p>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memory</a:t>
            </a:r>
          </a:p>
        </p:txBody>
      </p:sp>
      <p:cxnSp>
        <p:nvCxnSpPr>
          <p:cNvPr id="499" name="Shape 499"/>
          <p:cNvCxnSpPr/>
          <p:nvPr/>
        </p:nvCxnSpPr>
        <p:spPr>
          <a:xfrm>
            <a:off x="5162548" y="4182987"/>
            <a:ext cx="0" cy="304799"/>
          </a:xfrm>
          <a:prstGeom prst="straightConnector1">
            <a:avLst/>
          </a:prstGeom>
          <a:noFill/>
          <a:ln w="28575" cap="flat">
            <a:solidFill>
              <a:schemeClr val="dk1"/>
            </a:solidFill>
            <a:prstDash val="solid"/>
            <a:round/>
            <a:headEnd type="none" w="med" len="med"/>
            <a:tailEnd type="none" w="med" len="med"/>
          </a:ln>
        </p:spPr>
      </p:cxnSp>
      <p:cxnSp>
        <p:nvCxnSpPr>
          <p:cNvPr id="500" name="Shape 500"/>
          <p:cNvCxnSpPr/>
          <p:nvPr/>
        </p:nvCxnSpPr>
        <p:spPr>
          <a:xfrm>
            <a:off x="5162548" y="4563987"/>
            <a:ext cx="0" cy="304799"/>
          </a:xfrm>
          <a:prstGeom prst="straightConnector1">
            <a:avLst/>
          </a:prstGeom>
          <a:noFill/>
          <a:ln w="28575" cap="flat">
            <a:solidFill>
              <a:schemeClr val="dk1"/>
            </a:solidFill>
            <a:prstDash val="solid"/>
            <a:round/>
            <a:headEnd type="none" w="med" len="med"/>
            <a:tailEnd type="none" w="med" len="med"/>
          </a:ln>
        </p:spPr>
      </p:cxnSp>
      <p:cxnSp>
        <p:nvCxnSpPr>
          <p:cNvPr id="501" name="Shape 501"/>
          <p:cNvCxnSpPr/>
          <p:nvPr/>
        </p:nvCxnSpPr>
        <p:spPr>
          <a:xfrm>
            <a:off x="5162548" y="4868787"/>
            <a:ext cx="1676399" cy="0"/>
          </a:xfrm>
          <a:prstGeom prst="straightConnector1">
            <a:avLst/>
          </a:prstGeom>
          <a:noFill/>
          <a:ln w="28575" cap="flat">
            <a:solidFill>
              <a:schemeClr val="dk1"/>
            </a:solidFill>
            <a:prstDash val="solid"/>
            <a:round/>
            <a:headEnd type="none" w="med" len="med"/>
            <a:tailEnd type="triangle" w="lg" len="lg"/>
          </a:ln>
        </p:spPr>
      </p:cxnSp>
      <p:cxnSp>
        <p:nvCxnSpPr>
          <p:cNvPr id="502" name="Shape 502"/>
          <p:cNvCxnSpPr/>
          <p:nvPr/>
        </p:nvCxnSpPr>
        <p:spPr>
          <a:xfrm>
            <a:off x="7905747" y="3786112"/>
            <a:ext cx="304799" cy="0"/>
          </a:xfrm>
          <a:prstGeom prst="straightConnector1">
            <a:avLst/>
          </a:prstGeom>
          <a:noFill/>
          <a:ln w="28575" cap="flat">
            <a:solidFill>
              <a:schemeClr val="dk1"/>
            </a:solidFill>
            <a:prstDash val="solid"/>
            <a:round/>
            <a:headEnd type="none" w="med" len="med"/>
            <a:tailEnd type="none" w="med" len="med"/>
          </a:ln>
        </p:spPr>
      </p:cxnSp>
      <p:cxnSp>
        <p:nvCxnSpPr>
          <p:cNvPr id="503" name="Shape 503"/>
          <p:cNvCxnSpPr/>
          <p:nvPr/>
        </p:nvCxnSpPr>
        <p:spPr>
          <a:xfrm rot="10800000">
            <a:off x="8210545" y="2506612"/>
            <a:ext cx="0" cy="1279499"/>
          </a:xfrm>
          <a:prstGeom prst="straightConnector1">
            <a:avLst/>
          </a:prstGeom>
          <a:noFill/>
          <a:ln w="28575" cap="flat">
            <a:solidFill>
              <a:schemeClr val="dk1"/>
            </a:solidFill>
            <a:prstDash val="solid"/>
            <a:round/>
            <a:headEnd type="none" w="med" len="med"/>
            <a:tailEnd type="none" w="med" len="med"/>
          </a:ln>
        </p:spPr>
      </p:cxnSp>
      <p:cxnSp>
        <p:nvCxnSpPr>
          <p:cNvPr id="504" name="Shape 504"/>
          <p:cNvCxnSpPr/>
          <p:nvPr/>
        </p:nvCxnSpPr>
        <p:spPr>
          <a:xfrm rot="10800000">
            <a:off x="4206747" y="2506587"/>
            <a:ext cx="4003799" cy="0"/>
          </a:xfrm>
          <a:prstGeom prst="straightConnector1">
            <a:avLst/>
          </a:prstGeom>
          <a:noFill/>
          <a:ln w="28575" cap="flat">
            <a:solidFill>
              <a:schemeClr val="dk1"/>
            </a:solidFill>
            <a:prstDash val="solid"/>
            <a:round/>
            <a:headEnd type="none" w="med" len="med"/>
            <a:tailEnd type="none" w="med" len="med"/>
          </a:ln>
        </p:spPr>
      </p:cxnSp>
      <p:cxnSp>
        <p:nvCxnSpPr>
          <p:cNvPr id="505" name="Shape 505"/>
          <p:cNvCxnSpPr/>
          <p:nvPr/>
        </p:nvCxnSpPr>
        <p:spPr>
          <a:xfrm>
            <a:off x="4245618" y="2506587"/>
            <a:ext cx="0" cy="533399"/>
          </a:xfrm>
          <a:prstGeom prst="straightConnector1">
            <a:avLst/>
          </a:prstGeom>
          <a:noFill/>
          <a:ln w="28575" cap="flat">
            <a:solidFill>
              <a:schemeClr val="dk1"/>
            </a:solidFill>
            <a:prstDash val="solid"/>
            <a:round/>
            <a:headEnd type="none" w="med" len="med"/>
            <a:tailEnd type="triangle" w="lg" len="lg"/>
          </a:ln>
        </p:spPr>
      </p:cxnSp>
      <p:sp>
        <p:nvSpPr>
          <p:cNvPr id="506" name="Shape 506"/>
          <p:cNvSpPr txBox="1"/>
          <p:nvPr/>
        </p:nvSpPr>
        <p:spPr>
          <a:xfrm>
            <a:off x="3365498" y="4487787"/>
            <a:ext cx="762000"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imm</a:t>
            </a:r>
          </a:p>
        </p:txBody>
      </p:sp>
      <p:cxnSp>
        <p:nvCxnSpPr>
          <p:cNvPr id="507" name="Shape 507"/>
          <p:cNvCxnSpPr/>
          <p:nvPr/>
        </p:nvCxnSpPr>
        <p:spPr>
          <a:xfrm>
            <a:off x="1962148" y="3649587"/>
            <a:ext cx="0" cy="962099"/>
          </a:xfrm>
          <a:prstGeom prst="straightConnector1">
            <a:avLst/>
          </a:prstGeom>
          <a:noFill/>
          <a:ln w="28575" cap="flat">
            <a:solidFill>
              <a:schemeClr val="dk1"/>
            </a:solidFill>
            <a:prstDash val="solid"/>
            <a:round/>
            <a:headEnd type="none" w="med" len="med"/>
            <a:tailEnd type="triangle" w="lg" len="lg"/>
          </a:ln>
        </p:spPr>
      </p:cxnSp>
      <p:sp>
        <p:nvSpPr>
          <p:cNvPr id="508" name="Shape 508"/>
          <p:cNvSpPr/>
          <p:nvPr/>
        </p:nvSpPr>
        <p:spPr>
          <a:xfrm>
            <a:off x="1200148" y="4624312"/>
            <a:ext cx="381000" cy="809699"/>
          </a:xfrm>
          <a:prstGeom prst="roundRect">
            <a:avLst>
              <a:gd name="adj" fmla="val 16667"/>
            </a:avLst>
          </a:prstGeom>
          <a:solidFill>
            <a:srgbClr val="FFFFFF"/>
          </a:solidFill>
          <a:ln w="2857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509" name="Shape 509"/>
          <p:cNvCxnSpPr/>
          <p:nvPr/>
        </p:nvCxnSpPr>
        <p:spPr>
          <a:xfrm rot="10800000">
            <a:off x="1581148" y="5008487"/>
            <a:ext cx="228600" cy="0"/>
          </a:xfrm>
          <a:prstGeom prst="straightConnector1">
            <a:avLst/>
          </a:prstGeom>
          <a:noFill/>
          <a:ln w="28575" cap="flat">
            <a:solidFill>
              <a:schemeClr val="dk1"/>
            </a:solidFill>
            <a:prstDash val="solid"/>
            <a:round/>
            <a:headEnd type="none" w="med" len="med"/>
            <a:tailEnd type="triangle" w="lg" len="lg"/>
          </a:ln>
        </p:spPr>
      </p:cxnSp>
      <p:cxnSp>
        <p:nvCxnSpPr>
          <p:cNvPr id="510" name="Shape 510"/>
          <p:cNvCxnSpPr/>
          <p:nvPr/>
        </p:nvCxnSpPr>
        <p:spPr>
          <a:xfrm>
            <a:off x="4029073" y="4533825"/>
            <a:ext cx="0" cy="671400"/>
          </a:xfrm>
          <a:prstGeom prst="straightConnector1">
            <a:avLst/>
          </a:prstGeom>
          <a:noFill/>
          <a:ln w="28575" cap="flat">
            <a:solidFill>
              <a:schemeClr val="dk1"/>
            </a:solidFill>
            <a:prstDash val="solid"/>
            <a:round/>
            <a:headEnd type="none" w="med" len="med"/>
            <a:tailEnd type="none" w="med" len="med"/>
          </a:ln>
        </p:spPr>
      </p:cxnSp>
      <p:cxnSp>
        <p:nvCxnSpPr>
          <p:cNvPr id="511" name="Shape 511"/>
          <p:cNvCxnSpPr/>
          <p:nvPr/>
        </p:nvCxnSpPr>
        <p:spPr>
          <a:xfrm rot="10800000">
            <a:off x="1581073" y="5205337"/>
            <a:ext cx="2447999" cy="0"/>
          </a:xfrm>
          <a:prstGeom prst="straightConnector1">
            <a:avLst/>
          </a:prstGeom>
          <a:noFill/>
          <a:ln w="28575" cap="flat">
            <a:solidFill>
              <a:schemeClr val="dk1"/>
            </a:solidFill>
            <a:prstDash val="solid"/>
            <a:round/>
            <a:headEnd type="none" w="med" len="med"/>
            <a:tailEnd type="triangle" w="lg" len="lg"/>
          </a:ln>
        </p:spPr>
      </p:cxnSp>
      <p:cxnSp>
        <p:nvCxnSpPr>
          <p:cNvPr id="512" name="Shape 512"/>
          <p:cNvCxnSpPr/>
          <p:nvPr/>
        </p:nvCxnSpPr>
        <p:spPr>
          <a:xfrm rot="10800000">
            <a:off x="819148" y="5021187"/>
            <a:ext cx="381000" cy="0"/>
          </a:xfrm>
          <a:prstGeom prst="straightConnector1">
            <a:avLst/>
          </a:prstGeom>
          <a:noFill/>
          <a:ln w="28575" cap="flat">
            <a:solidFill>
              <a:schemeClr val="dk1"/>
            </a:solidFill>
            <a:prstDash val="solid"/>
            <a:round/>
            <a:headEnd type="none" w="med" len="med"/>
            <a:tailEnd type="none" w="med" len="med"/>
          </a:ln>
        </p:spPr>
      </p:cxnSp>
      <p:cxnSp>
        <p:nvCxnSpPr>
          <p:cNvPr id="513" name="Shape 513"/>
          <p:cNvCxnSpPr/>
          <p:nvPr/>
        </p:nvCxnSpPr>
        <p:spPr>
          <a:xfrm rot="10800000">
            <a:off x="819147" y="3649587"/>
            <a:ext cx="0" cy="1371599"/>
          </a:xfrm>
          <a:prstGeom prst="straightConnector1">
            <a:avLst/>
          </a:prstGeom>
          <a:noFill/>
          <a:ln w="28575" cap="flat">
            <a:solidFill>
              <a:schemeClr val="dk1"/>
            </a:solidFill>
            <a:prstDash val="solid"/>
            <a:round/>
            <a:headEnd type="none" w="med" len="med"/>
            <a:tailEnd type="none" w="med" len="med"/>
          </a:ln>
        </p:spPr>
      </p:cxnSp>
      <p:cxnSp>
        <p:nvCxnSpPr>
          <p:cNvPr id="514" name="Shape 514"/>
          <p:cNvCxnSpPr/>
          <p:nvPr/>
        </p:nvCxnSpPr>
        <p:spPr>
          <a:xfrm>
            <a:off x="819147" y="3649587"/>
            <a:ext cx="381000" cy="0"/>
          </a:xfrm>
          <a:prstGeom prst="straightConnector1">
            <a:avLst/>
          </a:prstGeom>
          <a:noFill/>
          <a:ln w="28575" cap="flat">
            <a:solidFill>
              <a:schemeClr val="dk1"/>
            </a:solidFill>
            <a:prstDash val="solid"/>
            <a:round/>
            <a:headEnd type="none" w="med" len="med"/>
            <a:tailEnd type="triangle" w="lg" len="lg"/>
          </a:ln>
        </p:spPr>
      </p:cxnSp>
      <p:cxnSp>
        <p:nvCxnSpPr>
          <p:cNvPr id="515" name="Shape 515"/>
          <p:cNvCxnSpPr/>
          <p:nvPr/>
        </p:nvCxnSpPr>
        <p:spPr>
          <a:xfrm>
            <a:off x="1581148" y="3633712"/>
            <a:ext cx="762000" cy="0"/>
          </a:xfrm>
          <a:prstGeom prst="straightConnector1">
            <a:avLst/>
          </a:prstGeom>
          <a:noFill/>
          <a:ln w="38100" cap="flat">
            <a:solidFill>
              <a:schemeClr val="accent2"/>
            </a:solidFill>
            <a:prstDash val="solid"/>
            <a:round/>
            <a:headEnd type="none" w="med" len="med"/>
            <a:tailEnd type="triangle" w="lg" len="lg"/>
          </a:ln>
        </p:spPr>
      </p:cxnSp>
      <p:grpSp>
        <p:nvGrpSpPr>
          <p:cNvPr id="516" name="Shape 516"/>
          <p:cNvGrpSpPr/>
          <p:nvPr/>
        </p:nvGrpSpPr>
        <p:grpSpPr>
          <a:xfrm>
            <a:off x="3505197" y="3030462"/>
            <a:ext cx="325437" cy="1168399"/>
            <a:chOff x="2171" y="1153"/>
            <a:chExt cx="205" cy="735"/>
          </a:xfrm>
        </p:grpSpPr>
        <p:sp>
          <p:nvSpPr>
            <p:cNvPr id="517" name="Shape 517"/>
            <p:cNvSpPr txBox="1"/>
            <p:nvPr/>
          </p:nvSpPr>
          <p:spPr>
            <a:xfrm>
              <a:off x="2171" y="1639"/>
              <a:ext cx="205" cy="24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3</a:t>
              </a:r>
            </a:p>
          </p:txBody>
        </p:sp>
        <p:sp>
          <p:nvSpPr>
            <p:cNvPr id="518" name="Shape 518"/>
            <p:cNvSpPr txBox="1"/>
            <p:nvPr/>
          </p:nvSpPr>
          <p:spPr>
            <a:xfrm>
              <a:off x="2171" y="1394"/>
              <a:ext cx="205" cy="24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1</a:t>
              </a:r>
            </a:p>
          </p:txBody>
        </p:sp>
        <p:sp>
          <p:nvSpPr>
            <p:cNvPr id="519" name="Shape 519"/>
            <p:cNvSpPr txBox="1"/>
            <p:nvPr/>
          </p:nvSpPr>
          <p:spPr>
            <a:xfrm>
              <a:off x="2171" y="1153"/>
              <a:ext cx="185" cy="251"/>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x</a:t>
              </a:r>
            </a:p>
          </p:txBody>
        </p:sp>
      </p:grpSp>
      <p:grpSp>
        <p:nvGrpSpPr>
          <p:cNvPr id="520" name="Shape 520"/>
          <p:cNvGrpSpPr/>
          <p:nvPr/>
        </p:nvGrpSpPr>
        <p:grpSpPr>
          <a:xfrm>
            <a:off x="5794572" y="2614537"/>
            <a:ext cx="1428750" cy="1177925"/>
            <a:chOff x="3614" y="892"/>
            <a:chExt cx="900" cy="742"/>
          </a:xfrm>
        </p:grpSpPr>
        <p:sp>
          <p:nvSpPr>
            <p:cNvPr id="521" name="Shape 521"/>
            <p:cNvSpPr txBox="1"/>
            <p:nvPr/>
          </p:nvSpPr>
          <p:spPr>
            <a:xfrm>
              <a:off x="3614" y="892"/>
              <a:ext cx="900" cy="2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dirty="0" err="1">
                  <a:solidFill>
                    <a:schemeClr val="accent2"/>
                  </a:solidFill>
                  <a:latin typeface="Calibri"/>
                  <a:ea typeface="Calibri"/>
                  <a:cs typeface="Calibri"/>
                  <a:sym typeface="Calibri"/>
                </a:rPr>
                <a:t>reg</a:t>
              </a:r>
              <a:r>
                <a:rPr lang="en-US" sz="2000" b="0" i="0" u="none" strike="noStrike" cap="none" baseline="0" dirty="0">
                  <a:solidFill>
                    <a:schemeClr val="accent2"/>
                  </a:solidFill>
                  <a:latin typeface="Calibri"/>
                  <a:ea typeface="Calibri"/>
                  <a:cs typeface="Calibri"/>
                  <a:sym typeface="Calibri"/>
                </a:rPr>
                <a:t>[1]</a:t>
              </a:r>
              <a:r>
                <a:rPr lang="en-US" sz="2000" dirty="0">
                  <a:solidFill>
                    <a:schemeClr val="accent2"/>
                  </a:solidFill>
                  <a:latin typeface="Calibri"/>
                  <a:ea typeface="Calibri"/>
                  <a:cs typeface="Calibri"/>
                  <a:sym typeface="Calibri"/>
                </a:rPr>
                <a:t> </a:t>
              </a:r>
              <a:r>
                <a:rPr lang="en-US" sz="2000" b="0" i="0" u="none" strike="noStrike" cap="none" baseline="0" dirty="0">
                  <a:solidFill>
                    <a:schemeClr val="accent2"/>
                  </a:solidFill>
                  <a:latin typeface="Calibri"/>
                  <a:ea typeface="Calibri"/>
                  <a:cs typeface="Calibri"/>
                  <a:sym typeface="Calibri"/>
                </a:rPr>
                <a:t>+ </a:t>
              </a:r>
              <a:r>
                <a:rPr lang="en-US" sz="2000" b="0" i="0" u="none" strike="noStrike" cap="none" baseline="0" dirty="0" smtClean="0">
                  <a:solidFill>
                    <a:schemeClr val="accent2"/>
                  </a:solidFill>
                  <a:latin typeface="Calibri"/>
                  <a:ea typeface="Calibri"/>
                  <a:cs typeface="Calibri"/>
                  <a:sym typeface="Calibri"/>
                </a:rPr>
                <a:t>16</a:t>
              </a:r>
              <a:endParaRPr lang="en-US" sz="2000" b="0" i="0" u="none" strike="noStrike" cap="none" baseline="0" dirty="0">
                <a:solidFill>
                  <a:schemeClr val="accent2"/>
                </a:solidFill>
                <a:latin typeface="Calibri"/>
                <a:ea typeface="Calibri"/>
                <a:cs typeface="Calibri"/>
                <a:sym typeface="Calibri"/>
              </a:endParaRPr>
            </a:p>
          </p:txBody>
        </p:sp>
        <p:cxnSp>
          <p:nvCxnSpPr>
            <p:cNvPr id="522" name="Shape 522"/>
            <p:cNvCxnSpPr/>
            <p:nvPr/>
          </p:nvCxnSpPr>
          <p:spPr>
            <a:xfrm>
              <a:off x="4043" y="1634"/>
              <a:ext cx="239" cy="0"/>
            </a:xfrm>
            <a:prstGeom prst="straightConnector1">
              <a:avLst/>
            </a:prstGeom>
            <a:noFill/>
            <a:ln w="38100" cap="flat">
              <a:solidFill>
                <a:schemeClr val="accent2"/>
              </a:solidFill>
              <a:prstDash val="solid"/>
              <a:round/>
              <a:headEnd type="none" w="med" len="med"/>
              <a:tailEnd type="triangle" w="lg" len="lg"/>
            </a:ln>
          </p:spPr>
        </p:cxnSp>
      </p:grpSp>
      <p:grpSp>
        <p:nvGrpSpPr>
          <p:cNvPr id="6" name="Group 5"/>
          <p:cNvGrpSpPr/>
          <p:nvPr/>
        </p:nvGrpSpPr>
        <p:grpSpPr>
          <a:xfrm>
            <a:off x="4874334" y="2863955"/>
            <a:ext cx="832425" cy="514350"/>
            <a:chOff x="1256721" y="1004953"/>
            <a:chExt cx="832425" cy="514350"/>
          </a:xfrm>
        </p:grpSpPr>
        <p:cxnSp>
          <p:nvCxnSpPr>
            <p:cNvPr id="526" name="Shape 526"/>
            <p:cNvCxnSpPr/>
            <p:nvPr/>
          </p:nvCxnSpPr>
          <p:spPr>
            <a:xfrm>
              <a:off x="1318676" y="1519303"/>
              <a:ext cx="654502" cy="0"/>
            </a:xfrm>
            <a:prstGeom prst="straightConnector1">
              <a:avLst/>
            </a:prstGeom>
            <a:noFill/>
            <a:ln w="38100" cap="flat">
              <a:solidFill>
                <a:schemeClr val="accent2"/>
              </a:solidFill>
              <a:prstDash val="solid"/>
              <a:round/>
              <a:headEnd type="none" w="med" len="med"/>
              <a:tailEnd type="triangle" w="lg" len="lg"/>
            </a:ln>
          </p:spPr>
        </p:cxnSp>
        <p:sp>
          <p:nvSpPr>
            <p:cNvPr id="528" name="Shape 528"/>
            <p:cNvSpPr txBox="1"/>
            <p:nvPr/>
          </p:nvSpPr>
          <p:spPr>
            <a:xfrm>
              <a:off x="1256721" y="1004953"/>
              <a:ext cx="832425" cy="395287"/>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reg[1]</a:t>
              </a:r>
            </a:p>
          </p:txBody>
        </p:sp>
      </p:grpSp>
      <p:grpSp>
        <p:nvGrpSpPr>
          <p:cNvPr id="530" name="Shape 530"/>
          <p:cNvGrpSpPr/>
          <p:nvPr/>
        </p:nvGrpSpPr>
        <p:grpSpPr>
          <a:xfrm>
            <a:off x="6419851" y="3789286"/>
            <a:ext cx="1904999" cy="1800225"/>
            <a:chOff x="4008" y="1631"/>
            <a:chExt cx="1199" cy="1134"/>
          </a:xfrm>
        </p:grpSpPr>
        <p:cxnSp>
          <p:nvCxnSpPr>
            <p:cNvPr id="531" name="Shape 531"/>
            <p:cNvCxnSpPr/>
            <p:nvPr/>
          </p:nvCxnSpPr>
          <p:spPr>
            <a:xfrm>
              <a:off x="4943" y="1631"/>
              <a:ext cx="191" cy="5"/>
            </a:xfrm>
            <a:prstGeom prst="straightConnector1">
              <a:avLst/>
            </a:prstGeom>
            <a:noFill/>
            <a:ln w="38100" cap="flat">
              <a:solidFill>
                <a:schemeClr val="accent2"/>
              </a:solidFill>
              <a:prstDash val="solid"/>
              <a:round/>
              <a:headEnd type="none" w="med" len="med"/>
              <a:tailEnd type="triangle" w="lg" len="lg"/>
            </a:ln>
          </p:spPr>
        </p:cxnSp>
        <p:sp>
          <p:nvSpPr>
            <p:cNvPr id="532" name="Shape 532"/>
            <p:cNvSpPr txBox="1"/>
            <p:nvPr/>
          </p:nvSpPr>
          <p:spPr>
            <a:xfrm>
              <a:off x="4008" y="2465"/>
              <a:ext cx="1199" cy="2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dirty="0" smtClean="0">
                  <a:solidFill>
                    <a:schemeClr val="accent2"/>
                  </a:solidFill>
                  <a:latin typeface="Calibri"/>
                  <a:ea typeface="Calibri"/>
                  <a:cs typeface="Calibri"/>
                  <a:sym typeface="Calibri"/>
                </a:rPr>
                <a:t>MEM[r1+16]</a:t>
              </a:r>
              <a:endParaRPr lang="en-US" sz="2000" b="0" i="0" u="none" strike="noStrike" cap="none" baseline="0" dirty="0">
                <a:solidFill>
                  <a:schemeClr val="accent2"/>
                </a:solidFill>
                <a:latin typeface="Calibri"/>
                <a:ea typeface="Calibri"/>
                <a:cs typeface="Calibri"/>
                <a:sym typeface="Calibri"/>
              </a:endParaRPr>
            </a:p>
          </p:txBody>
        </p:sp>
      </p:grpSp>
      <p:grpSp>
        <p:nvGrpSpPr>
          <p:cNvPr id="533" name="Shape 533"/>
          <p:cNvGrpSpPr/>
          <p:nvPr/>
        </p:nvGrpSpPr>
        <p:grpSpPr>
          <a:xfrm>
            <a:off x="1581148" y="3657524"/>
            <a:ext cx="380999" cy="1363661"/>
            <a:chOff x="960" y="1548"/>
            <a:chExt cx="239" cy="858"/>
          </a:xfrm>
        </p:grpSpPr>
        <p:cxnSp>
          <p:nvCxnSpPr>
            <p:cNvPr id="534" name="Shape 534"/>
            <p:cNvCxnSpPr/>
            <p:nvPr/>
          </p:nvCxnSpPr>
          <p:spPr>
            <a:xfrm>
              <a:off x="1200" y="1548"/>
              <a:ext cx="0" cy="858"/>
            </a:xfrm>
            <a:prstGeom prst="straightConnector1">
              <a:avLst/>
            </a:prstGeom>
            <a:noFill/>
            <a:ln w="38100" cap="flat">
              <a:solidFill>
                <a:schemeClr val="accent2"/>
              </a:solidFill>
              <a:prstDash val="solid"/>
              <a:round/>
              <a:headEnd type="none" w="med" len="med"/>
              <a:tailEnd type="none" w="med" len="med"/>
            </a:ln>
          </p:spPr>
        </p:cxnSp>
        <p:cxnSp>
          <p:nvCxnSpPr>
            <p:cNvPr id="535" name="Shape 535"/>
            <p:cNvCxnSpPr/>
            <p:nvPr/>
          </p:nvCxnSpPr>
          <p:spPr>
            <a:xfrm rot="10800000">
              <a:off x="960" y="2400"/>
              <a:ext cx="239" cy="0"/>
            </a:xfrm>
            <a:prstGeom prst="straightConnector1">
              <a:avLst/>
            </a:prstGeom>
            <a:noFill/>
            <a:ln w="38100" cap="flat">
              <a:solidFill>
                <a:schemeClr val="accent2"/>
              </a:solidFill>
              <a:prstDash val="solid"/>
              <a:round/>
              <a:headEnd type="none" w="med" len="med"/>
              <a:tailEnd type="triangle" w="lg" len="lg"/>
            </a:ln>
          </p:spPr>
        </p:cxnSp>
      </p:grpSp>
      <p:grpSp>
        <p:nvGrpSpPr>
          <p:cNvPr id="536" name="Shape 536"/>
          <p:cNvGrpSpPr/>
          <p:nvPr/>
        </p:nvGrpSpPr>
        <p:grpSpPr>
          <a:xfrm>
            <a:off x="819148" y="3633712"/>
            <a:ext cx="762000" cy="1374774"/>
            <a:chOff x="480" y="1534"/>
            <a:chExt cx="480" cy="865"/>
          </a:xfrm>
        </p:grpSpPr>
        <p:cxnSp>
          <p:nvCxnSpPr>
            <p:cNvPr id="537" name="Shape 537"/>
            <p:cNvCxnSpPr/>
            <p:nvPr/>
          </p:nvCxnSpPr>
          <p:spPr>
            <a:xfrm rot="10800000">
              <a:off x="480" y="2400"/>
              <a:ext cx="479" cy="0"/>
            </a:xfrm>
            <a:prstGeom prst="straightConnector1">
              <a:avLst/>
            </a:prstGeom>
            <a:noFill/>
            <a:ln w="38100" cap="flat">
              <a:solidFill>
                <a:schemeClr val="accent2"/>
              </a:solidFill>
              <a:prstDash val="solid"/>
              <a:round/>
              <a:headEnd type="none" w="med" len="med"/>
              <a:tailEnd type="none" w="med" len="med"/>
            </a:ln>
          </p:spPr>
        </p:cxnSp>
        <p:cxnSp>
          <p:nvCxnSpPr>
            <p:cNvPr id="538" name="Shape 538"/>
            <p:cNvCxnSpPr/>
            <p:nvPr/>
          </p:nvCxnSpPr>
          <p:spPr>
            <a:xfrm rot="10800000">
              <a:off x="480" y="1534"/>
              <a:ext cx="0" cy="865"/>
            </a:xfrm>
            <a:prstGeom prst="straightConnector1">
              <a:avLst/>
            </a:prstGeom>
            <a:noFill/>
            <a:ln w="38100" cap="flat">
              <a:solidFill>
                <a:schemeClr val="accent2"/>
              </a:solidFill>
              <a:prstDash val="solid"/>
              <a:round/>
              <a:headEnd type="none" w="med" len="med"/>
              <a:tailEnd type="none" w="med" len="med"/>
            </a:ln>
          </p:spPr>
        </p:cxnSp>
        <p:cxnSp>
          <p:nvCxnSpPr>
            <p:cNvPr id="539" name="Shape 539"/>
            <p:cNvCxnSpPr/>
            <p:nvPr/>
          </p:nvCxnSpPr>
          <p:spPr>
            <a:xfrm>
              <a:off x="480" y="1534"/>
              <a:ext cx="239" cy="0"/>
            </a:xfrm>
            <a:prstGeom prst="straightConnector1">
              <a:avLst/>
            </a:prstGeom>
            <a:noFill/>
            <a:ln w="38100" cap="flat">
              <a:solidFill>
                <a:schemeClr val="accent2"/>
              </a:solidFill>
              <a:prstDash val="solid"/>
              <a:round/>
              <a:headEnd type="none" w="med" len="med"/>
              <a:tailEnd type="triangle" w="lg" len="lg"/>
            </a:ln>
          </p:spPr>
        </p:cxnSp>
      </p:grpSp>
      <p:sp>
        <p:nvSpPr>
          <p:cNvPr id="540" name="Shape 540"/>
          <p:cNvSpPr txBox="1">
            <a:spLocks noGrp="1"/>
          </p:cNvSpPr>
          <p:nvPr>
            <p:ph type="title"/>
          </p:nvPr>
        </p:nvSpPr>
        <p:spPr/>
        <p:txBody>
          <a:bodyPr/>
          <a:lstStyle/>
          <a:p>
            <a:pPr lvl="0"/>
            <a:r>
              <a:rPr lang="en-US" smtClean="0">
                <a:sym typeface="Calibri"/>
              </a:rPr>
              <a:t>Example: </a:t>
            </a:r>
            <a:r>
              <a:rPr lang="en-US" smtClean="0">
                <a:sym typeface="Courier New"/>
              </a:rPr>
              <a:t>lw</a:t>
            </a:r>
            <a:r>
              <a:rPr lang="en-US" smtClean="0">
                <a:sym typeface="Calibri"/>
              </a:rPr>
              <a:t> Instruction</a:t>
            </a:r>
            <a:endParaRPr lang="en-US">
              <a:sym typeface="Calibri"/>
            </a:endParaRPr>
          </a:p>
        </p:txBody>
      </p:sp>
      <p:sp>
        <p:nvSpPr>
          <p:cNvPr id="541" name="Shape 541"/>
          <p:cNvSpPr txBox="1"/>
          <p:nvPr/>
        </p:nvSpPr>
        <p:spPr>
          <a:xfrm rot="-5400000">
            <a:off x="1146936" y="3436150"/>
            <a:ext cx="501599" cy="3665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1800" b="0" i="0" u="none" strike="noStrike" cap="none" baseline="0">
                <a:solidFill>
                  <a:schemeClr val="dk1"/>
                </a:solidFill>
                <a:latin typeface="Arial"/>
                <a:ea typeface="Arial"/>
                <a:cs typeface="Arial"/>
                <a:sym typeface="Arial"/>
              </a:rPr>
              <a:t>PC</a:t>
            </a:r>
          </a:p>
        </p:txBody>
      </p:sp>
      <p:sp>
        <p:nvSpPr>
          <p:cNvPr id="542" name="Shape 542"/>
          <p:cNvSpPr txBox="1"/>
          <p:nvPr/>
        </p:nvSpPr>
        <p:spPr>
          <a:xfrm>
            <a:off x="1962148" y="2487687"/>
            <a:ext cx="1539900" cy="399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a:solidFill>
                  <a:schemeClr val="accent2"/>
                </a:solidFill>
                <a:latin typeface="Calibri"/>
                <a:ea typeface="Calibri"/>
                <a:cs typeface="Calibri"/>
                <a:sym typeface="Calibri"/>
              </a:rPr>
              <a:t>lw</a:t>
            </a:r>
            <a:r>
              <a:rPr lang="en-US" sz="2000" b="0" i="0" u="none" strike="noStrike" cap="none" baseline="0">
                <a:solidFill>
                  <a:schemeClr val="accent2"/>
                </a:solidFill>
                <a:latin typeface="Calibri"/>
                <a:ea typeface="Calibri"/>
                <a:cs typeface="Calibri"/>
                <a:sym typeface="Calibri"/>
              </a:rPr>
              <a:t> r3, 17(r1)</a:t>
            </a:r>
          </a:p>
        </p:txBody>
      </p:sp>
      <p:sp>
        <p:nvSpPr>
          <p:cNvPr id="543" name="Shape 543"/>
          <p:cNvSpPr/>
          <p:nvPr/>
        </p:nvSpPr>
        <p:spPr>
          <a:xfrm>
            <a:off x="4232653" y="2493887"/>
            <a:ext cx="3962400" cy="1295400"/>
          </a:xfrm>
          <a:custGeom>
            <a:avLst/>
            <a:gdLst/>
            <a:ahLst/>
            <a:cxnLst/>
            <a:rect l="0" t="0" r="0" b="0"/>
            <a:pathLst>
              <a:path w="2496" h="816" extrusionOk="0">
                <a:moveTo>
                  <a:pt x="2496" y="816"/>
                </a:moveTo>
                <a:lnTo>
                  <a:pt x="2496" y="0"/>
                </a:lnTo>
                <a:lnTo>
                  <a:pt x="0" y="0"/>
                </a:lnTo>
                <a:lnTo>
                  <a:pt x="0" y="336"/>
                </a:lnTo>
              </a:path>
            </a:pathLst>
          </a:custGeom>
          <a:noFill/>
          <a:ln w="38100" cap="flat">
            <a:solidFill>
              <a:schemeClr val="accent2"/>
            </a:solidFill>
            <a:prstDash val="solid"/>
            <a:round/>
            <a:headEnd type="none" w="med" len="med"/>
            <a:tailEnd type="triangle" w="lg" len="lg"/>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2" name="Slide Number Placeholder 1"/>
          <p:cNvSpPr>
            <a:spLocks noGrp="1"/>
          </p:cNvSpPr>
          <p:nvPr>
            <p:ph type="sldNum" sz="quarter" idx="12"/>
          </p:nvPr>
        </p:nvSpPr>
        <p:spPr/>
        <p:txBody>
          <a:bodyPr/>
          <a:lstStyle/>
          <a:p>
            <a:pPr>
              <a:defRPr/>
            </a:pPr>
            <a:fld id="{2B3FC65D-271A-A842-B579-8A644641AC8D}" type="slidenum">
              <a:rPr lang="en-US" smtClean="0"/>
              <a:pPr>
                <a:defRPr/>
              </a:pPr>
              <a:t>5</a:t>
            </a:fld>
            <a:endParaRPr lang="en-US"/>
          </a:p>
        </p:txBody>
      </p:sp>
      <p:grpSp>
        <p:nvGrpSpPr>
          <p:cNvPr id="5" name="Group 4"/>
          <p:cNvGrpSpPr/>
          <p:nvPr/>
        </p:nvGrpSpPr>
        <p:grpSpPr>
          <a:xfrm>
            <a:off x="3410313" y="3862338"/>
            <a:ext cx="2135076" cy="1162049"/>
            <a:chOff x="5060884" y="1250874"/>
            <a:chExt cx="2135076" cy="1162049"/>
          </a:xfrm>
        </p:grpSpPr>
        <p:cxnSp>
          <p:nvCxnSpPr>
            <p:cNvPr id="68" name="Shape 524"/>
            <p:cNvCxnSpPr/>
            <p:nvPr/>
          </p:nvCxnSpPr>
          <p:spPr>
            <a:xfrm>
              <a:off x="5060884" y="1250874"/>
              <a:ext cx="533769" cy="0"/>
            </a:xfrm>
            <a:prstGeom prst="straightConnector1">
              <a:avLst/>
            </a:prstGeom>
            <a:noFill/>
            <a:ln w="38100" cap="flat">
              <a:solidFill>
                <a:schemeClr val="accent2"/>
              </a:solidFill>
              <a:prstDash val="solid"/>
              <a:round/>
              <a:headEnd type="none" w="med" len="med"/>
              <a:tailEnd type="triangle" w="lg" len="lg"/>
            </a:ln>
          </p:spPr>
        </p:cxnSp>
        <p:cxnSp>
          <p:nvCxnSpPr>
            <p:cNvPr id="69" name="Shape 525"/>
            <p:cNvCxnSpPr/>
            <p:nvPr/>
          </p:nvCxnSpPr>
          <p:spPr>
            <a:xfrm>
              <a:off x="5060884" y="1938261"/>
              <a:ext cx="2135076" cy="0"/>
            </a:xfrm>
            <a:prstGeom prst="straightConnector1">
              <a:avLst/>
            </a:prstGeom>
            <a:noFill/>
            <a:ln w="38100" cap="flat">
              <a:solidFill>
                <a:schemeClr val="accent2"/>
              </a:solidFill>
              <a:prstDash val="solid"/>
              <a:round/>
              <a:headEnd type="none" w="med" len="med"/>
              <a:tailEnd type="triangle" w="lg" len="lg"/>
            </a:ln>
          </p:spPr>
        </p:cxnSp>
        <p:sp>
          <p:nvSpPr>
            <p:cNvPr id="71" name="Shape 527"/>
            <p:cNvSpPr txBox="1"/>
            <p:nvPr/>
          </p:nvSpPr>
          <p:spPr>
            <a:xfrm>
              <a:off x="5898075" y="1938261"/>
              <a:ext cx="474991" cy="474662"/>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dirty="0" smtClean="0">
                  <a:solidFill>
                    <a:schemeClr val="accent2"/>
                  </a:solidFill>
                  <a:latin typeface="Arial"/>
                  <a:ea typeface="Arial"/>
                  <a:cs typeface="Arial"/>
                  <a:sym typeface="Arial"/>
                </a:rPr>
                <a:t>16</a:t>
              </a:r>
              <a:endParaRPr lang="en-US" sz="2000" b="0" i="0" u="none" strike="noStrike" cap="none" baseline="0" dirty="0">
                <a:solidFill>
                  <a:schemeClr val="accent2"/>
                </a:solidFill>
                <a:latin typeface="Arial"/>
                <a:ea typeface="Arial"/>
                <a:cs typeface="Arial"/>
                <a:sym typeface="Arial"/>
              </a:endParaRPr>
            </a:p>
          </p:txBody>
        </p:sp>
        <p:cxnSp>
          <p:nvCxnSpPr>
            <p:cNvPr id="73" name="Shape 529"/>
            <p:cNvCxnSpPr/>
            <p:nvPr/>
          </p:nvCxnSpPr>
          <p:spPr>
            <a:xfrm>
              <a:off x="5060884" y="1555674"/>
              <a:ext cx="533769" cy="0"/>
            </a:xfrm>
            <a:prstGeom prst="straightConnector1">
              <a:avLst/>
            </a:prstGeom>
            <a:noFill/>
            <a:ln w="38100" cap="flat">
              <a:solidFill>
                <a:schemeClr val="accent2"/>
              </a:solidFill>
              <a:prstDash val="solid"/>
              <a:round/>
              <a:headEnd type="none" w="med" len="med"/>
              <a:tailEnd type="triangle" w="lg" len="lg"/>
            </a:ln>
          </p:spPr>
        </p:cxnSp>
      </p:grpSp>
    </p:spTree>
    <p:extLst>
      <p:ext uri="{BB962C8B-B14F-4D97-AF65-F5344CB8AC3E}">
        <p14:creationId xmlns:p14="http://schemas.microsoft.com/office/powerpoint/2010/main" val="2814952246"/>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5"/>
                                        </p:tgtEl>
                                        <p:attrNameLst>
                                          <p:attrName>style.visibility</p:attrName>
                                        </p:attrNameLst>
                                      </p:cBhvr>
                                      <p:to>
                                        <p:strVal val="visible"/>
                                      </p:to>
                                    </p:set>
                                    <p:animEffect transition="in" filter="fade">
                                      <p:cBhvr>
                                        <p:cTn id="7" dur="500"/>
                                        <p:tgtEl>
                                          <p:spTgt spid="5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33"/>
                                        </p:tgtEl>
                                        <p:attrNameLst>
                                          <p:attrName>style.visibility</p:attrName>
                                        </p:attrNameLst>
                                      </p:cBhvr>
                                      <p:to>
                                        <p:strVal val="visible"/>
                                      </p:to>
                                    </p:set>
                                    <p:animEffect transition="in" filter="fade">
                                      <p:cBhvr>
                                        <p:cTn id="12" dur="500"/>
                                        <p:tgtEl>
                                          <p:spTgt spid="53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6"/>
                                        </p:tgtEl>
                                        <p:attrNameLst>
                                          <p:attrName>style.visibility</p:attrName>
                                        </p:attrNameLst>
                                      </p:cBhvr>
                                      <p:to>
                                        <p:strVal val="visible"/>
                                      </p:to>
                                    </p:set>
                                    <p:animEffect transition="in" filter="fade">
                                      <p:cBhvr>
                                        <p:cTn id="17" dur="500"/>
                                        <p:tgtEl>
                                          <p:spTgt spid="516"/>
                                        </p:tgtEl>
                                      </p:cBhvr>
                                    </p:animEffect>
                                  </p:childTnLst>
                                </p:cTn>
                              </p:par>
                              <p:par>
                                <p:cTn id="18" presetID="1" presetClass="entr" presetSubtype="0" fill="hold" nodeType="withEffect">
                                  <p:stCondLst>
                                    <p:cond delay="0"/>
                                  </p:stCondLst>
                                  <p:childTnLst>
                                    <p:set>
                                      <p:cBhvr>
                                        <p:cTn id="19" dur="1" fill="hold">
                                          <p:stCondLst>
                                            <p:cond delay="0"/>
                                          </p:stCondLst>
                                        </p:cTn>
                                        <p:tgtEl>
                                          <p:spTgt spid="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20"/>
                                        </p:tgtEl>
                                        <p:attrNameLst>
                                          <p:attrName>style.visibility</p:attrName>
                                        </p:attrNameLst>
                                      </p:cBhvr>
                                      <p:to>
                                        <p:strVal val="visible"/>
                                      </p:to>
                                    </p:set>
                                    <p:animEffect transition="in" filter="fade">
                                      <p:cBhvr>
                                        <p:cTn id="28" dur="500"/>
                                        <p:tgtEl>
                                          <p:spTgt spid="52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530"/>
                                        </p:tgtEl>
                                        <p:attrNameLst>
                                          <p:attrName>style.visibility</p:attrName>
                                        </p:attrNameLst>
                                      </p:cBhvr>
                                      <p:to>
                                        <p:strVal val="visible"/>
                                      </p:to>
                                    </p:set>
                                    <p:animEffect transition="in" filter="fade">
                                      <p:cBhvr>
                                        <p:cTn id="33" dur="500"/>
                                        <p:tgtEl>
                                          <p:spTgt spid="53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536"/>
                                        </p:tgtEl>
                                        <p:attrNameLst>
                                          <p:attrName>style.visibility</p:attrName>
                                        </p:attrNameLst>
                                      </p:cBhvr>
                                      <p:to>
                                        <p:strVal val="visible"/>
                                      </p:to>
                                    </p:set>
                                    <p:animEffect transition="in" filter="fade">
                                      <p:cBhvr>
                                        <p:cTn id="38" dur="500"/>
                                        <p:tgtEl>
                                          <p:spTgt spid="536"/>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Clickers/Peer Instruction</a:t>
            </a:r>
            <a:endParaRPr lang="en-US" dirty="0"/>
          </a:p>
        </p:txBody>
      </p:sp>
      <p:sp>
        <p:nvSpPr>
          <p:cNvPr id="6" name="Content Placeholder 5"/>
          <p:cNvSpPr>
            <a:spLocks noGrp="1"/>
          </p:cNvSpPr>
          <p:nvPr>
            <p:ph idx="1"/>
          </p:nvPr>
        </p:nvSpPr>
        <p:spPr/>
        <p:txBody>
          <a:bodyPr/>
          <a:lstStyle/>
          <a:p>
            <a:r>
              <a:rPr lang="en-US" dirty="0" smtClean="0"/>
              <a:t>Which type of MIPS instruction is active in the fewest stages?</a:t>
            </a:r>
          </a:p>
          <a:p>
            <a:pPr marL="0" indent="0">
              <a:buNone/>
            </a:pPr>
            <a:r>
              <a:rPr lang="en-US" dirty="0" smtClean="0"/>
              <a:t>A: LW</a:t>
            </a:r>
          </a:p>
          <a:p>
            <a:pPr marL="0" indent="0">
              <a:buNone/>
            </a:pPr>
            <a:r>
              <a:rPr lang="en-US" dirty="0" smtClean="0"/>
              <a:t>B: BEQ</a:t>
            </a:r>
          </a:p>
          <a:p>
            <a:pPr marL="0" indent="0">
              <a:buNone/>
            </a:pPr>
            <a:r>
              <a:rPr lang="en-US" dirty="0" smtClean="0"/>
              <a:t>C: J</a:t>
            </a:r>
          </a:p>
          <a:p>
            <a:pPr marL="0" indent="0">
              <a:buNone/>
            </a:pPr>
            <a:r>
              <a:rPr lang="en-US" dirty="0" smtClean="0"/>
              <a:t>D: JAL</a:t>
            </a:r>
          </a:p>
          <a:p>
            <a:pPr marL="0" indent="0">
              <a:buNone/>
            </a:pPr>
            <a:r>
              <a:rPr lang="en-US" dirty="0" smtClean="0"/>
              <a:t>E: ADDU</a:t>
            </a:r>
            <a:endParaRPr lang="en-US" dirty="0"/>
          </a:p>
        </p:txBody>
      </p:sp>
      <p:sp>
        <p:nvSpPr>
          <p:cNvPr id="5" name="Slide Number Placeholder 4"/>
          <p:cNvSpPr>
            <a:spLocks noGrp="1"/>
          </p:cNvSpPr>
          <p:nvPr>
            <p:ph type="sldNum" sz="quarter" idx="12"/>
          </p:nvPr>
        </p:nvSpPr>
        <p:spPr/>
        <p:txBody>
          <a:bodyPr/>
          <a:lstStyle/>
          <a:p>
            <a:pPr>
              <a:defRPr/>
            </a:pPr>
            <a:fld id="{2B3FC65D-271A-A842-B579-8A644641AC8D}" type="slidenum">
              <a:rPr lang="en-US" smtClean="0"/>
              <a:pPr>
                <a:defRPr/>
              </a:pPr>
              <a:t>6</a:t>
            </a:fld>
            <a:endParaRPr lang="en-US" dirty="0"/>
          </a:p>
        </p:txBody>
      </p:sp>
    </p:spTree>
    <p:extLst>
      <p:ext uri="{BB962C8B-B14F-4D97-AF65-F5344CB8AC3E}">
        <p14:creationId xmlns:p14="http://schemas.microsoft.com/office/powerpoint/2010/main" val="3941550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9"/>
          <p:cNvSpPr>
            <a:spLocks noGrp="1"/>
          </p:cNvSpPr>
          <p:nvPr>
            <p:ph type="title"/>
          </p:nvPr>
        </p:nvSpPr>
        <p:spPr>
          <a:xfrm>
            <a:off x="457200" y="274638"/>
            <a:ext cx="8229600" cy="765704"/>
          </a:xfrm>
        </p:spPr>
        <p:txBody>
          <a:bodyPr/>
          <a:lstStyle/>
          <a:p>
            <a:r>
              <a:rPr lang="en-US" dirty="0">
                <a:latin typeface="Calibri" charset="0"/>
                <a:ea typeface="ＭＳ Ｐゴシック" charset="0"/>
                <a:cs typeface="ＭＳ Ｐゴシック" charset="0"/>
              </a:rPr>
              <a:t>Processor </a:t>
            </a:r>
            <a:r>
              <a:rPr lang="en-US" dirty="0" smtClean="0">
                <a:latin typeface="Calibri" charset="0"/>
                <a:ea typeface="ＭＳ Ｐゴシック" charset="0"/>
                <a:cs typeface="ＭＳ Ｐゴシック" charset="0"/>
              </a:rPr>
              <a:t>Design: 5 steps</a:t>
            </a:r>
            <a:endParaRPr lang="en-US" dirty="0">
              <a:latin typeface="Calibri" charset="0"/>
              <a:ea typeface="ＭＳ Ｐゴシック" charset="0"/>
              <a:cs typeface="ＭＳ Ｐゴシック" charset="0"/>
            </a:endParaRPr>
          </a:p>
        </p:txBody>
      </p:sp>
      <p:sp>
        <p:nvSpPr>
          <p:cNvPr id="11" name="Content Placeholder 10"/>
          <p:cNvSpPr>
            <a:spLocks noGrp="1"/>
          </p:cNvSpPr>
          <p:nvPr>
            <p:ph idx="1"/>
          </p:nvPr>
        </p:nvSpPr>
        <p:spPr>
          <a:xfrm>
            <a:off x="220132" y="1176867"/>
            <a:ext cx="8923867" cy="5681133"/>
          </a:xfrm>
        </p:spPr>
        <p:txBody>
          <a:bodyPr>
            <a:normAutofit lnSpcReduction="10000"/>
          </a:bodyPr>
          <a:lstStyle/>
          <a:p>
            <a:pPr lvl="1">
              <a:buFont typeface="Arial" charset="0"/>
              <a:buNone/>
              <a:defRPr/>
            </a:pPr>
            <a:r>
              <a:rPr lang="en-US" dirty="0" smtClean="0"/>
              <a:t>Step 1: Analyze instruction set </a:t>
            </a:r>
            <a:r>
              <a:rPr lang="en-US" dirty="0" smtClean="0">
                <a:sym typeface="Wingdings" charset="2"/>
              </a:rPr>
              <a:t>to determine</a:t>
            </a:r>
            <a:r>
              <a:rPr lang="en-US" dirty="0" smtClean="0"/>
              <a:t> </a:t>
            </a:r>
            <a:r>
              <a:rPr lang="en-US" dirty="0" err="1" smtClean="0"/>
              <a:t>datapath</a:t>
            </a:r>
            <a:r>
              <a:rPr lang="en-US" dirty="0" smtClean="0"/>
              <a:t> requirements</a:t>
            </a:r>
          </a:p>
          <a:p>
            <a:pPr lvl="1">
              <a:lnSpc>
                <a:spcPct val="80000"/>
              </a:lnSpc>
            </a:pPr>
            <a:r>
              <a:rPr lang="en-US" sz="2600" dirty="0" smtClean="0">
                <a:latin typeface="Calibri" charset="0"/>
                <a:ea typeface="ＭＳ Ｐゴシック" charset="0"/>
              </a:rPr>
              <a:t>Meaning of each instruction is given by register transfers</a:t>
            </a:r>
          </a:p>
          <a:p>
            <a:pPr lvl="1">
              <a:lnSpc>
                <a:spcPct val="80000"/>
              </a:lnSpc>
            </a:pPr>
            <a:r>
              <a:rPr lang="en-US" sz="2600" dirty="0" err="1" smtClean="0">
                <a:latin typeface="Calibri" charset="0"/>
                <a:ea typeface="ＭＳ Ｐゴシック" charset="0"/>
              </a:rPr>
              <a:t>Datapath</a:t>
            </a:r>
            <a:r>
              <a:rPr lang="en-US" sz="2600" dirty="0" smtClean="0">
                <a:latin typeface="Calibri" charset="0"/>
                <a:ea typeface="ＭＳ Ｐゴシック" charset="0"/>
              </a:rPr>
              <a:t> must include storage element for ISA registers</a:t>
            </a:r>
          </a:p>
          <a:p>
            <a:pPr lvl="1">
              <a:lnSpc>
                <a:spcPct val="80000"/>
              </a:lnSpc>
            </a:pPr>
            <a:r>
              <a:rPr lang="en-US" sz="2600" dirty="0" err="1" smtClean="0">
                <a:latin typeface="Calibri" charset="0"/>
                <a:ea typeface="ＭＳ Ｐゴシック" charset="0"/>
              </a:rPr>
              <a:t>Datapath</a:t>
            </a:r>
            <a:r>
              <a:rPr lang="en-US" sz="2600" dirty="0" smtClean="0">
                <a:latin typeface="Calibri" charset="0"/>
                <a:ea typeface="ＭＳ Ｐゴシック" charset="0"/>
              </a:rPr>
              <a:t> must support each register transfer</a:t>
            </a:r>
            <a:endParaRPr lang="en-US" sz="2600" dirty="0" smtClean="0"/>
          </a:p>
          <a:p>
            <a:pPr lvl="1">
              <a:buFont typeface="Arial" charset="0"/>
              <a:buNone/>
              <a:defRPr/>
            </a:pPr>
            <a:r>
              <a:rPr lang="en-US" dirty="0" smtClean="0"/>
              <a:t>Step 2: Select set of </a:t>
            </a:r>
            <a:r>
              <a:rPr lang="en-US" dirty="0" err="1" smtClean="0"/>
              <a:t>datapath</a:t>
            </a:r>
            <a:r>
              <a:rPr lang="en-US" dirty="0" smtClean="0"/>
              <a:t> components &amp; establish </a:t>
            </a:r>
            <a:br>
              <a:rPr lang="en-US" dirty="0" smtClean="0"/>
            </a:br>
            <a:r>
              <a:rPr lang="en-US" dirty="0" smtClean="0"/>
              <a:t>clock methodology</a:t>
            </a:r>
          </a:p>
          <a:p>
            <a:pPr lvl="1">
              <a:buFont typeface="Arial" charset="0"/>
              <a:buNone/>
              <a:defRPr/>
            </a:pPr>
            <a:r>
              <a:rPr lang="en-US" dirty="0" smtClean="0"/>
              <a:t>Step 3: Assemble </a:t>
            </a:r>
            <a:r>
              <a:rPr lang="en-US" dirty="0" err="1" smtClean="0"/>
              <a:t>datapath</a:t>
            </a:r>
            <a:r>
              <a:rPr lang="en-US" dirty="0" smtClean="0"/>
              <a:t> components that meet the requirements</a:t>
            </a:r>
          </a:p>
          <a:p>
            <a:pPr lvl="1">
              <a:buFont typeface="Arial" charset="0"/>
              <a:buNone/>
              <a:defRPr/>
            </a:pPr>
            <a:r>
              <a:rPr lang="en-US" dirty="0" smtClean="0">
                <a:solidFill>
                  <a:schemeClr val="bg1">
                    <a:lumMod val="75000"/>
                  </a:schemeClr>
                </a:solidFill>
              </a:rPr>
              <a:t>Step 4: Analyze implementation of each instruction to determine setting of control points that realizes the register transfer</a:t>
            </a:r>
          </a:p>
          <a:p>
            <a:pPr lvl="1">
              <a:buFont typeface="Arial" charset="0"/>
              <a:buNone/>
              <a:defRPr/>
            </a:pPr>
            <a:r>
              <a:rPr lang="en-US" dirty="0" smtClean="0">
                <a:solidFill>
                  <a:schemeClr val="bg1">
                    <a:lumMod val="75000"/>
                  </a:schemeClr>
                </a:solidFill>
              </a:rPr>
              <a:t>Step 5: Assemble the control logic</a:t>
            </a: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7</a:t>
            </a:fld>
            <a:endParaRPr lang="en-US"/>
          </a:p>
        </p:txBody>
      </p:sp>
    </p:spTree>
    <p:extLst>
      <p:ext uri="{BB962C8B-B14F-4D97-AF65-F5344CB8AC3E}">
        <p14:creationId xmlns:p14="http://schemas.microsoft.com/office/powerpoint/2010/main" val="12921463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6931" name="Rectangle 3"/>
          <p:cNvSpPr>
            <a:spLocks noGrp="1" noChangeArrowheads="1"/>
          </p:cNvSpPr>
          <p:nvPr>
            <p:ph type="body" idx="1"/>
          </p:nvPr>
        </p:nvSpPr>
        <p:spPr>
          <a:xfrm>
            <a:off x="457200" y="1143000"/>
            <a:ext cx="8686800" cy="5299075"/>
          </a:xfrm>
          <a:noFill/>
          <a:ln/>
        </p:spPr>
        <p:txBody>
          <a:bodyPr/>
          <a:lstStyle/>
          <a:p>
            <a:pPr>
              <a:lnSpc>
                <a:spcPct val="70000"/>
              </a:lnSpc>
              <a:spcBef>
                <a:spcPct val="30000"/>
              </a:spcBef>
            </a:pPr>
            <a:r>
              <a:rPr lang="en-US" sz="2400" dirty="0"/>
              <a:t>All MIPS instructions are 32 bits long.  3 formats:</a:t>
            </a:r>
            <a:br>
              <a:rPr lang="en-US" sz="2400" dirty="0"/>
            </a:br>
            <a:endParaRPr lang="en-US" sz="2400" dirty="0"/>
          </a:p>
          <a:p>
            <a:pPr marL="508000" lvl="1">
              <a:lnSpc>
                <a:spcPct val="70000"/>
              </a:lnSpc>
              <a:spcBef>
                <a:spcPct val="30000"/>
              </a:spcBef>
            </a:pPr>
            <a:r>
              <a:rPr lang="en-US" sz="2000" dirty="0"/>
              <a:t>R-type</a:t>
            </a:r>
            <a:br>
              <a:rPr lang="en-US" sz="2000" dirty="0"/>
            </a:br>
            <a:endParaRPr lang="en-US" sz="2000" dirty="0"/>
          </a:p>
          <a:p>
            <a:pPr marL="508000" lvl="1">
              <a:lnSpc>
                <a:spcPct val="70000"/>
              </a:lnSpc>
              <a:spcBef>
                <a:spcPct val="30000"/>
              </a:spcBef>
            </a:pPr>
            <a:endParaRPr lang="en-US" sz="2800" dirty="0"/>
          </a:p>
          <a:p>
            <a:pPr marL="508000" lvl="1">
              <a:lnSpc>
                <a:spcPct val="70000"/>
              </a:lnSpc>
              <a:spcBef>
                <a:spcPct val="30000"/>
              </a:spcBef>
            </a:pPr>
            <a:r>
              <a:rPr lang="en-US" sz="2000" dirty="0"/>
              <a:t>I-type</a:t>
            </a:r>
            <a:br>
              <a:rPr lang="en-US" sz="2000" dirty="0"/>
            </a:br>
            <a:endParaRPr lang="en-US" sz="2000" dirty="0"/>
          </a:p>
          <a:p>
            <a:pPr marL="508000" lvl="1">
              <a:lnSpc>
                <a:spcPct val="70000"/>
              </a:lnSpc>
              <a:spcBef>
                <a:spcPct val="30000"/>
              </a:spcBef>
            </a:pPr>
            <a:endParaRPr lang="en-US" sz="2800" dirty="0"/>
          </a:p>
          <a:p>
            <a:pPr marL="508000" lvl="1">
              <a:lnSpc>
                <a:spcPct val="70000"/>
              </a:lnSpc>
              <a:spcBef>
                <a:spcPct val="30000"/>
              </a:spcBef>
            </a:pPr>
            <a:r>
              <a:rPr lang="en-US" sz="2000" dirty="0"/>
              <a:t>J-type</a:t>
            </a:r>
            <a:br>
              <a:rPr lang="en-US" sz="2000" dirty="0"/>
            </a:br>
            <a:endParaRPr lang="en-US" sz="2400" dirty="0" smtClean="0"/>
          </a:p>
          <a:p>
            <a:pPr>
              <a:lnSpc>
                <a:spcPct val="70000"/>
              </a:lnSpc>
              <a:spcBef>
                <a:spcPct val="30000"/>
              </a:spcBef>
            </a:pPr>
            <a:r>
              <a:rPr lang="en-US" sz="2400" dirty="0" smtClean="0"/>
              <a:t>The </a:t>
            </a:r>
            <a:r>
              <a:rPr lang="en-US" sz="2400" dirty="0"/>
              <a:t>different fields are:</a:t>
            </a:r>
          </a:p>
          <a:p>
            <a:pPr marL="508000" lvl="1">
              <a:lnSpc>
                <a:spcPct val="70000"/>
              </a:lnSpc>
              <a:spcBef>
                <a:spcPct val="30000"/>
              </a:spcBef>
            </a:pPr>
            <a:r>
              <a:rPr lang="en-US" sz="2000" dirty="0">
                <a:solidFill>
                  <a:schemeClr val="accent1"/>
                </a:solidFill>
              </a:rPr>
              <a:t>op</a:t>
            </a:r>
            <a:r>
              <a:rPr lang="en-US" sz="2000" dirty="0"/>
              <a:t>: operation (“</a:t>
            </a:r>
            <a:r>
              <a:rPr lang="en-US" sz="2000" dirty="0" err="1"/>
              <a:t>opcode</a:t>
            </a:r>
            <a:r>
              <a:rPr lang="en-US" sz="2000" dirty="0"/>
              <a:t>”) of the instruction</a:t>
            </a:r>
          </a:p>
          <a:p>
            <a:pPr marL="508000" lvl="1">
              <a:lnSpc>
                <a:spcPct val="70000"/>
              </a:lnSpc>
              <a:spcBef>
                <a:spcPct val="30000"/>
              </a:spcBef>
            </a:pPr>
            <a:r>
              <a:rPr lang="en-US" sz="2000" dirty="0" err="1">
                <a:solidFill>
                  <a:schemeClr val="accent2"/>
                </a:solidFill>
              </a:rPr>
              <a:t>rs</a:t>
            </a:r>
            <a:r>
              <a:rPr lang="en-US" sz="2000" dirty="0">
                <a:solidFill>
                  <a:schemeClr val="accent2"/>
                </a:solidFill>
              </a:rPr>
              <a:t>, </a:t>
            </a:r>
            <a:r>
              <a:rPr lang="en-US" sz="2000" dirty="0" err="1">
                <a:solidFill>
                  <a:schemeClr val="accent2"/>
                </a:solidFill>
              </a:rPr>
              <a:t>rt</a:t>
            </a:r>
            <a:r>
              <a:rPr lang="en-US" sz="2000" dirty="0">
                <a:solidFill>
                  <a:schemeClr val="accent2"/>
                </a:solidFill>
              </a:rPr>
              <a:t>, rd</a:t>
            </a:r>
            <a:r>
              <a:rPr lang="en-US" sz="2000" dirty="0"/>
              <a:t>: the source and destination register </a:t>
            </a:r>
            <a:r>
              <a:rPr lang="en-US" sz="2000" dirty="0" err="1"/>
              <a:t>specifiers</a:t>
            </a:r>
            <a:endParaRPr lang="en-US" sz="2000" dirty="0"/>
          </a:p>
          <a:p>
            <a:pPr marL="508000" lvl="1">
              <a:lnSpc>
                <a:spcPct val="70000"/>
              </a:lnSpc>
              <a:spcBef>
                <a:spcPct val="30000"/>
              </a:spcBef>
            </a:pPr>
            <a:r>
              <a:rPr lang="en-US" sz="2000" dirty="0" err="1">
                <a:solidFill>
                  <a:srgbClr val="008000"/>
                </a:solidFill>
              </a:rPr>
              <a:t>shamt</a:t>
            </a:r>
            <a:r>
              <a:rPr lang="en-US" sz="2000" dirty="0"/>
              <a:t>: shift amount</a:t>
            </a:r>
          </a:p>
          <a:p>
            <a:pPr marL="508000" lvl="1">
              <a:lnSpc>
                <a:spcPct val="70000"/>
              </a:lnSpc>
              <a:spcBef>
                <a:spcPct val="30000"/>
              </a:spcBef>
            </a:pPr>
            <a:r>
              <a:rPr lang="en-US" sz="2000" dirty="0" err="1">
                <a:solidFill>
                  <a:srgbClr val="0000FF"/>
                </a:solidFill>
              </a:rPr>
              <a:t>funct</a:t>
            </a:r>
            <a:r>
              <a:rPr lang="en-US" sz="2000" dirty="0"/>
              <a:t>: selects the variant of the operation in the “op” field</a:t>
            </a:r>
          </a:p>
          <a:p>
            <a:pPr marL="508000" lvl="1">
              <a:lnSpc>
                <a:spcPct val="70000"/>
              </a:lnSpc>
              <a:spcBef>
                <a:spcPct val="30000"/>
              </a:spcBef>
            </a:pPr>
            <a:r>
              <a:rPr lang="en-US" sz="2000" dirty="0">
                <a:solidFill>
                  <a:schemeClr val="hlink"/>
                </a:solidFill>
              </a:rPr>
              <a:t>address / immediate</a:t>
            </a:r>
            <a:r>
              <a:rPr lang="en-US" sz="2000" dirty="0"/>
              <a:t>: address offset or immediate value</a:t>
            </a:r>
          </a:p>
          <a:p>
            <a:pPr marL="508000" lvl="1">
              <a:lnSpc>
                <a:spcPct val="70000"/>
              </a:lnSpc>
              <a:spcBef>
                <a:spcPct val="30000"/>
              </a:spcBef>
            </a:pPr>
            <a:r>
              <a:rPr lang="en-US" sz="2000" dirty="0">
                <a:solidFill>
                  <a:schemeClr val="accent4"/>
                </a:solidFill>
              </a:rPr>
              <a:t>target address</a:t>
            </a:r>
            <a:r>
              <a:rPr lang="en-US" sz="2000" dirty="0"/>
              <a:t>: target address of jump instruction </a:t>
            </a:r>
          </a:p>
        </p:txBody>
      </p:sp>
      <p:grpSp>
        <p:nvGrpSpPr>
          <p:cNvPr id="2" name="Group 4"/>
          <p:cNvGrpSpPr>
            <a:grpSpLocks/>
          </p:cNvGrpSpPr>
          <p:nvPr/>
        </p:nvGrpSpPr>
        <p:grpSpPr bwMode="auto">
          <a:xfrm>
            <a:off x="2500313" y="3171825"/>
            <a:ext cx="6302375" cy="942975"/>
            <a:chOff x="1575" y="1824"/>
            <a:chExt cx="3970" cy="594"/>
          </a:xfrm>
        </p:grpSpPr>
        <p:sp>
          <p:nvSpPr>
            <p:cNvPr id="2556933" name="Rectangle 5"/>
            <p:cNvSpPr>
              <a:spLocks noChangeArrowheads="1"/>
            </p:cNvSpPr>
            <p:nvPr/>
          </p:nvSpPr>
          <p:spPr bwMode="auto">
            <a:xfrm>
              <a:off x="1640" y="2024"/>
              <a:ext cx="3824"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3" name="Group 6"/>
            <p:cNvGrpSpPr>
              <a:grpSpLocks/>
            </p:cNvGrpSpPr>
            <p:nvPr/>
          </p:nvGrpSpPr>
          <p:grpSpPr bwMode="auto">
            <a:xfrm>
              <a:off x="1636" y="2016"/>
              <a:ext cx="664" cy="210"/>
              <a:chOff x="1636" y="2016"/>
              <a:chExt cx="664" cy="210"/>
            </a:xfrm>
          </p:grpSpPr>
          <p:sp>
            <p:nvSpPr>
              <p:cNvPr id="2556935" name="Rectangle 7"/>
              <p:cNvSpPr>
                <a:spLocks noChangeArrowheads="1"/>
              </p:cNvSpPr>
              <p:nvPr/>
            </p:nvSpPr>
            <p:spPr bwMode="auto">
              <a:xfrm>
                <a:off x="1636" y="2020"/>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36" name="Rectangle 8"/>
              <p:cNvSpPr>
                <a:spLocks noChangeArrowheads="1"/>
              </p:cNvSpPr>
              <p:nvPr/>
            </p:nvSpPr>
            <p:spPr bwMode="auto">
              <a:xfrm>
                <a:off x="1833" y="2016"/>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latin typeface="Times" pitchFamily="-65" charset="0"/>
                  </a:rPr>
                  <a:t>op</a:t>
                </a:r>
                <a:endParaRPr lang="en-US" sz="1600" b="1">
                  <a:solidFill>
                    <a:schemeClr val="tx1"/>
                  </a:solidFill>
                  <a:latin typeface="Times" pitchFamily="-65" charset="0"/>
                </a:endParaRPr>
              </a:p>
            </p:txBody>
          </p:sp>
        </p:grpSp>
        <p:sp>
          <p:nvSpPr>
            <p:cNvPr id="2556937" name="Rectangle 9"/>
            <p:cNvSpPr>
              <a:spLocks noChangeArrowheads="1"/>
            </p:cNvSpPr>
            <p:nvPr/>
          </p:nvSpPr>
          <p:spPr bwMode="auto">
            <a:xfrm>
              <a:off x="2308" y="2020"/>
              <a:ext cx="316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38" name="Rectangle 10"/>
            <p:cNvSpPr>
              <a:spLocks noChangeArrowheads="1"/>
            </p:cNvSpPr>
            <p:nvPr/>
          </p:nvSpPr>
          <p:spPr bwMode="auto">
            <a:xfrm>
              <a:off x="3314" y="2016"/>
              <a:ext cx="89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dirty="0">
                  <a:solidFill>
                    <a:schemeClr val="accent4"/>
                  </a:solidFill>
                  <a:latin typeface="Times" pitchFamily="-65" charset="0"/>
                </a:rPr>
                <a:t>target address</a:t>
              </a:r>
            </a:p>
          </p:txBody>
        </p:sp>
        <p:sp>
          <p:nvSpPr>
            <p:cNvPr id="2556939" name="Rectangle 11"/>
            <p:cNvSpPr>
              <a:spLocks noChangeArrowheads="1"/>
            </p:cNvSpPr>
            <p:nvPr/>
          </p:nvSpPr>
          <p:spPr bwMode="auto">
            <a:xfrm>
              <a:off x="5367" y="1824"/>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6940" name="Rectangle 12"/>
            <p:cNvSpPr>
              <a:spLocks noChangeArrowheads="1"/>
            </p:cNvSpPr>
            <p:nvPr/>
          </p:nvSpPr>
          <p:spPr bwMode="auto">
            <a:xfrm>
              <a:off x="2103" y="1824"/>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6941" name="Rectangle 13"/>
            <p:cNvSpPr>
              <a:spLocks noChangeArrowheads="1"/>
            </p:cNvSpPr>
            <p:nvPr/>
          </p:nvSpPr>
          <p:spPr bwMode="auto">
            <a:xfrm>
              <a:off x="1575" y="1824"/>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sp>
          <p:nvSpPr>
            <p:cNvPr id="2556942" name="Rectangle 14"/>
            <p:cNvSpPr>
              <a:spLocks noChangeArrowheads="1"/>
            </p:cNvSpPr>
            <p:nvPr/>
          </p:nvSpPr>
          <p:spPr bwMode="auto">
            <a:xfrm>
              <a:off x="1815" y="2208"/>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43" name="Rectangle 15"/>
            <p:cNvSpPr>
              <a:spLocks noChangeArrowheads="1"/>
            </p:cNvSpPr>
            <p:nvPr/>
          </p:nvSpPr>
          <p:spPr bwMode="auto">
            <a:xfrm>
              <a:off x="3591" y="2208"/>
              <a:ext cx="45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 bits</a:t>
              </a:r>
            </a:p>
          </p:txBody>
        </p:sp>
      </p:grpSp>
      <p:grpSp>
        <p:nvGrpSpPr>
          <p:cNvPr id="4" name="Group 16"/>
          <p:cNvGrpSpPr>
            <a:grpSpLocks/>
          </p:cNvGrpSpPr>
          <p:nvPr/>
        </p:nvGrpSpPr>
        <p:grpSpPr bwMode="auto">
          <a:xfrm>
            <a:off x="2500313" y="1495425"/>
            <a:ext cx="6302375" cy="942975"/>
            <a:chOff x="1575" y="768"/>
            <a:chExt cx="3970" cy="594"/>
          </a:xfrm>
        </p:grpSpPr>
        <p:grpSp>
          <p:nvGrpSpPr>
            <p:cNvPr id="5" name="Group 17"/>
            <p:cNvGrpSpPr>
              <a:grpSpLocks/>
            </p:cNvGrpSpPr>
            <p:nvPr/>
          </p:nvGrpSpPr>
          <p:grpSpPr bwMode="auto">
            <a:xfrm>
              <a:off x="1575" y="768"/>
              <a:ext cx="3970" cy="404"/>
              <a:chOff x="1575" y="768"/>
              <a:chExt cx="3970" cy="404"/>
            </a:xfrm>
          </p:grpSpPr>
          <p:grpSp>
            <p:nvGrpSpPr>
              <p:cNvPr id="6" name="Group 18"/>
              <p:cNvGrpSpPr>
                <a:grpSpLocks/>
              </p:cNvGrpSpPr>
              <p:nvPr/>
            </p:nvGrpSpPr>
            <p:grpSpPr bwMode="auto">
              <a:xfrm>
                <a:off x="1636" y="960"/>
                <a:ext cx="3832" cy="212"/>
                <a:chOff x="1636" y="960"/>
                <a:chExt cx="3832" cy="212"/>
              </a:xfrm>
            </p:grpSpPr>
            <p:sp>
              <p:nvSpPr>
                <p:cNvPr id="2556947" name="Rectangle 19"/>
                <p:cNvSpPr>
                  <a:spLocks noChangeArrowheads="1"/>
                </p:cNvSpPr>
                <p:nvPr/>
              </p:nvSpPr>
              <p:spPr bwMode="auto">
                <a:xfrm>
                  <a:off x="1640" y="968"/>
                  <a:ext cx="3824"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7" name="Group 20"/>
                <p:cNvGrpSpPr>
                  <a:grpSpLocks/>
                </p:cNvGrpSpPr>
                <p:nvPr/>
              </p:nvGrpSpPr>
              <p:grpSpPr bwMode="auto">
                <a:xfrm>
                  <a:off x="1636" y="960"/>
                  <a:ext cx="3832" cy="212"/>
                  <a:chOff x="1636" y="960"/>
                  <a:chExt cx="3832" cy="212"/>
                </a:xfrm>
              </p:grpSpPr>
              <p:grpSp>
                <p:nvGrpSpPr>
                  <p:cNvPr id="8" name="Group 21"/>
                  <p:cNvGrpSpPr>
                    <a:grpSpLocks/>
                  </p:cNvGrpSpPr>
                  <p:nvPr/>
                </p:nvGrpSpPr>
                <p:grpSpPr bwMode="auto">
                  <a:xfrm>
                    <a:off x="1636" y="960"/>
                    <a:ext cx="664" cy="210"/>
                    <a:chOff x="1636" y="960"/>
                    <a:chExt cx="664" cy="210"/>
                  </a:xfrm>
                </p:grpSpPr>
                <p:sp>
                  <p:nvSpPr>
                    <p:cNvPr id="2556950" name="Rectangle 22"/>
                    <p:cNvSpPr>
                      <a:spLocks noChangeArrowheads="1"/>
                    </p:cNvSpPr>
                    <p:nvPr/>
                  </p:nvSpPr>
                  <p:spPr bwMode="auto">
                    <a:xfrm>
                      <a:off x="1636" y="964"/>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51" name="Rectangle 23"/>
                    <p:cNvSpPr>
                      <a:spLocks noChangeArrowheads="1"/>
                    </p:cNvSpPr>
                    <p:nvPr/>
                  </p:nvSpPr>
                  <p:spPr bwMode="auto">
                    <a:xfrm>
                      <a:off x="1833" y="960"/>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latin typeface="Times" pitchFamily="-65" charset="0"/>
                        </a:rPr>
                        <a:t>op</a:t>
                      </a:r>
                      <a:endParaRPr lang="en-US" sz="1600" b="1">
                        <a:solidFill>
                          <a:schemeClr val="tx1"/>
                        </a:solidFill>
                        <a:latin typeface="Times" pitchFamily="-65" charset="0"/>
                      </a:endParaRPr>
                    </a:p>
                  </p:txBody>
                </p:sp>
              </p:grpSp>
              <p:grpSp>
                <p:nvGrpSpPr>
                  <p:cNvPr id="9" name="Group 24"/>
                  <p:cNvGrpSpPr>
                    <a:grpSpLocks/>
                  </p:cNvGrpSpPr>
                  <p:nvPr/>
                </p:nvGrpSpPr>
                <p:grpSpPr bwMode="auto">
                  <a:xfrm>
                    <a:off x="2308" y="960"/>
                    <a:ext cx="616" cy="210"/>
                    <a:chOff x="2308" y="960"/>
                    <a:chExt cx="616" cy="210"/>
                  </a:xfrm>
                </p:grpSpPr>
                <p:sp>
                  <p:nvSpPr>
                    <p:cNvPr id="2556953" name="Rectangle 25"/>
                    <p:cNvSpPr>
                      <a:spLocks noChangeArrowheads="1"/>
                    </p:cNvSpPr>
                    <p:nvPr/>
                  </p:nvSpPr>
                  <p:spPr bwMode="auto">
                    <a:xfrm>
                      <a:off x="2308"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54" name="Rectangle 26"/>
                    <p:cNvSpPr>
                      <a:spLocks noChangeArrowheads="1"/>
                    </p:cNvSpPr>
                    <p:nvPr/>
                  </p:nvSpPr>
                  <p:spPr bwMode="auto">
                    <a:xfrm>
                      <a:off x="2487" y="960"/>
                      <a:ext cx="221"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rs</a:t>
                      </a:r>
                      <a:endParaRPr lang="en-US" sz="1600" b="1">
                        <a:solidFill>
                          <a:schemeClr val="tx1"/>
                        </a:solidFill>
                        <a:latin typeface="Times" pitchFamily="-65" charset="0"/>
                      </a:endParaRPr>
                    </a:p>
                  </p:txBody>
                </p:sp>
              </p:grpSp>
              <p:grpSp>
                <p:nvGrpSpPr>
                  <p:cNvPr id="10" name="Group 27"/>
                  <p:cNvGrpSpPr>
                    <a:grpSpLocks/>
                  </p:cNvGrpSpPr>
                  <p:nvPr/>
                </p:nvGrpSpPr>
                <p:grpSpPr bwMode="auto">
                  <a:xfrm>
                    <a:off x="2932" y="960"/>
                    <a:ext cx="616" cy="210"/>
                    <a:chOff x="2932" y="960"/>
                    <a:chExt cx="616" cy="210"/>
                  </a:xfrm>
                </p:grpSpPr>
                <p:sp>
                  <p:nvSpPr>
                    <p:cNvPr id="2556956" name="Rectangle 28"/>
                    <p:cNvSpPr>
                      <a:spLocks noChangeArrowheads="1"/>
                    </p:cNvSpPr>
                    <p:nvPr/>
                  </p:nvSpPr>
                  <p:spPr bwMode="auto">
                    <a:xfrm>
                      <a:off x="2932"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57" name="Rectangle 29"/>
                    <p:cNvSpPr>
                      <a:spLocks noChangeArrowheads="1"/>
                    </p:cNvSpPr>
                    <p:nvPr/>
                  </p:nvSpPr>
                  <p:spPr bwMode="auto">
                    <a:xfrm>
                      <a:off x="3111" y="960"/>
                      <a:ext cx="21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rt</a:t>
                      </a:r>
                      <a:endParaRPr lang="en-US" sz="1600" b="1">
                        <a:solidFill>
                          <a:schemeClr val="tx1"/>
                        </a:solidFill>
                        <a:latin typeface="Times" pitchFamily="-65" charset="0"/>
                      </a:endParaRPr>
                    </a:p>
                  </p:txBody>
                </p:sp>
              </p:grpSp>
              <p:grpSp>
                <p:nvGrpSpPr>
                  <p:cNvPr id="11" name="Group 30"/>
                  <p:cNvGrpSpPr>
                    <a:grpSpLocks/>
                  </p:cNvGrpSpPr>
                  <p:nvPr/>
                </p:nvGrpSpPr>
                <p:grpSpPr bwMode="auto">
                  <a:xfrm>
                    <a:off x="3556" y="960"/>
                    <a:ext cx="616" cy="210"/>
                    <a:chOff x="3556" y="960"/>
                    <a:chExt cx="616" cy="210"/>
                  </a:xfrm>
                </p:grpSpPr>
                <p:sp>
                  <p:nvSpPr>
                    <p:cNvPr id="2556959" name="Rectangle 31"/>
                    <p:cNvSpPr>
                      <a:spLocks noChangeArrowheads="1"/>
                    </p:cNvSpPr>
                    <p:nvPr/>
                  </p:nvSpPr>
                  <p:spPr bwMode="auto">
                    <a:xfrm>
                      <a:off x="3556"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60" name="Rectangle 32"/>
                    <p:cNvSpPr>
                      <a:spLocks noChangeArrowheads="1"/>
                    </p:cNvSpPr>
                    <p:nvPr/>
                  </p:nvSpPr>
                  <p:spPr bwMode="auto">
                    <a:xfrm>
                      <a:off x="3735" y="960"/>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rd</a:t>
                      </a:r>
                      <a:endParaRPr lang="en-US" sz="1600" b="1">
                        <a:solidFill>
                          <a:schemeClr val="tx1"/>
                        </a:solidFill>
                        <a:latin typeface="Times" pitchFamily="-65" charset="0"/>
                      </a:endParaRPr>
                    </a:p>
                  </p:txBody>
                </p:sp>
              </p:grpSp>
              <p:grpSp>
                <p:nvGrpSpPr>
                  <p:cNvPr id="12" name="Group 33"/>
                  <p:cNvGrpSpPr>
                    <a:grpSpLocks/>
                  </p:cNvGrpSpPr>
                  <p:nvPr/>
                </p:nvGrpSpPr>
                <p:grpSpPr bwMode="auto">
                  <a:xfrm>
                    <a:off x="4180" y="960"/>
                    <a:ext cx="616" cy="210"/>
                    <a:chOff x="4180" y="960"/>
                    <a:chExt cx="616" cy="210"/>
                  </a:xfrm>
                </p:grpSpPr>
                <p:sp>
                  <p:nvSpPr>
                    <p:cNvPr id="2556962" name="Rectangle 34"/>
                    <p:cNvSpPr>
                      <a:spLocks noChangeArrowheads="1"/>
                    </p:cNvSpPr>
                    <p:nvPr/>
                  </p:nvSpPr>
                  <p:spPr bwMode="auto">
                    <a:xfrm>
                      <a:off x="4180"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63" name="Rectangle 35"/>
                    <p:cNvSpPr>
                      <a:spLocks noChangeArrowheads="1"/>
                    </p:cNvSpPr>
                    <p:nvPr/>
                  </p:nvSpPr>
                  <p:spPr bwMode="auto">
                    <a:xfrm>
                      <a:off x="4263" y="960"/>
                      <a:ext cx="44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dirty="0" err="1">
                          <a:solidFill>
                            <a:srgbClr val="008000"/>
                          </a:solidFill>
                          <a:latin typeface="Times" pitchFamily="-65" charset="0"/>
                        </a:rPr>
                        <a:t>shamt</a:t>
                      </a:r>
                      <a:endParaRPr lang="en-US" sz="1600" b="1" dirty="0">
                        <a:solidFill>
                          <a:schemeClr val="tx1"/>
                        </a:solidFill>
                        <a:latin typeface="Times" pitchFamily="-65" charset="0"/>
                      </a:endParaRPr>
                    </a:p>
                  </p:txBody>
                </p:sp>
              </p:grpSp>
              <p:grpSp>
                <p:nvGrpSpPr>
                  <p:cNvPr id="13" name="Group 36"/>
                  <p:cNvGrpSpPr>
                    <a:grpSpLocks/>
                  </p:cNvGrpSpPr>
                  <p:nvPr/>
                </p:nvGrpSpPr>
                <p:grpSpPr bwMode="auto">
                  <a:xfrm>
                    <a:off x="4804" y="960"/>
                    <a:ext cx="664" cy="212"/>
                    <a:chOff x="4804" y="960"/>
                    <a:chExt cx="664" cy="212"/>
                  </a:xfrm>
                </p:grpSpPr>
                <p:sp>
                  <p:nvSpPr>
                    <p:cNvPr id="2556965" name="Rectangle 37"/>
                    <p:cNvSpPr>
                      <a:spLocks noChangeArrowheads="1"/>
                    </p:cNvSpPr>
                    <p:nvPr/>
                  </p:nvSpPr>
                  <p:spPr bwMode="auto">
                    <a:xfrm>
                      <a:off x="4804" y="964"/>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66" name="Rectangle 38"/>
                    <p:cNvSpPr>
                      <a:spLocks noChangeArrowheads="1"/>
                    </p:cNvSpPr>
                    <p:nvPr/>
                  </p:nvSpPr>
                  <p:spPr bwMode="auto">
                    <a:xfrm>
                      <a:off x="5001" y="960"/>
                      <a:ext cx="402" cy="212"/>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dirty="0" err="1">
                          <a:solidFill>
                            <a:srgbClr val="0000FF"/>
                          </a:solidFill>
                          <a:latin typeface="Times" pitchFamily="-65" charset="0"/>
                        </a:rPr>
                        <a:t>funct</a:t>
                      </a:r>
                      <a:endParaRPr lang="en-US" sz="1600" b="1" dirty="0">
                        <a:solidFill>
                          <a:srgbClr val="0000FF"/>
                        </a:solidFill>
                        <a:latin typeface="Times" pitchFamily="-65" charset="0"/>
                      </a:endParaRPr>
                    </a:p>
                  </p:txBody>
                </p:sp>
              </p:grpSp>
            </p:grpSp>
          </p:grpSp>
          <p:sp>
            <p:nvSpPr>
              <p:cNvPr id="2556967" name="Rectangle 39"/>
              <p:cNvSpPr>
                <a:spLocks noChangeArrowheads="1"/>
              </p:cNvSpPr>
              <p:nvPr/>
            </p:nvSpPr>
            <p:spPr bwMode="auto">
              <a:xfrm>
                <a:off x="5367" y="768"/>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6968" name="Rectangle 40"/>
              <p:cNvSpPr>
                <a:spLocks noChangeArrowheads="1"/>
              </p:cNvSpPr>
              <p:nvPr/>
            </p:nvSpPr>
            <p:spPr bwMode="auto">
              <a:xfrm>
                <a:off x="4647" y="768"/>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a:t>
                </a:r>
              </a:p>
            </p:txBody>
          </p:sp>
          <p:sp>
            <p:nvSpPr>
              <p:cNvPr id="2556969" name="Rectangle 41"/>
              <p:cNvSpPr>
                <a:spLocks noChangeArrowheads="1"/>
              </p:cNvSpPr>
              <p:nvPr/>
            </p:nvSpPr>
            <p:spPr bwMode="auto">
              <a:xfrm>
                <a:off x="3975"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11</a:t>
                </a:r>
              </a:p>
            </p:txBody>
          </p:sp>
          <p:sp>
            <p:nvSpPr>
              <p:cNvPr id="2556970" name="Rectangle 42"/>
              <p:cNvSpPr>
                <a:spLocks noChangeArrowheads="1"/>
              </p:cNvSpPr>
              <p:nvPr/>
            </p:nvSpPr>
            <p:spPr bwMode="auto">
              <a:xfrm>
                <a:off x="3351"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a:t>
                </a:r>
              </a:p>
            </p:txBody>
          </p:sp>
          <p:sp>
            <p:nvSpPr>
              <p:cNvPr id="2556971" name="Rectangle 43"/>
              <p:cNvSpPr>
                <a:spLocks noChangeArrowheads="1"/>
              </p:cNvSpPr>
              <p:nvPr/>
            </p:nvSpPr>
            <p:spPr bwMode="auto">
              <a:xfrm>
                <a:off x="2727"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21</a:t>
                </a:r>
              </a:p>
            </p:txBody>
          </p:sp>
          <p:sp>
            <p:nvSpPr>
              <p:cNvPr id="2556972" name="Rectangle 44"/>
              <p:cNvSpPr>
                <a:spLocks noChangeArrowheads="1"/>
              </p:cNvSpPr>
              <p:nvPr/>
            </p:nvSpPr>
            <p:spPr bwMode="auto">
              <a:xfrm>
                <a:off x="2103"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6973" name="Rectangle 45"/>
              <p:cNvSpPr>
                <a:spLocks noChangeArrowheads="1"/>
              </p:cNvSpPr>
              <p:nvPr/>
            </p:nvSpPr>
            <p:spPr bwMode="auto">
              <a:xfrm>
                <a:off x="1575"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grpSp>
        <p:sp>
          <p:nvSpPr>
            <p:cNvPr id="2556974" name="Rectangle 46"/>
            <p:cNvSpPr>
              <a:spLocks noChangeArrowheads="1"/>
            </p:cNvSpPr>
            <p:nvPr/>
          </p:nvSpPr>
          <p:spPr bwMode="auto">
            <a:xfrm>
              <a:off x="1815"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75" name="Rectangle 47"/>
            <p:cNvSpPr>
              <a:spLocks noChangeArrowheads="1"/>
            </p:cNvSpPr>
            <p:nvPr/>
          </p:nvSpPr>
          <p:spPr bwMode="auto">
            <a:xfrm>
              <a:off x="4983"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76" name="Rectangle 48"/>
            <p:cNvSpPr>
              <a:spLocks noChangeArrowheads="1"/>
            </p:cNvSpPr>
            <p:nvPr/>
          </p:nvSpPr>
          <p:spPr bwMode="auto">
            <a:xfrm>
              <a:off x="4311"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6977" name="Rectangle 49"/>
            <p:cNvSpPr>
              <a:spLocks noChangeArrowheads="1"/>
            </p:cNvSpPr>
            <p:nvPr/>
          </p:nvSpPr>
          <p:spPr bwMode="auto">
            <a:xfrm>
              <a:off x="3687"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6978" name="Rectangle 50"/>
            <p:cNvSpPr>
              <a:spLocks noChangeArrowheads="1"/>
            </p:cNvSpPr>
            <p:nvPr/>
          </p:nvSpPr>
          <p:spPr bwMode="auto">
            <a:xfrm>
              <a:off x="3063"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6979" name="Rectangle 51"/>
            <p:cNvSpPr>
              <a:spLocks noChangeArrowheads="1"/>
            </p:cNvSpPr>
            <p:nvPr/>
          </p:nvSpPr>
          <p:spPr bwMode="auto">
            <a:xfrm>
              <a:off x="2439"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grpSp>
      <p:grpSp>
        <p:nvGrpSpPr>
          <p:cNvPr id="14" name="Group 52"/>
          <p:cNvGrpSpPr>
            <a:grpSpLocks/>
          </p:cNvGrpSpPr>
          <p:nvPr/>
        </p:nvGrpSpPr>
        <p:grpSpPr bwMode="auto">
          <a:xfrm>
            <a:off x="2500313" y="2333625"/>
            <a:ext cx="6302375" cy="942975"/>
            <a:chOff x="1575" y="1296"/>
            <a:chExt cx="3970" cy="594"/>
          </a:xfrm>
        </p:grpSpPr>
        <p:sp>
          <p:nvSpPr>
            <p:cNvPr id="2556981" name="Rectangle 53"/>
            <p:cNvSpPr>
              <a:spLocks noChangeArrowheads="1"/>
            </p:cNvSpPr>
            <p:nvPr/>
          </p:nvSpPr>
          <p:spPr bwMode="auto">
            <a:xfrm>
              <a:off x="1640" y="1496"/>
              <a:ext cx="3824"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15" name="Group 54"/>
            <p:cNvGrpSpPr>
              <a:grpSpLocks/>
            </p:cNvGrpSpPr>
            <p:nvPr/>
          </p:nvGrpSpPr>
          <p:grpSpPr bwMode="auto">
            <a:xfrm>
              <a:off x="1636" y="1488"/>
              <a:ext cx="664" cy="210"/>
              <a:chOff x="1636" y="1488"/>
              <a:chExt cx="664" cy="210"/>
            </a:xfrm>
          </p:grpSpPr>
          <p:sp>
            <p:nvSpPr>
              <p:cNvPr id="2556983" name="Rectangle 55"/>
              <p:cNvSpPr>
                <a:spLocks noChangeArrowheads="1"/>
              </p:cNvSpPr>
              <p:nvPr/>
            </p:nvSpPr>
            <p:spPr bwMode="auto">
              <a:xfrm>
                <a:off x="1636" y="1492"/>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84" name="Rectangle 56"/>
              <p:cNvSpPr>
                <a:spLocks noChangeArrowheads="1"/>
              </p:cNvSpPr>
              <p:nvPr/>
            </p:nvSpPr>
            <p:spPr bwMode="auto">
              <a:xfrm>
                <a:off x="1833" y="1488"/>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latin typeface="Times" pitchFamily="-65" charset="0"/>
                  </a:rPr>
                  <a:t>op</a:t>
                </a:r>
                <a:endParaRPr lang="en-US" sz="1600" b="1">
                  <a:solidFill>
                    <a:schemeClr val="tx1"/>
                  </a:solidFill>
                  <a:latin typeface="Times" pitchFamily="-65" charset="0"/>
                </a:endParaRPr>
              </a:p>
            </p:txBody>
          </p:sp>
        </p:grpSp>
        <p:grpSp>
          <p:nvGrpSpPr>
            <p:cNvPr id="16" name="Group 57"/>
            <p:cNvGrpSpPr>
              <a:grpSpLocks/>
            </p:cNvGrpSpPr>
            <p:nvPr/>
          </p:nvGrpSpPr>
          <p:grpSpPr bwMode="auto">
            <a:xfrm>
              <a:off x="2308" y="1488"/>
              <a:ext cx="616" cy="210"/>
              <a:chOff x="2308" y="1488"/>
              <a:chExt cx="616" cy="210"/>
            </a:xfrm>
          </p:grpSpPr>
          <p:sp>
            <p:nvSpPr>
              <p:cNvPr id="2556986" name="Rectangle 58"/>
              <p:cNvSpPr>
                <a:spLocks noChangeArrowheads="1"/>
              </p:cNvSpPr>
              <p:nvPr/>
            </p:nvSpPr>
            <p:spPr bwMode="auto">
              <a:xfrm>
                <a:off x="2308" y="1492"/>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87" name="Rectangle 59"/>
              <p:cNvSpPr>
                <a:spLocks noChangeArrowheads="1"/>
              </p:cNvSpPr>
              <p:nvPr/>
            </p:nvSpPr>
            <p:spPr bwMode="auto">
              <a:xfrm>
                <a:off x="2487" y="1488"/>
                <a:ext cx="221"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rs</a:t>
                </a:r>
                <a:endParaRPr lang="en-US" sz="1600" b="1">
                  <a:solidFill>
                    <a:schemeClr val="tx1"/>
                  </a:solidFill>
                  <a:latin typeface="Times" pitchFamily="-65" charset="0"/>
                </a:endParaRPr>
              </a:p>
            </p:txBody>
          </p:sp>
        </p:grpSp>
        <p:grpSp>
          <p:nvGrpSpPr>
            <p:cNvPr id="17" name="Group 60"/>
            <p:cNvGrpSpPr>
              <a:grpSpLocks/>
            </p:cNvGrpSpPr>
            <p:nvPr/>
          </p:nvGrpSpPr>
          <p:grpSpPr bwMode="auto">
            <a:xfrm>
              <a:off x="2932" y="1488"/>
              <a:ext cx="616" cy="210"/>
              <a:chOff x="2932" y="1488"/>
              <a:chExt cx="616" cy="210"/>
            </a:xfrm>
          </p:grpSpPr>
          <p:sp>
            <p:nvSpPr>
              <p:cNvPr id="2556989" name="Rectangle 61"/>
              <p:cNvSpPr>
                <a:spLocks noChangeArrowheads="1"/>
              </p:cNvSpPr>
              <p:nvPr/>
            </p:nvSpPr>
            <p:spPr bwMode="auto">
              <a:xfrm>
                <a:off x="2932" y="1492"/>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90" name="Rectangle 62"/>
              <p:cNvSpPr>
                <a:spLocks noChangeArrowheads="1"/>
              </p:cNvSpPr>
              <p:nvPr/>
            </p:nvSpPr>
            <p:spPr bwMode="auto">
              <a:xfrm>
                <a:off x="3111" y="1488"/>
                <a:ext cx="21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rt</a:t>
                </a:r>
                <a:endParaRPr lang="en-US" sz="1600" b="1">
                  <a:solidFill>
                    <a:schemeClr val="tx1"/>
                  </a:solidFill>
                  <a:latin typeface="Times" pitchFamily="-65" charset="0"/>
                </a:endParaRPr>
              </a:p>
            </p:txBody>
          </p:sp>
        </p:grpSp>
        <p:sp>
          <p:nvSpPr>
            <p:cNvPr id="2556991" name="Rectangle 63"/>
            <p:cNvSpPr>
              <a:spLocks noChangeArrowheads="1"/>
            </p:cNvSpPr>
            <p:nvPr/>
          </p:nvSpPr>
          <p:spPr bwMode="auto">
            <a:xfrm>
              <a:off x="3556" y="1492"/>
              <a:ext cx="1912"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92" name="Rectangle 64"/>
            <p:cNvSpPr>
              <a:spLocks noChangeArrowheads="1"/>
            </p:cNvSpPr>
            <p:nvPr/>
          </p:nvSpPr>
          <p:spPr bwMode="auto">
            <a:xfrm>
              <a:off x="4137" y="1477"/>
              <a:ext cx="1145" cy="210"/>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1600" b="1">
                  <a:solidFill>
                    <a:schemeClr val="hlink"/>
                  </a:solidFill>
                  <a:latin typeface="Times" pitchFamily="-65" charset="0"/>
                </a:rPr>
                <a:t>address/immediate</a:t>
              </a:r>
              <a:endParaRPr lang="en-US" sz="1600" b="1">
                <a:solidFill>
                  <a:schemeClr val="tx1"/>
                </a:solidFill>
                <a:latin typeface="Times" pitchFamily="-65" charset="0"/>
              </a:endParaRPr>
            </a:p>
          </p:txBody>
        </p:sp>
        <p:sp>
          <p:nvSpPr>
            <p:cNvPr id="2556993" name="Rectangle 65"/>
            <p:cNvSpPr>
              <a:spLocks noChangeArrowheads="1"/>
            </p:cNvSpPr>
            <p:nvPr/>
          </p:nvSpPr>
          <p:spPr bwMode="auto">
            <a:xfrm>
              <a:off x="5367" y="1296"/>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6994" name="Rectangle 66"/>
            <p:cNvSpPr>
              <a:spLocks noChangeArrowheads="1"/>
            </p:cNvSpPr>
            <p:nvPr/>
          </p:nvSpPr>
          <p:spPr bwMode="auto">
            <a:xfrm>
              <a:off x="3351"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a:t>
              </a:r>
            </a:p>
          </p:txBody>
        </p:sp>
        <p:sp>
          <p:nvSpPr>
            <p:cNvPr id="2556995" name="Rectangle 67"/>
            <p:cNvSpPr>
              <a:spLocks noChangeArrowheads="1"/>
            </p:cNvSpPr>
            <p:nvPr/>
          </p:nvSpPr>
          <p:spPr bwMode="auto">
            <a:xfrm>
              <a:off x="2727"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21</a:t>
              </a:r>
            </a:p>
          </p:txBody>
        </p:sp>
        <p:sp>
          <p:nvSpPr>
            <p:cNvPr id="2556996" name="Rectangle 68"/>
            <p:cNvSpPr>
              <a:spLocks noChangeArrowheads="1"/>
            </p:cNvSpPr>
            <p:nvPr/>
          </p:nvSpPr>
          <p:spPr bwMode="auto">
            <a:xfrm>
              <a:off x="2103"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6997" name="Rectangle 69"/>
            <p:cNvSpPr>
              <a:spLocks noChangeArrowheads="1"/>
            </p:cNvSpPr>
            <p:nvPr/>
          </p:nvSpPr>
          <p:spPr bwMode="auto">
            <a:xfrm>
              <a:off x="1575"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sp>
          <p:nvSpPr>
            <p:cNvPr id="2556998" name="Rectangle 70"/>
            <p:cNvSpPr>
              <a:spLocks noChangeArrowheads="1"/>
            </p:cNvSpPr>
            <p:nvPr/>
          </p:nvSpPr>
          <p:spPr bwMode="auto">
            <a:xfrm>
              <a:off x="1815" y="1680"/>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99" name="Rectangle 71"/>
            <p:cNvSpPr>
              <a:spLocks noChangeArrowheads="1"/>
            </p:cNvSpPr>
            <p:nvPr/>
          </p:nvSpPr>
          <p:spPr bwMode="auto">
            <a:xfrm>
              <a:off x="4263" y="1680"/>
              <a:ext cx="45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 bits</a:t>
              </a:r>
            </a:p>
          </p:txBody>
        </p:sp>
        <p:sp>
          <p:nvSpPr>
            <p:cNvPr id="2557000" name="Rectangle 72"/>
            <p:cNvSpPr>
              <a:spLocks noChangeArrowheads="1"/>
            </p:cNvSpPr>
            <p:nvPr/>
          </p:nvSpPr>
          <p:spPr bwMode="auto">
            <a:xfrm>
              <a:off x="3063" y="1680"/>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7001" name="Rectangle 73"/>
            <p:cNvSpPr>
              <a:spLocks noChangeArrowheads="1"/>
            </p:cNvSpPr>
            <p:nvPr/>
          </p:nvSpPr>
          <p:spPr bwMode="auto">
            <a:xfrm>
              <a:off x="2439" y="1680"/>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grpSp>
      <p:sp>
        <p:nvSpPr>
          <p:cNvPr id="74" name="Title 73"/>
          <p:cNvSpPr>
            <a:spLocks noGrp="1"/>
          </p:cNvSpPr>
          <p:nvPr>
            <p:ph type="title"/>
          </p:nvPr>
        </p:nvSpPr>
        <p:spPr>
          <a:xfrm>
            <a:off x="457200" y="37576"/>
            <a:ext cx="8229600" cy="1143000"/>
          </a:xfrm>
        </p:spPr>
        <p:txBody>
          <a:bodyPr/>
          <a:lstStyle/>
          <a:p>
            <a:r>
              <a:rPr lang="en-US" dirty="0" smtClean="0"/>
              <a:t>The MIPS Instruction Formats</a:t>
            </a:r>
            <a:endParaRPr lang="en-US" dirty="0"/>
          </a:p>
        </p:txBody>
      </p:sp>
      <p:sp>
        <p:nvSpPr>
          <p:cNvPr id="18" name="Slide Number Placeholder 17"/>
          <p:cNvSpPr>
            <a:spLocks noGrp="1"/>
          </p:cNvSpPr>
          <p:nvPr>
            <p:ph type="sldNum" sz="quarter" idx="12"/>
          </p:nvPr>
        </p:nvSpPr>
        <p:spPr/>
        <p:txBody>
          <a:bodyPr/>
          <a:lstStyle/>
          <a:p>
            <a:pPr>
              <a:defRPr/>
            </a:pPr>
            <a:fld id="{0D227FE4-C4DE-B64E-BF78-4F634596A1E9}" type="slidenum">
              <a:rPr lang="en-US" smtClean="0"/>
              <a:pPr>
                <a:defRPr/>
              </a:pPr>
              <a:t>8</a:t>
            </a:fld>
            <a:endParaRPr lang="en-US"/>
          </a:p>
        </p:txBody>
      </p:sp>
    </p:spTree>
    <p:extLst>
      <p:ext uri="{BB962C8B-B14F-4D97-AF65-F5344CB8AC3E}">
        <p14:creationId xmlns:p14="http://schemas.microsoft.com/office/powerpoint/2010/main" val="309405946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17463" y="1430338"/>
            <a:ext cx="8191500" cy="5230812"/>
          </a:xfrm>
        </p:spPr>
        <p:txBody>
          <a:bodyPr/>
          <a:lstStyle/>
          <a:p>
            <a:r>
              <a:rPr lang="en-US" sz="2800">
                <a:latin typeface="Calibri" charset="0"/>
                <a:ea typeface="ＭＳ Ｐゴシック" charset="0"/>
                <a:cs typeface="ＭＳ Ｐゴシック" charset="0"/>
              </a:rPr>
              <a:t>ADDU and SUBU</a:t>
            </a:r>
          </a:p>
          <a:p>
            <a:pPr lvl="1"/>
            <a:r>
              <a:rPr lang="en-US" sz="2400">
                <a:latin typeface="Courier"/>
                <a:ea typeface="ＭＳ Ｐゴシック" charset="0"/>
              </a:rPr>
              <a:t>addu rd,rs,rt</a:t>
            </a:r>
          </a:p>
          <a:p>
            <a:pPr lvl="1"/>
            <a:r>
              <a:rPr lang="en-US" sz="2400">
                <a:latin typeface="Courier"/>
                <a:ea typeface="ＭＳ Ｐゴシック" charset="0"/>
              </a:rPr>
              <a:t>subu rd,rs,rt</a:t>
            </a:r>
            <a:endParaRPr lang="en-US" sz="2400">
              <a:latin typeface="Calibri" charset="0"/>
              <a:ea typeface="ＭＳ Ｐゴシック" charset="0"/>
            </a:endParaRPr>
          </a:p>
          <a:p>
            <a:r>
              <a:rPr lang="en-US" sz="2800">
                <a:latin typeface="Calibri" charset="0"/>
                <a:ea typeface="ＭＳ Ｐゴシック" charset="0"/>
                <a:cs typeface="ＭＳ Ｐゴシック" charset="0"/>
              </a:rPr>
              <a:t>OR Immediate:</a:t>
            </a:r>
          </a:p>
          <a:p>
            <a:pPr lvl="1"/>
            <a:r>
              <a:rPr lang="en-US" sz="2400">
                <a:latin typeface="Courier"/>
                <a:ea typeface="ＭＳ Ｐゴシック" charset="0"/>
              </a:rPr>
              <a:t>ori rt,rs,imm16</a:t>
            </a:r>
            <a:endParaRPr lang="en-US" sz="2400">
              <a:latin typeface="Calibri" charset="0"/>
              <a:ea typeface="ＭＳ Ｐゴシック" charset="0"/>
            </a:endParaRPr>
          </a:p>
          <a:p>
            <a:r>
              <a:rPr lang="en-US" sz="2800">
                <a:latin typeface="Calibri" charset="0"/>
                <a:ea typeface="ＭＳ Ｐゴシック" charset="0"/>
                <a:cs typeface="ＭＳ Ｐゴシック" charset="0"/>
              </a:rPr>
              <a:t>LOAD and </a:t>
            </a:r>
            <a:br>
              <a:rPr lang="en-US" sz="2800">
                <a:latin typeface="Calibri" charset="0"/>
                <a:ea typeface="ＭＳ Ｐゴシック" charset="0"/>
                <a:cs typeface="ＭＳ Ｐゴシック" charset="0"/>
              </a:rPr>
            </a:br>
            <a:r>
              <a:rPr lang="en-US" sz="2800">
                <a:latin typeface="Calibri" charset="0"/>
                <a:ea typeface="ＭＳ Ｐゴシック" charset="0"/>
                <a:cs typeface="ＭＳ Ｐゴシック" charset="0"/>
              </a:rPr>
              <a:t>STORE Word</a:t>
            </a:r>
          </a:p>
          <a:p>
            <a:pPr lvl="1"/>
            <a:r>
              <a:rPr lang="en-US" sz="2400">
                <a:latin typeface="Courier"/>
                <a:ea typeface="ＭＳ Ｐゴシック" charset="0"/>
              </a:rPr>
              <a:t>lw rt,rs,imm16</a:t>
            </a:r>
          </a:p>
          <a:p>
            <a:pPr lvl="1"/>
            <a:r>
              <a:rPr lang="en-US" sz="2400">
                <a:latin typeface="Courier"/>
                <a:ea typeface="ＭＳ Ｐゴシック" charset="0"/>
              </a:rPr>
              <a:t>sw rt,rs,imm16</a:t>
            </a:r>
            <a:endParaRPr lang="en-US" sz="2400">
              <a:latin typeface="Calibri" charset="0"/>
              <a:ea typeface="ＭＳ Ｐゴシック" charset="0"/>
            </a:endParaRPr>
          </a:p>
          <a:p>
            <a:r>
              <a:rPr lang="en-US" sz="2800">
                <a:latin typeface="Calibri" charset="0"/>
                <a:ea typeface="ＭＳ Ｐゴシック" charset="0"/>
                <a:cs typeface="ＭＳ Ｐゴシック" charset="0"/>
              </a:rPr>
              <a:t>BRANCH:</a:t>
            </a:r>
          </a:p>
          <a:p>
            <a:pPr lvl="1"/>
            <a:r>
              <a:rPr lang="en-US" sz="2400">
                <a:latin typeface="Courier"/>
                <a:ea typeface="ＭＳ Ｐゴシック" charset="0"/>
              </a:rPr>
              <a:t>beq rs,rt,imm16</a:t>
            </a:r>
            <a:endParaRPr lang="en-US">
              <a:latin typeface="Calibri" charset="0"/>
              <a:ea typeface="ＭＳ Ｐゴシック" charset="0"/>
            </a:endParaRPr>
          </a:p>
        </p:txBody>
      </p:sp>
      <p:grpSp>
        <p:nvGrpSpPr>
          <p:cNvPr id="24579" name="Group 4"/>
          <p:cNvGrpSpPr>
            <a:grpSpLocks/>
          </p:cNvGrpSpPr>
          <p:nvPr/>
        </p:nvGrpSpPr>
        <p:grpSpPr bwMode="auto">
          <a:xfrm>
            <a:off x="3200400" y="1582738"/>
            <a:ext cx="5949950" cy="942975"/>
            <a:chOff x="1918" y="672"/>
            <a:chExt cx="3748" cy="594"/>
          </a:xfrm>
        </p:grpSpPr>
        <p:grpSp>
          <p:nvGrpSpPr>
            <p:cNvPr id="24650" name="Group 5"/>
            <p:cNvGrpSpPr>
              <a:grpSpLocks/>
            </p:cNvGrpSpPr>
            <p:nvPr/>
          </p:nvGrpSpPr>
          <p:grpSpPr bwMode="auto">
            <a:xfrm>
              <a:off x="1918" y="672"/>
              <a:ext cx="3748" cy="402"/>
              <a:chOff x="1918" y="672"/>
              <a:chExt cx="3748" cy="402"/>
            </a:xfrm>
          </p:grpSpPr>
          <p:grpSp>
            <p:nvGrpSpPr>
              <p:cNvPr id="24657" name="Group 6"/>
              <p:cNvGrpSpPr>
                <a:grpSpLocks/>
              </p:cNvGrpSpPr>
              <p:nvPr/>
            </p:nvGrpSpPr>
            <p:grpSpPr bwMode="auto">
              <a:xfrm>
                <a:off x="1979" y="864"/>
                <a:ext cx="3607" cy="210"/>
                <a:chOff x="1979" y="864"/>
                <a:chExt cx="3607" cy="210"/>
              </a:xfrm>
            </p:grpSpPr>
            <p:sp>
              <p:nvSpPr>
                <p:cNvPr id="24665" name="Rectangle 7"/>
                <p:cNvSpPr>
                  <a:spLocks noChangeArrowheads="1"/>
                </p:cNvSpPr>
                <p:nvPr/>
              </p:nvSpPr>
              <p:spPr bwMode="auto">
                <a:xfrm>
                  <a:off x="1983" y="872"/>
                  <a:ext cx="3599" cy="176"/>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nvGrpSpPr>
                <p:cNvPr id="24666" name="Group 8"/>
                <p:cNvGrpSpPr>
                  <a:grpSpLocks/>
                </p:cNvGrpSpPr>
                <p:nvPr/>
              </p:nvGrpSpPr>
              <p:grpSpPr bwMode="auto">
                <a:xfrm>
                  <a:off x="1979" y="864"/>
                  <a:ext cx="3607" cy="210"/>
                  <a:chOff x="1979" y="864"/>
                  <a:chExt cx="3607" cy="210"/>
                </a:xfrm>
              </p:grpSpPr>
              <p:grpSp>
                <p:nvGrpSpPr>
                  <p:cNvPr id="24667" name="Group 9"/>
                  <p:cNvGrpSpPr>
                    <a:grpSpLocks/>
                  </p:cNvGrpSpPr>
                  <p:nvPr/>
                </p:nvGrpSpPr>
                <p:grpSpPr bwMode="auto">
                  <a:xfrm>
                    <a:off x="1979" y="864"/>
                    <a:ext cx="624" cy="210"/>
                    <a:chOff x="1979" y="864"/>
                    <a:chExt cx="624" cy="210"/>
                  </a:xfrm>
                </p:grpSpPr>
                <p:sp>
                  <p:nvSpPr>
                    <p:cNvPr id="24683" name="Rectangle 10"/>
                    <p:cNvSpPr>
                      <a:spLocks noChangeArrowheads="1"/>
                    </p:cNvSpPr>
                    <p:nvPr/>
                  </p:nvSpPr>
                  <p:spPr bwMode="auto">
                    <a:xfrm>
                      <a:off x="1979" y="868"/>
                      <a:ext cx="624" cy="184"/>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4684" name="Rectangle 11"/>
                    <p:cNvSpPr>
                      <a:spLocks noChangeArrowheads="1"/>
                    </p:cNvSpPr>
                    <p:nvPr/>
                  </p:nvSpPr>
                  <p:spPr bwMode="auto">
                    <a:xfrm>
                      <a:off x="2161" y="864"/>
                      <a:ext cx="249"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b="1">
                          <a:latin typeface="Times" charset="0"/>
                        </a:rPr>
                        <a:t>op</a:t>
                      </a:r>
                    </a:p>
                  </p:txBody>
                </p:sp>
              </p:grpSp>
              <p:grpSp>
                <p:nvGrpSpPr>
                  <p:cNvPr id="24668" name="Group 12"/>
                  <p:cNvGrpSpPr>
                    <a:grpSpLocks/>
                  </p:cNvGrpSpPr>
                  <p:nvPr/>
                </p:nvGrpSpPr>
                <p:grpSpPr bwMode="auto">
                  <a:xfrm>
                    <a:off x="2611" y="864"/>
                    <a:ext cx="580" cy="210"/>
                    <a:chOff x="2611" y="864"/>
                    <a:chExt cx="580" cy="210"/>
                  </a:xfrm>
                </p:grpSpPr>
                <p:sp>
                  <p:nvSpPr>
                    <p:cNvPr id="24681" name="Rectangle 13"/>
                    <p:cNvSpPr>
                      <a:spLocks noChangeArrowheads="1"/>
                    </p:cNvSpPr>
                    <p:nvPr/>
                  </p:nvSpPr>
                  <p:spPr bwMode="auto">
                    <a:xfrm>
                      <a:off x="2611" y="868"/>
                      <a:ext cx="580" cy="184"/>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4682" name="Rectangle 14"/>
                    <p:cNvSpPr>
                      <a:spLocks noChangeArrowheads="1"/>
                    </p:cNvSpPr>
                    <p:nvPr/>
                  </p:nvSpPr>
                  <p:spPr bwMode="auto">
                    <a:xfrm>
                      <a:off x="2776" y="864"/>
                      <a:ext cx="221"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b="1">
                          <a:latin typeface="Times" charset="0"/>
                        </a:rPr>
                        <a:t>rs</a:t>
                      </a:r>
                    </a:p>
                  </p:txBody>
                </p:sp>
              </p:grpSp>
              <p:grpSp>
                <p:nvGrpSpPr>
                  <p:cNvPr id="24669" name="Group 15"/>
                  <p:cNvGrpSpPr>
                    <a:grpSpLocks/>
                  </p:cNvGrpSpPr>
                  <p:nvPr/>
                </p:nvGrpSpPr>
                <p:grpSpPr bwMode="auto">
                  <a:xfrm>
                    <a:off x="3199" y="864"/>
                    <a:ext cx="579" cy="210"/>
                    <a:chOff x="3199" y="864"/>
                    <a:chExt cx="579" cy="210"/>
                  </a:xfrm>
                </p:grpSpPr>
                <p:sp>
                  <p:nvSpPr>
                    <p:cNvPr id="24679" name="Rectangle 16"/>
                    <p:cNvSpPr>
                      <a:spLocks noChangeArrowheads="1"/>
                    </p:cNvSpPr>
                    <p:nvPr/>
                  </p:nvSpPr>
                  <p:spPr bwMode="auto">
                    <a:xfrm>
                      <a:off x="3199" y="868"/>
                      <a:ext cx="579" cy="184"/>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4680" name="Rectangle 17"/>
                    <p:cNvSpPr>
                      <a:spLocks noChangeArrowheads="1"/>
                    </p:cNvSpPr>
                    <p:nvPr/>
                  </p:nvSpPr>
                  <p:spPr bwMode="auto">
                    <a:xfrm>
                      <a:off x="3363" y="864"/>
                      <a:ext cx="213"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b="1">
                          <a:latin typeface="Times" charset="0"/>
                        </a:rPr>
                        <a:t>rt</a:t>
                      </a:r>
                    </a:p>
                  </p:txBody>
                </p:sp>
              </p:grpSp>
              <p:grpSp>
                <p:nvGrpSpPr>
                  <p:cNvPr id="24670" name="Group 18"/>
                  <p:cNvGrpSpPr>
                    <a:grpSpLocks/>
                  </p:cNvGrpSpPr>
                  <p:nvPr/>
                </p:nvGrpSpPr>
                <p:grpSpPr bwMode="auto">
                  <a:xfrm>
                    <a:off x="3786" y="864"/>
                    <a:ext cx="579" cy="210"/>
                    <a:chOff x="3786" y="864"/>
                    <a:chExt cx="579" cy="210"/>
                  </a:xfrm>
                </p:grpSpPr>
                <p:sp>
                  <p:nvSpPr>
                    <p:cNvPr id="24677" name="Rectangle 19"/>
                    <p:cNvSpPr>
                      <a:spLocks noChangeArrowheads="1"/>
                    </p:cNvSpPr>
                    <p:nvPr/>
                  </p:nvSpPr>
                  <p:spPr bwMode="auto">
                    <a:xfrm>
                      <a:off x="3786" y="868"/>
                      <a:ext cx="579" cy="184"/>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4678" name="Rectangle 20"/>
                    <p:cNvSpPr>
                      <a:spLocks noChangeArrowheads="1"/>
                    </p:cNvSpPr>
                    <p:nvPr/>
                  </p:nvSpPr>
                  <p:spPr bwMode="auto">
                    <a:xfrm>
                      <a:off x="3951" y="864"/>
                      <a:ext cx="242"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b="1">
                          <a:latin typeface="Times" charset="0"/>
                        </a:rPr>
                        <a:t>rd</a:t>
                      </a:r>
                    </a:p>
                  </p:txBody>
                </p:sp>
              </p:grpSp>
              <p:grpSp>
                <p:nvGrpSpPr>
                  <p:cNvPr id="24671" name="Group 21"/>
                  <p:cNvGrpSpPr>
                    <a:grpSpLocks/>
                  </p:cNvGrpSpPr>
                  <p:nvPr/>
                </p:nvGrpSpPr>
                <p:grpSpPr bwMode="auto">
                  <a:xfrm>
                    <a:off x="4373" y="864"/>
                    <a:ext cx="580" cy="210"/>
                    <a:chOff x="4373" y="864"/>
                    <a:chExt cx="580" cy="210"/>
                  </a:xfrm>
                </p:grpSpPr>
                <p:sp>
                  <p:nvSpPr>
                    <p:cNvPr id="24675" name="Rectangle 22"/>
                    <p:cNvSpPr>
                      <a:spLocks noChangeArrowheads="1"/>
                    </p:cNvSpPr>
                    <p:nvPr/>
                  </p:nvSpPr>
                  <p:spPr bwMode="auto">
                    <a:xfrm>
                      <a:off x="4373" y="868"/>
                      <a:ext cx="580" cy="184"/>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4676" name="Rectangle 23"/>
                    <p:cNvSpPr>
                      <a:spLocks noChangeArrowheads="1"/>
                    </p:cNvSpPr>
                    <p:nvPr/>
                  </p:nvSpPr>
                  <p:spPr bwMode="auto">
                    <a:xfrm>
                      <a:off x="4448" y="864"/>
                      <a:ext cx="448"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b="1">
                          <a:latin typeface="Times" charset="0"/>
                        </a:rPr>
                        <a:t>shamt</a:t>
                      </a:r>
                    </a:p>
                  </p:txBody>
                </p:sp>
              </p:grpSp>
              <p:grpSp>
                <p:nvGrpSpPr>
                  <p:cNvPr id="24672" name="Group 24"/>
                  <p:cNvGrpSpPr>
                    <a:grpSpLocks/>
                  </p:cNvGrpSpPr>
                  <p:nvPr/>
                </p:nvGrpSpPr>
                <p:grpSpPr bwMode="auto">
                  <a:xfrm>
                    <a:off x="4961" y="864"/>
                    <a:ext cx="625" cy="210"/>
                    <a:chOff x="4961" y="864"/>
                    <a:chExt cx="625" cy="210"/>
                  </a:xfrm>
                </p:grpSpPr>
                <p:sp>
                  <p:nvSpPr>
                    <p:cNvPr id="24673" name="Rectangle 25"/>
                    <p:cNvSpPr>
                      <a:spLocks noChangeArrowheads="1"/>
                    </p:cNvSpPr>
                    <p:nvPr/>
                  </p:nvSpPr>
                  <p:spPr bwMode="auto">
                    <a:xfrm>
                      <a:off x="4961" y="868"/>
                      <a:ext cx="625" cy="184"/>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4674" name="Rectangle 26"/>
                    <p:cNvSpPr>
                      <a:spLocks noChangeArrowheads="1"/>
                    </p:cNvSpPr>
                    <p:nvPr/>
                  </p:nvSpPr>
                  <p:spPr bwMode="auto">
                    <a:xfrm>
                      <a:off x="5143" y="864"/>
                      <a:ext cx="398"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b="1">
                          <a:latin typeface="Times" charset="0"/>
                        </a:rPr>
                        <a:t>funct</a:t>
                      </a:r>
                    </a:p>
                  </p:txBody>
                </p:sp>
              </p:grpSp>
            </p:grpSp>
          </p:grpSp>
          <p:sp>
            <p:nvSpPr>
              <p:cNvPr id="24658" name="Rectangle 27"/>
              <p:cNvSpPr>
                <a:spLocks noChangeArrowheads="1"/>
              </p:cNvSpPr>
              <p:nvPr/>
            </p:nvSpPr>
            <p:spPr bwMode="auto">
              <a:xfrm>
                <a:off x="5488" y="672"/>
                <a:ext cx="178"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0</a:t>
                </a:r>
              </a:p>
            </p:txBody>
          </p:sp>
          <p:sp>
            <p:nvSpPr>
              <p:cNvPr id="24659" name="Rectangle 28"/>
              <p:cNvSpPr>
                <a:spLocks noChangeArrowheads="1"/>
              </p:cNvSpPr>
              <p:nvPr/>
            </p:nvSpPr>
            <p:spPr bwMode="auto">
              <a:xfrm>
                <a:off x="4810" y="672"/>
                <a:ext cx="178"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6</a:t>
                </a:r>
              </a:p>
            </p:txBody>
          </p:sp>
          <p:sp>
            <p:nvSpPr>
              <p:cNvPr id="24660" name="Rectangle 29"/>
              <p:cNvSpPr>
                <a:spLocks noChangeArrowheads="1"/>
              </p:cNvSpPr>
              <p:nvPr/>
            </p:nvSpPr>
            <p:spPr bwMode="auto">
              <a:xfrm>
                <a:off x="4177" y="672"/>
                <a:ext cx="242"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11</a:t>
                </a:r>
              </a:p>
            </p:txBody>
          </p:sp>
          <p:sp>
            <p:nvSpPr>
              <p:cNvPr id="24661" name="Rectangle 30"/>
              <p:cNvSpPr>
                <a:spLocks noChangeArrowheads="1"/>
              </p:cNvSpPr>
              <p:nvPr/>
            </p:nvSpPr>
            <p:spPr bwMode="auto">
              <a:xfrm>
                <a:off x="3590" y="672"/>
                <a:ext cx="242"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16</a:t>
                </a:r>
              </a:p>
            </p:txBody>
          </p:sp>
          <p:sp>
            <p:nvSpPr>
              <p:cNvPr id="24662" name="Rectangle 31"/>
              <p:cNvSpPr>
                <a:spLocks noChangeArrowheads="1"/>
              </p:cNvSpPr>
              <p:nvPr/>
            </p:nvSpPr>
            <p:spPr bwMode="auto">
              <a:xfrm>
                <a:off x="3002" y="672"/>
                <a:ext cx="242"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21</a:t>
                </a:r>
              </a:p>
            </p:txBody>
          </p:sp>
          <p:sp>
            <p:nvSpPr>
              <p:cNvPr id="24663" name="Rectangle 32"/>
              <p:cNvSpPr>
                <a:spLocks noChangeArrowheads="1"/>
              </p:cNvSpPr>
              <p:nvPr/>
            </p:nvSpPr>
            <p:spPr bwMode="auto">
              <a:xfrm>
                <a:off x="2414" y="672"/>
                <a:ext cx="242"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26</a:t>
                </a:r>
              </a:p>
            </p:txBody>
          </p:sp>
          <p:sp>
            <p:nvSpPr>
              <p:cNvPr id="24664" name="Rectangle 33"/>
              <p:cNvSpPr>
                <a:spLocks noChangeArrowheads="1"/>
              </p:cNvSpPr>
              <p:nvPr/>
            </p:nvSpPr>
            <p:spPr bwMode="auto">
              <a:xfrm>
                <a:off x="1918" y="672"/>
                <a:ext cx="242"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31</a:t>
                </a:r>
              </a:p>
            </p:txBody>
          </p:sp>
        </p:grpSp>
        <p:sp>
          <p:nvSpPr>
            <p:cNvPr id="24651" name="Rectangle 34"/>
            <p:cNvSpPr>
              <a:spLocks noChangeArrowheads="1"/>
            </p:cNvSpPr>
            <p:nvPr/>
          </p:nvSpPr>
          <p:spPr bwMode="auto">
            <a:xfrm>
              <a:off x="2143" y="1056"/>
              <a:ext cx="395"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6 bits</a:t>
              </a:r>
            </a:p>
          </p:txBody>
        </p:sp>
        <p:sp>
          <p:nvSpPr>
            <p:cNvPr id="24652" name="Rectangle 35"/>
            <p:cNvSpPr>
              <a:spLocks noChangeArrowheads="1"/>
            </p:cNvSpPr>
            <p:nvPr/>
          </p:nvSpPr>
          <p:spPr bwMode="auto">
            <a:xfrm>
              <a:off x="5126" y="1056"/>
              <a:ext cx="395"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6 bits</a:t>
              </a:r>
            </a:p>
          </p:txBody>
        </p:sp>
        <p:sp>
          <p:nvSpPr>
            <p:cNvPr id="24653" name="Rectangle 36"/>
            <p:cNvSpPr>
              <a:spLocks noChangeArrowheads="1"/>
            </p:cNvSpPr>
            <p:nvPr/>
          </p:nvSpPr>
          <p:spPr bwMode="auto">
            <a:xfrm>
              <a:off x="4493" y="1056"/>
              <a:ext cx="395"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sp>
          <p:nvSpPr>
            <p:cNvPr id="24654" name="Rectangle 37"/>
            <p:cNvSpPr>
              <a:spLocks noChangeArrowheads="1"/>
            </p:cNvSpPr>
            <p:nvPr/>
          </p:nvSpPr>
          <p:spPr bwMode="auto">
            <a:xfrm>
              <a:off x="3906" y="1056"/>
              <a:ext cx="395"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sp>
          <p:nvSpPr>
            <p:cNvPr id="24655" name="Rectangle 38"/>
            <p:cNvSpPr>
              <a:spLocks noChangeArrowheads="1"/>
            </p:cNvSpPr>
            <p:nvPr/>
          </p:nvSpPr>
          <p:spPr bwMode="auto">
            <a:xfrm>
              <a:off x="3318" y="1056"/>
              <a:ext cx="395"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sp>
          <p:nvSpPr>
            <p:cNvPr id="24656" name="Rectangle 39"/>
            <p:cNvSpPr>
              <a:spLocks noChangeArrowheads="1"/>
            </p:cNvSpPr>
            <p:nvPr/>
          </p:nvSpPr>
          <p:spPr bwMode="auto">
            <a:xfrm>
              <a:off x="2731" y="1056"/>
              <a:ext cx="395"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grpSp>
      <p:grpSp>
        <p:nvGrpSpPr>
          <p:cNvPr id="24580" name="Group 40"/>
          <p:cNvGrpSpPr>
            <a:grpSpLocks/>
          </p:cNvGrpSpPr>
          <p:nvPr/>
        </p:nvGrpSpPr>
        <p:grpSpPr bwMode="auto">
          <a:xfrm>
            <a:off x="3200400" y="2725738"/>
            <a:ext cx="5949950" cy="942975"/>
            <a:chOff x="1918" y="1392"/>
            <a:chExt cx="3748" cy="594"/>
          </a:xfrm>
        </p:grpSpPr>
        <p:sp>
          <p:nvSpPr>
            <p:cNvPr id="24629" name="Rectangle 41"/>
            <p:cNvSpPr>
              <a:spLocks noChangeArrowheads="1"/>
            </p:cNvSpPr>
            <p:nvPr/>
          </p:nvSpPr>
          <p:spPr bwMode="auto">
            <a:xfrm>
              <a:off x="1983" y="1592"/>
              <a:ext cx="3599" cy="176"/>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nvGrpSpPr>
            <p:cNvPr id="24630" name="Group 42"/>
            <p:cNvGrpSpPr>
              <a:grpSpLocks/>
            </p:cNvGrpSpPr>
            <p:nvPr/>
          </p:nvGrpSpPr>
          <p:grpSpPr bwMode="auto">
            <a:xfrm>
              <a:off x="1979" y="1584"/>
              <a:ext cx="624" cy="210"/>
              <a:chOff x="1979" y="1584"/>
              <a:chExt cx="624" cy="210"/>
            </a:xfrm>
          </p:grpSpPr>
          <p:sp>
            <p:nvSpPr>
              <p:cNvPr id="24648" name="Rectangle 43"/>
              <p:cNvSpPr>
                <a:spLocks noChangeArrowheads="1"/>
              </p:cNvSpPr>
              <p:nvPr/>
            </p:nvSpPr>
            <p:spPr bwMode="auto">
              <a:xfrm>
                <a:off x="1979" y="1588"/>
                <a:ext cx="624" cy="184"/>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4649" name="Rectangle 44"/>
              <p:cNvSpPr>
                <a:spLocks noChangeArrowheads="1"/>
              </p:cNvSpPr>
              <p:nvPr/>
            </p:nvSpPr>
            <p:spPr bwMode="auto">
              <a:xfrm>
                <a:off x="2161" y="1584"/>
                <a:ext cx="249"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b="1">
                    <a:latin typeface="Times" charset="0"/>
                  </a:rPr>
                  <a:t>op</a:t>
                </a:r>
              </a:p>
            </p:txBody>
          </p:sp>
        </p:grpSp>
        <p:grpSp>
          <p:nvGrpSpPr>
            <p:cNvPr id="24631" name="Group 45"/>
            <p:cNvGrpSpPr>
              <a:grpSpLocks/>
            </p:cNvGrpSpPr>
            <p:nvPr/>
          </p:nvGrpSpPr>
          <p:grpSpPr bwMode="auto">
            <a:xfrm>
              <a:off x="2611" y="1584"/>
              <a:ext cx="580" cy="210"/>
              <a:chOff x="2611" y="1584"/>
              <a:chExt cx="580" cy="210"/>
            </a:xfrm>
          </p:grpSpPr>
          <p:sp>
            <p:nvSpPr>
              <p:cNvPr id="24646" name="Rectangle 46"/>
              <p:cNvSpPr>
                <a:spLocks noChangeArrowheads="1"/>
              </p:cNvSpPr>
              <p:nvPr/>
            </p:nvSpPr>
            <p:spPr bwMode="auto">
              <a:xfrm>
                <a:off x="2611" y="1588"/>
                <a:ext cx="580" cy="184"/>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4647" name="Rectangle 47"/>
              <p:cNvSpPr>
                <a:spLocks noChangeArrowheads="1"/>
              </p:cNvSpPr>
              <p:nvPr/>
            </p:nvSpPr>
            <p:spPr bwMode="auto">
              <a:xfrm>
                <a:off x="2776" y="1584"/>
                <a:ext cx="221"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b="1">
                    <a:latin typeface="Times" charset="0"/>
                  </a:rPr>
                  <a:t>rs</a:t>
                </a:r>
              </a:p>
            </p:txBody>
          </p:sp>
        </p:grpSp>
        <p:grpSp>
          <p:nvGrpSpPr>
            <p:cNvPr id="24632" name="Group 48"/>
            <p:cNvGrpSpPr>
              <a:grpSpLocks/>
            </p:cNvGrpSpPr>
            <p:nvPr/>
          </p:nvGrpSpPr>
          <p:grpSpPr bwMode="auto">
            <a:xfrm>
              <a:off x="3199" y="1584"/>
              <a:ext cx="579" cy="210"/>
              <a:chOff x="3199" y="1584"/>
              <a:chExt cx="579" cy="210"/>
            </a:xfrm>
          </p:grpSpPr>
          <p:sp>
            <p:nvSpPr>
              <p:cNvPr id="24644" name="Rectangle 49"/>
              <p:cNvSpPr>
                <a:spLocks noChangeArrowheads="1"/>
              </p:cNvSpPr>
              <p:nvPr/>
            </p:nvSpPr>
            <p:spPr bwMode="auto">
              <a:xfrm>
                <a:off x="3199" y="1588"/>
                <a:ext cx="579" cy="184"/>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4645" name="Rectangle 50"/>
              <p:cNvSpPr>
                <a:spLocks noChangeArrowheads="1"/>
              </p:cNvSpPr>
              <p:nvPr/>
            </p:nvSpPr>
            <p:spPr bwMode="auto">
              <a:xfrm>
                <a:off x="3363" y="1584"/>
                <a:ext cx="213"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b="1">
                    <a:latin typeface="Times" charset="0"/>
                  </a:rPr>
                  <a:t>rt</a:t>
                </a:r>
              </a:p>
            </p:txBody>
          </p:sp>
        </p:grpSp>
        <p:sp>
          <p:nvSpPr>
            <p:cNvPr id="24633" name="Rectangle 51"/>
            <p:cNvSpPr>
              <a:spLocks noChangeArrowheads="1"/>
            </p:cNvSpPr>
            <p:nvPr/>
          </p:nvSpPr>
          <p:spPr bwMode="auto">
            <a:xfrm>
              <a:off x="3786" y="1588"/>
              <a:ext cx="1800" cy="184"/>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4634" name="Rectangle 52"/>
            <p:cNvSpPr>
              <a:spLocks noChangeArrowheads="1"/>
            </p:cNvSpPr>
            <p:nvPr/>
          </p:nvSpPr>
          <p:spPr bwMode="auto">
            <a:xfrm>
              <a:off x="4289" y="1584"/>
              <a:ext cx="690"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b="1">
                  <a:latin typeface="Times" charset="0"/>
                </a:rPr>
                <a:t>immediate</a:t>
              </a:r>
            </a:p>
          </p:txBody>
        </p:sp>
        <p:sp>
          <p:nvSpPr>
            <p:cNvPr id="24635" name="Rectangle 53"/>
            <p:cNvSpPr>
              <a:spLocks noChangeArrowheads="1"/>
            </p:cNvSpPr>
            <p:nvPr/>
          </p:nvSpPr>
          <p:spPr bwMode="auto">
            <a:xfrm>
              <a:off x="5488" y="1392"/>
              <a:ext cx="178"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0</a:t>
              </a:r>
            </a:p>
          </p:txBody>
        </p:sp>
        <p:sp>
          <p:nvSpPr>
            <p:cNvPr id="24636" name="Rectangle 54"/>
            <p:cNvSpPr>
              <a:spLocks noChangeArrowheads="1"/>
            </p:cNvSpPr>
            <p:nvPr/>
          </p:nvSpPr>
          <p:spPr bwMode="auto">
            <a:xfrm>
              <a:off x="3590" y="1392"/>
              <a:ext cx="242"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16</a:t>
              </a:r>
            </a:p>
          </p:txBody>
        </p:sp>
        <p:sp>
          <p:nvSpPr>
            <p:cNvPr id="24637" name="Rectangle 55"/>
            <p:cNvSpPr>
              <a:spLocks noChangeArrowheads="1"/>
            </p:cNvSpPr>
            <p:nvPr/>
          </p:nvSpPr>
          <p:spPr bwMode="auto">
            <a:xfrm>
              <a:off x="3002" y="1392"/>
              <a:ext cx="242"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21</a:t>
              </a:r>
            </a:p>
          </p:txBody>
        </p:sp>
        <p:sp>
          <p:nvSpPr>
            <p:cNvPr id="24638" name="Rectangle 56"/>
            <p:cNvSpPr>
              <a:spLocks noChangeArrowheads="1"/>
            </p:cNvSpPr>
            <p:nvPr/>
          </p:nvSpPr>
          <p:spPr bwMode="auto">
            <a:xfrm>
              <a:off x="2414" y="1392"/>
              <a:ext cx="242"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26</a:t>
              </a:r>
            </a:p>
          </p:txBody>
        </p:sp>
        <p:sp>
          <p:nvSpPr>
            <p:cNvPr id="24639" name="Rectangle 57"/>
            <p:cNvSpPr>
              <a:spLocks noChangeArrowheads="1"/>
            </p:cNvSpPr>
            <p:nvPr/>
          </p:nvSpPr>
          <p:spPr bwMode="auto">
            <a:xfrm>
              <a:off x="1918" y="1392"/>
              <a:ext cx="242"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31</a:t>
              </a:r>
            </a:p>
          </p:txBody>
        </p:sp>
        <p:sp>
          <p:nvSpPr>
            <p:cNvPr id="24640" name="Rectangle 58"/>
            <p:cNvSpPr>
              <a:spLocks noChangeArrowheads="1"/>
            </p:cNvSpPr>
            <p:nvPr/>
          </p:nvSpPr>
          <p:spPr bwMode="auto">
            <a:xfrm>
              <a:off x="2143" y="1776"/>
              <a:ext cx="395"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6 bits</a:t>
              </a:r>
            </a:p>
          </p:txBody>
        </p:sp>
        <p:sp>
          <p:nvSpPr>
            <p:cNvPr id="24641" name="Rectangle 59"/>
            <p:cNvSpPr>
              <a:spLocks noChangeArrowheads="1"/>
            </p:cNvSpPr>
            <p:nvPr/>
          </p:nvSpPr>
          <p:spPr bwMode="auto">
            <a:xfrm>
              <a:off x="4448" y="1776"/>
              <a:ext cx="459"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16 bits</a:t>
              </a:r>
            </a:p>
          </p:txBody>
        </p:sp>
        <p:sp>
          <p:nvSpPr>
            <p:cNvPr id="24642" name="Rectangle 60"/>
            <p:cNvSpPr>
              <a:spLocks noChangeArrowheads="1"/>
            </p:cNvSpPr>
            <p:nvPr/>
          </p:nvSpPr>
          <p:spPr bwMode="auto">
            <a:xfrm>
              <a:off x="3318" y="1776"/>
              <a:ext cx="395"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sp>
          <p:nvSpPr>
            <p:cNvPr id="24643" name="Rectangle 61"/>
            <p:cNvSpPr>
              <a:spLocks noChangeArrowheads="1"/>
            </p:cNvSpPr>
            <p:nvPr/>
          </p:nvSpPr>
          <p:spPr bwMode="auto">
            <a:xfrm>
              <a:off x="2731" y="1776"/>
              <a:ext cx="395"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grpSp>
      <p:grpSp>
        <p:nvGrpSpPr>
          <p:cNvPr id="24581" name="Group 62"/>
          <p:cNvGrpSpPr>
            <a:grpSpLocks/>
          </p:cNvGrpSpPr>
          <p:nvPr/>
        </p:nvGrpSpPr>
        <p:grpSpPr bwMode="auto">
          <a:xfrm>
            <a:off x="3200400" y="3916363"/>
            <a:ext cx="5949950" cy="942975"/>
            <a:chOff x="1918" y="1915"/>
            <a:chExt cx="3748" cy="594"/>
          </a:xfrm>
        </p:grpSpPr>
        <p:sp>
          <p:nvSpPr>
            <p:cNvPr id="24608" name="Rectangle 63"/>
            <p:cNvSpPr>
              <a:spLocks noChangeArrowheads="1"/>
            </p:cNvSpPr>
            <p:nvPr/>
          </p:nvSpPr>
          <p:spPr bwMode="auto">
            <a:xfrm>
              <a:off x="1983" y="2115"/>
              <a:ext cx="3599" cy="176"/>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nvGrpSpPr>
            <p:cNvPr id="24609" name="Group 64"/>
            <p:cNvGrpSpPr>
              <a:grpSpLocks/>
            </p:cNvGrpSpPr>
            <p:nvPr/>
          </p:nvGrpSpPr>
          <p:grpSpPr bwMode="auto">
            <a:xfrm>
              <a:off x="1979" y="2107"/>
              <a:ext cx="624" cy="210"/>
              <a:chOff x="1979" y="2107"/>
              <a:chExt cx="624" cy="210"/>
            </a:xfrm>
          </p:grpSpPr>
          <p:sp>
            <p:nvSpPr>
              <p:cNvPr id="24627" name="Rectangle 65"/>
              <p:cNvSpPr>
                <a:spLocks noChangeArrowheads="1"/>
              </p:cNvSpPr>
              <p:nvPr/>
            </p:nvSpPr>
            <p:spPr bwMode="auto">
              <a:xfrm>
                <a:off x="1979" y="2111"/>
                <a:ext cx="624" cy="184"/>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4628" name="Rectangle 66"/>
              <p:cNvSpPr>
                <a:spLocks noChangeArrowheads="1"/>
              </p:cNvSpPr>
              <p:nvPr/>
            </p:nvSpPr>
            <p:spPr bwMode="auto">
              <a:xfrm>
                <a:off x="2161" y="2107"/>
                <a:ext cx="249"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b="1">
                    <a:latin typeface="Times" charset="0"/>
                  </a:rPr>
                  <a:t>op</a:t>
                </a:r>
              </a:p>
            </p:txBody>
          </p:sp>
        </p:grpSp>
        <p:grpSp>
          <p:nvGrpSpPr>
            <p:cNvPr id="24610" name="Group 67"/>
            <p:cNvGrpSpPr>
              <a:grpSpLocks/>
            </p:cNvGrpSpPr>
            <p:nvPr/>
          </p:nvGrpSpPr>
          <p:grpSpPr bwMode="auto">
            <a:xfrm>
              <a:off x="2611" y="2107"/>
              <a:ext cx="580" cy="210"/>
              <a:chOff x="2611" y="2107"/>
              <a:chExt cx="580" cy="210"/>
            </a:xfrm>
          </p:grpSpPr>
          <p:sp>
            <p:nvSpPr>
              <p:cNvPr id="24625" name="Rectangle 68"/>
              <p:cNvSpPr>
                <a:spLocks noChangeArrowheads="1"/>
              </p:cNvSpPr>
              <p:nvPr/>
            </p:nvSpPr>
            <p:spPr bwMode="auto">
              <a:xfrm>
                <a:off x="2611" y="2111"/>
                <a:ext cx="580" cy="184"/>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4626" name="Rectangle 69"/>
              <p:cNvSpPr>
                <a:spLocks noChangeArrowheads="1"/>
              </p:cNvSpPr>
              <p:nvPr/>
            </p:nvSpPr>
            <p:spPr bwMode="auto">
              <a:xfrm>
                <a:off x="2776" y="2107"/>
                <a:ext cx="221"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b="1">
                    <a:latin typeface="Times" charset="0"/>
                  </a:rPr>
                  <a:t>rs</a:t>
                </a:r>
              </a:p>
            </p:txBody>
          </p:sp>
        </p:grpSp>
        <p:grpSp>
          <p:nvGrpSpPr>
            <p:cNvPr id="24611" name="Group 70"/>
            <p:cNvGrpSpPr>
              <a:grpSpLocks/>
            </p:cNvGrpSpPr>
            <p:nvPr/>
          </p:nvGrpSpPr>
          <p:grpSpPr bwMode="auto">
            <a:xfrm>
              <a:off x="3199" y="2107"/>
              <a:ext cx="579" cy="210"/>
              <a:chOff x="3199" y="2107"/>
              <a:chExt cx="579" cy="210"/>
            </a:xfrm>
          </p:grpSpPr>
          <p:sp>
            <p:nvSpPr>
              <p:cNvPr id="24623" name="Rectangle 71"/>
              <p:cNvSpPr>
                <a:spLocks noChangeArrowheads="1"/>
              </p:cNvSpPr>
              <p:nvPr/>
            </p:nvSpPr>
            <p:spPr bwMode="auto">
              <a:xfrm>
                <a:off x="3199" y="2111"/>
                <a:ext cx="579" cy="184"/>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4624" name="Rectangle 72"/>
              <p:cNvSpPr>
                <a:spLocks noChangeArrowheads="1"/>
              </p:cNvSpPr>
              <p:nvPr/>
            </p:nvSpPr>
            <p:spPr bwMode="auto">
              <a:xfrm>
                <a:off x="3363" y="2107"/>
                <a:ext cx="213"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b="1">
                    <a:latin typeface="Times" charset="0"/>
                  </a:rPr>
                  <a:t>rt</a:t>
                </a:r>
              </a:p>
            </p:txBody>
          </p:sp>
        </p:grpSp>
        <p:sp>
          <p:nvSpPr>
            <p:cNvPr id="24612" name="Rectangle 73"/>
            <p:cNvSpPr>
              <a:spLocks noChangeArrowheads="1"/>
            </p:cNvSpPr>
            <p:nvPr/>
          </p:nvSpPr>
          <p:spPr bwMode="auto">
            <a:xfrm>
              <a:off x="3786" y="2111"/>
              <a:ext cx="1800" cy="184"/>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4613" name="Rectangle 74"/>
            <p:cNvSpPr>
              <a:spLocks noChangeArrowheads="1"/>
            </p:cNvSpPr>
            <p:nvPr/>
          </p:nvSpPr>
          <p:spPr bwMode="auto">
            <a:xfrm>
              <a:off x="4289" y="2107"/>
              <a:ext cx="690"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b="1">
                  <a:latin typeface="Times" charset="0"/>
                </a:rPr>
                <a:t>immediate</a:t>
              </a:r>
            </a:p>
          </p:txBody>
        </p:sp>
        <p:sp>
          <p:nvSpPr>
            <p:cNvPr id="24614" name="Rectangle 75"/>
            <p:cNvSpPr>
              <a:spLocks noChangeArrowheads="1"/>
            </p:cNvSpPr>
            <p:nvPr/>
          </p:nvSpPr>
          <p:spPr bwMode="auto">
            <a:xfrm>
              <a:off x="5488" y="1915"/>
              <a:ext cx="178"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0</a:t>
              </a:r>
            </a:p>
          </p:txBody>
        </p:sp>
        <p:sp>
          <p:nvSpPr>
            <p:cNvPr id="24615" name="Rectangle 76"/>
            <p:cNvSpPr>
              <a:spLocks noChangeArrowheads="1"/>
            </p:cNvSpPr>
            <p:nvPr/>
          </p:nvSpPr>
          <p:spPr bwMode="auto">
            <a:xfrm>
              <a:off x="3590" y="1915"/>
              <a:ext cx="242"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16</a:t>
              </a:r>
            </a:p>
          </p:txBody>
        </p:sp>
        <p:sp>
          <p:nvSpPr>
            <p:cNvPr id="24616" name="Rectangle 77"/>
            <p:cNvSpPr>
              <a:spLocks noChangeArrowheads="1"/>
            </p:cNvSpPr>
            <p:nvPr/>
          </p:nvSpPr>
          <p:spPr bwMode="auto">
            <a:xfrm>
              <a:off x="3002" y="1915"/>
              <a:ext cx="242"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21</a:t>
              </a:r>
            </a:p>
          </p:txBody>
        </p:sp>
        <p:sp>
          <p:nvSpPr>
            <p:cNvPr id="24617" name="Rectangle 78"/>
            <p:cNvSpPr>
              <a:spLocks noChangeArrowheads="1"/>
            </p:cNvSpPr>
            <p:nvPr/>
          </p:nvSpPr>
          <p:spPr bwMode="auto">
            <a:xfrm>
              <a:off x="2414" y="1915"/>
              <a:ext cx="242"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26</a:t>
              </a:r>
            </a:p>
          </p:txBody>
        </p:sp>
        <p:sp>
          <p:nvSpPr>
            <p:cNvPr id="24618" name="Rectangle 79"/>
            <p:cNvSpPr>
              <a:spLocks noChangeArrowheads="1"/>
            </p:cNvSpPr>
            <p:nvPr/>
          </p:nvSpPr>
          <p:spPr bwMode="auto">
            <a:xfrm>
              <a:off x="1918" y="1915"/>
              <a:ext cx="242"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31</a:t>
              </a:r>
            </a:p>
          </p:txBody>
        </p:sp>
        <p:sp>
          <p:nvSpPr>
            <p:cNvPr id="24619" name="Rectangle 80"/>
            <p:cNvSpPr>
              <a:spLocks noChangeArrowheads="1"/>
            </p:cNvSpPr>
            <p:nvPr/>
          </p:nvSpPr>
          <p:spPr bwMode="auto">
            <a:xfrm>
              <a:off x="2143" y="2299"/>
              <a:ext cx="395"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6 bits</a:t>
              </a:r>
            </a:p>
          </p:txBody>
        </p:sp>
        <p:sp>
          <p:nvSpPr>
            <p:cNvPr id="24620" name="Rectangle 81"/>
            <p:cNvSpPr>
              <a:spLocks noChangeArrowheads="1"/>
            </p:cNvSpPr>
            <p:nvPr/>
          </p:nvSpPr>
          <p:spPr bwMode="auto">
            <a:xfrm>
              <a:off x="4448" y="2299"/>
              <a:ext cx="459"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16 bits</a:t>
              </a:r>
            </a:p>
          </p:txBody>
        </p:sp>
        <p:sp>
          <p:nvSpPr>
            <p:cNvPr id="24621" name="Rectangle 82"/>
            <p:cNvSpPr>
              <a:spLocks noChangeArrowheads="1"/>
            </p:cNvSpPr>
            <p:nvPr/>
          </p:nvSpPr>
          <p:spPr bwMode="auto">
            <a:xfrm>
              <a:off x="3318" y="2299"/>
              <a:ext cx="395"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sp>
          <p:nvSpPr>
            <p:cNvPr id="24622" name="Rectangle 83"/>
            <p:cNvSpPr>
              <a:spLocks noChangeArrowheads="1"/>
            </p:cNvSpPr>
            <p:nvPr/>
          </p:nvSpPr>
          <p:spPr bwMode="auto">
            <a:xfrm>
              <a:off x="2731" y="2299"/>
              <a:ext cx="395"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grpSp>
      <p:grpSp>
        <p:nvGrpSpPr>
          <p:cNvPr id="24582" name="Group 84"/>
          <p:cNvGrpSpPr>
            <a:grpSpLocks/>
          </p:cNvGrpSpPr>
          <p:nvPr/>
        </p:nvGrpSpPr>
        <p:grpSpPr bwMode="auto">
          <a:xfrm>
            <a:off x="3200400" y="5440363"/>
            <a:ext cx="5949950" cy="942975"/>
            <a:chOff x="1918" y="2661"/>
            <a:chExt cx="3748" cy="594"/>
          </a:xfrm>
        </p:grpSpPr>
        <p:sp>
          <p:nvSpPr>
            <p:cNvPr id="24587" name="Rectangle 85"/>
            <p:cNvSpPr>
              <a:spLocks noChangeArrowheads="1"/>
            </p:cNvSpPr>
            <p:nvPr/>
          </p:nvSpPr>
          <p:spPr bwMode="auto">
            <a:xfrm>
              <a:off x="1983" y="2861"/>
              <a:ext cx="3599" cy="176"/>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nvGrpSpPr>
            <p:cNvPr id="24588" name="Group 86"/>
            <p:cNvGrpSpPr>
              <a:grpSpLocks/>
            </p:cNvGrpSpPr>
            <p:nvPr/>
          </p:nvGrpSpPr>
          <p:grpSpPr bwMode="auto">
            <a:xfrm>
              <a:off x="1979" y="2853"/>
              <a:ext cx="624" cy="210"/>
              <a:chOff x="1979" y="2853"/>
              <a:chExt cx="624" cy="210"/>
            </a:xfrm>
          </p:grpSpPr>
          <p:sp>
            <p:nvSpPr>
              <p:cNvPr id="24606" name="Rectangle 87"/>
              <p:cNvSpPr>
                <a:spLocks noChangeArrowheads="1"/>
              </p:cNvSpPr>
              <p:nvPr/>
            </p:nvSpPr>
            <p:spPr bwMode="auto">
              <a:xfrm>
                <a:off x="1979" y="2857"/>
                <a:ext cx="624" cy="184"/>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4607" name="Rectangle 88"/>
              <p:cNvSpPr>
                <a:spLocks noChangeArrowheads="1"/>
              </p:cNvSpPr>
              <p:nvPr/>
            </p:nvSpPr>
            <p:spPr bwMode="auto">
              <a:xfrm>
                <a:off x="2161" y="2853"/>
                <a:ext cx="249"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b="1">
                    <a:latin typeface="Times" charset="0"/>
                  </a:rPr>
                  <a:t>op</a:t>
                </a:r>
              </a:p>
            </p:txBody>
          </p:sp>
        </p:grpSp>
        <p:grpSp>
          <p:nvGrpSpPr>
            <p:cNvPr id="24589" name="Group 89"/>
            <p:cNvGrpSpPr>
              <a:grpSpLocks/>
            </p:cNvGrpSpPr>
            <p:nvPr/>
          </p:nvGrpSpPr>
          <p:grpSpPr bwMode="auto">
            <a:xfrm>
              <a:off x="2611" y="2853"/>
              <a:ext cx="580" cy="210"/>
              <a:chOff x="2611" y="2853"/>
              <a:chExt cx="580" cy="210"/>
            </a:xfrm>
          </p:grpSpPr>
          <p:sp>
            <p:nvSpPr>
              <p:cNvPr id="24604" name="Rectangle 90"/>
              <p:cNvSpPr>
                <a:spLocks noChangeArrowheads="1"/>
              </p:cNvSpPr>
              <p:nvPr/>
            </p:nvSpPr>
            <p:spPr bwMode="auto">
              <a:xfrm>
                <a:off x="2611" y="2857"/>
                <a:ext cx="580" cy="184"/>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4605" name="Rectangle 91"/>
              <p:cNvSpPr>
                <a:spLocks noChangeArrowheads="1"/>
              </p:cNvSpPr>
              <p:nvPr/>
            </p:nvSpPr>
            <p:spPr bwMode="auto">
              <a:xfrm>
                <a:off x="2776" y="2853"/>
                <a:ext cx="221"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b="1">
                    <a:latin typeface="Times" charset="0"/>
                  </a:rPr>
                  <a:t>rs</a:t>
                </a:r>
              </a:p>
            </p:txBody>
          </p:sp>
        </p:grpSp>
        <p:grpSp>
          <p:nvGrpSpPr>
            <p:cNvPr id="24590" name="Group 92"/>
            <p:cNvGrpSpPr>
              <a:grpSpLocks/>
            </p:cNvGrpSpPr>
            <p:nvPr/>
          </p:nvGrpSpPr>
          <p:grpSpPr bwMode="auto">
            <a:xfrm>
              <a:off x="3199" y="2853"/>
              <a:ext cx="579" cy="210"/>
              <a:chOff x="3199" y="2853"/>
              <a:chExt cx="579" cy="210"/>
            </a:xfrm>
          </p:grpSpPr>
          <p:sp>
            <p:nvSpPr>
              <p:cNvPr id="24602" name="Rectangle 93"/>
              <p:cNvSpPr>
                <a:spLocks noChangeArrowheads="1"/>
              </p:cNvSpPr>
              <p:nvPr/>
            </p:nvSpPr>
            <p:spPr bwMode="auto">
              <a:xfrm>
                <a:off x="3199" y="2857"/>
                <a:ext cx="579" cy="184"/>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4603" name="Rectangle 94"/>
              <p:cNvSpPr>
                <a:spLocks noChangeArrowheads="1"/>
              </p:cNvSpPr>
              <p:nvPr/>
            </p:nvSpPr>
            <p:spPr bwMode="auto">
              <a:xfrm>
                <a:off x="3363" y="2853"/>
                <a:ext cx="213"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b="1">
                    <a:latin typeface="Times" charset="0"/>
                  </a:rPr>
                  <a:t>rt</a:t>
                </a:r>
              </a:p>
            </p:txBody>
          </p:sp>
        </p:grpSp>
        <p:sp>
          <p:nvSpPr>
            <p:cNvPr id="24591" name="Rectangle 95"/>
            <p:cNvSpPr>
              <a:spLocks noChangeArrowheads="1"/>
            </p:cNvSpPr>
            <p:nvPr/>
          </p:nvSpPr>
          <p:spPr bwMode="auto">
            <a:xfrm>
              <a:off x="3786" y="2857"/>
              <a:ext cx="1800" cy="184"/>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4592" name="Rectangle 96"/>
            <p:cNvSpPr>
              <a:spLocks noChangeArrowheads="1"/>
            </p:cNvSpPr>
            <p:nvPr/>
          </p:nvSpPr>
          <p:spPr bwMode="auto">
            <a:xfrm>
              <a:off x="4289" y="2853"/>
              <a:ext cx="690"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b="1">
                  <a:latin typeface="Times" charset="0"/>
                </a:rPr>
                <a:t>immediate</a:t>
              </a:r>
            </a:p>
          </p:txBody>
        </p:sp>
        <p:sp>
          <p:nvSpPr>
            <p:cNvPr id="24593" name="Rectangle 97"/>
            <p:cNvSpPr>
              <a:spLocks noChangeArrowheads="1"/>
            </p:cNvSpPr>
            <p:nvPr/>
          </p:nvSpPr>
          <p:spPr bwMode="auto">
            <a:xfrm>
              <a:off x="5488" y="2661"/>
              <a:ext cx="178"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0</a:t>
              </a:r>
            </a:p>
          </p:txBody>
        </p:sp>
        <p:sp>
          <p:nvSpPr>
            <p:cNvPr id="24594" name="Rectangle 98"/>
            <p:cNvSpPr>
              <a:spLocks noChangeArrowheads="1"/>
            </p:cNvSpPr>
            <p:nvPr/>
          </p:nvSpPr>
          <p:spPr bwMode="auto">
            <a:xfrm>
              <a:off x="3590" y="2661"/>
              <a:ext cx="242"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16</a:t>
              </a:r>
            </a:p>
          </p:txBody>
        </p:sp>
        <p:sp>
          <p:nvSpPr>
            <p:cNvPr id="24595" name="Rectangle 99"/>
            <p:cNvSpPr>
              <a:spLocks noChangeArrowheads="1"/>
            </p:cNvSpPr>
            <p:nvPr/>
          </p:nvSpPr>
          <p:spPr bwMode="auto">
            <a:xfrm>
              <a:off x="3002" y="2661"/>
              <a:ext cx="242"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21</a:t>
              </a:r>
            </a:p>
          </p:txBody>
        </p:sp>
        <p:sp>
          <p:nvSpPr>
            <p:cNvPr id="24596" name="Rectangle 100"/>
            <p:cNvSpPr>
              <a:spLocks noChangeArrowheads="1"/>
            </p:cNvSpPr>
            <p:nvPr/>
          </p:nvSpPr>
          <p:spPr bwMode="auto">
            <a:xfrm>
              <a:off x="2414" y="2661"/>
              <a:ext cx="242"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26</a:t>
              </a:r>
            </a:p>
          </p:txBody>
        </p:sp>
        <p:sp>
          <p:nvSpPr>
            <p:cNvPr id="24597" name="Rectangle 101"/>
            <p:cNvSpPr>
              <a:spLocks noChangeArrowheads="1"/>
            </p:cNvSpPr>
            <p:nvPr/>
          </p:nvSpPr>
          <p:spPr bwMode="auto">
            <a:xfrm>
              <a:off x="1918" y="2661"/>
              <a:ext cx="242"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31</a:t>
              </a:r>
            </a:p>
          </p:txBody>
        </p:sp>
        <p:sp>
          <p:nvSpPr>
            <p:cNvPr id="24598" name="Rectangle 102"/>
            <p:cNvSpPr>
              <a:spLocks noChangeArrowheads="1"/>
            </p:cNvSpPr>
            <p:nvPr/>
          </p:nvSpPr>
          <p:spPr bwMode="auto">
            <a:xfrm>
              <a:off x="2143" y="3045"/>
              <a:ext cx="395"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6 bits</a:t>
              </a:r>
            </a:p>
          </p:txBody>
        </p:sp>
        <p:sp>
          <p:nvSpPr>
            <p:cNvPr id="24599" name="Rectangle 103"/>
            <p:cNvSpPr>
              <a:spLocks noChangeArrowheads="1"/>
            </p:cNvSpPr>
            <p:nvPr/>
          </p:nvSpPr>
          <p:spPr bwMode="auto">
            <a:xfrm>
              <a:off x="4448" y="3045"/>
              <a:ext cx="459"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16 bits</a:t>
              </a:r>
            </a:p>
          </p:txBody>
        </p:sp>
        <p:sp>
          <p:nvSpPr>
            <p:cNvPr id="24600" name="Rectangle 104"/>
            <p:cNvSpPr>
              <a:spLocks noChangeArrowheads="1"/>
            </p:cNvSpPr>
            <p:nvPr/>
          </p:nvSpPr>
          <p:spPr bwMode="auto">
            <a:xfrm>
              <a:off x="3318" y="3045"/>
              <a:ext cx="395"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sp>
          <p:nvSpPr>
            <p:cNvPr id="24601" name="Rectangle 105"/>
            <p:cNvSpPr>
              <a:spLocks noChangeArrowheads="1"/>
            </p:cNvSpPr>
            <p:nvPr/>
          </p:nvSpPr>
          <p:spPr bwMode="auto">
            <a:xfrm>
              <a:off x="2731" y="3045"/>
              <a:ext cx="395" cy="2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grpSp>
      <p:sp>
        <p:nvSpPr>
          <p:cNvPr id="24583" name="Title 105"/>
          <p:cNvSpPr>
            <a:spLocks noGrp="1"/>
          </p:cNvSpPr>
          <p:nvPr>
            <p:ph type="title"/>
          </p:nvPr>
        </p:nvSpPr>
        <p:spPr/>
        <p:txBody>
          <a:bodyPr/>
          <a:lstStyle/>
          <a:p>
            <a:r>
              <a:rPr lang="en-US" sz="4000">
                <a:latin typeface="Calibri" charset="0"/>
                <a:ea typeface="ＭＳ Ｐゴシック" charset="0"/>
                <a:cs typeface="ＭＳ Ｐゴシック" charset="0"/>
              </a:rPr>
              <a:t>The MIPS-lite Subset</a:t>
            </a: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9</a:t>
            </a:fld>
            <a:endParaRPr lang="en-US"/>
          </a:p>
        </p:txBody>
      </p:sp>
    </p:spTree>
    <p:extLst>
      <p:ext uri="{BB962C8B-B14F-4D97-AF65-F5344CB8AC3E}">
        <p14:creationId xmlns:p14="http://schemas.microsoft.com/office/powerpoint/2010/main" val="256325284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25536</TotalTime>
  <Words>5267</Words>
  <Application>Microsoft Office PowerPoint</Application>
  <PresentationFormat>On-screen Show (4:3)</PresentationFormat>
  <Paragraphs>1163</Paragraphs>
  <Slides>30</Slides>
  <Notes>28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ＭＳ Ｐゴシック</vt:lpstr>
      <vt:lpstr>Arial</vt:lpstr>
      <vt:lpstr>Calibri</vt:lpstr>
      <vt:lpstr>Courier</vt:lpstr>
      <vt:lpstr>Courier New</vt:lpstr>
      <vt:lpstr>Symbol</vt:lpstr>
      <vt:lpstr>Times</vt:lpstr>
      <vt:lpstr>Wingdings</vt:lpstr>
      <vt:lpstr>Office Theme</vt:lpstr>
      <vt:lpstr>CS 61C:  Great Ideas in Computer Architecture  Single-Cycle CPU Datapath &amp; Control</vt:lpstr>
      <vt:lpstr>Stages of Execution on Datapath</vt:lpstr>
      <vt:lpstr>Why Five Stages? (1/2)</vt:lpstr>
      <vt:lpstr>Why Five Stages? (2/2)</vt:lpstr>
      <vt:lpstr>Example: lw Instruction</vt:lpstr>
      <vt:lpstr>Clickers/Peer Instruction</vt:lpstr>
      <vt:lpstr>Processor Design: 5 steps</vt:lpstr>
      <vt:lpstr>The MIPS Instruction Formats</vt:lpstr>
      <vt:lpstr>The MIPS-lite Subset</vt:lpstr>
      <vt:lpstr>Register Transfer Level (RTL)</vt:lpstr>
      <vt:lpstr>Step 1: Requirements of the Instruction Set</vt:lpstr>
      <vt:lpstr>Step 2: Components of the Datapath</vt:lpstr>
      <vt:lpstr>ALU Needs for MIPS-lite + Rest of MIPS</vt:lpstr>
      <vt:lpstr>Storage Element: Idealized Memory</vt:lpstr>
      <vt:lpstr>Storage Element: Register (Building Block)</vt:lpstr>
      <vt:lpstr>Storage Element: Register File</vt:lpstr>
      <vt:lpstr>Step 3a: Instruction Fetch Unit</vt:lpstr>
      <vt:lpstr>Step 3b: Add &amp; Subtract</vt:lpstr>
      <vt:lpstr>Clocking Methodology</vt:lpstr>
      <vt:lpstr>Register-Register Timing:  One Complete Cycle (Add/Sub)</vt:lpstr>
      <vt:lpstr>3c: Logical Op (or) with Immediate</vt:lpstr>
      <vt:lpstr>3d: Load Operations</vt:lpstr>
      <vt:lpstr>3e: Store Operations</vt:lpstr>
      <vt:lpstr>3e: Store Operations</vt:lpstr>
      <vt:lpstr>3f: The Branch Instruction</vt:lpstr>
      <vt:lpstr>Datapath for Branch Operations</vt:lpstr>
      <vt:lpstr>Instruction Fetch Unit including Branch</vt:lpstr>
      <vt:lpstr>Putting it All Together:A Single Cycle Datapath</vt:lpstr>
      <vt:lpstr>Clickers/Peer Instruction</vt:lpstr>
      <vt:lpstr>Administrivia</vt:lpstr>
    </vt:vector>
  </TitlesOfParts>
  <Company>UC Berkeley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Vladimir Stojanovic</cp:lastModifiedBy>
  <cp:revision>269</cp:revision>
  <cp:lastPrinted>2014-04-09T08:37:39Z</cp:lastPrinted>
  <dcterms:created xsi:type="dcterms:W3CDTF">2014-04-09T08:07:52Z</dcterms:created>
  <dcterms:modified xsi:type="dcterms:W3CDTF">2016-03-02T05:38:28Z</dcterms:modified>
</cp:coreProperties>
</file>