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83" r:id="rId2"/>
  </p:sldMasterIdLst>
  <p:notesMasterIdLst>
    <p:notesMasterId r:id="rId40"/>
  </p:notesMasterIdLst>
  <p:handoutMasterIdLst>
    <p:handoutMasterId r:id="rId41"/>
  </p:handoutMasterIdLst>
  <p:sldIdLst>
    <p:sldId id="723" r:id="rId3"/>
    <p:sldId id="726" r:id="rId4"/>
    <p:sldId id="727" r:id="rId5"/>
    <p:sldId id="728" r:id="rId6"/>
    <p:sldId id="729" r:id="rId7"/>
    <p:sldId id="730" r:id="rId8"/>
    <p:sldId id="731" r:id="rId9"/>
    <p:sldId id="732" r:id="rId10"/>
    <p:sldId id="733" r:id="rId11"/>
    <p:sldId id="734" r:id="rId12"/>
    <p:sldId id="735" r:id="rId13"/>
    <p:sldId id="716" r:id="rId14"/>
    <p:sldId id="688" r:id="rId15"/>
    <p:sldId id="724" r:id="rId16"/>
    <p:sldId id="690" r:id="rId17"/>
    <p:sldId id="725" r:id="rId18"/>
    <p:sldId id="691" r:id="rId19"/>
    <p:sldId id="692" r:id="rId20"/>
    <p:sldId id="693" r:id="rId21"/>
    <p:sldId id="694" r:id="rId22"/>
    <p:sldId id="695" r:id="rId23"/>
    <p:sldId id="696" r:id="rId24"/>
    <p:sldId id="697" r:id="rId25"/>
    <p:sldId id="698" r:id="rId26"/>
    <p:sldId id="699" r:id="rId27"/>
    <p:sldId id="700" r:id="rId28"/>
    <p:sldId id="701" r:id="rId29"/>
    <p:sldId id="702" r:id="rId30"/>
    <p:sldId id="703" r:id="rId31"/>
    <p:sldId id="704" r:id="rId32"/>
    <p:sldId id="705" r:id="rId33"/>
    <p:sldId id="722" r:id="rId34"/>
    <p:sldId id="642" r:id="rId35"/>
    <p:sldId id="652" r:id="rId36"/>
    <p:sldId id="640" r:id="rId37"/>
    <p:sldId id="641" r:id="rId38"/>
    <p:sldId id="718" r:id="rId3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86146" autoAdjust="0"/>
  </p:normalViewPr>
  <p:slideViewPr>
    <p:cSldViewPr snapToGrid="0">
      <p:cViewPr varScale="1">
        <p:scale>
          <a:sx n="92" d="100"/>
          <a:sy n="92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-6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EF97FDFF-7B9F-7D4D-BFC0-AAD1F3D3D3C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9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886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" name="Shape 614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1090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6448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missing: multiplexors or “data selectors” – where should they be in this picture and why?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missing – opcode  for control of what operations to perform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elements vs combinational ones – combinational given the same input will always produce the same output – out depends only on the current input</a:t>
            </a:r>
          </a:p>
        </p:txBody>
      </p:sp>
    </p:spTree>
    <p:extLst>
      <p:ext uri="{BB962C8B-B14F-4D97-AF65-F5344CB8AC3E}">
        <p14:creationId xmlns:p14="http://schemas.microsoft.com/office/powerpoint/2010/main" val="2775444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6116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059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7544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6981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1831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missing: multiplexors or “data selectors” – where should they be in this picture and why?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missing – opcode  for control of what operations to perform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 elements vs combinational ones – combinational given the same input will always produce the same output – out depends only on the current input</a:t>
            </a:r>
          </a:p>
        </p:txBody>
      </p:sp>
    </p:spTree>
    <p:extLst>
      <p:ext uri="{BB962C8B-B14F-4D97-AF65-F5344CB8AC3E}">
        <p14:creationId xmlns:p14="http://schemas.microsoft.com/office/powerpoint/2010/main" val="399270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50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0989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1642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3105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3282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53531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8298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1611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0416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587375"/>
            <a:ext cx="4552950" cy="3414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515937" y="4343400"/>
            <a:ext cx="5910261" cy="4114800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5126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4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101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9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667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996" tIns="45192" rIns="91996" bIns="45192">
            <a:prstTxWarp prst="textNoShape">
              <a:avLst/>
            </a:prstTxWarp>
          </a:bodyPr>
          <a:lstStyle/>
          <a:p>
            <a:r>
              <a:rPr lang="en-US"/>
              <a:t>One of the most important thing you need to know before you start designing a processor is how the instructions look like.</a:t>
            </a:r>
          </a:p>
          <a:p>
            <a:r>
              <a:rPr lang="en-US"/>
              <a:t>Or in more technical term, you need to know the instruction format. One good thing about the MIPS instruction set is that it is very simple.</a:t>
            </a:r>
          </a:p>
          <a:p>
            <a:r>
              <a:rPr lang="en-US"/>
              <a:t>First of all, all MIPS instructions are 32 bits long and there are only three instruction formats: (a) R-type, (b) I-type, and (c) J-type.</a:t>
            </a:r>
          </a:p>
          <a:p>
            <a:r>
              <a:rPr lang="en-US"/>
              <a:t>The different fields of the R-type instructions are:</a:t>
            </a:r>
          </a:p>
          <a:p>
            <a:r>
              <a:rPr lang="en-US"/>
              <a:t>(a) OP specifies the operation of the instruction.</a:t>
            </a:r>
          </a:p>
          <a:p>
            <a:r>
              <a:rPr lang="en-US"/>
              <a:t>(b) Rs, Rt, and Rd are the source and destination register specifiers.</a:t>
            </a:r>
          </a:p>
          <a:p>
            <a:r>
              <a:rPr lang="en-US"/>
              <a:t>(c) Shamt specifies the amount you need to shift for the shift instructions.</a:t>
            </a:r>
          </a:p>
          <a:p>
            <a:r>
              <a:rPr lang="en-US"/>
              <a:t>(d) Funct selects the variant of the operation specified in the “op” field.</a:t>
            </a:r>
          </a:p>
          <a:p>
            <a:r>
              <a:rPr lang="en-US"/>
              <a:t>For the I-type instruction, bits 0 to 15 are used as an immediate field.  I will show you how this immediate field is used differently by different instructions.</a:t>
            </a:r>
          </a:p>
          <a:p>
            <a:r>
              <a:rPr lang="en-US"/>
              <a:t>Finally for the J-type instruction, bits 0 to 25 become the target address of the jump.</a:t>
            </a:r>
          </a:p>
          <a:p>
            <a:endParaRPr lang="en-US"/>
          </a:p>
          <a:p>
            <a:r>
              <a:rPr lang="en-US"/>
              <a:t>+3 = 10 min. (X:50)</a:t>
            </a:r>
          </a:p>
        </p:txBody>
      </p:sp>
      <p:sp>
        <p:nvSpPr>
          <p:cNvPr id="25579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305228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96" tIns="45192" rIns="91996" bIns="45192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In today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 lecture, I will show you how to implement the following subset of MIPS instructions: add, subtract, or immediate, load, store, branch, and the jump instruction.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Add and Subtract instructions use the R format.  The Op together with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Func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fields together specified all the different kinds of add and subtract instructions.</a:t>
            </a:r>
          </a:p>
          <a:p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specifies the source registers.  And the Rd field specifies the destination register.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Or immediate instruction uses the I format.  It only uses one source register,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.  The other operand comes from the immediate field.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field is used to specified the destination register. (Note that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dest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is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field!)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Both the load and store instructions use the I format and both add the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the immediate filed together to from the memory address.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difference is that the load instruction will load the data from memory into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while the store instruction will store the data in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into the memory.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branch on equal instruction also uses the I format.  Here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Rt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are used to specified the registers we need to compare.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If these two registers are equal, we will branch to a location offset by the immediate field.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Finally, the jump instruction uses the J format and always causes the program to jump to a memory location specified in the address field. 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 know I went over this rather quickly and you may have missed something.  But don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 worry, this is just an overview.  You will keep seeing these (point to the format) all day today.</a:t>
            </a:r>
          </a:p>
          <a:p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start at 7min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8187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455166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587375"/>
            <a:ext cx="4552950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RTL – like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most programming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langs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	precise and unambiguous</a:t>
            </a: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	must be debugged</a:t>
            </a: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	code can be checked automatically for certain properties – type checking, check against abstract state machine, etc.</a:t>
            </a: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	TOOLS – simulator, processor, tape out</a:t>
            </a: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Verilog is a popular RTL (used in 150 for FPGA development)</a:t>
            </a:r>
          </a:p>
          <a:p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10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mins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44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4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38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9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77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42" tIns="44971" rIns="89942" bIns="44971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A2E3-E19D-480F-B6DB-6865256D1F04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3325C-E0AC-49DE-B0F4-4290AA0D01D7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5FD0-05EA-4BC8-8683-40256F988153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1648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7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69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7614-7455-4F38-9384-6AFE0ABB0944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75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111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692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159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672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79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771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02A58B59-8E3E-41CA-856F-CE0DB659E8FB}" type="datetime1">
              <a:rPr lang="en-US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2/29/16</a:t>
            </a:fld>
            <a:endParaRPr lang="en-US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Fall 2011 -- Lecture #28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55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98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0936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2696E-4A25-4F6E-BB9B-1EFACB2FB577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6106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7445-A27A-4934-BE93-DAA4EFADCE4D}" type="datetime1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1A05-ED85-4E3D-8150-4116D924A6A5}" type="datetime1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68BC-904A-4F6B-88E2-72DB89E287A8}" type="datetime1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C8D1-6643-4CBC-8A74-CFD1B55F7CEE}" type="datetime1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C5A39-8876-46E7-8287-E87153628D6E}" type="datetime1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1F90-4F23-4B1E-970B-A85DE3DB9DB2}" type="datetime1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34A9DE0-1341-4805-AD8C-D26297850A85}" type="datetime1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#28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05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68" y="1295400"/>
            <a:ext cx="8510631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 smtClean="0"/>
              <a:t>MIPS</a:t>
            </a:r>
            <a:r>
              <a:rPr lang="en-US" dirty="0" smtClean="0"/>
              <a:t> </a:t>
            </a:r>
            <a:r>
              <a:rPr lang="en-US" i="1" dirty="0" err="1" smtClean="0"/>
              <a:t>Datapath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72136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smtClean="0"/>
              <a:t>Nicholas Weaver &amp; Vladimir </a:t>
            </a:r>
            <a:r>
              <a:rPr lang="en-US" dirty="0" err="1" smtClean="0"/>
              <a:t>Stojanovic</a:t>
            </a:r>
            <a:endParaRPr lang="en-US" dirty="0" smtClean="0"/>
          </a:p>
          <a:p>
            <a:r>
              <a:rPr lang="en-US" dirty="0" smtClean="0"/>
              <a:t>http://inst.eecs.Berkeley.edu/~cs61c/sp16</a:t>
            </a:r>
          </a:p>
        </p:txBody>
      </p:sp>
    </p:spTree>
    <p:extLst>
      <p:ext uri="{BB962C8B-B14F-4D97-AF65-F5344CB8AC3E}">
        <p14:creationId xmlns:p14="http://schemas.microsoft.com/office/powerpoint/2010/main" val="278043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Convert the truth table to a </a:t>
            </a:r>
            <a:r>
              <a:rPr lang="en-US" dirty="0" err="1" smtClean="0"/>
              <a:t>boolean</a:t>
            </a:r>
            <a:r>
              <a:rPr lang="en-US" dirty="0" smtClean="0"/>
              <a:t> expression </a:t>
            </a:r>
          </a:p>
          <a:p>
            <a:pPr marL="0" indent="0">
              <a:buNone/>
            </a:pPr>
            <a:r>
              <a:rPr lang="en-US" dirty="0" smtClean="0"/>
              <a:t>(no need to simplify):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A: F = </a:t>
            </a:r>
            <a:r>
              <a:rPr lang="en-US" dirty="0" err="1" smtClean="0"/>
              <a:t>xy</a:t>
            </a:r>
            <a:r>
              <a:rPr lang="en-US" dirty="0" smtClean="0"/>
              <a:t> + x(~y)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B: F = </a:t>
            </a:r>
            <a:r>
              <a:rPr lang="en-US" dirty="0" err="1" smtClean="0"/>
              <a:t>xy</a:t>
            </a:r>
            <a:r>
              <a:rPr lang="en-US" dirty="0" smtClean="0"/>
              <a:t> + (~x)y + (~x)(~y)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C: F = (~x)y + x(~y)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D: F = </a:t>
            </a:r>
            <a:r>
              <a:rPr lang="en-US" dirty="0" err="1" smtClean="0"/>
              <a:t>xy</a:t>
            </a:r>
            <a:r>
              <a:rPr lang="en-US" dirty="0" smtClean="0"/>
              <a:t> + (~x)y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E: </a:t>
            </a:r>
            <a:r>
              <a:rPr lang="en-US" dirty="0"/>
              <a:t>F = (</a:t>
            </a:r>
            <a:r>
              <a:rPr lang="en-US" dirty="0" err="1"/>
              <a:t>x+y</a:t>
            </a:r>
            <a:r>
              <a:rPr lang="en-US" dirty="0"/>
              <a:t>)(~x+~y)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/>
          </p:nvPr>
        </p:nvGraphicFramePr>
        <p:xfrm>
          <a:off x="6477000" y="2819398"/>
          <a:ext cx="2209800" cy="2286002"/>
        </p:xfrm>
        <a:graphic>
          <a:graphicData uri="http://schemas.openxmlformats.org/drawingml/2006/table">
            <a:tbl>
              <a:tblPr/>
              <a:tblGrid>
                <a:gridCol w="384313"/>
                <a:gridCol w="384313"/>
                <a:gridCol w="1441174"/>
              </a:tblGrid>
              <a:tr h="456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F(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x,y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1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1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5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2-2 is out!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4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268"/>
          <p:cNvGrpSpPr/>
          <p:nvPr/>
        </p:nvGrpSpPr>
        <p:grpSpPr>
          <a:xfrm>
            <a:off x="609600" y="1676400"/>
            <a:ext cx="3048000" cy="3962400"/>
            <a:chOff x="609600" y="1676400"/>
            <a:chExt cx="30480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609600" y="1676400"/>
              <a:ext cx="3048000" cy="396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Processor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8200" y="2286000"/>
              <a:ext cx="2590800" cy="5334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Calibri"/>
                </a:rPr>
                <a:t>Control</a:t>
              </a:r>
              <a:endParaRPr lang="en-US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8200" y="3048000"/>
              <a:ext cx="2590800" cy="2362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 smtClean="0">
                  <a:solidFill>
                    <a:prstClr val="black"/>
                  </a:solidFill>
                  <a:latin typeface="Calibri"/>
                </a:rPr>
                <a:t>Datapath</a:t>
              </a:r>
              <a:endParaRPr lang="en-US" b="1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1409700" y="2933700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V="1">
              <a:off x="2553494" y="2932906"/>
              <a:ext cx="228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a Computer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270" name="Group 269"/>
          <p:cNvGrpSpPr/>
          <p:nvPr/>
        </p:nvGrpSpPr>
        <p:grpSpPr>
          <a:xfrm>
            <a:off x="914399" y="3505200"/>
            <a:ext cx="2367431" cy="1828800"/>
            <a:chOff x="914399" y="3505200"/>
            <a:chExt cx="2367431" cy="1828800"/>
          </a:xfrm>
        </p:grpSpPr>
        <p:sp>
          <p:nvSpPr>
            <p:cNvPr id="12" name="Rectangle 11"/>
            <p:cNvSpPr/>
            <p:nvPr/>
          </p:nvSpPr>
          <p:spPr>
            <a:xfrm>
              <a:off x="914400" y="3505200"/>
              <a:ext cx="2362200" cy="228600"/>
            </a:xfrm>
            <a:prstGeom prst="rect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PC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914399" y="3886200"/>
              <a:ext cx="2362202" cy="685800"/>
              <a:chOff x="1600199" y="3962400"/>
              <a:chExt cx="1600201" cy="685800"/>
            </a:xfrm>
            <a:solidFill>
              <a:srgbClr val="9BBB59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1600200" y="3962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00200" y="4038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00200" y="41148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191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  <a:effectLst>
                    <a:glow rad="101600">
                      <a:prstClr val="white">
                        <a:alpha val="75000"/>
                      </a:prstClr>
                    </a:glow>
                  </a:effectLst>
                  <a:latin typeface="Calibri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00200" y="42672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43434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44196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600199" y="4495800"/>
                <a:ext cx="1600199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572000"/>
                <a:ext cx="1600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905000" y="4114800"/>
                <a:ext cx="103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ffectLst>
                      <a:glow rad="254000">
                        <a:prstClr val="white">
                          <a:alpha val="75000"/>
                        </a:prstClr>
                      </a:glow>
                    </a:effectLst>
                    <a:latin typeface="Calibri"/>
                    <a:ea typeface="+mn-ea"/>
                    <a:cs typeface="+mn-cs"/>
                  </a:rPr>
                  <a:t>Registers</a:t>
                </a:r>
                <a:endParaRPr lang="en-US" sz="2400" dirty="0">
                  <a:solidFill>
                    <a:prstClr val="black"/>
                  </a:solidFill>
                  <a:effectLst>
                    <a:glow rad="254000">
                      <a:prstClr val="white">
                        <a:alpha val="75000"/>
                      </a:prstClr>
                    </a:glow>
                  </a:effectLst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4400" y="4648200"/>
              <a:ext cx="2367430" cy="685800"/>
              <a:chOff x="4572000" y="3352800"/>
              <a:chExt cx="2367430" cy="685800"/>
            </a:xfrm>
          </p:grpSpPr>
          <p:sp>
            <p:nvSpPr>
              <p:cNvPr id="23" name="Trapezoid 22"/>
              <p:cNvSpPr/>
              <p:nvPr/>
            </p:nvSpPr>
            <p:spPr>
              <a:xfrm flipV="1">
                <a:off x="4572000" y="3429000"/>
                <a:ext cx="2362200" cy="609600"/>
              </a:xfrm>
              <a:prstGeom prst="trapezoid">
                <a:avLst>
                  <a:gd name="adj" fmla="val 25000"/>
                </a:avLst>
              </a:prstGeom>
              <a:solidFill>
                <a:srgbClr val="C0504D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572000" y="3352800"/>
                <a:ext cx="2367430" cy="64633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effectLst>
                      <a:glow rad="152400">
                        <a:prstClr val="white">
                          <a:alpha val="75000"/>
                        </a:prstClr>
                      </a:glow>
                    </a:effectLst>
                    <a:latin typeface="Calibri"/>
                    <a:ea typeface="+mn-ea"/>
                    <a:cs typeface="+mn-cs"/>
                  </a:rPr>
                  <a:t>Arithmetic &amp; Logic Unit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effectLst>
                      <a:glow rad="152400">
                        <a:prstClr val="white">
                          <a:alpha val="75000"/>
                        </a:prstClr>
                      </a:glow>
                    </a:effectLst>
                    <a:latin typeface="Calibri"/>
                    <a:ea typeface="+mn-ea"/>
                    <a:cs typeface="+mn-cs"/>
                  </a:rPr>
                  <a:t>(ALU)</a:t>
                </a:r>
                <a:endParaRPr lang="en-US" dirty="0">
                  <a:solidFill>
                    <a:prstClr val="black"/>
                  </a:solidFill>
                  <a:effectLst>
                    <a:glow rad="152400">
                      <a:prstClr val="white">
                        <a:alpha val="75000"/>
                      </a:prstClr>
                    </a:glow>
                  </a:effectLst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0" name="Rectangle 29"/>
          <p:cNvSpPr/>
          <p:nvPr/>
        </p:nvSpPr>
        <p:spPr>
          <a:xfrm>
            <a:off x="4800600" y="1524000"/>
            <a:ext cx="1905000" cy="4114800"/>
          </a:xfrm>
          <a:prstGeom prst="rect">
            <a:avLst/>
          </a:prstGeom>
          <a:solidFill>
            <a:srgbClr val="95B3D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Memory</a:t>
            </a:r>
          </a:p>
        </p:txBody>
      </p:sp>
      <p:grpSp>
        <p:nvGrpSpPr>
          <p:cNvPr id="273" name="Group 272"/>
          <p:cNvGrpSpPr/>
          <p:nvPr/>
        </p:nvGrpSpPr>
        <p:grpSpPr>
          <a:xfrm>
            <a:off x="6705600" y="1676400"/>
            <a:ext cx="1524000" cy="762000"/>
            <a:chOff x="6705600" y="1676400"/>
            <a:chExt cx="1524000" cy="762000"/>
          </a:xfrm>
        </p:grpSpPr>
        <p:sp>
          <p:nvSpPr>
            <p:cNvPr id="51" name="Rectangle 50"/>
            <p:cNvSpPr/>
            <p:nvPr/>
          </p:nvSpPr>
          <p:spPr>
            <a:xfrm>
              <a:off x="7315200" y="16764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Calibri"/>
                </a:rPr>
                <a:t>Input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0800000">
              <a:off x="6705600" y="19812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4" name="Group 273"/>
          <p:cNvGrpSpPr/>
          <p:nvPr/>
        </p:nvGrpSpPr>
        <p:grpSpPr>
          <a:xfrm>
            <a:off x="6705600" y="4800600"/>
            <a:ext cx="1524000" cy="762000"/>
            <a:chOff x="6705600" y="4800600"/>
            <a:chExt cx="1524000" cy="762000"/>
          </a:xfrm>
        </p:grpSpPr>
        <p:sp>
          <p:nvSpPr>
            <p:cNvPr id="55" name="Rectangle 54"/>
            <p:cNvSpPr/>
            <p:nvPr/>
          </p:nvSpPr>
          <p:spPr>
            <a:xfrm>
              <a:off x="7315200" y="4800600"/>
              <a:ext cx="914400" cy="762000"/>
            </a:xfrm>
            <a:prstGeom prst="rect">
              <a:avLst/>
            </a:prstGeom>
            <a:solidFill>
              <a:srgbClr val="95B3D7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prstClr val="black"/>
                  </a:solidFill>
                  <a:latin typeface="Calibri"/>
                </a:rPr>
                <a:t>Output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 flipH="1">
              <a:off x="6705600" y="5181600"/>
              <a:ext cx="609600" cy="1588"/>
            </a:xfrm>
            <a:prstGeom prst="straightConnector1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 270"/>
          <p:cNvGrpSpPr/>
          <p:nvPr/>
        </p:nvGrpSpPr>
        <p:grpSpPr>
          <a:xfrm>
            <a:off x="4953000" y="1981200"/>
            <a:ext cx="1524000" cy="3429000"/>
            <a:chOff x="4953000" y="1981200"/>
            <a:chExt cx="1524000" cy="3429000"/>
          </a:xfrm>
        </p:grpSpPr>
        <p:grpSp>
          <p:nvGrpSpPr>
            <p:cNvPr id="75" name="Group 74"/>
            <p:cNvGrpSpPr/>
            <p:nvPr/>
          </p:nvGrpSpPr>
          <p:grpSpPr>
            <a:xfrm>
              <a:off x="4953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65" name="Rectangle 64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5334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77" name="Rectangle 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715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87" name="Rectangle 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096000" y="40386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97" name="Rectangle 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4953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07" name="Rectangle 1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5334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17" name="Rectangle 1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5715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27" name="Rectangle 1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000" y="47244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37" name="Rectangle 1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4953000" y="3352800"/>
              <a:ext cx="381000" cy="685800"/>
              <a:chOff x="7543800" y="3581400"/>
              <a:chExt cx="2362200" cy="685800"/>
            </a:xfrm>
            <a:solidFill>
              <a:srgbClr val="9BBB59"/>
            </a:solidFill>
          </p:grpSpPr>
          <p:sp>
            <p:nvSpPr>
              <p:cNvPr id="147" name="Rectangle 1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5334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57" name="Rectangle 1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5715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67" name="Rectangle 16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6096000" y="33528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77" name="Rectangle 17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4953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87" name="Rectangle 18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5334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197" name="Rectangle 19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5715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07" name="Rectangle 20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6096000" y="26670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17" name="Rectangle 21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4953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27" name="Rectangle 22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5334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37" name="Rectangle 23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5715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47" name="Rectangle 24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256" name="Group 255"/>
            <p:cNvGrpSpPr/>
            <p:nvPr/>
          </p:nvGrpSpPr>
          <p:grpSpPr>
            <a:xfrm>
              <a:off x="6096000" y="1981200"/>
              <a:ext cx="381000" cy="685800"/>
              <a:chOff x="7543800" y="3581400"/>
              <a:chExt cx="2362200" cy="685800"/>
            </a:xfrm>
            <a:solidFill>
              <a:schemeClr val="accent3"/>
            </a:solidFill>
          </p:grpSpPr>
          <p:sp>
            <p:nvSpPr>
              <p:cNvPr id="257" name="Rectangle 256"/>
              <p:cNvSpPr/>
              <p:nvPr/>
            </p:nvSpPr>
            <p:spPr>
              <a:xfrm>
                <a:off x="7543800" y="3581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43800" y="3657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43800" y="3733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7543800" y="3810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43800" y="38862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43800" y="39624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43800" y="40386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43800" y="41148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43800" y="4191000"/>
                <a:ext cx="2362200" cy="762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181600" y="3352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glow rad="228600">
                      <a:prstClr val="white">
                        <a:alpha val="75000"/>
                      </a:prstClr>
                    </a:glow>
                  </a:effectLst>
                  <a:latin typeface="Calibri"/>
                  <a:ea typeface="+mn-ea"/>
                  <a:cs typeface="+mn-cs"/>
                </a:rPr>
                <a:t>Bytes</a:t>
              </a:r>
              <a:endParaRPr lang="en-US" sz="2400" dirty="0">
                <a:solidFill>
                  <a:prstClr val="black"/>
                </a:solidFill>
                <a:effectLst>
                  <a:glow rad="228600">
                    <a:prstClr val="white">
                      <a:alpha val="75000"/>
                    </a:prstClr>
                  </a:glow>
                </a:effectLst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2743200" y="1828800"/>
            <a:ext cx="2854568" cy="4560332"/>
            <a:chOff x="2743200" y="1828800"/>
            <a:chExt cx="2854568" cy="4560332"/>
          </a:xfrm>
        </p:grpSpPr>
        <p:grpSp>
          <p:nvGrpSpPr>
            <p:cNvPr id="272" name="Group 271"/>
            <p:cNvGrpSpPr/>
            <p:nvPr/>
          </p:nvGrpSpPr>
          <p:grpSpPr>
            <a:xfrm>
              <a:off x="3429000" y="1828800"/>
              <a:ext cx="1415937" cy="3465731"/>
              <a:chOff x="3429000" y="1828800"/>
              <a:chExt cx="1415937" cy="3465731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429000" y="25146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endCxn id="30" idx="1"/>
              </p:cNvCxnSpPr>
              <p:nvPr/>
            </p:nvCxnSpPr>
            <p:spPr>
              <a:xfrm>
                <a:off x="3429000" y="3581400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3429000" y="4535269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>
                <a:off x="3429000" y="4725988"/>
                <a:ext cx="1371600" cy="1588"/>
              </a:xfrm>
              <a:prstGeom prst="straightConnector1">
                <a:avLst/>
              </a:prstGeom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581400" y="1828800"/>
                <a:ext cx="12635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Enable?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Read/Write</a:t>
                </a:r>
                <a:endParaRPr lang="en-US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657600" y="3276600"/>
                <a:ext cx="9336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Address</a:t>
                </a:r>
                <a:endParaRPr lang="en-US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33800" y="3925669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Write Data</a:t>
                </a:r>
                <a:endParaRPr lang="en-US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10000" y="4648200"/>
                <a:ext cx="68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err="1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ReadData</a:t>
                </a:r>
                <a:endParaRPr lang="en-US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2743200" y="5715000"/>
              <a:ext cx="2854568" cy="674132"/>
              <a:chOff x="2819400" y="5791200"/>
              <a:chExt cx="2854568" cy="674132"/>
            </a:xfrm>
          </p:grpSpPr>
          <p:sp>
            <p:nvSpPr>
              <p:cNvPr id="276" name="Left Brace 275"/>
              <p:cNvSpPr/>
              <p:nvPr/>
            </p:nvSpPr>
            <p:spPr>
              <a:xfrm rot="16200000">
                <a:off x="4114800" y="5410200"/>
                <a:ext cx="381000" cy="1143000"/>
              </a:xfrm>
              <a:prstGeom prst="leftBrac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819400" y="6096000"/>
                <a:ext cx="2854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  <a:ea typeface="+mn-ea"/>
                    <a:cs typeface="+mn-cs"/>
                  </a:rPr>
                  <a:t>Processor-Memory Interface</a:t>
                </a:r>
                <a:endParaRPr lang="en-US" dirty="0">
                  <a:solidFill>
                    <a:prstClr val="black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5" name="Group 284"/>
          <p:cNvGrpSpPr/>
          <p:nvPr/>
        </p:nvGrpSpPr>
        <p:grpSpPr>
          <a:xfrm>
            <a:off x="6324600" y="5791200"/>
            <a:ext cx="2339102" cy="674132"/>
            <a:chOff x="6324600" y="5791200"/>
            <a:chExt cx="2339102" cy="674132"/>
          </a:xfrm>
        </p:grpSpPr>
        <p:sp>
          <p:nvSpPr>
            <p:cNvPr id="283" name="Left Brace 282"/>
            <p:cNvSpPr/>
            <p:nvPr/>
          </p:nvSpPr>
          <p:spPr>
            <a:xfrm rot="16200000">
              <a:off x="6934200" y="5410200"/>
              <a:ext cx="381000" cy="1143000"/>
            </a:xfrm>
            <a:prstGeom prst="leftBrac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6324600" y="6096000"/>
              <a:ext cx="2339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I/O-Memory Interfaces</a:t>
              </a:r>
              <a:endParaRPr lang="en-US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965587" y="2601652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Program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941589" y="4420874"/>
            <a:ext cx="1517017" cy="75844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Data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2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2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The CPU</a:t>
            </a:r>
            <a:endParaRPr lang="en-US"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 dirty="0" smtClean="0">
                <a:sym typeface="Calibri"/>
              </a:rPr>
              <a:t>Processor (CPU): the active part of the computer that does all the work (data manipulation and decision-making)</a:t>
            </a:r>
          </a:p>
          <a:p>
            <a:pPr lvl="0"/>
            <a:r>
              <a:rPr lang="en-US" dirty="0" err="1" smtClean="0">
                <a:sym typeface="Calibri"/>
              </a:rPr>
              <a:t>Datapath</a:t>
            </a:r>
            <a:r>
              <a:rPr lang="en-US" dirty="0" smtClean="0">
                <a:sym typeface="Calibri"/>
              </a:rPr>
              <a:t>: portion of the processor that contains hardware necessary to perform operations required by the processor (the brawn)</a:t>
            </a:r>
          </a:p>
          <a:p>
            <a:pPr lvl="0"/>
            <a:r>
              <a:rPr lang="en-US" dirty="0" smtClean="0">
                <a:sym typeface="Calibri"/>
              </a:rPr>
              <a:t>Control: portion of the processor (also in hardware) that tells the </a:t>
            </a:r>
            <a:r>
              <a:rPr lang="en-US" dirty="0" err="1" smtClean="0">
                <a:sym typeface="Calibri"/>
              </a:rPr>
              <a:t>datapath</a:t>
            </a:r>
            <a:r>
              <a:rPr lang="en-US" dirty="0" smtClean="0">
                <a:sym typeface="Calibri"/>
              </a:rPr>
              <a:t> what needs to be done (the brain)</a:t>
            </a:r>
            <a:endParaRPr lang="en-US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93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Datapath and Control</a:t>
            </a:r>
            <a:endParaRPr lang="en-US"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240368"/>
            <a:ext cx="8229600" cy="1638300"/>
          </a:xfrm>
        </p:spPr>
        <p:txBody>
          <a:bodyPr/>
          <a:lstStyle/>
          <a:p>
            <a:pPr lvl="0"/>
            <a:r>
              <a:rPr lang="en-US" dirty="0" err="1" smtClean="0">
                <a:sym typeface="Calibri"/>
              </a:rPr>
              <a:t>Datapath</a:t>
            </a:r>
            <a:r>
              <a:rPr lang="en-US" dirty="0" smtClean="0">
                <a:sym typeface="Calibri"/>
              </a:rPr>
              <a:t> designed to support data transfers required by instructions</a:t>
            </a:r>
          </a:p>
          <a:p>
            <a:pPr lvl="0"/>
            <a:r>
              <a:rPr lang="en-US" dirty="0" smtClean="0">
                <a:sym typeface="Calibri"/>
              </a:rPr>
              <a:t>Controller causes correct transfers to happen </a:t>
            </a:r>
            <a:endParaRPr lang="en-US" dirty="0">
              <a:sym typeface="Calibri"/>
            </a:endParaRPr>
          </a:p>
        </p:txBody>
      </p:sp>
      <p:grpSp>
        <p:nvGrpSpPr>
          <p:cNvPr id="564" name="Shape 564"/>
          <p:cNvGrpSpPr/>
          <p:nvPr/>
        </p:nvGrpSpPr>
        <p:grpSpPr>
          <a:xfrm>
            <a:off x="914400" y="5105399"/>
            <a:ext cx="7391399" cy="1295399"/>
            <a:chOff x="576" y="3215"/>
            <a:chExt cx="4655" cy="815"/>
          </a:xfrm>
        </p:grpSpPr>
        <p:sp>
          <p:nvSpPr>
            <p:cNvPr id="565" name="Shape 565"/>
            <p:cNvSpPr/>
            <p:nvPr/>
          </p:nvSpPr>
          <p:spPr>
            <a:xfrm>
              <a:off x="576" y="3695"/>
              <a:ext cx="4655" cy="33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28575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800" b="1" i="0" u="none" strike="noStrike" cap="none" baseline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Controller</a:t>
              </a:r>
            </a:p>
          </p:txBody>
        </p:sp>
        <p:cxnSp>
          <p:nvCxnSpPr>
            <p:cNvPr id="566" name="Shape 566"/>
            <p:cNvCxnSpPr/>
            <p:nvPr/>
          </p:nvCxnSpPr>
          <p:spPr>
            <a:xfrm>
              <a:off x="1871" y="3215"/>
              <a:ext cx="0" cy="479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567" name="Shape 567"/>
            <p:cNvSpPr txBox="1"/>
            <p:nvPr/>
          </p:nvSpPr>
          <p:spPr>
            <a:xfrm>
              <a:off x="1802" y="3399"/>
              <a:ext cx="11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opcode, funct</a:t>
              </a:r>
            </a:p>
          </p:txBody>
        </p:sp>
      </p:grpSp>
      <p:sp>
        <p:nvSpPr>
          <p:cNvPr id="568" name="Shape 568"/>
          <p:cNvSpPr/>
          <p:nvPr/>
        </p:nvSpPr>
        <p:spPr>
          <a:xfrm>
            <a:off x="1295400" y="3263900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Shape 569"/>
          <p:cNvSpPr/>
          <p:nvPr/>
        </p:nvSpPr>
        <p:spPr>
          <a:xfrm rot="-5400000">
            <a:off x="1981200" y="35687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570" name="Shape 570"/>
          <p:cNvSpPr/>
          <p:nvPr/>
        </p:nvSpPr>
        <p:spPr>
          <a:xfrm>
            <a:off x="1905000" y="4695825"/>
            <a:ext cx="471300" cy="5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</a:rPr>
              <a:t>+</a:t>
            </a:r>
            <a:r>
              <a:rPr lang="en-US" sz="1600" b="0" i="0" u="none" strike="noStrike" cap="none" baseline="0">
                <a:solidFill>
                  <a:schemeClr val="dk1"/>
                </a:solidFill>
              </a:rPr>
              <a:t>4</a:t>
            </a:r>
          </a:p>
        </p:txBody>
      </p:sp>
      <p:cxnSp>
        <p:nvCxnSpPr>
          <p:cNvPr id="571" name="Shape 571"/>
          <p:cNvCxnSpPr/>
          <p:nvPr/>
        </p:nvCxnSpPr>
        <p:spPr>
          <a:xfrm>
            <a:off x="1676400" y="3873500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72" name="Shape 572"/>
          <p:cNvSpPr/>
          <p:nvPr/>
        </p:nvSpPr>
        <p:spPr>
          <a:xfrm>
            <a:off x="4038600" y="3263900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3" name="Shape 573"/>
          <p:cNvCxnSpPr/>
          <p:nvPr/>
        </p:nvCxnSpPr>
        <p:spPr>
          <a:xfrm>
            <a:off x="3505200" y="37211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74" name="Shape 574"/>
          <p:cNvCxnSpPr/>
          <p:nvPr/>
        </p:nvCxnSpPr>
        <p:spPr>
          <a:xfrm>
            <a:off x="3505200" y="4094162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75" name="Shape 575"/>
          <p:cNvCxnSpPr/>
          <p:nvPr/>
        </p:nvCxnSpPr>
        <p:spPr>
          <a:xfrm>
            <a:off x="3505200" y="44069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76" name="Shape 576"/>
          <p:cNvSpPr txBox="1"/>
          <p:nvPr/>
        </p:nvSpPr>
        <p:spPr>
          <a:xfrm>
            <a:off x="3414730" y="40100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rt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3446480" y="3705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3460750" y="3324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</a:p>
        </p:txBody>
      </p:sp>
      <p:sp>
        <p:nvSpPr>
          <p:cNvPr id="579" name="Shape 579"/>
          <p:cNvSpPr txBox="1"/>
          <p:nvPr/>
        </p:nvSpPr>
        <p:spPr>
          <a:xfrm rot="-5400000">
            <a:off x="3845525" y="3695125"/>
            <a:ext cx="13100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580" name="Shape 580"/>
          <p:cNvGrpSpPr/>
          <p:nvPr/>
        </p:nvGrpSpPr>
        <p:grpSpPr>
          <a:xfrm>
            <a:off x="5643550" y="3324224"/>
            <a:ext cx="1385898" cy="1523999"/>
            <a:chOff x="3602" y="1347"/>
            <a:chExt cx="873" cy="959"/>
          </a:xfrm>
        </p:grpSpPr>
        <p:sp>
          <p:nvSpPr>
            <p:cNvPr id="581" name="Shape 581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82" name="Shape 582"/>
            <p:cNvCxnSpPr/>
            <p:nvPr/>
          </p:nvCxnSpPr>
          <p:spPr>
            <a:xfrm>
              <a:off x="4175" y="1779"/>
              <a:ext cx="29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583" name="Shape 583"/>
            <p:cNvSpPr txBox="1"/>
            <p:nvPr/>
          </p:nvSpPr>
          <p:spPr>
            <a:xfrm>
              <a:off x="360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584" name="Shape 584"/>
          <p:cNvCxnSpPr/>
          <p:nvPr/>
        </p:nvCxnSpPr>
        <p:spPr>
          <a:xfrm>
            <a:off x="5029200" y="4406900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85" name="Shape 585"/>
          <p:cNvCxnSpPr/>
          <p:nvPr/>
        </p:nvCxnSpPr>
        <p:spPr>
          <a:xfrm>
            <a:off x="3475037" y="4757737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86" name="Shape 586"/>
          <p:cNvCxnSpPr/>
          <p:nvPr/>
        </p:nvCxnSpPr>
        <p:spPr>
          <a:xfrm>
            <a:off x="5029200" y="3592512"/>
            <a:ext cx="6555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87" name="Shape 587"/>
          <p:cNvSpPr/>
          <p:nvPr/>
        </p:nvSpPr>
        <p:spPr>
          <a:xfrm rot="-5400000">
            <a:off x="6477000" y="37211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588" name="Shape 588"/>
          <p:cNvCxnSpPr/>
          <p:nvPr/>
        </p:nvCxnSpPr>
        <p:spPr>
          <a:xfrm>
            <a:off x="5257800" y="4406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9" name="Shape 589"/>
          <p:cNvCxnSpPr/>
          <p:nvPr/>
        </p:nvCxnSpPr>
        <p:spPr>
          <a:xfrm>
            <a:off x="5257800" y="4787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0" name="Shape 590"/>
          <p:cNvCxnSpPr/>
          <p:nvPr/>
        </p:nvCxnSpPr>
        <p:spPr>
          <a:xfrm>
            <a:off x="5257800" y="5092700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91" name="Shape 591"/>
          <p:cNvCxnSpPr/>
          <p:nvPr/>
        </p:nvCxnSpPr>
        <p:spPr>
          <a:xfrm>
            <a:off x="8001000" y="4010025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2" name="Shape 592"/>
          <p:cNvCxnSpPr/>
          <p:nvPr/>
        </p:nvCxnSpPr>
        <p:spPr>
          <a:xfrm rot="10800000">
            <a:off x="8305800" y="2888925"/>
            <a:ext cx="0" cy="1121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3" name="Shape 593"/>
          <p:cNvCxnSpPr/>
          <p:nvPr/>
        </p:nvCxnSpPr>
        <p:spPr>
          <a:xfrm rot="10800000">
            <a:off x="4302000" y="2882900"/>
            <a:ext cx="4003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4" name="Shape 594"/>
          <p:cNvCxnSpPr/>
          <p:nvPr/>
        </p:nvCxnSpPr>
        <p:spPr>
          <a:xfrm>
            <a:off x="4302125" y="2889050"/>
            <a:ext cx="0" cy="375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95" name="Shape 595"/>
          <p:cNvSpPr txBox="1"/>
          <p:nvPr/>
        </p:nvSpPr>
        <p:spPr>
          <a:xfrm>
            <a:off x="3384550" y="4711700"/>
            <a:ext cx="8414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596" name="Shape 596"/>
          <p:cNvCxnSpPr/>
          <p:nvPr/>
        </p:nvCxnSpPr>
        <p:spPr>
          <a:xfrm>
            <a:off x="2057400" y="3873500"/>
            <a:ext cx="0" cy="838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97" name="Shape 597"/>
          <p:cNvSpPr/>
          <p:nvPr/>
        </p:nvSpPr>
        <p:spPr>
          <a:xfrm>
            <a:off x="1219200" y="4848225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8" name="Shape 598"/>
          <p:cNvCxnSpPr/>
          <p:nvPr/>
        </p:nvCxnSpPr>
        <p:spPr>
          <a:xfrm rot="10800000">
            <a:off x="1600149" y="5010600"/>
            <a:ext cx="3222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99" name="Shape 599"/>
          <p:cNvCxnSpPr/>
          <p:nvPr/>
        </p:nvCxnSpPr>
        <p:spPr>
          <a:xfrm>
            <a:off x="4124325" y="4757737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0" name="Shape 600"/>
          <p:cNvCxnSpPr/>
          <p:nvPr/>
        </p:nvCxnSpPr>
        <p:spPr>
          <a:xfrm flipH="1">
            <a:off x="1600150" y="5438251"/>
            <a:ext cx="2525399" cy="1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01" name="Shape 601"/>
          <p:cNvCxnSpPr>
            <a:stCxn id="597" idx="1"/>
          </p:cNvCxnSpPr>
          <p:nvPr/>
        </p:nvCxnSpPr>
        <p:spPr>
          <a:xfrm rot="10800000">
            <a:off x="914400" y="5244974"/>
            <a:ext cx="304800" cy="8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2" name="Shape 602"/>
          <p:cNvCxnSpPr/>
          <p:nvPr/>
        </p:nvCxnSpPr>
        <p:spPr>
          <a:xfrm rot="10800000">
            <a:off x="914400" y="3873500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3" name="Shape 603"/>
          <p:cNvCxnSpPr/>
          <p:nvPr/>
        </p:nvCxnSpPr>
        <p:spPr>
          <a:xfrm>
            <a:off x="914400" y="3873500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604" name="Shape 604"/>
          <p:cNvSpPr txBox="1"/>
          <p:nvPr/>
        </p:nvSpPr>
        <p:spPr>
          <a:xfrm rot="-5400000">
            <a:off x="1242187" y="3660062"/>
            <a:ext cx="501599" cy="36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cxnSp>
        <p:nvCxnSpPr>
          <p:cNvPr id="605" name="Shape 605"/>
          <p:cNvCxnSpPr/>
          <p:nvPr/>
        </p:nvCxnSpPr>
        <p:spPr>
          <a:xfrm rot="10800000">
            <a:off x="7467900" y="5244924"/>
            <a:ext cx="0" cy="6033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06" name="Shape 606"/>
          <p:cNvCxnSpPr/>
          <p:nvPr/>
        </p:nvCxnSpPr>
        <p:spPr>
          <a:xfrm rot="10800000">
            <a:off x="6189849" y="4588899"/>
            <a:ext cx="9000" cy="13014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07" name="Shape 607"/>
          <p:cNvCxnSpPr/>
          <p:nvPr/>
        </p:nvCxnSpPr>
        <p:spPr>
          <a:xfrm rot="10800000">
            <a:off x="4843024" y="4588899"/>
            <a:ext cx="9000" cy="13014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08" name="Shape 608"/>
          <p:cNvCxnSpPr/>
          <p:nvPr/>
        </p:nvCxnSpPr>
        <p:spPr>
          <a:xfrm rot="10800000" flipH="1">
            <a:off x="995100" y="4361474"/>
            <a:ext cx="267000" cy="15423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09" name="Shape 609"/>
          <p:cNvCxnSpPr>
            <a:endCxn id="570" idx="2"/>
          </p:cNvCxnSpPr>
          <p:nvPr/>
        </p:nvCxnSpPr>
        <p:spPr>
          <a:xfrm rot="10800000">
            <a:off x="2140650" y="5245125"/>
            <a:ext cx="19200" cy="6312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10" name="Shape 610"/>
          <p:cNvCxnSpPr/>
          <p:nvPr/>
        </p:nvCxnSpPr>
        <p:spPr>
          <a:xfrm rot="10800000">
            <a:off x="2685650" y="5105275"/>
            <a:ext cx="0" cy="770999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611" name="Shape 611"/>
          <p:cNvCxnSpPr>
            <a:endCxn id="597" idx="2"/>
          </p:cNvCxnSpPr>
          <p:nvPr/>
        </p:nvCxnSpPr>
        <p:spPr>
          <a:xfrm rot="10800000">
            <a:off x="1409700" y="5657924"/>
            <a:ext cx="0" cy="23250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42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Five Stages of Instruction Execution</a:t>
            </a:r>
            <a:endParaRPr lang="en-US" dirty="0"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78366" y="1219200"/>
            <a:ext cx="8229600" cy="4525963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US" dirty="0" smtClean="0">
                <a:sym typeface="Calibri"/>
              </a:rPr>
              <a:t>Stage 1: Instruction Fetch</a:t>
            </a:r>
          </a:p>
          <a:p>
            <a:pPr lvl="0">
              <a:lnSpc>
                <a:spcPct val="130000"/>
              </a:lnSpc>
            </a:pPr>
            <a:r>
              <a:rPr lang="en-US" dirty="0" smtClean="0">
                <a:sym typeface="Calibri"/>
              </a:rPr>
              <a:t>Stage 2: Instruction Decode</a:t>
            </a:r>
          </a:p>
          <a:p>
            <a:pPr lvl="0">
              <a:lnSpc>
                <a:spcPct val="130000"/>
              </a:lnSpc>
            </a:pPr>
            <a:r>
              <a:rPr lang="en-US" dirty="0" smtClean="0">
                <a:sym typeface="Calibri"/>
              </a:rPr>
              <a:t>Stage 3: ALU (Arithmetic-Logic Unit)</a:t>
            </a:r>
          </a:p>
          <a:p>
            <a:pPr lvl="0">
              <a:lnSpc>
                <a:spcPct val="130000"/>
              </a:lnSpc>
            </a:pPr>
            <a:r>
              <a:rPr lang="en-US" dirty="0" smtClean="0">
                <a:sym typeface="Calibri"/>
              </a:rPr>
              <a:t>Stage 4: Memory Access</a:t>
            </a:r>
          </a:p>
          <a:p>
            <a:pPr lvl="0">
              <a:lnSpc>
                <a:spcPct val="130000"/>
              </a:lnSpc>
            </a:pPr>
            <a:r>
              <a:rPr lang="en-US" dirty="0" smtClean="0">
                <a:sym typeface="Calibri"/>
              </a:rPr>
              <a:t>Stage 5: Register Write</a:t>
            </a:r>
          </a:p>
          <a:p>
            <a:pPr lvl="0">
              <a:lnSpc>
                <a:spcPct val="130000"/>
              </a:lnSpc>
            </a:pPr>
            <a:endParaRPr lang="en-US" dirty="0" smtClean="0">
              <a:sym typeface="Calibri"/>
            </a:endParaRPr>
          </a:p>
          <a:p>
            <a:pPr lvl="0">
              <a:lnSpc>
                <a:spcPct val="130000"/>
              </a:lnSpc>
            </a:pPr>
            <a:endParaRPr lang="en-US" dirty="0" smtClean="0">
              <a:sym typeface="Calibri"/>
            </a:endParaRPr>
          </a:p>
          <a:p>
            <a:pPr lvl="0">
              <a:lnSpc>
                <a:spcPct val="130000"/>
              </a:lnSpc>
            </a:pPr>
            <a:endParaRPr lang="en-US" dirty="0" smtClean="0">
              <a:sym typeface="Calibri"/>
            </a:endParaRPr>
          </a:p>
          <a:p>
            <a:pPr lvl="0">
              <a:lnSpc>
                <a:spcPct val="130000"/>
              </a:lnSpc>
            </a:pPr>
            <a:endParaRPr lang="en-US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2634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on </a:t>
            </a:r>
            <a:r>
              <a:rPr lang="en-US" dirty="0" err="1" smtClean="0">
                <a:sym typeface="Calibri"/>
              </a:rPr>
              <a:t>Datapath</a:t>
            </a:r>
            <a:endParaRPr lang="en-US" dirty="0"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914400" y="2501900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/>
          <p:nvPr/>
        </p:nvSpPr>
        <p:spPr>
          <a:xfrm rot="-5400000">
            <a:off x="1600200" y="28067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202" name="Shape 202"/>
          <p:cNvSpPr/>
          <p:nvPr/>
        </p:nvSpPr>
        <p:spPr>
          <a:xfrm>
            <a:off x="1524000" y="3933825"/>
            <a:ext cx="471300" cy="5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</a:rPr>
              <a:t>+</a:t>
            </a:r>
            <a:r>
              <a:rPr lang="en-US" sz="1600" b="0" i="0" u="none" strike="noStrike" cap="none" baseline="0">
                <a:solidFill>
                  <a:schemeClr val="dk1"/>
                </a:solidFill>
              </a:rPr>
              <a:t>4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1295400" y="3111500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04" name="Shape 204"/>
          <p:cNvSpPr/>
          <p:nvPr/>
        </p:nvSpPr>
        <p:spPr>
          <a:xfrm>
            <a:off x="3657600" y="2501900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Shape 205"/>
          <p:cNvCxnSpPr/>
          <p:nvPr/>
        </p:nvCxnSpPr>
        <p:spPr>
          <a:xfrm>
            <a:off x="3124200" y="29591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06" name="Shape 206"/>
          <p:cNvCxnSpPr/>
          <p:nvPr/>
        </p:nvCxnSpPr>
        <p:spPr>
          <a:xfrm>
            <a:off x="3124200" y="3332162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07" name="Shape 207"/>
          <p:cNvCxnSpPr/>
          <p:nvPr/>
        </p:nvCxnSpPr>
        <p:spPr>
          <a:xfrm>
            <a:off x="3124200" y="36449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08" name="Shape 208"/>
          <p:cNvSpPr txBox="1"/>
          <p:nvPr/>
        </p:nvSpPr>
        <p:spPr>
          <a:xfrm>
            <a:off x="3033730" y="32480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rt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065480" y="2943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3079750" y="2562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</a:p>
        </p:txBody>
      </p:sp>
      <p:sp>
        <p:nvSpPr>
          <p:cNvPr id="211" name="Shape 211"/>
          <p:cNvSpPr txBox="1"/>
          <p:nvPr/>
        </p:nvSpPr>
        <p:spPr>
          <a:xfrm rot="-5400000">
            <a:off x="3464525" y="2933125"/>
            <a:ext cx="13100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212" name="Shape 212"/>
          <p:cNvGrpSpPr/>
          <p:nvPr/>
        </p:nvGrpSpPr>
        <p:grpSpPr>
          <a:xfrm>
            <a:off x="5262550" y="2562224"/>
            <a:ext cx="1290648" cy="1523999"/>
            <a:chOff x="3602" y="1347"/>
            <a:chExt cx="813" cy="959"/>
          </a:xfrm>
        </p:grpSpPr>
        <p:sp>
          <p:nvSpPr>
            <p:cNvPr id="213" name="Shape 213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4" name="Shape 214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15" name="Shape 215"/>
            <p:cNvSpPr txBox="1"/>
            <p:nvPr/>
          </p:nvSpPr>
          <p:spPr>
            <a:xfrm>
              <a:off x="360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216" name="Shape 216"/>
          <p:cNvCxnSpPr/>
          <p:nvPr/>
        </p:nvCxnSpPr>
        <p:spPr>
          <a:xfrm>
            <a:off x="4648200" y="3644900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7" name="Shape 217"/>
          <p:cNvCxnSpPr/>
          <p:nvPr/>
        </p:nvCxnSpPr>
        <p:spPr>
          <a:xfrm>
            <a:off x="3094038" y="3995737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8" name="Shape 218"/>
          <p:cNvCxnSpPr/>
          <p:nvPr/>
        </p:nvCxnSpPr>
        <p:spPr>
          <a:xfrm>
            <a:off x="4648200" y="2830513"/>
            <a:ext cx="655638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9" name="Shape 219"/>
          <p:cNvSpPr/>
          <p:nvPr/>
        </p:nvSpPr>
        <p:spPr>
          <a:xfrm rot="-5400000">
            <a:off x="6096000" y="29591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4876800" y="3644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4876800" y="4025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>
            <a:off x="4876800" y="4330700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3" name="Shape 223"/>
          <p:cNvCxnSpPr/>
          <p:nvPr/>
        </p:nvCxnSpPr>
        <p:spPr>
          <a:xfrm>
            <a:off x="7620000" y="3248025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924800" y="1968499"/>
            <a:ext cx="0" cy="127952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 rot="10800000">
            <a:off x="3921124" y="1968500"/>
            <a:ext cx="4003675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921125" y="1968500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7" name="Shape 227"/>
          <p:cNvSpPr txBox="1"/>
          <p:nvPr/>
        </p:nvSpPr>
        <p:spPr>
          <a:xfrm>
            <a:off x="3003550" y="3949700"/>
            <a:ext cx="8414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228" name="Shape 228"/>
          <p:cNvCxnSpPr/>
          <p:nvPr/>
        </p:nvCxnSpPr>
        <p:spPr>
          <a:xfrm>
            <a:off x="1676400" y="3111500"/>
            <a:ext cx="0" cy="838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9" name="Shape 229"/>
          <p:cNvSpPr/>
          <p:nvPr/>
        </p:nvSpPr>
        <p:spPr>
          <a:xfrm>
            <a:off x="838200" y="4086225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0" name="Shape 230"/>
          <p:cNvCxnSpPr/>
          <p:nvPr/>
        </p:nvCxnSpPr>
        <p:spPr>
          <a:xfrm rot="10800000">
            <a:off x="1219149" y="4248600"/>
            <a:ext cx="3222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1" name="Shape 231"/>
          <p:cNvCxnSpPr/>
          <p:nvPr/>
        </p:nvCxnSpPr>
        <p:spPr>
          <a:xfrm>
            <a:off x="3743325" y="3995737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 flipH="1">
            <a:off x="1219150" y="4676251"/>
            <a:ext cx="2525399" cy="1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3" name="Shape 233"/>
          <p:cNvCxnSpPr>
            <a:stCxn id="229" idx="1"/>
          </p:cNvCxnSpPr>
          <p:nvPr/>
        </p:nvCxnSpPr>
        <p:spPr>
          <a:xfrm rot="10800000">
            <a:off x="533400" y="4482974"/>
            <a:ext cx="304800" cy="8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 rot="10800000">
            <a:off x="533400" y="3111500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Shape 235"/>
          <p:cNvCxnSpPr/>
          <p:nvPr/>
        </p:nvCxnSpPr>
        <p:spPr>
          <a:xfrm>
            <a:off x="533400" y="3111500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236" name="Shape 236"/>
          <p:cNvGrpSpPr/>
          <p:nvPr/>
        </p:nvGrpSpPr>
        <p:grpSpPr>
          <a:xfrm>
            <a:off x="1189547" y="5105399"/>
            <a:ext cx="1890202" cy="642926"/>
            <a:chOff x="545" y="2831"/>
            <a:chExt cx="1538" cy="404"/>
          </a:xfrm>
        </p:grpSpPr>
        <p:sp>
          <p:nvSpPr>
            <p:cNvPr id="237" name="Shape 237"/>
            <p:cNvSpPr txBox="1"/>
            <p:nvPr/>
          </p:nvSpPr>
          <p:spPr>
            <a:xfrm>
              <a:off x="545" y="2936"/>
              <a:ext cx="15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1. Instruction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Fetch</a:t>
              </a:r>
            </a:p>
          </p:txBody>
        </p:sp>
        <p:cxnSp>
          <p:nvCxnSpPr>
            <p:cNvPr id="238" name="Shape 238"/>
            <p:cNvCxnSpPr/>
            <p:nvPr/>
          </p:nvCxnSpPr>
          <p:spPr>
            <a:xfrm>
              <a:off x="728" y="2831"/>
              <a:ext cx="1354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39" name="Shape 239"/>
          <p:cNvGrpSpPr/>
          <p:nvPr/>
        </p:nvGrpSpPr>
        <p:grpSpPr>
          <a:xfrm>
            <a:off x="3084448" y="4794250"/>
            <a:ext cx="1947926" cy="1428750"/>
            <a:chOff x="586" y="2636"/>
            <a:chExt cx="1497" cy="900"/>
          </a:xfrm>
        </p:grpSpPr>
        <p:sp>
          <p:nvSpPr>
            <p:cNvPr id="240" name="Shape 240"/>
            <p:cNvSpPr txBox="1"/>
            <p:nvPr/>
          </p:nvSpPr>
          <p:spPr>
            <a:xfrm>
              <a:off x="586" y="2636"/>
              <a:ext cx="1199" cy="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2. Decode/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   Register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</a:p>
          </p:txBody>
        </p:sp>
        <p:cxnSp>
          <p:nvCxnSpPr>
            <p:cNvPr id="241" name="Shape 241"/>
            <p:cNvCxnSpPr/>
            <p:nvPr/>
          </p:nvCxnSpPr>
          <p:spPr>
            <a:xfrm>
              <a:off x="728" y="2831"/>
              <a:ext cx="1356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2" name="Shape 242"/>
          <p:cNvGrpSpPr/>
          <p:nvPr/>
        </p:nvGrpSpPr>
        <p:grpSpPr>
          <a:xfrm>
            <a:off x="5066900" y="5103824"/>
            <a:ext cx="1589487" cy="476250"/>
            <a:chOff x="648" y="2831"/>
            <a:chExt cx="1435" cy="299"/>
          </a:xfrm>
        </p:grpSpPr>
        <p:sp>
          <p:nvSpPr>
            <p:cNvPr id="243" name="Shape 243"/>
            <p:cNvSpPr txBox="1"/>
            <p:nvPr/>
          </p:nvSpPr>
          <p:spPr>
            <a:xfrm>
              <a:off x="648" y="2831"/>
              <a:ext cx="11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3. Execute</a:t>
              </a:r>
            </a:p>
          </p:txBody>
        </p:sp>
        <p:cxnSp>
          <p:nvCxnSpPr>
            <p:cNvPr id="244" name="Shape 244"/>
            <p:cNvCxnSpPr/>
            <p:nvPr/>
          </p:nvCxnSpPr>
          <p:spPr>
            <a:xfrm>
              <a:off x="728" y="2831"/>
              <a:ext cx="1354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5" name="Shape 245"/>
          <p:cNvGrpSpPr/>
          <p:nvPr/>
        </p:nvGrpSpPr>
        <p:grpSpPr>
          <a:xfrm>
            <a:off x="6381750" y="5103824"/>
            <a:ext cx="1485704" cy="476250"/>
            <a:chOff x="147" y="2831"/>
            <a:chExt cx="2399" cy="299"/>
          </a:xfrm>
        </p:grpSpPr>
        <p:sp>
          <p:nvSpPr>
            <p:cNvPr id="246" name="Shape 246"/>
            <p:cNvSpPr txBox="1"/>
            <p:nvPr/>
          </p:nvSpPr>
          <p:spPr>
            <a:xfrm>
              <a:off x="147" y="2831"/>
              <a:ext cx="23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4. Memory</a:t>
              </a:r>
            </a:p>
          </p:txBody>
        </p:sp>
        <p:cxnSp>
          <p:nvCxnSpPr>
            <p:cNvPr id="247" name="Shape 247"/>
            <p:cNvCxnSpPr/>
            <p:nvPr/>
          </p:nvCxnSpPr>
          <p:spPr>
            <a:xfrm>
              <a:off x="730" y="2831"/>
              <a:ext cx="1353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8" name="Shape 248"/>
          <p:cNvGrpSpPr/>
          <p:nvPr/>
        </p:nvGrpSpPr>
        <p:grpSpPr>
          <a:xfrm>
            <a:off x="7669026" y="5105399"/>
            <a:ext cx="1394959" cy="625475"/>
            <a:chOff x="630" y="2831"/>
            <a:chExt cx="1800" cy="394"/>
          </a:xfrm>
        </p:grpSpPr>
        <p:sp>
          <p:nvSpPr>
            <p:cNvPr id="249" name="Shape 249"/>
            <p:cNvSpPr txBox="1"/>
            <p:nvPr/>
          </p:nvSpPr>
          <p:spPr>
            <a:xfrm>
              <a:off x="630" y="2926"/>
              <a:ext cx="18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5. Register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    Write</a:t>
              </a:r>
            </a:p>
          </p:txBody>
        </p:sp>
        <p:cxnSp>
          <p:nvCxnSpPr>
            <p:cNvPr id="250" name="Shape 250"/>
            <p:cNvCxnSpPr/>
            <p:nvPr/>
          </p:nvCxnSpPr>
          <p:spPr>
            <a:xfrm>
              <a:off x="728" y="2831"/>
              <a:ext cx="1500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sp>
        <p:nvSpPr>
          <p:cNvPr id="251" name="Shape 251"/>
          <p:cNvSpPr txBox="1"/>
          <p:nvPr/>
        </p:nvSpPr>
        <p:spPr>
          <a:xfrm rot="-5400000">
            <a:off x="861218" y="2897981"/>
            <a:ext cx="5016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094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(1/5)</a:t>
            </a:r>
            <a:endParaRPr lang="en-US" dirty="0"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There is a wide variety of MIPS instructions: so what general steps do they have in common?</a:t>
            </a:r>
          </a:p>
          <a:p>
            <a:pPr lvl="0"/>
            <a:r>
              <a:rPr lang="en-US" smtClean="0">
                <a:sym typeface="Calibri"/>
              </a:rPr>
              <a:t>Stage 1: Instruction Fetch</a:t>
            </a:r>
          </a:p>
          <a:p>
            <a:pPr lvl="1"/>
            <a:r>
              <a:rPr lang="en-US" smtClean="0">
                <a:sym typeface="Calibri"/>
              </a:rPr>
              <a:t>no matter what the instruction, the 32-bit instruction word must first be fetched from memory (the cache-memory hierarchy)</a:t>
            </a:r>
          </a:p>
          <a:p>
            <a:pPr lvl="1"/>
            <a:r>
              <a:rPr lang="en-US" smtClean="0">
                <a:sym typeface="Calibri"/>
              </a:rPr>
              <a:t>also, this is where we Increment PC </a:t>
            </a:r>
            <a:br>
              <a:rPr lang="en-US" smtClean="0">
                <a:sym typeface="Calibri"/>
              </a:rPr>
            </a:br>
            <a:r>
              <a:rPr lang="en-US" smtClean="0">
                <a:sym typeface="Calibri"/>
              </a:rPr>
              <a:t>(that is, PC = PC + 4, to point to the next instruction: byte addressing so + 4)</a:t>
            </a:r>
            <a:endParaRPr lang="en-US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82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(2/5)</a:t>
            </a:r>
            <a:endParaRPr lang="en-US" dirty="0"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391662"/>
            <a:ext cx="8229600" cy="4525963"/>
          </a:xfrm>
        </p:spPr>
        <p:txBody>
          <a:bodyPr/>
          <a:lstStyle/>
          <a:p>
            <a:pPr lvl="0"/>
            <a:r>
              <a:rPr lang="en-US" dirty="0" smtClean="0">
                <a:sym typeface="Calibri"/>
              </a:rPr>
              <a:t>Stage 2: Instruction Decode</a:t>
            </a:r>
          </a:p>
          <a:p>
            <a:pPr lvl="1"/>
            <a:r>
              <a:rPr lang="en-US" dirty="0" smtClean="0">
                <a:sym typeface="Calibri"/>
              </a:rPr>
              <a:t>upon fetching the instruction, we next gather data from the fields (decode all necessary instruction data)</a:t>
            </a:r>
          </a:p>
          <a:p>
            <a:pPr lvl="1"/>
            <a:r>
              <a:rPr lang="en-US" dirty="0" smtClean="0">
                <a:sym typeface="Calibri"/>
              </a:rPr>
              <a:t>first, read the </a:t>
            </a:r>
            <a:r>
              <a:rPr lang="en-US" dirty="0" err="1" smtClean="0">
                <a:sym typeface="Courier New"/>
              </a:rPr>
              <a:t>opcode</a:t>
            </a:r>
            <a:r>
              <a:rPr lang="en-US" dirty="0" smtClean="0">
                <a:sym typeface="Calibri"/>
              </a:rPr>
              <a:t> to determine instruction type and field lengths</a:t>
            </a:r>
          </a:p>
          <a:p>
            <a:pPr lvl="1"/>
            <a:r>
              <a:rPr lang="en-US" dirty="0" smtClean="0">
                <a:sym typeface="Calibri"/>
              </a:rPr>
              <a:t>second, read in data from all necessary registers</a:t>
            </a:r>
          </a:p>
          <a:p>
            <a:pPr lvl="2"/>
            <a:r>
              <a:rPr lang="en-US" dirty="0" smtClean="0">
                <a:sym typeface="Calibri"/>
              </a:rPr>
              <a:t>for </a:t>
            </a:r>
            <a:r>
              <a:rPr lang="en-US" dirty="0" smtClean="0">
                <a:sym typeface="Courier New"/>
              </a:rPr>
              <a:t>add</a:t>
            </a:r>
            <a:r>
              <a:rPr lang="en-US" dirty="0" smtClean="0">
                <a:sym typeface="Calibri"/>
              </a:rPr>
              <a:t>, read two registers</a:t>
            </a:r>
          </a:p>
          <a:p>
            <a:pPr lvl="2"/>
            <a:r>
              <a:rPr lang="en-US" dirty="0" smtClean="0">
                <a:sym typeface="Calibri"/>
              </a:rPr>
              <a:t>for </a:t>
            </a:r>
            <a:r>
              <a:rPr lang="en-US" dirty="0" err="1" smtClean="0">
                <a:sym typeface="Courier New"/>
              </a:rPr>
              <a:t>addi</a:t>
            </a:r>
            <a:r>
              <a:rPr lang="en-US" dirty="0" smtClean="0">
                <a:sym typeface="Calibri"/>
              </a:rPr>
              <a:t>, read one register</a:t>
            </a:r>
          </a:p>
          <a:p>
            <a:pPr lvl="2"/>
            <a:r>
              <a:rPr lang="en-US" dirty="0" smtClean="0">
                <a:sym typeface="Calibri"/>
              </a:rPr>
              <a:t>for </a:t>
            </a:r>
            <a:r>
              <a:rPr lang="en-US" dirty="0" err="1" smtClean="0">
                <a:sym typeface="Courier New"/>
              </a:rPr>
              <a:t>jal</a:t>
            </a:r>
            <a:r>
              <a:rPr lang="en-US" dirty="0" smtClean="0">
                <a:sym typeface="Calibri"/>
              </a:rPr>
              <a:t>, no reads necessary</a:t>
            </a:r>
            <a:endParaRPr lang="en-US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46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(3/5)</a:t>
            </a:r>
            <a:endParaRPr lang="en-US" dirty="0"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409700"/>
            <a:ext cx="8229600" cy="4525963"/>
          </a:xfrm>
        </p:spPr>
        <p:txBody>
          <a:bodyPr/>
          <a:lstStyle/>
          <a:p>
            <a:r>
              <a:rPr lang="en-US" dirty="0" smtClean="0">
                <a:sym typeface="Calibri"/>
              </a:rPr>
              <a:t>Stage 3: ALU (Arithmetic-Logic Unit)</a:t>
            </a:r>
          </a:p>
          <a:p>
            <a:pPr lvl="1"/>
            <a:r>
              <a:rPr lang="en-US" dirty="0" smtClean="0">
                <a:sym typeface="Calibri"/>
              </a:rPr>
              <a:t>the real work of most instructions is done here: arithmetic (+, -, *, /), shifting, logic (&amp;, |), comparisons (</a:t>
            </a:r>
            <a:r>
              <a:rPr lang="en-US" dirty="0" err="1" smtClean="0">
                <a:sym typeface="Courier New"/>
              </a:rPr>
              <a:t>slt</a:t>
            </a:r>
            <a:r>
              <a:rPr lang="en-US" dirty="0" smtClean="0">
                <a:sym typeface="Calibri"/>
              </a:rPr>
              <a:t>)</a:t>
            </a:r>
          </a:p>
          <a:p>
            <a:pPr lvl="1"/>
            <a:endParaRPr lang="en-US" dirty="0" smtClean="0">
              <a:sym typeface="Calibri"/>
            </a:endParaRPr>
          </a:p>
          <a:p>
            <a:pPr lvl="1"/>
            <a:r>
              <a:rPr lang="en-US" dirty="0" smtClean="0">
                <a:sym typeface="Calibri"/>
              </a:rPr>
              <a:t>what about loads and stores?</a:t>
            </a:r>
          </a:p>
          <a:p>
            <a:pPr lvl="2"/>
            <a:r>
              <a:rPr lang="en-US" sz="2800" dirty="0" err="1" smtClean="0">
                <a:sym typeface="Courier New"/>
              </a:rPr>
              <a:t>lw</a:t>
            </a:r>
            <a:r>
              <a:rPr lang="en-US" sz="2800" dirty="0" smtClean="0">
                <a:sym typeface="Courier New"/>
              </a:rPr>
              <a:t>   $t0, 40($t1)</a:t>
            </a:r>
          </a:p>
          <a:p>
            <a:pPr lvl="2"/>
            <a:r>
              <a:rPr lang="en-US" sz="2800" dirty="0" smtClean="0">
                <a:sym typeface="Calibri"/>
              </a:rPr>
              <a:t>the address we are accessing in memory = the value in </a:t>
            </a:r>
            <a:r>
              <a:rPr lang="en-US" sz="2800" dirty="0" smtClean="0">
                <a:sym typeface="Courier New"/>
              </a:rPr>
              <a:t>$t1</a:t>
            </a:r>
            <a:r>
              <a:rPr lang="en-US" sz="2800" dirty="0" smtClean="0">
                <a:sym typeface="Calibri"/>
              </a:rPr>
              <a:t> PLUS the value 40</a:t>
            </a:r>
          </a:p>
          <a:p>
            <a:pPr lvl="2"/>
            <a:r>
              <a:rPr lang="en-US" sz="2800" dirty="0" smtClean="0">
                <a:sym typeface="Calibri"/>
              </a:rPr>
              <a:t>so we do this addition in this stage</a:t>
            </a:r>
            <a:endParaRPr lang="en-US" sz="2800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372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8486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Arithmetic and Logic Unit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193925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Most processors contain a special logic block called </a:t>
            </a: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the </a:t>
            </a:r>
            <a:r>
              <a:rPr lang="ja-JP" altLang="en-US" dirty="0" smtClean="0">
                <a:latin typeface="+mj-lt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Arithmetic and Logic Unit</a:t>
            </a:r>
            <a:r>
              <a:rPr lang="ja-JP" altLang="en-US" dirty="0">
                <a:latin typeface="+mj-lt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(ALU)</a:t>
            </a:r>
          </a:p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We</a:t>
            </a:r>
            <a:r>
              <a:rPr lang="ja-JP" altLang="en-US" dirty="0">
                <a:latin typeface="+mj-lt"/>
                <a:ea typeface="ＭＳ Ｐゴシック" charset="0"/>
                <a:cs typeface="ＭＳ Ｐゴシック" charset="0"/>
              </a:rPr>
              <a:t>’</a:t>
            </a:r>
            <a:r>
              <a:rPr lang="en-US" dirty="0" err="1">
                <a:latin typeface="+mj-lt"/>
                <a:ea typeface="ＭＳ Ｐゴシック" charset="0"/>
                <a:cs typeface="ＭＳ Ｐゴシック" charset="0"/>
              </a:rPr>
              <a:t>ll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show you an easy one that does ADD, SUB, bitwise AND, bitwise OR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373380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43434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99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(4/5)</a:t>
            </a:r>
            <a:endParaRPr lang="en-US" dirty="0"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Stage 4: Memory Access</a:t>
            </a:r>
          </a:p>
          <a:p>
            <a:pPr lvl="1"/>
            <a:r>
              <a:rPr lang="en-US" smtClean="0">
                <a:sym typeface="Calibri"/>
              </a:rPr>
              <a:t>actually only the load and store instructions do anything during this stage; the others remain idle during this stage or skip it all together</a:t>
            </a:r>
          </a:p>
          <a:p>
            <a:pPr lvl="1"/>
            <a:r>
              <a:rPr lang="en-US" smtClean="0">
                <a:sym typeface="Calibri"/>
              </a:rPr>
              <a:t>since these instructions have a unique step, we need this extra stage to account for them</a:t>
            </a:r>
          </a:p>
          <a:p>
            <a:pPr lvl="1"/>
            <a:r>
              <a:rPr lang="en-US" smtClean="0">
                <a:sym typeface="Calibri"/>
              </a:rPr>
              <a:t>as a result of the cache system, this stage is expected to be fast</a:t>
            </a:r>
            <a:endParaRPr lang="en-US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73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(5/5)</a:t>
            </a:r>
            <a:endParaRPr lang="en-US" dirty="0"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Stage 5: Register Write</a:t>
            </a:r>
          </a:p>
          <a:p>
            <a:pPr lvl="1"/>
            <a:r>
              <a:rPr lang="en-US" smtClean="0">
                <a:sym typeface="Calibri"/>
              </a:rPr>
              <a:t>most instructions write the result of some computation into a register</a:t>
            </a:r>
          </a:p>
          <a:p>
            <a:pPr lvl="1"/>
            <a:r>
              <a:rPr lang="en-US" smtClean="0">
                <a:sym typeface="Calibri"/>
              </a:rPr>
              <a:t>examples: arithmetic, logical, shifts, loads, slt</a:t>
            </a:r>
          </a:p>
          <a:p>
            <a:pPr lvl="1"/>
            <a:r>
              <a:rPr lang="en-US" smtClean="0">
                <a:sym typeface="Calibri"/>
              </a:rPr>
              <a:t>what about stores, branches, jumps?</a:t>
            </a:r>
          </a:p>
          <a:p>
            <a:pPr lvl="2"/>
            <a:r>
              <a:rPr lang="en-US" smtClean="0">
                <a:sym typeface="Calibri"/>
              </a:rPr>
              <a:t>don’t write anything into a register at the end</a:t>
            </a:r>
          </a:p>
          <a:p>
            <a:pPr lvl="2"/>
            <a:r>
              <a:rPr lang="en-US" smtClean="0">
                <a:sym typeface="Calibri"/>
              </a:rPr>
              <a:t>these remain idle during this fifth stage or skip it all together</a:t>
            </a:r>
            <a:endParaRPr lang="en-US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55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Stages of Execution on </a:t>
            </a:r>
            <a:r>
              <a:rPr lang="en-US" dirty="0" err="1" smtClean="0">
                <a:sym typeface="Calibri"/>
              </a:rPr>
              <a:t>Datapath</a:t>
            </a:r>
            <a:endParaRPr lang="en-US" dirty="0">
              <a:sym typeface="Calibri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914400" y="2501900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/>
          <p:nvPr/>
        </p:nvSpPr>
        <p:spPr>
          <a:xfrm rot="-5400000">
            <a:off x="1600200" y="28067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202" name="Shape 202"/>
          <p:cNvSpPr/>
          <p:nvPr/>
        </p:nvSpPr>
        <p:spPr>
          <a:xfrm>
            <a:off x="1524000" y="3933825"/>
            <a:ext cx="471300" cy="5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>
                <a:solidFill>
                  <a:schemeClr val="dk1"/>
                </a:solidFill>
              </a:rPr>
              <a:t>+</a:t>
            </a:r>
            <a:r>
              <a:rPr lang="en-US" sz="1600" b="0" i="0" u="none" strike="noStrike" cap="none" baseline="0">
                <a:solidFill>
                  <a:schemeClr val="dk1"/>
                </a:solidFill>
              </a:rPr>
              <a:t>4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1295400" y="3111500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04" name="Shape 204"/>
          <p:cNvSpPr/>
          <p:nvPr/>
        </p:nvSpPr>
        <p:spPr>
          <a:xfrm>
            <a:off x="3657600" y="2501900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Shape 205"/>
          <p:cNvCxnSpPr/>
          <p:nvPr/>
        </p:nvCxnSpPr>
        <p:spPr>
          <a:xfrm>
            <a:off x="3124200" y="29591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06" name="Shape 206"/>
          <p:cNvCxnSpPr/>
          <p:nvPr/>
        </p:nvCxnSpPr>
        <p:spPr>
          <a:xfrm>
            <a:off x="3124200" y="3332162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07" name="Shape 207"/>
          <p:cNvCxnSpPr/>
          <p:nvPr/>
        </p:nvCxnSpPr>
        <p:spPr>
          <a:xfrm>
            <a:off x="3124200" y="36449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08" name="Shape 208"/>
          <p:cNvSpPr txBox="1"/>
          <p:nvPr/>
        </p:nvSpPr>
        <p:spPr>
          <a:xfrm>
            <a:off x="3033730" y="32480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rt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065480" y="2943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3079750" y="2562225"/>
            <a:ext cx="533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</a:p>
        </p:txBody>
      </p:sp>
      <p:sp>
        <p:nvSpPr>
          <p:cNvPr id="211" name="Shape 211"/>
          <p:cNvSpPr txBox="1"/>
          <p:nvPr/>
        </p:nvSpPr>
        <p:spPr>
          <a:xfrm rot="-5400000">
            <a:off x="3464525" y="2933125"/>
            <a:ext cx="13100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212" name="Shape 212"/>
          <p:cNvGrpSpPr/>
          <p:nvPr/>
        </p:nvGrpSpPr>
        <p:grpSpPr>
          <a:xfrm>
            <a:off x="5262550" y="2562224"/>
            <a:ext cx="1290648" cy="1523999"/>
            <a:chOff x="3602" y="1347"/>
            <a:chExt cx="813" cy="959"/>
          </a:xfrm>
        </p:grpSpPr>
        <p:sp>
          <p:nvSpPr>
            <p:cNvPr id="213" name="Shape 213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4" name="Shape 214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15" name="Shape 215"/>
            <p:cNvSpPr txBox="1"/>
            <p:nvPr/>
          </p:nvSpPr>
          <p:spPr>
            <a:xfrm>
              <a:off x="360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216" name="Shape 216"/>
          <p:cNvCxnSpPr/>
          <p:nvPr/>
        </p:nvCxnSpPr>
        <p:spPr>
          <a:xfrm>
            <a:off x="4648200" y="3644900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7" name="Shape 217"/>
          <p:cNvCxnSpPr/>
          <p:nvPr/>
        </p:nvCxnSpPr>
        <p:spPr>
          <a:xfrm>
            <a:off x="3094038" y="3995737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8" name="Shape 218"/>
          <p:cNvCxnSpPr/>
          <p:nvPr/>
        </p:nvCxnSpPr>
        <p:spPr>
          <a:xfrm>
            <a:off x="4648200" y="2830513"/>
            <a:ext cx="655638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19" name="Shape 219"/>
          <p:cNvSpPr/>
          <p:nvPr/>
        </p:nvSpPr>
        <p:spPr>
          <a:xfrm rot="-5400000">
            <a:off x="6096000" y="2959100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4876800" y="3644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4876800" y="4025900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>
            <a:off x="4876800" y="4330700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3" name="Shape 223"/>
          <p:cNvCxnSpPr/>
          <p:nvPr/>
        </p:nvCxnSpPr>
        <p:spPr>
          <a:xfrm>
            <a:off x="7620000" y="3248025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924800" y="1968499"/>
            <a:ext cx="0" cy="1279525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 rot="10800000">
            <a:off x="3921124" y="1968500"/>
            <a:ext cx="4003675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>
            <a:off x="3921125" y="1968500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7" name="Shape 227"/>
          <p:cNvSpPr txBox="1"/>
          <p:nvPr/>
        </p:nvSpPr>
        <p:spPr>
          <a:xfrm>
            <a:off x="3003550" y="3949700"/>
            <a:ext cx="8414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228" name="Shape 228"/>
          <p:cNvCxnSpPr/>
          <p:nvPr/>
        </p:nvCxnSpPr>
        <p:spPr>
          <a:xfrm>
            <a:off x="1676400" y="3111500"/>
            <a:ext cx="0" cy="8381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9" name="Shape 229"/>
          <p:cNvSpPr/>
          <p:nvPr/>
        </p:nvSpPr>
        <p:spPr>
          <a:xfrm>
            <a:off x="838200" y="4086225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0" name="Shape 230"/>
          <p:cNvCxnSpPr/>
          <p:nvPr/>
        </p:nvCxnSpPr>
        <p:spPr>
          <a:xfrm rot="10800000">
            <a:off x="1219149" y="4248600"/>
            <a:ext cx="3222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1" name="Shape 231"/>
          <p:cNvCxnSpPr/>
          <p:nvPr/>
        </p:nvCxnSpPr>
        <p:spPr>
          <a:xfrm>
            <a:off x="3743325" y="3995737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2" name="Shape 232"/>
          <p:cNvCxnSpPr/>
          <p:nvPr/>
        </p:nvCxnSpPr>
        <p:spPr>
          <a:xfrm flipH="1">
            <a:off x="1219150" y="4676251"/>
            <a:ext cx="2525399" cy="15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33" name="Shape 233"/>
          <p:cNvCxnSpPr>
            <a:stCxn id="229" idx="1"/>
          </p:cNvCxnSpPr>
          <p:nvPr/>
        </p:nvCxnSpPr>
        <p:spPr>
          <a:xfrm rot="10800000">
            <a:off x="533400" y="4482974"/>
            <a:ext cx="304800" cy="81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Shape 234"/>
          <p:cNvCxnSpPr/>
          <p:nvPr/>
        </p:nvCxnSpPr>
        <p:spPr>
          <a:xfrm rot="10800000">
            <a:off x="533400" y="3111500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Shape 235"/>
          <p:cNvCxnSpPr/>
          <p:nvPr/>
        </p:nvCxnSpPr>
        <p:spPr>
          <a:xfrm>
            <a:off x="533400" y="3111500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236" name="Shape 236"/>
          <p:cNvGrpSpPr/>
          <p:nvPr/>
        </p:nvGrpSpPr>
        <p:grpSpPr>
          <a:xfrm>
            <a:off x="1189547" y="5105399"/>
            <a:ext cx="1890202" cy="642926"/>
            <a:chOff x="545" y="2831"/>
            <a:chExt cx="1538" cy="404"/>
          </a:xfrm>
        </p:grpSpPr>
        <p:sp>
          <p:nvSpPr>
            <p:cNvPr id="237" name="Shape 237"/>
            <p:cNvSpPr txBox="1"/>
            <p:nvPr/>
          </p:nvSpPr>
          <p:spPr>
            <a:xfrm>
              <a:off x="545" y="2936"/>
              <a:ext cx="15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1. Instruction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Fetch</a:t>
              </a:r>
            </a:p>
          </p:txBody>
        </p:sp>
        <p:cxnSp>
          <p:nvCxnSpPr>
            <p:cNvPr id="238" name="Shape 238"/>
            <p:cNvCxnSpPr/>
            <p:nvPr/>
          </p:nvCxnSpPr>
          <p:spPr>
            <a:xfrm>
              <a:off x="728" y="2831"/>
              <a:ext cx="1354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39" name="Shape 239"/>
          <p:cNvGrpSpPr/>
          <p:nvPr/>
        </p:nvGrpSpPr>
        <p:grpSpPr>
          <a:xfrm>
            <a:off x="3084448" y="4794250"/>
            <a:ext cx="1947926" cy="1428750"/>
            <a:chOff x="586" y="2636"/>
            <a:chExt cx="1497" cy="900"/>
          </a:xfrm>
        </p:grpSpPr>
        <p:sp>
          <p:nvSpPr>
            <p:cNvPr id="240" name="Shape 240"/>
            <p:cNvSpPr txBox="1"/>
            <p:nvPr/>
          </p:nvSpPr>
          <p:spPr>
            <a:xfrm>
              <a:off x="586" y="2636"/>
              <a:ext cx="1199" cy="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2. Decode/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   Register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Read</a:t>
              </a:r>
            </a:p>
          </p:txBody>
        </p:sp>
        <p:cxnSp>
          <p:nvCxnSpPr>
            <p:cNvPr id="241" name="Shape 241"/>
            <p:cNvCxnSpPr/>
            <p:nvPr/>
          </p:nvCxnSpPr>
          <p:spPr>
            <a:xfrm>
              <a:off x="728" y="2831"/>
              <a:ext cx="1356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2" name="Shape 242"/>
          <p:cNvGrpSpPr/>
          <p:nvPr/>
        </p:nvGrpSpPr>
        <p:grpSpPr>
          <a:xfrm>
            <a:off x="5066900" y="5103824"/>
            <a:ext cx="1589487" cy="476250"/>
            <a:chOff x="648" y="2831"/>
            <a:chExt cx="1435" cy="299"/>
          </a:xfrm>
        </p:grpSpPr>
        <p:sp>
          <p:nvSpPr>
            <p:cNvPr id="243" name="Shape 243"/>
            <p:cNvSpPr txBox="1"/>
            <p:nvPr/>
          </p:nvSpPr>
          <p:spPr>
            <a:xfrm>
              <a:off x="648" y="2831"/>
              <a:ext cx="11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3. Execute</a:t>
              </a:r>
            </a:p>
          </p:txBody>
        </p:sp>
        <p:cxnSp>
          <p:nvCxnSpPr>
            <p:cNvPr id="244" name="Shape 244"/>
            <p:cNvCxnSpPr/>
            <p:nvPr/>
          </p:nvCxnSpPr>
          <p:spPr>
            <a:xfrm>
              <a:off x="728" y="2831"/>
              <a:ext cx="1354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5" name="Shape 245"/>
          <p:cNvGrpSpPr/>
          <p:nvPr/>
        </p:nvGrpSpPr>
        <p:grpSpPr>
          <a:xfrm>
            <a:off x="6381750" y="5103824"/>
            <a:ext cx="1485704" cy="476250"/>
            <a:chOff x="147" y="2831"/>
            <a:chExt cx="2399" cy="299"/>
          </a:xfrm>
        </p:grpSpPr>
        <p:sp>
          <p:nvSpPr>
            <p:cNvPr id="246" name="Shape 246"/>
            <p:cNvSpPr txBox="1"/>
            <p:nvPr/>
          </p:nvSpPr>
          <p:spPr>
            <a:xfrm>
              <a:off x="147" y="2831"/>
              <a:ext cx="23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4. Memory</a:t>
              </a:r>
            </a:p>
          </p:txBody>
        </p:sp>
        <p:cxnSp>
          <p:nvCxnSpPr>
            <p:cNvPr id="247" name="Shape 247"/>
            <p:cNvCxnSpPr/>
            <p:nvPr/>
          </p:nvCxnSpPr>
          <p:spPr>
            <a:xfrm>
              <a:off x="730" y="2831"/>
              <a:ext cx="1353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grpSp>
        <p:nvGrpSpPr>
          <p:cNvPr id="248" name="Shape 248"/>
          <p:cNvGrpSpPr/>
          <p:nvPr/>
        </p:nvGrpSpPr>
        <p:grpSpPr>
          <a:xfrm>
            <a:off x="7669026" y="5105399"/>
            <a:ext cx="1394959" cy="625475"/>
            <a:chOff x="630" y="2831"/>
            <a:chExt cx="1800" cy="394"/>
          </a:xfrm>
        </p:grpSpPr>
        <p:sp>
          <p:nvSpPr>
            <p:cNvPr id="249" name="Shape 249"/>
            <p:cNvSpPr txBox="1"/>
            <p:nvPr/>
          </p:nvSpPr>
          <p:spPr>
            <a:xfrm>
              <a:off x="630" y="2926"/>
              <a:ext cx="18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5. Register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    Write</a:t>
              </a:r>
            </a:p>
          </p:txBody>
        </p:sp>
        <p:cxnSp>
          <p:nvCxnSpPr>
            <p:cNvPr id="250" name="Shape 250"/>
            <p:cNvCxnSpPr/>
            <p:nvPr/>
          </p:nvCxnSpPr>
          <p:spPr>
            <a:xfrm>
              <a:off x="728" y="2831"/>
              <a:ext cx="1500" cy="0"/>
            </a:xfrm>
            <a:prstGeom prst="straightConnector1">
              <a:avLst/>
            </a:prstGeom>
            <a:noFill/>
            <a:ln w="28575" cap="flat">
              <a:solidFill>
                <a:schemeClr val="accent2"/>
              </a:solidFill>
              <a:prstDash val="solid"/>
              <a:round/>
              <a:headEnd type="diamond" w="med" len="med"/>
              <a:tailEnd type="triangle" w="lg" len="lg"/>
            </a:ln>
          </p:spPr>
        </p:cxnSp>
      </p:grpSp>
      <p:sp>
        <p:nvSpPr>
          <p:cNvPr id="251" name="Shape 251"/>
          <p:cNvSpPr txBox="1"/>
          <p:nvPr/>
        </p:nvSpPr>
        <p:spPr>
          <a:xfrm rot="-5400000">
            <a:off x="861218" y="2897981"/>
            <a:ext cx="5016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76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Datapath Walkthroughs (1/3)</a:t>
            </a:r>
            <a:endParaRPr lang="en-US">
              <a:sym typeface="Calibri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ourier New"/>
              </a:rPr>
              <a:t>add $r3,$r1,$r2 # r3 = r1+r2</a:t>
            </a:r>
          </a:p>
          <a:p>
            <a:pPr lvl="1"/>
            <a:r>
              <a:rPr lang="en-US" dirty="0" smtClean="0">
                <a:sym typeface="Calibri"/>
              </a:rPr>
              <a:t>Stage 1: fetch this instruction, increment PC</a:t>
            </a:r>
          </a:p>
          <a:p>
            <a:pPr lvl="1"/>
            <a:r>
              <a:rPr lang="en-US" dirty="0" smtClean="0">
                <a:sym typeface="Calibri"/>
              </a:rPr>
              <a:t>Stage 2: decode to determine it is an </a:t>
            </a:r>
            <a:r>
              <a:rPr lang="en-US" dirty="0" smtClean="0">
                <a:sym typeface="Courier New"/>
              </a:rPr>
              <a:t>add</a:t>
            </a:r>
            <a:r>
              <a:rPr lang="en-US" dirty="0" smtClean="0">
                <a:sym typeface="Calibri"/>
              </a:rPr>
              <a:t>, 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then read registers </a:t>
            </a:r>
            <a:r>
              <a:rPr lang="en-US" dirty="0" smtClean="0">
                <a:sym typeface="Courier New"/>
              </a:rPr>
              <a:t>$r1</a:t>
            </a:r>
            <a:r>
              <a:rPr lang="en-US" dirty="0" smtClean="0">
                <a:sym typeface="Calibri"/>
              </a:rPr>
              <a:t> and </a:t>
            </a:r>
            <a:r>
              <a:rPr lang="en-US" dirty="0" smtClean="0">
                <a:sym typeface="Courier New"/>
              </a:rPr>
              <a:t>$r2</a:t>
            </a:r>
          </a:p>
          <a:p>
            <a:pPr lvl="1"/>
            <a:r>
              <a:rPr lang="en-US" dirty="0" smtClean="0">
                <a:sym typeface="Calibri"/>
              </a:rPr>
              <a:t>Stage 3: add the two values retrieved in Stage 2</a:t>
            </a:r>
          </a:p>
          <a:p>
            <a:pPr lvl="1"/>
            <a:r>
              <a:rPr lang="en-US" dirty="0" smtClean="0">
                <a:sym typeface="Calibri"/>
              </a:rPr>
              <a:t>Stage 4: idle (nothing to write to memory)</a:t>
            </a:r>
          </a:p>
          <a:p>
            <a:pPr lvl="1"/>
            <a:r>
              <a:rPr lang="en-US" dirty="0" smtClean="0">
                <a:sym typeface="Calibri"/>
              </a:rPr>
              <a:t>Stage 5: write result of Stage 3 into register </a:t>
            </a:r>
            <a:r>
              <a:rPr lang="en-US" dirty="0" smtClean="0">
                <a:sym typeface="Courier New"/>
              </a:rPr>
              <a:t>$r3</a:t>
            </a:r>
            <a:endParaRPr lang="en-US" dirty="0">
              <a:sym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931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1257225" y="2965487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/>
          <p:nvPr/>
        </p:nvSpPr>
        <p:spPr>
          <a:xfrm rot="-5400000">
            <a:off x="1943025" y="327028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264" name="Shape 264"/>
          <p:cNvSpPr/>
          <p:nvPr/>
        </p:nvSpPr>
        <p:spPr>
          <a:xfrm>
            <a:off x="1790625" y="4537112"/>
            <a:ext cx="533399" cy="54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1638225" y="3575087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66" name="Shape 266"/>
          <p:cNvSpPr/>
          <p:nvPr/>
        </p:nvSpPr>
        <p:spPr>
          <a:xfrm>
            <a:off x="4000425" y="2965487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" name="Shape 267"/>
          <p:cNvCxnSpPr/>
          <p:nvPr/>
        </p:nvCxnSpPr>
        <p:spPr>
          <a:xfrm>
            <a:off x="3467025" y="342268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8" name="Shape 268"/>
          <p:cNvCxnSpPr/>
          <p:nvPr/>
        </p:nvCxnSpPr>
        <p:spPr>
          <a:xfrm>
            <a:off x="3467025" y="379575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69" name="Shape 269"/>
          <p:cNvCxnSpPr/>
          <p:nvPr/>
        </p:nvCxnSpPr>
        <p:spPr>
          <a:xfrm>
            <a:off x="3467025" y="410848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70" name="Shape 270"/>
          <p:cNvSpPr txBox="1"/>
          <p:nvPr/>
        </p:nvSpPr>
        <p:spPr>
          <a:xfrm rot="-5400000">
            <a:off x="3819499" y="3403562"/>
            <a:ext cx="12858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271" name="Shape 271"/>
          <p:cNvGrpSpPr/>
          <p:nvPr/>
        </p:nvGrpSpPr>
        <p:grpSpPr>
          <a:xfrm>
            <a:off x="5635550" y="3025812"/>
            <a:ext cx="1260474" cy="1523999"/>
            <a:chOff x="3622" y="1347"/>
            <a:chExt cx="793" cy="959"/>
          </a:xfrm>
        </p:grpSpPr>
        <p:sp>
          <p:nvSpPr>
            <p:cNvPr id="272" name="Shape 272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73" name="Shape 273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74" name="Shape 274"/>
            <p:cNvSpPr txBox="1"/>
            <p:nvPr/>
          </p:nvSpPr>
          <p:spPr>
            <a:xfrm>
              <a:off x="362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275" name="Shape 275"/>
          <p:cNvCxnSpPr/>
          <p:nvPr/>
        </p:nvCxnSpPr>
        <p:spPr>
          <a:xfrm>
            <a:off x="4991025" y="4108487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76" name="Shape 276"/>
          <p:cNvCxnSpPr/>
          <p:nvPr/>
        </p:nvCxnSpPr>
        <p:spPr>
          <a:xfrm>
            <a:off x="3436862" y="4459325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77" name="Shape 277"/>
          <p:cNvCxnSpPr/>
          <p:nvPr/>
        </p:nvCxnSpPr>
        <p:spPr>
          <a:xfrm>
            <a:off x="4991025" y="3294100"/>
            <a:ext cx="6555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78" name="Shape 278"/>
          <p:cNvSpPr/>
          <p:nvPr/>
        </p:nvSpPr>
        <p:spPr>
          <a:xfrm rot="-5400000">
            <a:off x="6438825" y="342268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279" name="Shape 279"/>
          <p:cNvCxnSpPr/>
          <p:nvPr/>
        </p:nvCxnSpPr>
        <p:spPr>
          <a:xfrm>
            <a:off x="5219625" y="410848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0" name="Shape 280"/>
          <p:cNvCxnSpPr/>
          <p:nvPr/>
        </p:nvCxnSpPr>
        <p:spPr>
          <a:xfrm>
            <a:off x="5219625" y="448948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1" name="Shape 281"/>
          <p:cNvCxnSpPr/>
          <p:nvPr/>
        </p:nvCxnSpPr>
        <p:spPr>
          <a:xfrm>
            <a:off x="5219625" y="4794287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82" name="Shape 282"/>
          <p:cNvCxnSpPr/>
          <p:nvPr/>
        </p:nvCxnSpPr>
        <p:spPr>
          <a:xfrm>
            <a:off x="7962825" y="3711612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3" name="Shape 283"/>
          <p:cNvCxnSpPr/>
          <p:nvPr/>
        </p:nvCxnSpPr>
        <p:spPr>
          <a:xfrm rot="10800000">
            <a:off x="8267625" y="2432112"/>
            <a:ext cx="0" cy="12794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 rot="10800000">
            <a:off x="4263825" y="2432087"/>
            <a:ext cx="4003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Shape 285"/>
          <p:cNvCxnSpPr/>
          <p:nvPr/>
        </p:nvCxnSpPr>
        <p:spPr>
          <a:xfrm>
            <a:off x="4263950" y="2432087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86" name="Shape 286"/>
          <p:cNvSpPr txBox="1"/>
          <p:nvPr/>
        </p:nvSpPr>
        <p:spPr>
          <a:xfrm>
            <a:off x="3422575" y="4413287"/>
            <a:ext cx="7620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2019225" y="3575087"/>
            <a:ext cx="0" cy="914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88" name="Shape 288"/>
          <p:cNvSpPr/>
          <p:nvPr/>
        </p:nvSpPr>
        <p:spPr>
          <a:xfrm>
            <a:off x="1257225" y="4549812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9" name="Shape 289"/>
          <p:cNvCxnSpPr/>
          <p:nvPr/>
        </p:nvCxnSpPr>
        <p:spPr>
          <a:xfrm rot="10800000">
            <a:off x="1638224" y="4933987"/>
            <a:ext cx="228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90" name="Shape 290"/>
          <p:cNvCxnSpPr/>
          <p:nvPr/>
        </p:nvCxnSpPr>
        <p:spPr>
          <a:xfrm>
            <a:off x="4086150" y="4459325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1" name="Shape 291"/>
          <p:cNvCxnSpPr/>
          <p:nvPr/>
        </p:nvCxnSpPr>
        <p:spPr>
          <a:xfrm rot="10800000">
            <a:off x="1638150" y="5130837"/>
            <a:ext cx="24479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92" name="Shape 292"/>
          <p:cNvCxnSpPr/>
          <p:nvPr/>
        </p:nvCxnSpPr>
        <p:spPr>
          <a:xfrm rot="10800000">
            <a:off x="876224" y="494668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3" name="Shape 293"/>
          <p:cNvCxnSpPr/>
          <p:nvPr/>
        </p:nvCxnSpPr>
        <p:spPr>
          <a:xfrm rot="10800000">
            <a:off x="876225" y="3575087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4" name="Shape 294"/>
          <p:cNvCxnSpPr/>
          <p:nvPr/>
        </p:nvCxnSpPr>
        <p:spPr>
          <a:xfrm>
            <a:off x="876225" y="357508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95" name="Shape 295"/>
          <p:cNvCxnSpPr/>
          <p:nvPr/>
        </p:nvCxnSpPr>
        <p:spPr>
          <a:xfrm>
            <a:off x="1638225" y="3559212"/>
            <a:ext cx="762000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296" name="Shape 296"/>
          <p:cNvGrpSpPr/>
          <p:nvPr/>
        </p:nvGrpSpPr>
        <p:grpSpPr>
          <a:xfrm>
            <a:off x="3456700" y="3086125"/>
            <a:ext cx="325437" cy="1098550"/>
            <a:chOff x="2150" y="1197"/>
            <a:chExt cx="205" cy="692"/>
          </a:xfrm>
        </p:grpSpPr>
        <p:sp>
          <p:nvSpPr>
            <p:cNvPr id="297" name="Shape 297"/>
            <p:cNvSpPr txBox="1"/>
            <p:nvPr/>
          </p:nvSpPr>
          <p:spPr>
            <a:xfrm>
              <a:off x="2150" y="1639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2150" y="1438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2150" y="1197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</p:grpSp>
      <p:cxnSp>
        <p:nvCxnSpPr>
          <p:cNvPr id="300" name="Shape 300"/>
          <p:cNvCxnSpPr/>
          <p:nvPr/>
        </p:nvCxnSpPr>
        <p:spPr>
          <a:xfrm>
            <a:off x="6915075" y="3724312"/>
            <a:ext cx="1352699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301" name="Shape 301"/>
          <p:cNvGrpSpPr/>
          <p:nvPr/>
        </p:nvGrpSpPr>
        <p:grpSpPr>
          <a:xfrm>
            <a:off x="5446550" y="2532112"/>
            <a:ext cx="2381250" cy="1185850"/>
            <a:chOff x="3358" y="887"/>
            <a:chExt cx="1500" cy="746"/>
          </a:xfrm>
        </p:grpSpPr>
        <p:sp>
          <p:nvSpPr>
            <p:cNvPr id="302" name="Shape 302"/>
            <p:cNvSpPr txBox="1"/>
            <p:nvPr/>
          </p:nvSpPr>
          <p:spPr>
            <a:xfrm>
              <a:off x="3358" y="887"/>
              <a:ext cx="15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reg[1] +</a:t>
              </a:r>
              <a:r>
                <a:rPr lang="en-US" sz="200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reg[2]</a:t>
              </a:r>
            </a:p>
          </p:txBody>
        </p:sp>
        <p:cxnSp>
          <p:nvCxnSpPr>
            <p:cNvPr id="303" name="Shape 303"/>
            <p:cNvCxnSpPr/>
            <p:nvPr/>
          </p:nvCxnSpPr>
          <p:spPr>
            <a:xfrm>
              <a:off x="4043" y="16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304" name="Shape 304"/>
          <p:cNvGrpSpPr/>
          <p:nvPr/>
        </p:nvGrpSpPr>
        <p:grpSpPr>
          <a:xfrm>
            <a:off x="3463850" y="2813087"/>
            <a:ext cx="2303463" cy="1295399"/>
            <a:chOff x="2110" y="1064"/>
            <a:chExt cx="1451" cy="815"/>
          </a:xfrm>
        </p:grpSpPr>
        <p:cxnSp>
          <p:nvCxnSpPr>
            <p:cNvPr id="305" name="Shape 305"/>
            <p:cNvCxnSpPr/>
            <p:nvPr/>
          </p:nvCxnSpPr>
          <p:spPr>
            <a:xfrm>
              <a:off x="2112" y="1687"/>
              <a:ext cx="33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306" name="Shape 306"/>
            <p:cNvCxnSpPr/>
            <p:nvPr/>
          </p:nvCxnSpPr>
          <p:spPr>
            <a:xfrm>
              <a:off x="2110" y="1879"/>
              <a:ext cx="338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grpSp>
          <p:nvGrpSpPr>
            <p:cNvPr id="307" name="Shape 307"/>
            <p:cNvGrpSpPr/>
            <p:nvPr/>
          </p:nvGrpSpPr>
          <p:grpSpPr>
            <a:xfrm>
              <a:off x="3022" y="1064"/>
              <a:ext cx="538" cy="815"/>
              <a:chOff x="3022" y="1064"/>
              <a:chExt cx="538" cy="815"/>
            </a:xfrm>
          </p:grpSpPr>
          <p:cxnSp>
            <p:nvCxnSpPr>
              <p:cNvPr id="308" name="Shape 308"/>
              <p:cNvCxnSpPr/>
              <p:nvPr/>
            </p:nvCxnSpPr>
            <p:spPr>
              <a:xfrm>
                <a:off x="3071" y="1879"/>
                <a:ext cx="412" cy="0"/>
              </a:xfrm>
              <a:prstGeom prst="straightConnector1">
                <a:avLst/>
              </a:prstGeom>
              <a:noFill/>
              <a:ln w="38100" cap="flat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cxnSp>
            <p:nvCxnSpPr>
              <p:cNvPr id="309" name="Shape 309"/>
              <p:cNvCxnSpPr/>
              <p:nvPr/>
            </p:nvCxnSpPr>
            <p:spPr>
              <a:xfrm>
                <a:off x="3071" y="1367"/>
                <a:ext cx="412" cy="0"/>
              </a:xfrm>
              <a:prstGeom prst="straightConnector1">
                <a:avLst/>
              </a:prstGeom>
              <a:noFill/>
              <a:ln w="38100" cap="flat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 w="lg" len="lg"/>
              </a:ln>
            </p:spPr>
          </p:cxnSp>
          <p:sp>
            <p:nvSpPr>
              <p:cNvPr id="310" name="Shape 310"/>
              <p:cNvSpPr txBox="1"/>
              <p:nvPr/>
            </p:nvSpPr>
            <p:spPr>
              <a:xfrm>
                <a:off x="3036" y="1629"/>
                <a:ext cx="524" cy="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2000" b="0" i="0" u="none" strike="noStrike" cap="none" baseline="0">
                    <a:solidFill>
                      <a:schemeClr val="accent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reg[2]</a:t>
                </a:r>
              </a:p>
            </p:txBody>
          </p:sp>
          <p:sp>
            <p:nvSpPr>
              <p:cNvPr id="311" name="Shape 311"/>
              <p:cNvSpPr txBox="1"/>
              <p:nvPr/>
            </p:nvSpPr>
            <p:spPr>
              <a:xfrm>
                <a:off x="3022" y="1064"/>
                <a:ext cx="524" cy="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SzPct val="25000"/>
                  <a:buNone/>
                </a:pPr>
                <a:r>
                  <a:rPr lang="en-US" sz="2000" b="0" i="0" u="none" strike="noStrike" cap="none" baseline="0">
                    <a:solidFill>
                      <a:schemeClr val="accent2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reg[1]</a:t>
                </a:r>
              </a:p>
            </p:txBody>
          </p:sp>
        </p:grpSp>
        <p:cxnSp>
          <p:nvCxnSpPr>
            <p:cNvPr id="312" name="Shape 312"/>
            <p:cNvCxnSpPr/>
            <p:nvPr/>
          </p:nvCxnSpPr>
          <p:spPr>
            <a:xfrm>
              <a:off x="2112" y="1439"/>
              <a:ext cx="33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313" name="Shape 313"/>
          <p:cNvSpPr/>
          <p:nvPr/>
        </p:nvSpPr>
        <p:spPr>
          <a:xfrm>
            <a:off x="4305225" y="2419387"/>
            <a:ext cx="3962400" cy="1295400"/>
          </a:xfrm>
          <a:custGeom>
            <a:avLst/>
            <a:gdLst/>
            <a:ahLst/>
            <a:cxnLst/>
            <a:rect l="0" t="0" r="0" b="0"/>
            <a:pathLst>
              <a:path w="2496" h="816" extrusionOk="0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4" name="Shape 314"/>
          <p:cNvGrpSpPr/>
          <p:nvPr/>
        </p:nvGrpSpPr>
        <p:grpSpPr>
          <a:xfrm>
            <a:off x="1638225" y="3583025"/>
            <a:ext cx="380999" cy="1363661"/>
            <a:chOff x="960" y="1548"/>
            <a:chExt cx="239" cy="858"/>
          </a:xfrm>
        </p:grpSpPr>
        <p:cxnSp>
          <p:nvCxnSpPr>
            <p:cNvPr id="315" name="Shape 315"/>
            <p:cNvCxnSpPr/>
            <p:nvPr/>
          </p:nvCxnSpPr>
          <p:spPr>
            <a:xfrm>
              <a:off x="1200" y="1548"/>
              <a:ext cx="0" cy="858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 rot="10800000">
              <a:off x="960" y="2400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317" name="Shape 317"/>
          <p:cNvGrpSpPr/>
          <p:nvPr/>
        </p:nvGrpSpPr>
        <p:grpSpPr>
          <a:xfrm>
            <a:off x="876225" y="3559212"/>
            <a:ext cx="762000" cy="1374774"/>
            <a:chOff x="480" y="1534"/>
            <a:chExt cx="480" cy="865"/>
          </a:xfrm>
        </p:grpSpPr>
        <p:cxnSp>
          <p:nvCxnSpPr>
            <p:cNvPr id="318" name="Shape 318"/>
            <p:cNvCxnSpPr/>
            <p:nvPr/>
          </p:nvCxnSpPr>
          <p:spPr>
            <a:xfrm rot="10800000">
              <a:off x="480" y="2400"/>
              <a:ext cx="47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 rot="10800000">
              <a:off x="480" y="1534"/>
              <a:ext cx="0" cy="865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0" name="Shape 320"/>
            <p:cNvCxnSpPr/>
            <p:nvPr/>
          </p:nvCxnSpPr>
          <p:spPr>
            <a:xfrm>
              <a:off x="480" y="15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321" name="Shape 32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Example: </a:t>
            </a:r>
            <a:r>
              <a:rPr lang="en-US" smtClean="0">
                <a:sym typeface="Courier New"/>
              </a:rPr>
              <a:t>add </a:t>
            </a:r>
            <a:r>
              <a:rPr lang="en-US" smtClean="0">
                <a:sym typeface="Calibri"/>
              </a:rPr>
              <a:t>Instruction</a:t>
            </a:r>
            <a:endParaRPr lang="en-US">
              <a:sym typeface="Calibri"/>
            </a:endParaRPr>
          </a:p>
        </p:txBody>
      </p:sp>
      <p:sp>
        <p:nvSpPr>
          <p:cNvPr id="322" name="Shape 322"/>
          <p:cNvSpPr txBox="1"/>
          <p:nvPr/>
        </p:nvSpPr>
        <p:spPr>
          <a:xfrm rot="-5400000">
            <a:off x="1204012" y="3361650"/>
            <a:ext cx="501599" cy="36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2049373" y="2260487"/>
            <a:ext cx="1768500" cy="4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add r3, r1, r2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34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Datapath Walkthroughs (2/3)</a:t>
            </a:r>
            <a:endParaRPr lang="en-US">
              <a:sym typeface="Calibri"/>
            </a:endParaRP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457200" y="1282700"/>
            <a:ext cx="8229600" cy="4525963"/>
          </a:xfrm>
        </p:spPr>
        <p:txBody>
          <a:bodyPr/>
          <a:lstStyle/>
          <a:p>
            <a:pPr lvl="0"/>
            <a:r>
              <a:rPr lang="en-US" dirty="0" err="1" smtClean="0">
                <a:sym typeface="Courier New"/>
              </a:rPr>
              <a:t>slti</a:t>
            </a:r>
            <a:r>
              <a:rPr lang="en-US" dirty="0" smtClean="0">
                <a:sym typeface="Courier New"/>
              </a:rPr>
              <a:t> $r3,$r1,17 </a:t>
            </a:r>
            <a:br>
              <a:rPr lang="en-US" dirty="0" smtClean="0">
                <a:sym typeface="Courier New"/>
              </a:rPr>
            </a:br>
            <a:r>
              <a:rPr lang="en-US" dirty="0" smtClean="0">
                <a:sym typeface="Courier New"/>
              </a:rPr>
              <a:t># if (r1 &lt;17 ) r3 = 1 else r3 = 0 </a:t>
            </a:r>
          </a:p>
          <a:p>
            <a:pPr lvl="1"/>
            <a:r>
              <a:rPr lang="en-US" dirty="0" smtClean="0">
                <a:sym typeface="Calibri"/>
              </a:rPr>
              <a:t>Stage 1: fetch this instruction, increment PC</a:t>
            </a:r>
          </a:p>
          <a:p>
            <a:pPr lvl="1"/>
            <a:r>
              <a:rPr lang="en-US" dirty="0" smtClean="0">
                <a:sym typeface="Calibri"/>
              </a:rPr>
              <a:t>Stage 2: decode to determine it is an </a:t>
            </a:r>
            <a:r>
              <a:rPr lang="en-US" dirty="0" err="1" smtClean="0">
                <a:sym typeface="Courier New"/>
              </a:rPr>
              <a:t>slti</a:t>
            </a:r>
            <a:r>
              <a:rPr lang="en-US" dirty="0" smtClean="0">
                <a:sym typeface="Calibri"/>
              </a:rPr>
              <a:t>, 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then read register </a:t>
            </a:r>
            <a:r>
              <a:rPr lang="en-US" dirty="0" smtClean="0">
                <a:sym typeface="Courier New"/>
              </a:rPr>
              <a:t>$r1</a:t>
            </a:r>
          </a:p>
          <a:p>
            <a:pPr lvl="1"/>
            <a:r>
              <a:rPr lang="en-US" dirty="0" smtClean="0">
                <a:sym typeface="Calibri"/>
              </a:rPr>
              <a:t>Stage 3: compare value retrieved in Stage 2 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with the integer 17</a:t>
            </a:r>
          </a:p>
          <a:p>
            <a:pPr lvl="1"/>
            <a:r>
              <a:rPr lang="en-US" dirty="0" smtClean="0">
                <a:sym typeface="Calibri"/>
              </a:rPr>
              <a:t>Stage 4: idle</a:t>
            </a:r>
          </a:p>
          <a:p>
            <a:pPr lvl="1"/>
            <a:r>
              <a:rPr lang="en-US" dirty="0" smtClean="0">
                <a:sym typeface="Calibri"/>
              </a:rPr>
              <a:t>Stage 5: write the result of Stage 3 (1 if </a:t>
            </a:r>
            <a:r>
              <a:rPr lang="en-US" dirty="0" err="1" smtClean="0">
                <a:sym typeface="Calibri"/>
              </a:rPr>
              <a:t>reg</a:t>
            </a:r>
            <a:r>
              <a:rPr lang="en-US" dirty="0" smtClean="0">
                <a:sym typeface="Calibri"/>
              </a:rPr>
              <a:t> source was less than signed immediate, 0 otherwise) into register </a:t>
            </a:r>
            <a:r>
              <a:rPr lang="en-US" dirty="0" smtClean="0">
                <a:sym typeface="Courier New"/>
              </a:rPr>
              <a:t>$r3</a:t>
            </a:r>
            <a:endParaRPr lang="en-US" dirty="0">
              <a:sym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564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/>
        </p:nvSpPr>
        <p:spPr>
          <a:xfrm>
            <a:off x="1257300" y="3003437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Shape 335"/>
          <p:cNvSpPr/>
          <p:nvPr/>
        </p:nvSpPr>
        <p:spPr>
          <a:xfrm rot="-5400000">
            <a:off x="1943100" y="330823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336" name="Shape 336"/>
          <p:cNvSpPr/>
          <p:nvPr/>
        </p:nvSpPr>
        <p:spPr>
          <a:xfrm>
            <a:off x="1714500" y="4575062"/>
            <a:ext cx="609599" cy="5015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cxnSp>
        <p:nvCxnSpPr>
          <p:cNvPr id="337" name="Shape 337"/>
          <p:cNvCxnSpPr/>
          <p:nvPr/>
        </p:nvCxnSpPr>
        <p:spPr>
          <a:xfrm>
            <a:off x="1638300" y="3613037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38" name="Shape 338"/>
          <p:cNvSpPr/>
          <p:nvPr/>
        </p:nvSpPr>
        <p:spPr>
          <a:xfrm>
            <a:off x="4000500" y="3003437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9" name="Shape 339"/>
          <p:cNvCxnSpPr/>
          <p:nvPr/>
        </p:nvCxnSpPr>
        <p:spPr>
          <a:xfrm>
            <a:off x="3467100" y="346063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40" name="Shape 340"/>
          <p:cNvCxnSpPr/>
          <p:nvPr/>
        </p:nvCxnSpPr>
        <p:spPr>
          <a:xfrm>
            <a:off x="3467100" y="383370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41" name="Shape 341"/>
          <p:cNvCxnSpPr/>
          <p:nvPr/>
        </p:nvCxnSpPr>
        <p:spPr>
          <a:xfrm>
            <a:off x="3467100" y="414643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42" name="Shape 342"/>
          <p:cNvSpPr txBox="1"/>
          <p:nvPr/>
        </p:nvSpPr>
        <p:spPr>
          <a:xfrm rot="-5400000">
            <a:off x="3793625" y="3461062"/>
            <a:ext cx="13376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343" name="Shape 343"/>
          <p:cNvGrpSpPr/>
          <p:nvPr/>
        </p:nvGrpSpPr>
        <p:grpSpPr>
          <a:xfrm>
            <a:off x="5637228" y="3063762"/>
            <a:ext cx="1258871" cy="1523999"/>
            <a:chOff x="3623" y="1347"/>
            <a:chExt cx="792" cy="959"/>
          </a:xfrm>
        </p:grpSpPr>
        <p:sp>
          <p:nvSpPr>
            <p:cNvPr id="344" name="Shape 344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5" name="Shape 345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346" name="Shape 346"/>
            <p:cNvSpPr txBox="1"/>
            <p:nvPr/>
          </p:nvSpPr>
          <p:spPr>
            <a:xfrm>
              <a:off x="3623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347" name="Shape 347"/>
          <p:cNvCxnSpPr/>
          <p:nvPr/>
        </p:nvCxnSpPr>
        <p:spPr>
          <a:xfrm>
            <a:off x="4991100" y="4146437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48" name="Shape 348"/>
          <p:cNvCxnSpPr/>
          <p:nvPr/>
        </p:nvCxnSpPr>
        <p:spPr>
          <a:xfrm>
            <a:off x="3436937" y="4497275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49" name="Shape 349"/>
          <p:cNvCxnSpPr/>
          <p:nvPr/>
        </p:nvCxnSpPr>
        <p:spPr>
          <a:xfrm>
            <a:off x="4991100" y="3332050"/>
            <a:ext cx="6555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0" name="Shape 350"/>
          <p:cNvSpPr/>
          <p:nvPr/>
        </p:nvSpPr>
        <p:spPr>
          <a:xfrm rot="-5400000">
            <a:off x="6438900" y="346063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351" name="Shape 351"/>
          <p:cNvCxnSpPr/>
          <p:nvPr/>
        </p:nvCxnSpPr>
        <p:spPr>
          <a:xfrm>
            <a:off x="5219700" y="414643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5219700" y="452743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5219700" y="4832237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54" name="Shape 354"/>
          <p:cNvCxnSpPr/>
          <p:nvPr/>
        </p:nvCxnSpPr>
        <p:spPr>
          <a:xfrm>
            <a:off x="7962900" y="3749562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 rot="10800000">
            <a:off x="8267700" y="2470062"/>
            <a:ext cx="0" cy="12794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6" name="Shape 356"/>
          <p:cNvCxnSpPr/>
          <p:nvPr/>
        </p:nvCxnSpPr>
        <p:spPr>
          <a:xfrm rot="10800000">
            <a:off x="4263900" y="2470037"/>
            <a:ext cx="4003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4264025" y="2470037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8" name="Shape 358"/>
          <p:cNvSpPr txBox="1"/>
          <p:nvPr/>
        </p:nvSpPr>
        <p:spPr>
          <a:xfrm>
            <a:off x="3422650" y="4451237"/>
            <a:ext cx="7620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359" name="Shape 359"/>
          <p:cNvCxnSpPr/>
          <p:nvPr/>
        </p:nvCxnSpPr>
        <p:spPr>
          <a:xfrm>
            <a:off x="2019300" y="3613037"/>
            <a:ext cx="0" cy="962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60" name="Shape 360"/>
          <p:cNvSpPr/>
          <p:nvPr/>
        </p:nvSpPr>
        <p:spPr>
          <a:xfrm>
            <a:off x="1257300" y="4587762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1" name="Shape 361"/>
          <p:cNvCxnSpPr/>
          <p:nvPr/>
        </p:nvCxnSpPr>
        <p:spPr>
          <a:xfrm rot="10800000">
            <a:off x="1638299" y="4971937"/>
            <a:ext cx="228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62" name="Shape 362"/>
          <p:cNvCxnSpPr/>
          <p:nvPr/>
        </p:nvCxnSpPr>
        <p:spPr>
          <a:xfrm>
            <a:off x="4086225" y="4497275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rot="10800000">
            <a:off x="1638225" y="5168787"/>
            <a:ext cx="24479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64" name="Shape 364"/>
          <p:cNvCxnSpPr/>
          <p:nvPr/>
        </p:nvCxnSpPr>
        <p:spPr>
          <a:xfrm rot="10800000">
            <a:off x="876299" y="498463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>
            <a:off x="876300" y="3613037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876300" y="361303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67" name="Shape 367"/>
          <p:cNvCxnSpPr/>
          <p:nvPr/>
        </p:nvCxnSpPr>
        <p:spPr>
          <a:xfrm>
            <a:off x="1638300" y="3597162"/>
            <a:ext cx="762000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368" name="Shape 368"/>
          <p:cNvGrpSpPr/>
          <p:nvPr/>
        </p:nvGrpSpPr>
        <p:grpSpPr>
          <a:xfrm>
            <a:off x="3527425" y="2993912"/>
            <a:ext cx="325437" cy="1168400"/>
            <a:chOff x="2150" y="1153"/>
            <a:chExt cx="205" cy="735"/>
          </a:xfrm>
        </p:grpSpPr>
        <p:sp>
          <p:nvSpPr>
            <p:cNvPr id="369" name="Shape 369"/>
            <p:cNvSpPr txBox="1"/>
            <p:nvPr/>
          </p:nvSpPr>
          <p:spPr>
            <a:xfrm>
              <a:off x="2150" y="1639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370" name="Shape 370"/>
            <p:cNvSpPr txBox="1"/>
            <p:nvPr/>
          </p:nvSpPr>
          <p:spPr>
            <a:xfrm>
              <a:off x="2150" y="1394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371" name="Shape 371"/>
            <p:cNvSpPr txBox="1"/>
            <p:nvPr/>
          </p:nvSpPr>
          <p:spPr>
            <a:xfrm>
              <a:off x="2150" y="1153"/>
              <a:ext cx="185" cy="25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</a:p>
          </p:txBody>
        </p:sp>
      </p:grpSp>
      <p:cxnSp>
        <p:nvCxnSpPr>
          <p:cNvPr id="372" name="Shape 372"/>
          <p:cNvCxnSpPr/>
          <p:nvPr/>
        </p:nvCxnSpPr>
        <p:spPr>
          <a:xfrm>
            <a:off x="6915150" y="3762262"/>
            <a:ext cx="1352699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373" name="Shape 373"/>
          <p:cNvGrpSpPr/>
          <p:nvPr/>
        </p:nvGrpSpPr>
        <p:grpSpPr>
          <a:xfrm>
            <a:off x="5583250" y="2577987"/>
            <a:ext cx="1904998" cy="1177925"/>
            <a:chOff x="3493" y="939"/>
            <a:chExt cx="1199" cy="742"/>
          </a:xfrm>
        </p:grpSpPr>
        <p:sp>
          <p:nvSpPr>
            <p:cNvPr id="374" name="Shape 374"/>
            <p:cNvSpPr txBox="1"/>
            <p:nvPr/>
          </p:nvSpPr>
          <p:spPr>
            <a:xfrm>
              <a:off x="3493" y="939"/>
              <a:ext cx="11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reg[1]</a:t>
              </a:r>
              <a:r>
                <a:rPr lang="en-US" sz="2000">
                  <a:solidFill>
                    <a:schemeClr val="accent2"/>
                  </a:solidFill>
                </a:rPr>
                <a:t> </a:t>
              </a: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&lt; 17?</a:t>
              </a:r>
            </a:p>
          </p:txBody>
        </p:sp>
        <p:cxnSp>
          <p:nvCxnSpPr>
            <p:cNvPr id="375" name="Shape 375"/>
            <p:cNvCxnSpPr/>
            <p:nvPr/>
          </p:nvCxnSpPr>
          <p:spPr>
            <a:xfrm>
              <a:off x="4043" y="1681"/>
              <a:ext cx="29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376" name="Shape 376"/>
          <p:cNvGrpSpPr/>
          <p:nvPr/>
        </p:nvGrpSpPr>
        <p:grpSpPr>
          <a:xfrm>
            <a:off x="3467100" y="2838337"/>
            <a:ext cx="2279649" cy="2152650"/>
            <a:chOff x="2112" y="1056"/>
            <a:chExt cx="1435" cy="1356"/>
          </a:xfrm>
        </p:grpSpPr>
        <p:cxnSp>
          <p:nvCxnSpPr>
            <p:cNvPr id="377" name="Shape 377"/>
            <p:cNvCxnSpPr/>
            <p:nvPr/>
          </p:nvCxnSpPr>
          <p:spPr>
            <a:xfrm>
              <a:off x="2112" y="1679"/>
              <a:ext cx="33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378" name="Shape 378"/>
            <p:cNvCxnSpPr/>
            <p:nvPr/>
          </p:nvCxnSpPr>
          <p:spPr>
            <a:xfrm>
              <a:off x="2112" y="2112"/>
              <a:ext cx="1344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379" name="Shape 379"/>
            <p:cNvCxnSpPr/>
            <p:nvPr/>
          </p:nvCxnSpPr>
          <p:spPr>
            <a:xfrm>
              <a:off x="3071" y="1359"/>
              <a:ext cx="412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380" name="Shape 380"/>
            <p:cNvSpPr txBox="1"/>
            <p:nvPr/>
          </p:nvSpPr>
          <p:spPr>
            <a:xfrm>
              <a:off x="2639" y="2112"/>
              <a:ext cx="2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17</a:t>
              </a:r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3022" y="1056"/>
              <a:ext cx="524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reg[1]</a:t>
              </a:r>
            </a:p>
          </p:txBody>
        </p:sp>
        <p:cxnSp>
          <p:nvCxnSpPr>
            <p:cNvPr id="382" name="Shape 382"/>
            <p:cNvCxnSpPr/>
            <p:nvPr/>
          </p:nvCxnSpPr>
          <p:spPr>
            <a:xfrm>
              <a:off x="2112" y="1871"/>
              <a:ext cx="33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383" name="Shape 383"/>
          <p:cNvGrpSpPr/>
          <p:nvPr/>
        </p:nvGrpSpPr>
        <p:grpSpPr>
          <a:xfrm>
            <a:off x="1638299" y="3620975"/>
            <a:ext cx="380999" cy="1363661"/>
            <a:chOff x="960" y="1548"/>
            <a:chExt cx="239" cy="858"/>
          </a:xfrm>
        </p:grpSpPr>
        <p:cxnSp>
          <p:nvCxnSpPr>
            <p:cNvPr id="384" name="Shape 384"/>
            <p:cNvCxnSpPr/>
            <p:nvPr/>
          </p:nvCxnSpPr>
          <p:spPr>
            <a:xfrm>
              <a:off x="1200" y="1548"/>
              <a:ext cx="0" cy="858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Shape 385"/>
            <p:cNvCxnSpPr/>
            <p:nvPr/>
          </p:nvCxnSpPr>
          <p:spPr>
            <a:xfrm rot="10800000">
              <a:off x="960" y="2400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386" name="Shape 386"/>
          <p:cNvGrpSpPr/>
          <p:nvPr/>
        </p:nvGrpSpPr>
        <p:grpSpPr>
          <a:xfrm>
            <a:off x="876300" y="3597162"/>
            <a:ext cx="762000" cy="1374774"/>
            <a:chOff x="480" y="1534"/>
            <a:chExt cx="480" cy="865"/>
          </a:xfrm>
        </p:grpSpPr>
        <p:cxnSp>
          <p:nvCxnSpPr>
            <p:cNvPr id="387" name="Shape 387"/>
            <p:cNvCxnSpPr/>
            <p:nvPr/>
          </p:nvCxnSpPr>
          <p:spPr>
            <a:xfrm rot="10800000">
              <a:off x="480" y="2400"/>
              <a:ext cx="47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8" name="Shape 388"/>
            <p:cNvCxnSpPr/>
            <p:nvPr/>
          </p:nvCxnSpPr>
          <p:spPr>
            <a:xfrm rot="10800000">
              <a:off x="480" y="1534"/>
              <a:ext cx="0" cy="865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9" name="Shape 389"/>
            <p:cNvCxnSpPr/>
            <p:nvPr/>
          </p:nvCxnSpPr>
          <p:spPr>
            <a:xfrm>
              <a:off x="480" y="15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390" name="Shape 39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Example: </a:t>
            </a:r>
            <a:r>
              <a:rPr lang="en-US" smtClean="0">
                <a:sym typeface="Courier New"/>
              </a:rPr>
              <a:t>slti</a:t>
            </a:r>
            <a:r>
              <a:rPr lang="en-US" smtClean="0">
                <a:sym typeface="Calibri"/>
              </a:rPr>
              <a:t> Instruction</a:t>
            </a:r>
            <a:endParaRPr lang="en-US">
              <a:sym typeface="Calibri"/>
            </a:endParaRPr>
          </a:p>
        </p:txBody>
      </p:sp>
      <p:sp>
        <p:nvSpPr>
          <p:cNvPr id="391" name="Shape 391"/>
          <p:cNvSpPr txBox="1"/>
          <p:nvPr/>
        </p:nvSpPr>
        <p:spPr>
          <a:xfrm rot="-5400000">
            <a:off x="1204087" y="3399600"/>
            <a:ext cx="501599" cy="36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2024063" y="2374937"/>
            <a:ext cx="1676399" cy="39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slti r3, r1, 17</a:t>
            </a:r>
          </a:p>
        </p:txBody>
      </p:sp>
      <p:sp>
        <p:nvSpPr>
          <p:cNvPr id="393" name="Shape 393"/>
          <p:cNvSpPr/>
          <p:nvPr/>
        </p:nvSpPr>
        <p:spPr>
          <a:xfrm>
            <a:off x="4329117" y="2463725"/>
            <a:ext cx="3962400" cy="1295400"/>
          </a:xfrm>
          <a:custGeom>
            <a:avLst/>
            <a:gdLst/>
            <a:ahLst/>
            <a:cxnLst/>
            <a:rect l="0" t="0" r="0" b="0"/>
            <a:pathLst>
              <a:path w="2496" h="816" extrusionOk="0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43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Datapath Walkthroughs (3/3)</a:t>
            </a:r>
            <a:endParaRPr lang="en-US">
              <a:sym typeface="Calibri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359834" y="1515532"/>
            <a:ext cx="8382000" cy="4525963"/>
          </a:xfrm>
        </p:spPr>
        <p:txBody>
          <a:bodyPr/>
          <a:lstStyle/>
          <a:p>
            <a:pPr lvl="0"/>
            <a:r>
              <a:rPr lang="en-US" dirty="0" err="1" smtClean="0">
                <a:sym typeface="Courier New"/>
              </a:rPr>
              <a:t>sw</a:t>
            </a:r>
            <a:r>
              <a:rPr lang="en-US" dirty="0" smtClean="0">
                <a:sym typeface="Courier New"/>
              </a:rPr>
              <a:t> $r3,16($r1) # Mem[r1+16]=r3</a:t>
            </a:r>
          </a:p>
          <a:p>
            <a:pPr lvl="1"/>
            <a:r>
              <a:rPr lang="en-US" dirty="0" smtClean="0">
                <a:sym typeface="Calibri"/>
              </a:rPr>
              <a:t>Stage 1: fetch this instruction, increment PC</a:t>
            </a:r>
          </a:p>
          <a:p>
            <a:pPr lvl="1"/>
            <a:r>
              <a:rPr lang="en-US" dirty="0" smtClean="0">
                <a:sym typeface="Calibri"/>
              </a:rPr>
              <a:t>Stage 2: decode to determine it is a </a:t>
            </a:r>
            <a:r>
              <a:rPr lang="en-US" dirty="0" err="1" smtClean="0">
                <a:sym typeface="Courier New"/>
              </a:rPr>
              <a:t>sw</a:t>
            </a:r>
            <a:r>
              <a:rPr lang="en-US" dirty="0" smtClean="0">
                <a:sym typeface="Calibri"/>
              </a:rPr>
              <a:t>, 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then read registers </a:t>
            </a:r>
            <a:r>
              <a:rPr lang="en-US" dirty="0" smtClean="0">
                <a:sym typeface="Courier New"/>
              </a:rPr>
              <a:t>$r1</a:t>
            </a:r>
            <a:r>
              <a:rPr lang="en-US" dirty="0" smtClean="0">
                <a:sym typeface="Calibri"/>
              </a:rPr>
              <a:t> and </a:t>
            </a:r>
            <a:r>
              <a:rPr lang="en-US" dirty="0" smtClean="0">
                <a:sym typeface="Courier New"/>
              </a:rPr>
              <a:t>$r3</a:t>
            </a:r>
          </a:p>
          <a:p>
            <a:pPr lvl="1"/>
            <a:r>
              <a:rPr lang="en-US" dirty="0" smtClean="0">
                <a:sym typeface="Calibri"/>
              </a:rPr>
              <a:t>Stage 3: add </a:t>
            </a:r>
            <a:r>
              <a:rPr lang="en-US" dirty="0" smtClean="0">
                <a:sym typeface="Courier New"/>
              </a:rPr>
              <a:t>16</a:t>
            </a:r>
            <a:r>
              <a:rPr lang="en-US" dirty="0" smtClean="0">
                <a:sym typeface="Calibri"/>
              </a:rPr>
              <a:t> to value in register </a:t>
            </a:r>
            <a:r>
              <a:rPr lang="en-US" dirty="0" smtClean="0">
                <a:sym typeface="Courier New"/>
              </a:rPr>
              <a:t>$r1</a:t>
            </a:r>
            <a:r>
              <a:rPr lang="en-US" dirty="0" smtClean="0">
                <a:sym typeface="Calibri"/>
              </a:rPr>
              <a:t> (retrieved in Stage 2) to compute address</a:t>
            </a:r>
          </a:p>
          <a:p>
            <a:pPr lvl="1"/>
            <a:r>
              <a:rPr lang="en-US" dirty="0" smtClean="0">
                <a:sym typeface="Calibri"/>
              </a:rPr>
              <a:t>Stage 4: write value in register </a:t>
            </a:r>
            <a:r>
              <a:rPr lang="en-US" dirty="0" smtClean="0">
                <a:sym typeface="Courier New"/>
              </a:rPr>
              <a:t>$r3</a:t>
            </a:r>
            <a:r>
              <a:rPr lang="en-US" dirty="0" smtClean="0">
                <a:sym typeface="Calibri"/>
              </a:rPr>
              <a:t> (retrieved in Stage 2) into memory address computed in Stage 3</a:t>
            </a:r>
          </a:p>
          <a:p>
            <a:pPr lvl="1"/>
            <a:r>
              <a:rPr lang="en-US" dirty="0" smtClean="0">
                <a:sym typeface="Calibri"/>
              </a:rPr>
              <a:t>Stage 5: idle (nothing to write into a register)</a:t>
            </a:r>
            <a:endParaRPr lang="en-US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80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/>
        </p:nvSpPr>
        <p:spPr>
          <a:xfrm>
            <a:off x="1081085" y="2925397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/>
          <p:nvPr/>
        </p:nvSpPr>
        <p:spPr>
          <a:xfrm rot="-5400000">
            <a:off x="1766885" y="323019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406" name="Shape 406"/>
          <p:cNvSpPr/>
          <p:nvPr/>
        </p:nvSpPr>
        <p:spPr>
          <a:xfrm>
            <a:off x="1544835" y="4497034"/>
            <a:ext cx="590699" cy="5015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cxnSp>
        <p:nvCxnSpPr>
          <p:cNvPr id="407" name="Shape 407"/>
          <p:cNvCxnSpPr/>
          <p:nvPr/>
        </p:nvCxnSpPr>
        <p:spPr>
          <a:xfrm>
            <a:off x="1462085" y="3534997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08" name="Shape 408"/>
          <p:cNvSpPr/>
          <p:nvPr/>
        </p:nvSpPr>
        <p:spPr>
          <a:xfrm>
            <a:off x="3824285" y="2925397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9" name="Shape 409"/>
          <p:cNvCxnSpPr/>
          <p:nvPr/>
        </p:nvCxnSpPr>
        <p:spPr>
          <a:xfrm>
            <a:off x="3290885" y="338259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10" name="Shape 410"/>
          <p:cNvCxnSpPr/>
          <p:nvPr/>
        </p:nvCxnSpPr>
        <p:spPr>
          <a:xfrm>
            <a:off x="3290885" y="3755659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11" name="Shape 411"/>
          <p:cNvCxnSpPr/>
          <p:nvPr/>
        </p:nvCxnSpPr>
        <p:spPr>
          <a:xfrm>
            <a:off x="3290885" y="406839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12" name="Shape 412"/>
          <p:cNvSpPr txBox="1"/>
          <p:nvPr/>
        </p:nvSpPr>
        <p:spPr>
          <a:xfrm rot="-5400000">
            <a:off x="3706810" y="3304784"/>
            <a:ext cx="11588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grpSp>
        <p:nvGrpSpPr>
          <p:cNvPr id="413" name="Shape 413"/>
          <p:cNvGrpSpPr/>
          <p:nvPr/>
        </p:nvGrpSpPr>
        <p:grpSpPr>
          <a:xfrm>
            <a:off x="5459410" y="2985722"/>
            <a:ext cx="1260474" cy="1523999"/>
            <a:chOff x="3622" y="1347"/>
            <a:chExt cx="793" cy="959"/>
          </a:xfrm>
        </p:grpSpPr>
        <p:sp>
          <p:nvSpPr>
            <p:cNvPr id="414" name="Shape 414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15" name="Shape 415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416" name="Shape 416"/>
            <p:cNvSpPr txBox="1"/>
            <p:nvPr/>
          </p:nvSpPr>
          <p:spPr>
            <a:xfrm>
              <a:off x="362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cxnSp>
        <p:nvCxnSpPr>
          <p:cNvPr id="417" name="Shape 417"/>
          <p:cNvCxnSpPr/>
          <p:nvPr/>
        </p:nvCxnSpPr>
        <p:spPr>
          <a:xfrm>
            <a:off x="4814885" y="4068397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18" name="Shape 418"/>
          <p:cNvCxnSpPr/>
          <p:nvPr/>
        </p:nvCxnSpPr>
        <p:spPr>
          <a:xfrm>
            <a:off x="3260723" y="4419234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19" name="Shape 419"/>
          <p:cNvCxnSpPr/>
          <p:nvPr/>
        </p:nvCxnSpPr>
        <p:spPr>
          <a:xfrm>
            <a:off x="4814885" y="3254009"/>
            <a:ext cx="6555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20" name="Shape 420"/>
          <p:cNvSpPr/>
          <p:nvPr/>
        </p:nvSpPr>
        <p:spPr>
          <a:xfrm rot="-5400000">
            <a:off x="6262685" y="338259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421" name="Shape 421"/>
          <p:cNvCxnSpPr/>
          <p:nvPr/>
        </p:nvCxnSpPr>
        <p:spPr>
          <a:xfrm>
            <a:off x="5043485" y="406839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2" name="Shape 422"/>
          <p:cNvCxnSpPr/>
          <p:nvPr/>
        </p:nvCxnSpPr>
        <p:spPr>
          <a:xfrm>
            <a:off x="5043485" y="444939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3" name="Shape 423"/>
          <p:cNvCxnSpPr/>
          <p:nvPr/>
        </p:nvCxnSpPr>
        <p:spPr>
          <a:xfrm>
            <a:off x="5043485" y="4754197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4" name="Shape 424"/>
          <p:cNvCxnSpPr/>
          <p:nvPr/>
        </p:nvCxnSpPr>
        <p:spPr>
          <a:xfrm>
            <a:off x="7786685" y="3671522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 rot="10800000">
            <a:off x="8091485" y="2392022"/>
            <a:ext cx="0" cy="12794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rot="10800000">
            <a:off x="4087685" y="2391997"/>
            <a:ext cx="4003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7" name="Shape 427"/>
          <p:cNvCxnSpPr/>
          <p:nvPr/>
        </p:nvCxnSpPr>
        <p:spPr>
          <a:xfrm>
            <a:off x="4087810" y="2391997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28" name="Shape 428"/>
          <p:cNvSpPr txBox="1"/>
          <p:nvPr/>
        </p:nvSpPr>
        <p:spPr>
          <a:xfrm>
            <a:off x="3246435" y="4373209"/>
            <a:ext cx="806399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429" name="Shape 429"/>
          <p:cNvCxnSpPr/>
          <p:nvPr/>
        </p:nvCxnSpPr>
        <p:spPr>
          <a:xfrm>
            <a:off x="1843085" y="3534997"/>
            <a:ext cx="0" cy="962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30" name="Shape 430"/>
          <p:cNvSpPr/>
          <p:nvPr/>
        </p:nvSpPr>
        <p:spPr>
          <a:xfrm>
            <a:off x="1081085" y="4509722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1" name="Shape 431"/>
          <p:cNvCxnSpPr/>
          <p:nvPr/>
        </p:nvCxnSpPr>
        <p:spPr>
          <a:xfrm rot="10800000">
            <a:off x="1462085" y="4893897"/>
            <a:ext cx="228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2" name="Shape 432"/>
          <p:cNvCxnSpPr/>
          <p:nvPr/>
        </p:nvCxnSpPr>
        <p:spPr>
          <a:xfrm>
            <a:off x="3910010" y="4419234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3" name="Shape 433"/>
          <p:cNvCxnSpPr/>
          <p:nvPr/>
        </p:nvCxnSpPr>
        <p:spPr>
          <a:xfrm rot="10800000">
            <a:off x="1462010" y="5090747"/>
            <a:ext cx="24479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4" name="Shape 434"/>
          <p:cNvCxnSpPr/>
          <p:nvPr/>
        </p:nvCxnSpPr>
        <p:spPr>
          <a:xfrm rot="10800000">
            <a:off x="700085" y="490659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5" name="Shape 435"/>
          <p:cNvCxnSpPr/>
          <p:nvPr/>
        </p:nvCxnSpPr>
        <p:spPr>
          <a:xfrm rot="10800000">
            <a:off x="700085" y="3534997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6" name="Shape 436"/>
          <p:cNvCxnSpPr/>
          <p:nvPr/>
        </p:nvCxnSpPr>
        <p:spPr>
          <a:xfrm>
            <a:off x="700085" y="353499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7" name="Shape 437"/>
          <p:cNvCxnSpPr/>
          <p:nvPr/>
        </p:nvCxnSpPr>
        <p:spPr>
          <a:xfrm>
            <a:off x="1462085" y="3519122"/>
            <a:ext cx="762000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438" name="Shape 438"/>
          <p:cNvGrpSpPr/>
          <p:nvPr/>
        </p:nvGrpSpPr>
        <p:grpSpPr>
          <a:xfrm>
            <a:off x="3351210" y="2933334"/>
            <a:ext cx="325437" cy="1168400"/>
            <a:chOff x="2150" y="1164"/>
            <a:chExt cx="205" cy="736"/>
          </a:xfrm>
        </p:grpSpPr>
        <p:sp>
          <p:nvSpPr>
            <p:cNvPr id="439" name="Shape 439"/>
            <p:cNvSpPr txBox="1"/>
            <p:nvPr/>
          </p:nvSpPr>
          <p:spPr>
            <a:xfrm>
              <a:off x="2150" y="1651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440" name="Shape 440"/>
            <p:cNvSpPr txBox="1"/>
            <p:nvPr/>
          </p:nvSpPr>
          <p:spPr>
            <a:xfrm>
              <a:off x="2150" y="1406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441" name="Shape 441"/>
            <p:cNvSpPr txBox="1"/>
            <p:nvPr/>
          </p:nvSpPr>
          <p:spPr>
            <a:xfrm>
              <a:off x="2154" y="1164"/>
              <a:ext cx="185" cy="25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</a:p>
          </p:txBody>
        </p:sp>
      </p:grpSp>
      <p:grpSp>
        <p:nvGrpSpPr>
          <p:cNvPr id="442" name="Shape 442"/>
          <p:cNvGrpSpPr/>
          <p:nvPr/>
        </p:nvGrpSpPr>
        <p:grpSpPr>
          <a:xfrm>
            <a:off x="5559435" y="2515834"/>
            <a:ext cx="1428750" cy="1144575"/>
            <a:chOff x="3552" y="913"/>
            <a:chExt cx="900" cy="720"/>
          </a:xfrm>
        </p:grpSpPr>
        <p:sp>
          <p:nvSpPr>
            <p:cNvPr id="443" name="Shape 443"/>
            <p:cNvSpPr txBox="1"/>
            <p:nvPr/>
          </p:nvSpPr>
          <p:spPr>
            <a:xfrm>
              <a:off x="3552" y="913"/>
              <a:ext cx="9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 dirty="0" err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</a:t>
              </a:r>
              <a:r>
                <a:rPr lang="en-US" sz="2000" b="0" i="0" u="none" strike="noStrike" cap="none" baseline="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[1]</a:t>
              </a:r>
              <a:r>
                <a:rPr lang="en-US" sz="200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000" b="0" i="0" u="none" strike="noStrike" cap="none" baseline="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+ </a:t>
              </a:r>
              <a:r>
                <a:rPr lang="en-US" sz="2000" b="0" i="0" u="none" strike="noStrike" cap="none" baseline="0" dirty="0" smtClean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16</a:t>
              </a:r>
              <a:endPara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44" name="Shape 444"/>
            <p:cNvCxnSpPr/>
            <p:nvPr/>
          </p:nvCxnSpPr>
          <p:spPr>
            <a:xfrm>
              <a:off x="4043" y="16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445" name="Shape 445"/>
          <p:cNvGrpSpPr/>
          <p:nvPr/>
        </p:nvGrpSpPr>
        <p:grpSpPr>
          <a:xfrm>
            <a:off x="3290885" y="2760297"/>
            <a:ext cx="2295524" cy="2074862"/>
            <a:chOff x="2112" y="1056"/>
            <a:chExt cx="1445" cy="1307"/>
          </a:xfrm>
        </p:grpSpPr>
        <p:cxnSp>
          <p:nvCxnSpPr>
            <p:cNvPr id="446" name="Shape 446"/>
            <p:cNvCxnSpPr/>
            <p:nvPr/>
          </p:nvCxnSpPr>
          <p:spPr>
            <a:xfrm>
              <a:off x="2112" y="1679"/>
              <a:ext cx="33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47" name="Shape 447"/>
            <p:cNvCxnSpPr/>
            <p:nvPr/>
          </p:nvCxnSpPr>
          <p:spPr>
            <a:xfrm>
              <a:off x="2112" y="2112"/>
              <a:ext cx="1344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448" name="Shape 448"/>
            <p:cNvCxnSpPr/>
            <p:nvPr/>
          </p:nvCxnSpPr>
          <p:spPr>
            <a:xfrm>
              <a:off x="3071" y="1359"/>
              <a:ext cx="412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449" name="Shape 449"/>
            <p:cNvSpPr txBox="1"/>
            <p:nvPr/>
          </p:nvSpPr>
          <p:spPr>
            <a:xfrm>
              <a:off x="2646" y="2111"/>
              <a:ext cx="280" cy="25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 dirty="0" smtClean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16</a:t>
              </a:r>
              <a:endPara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Shape 450"/>
            <p:cNvSpPr txBox="1"/>
            <p:nvPr/>
          </p:nvSpPr>
          <p:spPr>
            <a:xfrm>
              <a:off x="3032" y="1056"/>
              <a:ext cx="524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reg[1]</a:t>
              </a:r>
            </a:p>
          </p:txBody>
        </p:sp>
        <p:cxnSp>
          <p:nvCxnSpPr>
            <p:cNvPr id="451" name="Shape 451"/>
            <p:cNvCxnSpPr/>
            <p:nvPr/>
          </p:nvCxnSpPr>
          <p:spPr>
            <a:xfrm>
              <a:off x="2113" y="1879"/>
              <a:ext cx="334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452" name="Shape 452"/>
          <p:cNvGrpSpPr/>
          <p:nvPr/>
        </p:nvGrpSpPr>
        <p:grpSpPr>
          <a:xfrm>
            <a:off x="4738685" y="3674697"/>
            <a:ext cx="3705229" cy="1800236"/>
            <a:chOff x="3023" y="1631"/>
            <a:chExt cx="2334" cy="1134"/>
          </a:xfrm>
        </p:grpSpPr>
        <p:sp>
          <p:nvSpPr>
            <p:cNvPr id="453" name="Shape 453"/>
            <p:cNvSpPr txBox="1"/>
            <p:nvPr/>
          </p:nvSpPr>
          <p:spPr>
            <a:xfrm>
              <a:off x="3858" y="2466"/>
              <a:ext cx="15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MEM[r1+17] </a:t>
              </a:r>
              <a:r>
                <a:rPr lang="en-US" sz="200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=</a:t>
              </a: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r3</a:t>
              </a:r>
            </a:p>
          </p:txBody>
        </p:sp>
        <p:sp>
          <p:nvSpPr>
            <p:cNvPr id="454" name="Shape 454"/>
            <p:cNvSpPr/>
            <p:nvPr/>
          </p:nvSpPr>
          <p:spPr>
            <a:xfrm>
              <a:off x="3071" y="1871"/>
              <a:ext cx="1151" cy="431"/>
            </a:xfrm>
            <a:custGeom>
              <a:avLst/>
              <a:gdLst/>
              <a:ahLst/>
              <a:cxnLst/>
              <a:rect l="0" t="0" r="0" b="0"/>
              <a:pathLst>
                <a:path w="1152" h="432" extrusionOk="0">
                  <a:moveTo>
                    <a:pt x="0" y="0"/>
                  </a:moveTo>
                  <a:lnTo>
                    <a:pt x="144" y="0"/>
                  </a:lnTo>
                  <a:lnTo>
                    <a:pt x="144" y="432"/>
                  </a:lnTo>
                  <a:lnTo>
                    <a:pt x="1152" y="432"/>
                  </a:lnTo>
                </a:path>
              </a:pathLst>
            </a:cu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5" name="Shape 455"/>
            <p:cNvSpPr txBox="1"/>
            <p:nvPr/>
          </p:nvSpPr>
          <p:spPr>
            <a:xfrm>
              <a:off x="3023" y="1631"/>
              <a:ext cx="524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reg[3]</a:t>
              </a:r>
            </a:p>
          </p:txBody>
        </p:sp>
      </p:grpSp>
      <p:grpSp>
        <p:nvGrpSpPr>
          <p:cNvPr id="456" name="Shape 456"/>
          <p:cNvGrpSpPr/>
          <p:nvPr/>
        </p:nvGrpSpPr>
        <p:grpSpPr>
          <a:xfrm>
            <a:off x="1462085" y="3542934"/>
            <a:ext cx="380999" cy="1363662"/>
            <a:chOff x="960" y="1548"/>
            <a:chExt cx="239" cy="858"/>
          </a:xfrm>
        </p:grpSpPr>
        <p:cxnSp>
          <p:nvCxnSpPr>
            <p:cNvPr id="457" name="Shape 457"/>
            <p:cNvCxnSpPr/>
            <p:nvPr/>
          </p:nvCxnSpPr>
          <p:spPr>
            <a:xfrm>
              <a:off x="1200" y="1548"/>
              <a:ext cx="0" cy="858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8" name="Shape 458"/>
            <p:cNvCxnSpPr/>
            <p:nvPr/>
          </p:nvCxnSpPr>
          <p:spPr>
            <a:xfrm rot="10800000">
              <a:off x="960" y="2400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459" name="Shape 459"/>
          <p:cNvGrpSpPr/>
          <p:nvPr/>
        </p:nvGrpSpPr>
        <p:grpSpPr>
          <a:xfrm>
            <a:off x="700085" y="3519122"/>
            <a:ext cx="762000" cy="1374774"/>
            <a:chOff x="480" y="1534"/>
            <a:chExt cx="480" cy="865"/>
          </a:xfrm>
        </p:grpSpPr>
        <p:cxnSp>
          <p:nvCxnSpPr>
            <p:cNvPr id="460" name="Shape 460"/>
            <p:cNvCxnSpPr/>
            <p:nvPr/>
          </p:nvCxnSpPr>
          <p:spPr>
            <a:xfrm rot="10800000">
              <a:off x="480" y="2400"/>
              <a:ext cx="47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1" name="Shape 461"/>
            <p:cNvCxnSpPr/>
            <p:nvPr/>
          </p:nvCxnSpPr>
          <p:spPr>
            <a:xfrm rot="10800000">
              <a:off x="480" y="1534"/>
              <a:ext cx="0" cy="865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2" name="Shape 462"/>
            <p:cNvCxnSpPr/>
            <p:nvPr/>
          </p:nvCxnSpPr>
          <p:spPr>
            <a:xfrm>
              <a:off x="480" y="15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463" name="Shape 4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Example: </a:t>
            </a:r>
            <a:r>
              <a:rPr lang="en-US" smtClean="0">
                <a:sym typeface="Courier New"/>
              </a:rPr>
              <a:t>sw</a:t>
            </a:r>
            <a:r>
              <a:rPr lang="en-US" smtClean="0">
                <a:sym typeface="Calibri"/>
              </a:rPr>
              <a:t> Instruction</a:t>
            </a:r>
            <a:endParaRPr lang="en-US">
              <a:sym typeface="Calibri"/>
            </a:endParaRPr>
          </a:p>
        </p:txBody>
      </p:sp>
      <p:sp>
        <p:nvSpPr>
          <p:cNvPr id="464" name="Shape 464"/>
          <p:cNvSpPr txBox="1"/>
          <p:nvPr/>
        </p:nvSpPr>
        <p:spPr>
          <a:xfrm rot="-5400000">
            <a:off x="1027873" y="3321559"/>
            <a:ext cx="501599" cy="36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1904241" y="2297465"/>
            <a:ext cx="1563600" cy="4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dirty="0" err="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sw</a:t>
            </a:r>
            <a:r>
              <a: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r3, </a:t>
            </a:r>
            <a:r>
              <a:rPr lang="en-US" sz="2000" b="0" i="0" u="none" strike="noStrike" cap="none" baseline="0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16(r1</a:t>
            </a:r>
            <a:r>
              <a: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12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Why Five Stages? (1/2)</a:t>
            </a:r>
            <a:endParaRPr lang="en-US">
              <a:sym typeface="Calibri"/>
            </a:endParaRPr>
          </a:p>
        </p:txBody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ym typeface="Calibri"/>
              </a:rPr>
              <a:t>Could we have a different number of stages?</a:t>
            </a:r>
          </a:p>
          <a:p>
            <a:pPr lvl="1"/>
            <a:r>
              <a:rPr lang="en-US" dirty="0" smtClean="0">
                <a:sym typeface="Calibri"/>
              </a:rPr>
              <a:t>Yes, other ISAs have different natural number of stages</a:t>
            </a:r>
          </a:p>
          <a:p>
            <a:pPr lvl="2"/>
            <a:r>
              <a:rPr lang="en-US" dirty="0" smtClean="0">
                <a:sym typeface="Calibri"/>
              </a:rPr>
              <a:t>And these days, pipelining can be much more aggressive than the "natural" 5 stages MIPS uses</a:t>
            </a:r>
          </a:p>
          <a:p>
            <a:pPr lvl="0"/>
            <a:r>
              <a:rPr lang="en-US" dirty="0">
                <a:sym typeface="Calibri"/>
              </a:rPr>
              <a:t>W</a:t>
            </a:r>
            <a:r>
              <a:rPr lang="en-US" dirty="0" smtClean="0">
                <a:sym typeface="Calibri"/>
              </a:rPr>
              <a:t>hy does MIPS have five if instructions tend to idle for at least one stage?</a:t>
            </a:r>
          </a:p>
          <a:p>
            <a:pPr lvl="1"/>
            <a:r>
              <a:rPr lang="en-US" dirty="0" smtClean="0">
                <a:sym typeface="Calibri"/>
              </a:rPr>
              <a:t>Five stages are the union of all the operations needed by all the instructions.</a:t>
            </a:r>
          </a:p>
          <a:p>
            <a:pPr lvl="1"/>
            <a:r>
              <a:rPr lang="en-US" dirty="0" smtClean="0">
                <a:sym typeface="Calibri"/>
              </a:rPr>
              <a:t>One instruction uses all five stages: the load</a:t>
            </a:r>
            <a:endParaRPr lang="en-US" dirty="0"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37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676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Our simple ALU</a:t>
            </a: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1" r="7370"/>
          <a:stretch>
            <a:fillRect/>
          </a:stretch>
        </p:blipFill>
        <p:spPr>
          <a:xfrm>
            <a:off x="990600" y="838200"/>
            <a:ext cx="7239000" cy="5741988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09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Why Five Stages? (2/2)</a:t>
            </a:r>
            <a:endParaRPr lang="en-US">
              <a:sym typeface="Calibri"/>
            </a:endParaRP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457200" y="1430867"/>
            <a:ext cx="8229600" cy="4525963"/>
          </a:xfrm>
        </p:spPr>
        <p:txBody>
          <a:bodyPr/>
          <a:lstStyle/>
          <a:p>
            <a:pPr lvl="0"/>
            <a:r>
              <a:rPr lang="en-US" dirty="0" err="1" smtClean="0">
                <a:sym typeface="Courier New"/>
              </a:rPr>
              <a:t>lw</a:t>
            </a:r>
            <a:r>
              <a:rPr lang="en-US" dirty="0" smtClean="0">
                <a:sym typeface="Courier New"/>
              </a:rPr>
              <a:t> $r3,16($r1) # r3=Mem[r1+16]</a:t>
            </a:r>
          </a:p>
          <a:p>
            <a:pPr lvl="1"/>
            <a:r>
              <a:rPr lang="en-US" dirty="0" smtClean="0">
                <a:sym typeface="Calibri"/>
              </a:rPr>
              <a:t>Stage 1: fetch this instruction, increment PC</a:t>
            </a:r>
          </a:p>
          <a:p>
            <a:pPr lvl="1"/>
            <a:r>
              <a:rPr lang="en-US" dirty="0" smtClean="0">
                <a:sym typeface="Calibri"/>
              </a:rPr>
              <a:t>Stage 2: decode to determine it is a </a:t>
            </a:r>
            <a:r>
              <a:rPr lang="en-US" dirty="0" err="1" smtClean="0">
                <a:sym typeface="Courier New"/>
              </a:rPr>
              <a:t>lw</a:t>
            </a:r>
            <a:r>
              <a:rPr lang="en-US" dirty="0" smtClean="0">
                <a:sym typeface="Calibri"/>
              </a:rPr>
              <a:t>,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then read register </a:t>
            </a:r>
            <a:r>
              <a:rPr lang="en-US" dirty="0" smtClean="0">
                <a:sym typeface="Courier New"/>
              </a:rPr>
              <a:t>$r1</a:t>
            </a:r>
          </a:p>
          <a:p>
            <a:pPr lvl="1"/>
            <a:r>
              <a:rPr lang="en-US" dirty="0" smtClean="0">
                <a:sym typeface="Calibri"/>
              </a:rPr>
              <a:t>Stage 3: add </a:t>
            </a:r>
            <a:r>
              <a:rPr lang="en-US" dirty="0" smtClean="0">
                <a:sym typeface="Courier New"/>
              </a:rPr>
              <a:t>16</a:t>
            </a:r>
            <a:r>
              <a:rPr lang="en-US" dirty="0" smtClean="0">
                <a:sym typeface="Calibri"/>
              </a:rPr>
              <a:t> to value in register </a:t>
            </a:r>
            <a:r>
              <a:rPr lang="en-US" dirty="0" smtClean="0">
                <a:sym typeface="Courier New"/>
              </a:rPr>
              <a:t>$r1</a:t>
            </a:r>
            <a:r>
              <a:rPr lang="en-US" dirty="0" smtClean="0">
                <a:sym typeface="Calibri"/>
              </a:rPr>
              <a:t> (retrieved in Stage 2)</a:t>
            </a:r>
          </a:p>
          <a:p>
            <a:pPr lvl="1"/>
            <a:r>
              <a:rPr lang="en-US" dirty="0" smtClean="0">
                <a:sym typeface="Calibri"/>
              </a:rPr>
              <a:t>Stage 4: read value from memory address computed in Stage 3</a:t>
            </a:r>
          </a:p>
          <a:p>
            <a:pPr lvl="1"/>
            <a:r>
              <a:rPr lang="en-US" dirty="0" smtClean="0">
                <a:sym typeface="Calibri"/>
              </a:rPr>
              <a:t>Stage 5: write value read in Stage 4 into </a:t>
            </a:r>
            <a:br>
              <a:rPr lang="en-US" dirty="0" smtClean="0">
                <a:sym typeface="Calibri"/>
              </a:rPr>
            </a:br>
            <a:r>
              <a:rPr lang="en-US" dirty="0" smtClean="0">
                <a:sym typeface="Calibri"/>
              </a:rPr>
              <a:t>register </a:t>
            </a:r>
            <a:r>
              <a:rPr lang="en-US" dirty="0" smtClean="0">
                <a:sym typeface="Courier New"/>
              </a:rPr>
              <a:t>$r3</a:t>
            </a:r>
            <a:endParaRPr lang="en-US" dirty="0">
              <a:sym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34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Shape 482"/>
          <p:cNvGrpSpPr/>
          <p:nvPr/>
        </p:nvGrpSpPr>
        <p:grpSpPr>
          <a:xfrm>
            <a:off x="5578473" y="3100312"/>
            <a:ext cx="1260474" cy="1523999"/>
            <a:chOff x="3622" y="1347"/>
            <a:chExt cx="793" cy="959"/>
          </a:xfrm>
        </p:grpSpPr>
        <p:sp>
          <p:nvSpPr>
            <p:cNvPr id="483" name="Shape 483"/>
            <p:cNvSpPr/>
            <p:nvPr/>
          </p:nvSpPr>
          <p:spPr>
            <a:xfrm>
              <a:off x="3647" y="1347"/>
              <a:ext cx="527" cy="959"/>
            </a:xfrm>
            <a:custGeom>
              <a:avLst/>
              <a:gdLst/>
              <a:ahLst/>
              <a:cxnLst/>
              <a:rect l="0" t="0" r="0" b="0"/>
              <a:pathLst>
                <a:path w="528" h="960" extrusionOk="0">
                  <a:moveTo>
                    <a:pt x="0" y="0"/>
                  </a:moveTo>
                  <a:lnTo>
                    <a:pt x="528" y="192"/>
                  </a:lnTo>
                  <a:lnTo>
                    <a:pt x="528" y="672"/>
                  </a:lnTo>
                  <a:lnTo>
                    <a:pt x="0" y="960"/>
                  </a:lnTo>
                  <a:lnTo>
                    <a:pt x="0" y="528"/>
                  </a:lnTo>
                  <a:lnTo>
                    <a:pt x="48" y="48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84" name="Shape 484"/>
            <p:cNvCxnSpPr/>
            <p:nvPr/>
          </p:nvCxnSpPr>
          <p:spPr>
            <a:xfrm>
              <a:off x="4175" y="1779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dk1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485" name="Shape 485"/>
            <p:cNvSpPr txBox="1"/>
            <p:nvPr/>
          </p:nvSpPr>
          <p:spPr>
            <a:xfrm>
              <a:off x="3622" y="1698"/>
              <a:ext cx="5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ALU</a:t>
              </a:r>
            </a:p>
          </p:txBody>
        </p:sp>
      </p:grpSp>
      <p:sp>
        <p:nvSpPr>
          <p:cNvPr id="486" name="Shape 486"/>
          <p:cNvSpPr/>
          <p:nvPr/>
        </p:nvSpPr>
        <p:spPr>
          <a:xfrm>
            <a:off x="1200148" y="3039987"/>
            <a:ext cx="381000" cy="1295400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Shape 487"/>
          <p:cNvSpPr/>
          <p:nvPr/>
        </p:nvSpPr>
        <p:spPr>
          <a:xfrm rot="-5400000">
            <a:off x="1885948" y="334478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sp>
        <p:nvSpPr>
          <p:cNvPr id="488" name="Shape 488"/>
          <p:cNvSpPr/>
          <p:nvPr/>
        </p:nvSpPr>
        <p:spPr>
          <a:xfrm>
            <a:off x="1657348" y="4611612"/>
            <a:ext cx="533399" cy="5015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+4</a:t>
            </a:r>
          </a:p>
        </p:txBody>
      </p:sp>
      <p:cxnSp>
        <p:nvCxnSpPr>
          <p:cNvPr id="489" name="Shape 489"/>
          <p:cNvCxnSpPr/>
          <p:nvPr/>
        </p:nvCxnSpPr>
        <p:spPr>
          <a:xfrm>
            <a:off x="1581148" y="3649587"/>
            <a:ext cx="762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90" name="Shape 490"/>
          <p:cNvSpPr/>
          <p:nvPr/>
        </p:nvSpPr>
        <p:spPr>
          <a:xfrm>
            <a:off x="3943348" y="3039987"/>
            <a:ext cx="990599" cy="1295400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1" name="Shape 491"/>
          <p:cNvCxnSpPr/>
          <p:nvPr/>
        </p:nvCxnSpPr>
        <p:spPr>
          <a:xfrm>
            <a:off x="3409948" y="349718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92" name="Shape 492"/>
          <p:cNvCxnSpPr/>
          <p:nvPr/>
        </p:nvCxnSpPr>
        <p:spPr>
          <a:xfrm>
            <a:off x="3409948" y="3870250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93" name="Shape 493"/>
          <p:cNvCxnSpPr/>
          <p:nvPr/>
        </p:nvCxnSpPr>
        <p:spPr>
          <a:xfrm>
            <a:off x="3409948" y="4182987"/>
            <a:ext cx="533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94" name="Shape 494"/>
          <p:cNvSpPr txBox="1"/>
          <p:nvPr/>
        </p:nvSpPr>
        <p:spPr>
          <a:xfrm rot="-5400000">
            <a:off x="3758973" y="3481462"/>
            <a:ext cx="12927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registers</a:t>
            </a:r>
          </a:p>
        </p:txBody>
      </p:sp>
      <p:cxnSp>
        <p:nvCxnSpPr>
          <p:cNvPr id="495" name="Shape 495"/>
          <p:cNvCxnSpPr/>
          <p:nvPr/>
        </p:nvCxnSpPr>
        <p:spPr>
          <a:xfrm>
            <a:off x="4933948" y="4182987"/>
            <a:ext cx="685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96" name="Shape 496"/>
          <p:cNvCxnSpPr/>
          <p:nvPr/>
        </p:nvCxnSpPr>
        <p:spPr>
          <a:xfrm>
            <a:off x="3379785" y="4533825"/>
            <a:ext cx="2209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97" name="Shape 497"/>
          <p:cNvCxnSpPr/>
          <p:nvPr/>
        </p:nvCxnSpPr>
        <p:spPr>
          <a:xfrm>
            <a:off x="4933948" y="3368600"/>
            <a:ext cx="6555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98" name="Shape 498"/>
          <p:cNvSpPr/>
          <p:nvPr/>
        </p:nvSpPr>
        <p:spPr>
          <a:xfrm rot="-5400000">
            <a:off x="6381747" y="3497187"/>
            <a:ext cx="1981199" cy="1066799"/>
          </a:xfrm>
          <a:prstGeom prst="rect">
            <a:avLst/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memory</a:t>
            </a:r>
          </a:p>
        </p:txBody>
      </p:sp>
      <p:cxnSp>
        <p:nvCxnSpPr>
          <p:cNvPr id="499" name="Shape 499"/>
          <p:cNvCxnSpPr/>
          <p:nvPr/>
        </p:nvCxnSpPr>
        <p:spPr>
          <a:xfrm>
            <a:off x="5162548" y="418298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0" name="Shape 500"/>
          <p:cNvCxnSpPr/>
          <p:nvPr/>
        </p:nvCxnSpPr>
        <p:spPr>
          <a:xfrm>
            <a:off x="5162548" y="4563987"/>
            <a:ext cx="0" cy="3047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1" name="Shape 501"/>
          <p:cNvCxnSpPr/>
          <p:nvPr/>
        </p:nvCxnSpPr>
        <p:spPr>
          <a:xfrm>
            <a:off x="5162548" y="4868787"/>
            <a:ext cx="16763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2" name="Shape 502"/>
          <p:cNvCxnSpPr/>
          <p:nvPr/>
        </p:nvCxnSpPr>
        <p:spPr>
          <a:xfrm>
            <a:off x="7905747" y="3786112"/>
            <a:ext cx="304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3" name="Shape 503"/>
          <p:cNvCxnSpPr/>
          <p:nvPr/>
        </p:nvCxnSpPr>
        <p:spPr>
          <a:xfrm rot="10800000">
            <a:off x="8210545" y="2506612"/>
            <a:ext cx="0" cy="12794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4" name="Shape 504"/>
          <p:cNvCxnSpPr/>
          <p:nvPr/>
        </p:nvCxnSpPr>
        <p:spPr>
          <a:xfrm rot="10800000">
            <a:off x="4206747" y="2506587"/>
            <a:ext cx="40037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5" name="Shape 505"/>
          <p:cNvCxnSpPr/>
          <p:nvPr/>
        </p:nvCxnSpPr>
        <p:spPr>
          <a:xfrm>
            <a:off x="4245618" y="2506587"/>
            <a:ext cx="0" cy="5333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06" name="Shape 506"/>
          <p:cNvSpPr txBox="1"/>
          <p:nvPr/>
        </p:nvSpPr>
        <p:spPr>
          <a:xfrm>
            <a:off x="3365498" y="4487787"/>
            <a:ext cx="7620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</a:t>
            </a:r>
          </a:p>
        </p:txBody>
      </p:sp>
      <p:cxnSp>
        <p:nvCxnSpPr>
          <p:cNvPr id="507" name="Shape 507"/>
          <p:cNvCxnSpPr/>
          <p:nvPr/>
        </p:nvCxnSpPr>
        <p:spPr>
          <a:xfrm>
            <a:off x="1962148" y="3649587"/>
            <a:ext cx="0" cy="9620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08" name="Shape 508"/>
          <p:cNvSpPr/>
          <p:nvPr/>
        </p:nvSpPr>
        <p:spPr>
          <a:xfrm>
            <a:off x="1200148" y="4624312"/>
            <a:ext cx="381000" cy="8096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9" name="Shape 509"/>
          <p:cNvCxnSpPr/>
          <p:nvPr/>
        </p:nvCxnSpPr>
        <p:spPr>
          <a:xfrm rot="10800000">
            <a:off x="1581148" y="5008487"/>
            <a:ext cx="2286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10" name="Shape 510"/>
          <p:cNvCxnSpPr/>
          <p:nvPr/>
        </p:nvCxnSpPr>
        <p:spPr>
          <a:xfrm>
            <a:off x="4029073" y="4533825"/>
            <a:ext cx="0" cy="6714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1" name="Shape 511"/>
          <p:cNvCxnSpPr/>
          <p:nvPr/>
        </p:nvCxnSpPr>
        <p:spPr>
          <a:xfrm rot="10800000">
            <a:off x="1581073" y="5205337"/>
            <a:ext cx="2447999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12" name="Shape 512"/>
          <p:cNvCxnSpPr/>
          <p:nvPr/>
        </p:nvCxnSpPr>
        <p:spPr>
          <a:xfrm rot="10800000">
            <a:off x="819148" y="502118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3" name="Shape 513"/>
          <p:cNvCxnSpPr/>
          <p:nvPr/>
        </p:nvCxnSpPr>
        <p:spPr>
          <a:xfrm rot="10800000">
            <a:off x="819147" y="3649587"/>
            <a:ext cx="0" cy="1371599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4" name="Shape 514"/>
          <p:cNvCxnSpPr/>
          <p:nvPr/>
        </p:nvCxnSpPr>
        <p:spPr>
          <a:xfrm>
            <a:off x="819147" y="3649587"/>
            <a:ext cx="381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15" name="Shape 515"/>
          <p:cNvCxnSpPr/>
          <p:nvPr/>
        </p:nvCxnSpPr>
        <p:spPr>
          <a:xfrm>
            <a:off x="1581148" y="3633712"/>
            <a:ext cx="762000" cy="0"/>
          </a:xfrm>
          <a:prstGeom prst="straightConnector1">
            <a:avLst/>
          </a:pr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516" name="Shape 516"/>
          <p:cNvGrpSpPr/>
          <p:nvPr/>
        </p:nvGrpSpPr>
        <p:grpSpPr>
          <a:xfrm>
            <a:off x="3505197" y="3030462"/>
            <a:ext cx="325437" cy="1168399"/>
            <a:chOff x="2171" y="1153"/>
            <a:chExt cx="205" cy="735"/>
          </a:xfrm>
        </p:grpSpPr>
        <p:sp>
          <p:nvSpPr>
            <p:cNvPr id="517" name="Shape 517"/>
            <p:cNvSpPr txBox="1"/>
            <p:nvPr/>
          </p:nvSpPr>
          <p:spPr>
            <a:xfrm>
              <a:off x="2171" y="1639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</a:p>
          </p:txBody>
        </p:sp>
        <p:sp>
          <p:nvSpPr>
            <p:cNvPr id="518" name="Shape 518"/>
            <p:cNvSpPr txBox="1"/>
            <p:nvPr/>
          </p:nvSpPr>
          <p:spPr>
            <a:xfrm>
              <a:off x="2171" y="1394"/>
              <a:ext cx="205" cy="2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</a:p>
          </p:txBody>
        </p:sp>
        <p:sp>
          <p:nvSpPr>
            <p:cNvPr id="519" name="Shape 519"/>
            <p:cNvSpPr txBox="1"/>
            <p:nvPr/>
          </p:nvSpPr>
          <p:spPr>
            <a:xfrm>
              <a:off x="2171" y="1153"/>
              <a:ext cx="185" cy="25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x</a:t>
              </a:r>
            </a:p>
          </p:txBody>
        </p:sp>
      </p:grpSp>
      <p:grpSp>
        <p:nvGrpSpPr>
          <p:cNvPr id="520" name="Shape 520"/>
          <p:cNvGrpSpPr/>
          <p:nvPr/>
        </p:nvGrpSpPr>
        <p:grpSpPr>
          <a:xfrm>
            <a:off x="5794572" y="2614537"/>
            <a:ext cx="1428750" cy="1177925"/>
            <a:chOff x="3614" y="892"/>
            <a:chExt cx="900" cy="742"/>
          </a:xfrm>
        </p:grpSpPr>
        <p:sp>
          <p:nvSpPr>
            <p:cNvPr id="521" name="Shape 521"/>
            <p:cNvSpPr txBox="1"/>
            <p:nvPr/>
          </p:nvSpPr>
          <p:spPr>
            <a:xfrm>
              <a:off x="3614" y="892"/>
              <a:ext cx="900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 dirty="0" err="1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</a:t>
              </a:r>
              <a:r>
                <a:rPr lang="en-US" sz="2000" b="0" i="0" u="none" strike="noStrike" cap="none" baseline="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[1]</a:t>
              </a:r>
              <a:r>
                <a:rPr lang="en-US" sz="200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2000" b="0" i="0" u="none" strike="noStrike" cap="none" baseline="0" dirty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+ </a:t>
              </a:r>
              <a:r>
                <a:rPr lang="en-US" sz="2000" b="0" i="0" u="none" strike="noStrike" cap="none" baseline="0" dirty="0" smtClean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16</a:t>
              </a:r>
              <a:endPara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2" name="Shape 522"/>
            <p:cNvCxnSpPr/>
            <p:nvPr/>
          </p:nvCxnSpPr>
          <p:spPr>
            <a:xfrm>
              <a:off x="4043" y="16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6" name="Group 5"/>
          <p:cNvGrpSpPr/>
          <p:nvPr/>
        </p:nvGrpSpPr>
        <p:grpSpPr>
          <a:xfrm>
            <a:off x="4874334" y="2863955"/>
            <a:ext cx="832425" cy="514350"/>
            <a:chOff x="1256721" y="1004953"/>
            <a:chExt cx="832425" cy="514350"/>
          </a:xfrm>
        </p:grpSpPr>
        <p:cxnSp>
          <p:nvCxnSpPr>
            <p:cNvPr id="526" name="Shape 526"/>
            <p:cNvCxnSpPr/>
            <p:nvPr/>
          </p:nvCxnSpPr>
          <p:spPr>
            <a:xfrm>
              <a:off x="1318676" y="1519303"/>
              <a:ext cx="654502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528" name="Shape 528"/>
            <p:cNvSpPr txBox="1"/>
            <p:nvPr/>
          </p:nvSpPr>
          <p:spPr>
            <a:xfrm>
              <a:off x="1256721" y="1004953"/>
              <a:ext cx="832425" cy="39528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reg[1]</a:t>
              </a:r>
            </a:p>
          </p:txBody>
        </p:sp>
      </p:grpSp>
      <p:grpSp>
        <p:nvGrpSpPr>
          <p:cNvPr id="530" name="Shape 530"/>
          <p:cNvGrpSpPr/>
          <p:nvPr/>
        </p:nvGrpSpPr>
        <p:grpSpPr>
          <a:xfrm>
            <a:off x="6419851" y="3789286"/>
            <a:ext cx="1904999" cy="1800225"/>
            <a:chOff x="4008" y="1631"/>
            <a:chExt cx="1199" cy="1134"/>
          </a:xfrm>
        </p:grpSpPr>
        <p:cxnSp>
          <p:nvCxnSpPr>
            <p:cNvPr id="531" name="Shape 531"/>
            <p:cNvCxnSpPr/>
            <p:nvPr/>
          </p:nvCxnSpPr>
          <p:spPr>
            <a:xfrm>
              <a:off x="4943" y="1631"/>
              <a:ext cx="191" cy="5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532" name="Shape 532"/>
            <p:cNvSpPr txBox="1"/>
            <p:nvPr/>
          </p:nvSpPr>
          <p:spPr>
            <a:xfrm>
              <a:off x="4008" y="2465"/>
              <a:ext cx="1199" cy="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 dirty="0" smtClean="0">
                  <a:solidFill>
                    <a:schemeClr val="accent2"/>
                  </a:solidFill>
                  <a:latin typeface="Calibri"/>
                  <a:ea typeface="Calibri"/>
                  <a:cs typeface="Calibri"/>
                  <a:sym typeface="Calibri"/>
                </a:rPr>
                <a:t>MEM[r1+16]</a:t>
              </a:r>
              <a:endParaRPr lang="en-US" sz="2000" b="0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3" name="Shape 533"/>
          <p:cNvGrpSpPr/>
          <p:nvPr/>
        </p:nvGrpSpPr>
        <p:grpSpPr>
          <a:xfrm>
            <a:off x="1581148" y="3657524"/>
            <a:ext cx="380999" cy="1363661"/>
            <a:chOff x="960" y="1548"/>
            <a:chExt cx="239" cy="858"/>
          </a:xfrm>
        </p:grpSpPr>
        <p:cxnSp>
          <p:nvCxnSpPr>
            <p:cNvPr id="534" name="Shape 534"/>
            <p:cNvCxnSpPr/>
            <p:nvPr/>
          </p:nvCxnSpPr>
          <p:spPr>
            <a:xfrm>
              <a:off x="1200" y="1548"/>
              <a:ext cx="0" cy="858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5" name="Shape 535"/>
            <p:cNvCxnSpPr/>
            <p:nvPr/>
          </p:nvCxnSpPr>
          <p:spPr>
            <a:xfrm rot="10800000">
              <a:off x="960" y="2400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grpSp>
        <p:nvGrpSpPr>
          <p:cNvPr id="536" name="Shape 536"/>
          <p:cNvGrpSpPr/>
          <p:nvPr/>
        </p:nvGrpSpPr>
        <p:grpSpPr>
          <a:xfrm>
            <a:off x="819148" y="3633712"/>
            <a:ext cx="762000" cy="1374774"/>
            <a:chOff x="480" y="1534"/>
            <a:chExt cx="480" cy="865"/>
          </a:xfrm>
        </p:grpSpPr>
        <p:cxnSp>
          <p:nvCxnSpPr>
            <p:cNvPr id="537" name="Shape 537"/>
            <p:cNvCxnSpPr/>
            <p:nvPr/>
          </p:nvCxnSpPr>
          <p:spPr>
            <a:xfrm rot="10800000">
              <a:off x="480" y="2400"/>
              <a:ext cx="47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8" name="Shape 538"/>
            <p:cNvCxnSpPr/>
            <p:nvPr/>
          </p:nvCxnSpPr>
          <p:spPr>
            <a:xfrm rot="10800000">
              <a:off x="480" y="1534"/>
              <a:ext cx="0" cy="865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9" name="Shape 539"/>
            <p:cNvCxnSpPr/>
            <p:nvPr/>
          </p:nvCxnSpPr>
          <p:spPr>
            <a:xfrm>
              <a:off x="480" y="1534"/>
              <a:ext cx="23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  <p:sp>
        <p:nvSpPr>
          <p:cNvPr id="540" name="Shape 54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>
                <a:sym typeface="Calibri"/>
              </a:rPr>
              <a:t>Example: </a:t>
            </a:r>
            <a:r>
              <a:rPr lang="en-US" smtClean="0">
                <a:sym typeface="Courier New"/>
              </a:rPr>
              <a:t>lw</a:t>
            </a:r>
            <a:r>
              <a:rPr lang="en-US" smtClean="0">
                <a:sym typeface="Calibri"/>
              </a:rPr>
              <a:t> Instruction</a:t>
            </a:r>
            <a:endParaRPr lang="en-US">
              <a:sym typeface="Calibri"/>
            </a:endParaRPr>
          </a:p>
        </p:txBody>
      </p:sp>
      <p:sp>
        <p:nvSpPr>
          <p:cNvPr id="541" name="Shape 541"/>
          <p:cNvSpPr txBox="1"/>
          <p:nvPr/>
        </p:nvSpPr>
        <p:spPr>
          <a:xfrm rot="-5400000">
            <a:off x="1146936" y="3436150"/>
            <a:ext cx="501599" cy="36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x="1962148" y="2487687"/>
            <a:ext cx="1539900" cy="39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lw</a:t>
            </a:r>
            <a:r>
              <a:rPr lang="en-US" sz="2000" b="0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r3, 17(r1)</a:t>
            </a:r>
          </a:p>
        </p:txBody>
      </p:sp>
      <p:sp>
        <p:nvSpPr>
          <p:cNvPr id="543" name="Shape 543"/>
          <p:cNvSpPr/>
          <p:nvPr/>
        </p:nvSpPr>
        <p:spPr>
          <a:xfrm>
            <a:off x="4232653" y="2493887"/>
            <a:ext cx="3962400" cy="1295400"/>
          </a:xfrm>
          <a:custGeom>
            <a:avLst/>
            <a:gdLst/>
            <a:ahLst/>
            <a:cxnLst/>
            <a:rect l="0" t="0" r="0" b="0"/>
            <a:pathLst>
              <a:path w="2496" h="816" extrusionOk="0">
                <a:moveTo>
                  <a:pt x="2496" y="816"/>
                </a:moveTo>
                <a:lnTo>
                  <a:pt x="2496" y="0"/>
                </a:lnTo>
                <a:lnTo>
                  <a:pt x="0" y="0"/>
                </a:lnTo>
                <a:lnTo>
                  <a:pt x="0" y="336"/>
                </a:lnTo>
              </a:path>
            </a:pathLst>
          </a:custGeom>
          <a:noFill/>
          <a:ln w="38100" cap="flat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410313" y="3862338"/>
            <a:ext cx="2135076" cy="1162049"/>
            <a:chOff x="5060884" y="1250874"/>
            <a:chExt cx="2135076" cy="1162049"/>
          </a:xfrm>
        </p:grpSpPr>
        <p:cxnSp>
          <p:nvCxnSpPr>
            <p:cNvPr id="68" name="Shape 524"/>
            <p:cNvCxnSpPr/>
            <p:nvPr/>
          </p:nvCxnSpPr>
          <p:spPr>
            <a:xfrm>
              <a:off x="5060884" y="1250874"/>
              <a:ext cx="53376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cxnSp>
          <p:nvCxnSpPr>
            <p:cNvPr id="69" name="Shape 525"/>
            <p:cNvCxnSpPr/>
            <p:nvPr/>
          </p:nvCxnSpPr>
          <p:spPr>
            <a:xfrm>
              <a:off x="5060884" y="1938261"/>
              <a:ext cx="2135076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71" name="Shape 527"/>
            <p:cNvSpPr txBox="1"/>
            <p:nvPr/>
          </p:nvSpPr>
          <p:spPr>
            <a:xfrm>
              <a:off x="5898075" y="1938261"/>
              <a:ext cx="474991" cy="4746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000" b="0" i="0" u="none" strike="noStrike" cap="none" baseline="0" dirty="0" smtClean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lang="en-US" sz="2000" b="0" i="0" u="none" strike="noStrike" cap="none" baseline="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3" name="Shape 529"/>
            <p:cNvCxnSpPr/>
            <p:nvPr/>
          </p:nvCxnSpPr>
          <p:spPr>
            <a:xfrm>
              <a:off x="5060884" y="1555674"/>
              <a:ext cx="533769" cy="0"/>
            </a:xfrm>
            <a:prstGeom prst="straightConnector1">
              <a:avLst/>
            </a:prstGeom>
            <a:noFill/>
            <a:ln w="38100" cap="flat">
              <a:solidFill>
                <a:schemeClr val="accent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</p:grpSp>
    </p:spTree>
    <p:extLst>
      <p:ext uri="{BB962C8B-B14F-4D97-AF65-F5344CB8AC3E}">
        <p14:creationId xmlns:p14="http://schemas.microsoft.com/office/powerpoint/2010/main" val="3234941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Clickers/Peer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MIPS instruction is active in the fewest stages?</a:t>
            </a:r>
          </a:p>
          <a:p>
            <a:pPr marL="0" indent="0">
              <a:buNone/>
            </a:pPr>
            <a:r>
              <a:rPr lang="en-US" dirty="0" smtClean="0"/>
              <a:t>A: LW</a:t>
            </a:r>
          </a:p>
          <a:p>
            <a:pPr marL="0" indent="0">
              <a:buNone/>
            </a:pPr>
            <a:r>
              <a:rPr lang="en-US" dirty="0" smtClean="0"/>
              <a:t>B: BEQ</a:t>
            </a:r>
          </a:p>
          <a:p>
            <a:pPr marL="0" indent="0">
              <a:buNone/>
            </a:pPr>
            <a:r>
              <a:rPr lang="en-US" dirty="0" smtClean="0"/>
              <a:t>C: J</a:t>
            </a:r>
          </a:p>
          <a:p>
            <a:pPr marL="0" indent="0">
              <a:buNone/>
            </a:pPr>
            <a:r>
              <a:rPr lang="en-US" dirty="0" smtClean="0"/>
              <a:t>D: JAL</a:t>
            </a:r>
          </a:p>
          <a:p>
            <a:pPr marL="0" indent="0">
              <a:buNone/>
            </a:pPr>
            <a:r>
              <a:rPr lang="en-US" dirty="0" smtClean="0"/>
              <a:t>E: ADDU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1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Processor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Design: 5 steps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0132" y="1176867"/>
            <a:ext cx="8923867" cy="5681133"/>
          </a:xfrm>
        </p:spPr>
        <p:txBody>
          <a:bodyPr>
            <a:normAutofit lnSpcReduction="10000"/>
          </a:bodyPr>
          <a:lstStyle/>
          <a:p>
            <a:pPr lvl="1">
              <a:buFont typeface="Arial" charset="0"/>
              <a:buNone/>
              <a:defRPr/>
            </a:pPr>
            <a:r>
              <a:rPr lang="en-US" dirty="0" smtClean="0"/>
              <a:t>Step 1: Analyze instruction set </a:t>
            </a:r>
            <a:r>
              <a:rPr lang="en-US" dirty="0" smtClean="0">
                <a:sym typeface="Wingdings" charset="2"/>
              </a:rPr>
              <a:t>to determine</a:t>
            </a:r>
            <a:r>
              <a:rPr lang="en-US" dirty="0" smtClean="0"/>
              <a:t> </a:t>
            </a: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Meaning of each instruction is given by register transfers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include storage element for ISA registers</a:t>
            </a:r>
          </a:p>
          <a:p>
            <a:pPr lvl="1">
              <a:lnSpc>
                <a:spcPct val="80000"/>
              </a:lnSpc>
            </a:pPr>
            <a:r>
              <a:rPr lang="en-US" sz="2600" dirty="0" err="1" smtClean="0">
                <a:latin typeface="Calibri" charset="0"/>
                <a:ea typeface="ＭＳ Ｐゴシック" charset="0"/>
              </a:rPr>
              <a:t>Datapath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 must support each register transfer</a:t>
            </a:r>
            <a:endParaRPr lang="en-US" sz="2600" dirty="0" smtClean="0"/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2: Select set of </a:t>
            </a:r>
            <a:r>
              <a:rPr lang="en-US" dirty="0" err="1" smtClean="0"/>
              <a:t>datapath</a:t>
            </a:r>
            <a:r>
              <a:rPr lang="en-US" dirty="0" smtClean="0"/>
              <a:t> 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Step 3: Assemble </a:t>
            </a:r>
            <a:r>
              <a:rPr lang="en-US" dirty="0" err="1" smtClean="0"/>
              <a:t>datapath</a:t>
            </a:r>
            <a:r>
              <a:rPr lang="en-US" dirty="0" smtClean="0"/>
              <a:t> components that meet 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4: Analyze implementation of each instruction to determine setting of control points that realizes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Step 5: Assemble the control logic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51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299075"/>
          </a:xfrm>
          <a:noFill/>
          <a:ln/>
        </p:spPr>
        <p:txBody>
          <a:bodyPr/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sz="2400" dirty="0"/>
              <a:t>All MIPS instructions are 32 bits long.  3 formats:</a:t>
            </a:r>
            <a:br>
              <a:rPr lang="en-US" sz="2400" dirty="0"/>
            </a:br>
            <a:endParaRPr lang="en-US" sz="24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R-type</a:t>
            </a:r>
            <a:br>
              <a:rPr lang="en-US" sz="2000" dirty="0"/>
            </a:b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endParaRPr lang="en-US" sz="28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I-type</a:t>
            </a:r>
            <a:br>
              <a:rPr lang="en-US" sz="2000" dirty="0"/>
            </a:b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endParaRPr lang="en-US" sz="28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/>
              <a:t>J-type</a:t>
            </a:r>
            <a:br>
              <a:rPr lang="en-US" sz="2000" dirty="0"/>
            </a:br>
            <a:endParaRPr lang="en-US" sz="2400" dirty="0" smtClean="0"/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different fields are: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1"/>
                </a:solidFill>
              </a:rPr>
              <a:t>op</a:t>
            </a:r>
            <a:r>
              <a:rPr lang="en-US" sz="2000" dirty="0"/>
              <a:t>: operation (“</a:t>
            </a:r>
            <a:r>
              <a:rPr lang="en-US" sz="2000" dirty="0" err="1"/>
              <a:t>opcode</a:t>
            </a:r>
            <a:r>
              <a:rPr lang="en-US" sz="2000" dirty="0"/>
              <a:t>”) of the instruction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chemeClr val="accent2"/>
                </a:solidFill>
              </a:rPr>
              <a:t>rs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rt</a:t>
            </a:r>
            <a:r>
              <a:rPr lang="en-US" sz="2000" dirty="0">
                <a:solidFill>
                  <a:schemeClr val="accent2"/>
                </a:solidFill>
              </a:rPr>
              <a:t>, rd</a:t>
            </a:r>
            <a:r>
              <a:rPr lang="en-US" sz="2000" dirty="0"/>
              <a:t>: the source and destination register </a:t>
            </a:r>
            <a:r>
              <a:rPr lang="en-US" sz="2000" dirty="0" err="1"/>
              <a:t>specifiers</a:t>
            </a:r>
            <a:endParaRPr lang="en-US" sz="2000" dirty="0"/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rgbClr val="008000"/>
                </a:solidFill>
              </a:rPr>
              <a:t>shamt</a:t>
            </a:r>
            <a:r>
              <a:rPr lang="en-US" sz="2000" dirty="0"/>
              <a:t>: shift amount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funct</a:t>
            </a:r>
            <a:r>
              <a:rPr lang="en-US" sz="2000" dirty="0"/>
              <a:t>: selects the variant of the operation in the “op” field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hlink"/>
                </a:solidFill>
              </a:rPr>
              <a:t>address / immediate</a:t>
            </a:r>
            <a:r>
              <a:rPr lang="en-US" sz="2000" dirty="0"/>
              <a:t>: address offset or immediate value</a:t>
            </a:r>
          </a:p>
          <a:p>
            <a:pPr marL="508000" lvl="1">
              <a:lnSpc>
                <a:spcPct val="7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4"/>
                </a:solidFill>
              </a:rPr>
              <a:t>target address</a:t>
            </a:r>
            <a:r>
              <a:rPr lang="en-US" sz="2000" dirty="0"/>
              <a:t>: target address of jump instruction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0313" y="3171825"/>
            <a:ext cx="6302375" cy="942975"/>
            <a:chOff x="1575" y="1824"/>
            <a:chExt cx="3970" cy="594"/>
          </a:xfrm>
        </p:grpSpPr>
        <p:sp>
          <p:nvSpPr>
            <p:cNvPr id="2556933" name="Rectangle 5"/>
            <p:cNvSpPr>
              <a:spLocks noChangeArrowheads="1"/>
            </p:cNvSpPr>
            <p:nvPr/>
          </p:nvSpPr>
          <p:spPr bwMode="auto">
            <a:xfrm>
              <a:off x="1640" y="2024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36" y="2016"/>
              <a:ext cx="664" cy="210"/>
              <a:chOff x="1636" y="2016"/>
              <a:chExt cx="664" cy="210"/>
            </a:xfrm>
          </p:grpSpPr>
          <p:sp>
            <p:nvSpPr>
              <p:cNvPr id="2556935" name="Rectangle 7"/>
              <p:cNvSpPr>
                <a:spLocks noChangeArrowheads="1"/>
              </p:cNvSpPr>
              <p:nvPr/>
            </p:nvSpPr>
            <p:spPr bwMode="auto">
              <a:xfrm>
                <a:off x="1636" y="2020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36" name="Rectangle 8"/>
              <p:cNvSpPr>
                <a:spLocks noChangeArrowheads="1"/>
              </p:cNvSpPr>
              <p:nvPr/>
            </p:nvSpPr>
            <p:spPr bwMode="auto">
              <a:xfrm>
                <a:off x="1833" y="2016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pitchFamily="-65" charset="0"/>
                  </a:rPr>
                  <a:t>op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556937" name="Rectangle 9"/>
            <p:cNvSpPr>
              <a:spLocks noChangeArrowheads="1"/>
            </p:cNvSpPr>
            <p:nvPr/>
          </p:nvSpPr>
          <p:spPr bwMode="auto">
            <a:xfrm>
              <a:off x="2308" y="2020"/>
              <a:ext cx="316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6938" name="Rectangle 10"/>
            <p:cNvSpPr>
              <a:spLocks noChangeArrowheads="1"/>
            </p:cNvSpPr>
            <p:nvPr/>
          </p:nvSpPr>
          <p:spPr bwMode="auto">
            <a:xfrm>
              <a:off x="3314" y="2016"/>
              <a:ext cx="89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>
                  <a:solidFill>
                    <a:schemeClr val="accent4"/>
                  </a:solidFill>
                  <a:latin typeface="Times" pitchFamily="-65" charset="0"/>
                </a:rPr>
                <a:t>target address</a:t>
              </a:r>
            </a:p>
          </p:txBody>
        </p:sp>
        <p:sp>
          <p:nvSpPr>
            <p:cNvPr id="2556939" name="Rectangle 11"/>
            <p:cNvSpPr>
              <a:spLocks noChangeArrowheads="1"/>
            </p:cNvSpPr>
            <p:nvPr/>
          </p:nvSpPr>
          <p:spPr bwMode="auto">
            <a:xfrm>
              <a:off x="5367" y="1824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0</a:t>
              </a:r>
            </a:p>
          </p:txBody>
        </p:sp>
        <p:sp>
          <p:nvSpPr>
            <p:cNvPr id="2556940" name="Rectangle 12"/>
            <p:cNvSpPr>
              <a:spLocks noChangeArrowheads="1"/>
            </p:cNvSpPr>
            <p:nvPr/>
          </p:nvSpPr>
          <p:spPr bwMode="auto">
            <a:xfrm>
              <a:off x="2103" y="1824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</a:t>
              </a:r>
            </a:p>
          </p:txBody>
        </p:sp>
        <p:sp>
          <p:nvSpPr>
            <p:cNvPr id="2556941" name="Rectangle 13"/>
            <p:cNvSpPr>
              <a:spLocks noChangeArrowheads="1"/>
            </p:cNvSpPr>
            <p:nvPr/>
          </p:nvSpPr>
          <p:spPr bwMode="auto">
            <a:xfrm>
              <a:off x="1575" y="1824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31</a:t>
              </a:r>
            </a:p>
          </p:txBody>
        </p:sp>
        <p:sp>
          <p:nvSpPr>
            <p:cNvPr id="2556942" name="Rectangle 14"/>
            <p:cNvSpPr>
              <a:spLocks noChangeArrowheads="1"/>
            </p:cNvSpPr>
            <p:nvPr/>
          </p:nvSpPr>
          <p:spPr bwMode="auto">
            <a:xfrm>
              <a:off x="1815" y="2208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43" name="Rectangle 15"/>
            <p:cNvSpPr>
              <a:spLocks noChangeArrowheads="1"/>
            </p:cNvSpPr>
            <p:nvPr/>
          </p:nvSpPr>
          <p:spPr bwMode="auto">
            <a:xfrm>
              <a:off x="3591" y="2208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 bits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500313" y="1495425"/>
            <a:ext cx="6302375" cy="942975"/>
            <a:chOff x="1575" y="768"/>
            <a:chExt cx="3970" cy="594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575" y="768"/>
              <a:ext cx="3970" cy="404"/>
              <a:chOff x="1575" y="768"/>
              <a:chExt cx="3970" cy="404"/>
            </a:xfrm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1636" y="960"/>
                <a:ext cx="3832" cy="212"/>
                <a:chOff x="1636" y="960"/>
                <a:chExt cx="3832" cy="212"/>
              </a:xfrm>
            </p:grpSpPr>
            <p:sp>
              <p:nvSpPr>
                <p:cNvPr id="2556947" name="Rectangle 19"/>
                <p:cNvSpPr>
                  <a:spLocks noChangeArrowheads="1"/>
                </p:cNvSpPr>
                <p:nvPr/>
              </p:nvSpPr>
              <p:spPr bwMode="auto">
                <a:xfrm>
                  <a:off x="1640" y="968"/>
                  <a:ext cx="3824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1636" y="960"/>
                  <a:ext cx="3832" cy="212"/>
                  <a:chOff x="1636" y="960"/>
                  <a:chExt cx="3832" cy="212"/>
                </a:xfrm>
              </p:grpSpPr>
              <p:grpSp>
                <p:nvGrpSpPr>
                  <p:cNvPr id="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1636" y="960"/>
                    <a:ext cx="664" cy="210"/>
                    <a:chOff x="1636" y="960"/>
                    <a:chExt cx="664" cy="210"/>
                  </a:xfrm>
                </p:grpSpPr>
                <p:sp>
                  <p:nvSpPr>
                    <p:cNvPr id="255695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36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33" y="960"/>
                      <a:ext cx="249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pitchFamily="-65" charset="0"/>
                        </a:rPr>
                        <a:t>op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308" y="960"/>
                    <a:ext cx="616" cy="210"/>
                    <a:chOff x="2308" y="960"/>
                    <a:chExt cx="616" cy="210"/>
                  </a:xfrm>
                </p:grpSpPr>
                <p:sp>
                  <p:nvSpPr>
                    <p:cNvPr id="255695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7" y="960"/>
                      <a:ext cx="221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rs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932" y="960"/>
                    <a:ext cx="616" cy="210"/>
                    <a:chOff x="2932" y="960"/>
                    <a:chExt cx="616" cy="210"/>
                  </a:xfrm>
                </p:grpSpPr>
                <p:sp>
                  <p:nvSpPr>
                    <p:cNvPr id="255695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57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1" y="960"/>
                      <a:ext cx="213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rt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556" y="960"/>
                    <a:ext cx="616" cy="210"/>
                    <a:chOff x="3556" y="960"/>
                    <a:chExt cx="616" cy="210"/>
                  </a:xfrm>
                </p:grpSpPr>
                <p:sp>
                  <p:nvSpPr>
                    <p:cNvPr id="255695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56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5" y="960"/>
                      <a:ext cx="242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solidFill>
                            <a:schemeClr val="accent2"/>
                          </a:solidFill>
                          <a:latin typeface="Times" pitchFamily="-65" charset="0"/>
                        </a:rPr>
                        <a:t>rd</a:t>
                      </a:r>
                      <a:endParaRPr lang="en-US" sz="1600" b="1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180" y="960"/>
                    <a:ext cx="616" cy="210"/>
                    <a:chOff x="4180" y="960"/>
                    <a:chExt cx="616" cy="210"/>
                  </a:xfrm>
                </p:grpSpPr>
                <p:sp>
                  <p:nvSpPr>
                    <p:cNvPr id="2556962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80" y="964"/>
                      <a:ext cx="616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3" y="960"/>
                      <a:ext cx="448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 dirty="0" err="1">
                          <a:solidFill>
                            <a:srgbClr val="008000"/>
                          </a:solidFill>
                          <a:latin typeface="Times" pitchFamily="-65" charset="0"/>
                        </a:rPr>
                        <a:t>shamt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  <p:grpSp>
                <p:nvGrpSpPr>
                  <p:cNvPr id="1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4804" y="960"/>
                    <a:ext cx="664" cy="212"/>
                    <a:chOff x="4804" y="960"/>
                    <a:chExt cx="664" cy="212"/>
                  </a:xfrm>
                </p:grpSpPr>
                <p:sp>
                  <p:nvSpPr>
                    <p:cNvPr id="255696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4" y="964"/>
                      <a:ext cx="66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5696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1" y="960"/>
                      <a:ext cx="402" cy="21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Times" pitchFamily="-65" charset="0"/>
                        </a:rPr>
                        <a:t>funct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Times" pitchFamily="-65" charset="0"/>
                      </a:endParaRPr>
                    </a:p>
                  </p:txBody>
                </p:sp>
              </p:grpSp>
            </p:grpSp>
          </p:grpSp>
          <p:sp>
            <p:nvSpPr>
              <p:cNvPr id="2556967" name="Rectangle 39"/>
              <p:cNvSpPr>
                <a:spLocks noChangeArrowheads="1"/>
              </p:cNvSpPr>
              <p:nvPr/>
            </p:nvSpPr>
            <p:spPr bwMode="auto">
              <a:xfrm>
                <a:off x="5367" y="768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0</a:t>
                </a:r>
              </a:p>
            </p:txBody>
          </p:sp>
          <p:sp>
            <p:nvSpPr>
              <p:cNvPr id="2556968" name="Rectangle 40"/>
              <p:cNvSpPr>
                <a:spLocks noChangeArrowheads="1"/>
              </p:cNvSpPr>
              <p:nvPr/>
            </p:nvSpPr>
            <p:spPr bwMode="auto">
              <a:xfrm>
                <a:off x="4647" y="768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6</a:t>
                </a:r>
              </a:p>
            </p:txBody>
          </p:sp>
          <p:sp>
            <p:nvSpPr>
              <p:cNvPr id="2556969" name="Rectangle 41"/>
              <p:cNvSpPr>
                <a:spLocks noChangeArrowheads="1"/>
              </p:cNvSpPr>
              <p:nvPr/>
            </p:nvSpPr>
            <p:spPr bwMode="auto">
              <a:xfrm>
                <a:off x="3975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11</a:t>
                </a:r>
              </a:p>
            </p:txBody>
          </p:sp>
          <p:sp>
            <p:nvSpPr>
              <p:cNvPr id="2556970" name="Rectangle 42"/>
              <p:cNvSpPr>
                <a:spLocks noChangeArrowheads="1"/>
              </p:cNvSpPr>
              <p:nvPr/>
            </p:nvSpPr>
            <p:spPr bwMode="auto">
              <a:xfrm>
                <a:off x="3351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16</a:t>
                </a:r>
              </a:p>
            </p:txBody>
          </p:sp>
          <p:sp>
            <p:nvSpPr>
              <p:cNvPr id="2556971" name="Rectangle 43"/>
              <p:cNvSpPr>
                <a:spLocks noChangeArrowheads="1"/>
              </p:cNvSpPr>
              <p:nvPr/>
            </p:nvSpPr>
            <p:spPr bwMode="auto">
              <a:xfrm>
                <a:off x="2727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21</a:t>
                </a:r>
              </a:p>
            </p:txBody>
          </p:sp>
          <p:sp>
            <p:nvSpPr>
              <p:cNvPr id="2556972" name="Rectangle 44"/>
              <p:cNvSpPr>
                <a:spLocks noChangeArrowheads="1"/>
              </p:cNvSpPr>
              <p:nvPr/>
            </p:nvSpPr>
            <p:spPr bwMode="auto">
              <a:xfrm>
                <a:off x="2103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26</a:t>
                </a:r>
              </a:p>
            </p:txBody>
          </p:sp>
          <p:sp>
            <p:nvSpPr>
              <p:cNvPr id="2556973" name="Rectangle 45"/>
              <p:cNvSpPr>
                <a:spLocks noChangeArrowheads="1"/>
              </p:cNvSpPr>
              <p:nvPr/>
            </p:nvSpPr>
            <p:spPr bwMode="auto">
              <a:xfrm>
                <a:off x="1575" y="768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  <a:latin typeface="Times" pitchFamily="-65" charset="0"/>
                  </a:rPr>
                  <a:t>31</a:t>
                </a:r>
              </a:p>
            </p:txBody>
          </p:sp>
        </p:grpSp>
        <p:sp>
          <p:nvSpPr>
            <p:cNvPr id="2556974" name="Rectangle 46"/>
            <p:cNvSpPr>
              <a:spLocks noChangeArrowheads="1"/>
            </p:cNvSpPr>
            <p:nvPr/>
          </p:nvSpPr>
          <p:spPr bwMode="auto">
            <a:xfrm>
              <a:off x="1815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75" name="Rectangle 47"/>
            <p:cNvSpPr>
              <a:spLocks noChangeArrowheads="1"/>
            </p:cNvSpPr>
            <p:nvPr/>
          </p:nvSpPr>
          <p:spPr bwMode="auto">
            <a:xfrm>
              <a:off x="4983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76" name="Rectangle 48"/>
            <p:cNvSpPr>
              <a:spLocks noChangeArrowheads="1"/>
            </p:cNvSpPr>
            <p:nvPr/>
          </p:nvSpPr>
          <p:spPr bwMode="auto">
            <a:xfrm>
              <a:off x="4311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7" name="Rectangle 49"/>
            <p:cNvSpPr>
              <a:spLocks noChangeArrowheads="1"/>
            </p:cNvSpPr>
            <p:nvPr/>
          </p:nvSpPr>
          <p:spPr bwMode="auto">
            <a:xfrm>
              <a:off x="3687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8" name="Rectangle 50"/>
            <p:cNvSpPr>
              <a:spLocks noChangeArrowheads="1"/>
            </p:cNvSpPr>
            <p:nvPr/>
          </p:nvSpPr>
          <p:spPr bwMode="auto">
            <a:xfrm>
              <a:off x="3063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6979" name="Rectangle 51"/>
            <p:cNvSpPr>
              <a:spLocks noChangeArrowheads="1"/>
            </p:cNvSpPr>
            <p:nvPr/>
          </p:nvSpPr>
          <p:spPr bwMode="auto">
            <a:xfrm>
              <a:off x="2439" y="1152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2500313" y="2333625"/>
            <a:ext cx="6302375" cy="942975"/>
            <a:chOff x="1575" y="1296"/>
            <a:chExt cx="3970" cy="594"/>
          </a:xfrm>
        </p:grpSpPr>
        <p:sp>
          <p:nvSpPr>
            <p:cNvPr id="2556981" name="Rectangle 53"/>
            <p:cNvSpPr>
              <a:spLocks noChangeArrowheads="1"/>
            </p:cNvSpPr>
            <p:nvPr/>
          </p:nvSpPr>
          <p:spPr bwMode="auto">
            <a:xfrm>
              <a:off x="1640" y="1496"/>
              <a:ext cx="382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1636" y="1488"/>
              <a:ext cx="664" cy="210"/>
              <a:chOff x="1636" y="1488"/>
              <a:chExt cx="664" cy="210"/>
            </a:xfrm>
          </p:grpSpPr>
          <p:sp>
            <p:nvSpPr>
              <p:cNvPr id="2556983" name="Rectangle 55"/>
              <p:cNvSpPr>
                <a:spLocks noChangeArrowheads="1"/>
              </p:cNvSpPr>
              <p:nvPr/>
            </p:nvSpPr>
            <p:spPr bwMode="auto">
              <a:xfrm>
                <a:off x="1636" y="1492"/>
                <a:ext cx="66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84" name="Rectangle 56"/>
              <p:cNvSpPr>
                <a:spLocks noChangeArrowheads="1"/>
              </p:cNvSpPr>
              <p:nvPr/>
            </p:nvSpPr>
            <p:spPr bwMode="auto">
              <a:xfrm>
                <a:off x="1833" y="1488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pitchFamily="-65" charset="0"/>
                  </a:rPr>
                  <a:t>op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2308" y="1488"/>
              <a:ext cx="616" cy="210"/>
              <a:chOff x="2308" y="1488"/>
              <a:chExt cx="616" cy="210"/>
            </a:xfrm>
          </p:grpSpPr>
          <p:sp>
            <p:nvSpPr>
              <p:cNvPr id="2556986" name="Rectangle 58"/>
              <p:cNvSpPr>
                <a:spLocks noChangeArrowheads="1"/>
              </p:cNvSpPr>
              <p:nvPr/>
            </p:nvSpPr>
            <p:spPr bwMode="auto">
              <a:xfrm>
                <a:off x="2308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87" name="Rectangle 59"/>
              <p:cNvSpPr>
                <a:spLocks noChangeArrowheads="1"/>
              </p:cNvSpPr>
              <p:nvPr/>
            </p:nvSpPr>
            <p:spPr bwMode="auto">
              <a:xfrm>
                <a:off x="2487" y="1488"/>
                <a:ext cx="22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Times" pitchFamily="-65" charset="0"/>
                  </a:rPr>
                  <a:t>rs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grpSp>
          <p:nvGrpSpPr>
            <p:cNvPr id="17" name="Group 60"/>
            <p:cNvGrpSpPr>
              <a:grpSpLocks/>
            </p:cNvGrpSpPr>
            <p:nvPr/>
          </p:nvGrpSpPr>
          <p:grpSpPr bwMode="auto">
            <a:xfrm>
              <a:off x="2932" y="1488"/>
              <a:ext cx="616" cy="210"/>
              <a:chOff x="2932" y="1488"/>
              <a:chExt cx="616" cy="210"/>
            </a:xfrm>
          </p:grpSpPr>
          <p:sp>
            <p:nvSpPr>
              <p:cNvPr id="2556989" name="Rectangle 61"/>
              <p:cNvSpPr>
                <a:spLocks noChangeArrowheads="1"/>
              </p:cNvSpPr>
              <p:nvPr/>
            </p:nvSpPr>
            <p:spPr bwMode="auto">
              <a:xfrm>
                <a:off x="2932" y="1492"/>
                <a:ext cx="616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6990" name="Rectangle 62"/>
              <p:cNvSpPr>
                <a:spLocks noChangeArrowheads="1"/>
              </p:cNvSpPr>
              <p:nvPr/>
            </p:nvSpPr>
            <p:spPr bwMode="auto">
              <a:xfrm>
                <a:off x="3111" y="1488"/>
                <a:ext cx="21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accent2"/>
                    </a:solidFill>
                    <a:latin typeface="Times" pitchFamily="-65" charset="0"/>
                  </a:rPr>
                  <a:t>rt</a:t>
                </a:r>
                <a:endParaRPr lang="en-US" sz="1600" b="1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</p:grpSp>
        <p:sp>
          <p:nvSpPr>
            <p:cNvPr id="2556991" name="Rectangle 63"/>
            <p:cNvSpPr>
              <a:spLocks noChangeArrowheads="1"/>
            </p:cNvSpPr>
            <p:nvPr/>
          </p:nvSpPr>
          <p:spPr bwMode="auto">
            <a:xfrm>
              <a:off x="3556" y="1492"/>
              <a:ext cx="1912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6992" name="Rectangle 64"/>
            <p:cNvSpPr>
              <a:spLocks noChangeArrowheads="1"/>
            </p:cNvSpPr>
            <p:nvPr/>
          </p:nvSpPr>
          <p:spPr bwMode="auto">
            <a:xfrm>
              <a:off x="4137" y="1477"/>
              <a:ext cx="114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hlink"/>
                  </a:solidFill>
                  <a:latin typeface="Times" pitchFamily="-65" charset="0"/>
                </a:rPr>
                <a:t>address/immediate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2556993" name="Rectangle 65"/>
            <p:cNvSpPr>
              <a:spLocks noChangeArrowheads="1"/>
            </p:cNvSpPr>
            <p:nvPr/>
          </p:nvSpPr>
          <p:spPr bwMode="auto">
            <a:xfrm>
              <a:off x="5367" y="1296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0</a:t>
              </a:r>
            </a:p>
          </p:txBody>
        </p:sp>
        <p:sp>
          <p:nvSpPr>
            <p:cNvPr id="2556994" name="Rectangle 66"/>
            <p:cNvSpPr>
              <a:spLocks noChangeArrowheads="1"/>
            </p:cNvSpPr>
            <p:nvPr/>
          </p:nvSpPr>
          <p:spPr bwMode="auto">
            <a:xfrm>
              <a:off x="3351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16</a:t>
              </a:r>
            </a:p>
          </p:txBody>
        </p:sp>
        <p:sp>
          <p:nvSpPr>
            <p:cNvPr id="2556995" name="Rectangle 67"/>
            <p:cNvSpPr>
              <a:spLocks noChangeArrowheads="1"/>
            </p:cNvSpPr>
            <p:nvPr/>
          </p:nvSpPr>
          <p:spPr bwMode="auto">
            <a:xfrm>
              <a:off x="2727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21</a:t>
              </a:r>
            </a:p>
          </p:txBody>
        </p:sp>
        <p:sp>
          <p:nvSpPr>
            <p:cNvPr id="2556996" name="Rectangle 68"/>
            <p:cNvSpPr>
              <a:spLocks noChangeArrowheads="1"/>
            </p:cNvSpPr>
            <p:nvPr/>
          </p:nvSpPr>
          <p:spPr bwMode="auto">
            <a:xfrm>
              <a:off x="2103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26</a:t>
              </a:r>
            </a:p>
          </p:txBody>
        </p:sp>
        <p:sp>
          <p:nvSpPr>
            <p:cNvPr id="2556997" name="Rectangle 69"/>
            <p:cNvSpPr>
              <a:spLocks noChangeArrowheads="1"/>
            </p:cNvSpPr>
            <p:nvPr/>
          </p:nvSpPr>
          <p:spPr bwMode="auto">
            <a:xfrm>
              <a:off x="1575" y="1296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31</a:t>
              </a:r>
            </a:p>
          </p:txBody>
        </p:sp>
        <p:sp>
          <p:nvSpPr>
            <p:cNvPr id="2556998" name="Rectangle 70"/>
            <p:cNvSpPr>
              <a:spLocks noChangeArrowheads="1"/>
            </p:cNvSpPr>
            <p:nvPr/>
          </p:nvSpPr>
          <p:spPr bwMode="auto">
            <a:xfrm>
              <a:off x="1815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6 bits</a:t>
              </a:r>
            </a:p>
          </p:txBody>
        </p:sp>
        <p:sp>
          <p:nvSpPr>
            <p:cNvPr id="2556999" name="Rectangle 71"/>
            <p:cNvSpPr>
              <a:spLocks noChangeArrowheads="1"/>
            </p:cNvSpPr>
            <p:nvPr/>
          </p:nvSpPr>
          <p:spPr bwMode="auto">
            <a:xfrm>
              <a:off x="4263" y="1680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16 bits</a:t>
              </a:r>
            </a:p>
          </p:txBody>
        </p:sp>
        <p:sp>
          <p:nvSpPr>
            <p:cNvPr id="2557000" name="Rectangle 72"/>
            <p:cNvSpPr>
              <a:spLocks noChangeArrowheads="1"/>
            </p:cNvSpPr>
            <p:nvPr/>
          </p:nvSpPr>
          <p:spPr bwMode="auto">
            <a:xfrm>
              <a:off x="3063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  <p:sp>
          <p:nvSpPr>
            <p:cNvPr id="2557001" name="Rectangle 73"/>
            <p:cNvSpPr>
              <a:spLocks noChangeArrowheads="1"/>
            </p:cNvSpPr>
            <p:nvPr/>
          </p:nvSpPr>
          <p:spPr bwMode="auto">
            <a:xfrm>
              <a:off x="2439" y="1680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Times" pitchFamily="-65" charset="0"/>
                </a:rPr>
                <a:t>5 bits</a:t>
              </a:r>
            </a:p>
          </p:txBody>
        </p:sp>
      </p:grpSp>
      <p:sp>
        <p:nvSpPr>
          <p:cNvPr id="74" name="Title 73"/>
          <p:cNvSpPr>
            <a:spLocks noGrp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/>
          <a:lstStyle/>
          <a:p>
            <a:r>
              <a:rPr lang="en-US" dirty="0" smtClean="0"/>
              <a:t>The MIPS Instruction Formats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9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3" y="1430338"/>
            <a:ext cx="8191500" cy="5230812"/>
          </a:xfrm>
        </p:spPr>
        <p:txBody>
          <a:bodyPr/>
          <a:lstStyle/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ADDU and SUBU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addu rd,rs,rt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subu rd,rs,rt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OR Immediate: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ori rt,rs,imm16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LOAD and </a:t>
            </a:r>
            <a:b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STORE Word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lw rt,rs,imm16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sw rt,rs,imm16</a:t>
            </a:r>
            <a:endParaRPr lang="en-US" sz="2400">
              <a:latin typeface="Calibri" charset="0"/>
              <a:ea typeface="ＭＳ Ｐゴシック" charset="0"/>
            </a:endParaRPr>
          </a:p>
          <a:p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BRANCH:</a:t>
            </a:r>
          </a:p>
          <a:p>
            <a:pPr lvl="1"/>
            <a:r>
              <a:rPr lang="en-US" sz="2400">
                <a:latin typeface="Courier"/>
                <a:ea typeface="ＭＳ Ｐゴシック" charset="0"/>
              </a:rPr>
              <a:t>beq rs,rt,imm16</a:t>
            </a:r>
            <a:endParaRPr lang="en-US">
              <a:latin typeface="Calibri" charset="0"/>
              <a:ea typeface="ＭＳ Ｐゴシック" charset="0"/>
            </a:endParaRPr>
          </a:p>
        </p:txBody>
      </p:sp>
      <p:grpSp>
        <p:nvGrpSpPr>
          <p:cNvPr id="24579" name="Group 4"/>
          <p:cNvGrpSpPr>
            <a:grpSpLocks/>
          </p:cNvGrpSpPr>
          <p:nvPr/>
        </p:nvGrpSpPr>
        <p:grpSpPr bwMode="auto">
          <a:xfrm>
            <a:off x="3200400" y="1582738"/>
            <a:ext cx="5949950" cy="942975"/>
            <a:chOff x="1918" y="672"/>
            <a:chExt cx="3748" cy="594"/>
          </a:xfrm>
        </p:grpSpPr>
        <p:grpSp>
          <p:nvGrpSpPr>
            <p:cNvPr id="24650" name="Group 5"/>
            <p:cNvGrpSpPr>
              <a:grpSpLocks/>
            </p:cNvGrpSpPr>
            <p:nvPr/>
          </p:nvGrpSpPr>
          <p:grpSpPr bwMode="auto">
            <a:xfrm>
              <a:off x="1918" y="672"/>
              <a:ext cx="3748" cy="402"/>
              <a:chOff x="1918" y="672"/>
              <a:chExt cx="3748" cy="402"/>
            </a:xfrm>
          </p:grpSpPr>
          <p:grpSp>
            <p:nvGrpSpPr>
              <p:cNvPr id="24657" name="Group 6"/>
              <p:cNvGrpSpPr>
                <a:grpSpLocks/>
              </p:cNvGrpSpPr>
              <p:nvPr/>
            </p:nvGrpSpPr>
            <p:grpSpPr bwMode="auto">
              <a:xfrm>
                <a:off x="1979" y="864"/>
                <a:ext cx="3607" cy="210"/>
                <a:chOff x="1979" y="864"/>
                <a:chExt cx="3607" cy="210"/>
              </a:xfrm>
            </p:grpSpPr>
            <p:sp>
              <p:nvSpPr>
                <p:cNvPr id="24665" name="Rectangle 7"/>
                <p:cNvSpPr>
                  <a:spLocks noChangeArrowheads="1"/>
                </p:cNvSpPr>
                <p:nvPr/>
              </p:nvSpPr>
              <p:spPr bwMode="auto">
                <a:xfrm>
                  <a:off x="1983" y="872"/>
                  <a:ext cx="3599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666" name="Group 8"/>
                <p:cNvGrpSpPr>
                  <a:grpSpLocks/>
                </p:cNvGrpSpPr>
                <p:nvPr/>
              </p:nvGrpSpPr>
              <p:grpSpPr bwMode="auto">
                <a:xfrm>
                  <a:off x="1979" y="864"/>
                  <a:ext cx="3607" cy="210"/>
                  <a:chOff x="1979" y="864"/>
                  <a:chExt cx="3607" cy="210"/>
                </a:xfrm>
              </p:grpSpPr>
              <p:grpSp>
                <p:nvGrpSpPr>
                  <p:cNvPr id="2466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979" y="864"/>
                    <a:ext cx="624" cy="210"/>
                    <a:chOff x="1979" y="864"/>
                    <a:chExt cx="624" cy="210"/>
                  </a:xfrm>
                </p:grpSpPr>
                <p:sp>
                  <p:nvSpPr>
                    <p:cNvPr id="2468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9" y="868"/>
                      <a:ext cx="62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1" y="864"/>
                      <a:ext cx="249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op</a:t>
                      </a:r>
                    </a:p>
                  </p:txBody>
                </p:sp>
              </p:grpSp>
              <p:grpSp>
                <p:nvGrpSpPr>
                  <p:cNvPr id="2466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611" y="864"/>
                    <a:ext cx="580" cy="210"/>
                    <a:chOff x="2611" y="864"/>
                    <a:chExt cx="580" cy="210"/>
                  </a:xfrm>
                </p:grpSpPr>
                <p:sp>
                  <p:nvSpPr>
                    <p:cNvPr id="246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864"/>
                      <a:ext cx="221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rs</a:t>
                      </a:r>
                    </a:p>
                  </p:txBody>
                </p:sp>
              </p:grpSp>
              <p:grpSp>
                <p:nvGrpSpPr>
                  <p:cNvPr id="2466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199" y="864"/>
                    <a:ext cx="579" cy="210"/>
                    <a:chOff x="3199" y="864"/>
                    <a:chExt cx="579" cy="210"/>
                  </a:xfrm>
                </p:grpSpPr>
                <p:sp>
                  <p:nvSpPr>
                    <p:cNvPr id="2467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9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0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3" y="864"/>
                      <a:ext cx="213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rt</a:t>
                      </a:r>
                    </a:p>
                  </p:txBody>
                </p:sp>
              </p:grpSp>
              <p:grpSp>
                <p:nvGrpSpPr>
                  <p:cNvPr id="2467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786" y="864"/>
                    <a:ext cx="579" cy="210"/>
                    <a:chOff x="3786" y="864"/>
                    <a:chExt cx="579" cy="210"/>
                  </a:xfrm>
                </p:grpSpPr>
                <p:sp>
                  <p:nvSpPr>
                    <p:cNvPr id="2467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86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864"/>
                      <a:ext cx="242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rd</a:t>
                      </a:r>
                    </a:p>
                  </p:txBody>
                </p:sp>
              </p:grpSp>
              <p:grpSp>
                <p:nvGrpSpPr>
                  <p:cNvPr id="2467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373" y="864"/>
                    <a:ext cx="580" cy="210"/>
                    <a:chOff x="4373" y="864"/>
                    <a:chExt cx="580" cy="210"/>
                  </a:xfrm>
                </p:grpSpPr>
                <p:sp>
                  <p:nvSpPr>
                    <p:cNvPr id="24675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3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6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8" y="864"/>
                      <a:ext cx="448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shamt</a:t>
                      </a:r>
                    </a:p>
                  </p:txBody>
                </p:sp>
              </p:grpSp>
              <p:grpSp>
                <p:nvGrpSpPr>
                  <p:cNvPr id="2467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961" y="864"/>
                    <a:ext cx="625" cy="210"/>
                    <a:chOff x="4961" y="864"/>
                    <a:chExt cx="625" cy="210"/>
                  </a:xfrm>
                </p:grpSpPr>
                <p:sp>
                  <p:nvSpPr>
                    <p:cNvPr id="2467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868"/>
                      <a:ext cx="625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3" y="864"/>
                      <a:ext cx="398" cy="2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funct</a:t>
                      </a:r>
                    </a:p>
                  </p:txBody>
                </p:sp>
              </p:grpSp>
            </p:grpSp>
          </p:grpSp>
          <p:sp>
            <p:nvSpPr>
              <p:cNvPr id="24658" name="Rectangle 27"/>
              <p:cNvSpPr>
                <a:spLocks noChangeArrowheads="1"/>
              </p:cNvSpPr>
              <p:nvPr/>
            </p:nvSpPr>
            <p:spPr bwMode="auto">
              <a:xfrm>
                <a:off x="5488" y="672"/>
                <a:ext cx="17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0</a:t>
                </a:r>
              </a:p>
            </p:txBody>
          </p:sp>
          <p:sp>
            <p:nvSpPr>
              <p:cNvPr id="24659" name="Rectangle 28"/>
              <p:cNvSpPr>
                <a:spLocks noChangeArrowheads="1"/>
              </p:cNvSpPr>
              <p:nvPr/>
            </p:nvSpPr>
            <p:spPr bwMode="auto">
              <a:xfrm>
                <a:off x="4810" y="672"/>
                <a:ext cx="178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6</a:t>
                </a:r>
              </a:p>
            </p:txBody>
          </p:sp>
          <p:sp>
            <p:nvSpPr>
              <p:cNvPr id="24660" name="Rectangle 29"/>
              <p:cNvSpPr>
                <a:spLocks noChangeArrowheads="1"/>
              </p:cNvSpPr>
              <p:nvPr/>
            </p:nvSpPr>
            <p:spPr bwMode="auto">
              <a:xfrm>
                <a:off x="4177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11</a:t>
                </a:r>
              </a:p>
            </p:txBody>
          </p:sp>
          <p:sp>
            <p:nvSpPr>
              <p:cNvPr id="24661" name="Rectangle 30"/>
              <p:cNvSpPr>
                <a:spLocks noChangeArrowheads="1"/>
              </p:cNvSpPr>
              <p:nvPr/>
            </p:nvSpPr>
            <p:spPr bwMode="auto">
              <a:xfrm>
                <a:off x="3590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16</a:t>
                </a:r>
              </a:p>
            </p:txBody>
          </p:sp>
          <p:sp>
            <p:nvSpPr>
              <p:cNvPr id="24662" name="Rectangle 31"/>
              <p:cNvSpPr>
                <a:spLocks noChangeArrowheads="1"/>
              </p:cNvSpPr>
              <p:nvPr/>
            </p:nvSpPr>
            <p:spPr bwMode="auto">
              <a:xfrm>
                <a:off x="3002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21</a:t>
                </a:r>
              </a:p>
            </p:txBody>
          </p:sp>
          <p:sp>
            <p:nvSpPr>
              <p:cNvPr id="24663" name="Rectangle 32"/>
              <p:cNvSpPr>
                <a:spLocks noChangeArrowheads="1"/>
              </p:cNvSpPr>
              <p:nvPr/>
            </p:nvSpPr>
            <p:spPr bwMode="auto">
              <a:xfrm>
                <a:off x="2414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26</a:t>
                </a:r>
              </a:p>
            </p:txBody>
          </p:sp>
          <p:sp>
            <p:nvSpPr>
              <p:cNvPr id="24664" name="Rectangle 33"/>
              <p:cNvSpPr>
                <a:spLocks noChangeArrowheads="1"/>
              </p:cNvSpPr>
              <p:nvPr/>
            </p:nvSpPr>
            <p:spPr bwMode="auto">
              <a:xfrm>
                <a:off x="1918" y="672"/>
                <a:ext cx="242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31</a:t>
                </a:r>
              </a:p>
            </p:txBody>
          </p:sp>
        </p:grpSp>
        <p:sp>
          <p:nvSpPr>
            <p:cNvPr id="24651" name="Rectangle 34"/>
            <p:cNvSpPr>
              <a:spLocks noChangeArrowheads="1"/>
            </p:cNvSpPr>
            <p:nvPr/>
          </p:nvSpPr>
          <p:spPr bwMode="auto">
            <a:xfrm>
              <a:off x="2143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2" name="Rectangle 35"/>
            <p:cNvSpPr>
              <a:spLocks noChangeArrowheads="1"/>
            </p:cNvSpPr>
            <p:nvPr/>
          </p:nvSpPr>
          <p:spPr bwMode="auto">
            <a:xfrm>
              <a:off x="5126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3" name="Rectangle 36"/>
            <p:cNvSpPr>
              <a:spLocks noChangeArrowheads="1"/>
            </p:cNvSpPr>
            <p:nvPr/>
          </p:nvSpPr>
          <p:spPr bwMode="auto">
            <a:xfrm>
              <a:off x="4493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4" name="Rectangle 37"/>
            <p:cNvSpPr>
              <a:spLocks noChangeArrowheads="1"/>
            </p:cNvSpPr>
            <p:nvPr/>
          </p:nvSpPr>
          <p:spPr bwMode="auto">
            <a:xfrm>
              <a:off x="3906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5" name="Rectangle 38"/>
            <p:cNvSpPr>
              <a:spLocks noChangeArrowheads="1"/>
            </p:cNvSpPr>
            <p:nvPr/>
          </p:nvSpPr>
          <p:spPr bwMode="auto">
            <a:xfrm>
              <a:off x="3318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6" name="Rectangle 39"/>
            <p:cNvSpPr>
              <a:spLocks noChangeArrowheads="1"/>
            </p:cNvSpPr>
            <p:nvPr/>
          </p:nvSpPr>
          <p:spPr bwMode="auto">
            <a:xfrm>
              <a:off x="2731" y="105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0" name="Group 40"/>
          <p:cNvGrpSpPr>
            <a:grpSpLocks/>
          </p:cNvGrpSpPr>
          <p:nvPr/>
        </p:nvGrpSpPr>
        <p:grpSpPr bwMode="auto">
          <a:xfrm>
            <a:off x="3200400" y="2725738"/>
            <a:ext cx="5949950" cy="942975"/>
            <a:chOff x="1918" y="1392"/>
            <a:chExt cx="3748" cy="594"/>
          </a:xfrm>
        </p:grpSpPr>
        <p:sp>
          <p:nvSpPr>
            <p:cNvPr id="24629" name="Rectangle 41"/>
            <p:cNvSpPr>
              <a:spLocks noChangeArrowheads="1"/>
            </p:cNvSpPr>
            <p:nvPr/>
          </p:nvSpPr>
          <p:spPr bwMode="auto">
            <a:xfrm>
              <a:off x="1983" y="1592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30" name="Group 42"/>
            <p:cNvGrpSpPr>
              <a:grpSpLocks/>
            </p:cNvGrpSpPr>
            <p:nvPr/>
          </p:nvGrpSpPr>
          <p:grpSpPr bwMode="auto">
            <a:xfrm>
              <a:off x="1979" y="1584"/>
              <a:ext cx="624" cy="210"/>
              <a:chOff x="1979" y="1584"/>
              <a:chExt cx="624" cy="210"/>
            </a:xfrm>
          </p:grpSpPr>
          <p:sp>
            <p:nvSpPr>
              <p:cNvPr id="24648" name="Rectangle 43"/>
              <p:cNvSpPr>
                <a:spLocks noChangeArrowheads="1"/>
              </p:cNvSpPr>
              <p:nvPr/>
            </p:nvSpPr>
            <p:spPr bwMode="auto">
              <a:xfrm>
                <a:off x="1979" y="1588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9" name="Rectangle 44"/>
              <p:cNvSpPr>
                <a:spLocks noChangeArrowheads="1"/>
              </p:cNvSpPr>
              <p:nvPr/>
            </p:nvSpPr>
            <p:spPr bwMode="auto">
              <a:xfrm>
                <a:off x="2161" y="1584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631" name="Group 45"/>
            <p:cNvGrpSpPr>
              <a:grpSpLocks/>
            </p:cNvGrpSpPr>
            <p:nvPr/>
          </p:nvGrpSpPr>
          <p:grpSpPr bwMode="auto">
            <a:xfrm>
              <a:off x="2611" y="1584"/>
              <a:ext cx="580" cy="210"/>
              <a:chOff x="2611" y="1584"/>
              <a:chExt cx="580" cy="210"/>
            </a:xfrm>
          </p:grpSpPr>
          <p:sp>
            <p:nvSpPr>
              <p:cNvPr id="24646" name="Rectangle 46"/>
              <p:cNvSpPr>
                <a:spLocks noChangeArrowheads="1"/>
              </p:cNvSpPr>
              <p:nvPr/>
            </p:nvSpPr>
            <p:spPr bwMode="auto">
              <a:xfrm>
                <a:off x="2611" y="1588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7" name="Rectangle 47"/>
              <p:cNvSpPr>
                <a:spLocks noChangeArrowheads="1"/>
              </p:cNvSpPr>
              <p:nvPr/>
            </p:nvSpPr>
            <p:spPr bwMode="auto">
              <a:xfrm>
                <a:off x="2776" y="1584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632" name="Group 48"/>
            <p:cNvGrpSpPr>
              <a:grpSpLocks/>
            </p:cNvGrpSpPr>
            <p:nvPr/>
          </p:nvGrpSpPr>
          <p:grpSpPr bwMode="auto">
            <a:xfrm>
              <a:off x="3199" y="1584"/>
              <a:ext cx="579" cy="210"/>
              <a:chOff x="3199" y="1584"/>
              <a:chExt cx="579" cy="210"/>
            </a:xfrm>
          </p:grpSpPr>
          <p:sp>
            <p:nvSpPr>
              <p:cNvPr id="24644" name="Rectangle 49"/>
              <p:cNvSpPr>
                <a:spLocks noChangeArrowheads="1"/>
              </p:cNvSpPr>
              <p:nvPr/>
            </p:nvSpPr>
            <p:spPr bwMode="auto">
              <a:xfrm>
                <a:off x="3199" y="1588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5" name="Rectangle 50"/>
              <p:cNvSpPr>
                <a:spLocks noChangeArrowheads="1"/>
              </p:cNvSpPr>
              <p:nvPr/>
            </p:nvSpPr>
            <p:spPr bwMode="auto">
              <a:xfrm>
                <a:off x="3363" y="1584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33" name="Rectangle 51"/>
            <p:cNvSpPr>
              <a:spLocks noChangeArrowheads="1"/>
            </p:cNvSpPr>
            <p:nvPr/>
          </p:nvSpPr>
          <p:spPr bwMode="auto">
            <a:xfrm>
              <a:off x="3786" y="1588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Rectangle 52"/>
            <p:cNvSpPr>
              <a:spLocks noChangeArrowheads="1"/>
            </p:cNvSpPr>
            <p:nvPr/>
          </p:nvSpPr>
          <p:spPr bwMode="auto">
            <a:xfrm>
              <a:off x="4289" y="1584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35" name="Rectangle 53"/>
            <p:cNvSpPr>
              <a:spLocks noChangeArrowheads="1"/>
            </p:cNvSpPr>
            <p:nvPr/>
          </p:nvSpPr>
          <p:spPr bwMode="auto">
            <a:xfrm>
              <a:off x="5488" y="1392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36" name="Rectangle 54"/>
            <p:cNvSpPr>
              <a:spLocks noChangeArrowheads="1"/>
            </p:cNvSpPr>
            <p:nvPr/>
          </p:nvSpPr>
          <p:spPr bwMode="auto">
            <a:xfrm>
              <a:off x="3590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37" name="Rectangle 55"/>
            <p:cNvSpPr>
              <a:spLocks noChangeArrowheads="1"/>
            </p:cNvSpPr>
            <p:nvPr/>
          </p:nvSpPr>
          <p:spPr bwMode="auto">
            <a:xfrm>
              <a:off x="3002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38" name="Rectangle 56"/>
            <p:cNvSpPr>
              <a:spLocks noChangeArrowheads="1"/>
            </p:cNvSpPr>
            <p:nvPr/>
          </p:nvSpPr>
          <p:spPr bwMode="auto">
            <a:xfrm>
              <a:off x="2414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39" name="Rectangle 57"/>
            <p:cNvSpPr>
              <a:spLocks noChangeArrowheads="1"/>
            </p:cNvSpPr>
            <p:nvPr/>
          </p:nvSpPr>
          <p:spPr bwMode="auto">
            <a:xfrm>
              <a:off x="1918" y="1392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40" name="Rectangle 58"/>
            <p:cNvSpPr>
              <a:spLocks noChangeArrowheads="1"/>
            </p:cNvSpPr>
            <p:nvPr/>
          </p:nvSpPr>
          <p:spPr bwMode="auto">
            <a:xfrm>
              <a:off x="2143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41" name="Rectangle 59"/>
            <p:cNvSpPr>
              <a:spLocks noChangeArrowheads="1"/>
            </p:cNvSpPr>
            <p:nvPr/>
          </p:nvSpPr>
          <p:spPr bwMode="auto">
            <a:xfrm>
              <a:off x="4448" y="1776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42" name="Rectangle 60"/>
            <p:cNvSpPr>
              <a:spLocks noChangeArrowheads="1"/>
            </p:cNvSpPr>
            <p:nvPr/>
          </p:nvSpPr>
          <p:spPr bwMode="auto">
            <a:xfrm>
              <a:off x="3318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43" name="Rectangle 61"/>
            <p:cNvSpPr>
              <a:spLocks noChangeArrowheads="1"/>
            </p:cNvSpPr>
            <p:nvPr/>
          </p:nvSpPr>
          <p:spPr bwMode="auto">
            <a:xfrm>
              <a:off x="2731" y="1776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1" name="Group 62"/>
          <p:cNvGrpSpPr>
            <a:grpSpLocks/>
          </p:cNvGrpSpPr>
          <p:nvPr/>
        </p:nvGrpSpPr>
        <p:grpSpPr bwMode="auto">
          <a:xfrm>
            <a:off x="3200400" y="3916363"/>
            <a:ext cx="5949950" cy="942975"/>
            <a:chOff x="1918" y="1915"/>
            <a:chExt cx="3748" cy="594"/>
          </a:xfrm>
        </p:grpSpPr>
        <p:sp>
          <p:nvSpPr>
            <p:cNvPr id="24608" name="Rectangle 63"/>
            <p:cNvSpPr>
              <a:spLocks noChangeArrowheads="1"/>
            </p:cNvSpPr>
            <p:nvPr/>
          </p:nvSpPr>
          <p:spPr bwMode="auto">
            <a:xfrm>
              <a:off x="1983" y="2115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09" name="Group 64"/>
            <p:cNvGrpSpPr>
              <a:grpSpLocks/>
            </p:cNvGrpSpPr>
            <p:nvPr/>
          </p:nvGrpSpPr>
          <p:grpSpPr bwMode="auto">
            <a:xfrm>
              <a:off x="1979" y="2107"/>
              <a:ext cx="624" cy="210"/>
              <a:chOff x="1979" y="2107"/>
              <a:chExt cx="624" cy="210"/>
            </a:xfrm>
          </p:grpSpPr>
          <p:sp>
            <p:nvSpPr>
              <p:cNvPr id="24627" name="Rectangle 65"/>
              <p:cNvSpPr>
                <a:spLocks noChangeArrowheads="1"/>
              </p:cNvSpPr>
              <p:nvPr/>
            </p:nvSpPr>
            <p:spPr bwMode="auto">
              <a:xfrm>
                <a:off x="1979" y="2111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Rectangle 66"/>
              <p:cNvSpPr>
                <a:spLocks noChangeArrowheads="1"/>
              </p:cNvSpPr>
              <p:nvPr/>
            </p:nvSpPr>
            <p:spPr bwMode="auto">
              <a:xfrm>
                <a:off x="2161" y="2107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610" name="Group 67"/>
            <p:cNvGrpSpPr>
              <a:grpSpLocks/>
            </p:cNvGrpSpPr>
            <p:nvPr/>
          </p:nvGrpSpPr>
          <p:grpSpPr bwMode="auto">
            <a:xfrm>
              <a:off x="2611" y="2107"/>
              <a:ext cx="580" cy="210"/>
              <a:chOff x="2611" y="2107"/>
              <a:chExt cx="580" cy="210"/>
            </a:xfrm>
          </p:grpSpPr>
          <p:sp>
            <p:nvSpPr>
              <p:cNvPr id="24625" name="Rectangle 68"/>
              <p:cNvSpPr>
                <a:spLocks noChangeArrowheads="1"/>
              </p:cNvSpPr>
              <p:nvPr/>
            </p:nvSpPr>
            <p:spPr bwMode="auto">
              <a:xfrm>
                <a:off x="2611" y="2111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Rectangle 69"/>
              <p:cNvSpPr>
                <a:spLocks noChangeArrowheads="1"/>
              </p:cNvSpPr>
              <p:nvPr/>
            </p:nvSpPr>
            <p:spPr bwMode="auto">
              <a:xfrm>
                <a:off x="2776" y="2107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611" name="Group 70"/>
            <p:cNvGrpSpPr>
              <a:grpSpLocks/>
            </p:cNvGrpSpPr>
            <p:nvPr/>
          </p:nvGrpSpPr>
          <p:grpSpPr bwMode="auto">
            <a:xfrm>
              <a:off x="3199" y="2107"/>
              <a:ext cx="579" cy="210"/>
              <a:chOff x="3199" y="2107"/>
              <a:chExt cx="579" cy="210"/>
            </a:xfrm>
          </p:grpSpPr>
          <p:sp>
            <p:nvSpPr>
              <p:cNvPr id="24623" name="Rectangle 71"/>
              <p:cNvSpPr>
                <a:spLocks noChangeArrowheads="1"/>
              </p:cNvSpPr>
              <p:nvPr/>
            </p:nvSpPr>
            <p:spPr bwMode="auto">
              <a:xfrm>
                <a:off x="3199" y="2111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Rectangle 72"/>
              <p:cNvSpPr>
                <a:spLocks noChangeArrowheads="1"/>
              </p:cNvSpPr>
              <p:nvPr/>
            </p:nvSpPr>
            <p:spPr bwMode="auto">
              <a:xfrm>
                <a:off x="3363" y="2107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12" name="Rectangle 73"/>
            <p:cNvSpPr>
              <a:spLocks noChangeArrowheads="1"/>
            </p:cNvSpPr>
            <p:nvPr/>
          </p:nvSpPr>
          <p:spPr bwMode="auto">
            <a:xfrm>
              <a:off x="3786" y="2111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74"/>
            <p:cNvSpPr>
              <a:spLocks noChangeArrowheads="1"/>
            </p:cNvSpPr>
            <p:nvPr/>
          </p:nvSpPr>
          <p:spPr bwMode="auto">
            <a:xfrm>
              <a:off x="4289" y="2107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14" name="Rectangle 75"/>
            <p:cNvSpPr>
              <a:spLocks noChangeArrowheads="1"/>
            </p:cNvSpPr>
            <p:nvPr/>
          </p:nvSpPr>
          <p:spPr bwMode="auto">
            <a:xfrm>
              <a:off x="5488" y="1915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15" name="Rectangle 76"/>
            <p:cNvSpPr>
              <a:spLocks noChangeArrowheads="1"/>
            </p:cNvSpPr>
            <p:nvPr/>
          </p:nvSpPr>
          <p:spPr bwMode="auto">
            <a:xfrm>
              <a:off x="3590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16" name="Rectangle 77"/>
            <p:cNvSpPr>
              <a:spLocks noChangeArrowheads="1"/>
            </p:cNvSpPr>
            <p:nvPr/>
          </p:nvSpPr>
          <p:spPr bwMode="auto">
            <a:xfrm>
              <a:off x="3002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17" name="Rectangle 78"/>
            <p:cNvSpPr>
              <a:spLocks noChangeArrowheads="1"/>
            </p:cNvSpPr>
            <p:nvPr/>
          </p:nvSpPr>
          <p:spPr bwMode="auto">
            <a:xfrm>
              <a:off x="2414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18" name="Rectangle 79"/>
            <p:cNvSpPr>
              <a:spLocks noChangeArrowheads="1"/>
            </p:cNvSpPr>
            <p:nvPr/>
          </p:nvSpPr>
          <p:spPr bwMode="auto">
            <a:xfrm>
              <a:off x="1918" y="1915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19" name="Rectangle 80"/>
            <p:cNvSpPr>
              <a:spLocks noChangeArrowheads="1"/>
            </p:cNvSpPr>
            <p:nvPr/>
          </p:nvSpPr>
          <p:spPr bwMode="auto">
            <a:xfrm>
              <a:off x="2143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20" name="Rectangle 81"/>
            <p:cNvSpPr>
              <a:spLocks noChangeArrowheads="1"/>
            </p:cNvSpPr>
            <p:nvPr/>
          </p:nvSpPr>
          <p:spPr bwMode="auto">
            <a:xfrm>
              <a:off x="4448" y="2299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21" name="Rectangle 82"/>
            <p:cNvSpPr>
              <a:spLocks noChangeArrowheads="1"/>
            </p:cNvSpPr>
            <p:nvPr/>
          </p:nvSpPr>
          <p:spPr bwMode="auto">
            <a:xfrm>
              <a:off x="3318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22" name="Rectangle 83"/>
            <p:cNvSpPr>
              <a:spLocks noChangeArrowheads="1"/>
            </p:cNvSpPr>
            <p:nvPr/>
          </p:nvSpPr>
          <p:spPr bwMode="auto">
            <a:xfrm>
              <a:off x="2731" y="2299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4582" name="Group 84"/>
          <p:cNvGrpSpPr>
            <a:grpSpLocks/>
          </p:cNvGrpSpPr>
          <p:nvPr/>
        </p:nvGrpSpPr>
        <p:grpSpPr bwMode="auto">
          <a:xfrm>
            <a:off x="3200400" y="5440363"/>
            <a:ext cx="5949950" cy="942975"/>
            <a:chOff x="1918" y="2661"/>
            <a:chExt cx="3748" cy="594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1983" y="2861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8" name="Group 86"/>
            <p:cNvGrpSpPr>
              <a:grpSpLocks/>
            </p:cNvGrpSpPr>
            <p:nvPr/>
          </p:nvGrpSpPr>
          <p:grpSpPr bwMode="auto">
            <a:xfrm>
              <a:off x="1979" y="2853"/>
              <a:ext cx="624" cy="210"/>
              <a:chOff x="1979" y="2853"/>
              <a:chExt cx="624" cy="210"/>
            </a:xfrm>
          </p:grpSpPr>
          <p:sp>
            <p:nvSpPr>
              <p:cNvPr id="24606" name="Rectangle 87"/>
              <p:cNvSpPr>
                <a:spLocks noChangeArrowheads="1"/>
              </p:cNvSpPr>
              <p:nvPr/>
            </p:nvSpPr>
            <p:spPr bwMode="auto">
              <a:xfrm>
                <a:off x="1979" y="2857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Rectangle 88"/>
              <p:cNvSpPr>
                <a:spLocks noChangeArrowheads="1"/>
              </p:cNvSpPr>
              <p:nvPr/>
            </p:nvSpPr>
            <p:spPr bwMode="auto">
              <a:xfrm>
                <a:off x="2161" y="2853"/>
                <a:ext cx="249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4589" name="Group 89"/>
            <p:cNvGrpSpPr>
              <a:grpSpLocks/>
            </p:cNvGrpSpPr>
            <p:nvPr/>
          </p:nvGrpSpPr>
          <p:grpSpPr bwMode="auto">
            <a:xfrm>
              <a:off x="2611" y="2853"/>
              <a:ext cx="580" cy="210"/>
              <a:chOff x="2611" y="2853"/>
              <a:chExt cx="580" cy="210"/>
            </a:xfrm>
          </p:grpSpPr>
          <p:sp>
            <p:nvSpPr>
              <p:cNvPr id="24604" name="Rectangle 90"/>
              <p:cNvSpPr>
                <a:spLocks noChangeArrowheads="1"/>
              </p:cNvSpPr>
              <p:nvPr/>
            </p:nvSpPr>
            <p:spPr bwMode="auto">
              <a:xfrm>
                <a:off x="2611" y="2857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Rectangle 91"/>
              <p:cNvSpPr>
                <a:spLocks noChangeArrowheads="1"/>
              </p:cNvSpPr>
              <p:nvPr/>
            </p:nvSpPr>
            <p:spPr bwMode="auto">
              <a:xfrm>
                <a:off x="2776" y="2853"/>
                <a:ext cx="221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4590" name="Group 92"/>
            <p:cNvGrpSpPr>
              <a:grpSpLocks/>
            </p:cNvGrpSpPr>
            <p:nvPr/>
          </p:nvGrpSpPr>
          <p:grpSpPr bwMode="auto">
            <a:xfrm>
              <a:off x="3199" y="2853"/>
              <a:ext cx="579" cy="210"/>
              <a:chOff x="3199" y="2853"/>
              <a:chExt cx="579" cy="210"/>
            </a:xfrm>
          </p:grpSpPr>
          <p:sp>
            <p:nvSpPr>
              <p:cNvPr id="24602" name="Rectangle 93"/>
              <p:cNvSpPr>
                <a:spLocks noChangeArrowheads="1"/>
              </p:cNvSpPr>
              <p:nvPr/>
            </p:nvSpPr>
            <p:spPr bwMode="auto">
              <a:xfrm>
                <a:off x="3199" y="2857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3" name="Rectangle 94"/>
              <p:cNvSpPr>
                <a:spLocks noChangeArrowheads="1"/>
              </p:cNvSpPr>
              <p:nvPr/>
            </p:nvSpPr>
            <p:spPr bwMode="auto">
              <a:xfrm>
                <a:off x="3363" y="2853"/>
                <a:ext cx="213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591" name="Rectangle 95"/>
            <p:cNvSpPr>
              <a:spLocks noChangeArrowheads="1"/>
            </p:cNvSpPr>
            <p:nvPr/>
          </p:nvSpPr>
          <p:spPr bwMode="auto">
            <a:xfrm>
              <a:off x="3786" y="2857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Rectangle 96"/>
            <p:cNvSpPr>
              <a:spLocks noChangeArrowheads="1"/>
            </p:cNvSpPr>
            <p:nvPr/>
          </p:nvSpPr>
          <p:spPr bwMode="auto">
            <a:xfrm>
              <a:off x="4289" y="2853"/>
              <a:ext cx="6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593" name="Rectangle 97"/>
            <p:cNvSpPr>
              <a:spLocks noChangeArrowheads="1"/>
            </p:cNvSpPr>
            <p:nvPr/>
          </p:nvSpPr>
          <p:spPr bwMode="auto">
            <a:xfrm>
              <a:off x="5488" y="2661"/>
              <a:ext cx="17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594" name="Rectangle 98"/>
            <p:cNvSpPr>
              <a:spLocks noChangeArrowheads="1"/>
            </p:cNvSpPr>
            <p:nvPr/>
          </p:nvSpPr>
          <p:spPr bwMode="auto">
            <a:xfrm>
              <a:off x="3590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595" name="Rectangle 99"/>
            <p:cNvSpPr>
              <a:spLocks noChangeArrowheads="1"/>
            </p:cNvSpPr>
            <p:nvPr/>
          </p:nvSpPr>
          <p:spPr bwMode="auto">
            <a:xfrm>
              <a:off x="3002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596" name="Rectangle 100"/>
            <p:cNvSpPr>
              <a:spLocks noChangeArrowheads="1"/>
            </p:cNvSpPr>
            <p:nvPr/>
          </p:nvSpPr>
          <p:spPr bwMode="auto">
            <a:xfrm>
              <a:off x="2414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597" name="Rectangle 101"/>
            <p:cNvSpPr>
              <a:spLocks noChangeArrowheads="1"/>
            </p:cNvSpPr>
            <p:nvPr/>
          </p:nvSpPr>
          <p:spPr bwMode="auto">
            <a:xfrm>
              <a:off x="1918" y="2661"/>
              <a:ext cx="24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598" name="Rectangle 102"/>
            <p:cNvSpPr>
              <a:spLocks noChangeArrowheads="1"/>
            </p:cNvSpPr>
            <p:nvPr/>
          </p:nvSpPr>
          <p:spPr bwMode="auto">
            <a:xfrm>
              <a:off x="2143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599" name="Rectangle 103"/>
            <p:cNvSpPr>
              <a:spLocks noChangeArrowheads="1"/>
            </p:cNvSpPr>
            <p:nvPr/>
          </p:nvSpPr>
          <p:spPr bwMode="auto">
            <a:xfrm>
              <a:off x="4448" y="3045"/>
              <a:ext cx="45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00" name="Rectangle 104"/>
            <p:cNvSpPr>
              <a:spLocks noChangeArrowheads="1"/>
            </p:cNvSpPr>
            <p:nvPr/>
          </p:nvSpPr>
          <p:spPr bwMode="auto">
            <a:xfrm>
              <a:off x="3318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01" name="Rectangle 105"/>
            <p:cNvSpPr>
              <a:spLocks noChangeArrowheads="1"/>
            </p:cNvSpPr>
            <p:nvPr/>
          </p:nvSpPr>
          <p:spPr bwMode="auto">
            <a:xfrm>
              <a:off x="2731" y="3045"/>
              <a:ext cx="39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sp>
        <p:nvSpPr>
          <p:cNvPr id="24583" name="Title 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The MIPS-lite Subset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52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243" y="1177400"/>
            <a:ext cx="8632825" cy="1920875"/>
          </a:xfrm>
        </p:spPr>
        <p:txBody>
          <a:bodyPr/>
          <a:lstStyle/>
          <a:p>
            <a:pPr>
              <a:spcBef>
                <a:spcPts val="5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Colloquially called “Register Transfer Language”</a:t>
            </a:r>
          </a:p>
          <a:p>
            <a:pPr>
              <a:spcBef>
                <a:spcPts val="5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RTL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gives the </a:t>
            </a:r>
            <a:r>
              <a:rPr lang="en-US" sz="2800" u="sng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meaning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of the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instructions</a:t>
            </a:r>
          </a:p>
          <a:p>
            <a:pPr>
              <a:spcBef>
                <a:spcPts val="100"/>
              </a:spcBef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All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start by fetching the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instruction itself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6126" y="2644313"/>
            <a:ext cx="8737600" cy="41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{op , 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shamt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funct</a:t>
            </a:r>
            <a:r>
              <a:rPr lang="en-US" dirty="0">
                <a:latin typeface="Courier" charset="0"/>
                <a:cs typeface="Courier" charset="0"/>
              </a:rPr>
              <a:t>}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PC ]</a:t>
            </a:r>
          </a:p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{op , 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 , 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 ,   Imm16}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PC </a:t>
            </a:r>
            <a:r>
              <a:rPr lang="en-US" dirty="0" smtClean="0">
                <a:latin typeface="Courier" charset="0"/>
                <a:cs typeface="Courier" charset="0"/>
              </a:rPr>
              <a:t>]</a:t>
            </a:r>
          </a:p>
          <a:p>
            <a:pPr>
              <a:lnSpc>
                <a:spcPct val="90000"/>
              </a:lnSpc>
              <a:spcBef>
                <a:spcPts val="800"/>
              </a:spcBef>
              <a:tabLst>
                <a:tab pos="1143000" algn="l"/>
                <a:tab pos="5367338" algn="l"/>
              </a:tabLst>
            </a:pPr>
            <a:r>
              <a:rPr lang="en-US" sz="2000" u="sng" dirty="0" err="1" smtClean="0">
                <a:latin typeface="Courier" charset="0"/>
                <a:cs typeface="Courier" charset="0"/>
              </a:rPr>
              <a:t>Inst</a:t>
            </a:r>
            <a:r>
              <a:rPr lang="en-US" sz="2000" dirty="0" smtClean="0">
                <a:latin typeface="Courier" charset="0"/>
                <a:cs typeface="Courier" charset="0"/>
              </a:rPr>
              <a:t>  </a:t>
            </a:r>
            <a:r>
              <a:rPr lang="en-US" sz="2000" u="sng" dirty="0">
                <a:latin typeface="Courier" charset="0"/>
                <a:cs typeface="Courier" charset="0"/>
              </a:rPr>
              <a:t>Register Transfers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ADDU   R[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SUBU   R[</a:t>
            </a:r>
            <a:r>
              <a:rPr lang="en-US" dirty="0" err="1">
                <a:latin typeface="Courier" charset="0"/>
                <a:cs typeface="Courier" charset="0"/>
              </a:rPr>
              <a:t>rd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–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ORI   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| </a:t>
            </a:r>
            <a:r>
              <a:rPr lang="en-US" dirty="0" err="1">
                <a:latin typeface="Courier" charset="0"/>
                <a:cs typeface="Courier" charset="0"/>
              </a:rPr>
              <a:t>zero_ext</a:t>
            </a:r>
            <a:r>
              <a:rPr lang="en-US" dirty="0">
                <a:latin typeface="Courier" charset="0"/>
                <a:cs typeface="Courier" charset="0"/>
              </a:rPr>
              <a:t>(Imm16);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LOAD  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MEM[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</a:t>
            </a:r>
            <a:r>
              <a:rPr lang="en-US" dirty="0" err="1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(Imm16)];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STORE  MEM[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+ </a:t>
            </a:r>
            <a:r>
              <a:rPr lang="en-US" dirty="0" err="1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(Imm16) ]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];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BEQ    if ( R[</a:t>
            </a:r>
            <a:r>
              <a:rPr lang="en-US" dirty="0" err="1">
                <a:latin typeface="Courier" charset="0"/>
                <a:cs typeface="Courier" charset="0"/>
              </a:rPr>
              <a:t>rs</a:t>
            </a:r>
            <a:r>
              <a:rPr lang="en-US" dirty="0">
                <a:latin typeface="Courier" charset="0"/>
                <a:cs typeface="Courier" charset="0"/>
              </a:rPr>
              <a:t>] == R[</a:t>
            </a:r>
            <a:r>
              <a:rPr lang="en-US" dirty="0" err="1">
                <a:latin typeface="Courier" charset="0"/>
                <a:cs typeface="Courier" charset="0"/>
              </a:rPr>
              <a:t>rt</a:t>
            </a:r>
            <a:r>
              <a:rPr lang="en-US" dirty="0">
                <a:latin typeface="Courier" charset="0"/>
                <a:cs typeface="Courier" charset="0"/>
              </a:rPr>
              <a:t>] )</a:t>
            </a:r>
            <a:br>
              <a:rPr lang="en-US" dirty="0">
                <a:latin typeface="Courier" charset="0"/>
                <a:cs typeface="Courier" charset="0"/>
              </a:rPr>
            </a:br>
            <a:r>
              <a:rPr lang="en-US" dirty="0">
                <a:latin typeface="Courier" charset="0"/>
                <a:cs typeface="Courier" charset="0"/>
              </a:rPr>
              <a:t>        </a:t>
            </a:r>
            <a:r>
              <a:rPr lang="en-US" dirty="0" smtClean="0">
                <a:latin typeface="Courier" charset="0"/>
                <a:cs typeface="Courier" charset="0"/>
              </a:rPr>
              <a:t>   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 + </a:t>
            </a:r>
            <a:r>
              <a:rPr lang="en-US" dirty="0" smtClean="0">
                <a:latin typeface="Courier" charset="0"/>
                <a:cs typeface="Courier" charset="0"/>
              </a:rPr>
              <a:t>{</a:t>
            </a:r>
            <a:r>
              <a:rPr lang="en-US" dirty="0" err="1" smtClean="0">
                <a:latin typeface="Courier" charset="0"/>
                <a:cs typeface="Courier" charset="0"/>
              </a:rPr>
              <a:t>sign_ext</a:t>
            </a:r>
            <a:r>
              <a:rPr lang="en-US" dirty="0">
                <a:latin typeface="Courier" charset="0"/>
                <a:cs typeface="Courier" charset="0"/>
              </a:rPr>
              <a:t>(Imm16</a:t>
            </a:r>
            <a:r>
              <a:rPr lang="en-US" dirty="0" smtClean="0">
                <a:latin typeface="Courier" charset="0"/>
                <a:cs typeface="Courier" charset="0"/>
              </a:rPr>
              <a:t>), 2’b00}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" charset="0"/>
                <a:cs typeface="Courier" charset="0"/>
              </a:rPr>
              <a:t> </a:t>
            </a:r>
            <a:r>
              <a:rPr lang="en-US" dirty="0" smtClean="0">
                <a:latin typeface="Courier" charset="0"/>
                <a:cs typeface="Courier" charset="0"/>
              </a:rPr>
              <a:t>      else </a:t>
            </a:r>
            <a:r>
              <a:rPr lang="en-US" dirty="0">
                <a:latin typeface="Courier" charset="0"/>
                <a:cs typeface="Courier" charset="0"/>
              </a:rPr>
              <a:t>PC </a:t>
            </a:r>
            <a:r>
              <a:rPr lang="en-US" dirty="0">
                <a:latin typeface="Courier" charset="0"/>
                <a:cs typeface="Courier" charset="0"/>
                <a:sym typeface="Symbol" charset="0"/>
              </a:rPr>
              <a:t></a:t>
            </a:r>
            <a:r>
              <a:rPr lang="en-US" dirty="0">
                <a:latin typeface="Courier" charset="0"/>
                <a:cs typeface="Courier" charset="0"/>
              </a:rPr>
              <a:t> PC + 4</a:t>
            </a:r>
          </a:p>
        </p:txBody>
      </p:sp>
      <p:sp>
        <p:nvSpPr>
          <p:cNvPr id="2662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Register Transfer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Level (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RTL)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9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“Divide and Conquer” to build complex logic blocks from smaller simpler pieces (adder)</a:t>
            </a:r>
          </a:p>
          <a:p>
            <a:r>
              <a:rPr lang="en-US" dirty="0" smtClean="0"/>
              <a:t>Five stages of MIPS instruction execution</a:t>
            </a:r>
          </a:p>
          <a:p>
            <a:r>
              <a:rPr lang="en-US" dirty="0" smtClean="0"/>
              <a:t>Mapping instructions to </a:t>
            </a:r>
            <a:r>
              <a:rPr lang="en-US" dirty="0" err="1" smtClean="0"/>
              <a:t>datapath</a:t>
            </a:r>
            <a:r>
              <a:rPr lang="en-US" dirty="0" smtClean="0"/>
              <a:t> components</a:t>
            </a:r>
          </a:p>
          <a:p>
            <a:r>
              <a:rPr lang="en-US" dirty="0" smtClean="0"/>
              <a:t>Single long clock cycle per instruction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FE4-C4DE-B64E-BF78-4F634596A1E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4746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How to design Adder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/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197485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Truth-table, then determine canonical form, then minimize and implement as we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ve seen before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143000"/>
            <a:ext cx="3848100" cy="197485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Look at breaking the problem down into smaller pieces that we can cascade or hierarchically layer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97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872413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Adder/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– One-bit adder LSB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…  (Half Adder)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8305800" cy="3906838"/>
          </a:xfrm>
        </p:spPr>
      </p:pic>
      <p:sp>
        <p:nvSpPr>
          <p:cNvPr id="2452484" name="Rectangle 4"/>
          <p:cNvSpPr>
            <a:spLocks noChangeArrowheads="1"/>
          </p:cNvSpPr>
          <p:nvPr/>
        </p:nvSpPr>
        <p:spPr bwMode="auto">
          <a:xfrm>
            <a:off x="4038600" y="4419600"/>
            <a:ext cx="1828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045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24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820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Adder/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– One-bit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full-adder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(1/2)…</a:t>
            </a:r>
          </a:p>
        </p:txBody>
      </p:sp>
      <p:pic>
        <p:nvPicPr>
          <p:cNvPr id="40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914400"/>
            <a:ext cx="8229600" cy="5248275"/>
          </a:xfrm>
        </p:spPr>
      </p:pic>
      <p:sp>
        <p:nvSpPr>
          <p:cNvPr id="2454532" name="Rectangle 4"/>
          <p:cNvSpPr>
            <a:spLocks noChangeArrowheads="1"/>
          </p:cNvSpPr>
          <p:nvPr/>
        </p:nvSpPr>
        <p:spPr bwMode="auto">
          <a:xfrm>
            <a:off x="2667000" y="5257800"/>
            <a:ext cx="5105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79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45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2614"/>
          <a:stretch>
            <a:fillRect/>
          </a:stretch>
        </p:blipFill>
        <p:spPr bwMode="auto">
          <a:xfrm>
            <a:off x="2522538" y="1066800"/>
            <a:ext cx="425926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Adder/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– One-bit adder (2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/2)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69"/>
          <a:stretch>
            <a:fillRect/>
          </a:stretch>
        </p:blipFill>
        <p:spPr>
          <a:xfrm>
            <a:off x="533400" y="5483225"/>
            <a:ext cx="8229600" cy="84137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27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 1-bit adders </a:t>
            </a:r>
            <a:r>
              <a:rPr lang="en-US" dirty="0">
                <a:latin typeface="Symbol" charset="0"/>
                <a:ea typeface="ＭＳ Ｐゴシック" charset="0"/>
                <a:cs typeface="ＭＳ Ｐゴシック" charset="0"/>
              </a:rPr>
              <a:t>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1 N-bit adder</a:t>
            </a:r>
          </a:p>
        </p:txBody>
      </p:sp>
      <p:pic>
        <p:nvPicPr>
          <p:cNvPr id="24586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" t="6818" r="7500" b="14511"/>
          <a:stretch>
            <a:fillRect/>
          </a:stretch>
        </p:blipFill>
        <p:spPr>
          <a:xfrm>
            <a:off x="152400" y="1371600"/>
            <a:ext cx="8839200" cy="3290888"/>
          </a:xfrm>
        </p:spPr>
      </p:pic>
      <p:sp>
        <p:nvSpPr>
          <p:cNvPr id="2458628" name="Rectangle 4"/>
          <p:cNvSpPr>
            <a:spLocks noChangeArrowheads="1"/>
          </p:cNvSpPr>
          <p:nvPr/>
        </p:nvSpPr>
        <p:spPr bwMode="auto">
          <a:xfrm>
            <a:off x="2282825" y="4953000"/>
            <a:ext cx="44291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What about overflow?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</a:rPr>
              <a:t>Overflow = c</a:t>
            </a:r>
            <a:r>
              <a:rPr lang="en-US" sz="3200" b="1" baseline="-25000">
                <a:solidFill>
                  <a:schemeClr val="accent2"/>
                </a:solidFill>
              </a:rPr>
              <a:t>n</a:t>
            </a:r>
            <a:r>
              <a:rPr lang="en-US" sz="3200" b="1">
                <a:solidFill>
                  <a:schemeClr val="accent2"/>
                </a:solidFill>
              </a:rPr>
              <a:t>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2209800"/>
            <a:ext cx="6018213" cy="1433513"/>
            <a:chOff x="1056" y="1392"/>
            <a:chExt cx="3791" cy="903"/>
          </a:xfrm>
        </p:grpSpPr>
        <p:sp>
          <p:nvSpPr>
            <p:cNvPr id="45063" name="Rectangle 6"/>
            <p:cNvSpPr>
              <a:spLocks noChangeArrowheads="1"/>
            </p:cNvSpPr>
            <p:nvPr/>
          </p:nvSpPr>
          <p:spPr bwMode="auto">
            <a:xfrm>
              <a:off x="1056" y="1392"/>
              <a:ext cx="527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3042" y="1392"/>
              <a:ext cx="527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45065" name="Rectangle 8"/>
            <p:cNvSpPr>
              <a:spLocks noChangeArrowheads="1"/>
            </p:cNvSpPr>
            <p:nvPr/>
          </p:nvSpPr>
          <p:spPr bwMode="auto">
            <a:xfrm>
              <a:off x="4320" y="1392"/>
              <a:ext cx="527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800" b="1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2458633" name="Text Box 9"/>
          <p:cNvSpPr txBox="1">
            <a:spLocks noChangeArrowheads="1"/>
          </p:cNvSpPr>
          <p:nvPr/>
        </p:nvSpPr>
        <p:spPr bwMode="auto">
          <a:xfrm>
            <a:off x="6629400" y="13081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2pPr>
            <a:lvl3pPr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3pPr>
            <a:lvl4pPr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4pPr>
            <a:lvl5pPr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Comic Sans MS" charset="0"/>
              </a:rPr>
              <a:t>b</a:t>
            </a:r>
            <a:r>
              <a:rPr lang="en-US" sz="2400" baseline="-25000">
                <a:solidFill>
                  <a:schemeClr val="tx1"/>
                </a:solidFill>
                <a:latin typeface="Comic Sans MS" charset="0"/>
              </a:rPr>
              <a:t>0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02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28" grpId="0" build="p" autoUpdateAnimBg="0"/>
      <p:bldP spid="245863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6"/>
          <a:stretch>
            <a:fillRect/>
          </a:stretch>
        </p:blipFill>
        <p:spPr>
          <a:xfrm>
            <a:off x="457200" y="914400"/>
            <a:ext cx="8305800" cy="5030788"/>
          </a:xfrm>
        </p:spPr>
      </p:pic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7315200" y="4953000"/>
          <a:ext cx="1752600" cy="1676401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1143000"/>
              </a:tblGrid>
              <a:tr h="3348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XOR(x,y)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8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8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-65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Helvetica" pitchFamily="-65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1975" y="2930525"/>
            <a:ext cx="5129213" cy="1108075"/>
            <a:chOff x="1106" y="1392"/>
            <a:chExt cx="3231" cy="698"/>
          </a:xfrm>
        </p:grpSpPr>
        <p:sp>
          <p:nvSpPr>
            <p:cNvPr id="51224" name="Rectangle 6"/>
            <p:cNvSpPr>
              <a:spLocks noChangeArrowheads="1"/>
            </p:cNvSpPr>
            <p:nvPr/>
          </p:nvSpPr>
          <p:spPr bwMode="auto">
            <a:xfrm>
              <a:off x="1106" y="1392"/>
              <a:ext cx="42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6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225" name="Rectangle 7"/>
            <p:cNvSpPr>
              <a:spLocks noChangeArrowheads="1"/>
            </p:cNvSpPr>
            <p:nvPr/>
          </p:nvSpPr>
          <p:spPr bwMode="auto">
            <a:xfrm>
              <a:off x="2996" y="1392"/>
              <a:ext cx="42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6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51226" name="Rectangle 8"/>
            <p:cNvSpPr>
              <a:spLocks noChangeArrowheads="1"/>
            </p:cNvSpPr>
            <p:nvPr/>
          </p:nvSpPr>
          <p:spPr bwMode="auto">
            <a:xfrm>
              <a:off x="3909" y="1392"/>
              <a:ext cx="42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6600" b="1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417" y="5059741"/>
            <a:ext cx="68098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</a:rPr>
              <a:t>XOR serves as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conditional inverter</a:t>
            </a:r>
            <a:r>
              <a:rPr lang="en-US" sz="3200" b="1" dirty="0" smtClean="0">
                <a:solidFill>
                  <a:schemeClr val="accent2"/>
                </a:solidFill>
              </a:rPr>
              <a:t>!</a:t>
            </a: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Aka "Subtract is Invert and add 1"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48145" y="265906"/>
            <a:ext cx="7162800" cy="474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Extremely Clever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Adder/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Subtractor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939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51202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>
          <a:solidFill>
            <a:srgbClr val="000000"/>
          </a:solidFill>
        </a:ln>
      </a:spPr>
      <a:bodyPr rtlCol="0" anchor="ctr"/>
      <a:lstStyle>
        <a:defPPr algn="ctr">
          <a:defRPr sz="2400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27930</TotalTime>
  <Words>2261</Words>
  <Application>Microsoft Macintosh PowerPoint</Application>
  <PresentationFormat>On-screen Show (4:3)</PresentationFormat>
  <Paragraphs>545</Paragraphs>
  <Slides>37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Arial</vt:lpstr>
      <vt:lpstr>Calibri</vt:lpstr>
      <vt:lpstr>Comic Sans MS</vt:lpstr>
      <vt:lpstr>Courier</vt:lpstr>
      <vt:lpstr>Courier New</vt:lpstr>
      <vt:lpstr>Helvetica</vt:lpstr>
      <vt:lpstr>ＭＳ Ｐゴシック</vt:lpstr>
      <vt:lpstr>Symbol</vt:lpstr>
      <vt:lpstr>Times</vt:lpstr>
      <vt:lpstr>Wingdings</vt:lpstr>
      <vt:lpstr>Office Theme</vt:lpstr>
      <vt:lpstr>1_Office Theme</vt:lpstr>
      <vt:lpstr>Image</vt:lpstr>
      <vt:lpstr>CS 61C:  Great Ideas in Computer Architecture  MIPS Datapath</vt:lpstr>
      <vt:lpstr>Arithmetic and Logic Unit</vt:lpstr>
      <vt:lpstr>Our simple ALU</vt:lpstr>
      <vt:lpstr>How to design Adder/Subtractor?</vt:lpstr>
      <vt:lpstr>Adder/Subtractor – One-bit adder LSB…  (Half Adder)</vt:lpstr>
      <vt:lpstr>Adder/Subtractor – One-bit  full-adder (1/2)…</vt:lpstr>
      <vt:lpstr>Adder/Subtractor – One-bit adder (2/2)</vt:lpstr>
      <vt:lpstr>N 1-bit adders  1 N-bit adder</vt:lpstr>
      <vt:lpstr>Extremely Clever Adder/Subtractor </vt:lpstr>
      <vt:lpstr>Clicker Question</vt:lpstr>
      <vt:lpstr>Administrivia</vt:lpstr>
      <vt:lpstr>Components of a Computer</vt:lpstr>
      <vt:lpstr>The CPU</vt:lpstr>
      <vt:lpstr>Datapath and Control</vt:lpstr>
      <vt:lpstr>Five Stages of Instruction Execution</vt:lpstr>
      <vt:lpstr>Stages of Execution on Datapath</vt:lpstr>
      <vt:lpstr>Stages of Execution (1/5)</vt:lpstr>
      <vt:lpstr>Stages of Execution (2/5)</vt:lpstr>
      <vt:lpstr>Stages of Execution (3/5)</vt:lpstr>
      <vt:lpstr>Stages of Execution (4/5)</vt:lpstr>
      <vt:lpstr>Stages of Execution (5/5)</vt:lpstr>
      <vt:lpstr>Stages of Execution on Datapath</vt:lpstr>
      <vt:lpstr>Datapath Walkthroughs (1/3)</vt:lpstr>
      <vt:lpstr>Example: add Instruction</vt:lpstr>
      <vt:lpstr>Datapath Walkthroughs (2/3)</vt:lpstr>
      <vt:lpstr>Example: slti Instruction</vt:lpstr>
      <vt:lpstr>Datapath Walkthroughs (3/3)</vt:lpstr>
      <vt:lpstr>Example: sw Instruction</vt:lpstr>
      <vt:lpstr>Why Five Stages? (1/2)</vt:lpstr>
      <vt:lpstr>Why Five Stages? (2/2)</vt:lpstr>
      <vt:lpstr>Example: lw Instruction</vt:lpstr>
      <vt:lpstr>Clickers/Peer Instruction</vt:lpstr>
      <vt:lpstr>Processor Design: 5 steps</vt:lpstr>
      <vt:lpstr>The MIPS Instruction Formats</vt:lpstr>
      <vt:lpstr>The MIPS-lite Subset</vt:lpstr>
      <vt:lpstr>Register Transfer Level (RTL)</vt:lpstr>
      <vt:lpstr>In 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Nicholas Weaver</cp:lastModifiedBy>
  <cp:revision>294</cp:revision>
  <cp:lastPrinted>2013-04-02T19:00:35Z</cp:lastPrinted>
  <dcterms:created xsi:type="dcterms:W3CDTF">2014-03-21T01:10:39Z</dcterms:created>
  <dcterms:modified xsi:type="dcterms:W3CDTF">2016-02-29T15:29:59Z</dcterms:modified>
</cp:coreProperties>
</file>