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85" r:id="rId2"/>
    <p:sldId id="650" r:id="rId3"/>
    <p:sldId id="691" r:id="rId4"/>
    <p:sldId id="692" r:id="rId5"/>
    <p:sldId id="693" r:id="rId6"/>
    <p:sldId id="694" r:id="rId7"/>
    <p:sldId id="695" r:id="rId8"/>
    <p:sldId id="696" r:id="rId9"/>
    <p:sldId id="697" r:id="rId10"/>
    <p:sldId id="698" r:id="rId11"/>
    <p:sldId id="625" r:id="rId12"/>
    <p:sldId id="628" r:id="rId13"/>
    <p:sldId id="629" r:id="rId14"/>
    <p:sldId id="630" r:id="rId15"/>
    <p:sldId id="633" r:id="rId16"/>
    <p:sldId id="651" r:id="rId17"/>
    <p:sldId id="652" r:id="rId18"/>
    <p:sldId id="634" r:id="rId19"/>
    <p:sldId id="635" r:id="rId20"/>
    <p:sldId id="653" r:id="rId21"/>
    <p:sldId id="654" r:id="rId22"/>
    <p:sldId id="686" r:id="rId23"/>
    <p:sldId id="636" r:id="rId24"/>
    <p:sldId id="655" r:id="rId25"/>
    <p:sldId id="656" r:id="rId26"/>
    <p:sldId id="657" r:id="rId27"/>
    <p:sldId id="688" r:id="rId28"/>
    <p:sldId id="659" r:id="rId29"/>
    <p:sldId id="6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5" autoAdjust="0"/>
    <p:restoredTop sz="94979" autoAdjust="0"/>
  </p:normalViewPr>
  <p:slideViewPr>
    <p:cSldViewPr>
      <p:cViewPr>
        <p:scale>
          <a:sx n="90" d="100"/>
          <a:sy n="90" d="100"/>
        </p:scale>
        <p:origin x="10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4T06:38:21.49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438 118 16 0,'-4'-4'8'0,"-5"0"-3"0,9 4 9 16,0 0-13-16,0 0 0 16,-4 12 0-16,-1 8 1 15,-4 4-2-15,-4 7 0 16,-13 12 1-16,-10 13 1 0,-4-1 0 16,0 8 0-16,-8 4-1 15,8-8 1-15,0 0 0 16,4-8 0-16,5-8-1 15,9-7 0-15,5-9-1 16,3-15 0-16,10-12 0 16,8-12 0-16,10-19-1 15,3-9 0-15,14-15-1 16,5-12 0-16,4 0 1 16,-1-15 0-16,6 7 0 15,-5 8 0-15,-5 4 0 16,-4 4 1-16,-9 12 0 15,-4 3 1-15,0 17 1 16,-9 7 0-16,-1 8 1 16,-3 16 0-16,4 8 1 0,-5 4 1 15,1 11-1-15,3 13 0 16,1 3-1-16,0 0 0 16,0-3-2-16,-5-1 1 15,1 0-2-15,-1 1 0 16,1-5-3-16,-1-3 1 15,5 3-3-15,-5 1 0 16,5-1-6-16,0-3 1 16,0-1-1-16,9-3 0 15</inkml:trace>
  <inkml:trace contextRef="#ctx0" brushRef="#br0" timeOffset="-886.243">390 559 3 0,'9'-15'1'0,"-1"-9"1"0,-3 16 2 16,-5-4 0-16,0 4 0 16,-5 1 4-16,5-5 0 15,0 0-9-15,0 0 0 16,0 4 6-16,0-4 0 15,0 8-2-15,-4-3 1 16,0 3-2-16,-1 8 0 16,1 7 0-16,-1 9 1 0,1 0-1 15,-1 11 0 1,1 9 0-16,4 11 1 0,0 12 0 16,0 12 0-16,0 19 0 15,4 5 0-15,1 7 0 16,4 0 0-16,0 9-1 15,-1-9 0-15,1-8-1 16,-4 1 0-16,-1-13-1 16,1-7 1-16,-1-8-2 15,0-8 1-15,1-8-2 16,-5 0 1-16,0-11-1 16,0-9 1-16,-5-11-2 15,1-9 1-15,0 1 0 16,4 0 0-16,-5-8-1 15,5 0 0-15,0-4-3 16,0-4 0-16,0 0-3 16,0-8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4T06:38:26.6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0-1 11 0,'4'-4'5'0,"18"4"5"0,-13 0 6 16,5 8-14-16,3 0 0 16,5 0 1-16,5 4 0 15,13 0-4-15,9-4 1 16,13 3 3-16,4 5 0 15,1 0 0-15,12 4 0 16,10-5 0-16,8 5 1 16,19-8-1-16,-15 0 0 15,10-1-2-15,9 1 1 0,-1-8-2 16,10-4 1-16,-1-4-1 16,-8 0 1-16,-5 0-1 15,0-3 0-15,-8-5 0 16,-1 0 1-16,-8-4-1 15,-5-4 1-15,-14 9-1 16,-12-1 1-16,-14 4-1 16,-9-4 0-16,-8 8-1 15,-10-4 0-15,-4 8-1 16,-8-8 0-16,-5 5-2 16,-1-1 0-16,-8 4-2 15,-4-4 1-15,0 4-5 16,-5-4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4T06:38:22.5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749 1209 16 0,'-5'-20'8'0,"10"5"-3"0,-1 3 13 16,-4 4-16-16,4-8 0 15,1 1 3-15,-1-1 1 16,1 0-7-16,4 0 0 16,-1 8 4-16,1 1 1 15,-9 7-1-15,0 0 0 16,5 7-1-16,-5 9 0 16,4 4 0-16,1 7 0 15,-5 1-1-15,4 7 1 16,0 1-1-16,1-1 0 0,4 1-1 15,4-5 1-15,0-3-1 16,1-5 0-16,-1-7-1 16,0-4 1-16,0-4-1 15,1-8 1-15,-1-8 0 16,0-8 1-16,1-3-1 16,-6-9 0-16,6 0 0 15,-5 5 0-15,4-9 0 16,0 5 0-16,0 7 0 15,1 0 0-15,-5 1-2 16,-1 11 0-16,1 0-3 16,0 8 1-16,0 0-7 15,-4-4 1-15,-1 8-1 16,0 4 1-16</inkml:trace>
  <inkml:trace contextRef="#ctx0" brushRef="#br0" timeOffset="464.7477">1386 1032 17 0,'0'-8'8'0,"-13"-4"-3"0,13 4 15 0,-4 1-18 16,-1 3 1-16,-4 4 2 15,1 4 0-15,-6-1-7 16,1 9 1-16,-5 8 4 16,1 8 0-16,-1 7-2 15,5 0 1-15,4 1-2 16,0 7 1-16,9-3-1 15,4-5 0-15,5-7 0 16,4-5 0-16,5-7 0 16,4-12 0-16,0-12 0 15,1-8 0-15,-1-3 0 16,0-5 0-16,-4-12 0 16,-5 1 0-16,-4-12 0 15,-5 7 0-15,-4 1 0 0,-4 4 1 16,-1 7-2-16,-4 8 1 15,1 9-4-15,-1 11 0 16,0 3-5-16,0 9 0 16</inkml:trace>
  <inkml:trace contextRef="#ctx0" brushRef="#br0" timeOffset="1260.5715">1648 1276 20 0,'9'-20'10'0,"8"-3"-3"15,-8 11 11-15,5-4-17 16,-1-11 1-16,5-5-1 16,-1-7 1-16,1-5-3 15,-5-19 1-15,1 8 1 16,-6-4 1-16,1-4-1 15,-4 0 0-15,-1 8-1 16,-4 0 1-16,0 12 0 16,-4 7 1-16,4 9-1 15,-5 3 0-15,-4 12-1 16,1 16 1-16,-10 12 0 16,5 15 1-16,-1 13-1 15,5 15 0-15,5 16-1 0,0 3 1 16,4 9 0-16,4-12 0 15,9-4-1-15,1-8 0 16,-6-8-2-16,1 0 1 16,5-16-2-16,-1-3 0 15,0-9-3-15,0-7 0 16,1-8-4-16,-1-8 1 16</inkml:trace>
  <inkml:trace contextRef="#ctx0" brushRef="#br0" timeOffset="1573.9294">2131 650 13 0,'-14'-24'6'0,"10"9"2"15,0 15 6-15,-1 0-12 16,-4 4 1-16,5 3 0 15,-1 9 0-15,1 4-4 16,4 0 1-16,0 15 2 16,0 8 1-16,0 8-2 15,0 5 0-15,0-1 0 16,4 4 0-16,1-4-1 16,-1-4 0-16,5-4-1 15,-4-3 1-15,3-5-3 16,1-11 1-16,5-9-5 0,-1-7 0 15,-4-4 0-15,0-8 0 16</inkml:trace>
  <inkml:trace contextRef="#ctx0" brushRef="#br0" timeOffset="1831.117">1958 1000 25 0,'-9'8'12'0,"14"4"-12"0,-1-8 25 0,5-4-22 16,4 0 1-16,9-4 0 16,0 0 1-16,5 8-7 15,0-8 0-15,17 8 3 16,-4 0 0-16,4-4-6 15,-4 4 0-15,0-4-5 16,-5 0 0-16</inkml:trace>
  <inkml:trace contextRef="#ctx0" brushRef="#br0" timeOffset="3197.0368">2512 1044 25 0,'-5'4'12'0,"-8"-8"-10"0,13 4 19 16,-4 4-19-16,-1 0 0 15,-4 7 0-15,-4 1 0 0,0 4-3 16,-1 4 1-16,1 7 1 16,0-3 1-16,4 7-2 15,5-3 0-15,-1 0 0 16,5-1 0-16,9-3-1 16,4-5 0-16,1-7-1 15,3-8 1-15,-3-4-1 16,-1-12 0-16,0-3 0 15,0-5 0-15,1 0 0 16,-1-3 1-16,0-9 0 16,-4-7 1-16,0 7-1 15,-5 1 1-15,-4 3 0 16,0 8 1-16,-4 1-1 16,4 11 1-16,-4 8 1 15,-1 8 0-15,1 8-1 16,4 3 1-16,0 5-1 0,4-1 0 15,5-3-1-15,0-4 0 16,4 0-1-16,5-1 0 16,4-11 0-16,5-8 0 15,-1-7 0-15,1-1 1 16,-1-8-1-16,5 4 1 16,-8-3 0-16,-6-1 1 15,-3-4 0-15,-1 5 0 16,-9-1 0-16,1 0 1 15,-10 8-1-15,1 9 0 16,-5 3 0-16,-4 7 0 16,-5 9-1-16,0 4 1 0,1 11-2 15,3-3 1-15,-3 3-1 16,12-3 1-16,5-4-3 16,9-1 0-16,9-7-3 15,-5-8 1-15,5-4-1 16,4-4 1-16,-4 0 1 15,4-12 0-15,0-8 3 16,0-7 1-16,0 7 2 16,-4 0 1-16,-5 1 0 15,0 3 0-15,1 4-1 16,-5 8 0-16,-9 4-1 16,4 8 0-16,0 8-1 15,5 11 1-15,5 5-1 16,-1 11 1-16,5 4-1 15,4-3 1-15,0 11 0 0,5 4 0 16,-5 0 0-16,-5-4 1 16,-3 4 0-16,-1-8 0 15,-4-3 0-15,-5-5 1 16,1-4-1-16,-5-3 1 16,-5-9-1-16,-4-7 0 15,-13 0-2-15,0-8 1 16,-4-9-1-16,-5-10 1 15,0-9-1-15,0-4 1 16,4 0-1-16,5-7 1 16,4 3-1-16,5-3 0 0,4-5 0 15,9 1 0-15,9-9-1 16,8 1 1-16,6 0-1 16,8-5 1-16,4 5-1 15,1-4 1-15,-1-1 0 16,5 5 0-16,0-4 0 15,4-5 1-15,5-3 0 16,-5 4 0-16,0 7 0 16,-8 5 1-16,-5 4 0 15,-13-1 0-15,-5 12-1 16,-4 9 1-16,-9 3-1 16,-5 4 1-16,-8 4-1 15,-5 8 1-15,-4 3-1 16,-4 9 1-16,-6 12-1 15,6 3 0-15,-1 4 0 0,5 9 0 16,9 3-1 0,4-4 0-16,9-8 0 0,9-7 0 15,9-8-1-15,13-5 1 16,8-3-2-16,10-8 0 16,-4-8-3-16,12-8 0 15,1-4-7-15,-5-4 0 16,0-3 0-16,-4 3 0 31</inkml:trace>
  <inkml:trace contextRef="#ctx0" brushRef="#br0" timeOffset="4591.8354">2778 2843 29 0,'-14'4'14'0,"5"0"-17"0,9-4 26 16,0 0-21-16,9 0 1 16,5 0 1-16,3 4 1 0,5 0-6 15,14 0 0-15,4 4 3 16,8 4 0-16,1 0-1 15,-4 3 0-15,-1-7-1 16,0 4 1-16,0 0-1 16,-4 0 1-16,0 3 0 15,-4-3 0-15,-10 4 0 16,-4-4 0-16,-4 8 1 16,0-1 0-16,-14 5-1 15,-4 3 0-15,-9 1-2 16,-8 7 1-16,-1-3-3 15,0-5 1-15,-4 1-5 16,4 4 0-16,1-5-5 16,-1-3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4T06:38:27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 5 22 0,'-9'-4'11'0,"9"0"-6"0,0 4 13 16,0 0-16-16,9 0 1 15,0 4 0-15,0 0 1 16,4 8-5-16,0 4 1 16,1 11 3-16,-1 5 1 15,0 7-2-15,-4 8 0 16,0 9 0-16,-5-1 0 16,1 0-1-16,-1 0 0 15,1 0-1-15,3-4 1 0,1-3-1 16,0-17 0-16,4-7 0 15,1 3 0-15,3-11-1 16,6-4 0-16,-1-12 0 16,0-8 0-16,0-8-3 15,0-11 1-15,0 3-3 16,-4 0 0-16,-5-7-4 16,-4 3 0-16</inkml:trace>
  <inkml:trace contextRef="#ctx0" brushRef="#br0" timeOffset="225.5581">-55 375 27 0,'-13'-4'13'0,"13"8"-10"16,0-4 22-16,9 4-22 0,-1-8 0 15,6 0 1-15,3 4 0 16,10-7-6-16,8-1 1 15,1-4 2-15,4 4 1 16,8-4-5-16,10 0 0 16,-5-7-6-16,0 3 1 15,-4 0-3-15,-9-4 1 16</inkml:trace>
  <inkml:trace contextRef="#ctx0" brushRef="#br0" timeOffset="599.4881">587 21 35 0,'-13'0'17'0,"13"12"-22"0,0-12 33 16,0 0-29-16,0 0 0 16,0 0-4-16,4 0 0 15,5 0-2-15,5 8 1 16</inkml:trace>
  <inkml:trace contextRef="#ctx0" brushRef="#br0" timeOffset="497.0559">605 218 16 0,'0'16'8'0,"5"-5"0"15,-5-7 12-15,0 8-16 16,0 4 0-16,0 4 3 16,0 7 0-16,-5 5-9 15,5-9 1-15,0 9 5 16,0-1 1-16,0 9-3 16,0-1 1-16,5-3-2 15,-1-1 0-15,5-11-4 16,0-1 1-16,0-7-6 15,4-8 0-15,0-8-3 16,5-16 1-16</inkml:trace>
  <inkml:trace contextRef="#ctx0" brushRef="#br0" timeOffset="1231.6823">866 470 21 0,'0'-20'10'0,"9"8"-2"15,-9 12 10-15,5-8-16 16,-5 8 0-16,9-3 2 15,-5 3 0-15,5 3-5 16,0 5 1-16,0 0 3 16,-5 4 0-16,5 4-1 15,0 4 0-15,-5-1-1 16,1 5 0-16,-1-4-1 16,0-1 1-16,1-3-2 0,-1-4 0 15,5-4 0 1,5-8 0-16,-1-4-1 0,0-8 1 15,0-4-1-15,5-4 1 16,0-3 0-16,0 3 0 16,-5 0 0-16,0 1 1 31,0 7 2-31,1 4 0 16,-1 12-1-16,0 0 1 15,-4 0 0-15,0 4 0 0,-5 0-1 16,1 0 0-16,-1-1-2 15,1 1 0-15,-1-4-1 16,1 0 1-16,-5-4-1 16,4 0 1-16,5-4-1 15,0-4 1-15,-5 4 0 16,1-3 1-16,-1-1 0 16,5-4 1-16,0 8 0 15,0 4 0-15,-1 4-1 16,1 4 1-16,0 4 0 15,0 3 0-15,0 1-2 16,0 0 1-16,4-4-4 16,-4-5 1-16,4 1-6 15,1-4 1-15,-6-4-2 16,6-4 1-16</inkml:trace>
  <inkml:trace contextRef="#ctx0" brushRef="#br0" timeOffset="1651.2911">1597 446 20 0,'5'8'10'0,"8"8"-6"0,-4-16 18 16,0 0-21-16,4 0 0 16,0-4 2-16,5 0 0 15,4-8-4-15,0 8 1 16,1-12 2-16,-1 1 0 15,-4-5-1-15,4 4 1 16,-5-3-1-16,1-1 0 0,0-4 0 16,-5 9 1-16,-4-9-1 15,-5 0 1-15,-8 5-1 16,4-5 1-16,-9 16-1 16,-4-4 0-16,-9 4-1 15,4 12 0-15,-4 8 0 16,-9 8 0-16,4 3 0 15,5 17 0-15,0 3 0 16,4 0 0-16,5 1 0 16,8-1 1-16,5 0-1 15,0-7 0-15,9-9 0 16,9-7 0-16,9-4-1 16,4-12 1-16,0-4-4 15,4-8 0-15,-4-4-6 0,0-4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9T22:11:30.0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8664 11097 15 0,'-3'0'7'0,"0"-3"1"16,3 3 7-16,0 0-13 16,-3 3 0-16,0-3 0 0,3 2 0 15,0-2-3-15,-3 0 0 16,0 0 2-16,3 0 0 16,-3 0-1-16,0 3 0 15,0 0 0-15,0-1 1 16,3 1 0-16,-3-1 1 15,3 4-1-15,0-6 1 16,0 0 0-16,3-3 1 16,0 0-1-16,3-2 0 31,9-3 0-31,-1 0 1 0,1 3-1 16,-3 0 1-16,0 5-1 15,0-3 0-15,0 0 0 16,0 3 0-16,0 0-2 15,0 0 1-15,-3 0-1 16,0 0 0-16,-1 0 0 16,1 3 0-16,-3-3 0 15,0 0 0-15,-3 0 0 16,0 0 0-16,0 0 0 16,0 3 0-16,-3-3 0 15,0 0 1-15,-3 0-2 16,0 2 1-16,-3 1-1 15,0 0 1-15,-6-1-1 16,-2 4 0-16,-4-4 0 16,6 1 1-16,-6-3-1 0,3 3 0 15,3-3 1-15,0 2 1 16,0-2-1-16,3 0 1 16,3 0 0-16,1 0 0 15,2-2 0-15,3-1 0 16,0 3-1-16,3-3 1 15,2 1 0-15,4 2 0 16,3 0-1-16,3 0 1 16,3 0-1-16,3 0 1 15,-3 0-1-15,0 2 1 0,-1 1-1 16,1-3 0-16,0 0 0 16,-3 3 1-16,3-3-1 15,-3-3 0-15,0 0 0 16,-6-2 1-16,0 0-2 15,-4-1 0-15,-2 6-1 16,-3 0 1-16,0 3-3 16,-3 0 1-16,-2 2-5 15,-1 0 0-15,0 3-3 16,3 3 0-16</inkml:trace>
  <inkml:trace contextRef="#ctx0" brushRef="#br0" timeOffset="645.248">9089 11240 7 0,'0'7'3'0,"3"-12"7"0,-3 5-4 0,0 0 0 16,3-5 0-16,-3 5 4 15,3-3 0-15,0-2-12 16,0 0 1-16,0-1 8 15,-3 1 0-15,3-3-3 16,0-2 1-16,3-1-3 16,0-5 0-16,0-2-1 15,3-4 0-15,0-1-1 16,0 1 1-16,0 4 0 16,0 2 0-16,-1 3-1 15,1-3 1-15,-3 5 0 16,0 3 0-16,-3 3-1 15,0 0 1-15,-3 5-1 16,0 0 0-16,0 2 0 16,0-2 1-16,3 6-1 15,0-1 1-15,0 6 0 0,3 2 0 16,-3 5-1-16,3 6 1 16,-3-3-1-16,0 6 0 15,-3-1 0-15,0 3 0 16,0-2 0-16,0-3 0 15,3-6-1-15,0-2 1 16,0-3-1-16,0 0 1 16,0-2-1-16,0-3 1 15,3-3-3-15,-3 1 1 16,0-4-4-16,0 1 0 16,0 0-5-16,0-1 0 0</inkml:trace>
  <inkml:trace contextRef="#ctx0" brushRef="#br0" timeOffset="2191.7371">9512 12941 6 0,'-3'0'3'0,"3"5"5"0,0-5-8 0,0-11 5 15,3 11 1 1,-3 0 2-16,0 3 1 0,0 0-12 15,-3-3 1-15,0 0 7 16,0 2 0-16,0 1-3 16,3-3 1-16,-3-3 0 15,0 1 0-15,3 2 1 16,0 0 0-16,0-6 0 16,3-1 0-16,0-1 0 15,3 0 1-15,0 0-2 16,0 0 0-16,0 0 0 15,0 0 0-15,0 3-1 16,3-3 0-16,0 2 0 16,-1 1 0-16,1 5 0 15,0 0 0-15,0 3-1 16,0 2 1-16,0-2-1 0,0-1 0 16,0 1-1-1,-3 2 1-15,0 1-1 0,0 1 0 16,0 7 0-16,-3-1 1 15,0 3-1-15,-3 0 0 16,0 2 0-16,-3-5 1 16,0 3-2-16,0-2 1 15,0-4 0-15,0 1 0 16,0-3 0-16,-3 0 0 16,0 0-1-16,0-1 1 15,0-1 0-15,0 2 0 0,0 0 0 16,0 2 0-16,0 3 0 15,0-7 0-15,3-1 0 16,0 6 0-16,0-9-1 16,0 4 1-16,0-1 0 15,3-3 0-15,0 4-1 16,0-6 1-16,6 0 0 16,0-6 0-16,3 1 0 15,3 0 1-15,3 0 0 16,0-1 0-16,0 4-1 15,0 2 1-15,0 2-1 16,-4-2 1-16,1-2-1 16,3 4 0-16,0-2 0 15,3 3 0-15,-3 0 0 16,0-1 0-16,-3 4 0 16,3-4 0-16,-4 1 0 15,1-3 1-15,0 5-1 0,-3 0 0 16,0 1 0-16,0-6 0 15,-6 0 0-15,3 5 1 16,-3-5-1-16,-3 0 0 16,0 0 0-16,6 0 0 15,-6-3-1-15,-3 3 1 16,0-2-2-16,0 4 0 16,0-2-2-16,0 3 0 15,0 0-3-15,0-3 1 16,3-6-6-16,-3 6 1 0,3 0-2 15,-3-2 0-15</inkml:trace>
  <inkml:trace contextRef="#ctx0" brushRef="#br0" timeOffset="6906.1152">11521 12658 12 0,'0'-11'6'0,"-6"16"0"0,6-7 7 16,-3-1-12-16,0 3 1 0,0 0 2 15,0 0 1-15,0 3-5 16,-3-3 1-16,3 2 4 15,-3 4 0-15,0-6-1 16,0 2 1-16,0-2-2 16,1 6 1-16,-1-1-2 15,0-2 0-15,3-1-1 16,0-2 1-16,0-2-1 16,3-1 1-16,0 3-1 15,3 3 0-15,3-3 0 16,3 0 1-16,2-3-1 15,7 0 0-15,0 1-1 16,0 2 1-16,0 2 0 16,0-2 0-16,-3 0-1 15,-1 3 0-15,-2 0 0 16,0-3 1-16,-3 0-1 0,0 0 0 16,-3-3 0-16,0 3 0 15,-3-3 0-15,-3 3 1 16,0 0-1-16,0 0 0 15,-3 0 0-15,-3 3 0 16,0-6-1-16,0 6 1 16,-3 0-1-16,0-3 1 15,-3-3 0-15,4 0 0 16,-1 1-1-16,3 2 1 16,0-3-1-16,3 0 1 15,0 1 0-15,3 2 0 0,0 0-2 16,3 2 0-16,-3-2 0 15,3 3 0-15,-3-3-1 16,6 0 1-16,-3 0-1 16,3 0 1-16,0 0 1 15,-1 3 0-15,1-1-1 16,0-2 0-16,0 0-3 16,0 0 0-16,0 0-4 15,3 0 0-15</inkml:trace>
  <inkml:trace contextRef="#ctx0" brushRef="#br0" timeOffset="7551.2306">11866 12724 20 0,'0'-5'10'0,"0"5"-1"0,0 0 14 0,0 0-18 16,0 0 1-16,0 0 3 15,3-6 1-15,3-2-12 16,0 0 1-16,0-5 7 16,0 0 1-16,3 0-3 15,0-1 0-15,3 1-3 16,-3-8 1-16,0 0-1 15,0 0 0-15,3 0-1 16,-4-1 0-16,1 7 0 16,-3-1 1-16,0 5 0 15,-3 3 0-15,0 3 0 16,-3 5 0-16,0 0 0 0,-3 5 0 16,3 6-1-16,0 5 1 15,0-3-2-15,0 11 1 16,0 2 0-16,-3 3 0 15,3-2 0-15,0-4 0 16,3 7 0-16,0-4 0 16,0 0-1-16,0-4 1 15,0 1-2-15,-3 1 1 16,0-5-3-16,0-3 0 16,0-3-3-16,-3-3 1 15,0-4-6-15,0-1 0 16,0-2-2-16,0-1 1 0</inkml:trace>
  <inkml:trace contextRef="#ctx0" brushRef="#br0" timeOffset="9216.9415">11753 14774 9 0,'0'8'4'0,"0"-18"7"0,0 12-1 31,0-2-3-31,0 0 0 16,0 0 3-16,0 0 1 16,0 0-14-16,0 3 0 15,0-3 10-15,0 0 0 16,3-5-2-16,0-1 1 16,0-2-2-16,3 3 1 15,0-3-1-15,3 0 1 16,3 3-2-16,0 2 1 15,0 1-2-15,-3 2 0 0,0 2-2 16,-4 4 1-16,7 2-1 16,-6 2 1-16,0-7-1 15,0-3 1-15,0 13-1 16,0-5 0-16,-3 3 0 16,0 7 1-16,-3-2-1 15,0 2 0-15,-3 4 0 16,0-1 1-16,0-3-2 15,0 3 1-15,0-2 0 16,-3-3 0-16,0 0-1 16,3 2 1-16,0-4-1 15,0-4 1-15,-6 1 0 16,6-3 0-16,3 0-1 16,0-3 1-16,0-2-1 15,0-1 1-15,0 3 0 16,0-5 0-16,3-7-1 15,3 4 1-15,-3-5 0 0,0 3 0 16,0-1 0-16,3 1 1 16,3 2 0-16,0 3 0 15,3 3 0-15,0-3 0 16,3 0 0-16,0 3 0 16,3-3-1-16,-1 2 1 15,1 4-1-15,-3-4 0 16,0 1 0-16,-3-3 0 15,0 5 0-15,-3-5 1 16,0 3-1-16,-3-3 1 0,0 3-1 16,-6-3 0-16,3 0 0 15,0 2 1-15,-3-2-1 16,0 0 0-16,0 5-1 16,0-5 1-16,0 3-1 15,0-3 0-15,0 0-3 16,0 3 0-16,0-3-3 15,0 0 1-15,0 0-5 16,-3-3 0-16,0 3-4 16,3 3 1-16</inkml:trace>
  <inkml:trace contextRef="#ctx0" brushRef="#br0" timeOffset="13119.9018">11825 14687 10 0,'-6'5'5'0,"3"1"-1"16,3-6 5-16,0 0-8 16,-3 0 0-16,3 0 1 15,0 0 1-15,0 0-3 16,-3 2 1-16,0 1 2 0,3 0 1 16,-3-1-1-16,0 1 1 15,0-1-1-15,3 4 0 16,-3-1-1-16,0 0 1 15,0 1-1-15,0-1 0 16,3 0 0-16,-3 1 0 16,3-1-1-16,-3 0 0 15,0-5 0-15,3 5 0 16,0-5-1-16,0 0 1 16,3 3-1-16,-3-3 1 15,0 3 0-15,0-3 0 0,0 0-1 16,3 5 0-16,-3-5 0 15,0 0 0-15,3-3 0 16,-3 3 0-16,0 0 0 16,6-2 0-16,-6-4 0 15,3 1 0-15,0 0 0 16,0 0 0-16,-3-1 0 16,3-2 0-16,0 3 0 15,0 0 1-15,0-1 0 16,3 1 0-16,-3 0 0 15,3 2 1-15,-3 3-1 16,3 0 1-16,-1 0-1 16,4 0 1-16,-9 0-1 15,3 3 0-15,0-3-1 16,3 2 1-16,-3 4 0 0,0-1 0 16,3 0-1-16,0 3 0 15,0 0 0-15,0 0 1 16,0-5-1-16,0 5 0 15,-3-6 0-15,0-2 1 16,0 8-1-16,0-2 0 16,0-1 0-16,-3 3 1 15,0-3-1-15,0 8 1 16,0-5-1-16,0 0 0 16,0 0 0-16,-3 0 0 0,3 3 0 15,-3-1 0-15,0 1 0 16,0-3 0-16,0 2 0 15,0 1 0-15,0-3 0 16,-3 0 0-16,3 2 0 16,0 1 1-16,-3-3-1 15,3 3 0-15,0-6 0 16,-3 5 1-16,3 4 0 16,0-1 0-16,3 0-1 15,0-2 1-15,0-3 0 16,0-3 0-16,-3 0-1 15,3 1 1-15,0 1-1 16,0-4 1-16,0 2-1 16,-3 1 0-16,3-4 0 15,0 1 1-15,0 0-1 16,0-3 0-16,0 0 0 16,0 0 0-16,0 0 0 0,0 0 1 15,0 0-1-15,0 0 0 16,3-6 0-16,-3 1 0 15,0 0 0-15,0-6 0 16,3 6-1-16,0 0 1 16,3-1 0-16,0 4 0 15,0-1 0-15,0 0 0 16,0 3 0-16,3 3 1 16,0-3-1-16,0 3 0 15,3 2 0-15,0 0 1 0,3-2-1 16,-1-3 0-16,1 3 0 15,0-1 0-15,0 3 0 16,-3-5 0-16,0 0 0 16,0 3 0-16,-3-6 0 15,0 3 1-15,0 0-1 16,-3 0 1-16,0 3-1 16,-6-3 0-16,2-3 0 15,-2 3 0-15,0 0 0 16,0 0 1-16,0 0-2 15,0 0 0-15,0 0-2 16,0 0 0-16,0 0-3 16,0 0 1-16,0 0-9 15,0-7 0-15,0 7 1 16,-2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0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7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2606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07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hkn</a:t>
            </a:r>
            <a:r>
              <a:rPr lang="en-US" dirty="0" smtClean="0"/>
              <a:t> for old 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black</a:t>
            </a:r>
            <a:r>
              <a:rPr lang="en-US" baseline="0" dirty="0" smtClean="0"/>
              <a:t> board</a:t>
            </a:r>
          </a:p>
          <a:p>
            <a:r>
              <a:rPr lang="en-US" baseline="0" dirty="0" smtClean="0"/>
              <a:t>First write truth table</a:t>
            </a:r>
          </a:p>
          <a:p>
            <a:r>
              <a:rPr lang="en-US" baseline="0" dirty="0" smtClean="0"/>
              <a:t>Then minimize and check truth table</a:t>
            </a:r>
          </a:p>
          <a:p>
            <a:r>
              <a:rPr lang="en-US" dirty="0" smtClean="0"/>
              <a:t>From distribution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a(b</a:t>
            </a:r>
            <a:r>
              <a:rPr lang="en-US" baseline="0" dirty="0" smtClean="0"/>
              <a:t> +1)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err="1" smtClean="0"/>
              <a:t>Froms</a:t>
            </a:r>
            <a:r>
              <a:rPr lang="en-US" baseline="0" dirty="0" smtClean="0"/>
              <a:t> laws of 0s and 1s: b+1 = 1</a:t>
            </a:r>
          </a:p>
          <a:p>
            <a:r>
              <a:rPr lang="en-US" baseline="0" dirty="0" smtClean="0"/>
              <a:t>= a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smtClean="0"/>
              <a:t>Truth Table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0 0 0 0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7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black</a:t>
            </a:r>
            <a:r>
              <a:rPr lang="en-US" baseline="0" dirty="0" smtClean="0"/>
              <a:t> board</a:t>
            </a:r>
          </a:p>
          <a:p>
            <a:r>
              <a:rPr lang="en-US" dirty="0" smtClean="0"/>
              <a:t>From distribution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a(b</a:t>
            </a:r>
            <a:r>
              <a:rPr lang="en-US" baseline="0" dirty="0" smtClean="0"/>
              <a:t> +1)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err="1" smtClean="0"/>
              <a:t>Froms</a:t>
            </a:r>
            <a:r>
              <a:rPr lang="en-US" baseline="0" dirty="0" smtClean="0"/>
              <a:t> laws of 0s and 1s: b+1 = 1</a:t>
            </a:r>
          </a:p>
          <a:p>
            <a:r>
              <a:rPr lang="en-US" baseline="0" dirty="0" smtClean="0"/>
              <a:t>= a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smtClean="0"/>
              <a:t>Truth Table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0 0 0 0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0 1 0 0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0 1 1 1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1 0 0 1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1 1 0 1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1 1 1 1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7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4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5810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DDC3-FD7F-1F45-89D7-5881D11171A2}" type="datetime1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Fall 2013 -- Lecture #17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5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" y="1295400"/>
            <a:ext cx="8510631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Sequential Elements, Synchronous Digital Systems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Vladimir Stojanovic &amp; Nicholas Weaver</a:t>
            </a:r>
            <a:endParaRPr lang="en-US" dirty="0" smtClean="0"/>
          </a:p>
          <a:p>
            <a:r>
              <a:rPr lang="en-US" dirty="0" smtClean="0"/>
              <a:t>http://inst.eecs.Berkeley.edu/~</a:t>
            </a:r>
            <a:r>
              <a:rPr lang="en-US" dirty="0" smtClean="0"/>
              <a:t>cs61c/sp16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9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</a:t>
            </a:r>
            <a:r>
              <a:rPr lang="en-US" dirty="0"/>
              <a:t>Z = </a:t>
            </a:r>
            <a:r>
              <a:rPr lang="en-US" dirty="0" smtClean="0"/>
              <a:t>A+BC </a:t>
            </a:r>
            <a:r>
              <a:rPr lang="en-US" dirty="0"/>
              <a:t>+ </a:t>
            </a:r>
            <a:r>
              <a:rPr lang="en-US" dirty="0" smtClean="0"/>
              <a:t>A(BC)</a:t>
            </a:r>
          </a:p>
          <a:p>
            <a:endParaRPr lang="en-US" dirty="0" smtClean="0"/>
          </a:p>
          <a:p>
            <a:r>
              <a:rPr lang="en-US" dirty="0" smtClean="0"/>
              <a:t>A: 	Z = 0</a:t>
            </a:r>
          </a:p>
          <a:p>
            <a:r>
              <a:rPr lang="en-US" dirty="0" smtClean="0"/>
              <a:t>B: 	Z = A(1+ BC)</a:t>
            </a:r>
          </a:p>
          <a:p>
            <a:r>
              <a:rPr lang="en-US" dirty="0" smtClean="0"/>
              <a:t>C:   Z = (A + BC)</a:t>
            </a:r>
          </a:p>
          <a:p>
            <a:r>
              <a:rPr lang="en-US" dirty="0" smtClean="0"/>
              <a:t>D:  Z = BC</a:t>
            </a:r>
          </a:p>
          <a:p>
            <a:r>
              <a:rPr lang="en-US" dirty="0" smtClean="0"/>
              <a:t>E:   Z = 1</a:t>
            </a:r>
            <a:endParaRPr lang="en-US" dirty="0"/>
          </a:p>
          <a:p>
            <a:endParaRPr lang="en-US" dirty="0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0C79D-D249-A441-85A0-5AAAC4F723C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4114800" y="1676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495800" y="1676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133600" y="34290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7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670" y="1353671"/>
            <a:ext cx="8229600" cy="4885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(ALUs)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later re-use:</a:t>
            </a:r>
          </a:p>
          <a:p>
            <a:pPr lvl="1" eaLnBrk="1" hangingPunct="1"/>
            <a:r>
              <a:rPr lang="en-GB" dirty="0" smtClean="0"/>
              <a:t>Register files (like $1-$31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>
              <a:buClr>
                <a:schemeClr val="tx1"/>
              </a:buClr>
            </a:pPr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hold up the movement of information at input to combinational logic blocks to allow for orderly passage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4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60912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=0;i&lt;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n;i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++)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S 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After n cycles the sum is present on 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X</a:t>
            </a:r>
            <a:r>
              <a:rPr lang="en-US" sz="2400" baseline="-25000" dirty="0" smtClean="0">
                <a:latin typeface="+mn-lt"/>
              </a:rPr>
              <a:t>i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814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9386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6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</a:t>
            </a:r>
            <a:r>
              <a:rPr lang="en-GB" dirty="0"/>
              <a:t>F</a:t>
            </a:r>
            <a:r>
              <a:rPr lang="en-GB" dirty="0" smtClean="0"/>
              <a:t>lop Operation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5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Flip-Flop Timing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58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 Timing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Time click to data </a:t>
            </a:r>
            <a:r>
              <a:rPr lang="en-US" dirty="0" smtClean="0"/>
              <a:t>– time from open shutter until can see image on output (</a:t>
            </a:r>
            <a:r>
              <a:rPr lang="en-US" dirty="0" err="1" smtClean="0"/>
              <a:t>viewscreen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</a:t>
            </a:r>
            <a:r>
              <a:rPr lang="en-US" dirty="0" smtClean="0"/>
              <a:t> edge </a:t>
            </a:r>
            <a:r>
              <a:rPr lang="en-US" dirty="0"/>
              <a:t>of the </a:t>
            </a:r>
            <a:r>
              <a:rPr lang="en-US" dirty="0" smtClean="0"/>
              <a:t>CLK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8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1/2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7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2/2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226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edge-triggered) or falling edge (negative edge-triggered)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maximum frequency of this circuit?</a:t>
            </a:r>
          </a:p>
          <a:p>
            <a:pPr lvl="1" eaLnBrk="1" hangingPunct="1"/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76200" y="5892801"/>
            <a:ext cx="9067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Period = Max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Delay = 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CLK-to-Q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</a:rPr>
              <a:t>Delay +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CL Delay + </a:t>
            </a: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Setup Time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  <p:extLst>
      <p:ext uri="{BB962C8B-B14F-4D97-AF65-F5344CB8AC3E}">
        <p14:creationId xmlns:p14="http://schemas.microsoft.com/office/powerpoint/2010/main" val="213899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296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Critical Paths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  <p:extLst>
      <p:ext uri="{BB962C8B-B14F-4D97-AF65-F5344CB8AC3E}">
        <p14:creationId xmlns:p14="http://schemas.microsoft.com/office/powerpoint/2010/main" val="3663688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Pipelining to improve </a:t>
            </a:r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515938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1066800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638800"/>
            <a:ext cx="8686800" cy="1157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</a:t>
            </a: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frequency</a:t>
            </a:r>
            <a:endParaRPr lang="en-GB" sz="24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</a:t>
            </a: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second (higher bandwidth)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But each individual result takes longer (greater latency)</a:t>
            </a:r>
            <a:endParaRPr lang="en-GB" sz="24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107160" y="3956760"/>
              <a:ext cx="1248480" cy="147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1400" y="3949200"/>
                <a:ext cx="1262880" cy="14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5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Recap of </a:t>
            </a:r>
            <a:r>
              <a:rPr lang="en-US" dirty="0" smtClean="0"/>
              <a:t>Timing Terms</a:t>
            </a:r>
            <a:endParaRPr lang="en-US" dirty="0"/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endParaRPr lang="en-US" sz="2400" dirty="0" smtClean="0">
              <a:solidFill>
                <a:srgbClr val="22A7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22A700"/>
                </a:solidFill>
              </a:rPr>
              <a:t>Flip-flop</a:t>
            </a:r>
            <a:r>
              <a:rPr lang="en-US" sz="2400" dirty="0" smtClean="0"/>
              <a:t> </a:t>
            </a:r>
            <a:r>
              <a:rPr lang="en-US" sz="2400" dirty="0"/>
              <a:t>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  <p:extLst>
      <p:ext uri="{BB962C8B-B14F-4D97-AF65-F5344CB8AC3E}">
        <p14:creationId xmlns:p14="http://schemas.microsoft.com/office/powerpoint/2010/main" val="36507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953"/>
            <a:ext cx="8229600" cy="1143000"/>
          </a:xfrm>
        </p:spPr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114800"/>
            <a:ext cx="8763000" cy="2743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maximum clock frequency? (assume all unconnected inputs come from some register)</a:t>
            </a:r>
          </a:p>
          <a:p>
            <a:r>
              <a:rPr lang="en-US" dirty="0" smtClean="0"/>
              <a:t>A: 5 GHz </a:t>
            </a:r>
          </a:p>
          <a:p>
            <a:r>
              <a:rPr lang="en-US" dirty="0" smtClean="0"/>
              <a:t>B: </a:t>
            </a:r>
            <a:r>
              <a:rPr lang="en-US" dirty="0"/>
              <a:t>200 MHz</a:t>
            </a:r>
          </a:p>
          <a:p>
            <a:r>
              <a:rPr lang="en-US" dirty="0" smtClean="0"/>
              <a:t>C: </a:t>
            </a:r>
            <a:r>
              <a:rPr lang="en-US" dirty="0"/>
              <a:t>500 MHz</a:t>
            </a:r>
          </a:p>
          <a:p>
            <a:r>
              <a:rPr lang="en-US" dirty="0" smtClean="0"/>
              <a:t>D: 1/7 GHz</a:t>
            </a:r>
          </a:p>
          <a:p>
            <a:r>
              <a:rPr lang="en-US" dirty="0" smtClean="0"/>
              <a:t>E: 1/6 GHz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1219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Clock-&gt;Q  1ns</a:t>
            </a:r>
          </a:p>
          <a:p>
            <a:r>
              <a:rPr lang="en-US" sz="2800" dirty="0" smtClean="0"/>
              <a:t>Setup 1ns</a:t>
            </a:r>
          </a:p>
          <a:p>
            <a:r>
              <a:rPr lang="en-US" sz="2800" dirty="0" smtClean="0"/>
              <a:t>Hold 1ns</a:t>
            </a:r>
          </a:p>
          <a:p>
            <a:r>
              <a:rPr lang="en-US" sz="2800" dirty="0" smtClean="0"/>
              <a:t>AND delay 1ns</a:t>
            </a:r>
            <a:endParaRPr lang="en-US" sz="2800" dirty="0"/>
          </a:p>
        </p:txBody>
      </p:sp>
      <p:pic>
        <p:nvPicPr>
          <p:cNvPr id="2" name="Picture 1" descr="0264AD66-0119-497A-90B9-ED1C3E57A6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54091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lecture on Wed – study for midterm</a:t>
            </a:r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 smtClean="0"/>
              <a:t>1 is on Thu </a:t>
            </a:r>
            <a:r>
              <a:rPr lang="en-US" dirty="0"/>
              <a:t>2/25 </a:t>
            </a:r>
            <a:endParaRPr lang="en-US" dirty="0" smtClean="0"/>
          </a:p>
          <a:p>
            <a:pPr lvl="1"/>
            <a:r>
              <a:rPr lang="en-US" dirty="0" smtClean="0"/>
              <a:t>Time 6-8pm</a:t>
            </a:r>
          </a:p>
          <a:p>
            <a:pPr lvl="1"/>
            <a:r>
              <a:rPr lang="en-US" dirty="0" smtClean="0"/>
              <a:t>Location </a:t>
            </a:r>
          </a:p>
          <a:p>
            <a:pPr lvl="2"/>
            <a:r>
              <a:rPr lang="en-US" dirty="0" smtClean="0"/>
              <a:t>2050 VLSB(aa-</a:t>
            </a:r>
            <a:r>
              <a:rPr lang="en-US" dirty="0" err="1" smtClean="0"/>
              <a:t>lz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 Pimentel(ma-</a:t>
            </a:r>
            <a:r>
              <a:rPr lang="en-US" dirty="0" err="1" smtClean="0"/>
              <a:t>zz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Covers </a:t>
            </a:r>
            <a:r>
              <a:rPr lang="en-US" dirty="0"/>
              <a:t>up to and including 02/17 </a:t>
            </a:r>
            <a:r>
              <a:rPr lang="en-US" dirty="0" smtClean="0"/>
              <a:t>lecture (CALL 2)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handwritten, double sided, 8.5”x11” cheat sheet</a:t>
            </a:r>
          </a:p>
          <a:p>
            <a:pPr lvl="1"/>
            <a:r>
              <a:rPr lang="en-US" dirty="0" smtClean="0"/>
              <a:t>We’ll give you MIPS green sheet</a:t>
            </a:r>
          </a:p>
          <a:p>
            <a:r>
              <a:rPr lang="en-US" dirty="0" smtClean="0"/>
              <a:t>Emails </a:t>
            </a:r>
            <a:r>
              <a:rPr lang="en-US" dirty="0" smtClean="0"/>
              <a:t>sent-out to students requiring special accommodation for the exam – please respond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slides, book, worksheets, etc. and add to your </a:t>
            </a:r>
            <a:r>
              <a:rPr lang="en-US" dirty="0" err="1" smtClean="0"/>
              <a:t>cheatsheet</a:t>
            </a:r>
            <a:r>
              <a:rPr lang="en-US" dirty="0" smtClean="0"/>
              <a:t> as you do so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u="sng" dirty="0" smtClean="0"/>
              <a:t>This step is not the 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a mock exam in the allotted time, using only your </a:t>
            </a:r>
            <a:r>
              <a:rPr lang="en-US" dirty="0" err="1" smtClean="0"/>
              <a:t>cheatsheet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over solutions, look at </a:t>
            </a:r>
            <a:r>
              <a:rPr lang="en-US" i="1" dirty="0" smtClean="0"/>
              <a:t>why </a:t>
            </a:r>
            <a:r>
              <a:rPr lang="en-US" dirty="0" smtClean="0"/>
              <a:t>the answers are what they are (especially for questions you answered incorrectly)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dirty="0" err="1" smtClean="0"/>
              <a:t>cheatsheet</a:t>
            </a:r>
            <a:r>
              <a:rPr lang="en-US" dirty="0" smtClean="0"/>
              <a:t> as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(!perfect) </a:t>
            </a:r>
            <a:r>
              <a:rPr lang="en-US" dirty="0" err="1" smtClean="0"/>
              <a:t>goto</a:t>
            </a:r>
            <a:r>
              <a:rPr lang="en-US" dirty="0" smtClean="0"/>
              <a:t> 2;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Boolean Algebra: Circuit &amp; Algebraic Simplification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10658" t="3545" r="-10658" b="3437"/>
          <a:stretch/>
        </p:blipFill>
        <p:spPr>
          <a:xfrm>
            <a:off x="-75447" y="1601096"/>
            <a:ext cx="9473447" cy="484632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1183-8E13-4C48-869E-7D2597D236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9916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  <a:cs typeface="新細明體" charset="-120"/>
              </a:rPr>
              <a:t>Laws of Boolean Algebra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C87B-43A8-8F46-8AA2-A02CAEC51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9573" y="1858076"/>
            <a:ext cx="2524850" cy="3785652"/>
            <a:chOff x="241298" y="1803648"/>
            <a:chExt cx="2524850" cy="3785652"/>
          </a:xfrm>
        </p:grpSpPr>
        <p:sp>
          <p:nvSpPr>
            <p:cNvPr id="2" name="TextBox 1"/>
            <p:cNvSpPr txBox="1"/>
            <p:nvPr/>
          </p:nvSpPr>
          <p:spPr>
            <a:xfrm>
              <a:off x="241298" y="1803648"/>
              <a:ext cx="2524850" cy="37856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X X = 0</a:t>
              </a:r>
            </a:p>
            <a:p>
              <a:pPr algn="ctr"/>
              <a:r>
                <a:rPr lang="en-US" sz="2400" dirty="0" smtClean="0"/>
                <a:t>X 0 = 0</a:t>
              </a:r>
            </a:p>
            <a:p>
              <a:pPr algn="ctr"/>
              <a:r>
                <a:rPr lang="en-US" sz="2400" dirty="0" smtClean="0"/>
                <a:t>X 1 = X</a:t>
              </a:r>
            </a:p>
            <a:p>
              <a:pPr algn="ctr"/>
              <a:r>
                <a:rPr lang="en-US" sz="2400" dirty="0" smtClean="0"/>
                <a:t>X X = X</a:t>
              </a:r>
            </a:p>
            <a:p>
              <a:pPr algn="ctr"/>
              <a:r>
                <a:rPr lang="en-US" sz="2400" dirty="0" smtClean="0"/>
                <a:t>X Y = Y X</a:t>
              </a:r>
            </a:p>
            <a:p>
              <a:pPr algn="ctr"/>
              <a:r>
                <a:rPr lang="en-US" sz="2400" dirty="0" smtClean="0"/>
                <a:t>(X Y) Z = Z (Y Z)</a:t>
              </a:r>
            </a:p>
            <a:p>
              <a:pPr algn="ctr"/>
              <a:r>
                <a:rPr lang="en-US" sz="2400" dirty="0" smtClean="0"/>
                <a:t>X (Y + Z) = X Y + X Z</a:t>
              </a:r>
            </a:p>
            <a:p>
              <a:pPr algn="ctr"/>
              <a:r>
                <a:rPr lang="en-US" sz="2400" dirty="0" smtClean="0"/>
                <a:t>X Y + X = X</a:t>
              </a:r>
            </a:p>
            <a:p>
              <a:pPr algn="ctr"/>
              <a:r>
                <a:rPr lang="en-US" sz="2400" dirty="0" smtClean="0"/>
                <a:t>X Y + X = X + Y</a:t>
              </a:r>
            </a:p>
            <a:p>
              <a:pPr algn="ctr"/>
              <a:r>
                <a:rPr lang="en-US" sz="2400" dirty="0" smtClean="0"/>
                <a:t>X Y = X + Y</a:t>
              </a:r>
              <a:endParaRPr lang="en-US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02659" y="1905000"/>
              <a:ext cx="1953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0809" y="4822379"/>
              <a:ext cx="2183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1913" y="5192493"/>
              <a:ext cx="4680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757714" y="1901619"/>
            <a:ext cx="3683000" cy="3785652"/>
            <a:chOff x="414242" y="1803648"/>
            <a:chExt cx="2178962" cy="3785652"/>
          </a:xfrm>
        </p:grpSpPr>
        <p:sp>
          <p:nvSpPr>
            <p:cNvPr id="18" name="TextBox 17"/>
            <p:cNvSpPr txBox="1"/>
            <p:nvPr/>
          </p:nvSpPr>
          <p:spPr>
            <a:xfrm>
              <a:off x="414242" y="1803648"/>
              <a:ext cx="2178962" cy="37856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X +  X = 1</a:t>
              </a:r>
            </a:p>
            <a:p>
              <a:pPr algn="ctr"/>
              <a:r>
                <a:rPr lang="en-US" sz="2400" dirty="0" smtClean="0"/>
                <a:t>X + 1 = 1</a:t>
              </a:r>
            </a:p>
            <a:p>
              <a:pPr algn="ctr"/>
              <a:r>
                <a:rPr lang="en-US" sz="2400" dirty="0" smtClean="0"/>
                <a:t>X + 0 = X</a:t>
              </a:r>
            </a:p>
            <a:p>
              <a:pPr algn="ctr"/>
              <a:r>
                <a:rPr lang="en-US" sz="2400" dirty="0" smtClean="0"/>
                <a:t>X + X = X</a:t>
              </a:r>
            </a:p>
            <a:p>
              <a:pPr algn="ctr"/>
              <a:r>
                <a:rPr lang="en-US" sz="2400" dirty="0" smtClean="0"/>
                <a:t>X + Y = Y + X</a:t>
              </a:r>
            </a:p>
            <a:p>
              <a:pPr algn="ctr"/>
              <a:r>
                <a:rPr lang="en-US" sz="2400" dirty="0" smtClean="0"/>
                <a:t>(X + Y) + Z = Z + (Y + Z)</a:t>
              </a:r>
            </a:p>
            <a:p>
              <a:pPr algn="ctr"/>
              <a:r>
                <a:rPr lang="en-US" sz="2400" dirty="0" smtClean="0"/>
                <a:t>X + Y Z = (X + Y) (X + Z)</a:t>
              </a:r>
            </a:p>
            <a:p>
              <a:pPr algn="ctr"/>
              <a:r>
                <a:rPr lang="en-US" sz="2400" dirty="0" smtClean="0"/>
                <a:t>(X + Y) X = X</a:t>
              </a:r>
            </a:p>
            <a:p>
              <a:pPr algn="ctr"/>
              <a:r>
                <a:rPr lang="en-US" sz="2400" dirty="0" smtClean="0"/>
                <a:t>(X + Y) X = X Y</a:t>
              </a:r>
            </a:p>
            <a:p>
              <a:pPr algn="ctr"/>
              <a:r>
                <a:rPr lang="en-US" sz="2400" dirty="0" smtClean="0"/>
                <a:t>X + Y = X Y</a:t>
              </a:r>
              <a:endParaRPr lang="en-US" sz="2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465081" y="1911804"/>
              <a:ext cx="116462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45569" y="4820104"/>
              <a:ext cx="1164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98790" y="5191579"/>
              <a:ext cx="388401" cy="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287875" y="1872591"/>
            <a:ext cx="285612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omplementarity</a:t>
            </a:r>
          </a:p>
          <a:p>
            <a:pPr algn="ctr"/>
            <a:r>
              <a:rPr lang="en-US" sz="2400" dirty="0" smtClean="0"/>
              <a:t>Laws of 0’s and 1’s</a:t>
            </a:r>
          </a:p>
          <a:p>
            <a:pPr algn="ctr"/>
            <a:r>
              <a:rPr lang="en-US" sz="2400" dirty="0" smtClean="0"/>
              <a:t>Identities</a:t>
            </a:r>
          </a:p>
          <a:p>
            <a:pPr algn="ctr"/>
            <a:r>
              <a:rPr lang="en-US" sz="2400" dirty="0" smtClean="0"/>
              <a:t>Idempotent Laws</a:t>
            </a:r>
          </a:p>
          <a:p>
            <a:pPr algn="ctr"/>
            <a:r>
              <a:rPr lang="en-US" sz="2400" dirty="0" smtClean="0"/>
              <a:t>Commutativity</a:t>
            </a:r>
          </a:p>
          <a:p>
            <a:pPr algn="ctr"/>
            <a:r>
              <a:rPr lang="en-US" sz="2400" dirty="0" smtClean="0"/>
              <a:t>Associativity</a:t>
            </a:r>
          </a:p>
          <a:p>
            <a:pPr algn="ctr"/>
            <a:r>
              <a:rPr lang="en-US" sz="2400" dirty="0" smtClean="0"/>
              <a:t>Distribution</a:t>
            </a:r>
          </a:p>
          <a:p>
            <a:pPr algn="ctr"/>
            <a:r>
              <a:rPr lang="en-US" sz="2400" dirty="0" smtClean="0"/>
              <a:t>Uniting Theorem</a:t>
            </a:r>
          </a:p>
          <a:p>
            <a:pPr algn="ctr"/>
            <a:r>
              <a:rPr lang="en-US" sz="2400" dirty="0" smtClean="0"/>
              <a:t>Uniting Theorem v. 2</a:t>
            </a:r>
          </a:p>
          <a:p>
            <a:pPr algn="ctr"/>
            <a:r>
              <a:rPr lang="en-US" sz="2400" dirty="0" err="1" smtClean="0"/>
              <a:t>DeMorgan’s</a:t>
            </a:r>
            <a:r>
              <a:rPr lang="en-US" sz="2400" dirty="0" smtClean="0"/>
              <a:t> Law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52210" y="5260613"/>
            <a:ext cx="195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89702" y="5257518"/>
            <a:ext cx="195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05415" y="5296391"/>
            <a:ext cx="195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4440" y="5293296"/>
            <a:ext cx="195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Boolean Algebraic Simplification Example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45120" b="-4512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F7988-85C2-6F4F-ADC4-2B5AB14660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200" y="33528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Boolean Algebraic Simplification Example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45120" b="-45120"/>
          <a:stretch>
            <a:fillRect/>
          </a:stretch>
        </p:blipFill>
        <p:spPr>
          <a:xfrm>
            <a:off x="914400" y="380999"/>
            <a:ext cx="822960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F7988-85C2-6F4F-ADC4-2B5AB14660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112176"/>
            <a:ext cx="1294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b</a:t>
            </a:r>
            <a:r>
              <a:rPr lang="en-US" sz="3200" dirty="0" smtClean="0"/>
              <a:t> </a:t>
            </a:r>
            <a:r>
              <a:rPr lang="en-US" sz="3200" dirty="0" err="1" smtClean="0"/>
              <a:t>c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endParaRPr lang="en-US" sz="3200" dirty="0" smtClean="0"/>
          </a:p>
          <a:p>
            <a:r>
              <a:rPr lang="en-US" sz="3200" dirty="0" smtClean="0"/>
              <a:t>0 0 0 0</a:t>
            </a:r>
          </a:p>
          <a:p>
            <a:r>
              <a:rPr lang="en-US" sz="3200" dirty="0" smtClean="0"/>
              <a:t>0 0 1 1</a:t>
            </a:r>
          </a:p>
          <a:p>
            <a:r>
              <a:rPr lang="en-US" sz="3200" dirty="0" smtClean="0"/>
              <a:t>0 1 0 0</a:t>
            </a:r>
          </a:p>
          <a:p>
            <a:r>
              <a:rPr lang="en-US" sz="3200" dirty="0" smtClean="0"/>
              <a:t>0 1 1 1</a:t>
            </a:r>
          </a:p>
          <a:p>
            <a:r>
              <a:rPr lang="en-US" sz="3200" dirty="0" smtClean="0"/>
              <a:t>1 0 0 1</a:t>
            </a:r>
          </a:p>
          <a:p>
            <a:r>
              <a:rPr lang="en-US" sz="3200" dirty="0" smtClean="0"/>
              <a:t>1 0 1 1</a:t>
            </a:r>
          </a:p>
          <a:p>
            <a:r>
              <a:rPr lang="en-US" sz="3200" dirty="0" smtClean="0"/>
              <a:t>1 1 0 1</a:t>
            </a:r>
          </a:p>
          <a:p>
            <a:r>
              <a:rPr lang="en-US" sz="3200" dirty="0" smtClean="0"/>
              <a:t>1 1 1 1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6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152400"/>
            <a:ext cx="7888941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92944" y="3364072"/>
              <a:ext cx="196560" cy="766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024" y="3356512"/>
                <a:ext cx="20988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97064" y="4457392"/>
              <a:ext cx="935640" cy="72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104" y="4451272"/>
                <a:ext cx="9478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661864" y="3546952"/>
              <a:ext cx="1069560" cy="1017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824" y="3538672"/>
                <a:ext cx="108036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820624" y="4642432"/>
              <a:ext cx="700200" cy="239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2344" y="4634861"/>
                <a:ext cx="717480" cy="256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8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95" y="152400"/>
            <a:ext cx="8329706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61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5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31163</TotalTime>
  <Words>1501</Words>
  <Application>Microsoft Office PowerPoint</Application>
  <PresentationFormat>On-screen Show (4:3)</PresentationFormat>
  <Paragraphs>266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新細明體</vt:lpstr>
      <vt:lpstr>Arial</vt:lpstr>
      <vt:lpstr>Calibri</vt:lpstr>
      <vt:lpstr>Courier</vt:lpstr>
      <vt:lpstr>Courier New</vt:lpstr>
      <vt:lpstr>DejaVu Sans</vt:lpstr>
      <vt:lpstr>Helvetica</vt:lpstr>
      <vt:lpstr>Times</vt:lpstr>
      <vt:lpstr>Times New Roman</vt:lpstr>
      <vt:lpstr>Office Theme</vt:lpstr>
      <vt:lpstr>Image</vt:lpstr>
      <vt:lpstr>CS 61C:  Great Ideas in Computer Architecture  Sequential Elements, Synchronous Digital Systems</vt:lpstr>
      <vt:lpstr>Levels of Representation/Interpretation</vt:lpstr>
      <vt:lpstr>Boolean Algebra: Circuit &amp; Algebraic Simplification</vt:lpstr>
      <vt:lpstr>Laws of Boolean Algebra</vt:lpstr>
      <vt:lpstr>Boolean Algebraic Simplification Example</vt:lpstr>
      <vt:lpstr>Boolean Algebraic Simplification Example</vt:lpstr>
      <vt:lpstr>Signals and Waveforms: Grouping</vt:lpstr>
      <vt:lpstr>Signals and Waveforms: Circuit Delay</vt:lpstr>
      <vt:lpstr>Sample Debugging Waveform</vt:lpstr>
      <vt:lpstr>Clickers/Peer Instruction</vt:lpstr>
      <vt:lpstr>Type of Circuits</vt:lpstr>
      <vt:lpstr>Uses for State Elements</vt:lpstr>
      <vt:lpstr>Accumulator Example</vt:lpstr>
      <vt:lpstr>First Try: Does this work?</vt:lpstr>
      <vt:lpstr>Register Internals</vt:lpstr>
      <vt:lpstr>Flip-Flop Operation</vt:lpstr>
      <vt:lpstr>Flip-Flop Timing</vt:lpstr>
      <vt:lpstr>Camera Analogy Timing Terms</vt:lpstr>
      <vt:lpstr>Hardware Timing Terms</vt:lpstr>
      <vt:lpstr>Accumulator Timing 1/2</vt:lpstr>
      <vt:lpstr>Accumulator Timing 2/2</vt:lpstr>
      <vt:lpstr>Model for Synchronous Systems</vt:lpstr>
      <vt:lpstr>Maximum Clock Frequency</vt:lpstr>
      <vt:lpstr>Critical Paths</vt:lpstr>
      <vt:lpstr>Pipelining to improve performance</vt:lpstr>
      <vt:lpstr>Recap of Timing Terms</vt:lpstr>
      <vt:lpstr>Clickers/Peer Instruction</vt:lpstr>
      <vt:lpstr>Administrivia</vt:lpstr>
      <vt:lpstr>Study Advice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490</cp:revision>
  <cp:lastPrinted>2013-10-27T18:57:03Z</cp:lastPrinted>
  <dcterms:created xsi:type="dcterms:W3CDTF">2012-03-14T13:28:34Z</dcterms:created>
  <dcterms:modified xsi:type="dcterms:W3CDTF">2016-02-22T03:54:43Z</dcterms:modified>
</cp:coreProperties>
</file>