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96" r:id="rId2"/>
  </p:sldMasterIdLst>
  <p:notesMasterIdLst>
    <p:notesMasterId r:id="rId32"/>
  </p:notesMasterIdLst>
  <p:handoutMasterIdLst>
    <p:handoutMasterId r:id="rId33"/>
  </p:handoutMasterIdLst>
  <p:sldIdLst>
    <p:sldId id="366" r:id="rId3"/>
    <p:sldId id="373" r:id="rId4"/>
    <p:sldId id="374" r:id="rId5"/>
    <p:sldId id="375" r:id="rId6"/>
    <p:sldId id="376" r:id="rId7"/>
    <p:sldId id="377" r:id="rId8"/>
    <p:sldId id="363" r:id="rId9"/>
    <p:sldId id="282" r:id="rId10"/>
    <p:sldId id="283" r:id="rId11"/>
    <p:sldId id="284" r:id="rId12"/>
    <p:sldId id="286" r:id="rId13"/>
    <p:sldId id="287" r:id="rId14"/>
    <p:sldId id="288" r:id="rId15"/>
    <p:sldId id="289" r:id="rId16"/>
    <p:sldId id="290" r:id="rId17"/>
    <p:sldId id="292" r:id="rId18"/>
    <p:sldId id="293" r:id="rId19"/>
    <p:sldId id="294" r:id="rId20"/>
    <p:sldId id="295" r:id="rId21"/>
    <p:sldId id="364" r:id="rId22"/>
    <p:sldId id="359" r:id="rId23"/>
    <p:sldId id="296" r:id="rId24"/>
    <p:sldId id="297" r:id="rId25"/>
    <p:sldId id="298" r:id="rId26"/>
    <p:sldId id="299" r:id="rId27"/>
    <p:sldId id="300" r:id="rId28"/>
    <p:sldId id="301" r:id="rId29"/>
    <p:sldId id="372" r:id="rId30"/>
    <p:sldId id="357" r:id="rId31"/>
  </p:sldIdLst>
  <p:sldSz cx="9144000" cy="6858000" type="letter"/>
  <p:notesSz cx="9309100" cy="7023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211">
          <p15:clr>
            <a:srgbClr val="A4A3A4"/>
          </p15:clr>
        </p15:guide>
        <p15:guide id="2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18" autoAdjust="0"/>
  </p:normalViewPr>
  <p:slideViewPr>
    <p:cSldViewPr>
      <p:cViewPr varScale="1">
        <p:scale>
          <a:sx n="92" d="100"/>
          <a:sy n="92" d="100"/>
        </p:scale>
        <p:origin x="-1456" y="-104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211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1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1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1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accent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Python program: </a:t>
          </a:r>
          <a:r>
            <a:rPr lang="en-US" b="1" dirty="0" err="1" smtClean="0">
              <a:latin typeface="Courier"/>
              <a:cs typeface="Courier"/>
            </a:rPr>
            <a:t>foo.py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Python interpreter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005132-4001-BF40-9280-2D430287E957}" type="pres">
      <dgm:prSet presAssocID="{0D15FB73-0BBB-714B-9BB0-C2B2726CD3E1}" presName="boxAndChildren" presStyleCnt="0"/>
      <dgm:spPr/>
    </dgm:pt>
    <dgm:pt modelId="{76707CBE-9804-AA4C-98A7-3E0FBB233CC8}" type="pres">
      <dgm:prSet presAssocID="{0D15FB73-0BBB-714B-9BB0-C2B2726CD3E1}" presName="parentTextBox" presStyleLbl="node1" presStyleIdx="0" presStyleCnt="2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CE303B91-CFD7-4647-B1D4-159CE98D233C}" type="presOf" srcId="{6874B277-C05A-F04C-81F1-AFE82E7C694D}" destId="{B7F0B060-9CB7-7E41-B723-A4CFD981EC89}" srcOrd="0" destOrd="0" presId="urn:microsoft.com/office/officeart/2005/8/layout/process4"/>
    <dgm:cxn modelId="{24933698-2A28-7446-8678-F362697FAAE7}" type="presOf" srcId="{E6A2FABE-CA65-FF46-827D-F94953C1F6DD}" destId="{0F6727B6-DD01-E94D-A473-7A95C2277833}" srcOrd="0" destOrd="0" presId="urn:microsoft.com/office/officeart/2005/8/layout/process4"/>
    <dgm:cxn modelId="{5C2D26C5-E1F0-2B42-B954-77EF68D1249A}" type="presOf" srcId="{0D15FB73-0BBB-714B-9BB0-C2B2726CD3E1}" destId="{76707CBE-9804-AA4C-98A7-3E0FBB233CC8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299B03F1-ED89-E74A-B839-A142C97C5DE3}" type="presParOf" srcId="{B7F0B060-9CB7-7E41-B723-A4CFD981EC89}" destId="{7A005132-4001-BF40-9280-2D430287E957}" srcOrd="0" destOrd="0" presId="urn:microsoft.com/office/officeart/2005/8/layout/process4"/>
    <dgm:cxn modelId="{095592B9-E25F-D947-99EA-611994B6A5ED}" type="presParOf" srcId="{7A005132-4001-BF40-9280-2D430287E957}" destId="{76707CBE-9804-AA4C-98A7-3E0FBB233CC8}" srcOrd="0" destOrd="0" presId="urn:microsoft.com/office/officeart/2005/8/layout/process4"/>
    <dgm:cxn modelId="{DC8C4CC6-0283-4E45-89C4-BC5A7001F055}" type="presParOf" srcId="{B7F0B060-9CB7-7E41-B723-A4CFD981EC89}" destId="{1447AF3E-E6DA-5D45-8B21-A21A1207AEB5}" srcOrd="1" destOrd="0" presId="urn:microsoft.com/office/officeart/2005/8/layout/process4"/>
    <dgm:cxn modelId="{7461673F-5AD9-D746-BD43-194D631912E2}" type="presParOf" srcId="{B7F0B060-9CB7-7E41-B723-A4CFD981EC89}" destId="{56CB6B94-7E70-C043-ADBF-B3C931176F34}" srcOrd="2" destOrd="0" presId="urn:microsoft.com/office/officeart/2005/8/layout/process4"/>
    <dgm:cxn modelId="{76090B7B-5AAC-9D4D-85EE-BB389DD95453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3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7540F751-0668-1942-A48D-98D79D497EEF}" type="presOf" srcId="{AAECF816-E805-754C-9D44-383350129CB4}" destId="{7B12BA32-5DB0-C047-A0D4-1650BF6FB212}" srcOrd="0" destOrd="0" presId="urn:microsoft.com/office/officeart/2005/8/layout/process4"/>
    <dgm:cxn modelId="{74436321-CC5F-2340-90B6-42E585E9D638}" type="presOf" srcId="{9EEDC6EE-0E75-AD42-9AD4-6A3E98423EF6}" destId="{9C8D402F-1368-C044-A738-2DA9F17F3CC6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E3AA9E87-6FFD-834E-9B36-C7FF06960F2D}" type="presOf" srcId="{E6A2FABE-CA65-FF46-827D-F94953C1F6DD}" destId="{0F6727B6-DD01-E94D-A473-7A95C2277833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F9C7CF4A-8E03-C243-99BB-7BA0F8F4FFC4}" type="presOf" srcId="{6874B277-C05A-F04C-81F1-AFE82E7C694D}" destId="{B7F0B060-9CB7-7E41-B723-A4CFD981EC89}" srcOrd="0" destOrd="0" presId="urn:microsoft.com/office/officeart/2005/8/layout/process4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201A724A-7FC2-0643-B295-A25BB9298E58}" type="presOf" srcId="{7B490873-3F8C-6C47-BCCE-B410429C0291}" destId="{8861396F-4F80-1949-97A7-CA9286FE350B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CDB6B960-A572-7B42-99F5-615D50566AF3}" type="presOf" srcId="{6B03903D-2083-194D-BF86-7D5912BBB1D7}" destId="{9BE3E724-A622-1F42-8344-499FE3CB1213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93E8FAAC-4EEC-A04C-AC4E-CCB057BD6204}" type="presOf" srcId="{7A703120-5E94-4E43-AFCE-8826D79E0752}" destId="{6CF617F3-BDBA-D747-8539-E57CDB546D4C}" srcOrd="0" destOrd="0" presId="urn:microsoft.com/office/officeart/2005/8/layout/process4"/>
    <dgm:cxn modelId="{D98A8B6D-9FEB-334C-86CC-19A83D8AF58B}" type="presOf" srcId="{0D15FB73-0BBB-714B-9BB0-C2B2726CD3E1}" destId="{8E8E96C2-4F36-1749-BDB3-46131329B4B5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9EC60755-FE0B-C44E-A68B-977B9B771E03}" type="presOf" srcId="{3D3E9305-B39C-9E47-8B0E-704DE21276A2}" destId="{0BF3E98C-8570-8B42-AC81-4CC700DE9808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9E613341-6625-A248-A19B-125B93FC5C09}" type="presOf" srcId="{F7CF5AB1-071E-E84C-B329-5536FFDCB271}" destId="{7AE1C772-9DBB-6441-BE15-0E1D3D6FE59C}" srcOrd="0" destOrd="0" presId="urn:microsoft.com/office/officeart/2005/8/layout/process4"/>
    <dgm:cxn modelId="{3789AC62-2B6F-5D4D-85E4-3AE309D9A50D}" type="presParOf" srcId="{B7F0B060-9CB7-7E41-B723-A4CFD981EC89}" destId="{B0D0E4A9-CEEB-6746-9751-6C5AC61544C0}" srcOrd="0" destOrd="0" presId="urn:microsoft.com/office/officeart/2005/8/layout/process4"/>
    <dgm:cxn modelId="{FA4918CD-DE98-744A-8755-2847B50521FD}" type="presParOf" srcId="{B0D0E4A9-CEEB-6746-9751-6C5AC61544C0}" destId="{9C8D402F-1368-C044-A738-2DA9F17F3CC6}" srcOrd="0" destOrd="0" presId="urn:microsoft.com/office/officeart/2005/8/layout/process4"/>
    <dgm:cxn modelId="{8F42D8D3-5E5D-4549-B7E4-3A92F85F5F71}" type="presParOf" srcId="{B7F0B060-9CB7-7E41-B723-A4CFD981EC89}" destId="{71A0E934-7612-6845-8F99-DAFB9FA1977C}" srcOrd="1" destOrd="0" presId="urn:microsoft.com/office/officeart/2005/8/layout/process4"/>
    <dgm:cxn modelId="{FF2AE708-048F-A04F-9BFB-5544EA3A9385}" type="presParOf" srcId="{B7F0B060-9CB7-7E41-B723-A4CFD981EC89}" destId="{AEACEC9F-8E0C-314B-846C-60AB9667B250}" srcOrd="2" destOrd="0" presId="urn:microsoft.com/office/officeart/2005/8/layout/process4"/>
    <dgm:cxn modelId="{495B2A6D-0F18-634D-ABF6-3E391DD216A9}" type="presParOf" srcId="{AEACEC9F-8E0C-314B-846C-60AB9667B250}" destId="{7B12BA32-5DB0-C047-A0D4-1650BF6FB212}" srcOrd="0" destOrd="0" presId="urn:microsoft.com/office/officeart/2005/8/layout/process4"/>
    <dgm:cxn modelId="{14E61C73-BE9E-D848-A7B1-9EBC94CDE2ED}" type="presParOf" srcId="{B7F0B060-9CB7-7E41-B723-A4CFD981EC89}" destId="{8E0656CC-EAD5-064F-B087-AAD2461BB8B3}" srcOrd="3" destOrd="0" presId="urn:microsoft.com/office/officeart/2005/8/layout/process4"/>
    <dgm:cxn modelId="{252E40CB-F96E-FC41-8FD9-C1ADE7FD15FD}" type="presParOf" srcId="{B7F0B060-9CB7-7E41-B723-A4CFD981EC89}" destId="{8D394CE5-702C-124D-8669-24721F7FC071}" srcOrd="4" destOrd="0" presId="urn:microsoft.com/office/officeart/2005/8/layout/process4"/>
    <dgm:cxn modelId="{1EF161B6-033E-3E4C-91F7-AA549101DCC9}" type="presParOf" srcId="{8D394CE5-702C-124D-8669-24721F7FC071}" destId="{0BF3E98C-8570-8B42-AC81-4CC700DE9808}" srcOrd="0" destOrd="0" presId="urn:microsoft.com/office/officeart/2005/8/layout/process4"/>
    <dgm:cxn modelId="{8653DAD2-93D0-7242-AEA4-058874CB4716}" type="presParOf" srcId="{B7F0B060-9CB7-7E41-B723-A4CFD981EC89}" destId="{965CCB3D-734A-E140-9CC4-28A7D8FC2BB1}" srcOrd="5" destOrd="0" presId="urn:microsoft.com/office/officeart/2005/8/layout/process4"/>
    <dgm:cxn modelId="{5A0592D9-E68E-D84A-8DA5-E65EA4B1A806}" type="presParOf" srcId="{B7F0B060-9CB7-7E41-B723-A4CFD981EC89}" destId="{06147846-209D-B742-B056-CDEABBF24055}" srcOrd="6" destOrd="0" presId="urn:microsoft.com/office/officeart/2005/8/layout/process4"/>
    <dgm:cxn modelId="{A175FD52-3A4B-A44D-B3B0-32345157B362}" type="presParOf" srcId="{06147846-209D-B742-B056-CDEABBF24055}" destId="{7AE1C772-9DBB-6441-BE15-0E1D3D6FE59C}" srcOrd="0" destOrd="0" presId="urn:microsoft.com/office/officeart/2005/8/layout/process4"/>
    <dgm:cxn modelId="{F09E83E8-2697-484D-9A82-1AD5DD9632C9}" type="presParOf" srcId="{B7F0B060-9CB7-7E41-B723-A4CFD981EC89}" destId="{979A61D6-0C81-FE40-A5AE-EED2D9248FDA}" srcOrd="7" destOrd="0" presId="urn:microsoft.com/office/officeart/2005/8/layout/process4"/>
    <dgm:cxn modelId="{71D320EE-1C12-3946-930D-8D62EA246EB3}" type="presParOf" srcId="{B7F0B060-9CB7-7E41-B723-A4CFD981EC89}" destId="{71F1C9E9-2347-E547-849F-4421607881AC}" srcOrd="8" destOrd="0" presId="urn:microsoft.com/office/officeart/2005/8/layout/process4"/>
    <dgm:cxn modelId="{7F4D4A00-02D4-9445-ADBD-95B76304D11F}" type="presParOf" srcId="{71F1C9E9-2347-E547-849F-4421607881AC}" destId="{9BE3E724-A622-1F42-8344-499FE3CB1213}" srcOrd="0" destOrd="0" presId="urn:microsoft.com/office/officeart/2005/8/layout/process4"/>
    <dgm:cxn modelId="{D9CA9009-A2D2-614A-84FD-F641D8BE40CC}" type="presParOf" srcId="{B7F0B060-9CB7-7E41-B723-A4CFD981EC89}" destId="{C493CD63-1571-9E43-BF69-41F258302629}" srcOrd="9" destOrd="0" presId="urn:microsoft.com/office/officeart/2005/8/layout/process4"/>
    <dgm:cxn modelId="{89863CEF-C8EB-7D43-8007-03D23806405B}" type="presParOf" srcId="{B7F0B060-9CB7-7E41-B723-A4CFD981EC89}" destId="{97001315-234F-A54F-AC68-B6F97AD7D208}" srcOrd="10" destOrd="0" presId="urn:microsoft.com/office/officeart/2005/8/layout/process4"/>
    <dgm:cxn modelId="{38CA5FAA-EDF8-EB4B-8B93-B9CDF7CEA1E6}" type="presParOf" srcId="{97001315-234F-A54F-AC68-B6F97AD7D208}" destId="{6CF617F3-BDBA-D747-8539-E57CDB546D4C}" srcOrd="0" destOrd="0" presId="urn:microsoft.com/office/officeart/2005/8/layout/process4"/>
    <dgm:cxn modelId="{8F8D2338-EDFD-0649-8F0D-69DC82A9409B}" type="presParOf" srcId="{B7F0B060-9CB7-7E41-B723-A4CFD981EC89}" destId="{168654CF-17DC-EB42-A308-BCC6A9B24CEA}" srcOrd="11" destOrd="0" presId="urn:microsoft.com/office/officeart/2005/8/layout/process4"/>
    <dgm:cxn modelId="{FB9F563E-EDD1-D440-85BC-EA5632B3EBEB}" type="presParOf" srcId="{B7F0B060-9CB7-7E41-B723-A4CFD981EC89}" destId="{73505428-7FB4-9445-A8EC-9E53F8051833}" srcOrd="12" destOrd="0" presId="urn:microsoft.com/office/officeart/2005/8/layout/process4"/>
    <dgm:cxn modelId="{DA26EB7A-BF79-9C41-AC6E-703D6302318B}" type="presParOf" srcId="{73505428-7FB4-9445-A8EC-9E53F8051833}" destId="{8861396F-4F80-1949-97A7-CA9286FE350B}" srcOrd="0" destOrd="0" presId="urn:microsoft.com/office/officeart/2005/8/layout/process4"/>
    <dgm:cxn modelId="{CE98C143-3FCB-9A47-A2A2-43694B5AE799}" type="presParOf" srcId="{B7F0B060-9CB7-7E41-B723-A4CFD981EC89}" destId="{B7612272-CD93-E04E-AC1D-B68F207428B7}" srcOrd="13" destOrd="0" presId="urn:microsoft.com/office/officeart/2005/8/layout/process4"/>
    <dgm:cxn modelId="{EF2A208B-3D2C-E946-9373-DEDFFE252676}" type="presParOf" srcId="{B7F0B060-9CB7-7E41-B723-A4CFD981EC89}" destId="{86CB7E37-0270-FA45-8B24-A03586F19ACE}" srcOrd="14" destOrd="0" presId="urn:microsoft.com/office/officeart/2005/8/layout/process4"/>
    <dgm:cxn modelId="{F4D19003-FF0E-4D4C-915E-2A00032A471B}" type="presParOf" srcId="{86CB7E37-0270-FA45-8B24-A03586F19ACE}" destId="{8E8E96C2-4F36-1749-BDB3-46131329B4B5}" srcOrd="0" destOrd="0" presId="urn:microsoft.com/office/officeart/2005/8/layout/process4"/>
    <dgm:cxn modelId="{E6406DC7-02B8-6142-8238-77336AAD9864}" type="presParOf" srcId="{B7F0B060-9CB7-7E41-B723-A4CFD981EC89}" destId="{1447AF3E-E6DA-5D45-8B21-A21A1207AEB5}" srcOrd="15" destOrd="0" presId="urn:microsoft.com/office/officeart/2005/8/layout/process4"/>
    <dgm:cxn modelId="{6462335D-D69B-424F-BB4B-D3D72DA4A910}" type="presParOf" srcId="{B7F0B060-9CB7-7E41-B723-A4CFD981EC89}" destId="{56CB6B94-7E70-C043-ADBF-B3C931176F34}" srcOrd="16" destOrd="0" presId="urn:microsoft.com/office/officeart/2005/8/layout/process4"/>
    <dgm:cxn modelId="{BC92A98B-F1A0-6149-95E9-8FA78E0C4293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4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accent6">
            <a:lumMod val="75000"/>
          </a:schemeClr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1A9C0982-0752-7545-BEAB-66D557CB8221}" type="presOf" srcId="{6B03903D-2083-194D-BF86-7D5912BBB1D7}" destId="{E469AF61-9493-3B46-82D0-8B07D495B049}" srcOrd="0" destOrd="0" presId="urn:microsoft.com/office/officeart/2005/8/layout/process4"/>
    <dgm:cxn modelId="{AE34CF29-4E41-BC4B-A6CB-0454E4A26090}" type="presOf" srcId="{6874B277-C05A-F04C-81F1-AFE82E7C694D}" destId="{B7F0B060-9CB7-7E41-B723-A4CFD981EC89}" srcOrd="0" destOrd="0" presId="urn:microsoft.com/office/officeart/2005/8/layout/process4"/>
    <dgm:cxn modelId="{77BCF435-02BA-3F4F-B6A3-9AA657125231}" type="presParOf" srcId="{B7F0B060-9CB7-7E41-B723-A4CFD981EC89}" destId="{D8650F80-DA51-1045-90D9-0B85668D54A1}" srcOrd="0" destOrd="0" presId="urn:microsoft.com/office/officeart/2005/8/layout/process4"/>
    <dgm:cxn modelId="{7E72AD6D-267A-004D-97AB-4885BC18188B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5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tx1"/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27A74FE9-C408-AA4E-8F97-203D3A636231}" type="presOf" srcId="{9EEDC6EE-0E75-AD42-9AD4-6A3E98423EF6}" destId="{9C8D402F-1368-C044-A738-2DA9F17F3CC6}" srcOrd="0" destOrd="0" presId="urn:microsoft.com/office/officeart/2005/8/layout/process4"/>
    <dgm:cxn modelId="{9AD7316B-3A80-B244-9346-DCA141546CBB}" type="presOf" srcId="{6B03903D-2083-194D-BF86-7D5912BBB1D7}" destId="{9BE3E724-A622-1F42-8344-499FE3CB1213}" srcOrd="0" destOrd="0" presId="urn:microsoft.com/office/officeart/2005/8/layout/process4"/>
    <dgm:cxn modelId="{B78027B6-D733-2041-95FE-9203440805CA}" type="presOf" srcId="{E6A2FABE-CA65-FF46-827D-F94953C1F6DD}" destId="{0F6727B6-DD01-E94D-A473-7A95C2277833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884D5153-E035-8846-A7F9-EF264067D0BE}" type="presOf" srcId="{AAECF816-E805-754C-9D44-383350129CB4}" destId="{7B12BA32-5DB0-C047-A0D4-1650BF6FB212}" srcOrd="0" destOrd="0" presId="urn:microsoft.com/office/officeart/2005/8/layout/process4"/>
    <dgm:cxn modelId="{4ECA7F23-01EA-D245-A75C-DC00D8B08DB5}" type="presOf" srcId="{7A703120-5E94-4E43-AFCE-8826D79E0752}" destId="{6CF617F3-BDBA-D747-8539-E57CDB546D4C}" srcOrd="0" destOrd="0" presId="urn:microsoft.com/office/officeart/2005/8/layout/process4"/>
    <dgm:cxn modelId="{DA4C414A-B71B-AF48-B3FA-B8A645FA0490}" type="presOf" srcId="{7B490873-3F8C-6C47-BCCE-B410429C0291}" destId="{8861396F-4F80-1949-97A7-CA9286FE350B}" srcOrd="0" destOrd="0" presId="urn:microsoft.com/office/officeart/2005/8/layout/process4"/>
    <dgm:cxn modelId="{40D0BAD4-FAB9-634D-8E34-2CD83AF55296}" type="presOf" srcId="{F7CF5AB1-071E-E84C-B329-5536FFDCB271}" destId="{7AE1C772-9DBB-6441-BE15-0E1D3D6FE59C}" srcOrd="0" destOrd="0" presId="urn:microsoft.com/office/officeart/2005/8/layout/process4"/>
    <dgm:cxn modelId="{6F58515B-4B89-6E4B-AD07-DB9A0CA24405}" type="presOf" srcId="{6874B277-C05A-F04C-81F1-AFE82E7C694D}" destId="{B7F0B060-9CB7-7E41-B723-A4CFD981EC89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AE470BD7-BA1C-E94E-8F51-D7203DF33FCB}" type="presOf" srcId="{3D3E9305-B39C-9E47-8B0E-704DE21276A2}" destId="{0BF3E98C-8570-8B42-AC81-4CC700DE9808}" srcOrd="0" destOrd="0" presId="urn:microsoft.com/office/officeart/2005/8/layout/process4"/>
    <dgm:cxn modelId="{83AA79F5-0323-0B4C-9C0C-45468910D403}" type="presOf" srcId="{0D15FB73-0BBB-714B-9BB0-C2B2726CD3E1}" destId="{8E8E96C2-4F36-1749-BDB3-46131329B4B5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F83EF3F7-0AD7-6846-A377-A6EF7039CA29}" type="presParOf" srcId="{B7F0B060-9CB7-7E41-B723-A4CFD981EC89}" destId="{B0D0E4A9-CEEB-6746-9751-6C5AC61544C0}" srcOrd="0" destOrd="0" presId="urn:microsoft.com/office/officeart/2005/8/layout/process4"/>
    <dgm:cxn modelId="{021C71E9-1BCB-7640-B16E-06DF6E1E1489}" type="presParOf" srcId="{B0D0E4A9-CEEB-6746-9751-6C5AC61544C0}" destId="{9C8D402F-1368-C044-A738-2DA9F17F3CC6}" srcOrd="0" destOrd="0" presId="urn:microsoft.com/office/officeart/2005/8/layout/process4"/>
    <dgm:cxn modelId="{BEE9BDDF-3984-E54C-BF22-3FF66409A73C}" type="presParOf" srcId="{B7F0B060-9CB7-7E41-B723-A4CFD981EC89}" destId="{71A0E934-7612-6845-8F99-DAFB9FA1977C}" srcOrd="1" destOrd="0" presId="urn:microsoft.com/office/officeart/2005/8/layout/process4"/>
    <dgm:cxn modelId="{1BD55DC8-36B0-BF4C-8233-6AB9D75F48F5}" type="presParOf" srcId="{B7F0B060-9CB7-7E41-B723-A4CFD981EC89}" destId="{AEACEC9F-8E0C-314B-846C-60AB9667B250}" srcOrd="2" destOrd="0" presId="urn:microsoft.com/office/officeart/2005/8/layout/process4"/>
    <dgm:cxn modelId="{BEA0AE20-CD34-4141-AFFC-0469E7C2C6ED}" type="presParOf" srcId="{AEACEC9F-8E0C-314B-846C-60AB9667B250}" destId="{7B12BA32-5DB0-C047-A0D4-1650BF6FB212}" srcOrd="0" destOrd="0" presId="urn:microsoft.com/office/officeart/2005/8/layout/process4"/>
    <dgm:cxn modelId="{D16A3539-64D3-B443-BAAF-67425B796434}" type="presParOf" srcId="{B7F0B060-9CB7-7E41-B723-A4CFD981EC89}" destId="{8E0656CC-EAD5-064F-B087-AAD2461BB8B3}" srcOrd="3" destOrd="0" presId="urn:microsoft.com/office/officeart/2005/8/layout/process4"/>
    <dgm:cxn modelId="{63365305-BCDB-6340-97AC-5EC0172D9BA7}" type="presParOf" srcId="{B7F0B060-9CB7-7E41-B723-A4CFD981EC89}" destId="{8D394CE5-702C-124D-8669-24721F7FC071}" srcOrd="4" destOrd="0" presId="urn:microsoft.com/office/officeart/2005/8/layout/process4"/>
    <dgm:cxn modelId="{C63BCAD0-7CFC-2746-B46D-939D7CA6155A}" type="presParOf" srcId="{8D394CE5-702C-124D-8669-24721F7FC071}" destId="{0BF3E98C-8570-8B42-AC81-4CC700DE9808}" srcOrd="0" destOrd="0" presId="urn:microsoft.com/office/officeart/2005/8/layout/process4"/>
    <dgm:cxn modelId="{2773C855-9335-8E45-AE21-40182C67898C}" type="presParOf" srcId="{B7F0B060-9CB7-7E41-B723-A4CFD981EC89}" destId="{965CCB3D-734A-E140-9CC4-28A7D8FC2BB1}" srcOrd="5" destOrd="0" presId="urn:microsoft.com/office/officeart/2005/8/layout/process4"/>
    <dgm:cxn modelId="{70842360-0C94-9E4A-B6CB-92658F42638B}" type="presParOf" srcId="{B7F0B060-9CB7-7E41-B723-A4CFD981EC89}" destId="{06147846-209D-B742-B056-CDEABBF24055}" srcOrd="6" destOrd="0" presId="urn:microsoft.com/office/officeart/2005/8/layout/process4"/>
    <dgm:cxn modelId="{E8DAEFFC-4E96-EB44-84B7-46C829D3C8EA}" type="presParOf" srcId="{06147846-209D-B742-B056-CDEABBF24055}" destId="{7AE1C772-9DBB-6441-BE15-0E1D3D6FE59C}" srcOrd="0" destOrd="0" presId="urn:microsoft.com/office/officeart/2005/8/layout/process4"/>
    <dgm:cxn modelId="{09E288A5-2D23-D840-828B-E00DF989795F}" type="presParOf" srcId="{B7F0B060-9CB7-7E41-B723-A4CFD981EC89}" destId="{979A61D6-0C81-FE40-A5AE-EED2D9248FDA}" srcOrd="7" destOrd="0" presId="urn:microsoft.com/office/officeart/2005/8/layout/process4"/>
    <dgm:cxn modelId="{54AC2BDF-02AC-3A44-BD02-64F85F1E0F1F}" type="presParOf" srcId="{B7F0B060-9CB7-7E41-B723-A4CFD981EC89}" destId="{71F1C9E9-2347-E547-849F-4421607881AC}" srcOrd="8" destOrd="0" presId="urn:microsoft.com/office/officeart/2005/8/layout/process4"/>
    <dgm:cxn modelId="{7FF49BE7-DF86-4849-B98C-07B788D89AF2}" type="presParOf" srcId="{71F1C9E9-2347-E547-849F-4421607881AC}" destId="{9BE3E724-A622-1F42-8344-499FE3CB1213}" srcOrd="0" destOrd="0" presId="urn:microsoft.com/office/officeart/2005/8/layout/process4"/>
    <dgm:cxn modelId="{E623E16B-E753-2C40-8400-4A892E762CDA}" type="presParOf" srcId="{B7F0B060-9CB7-7E41-B723-A4CFD981EC89}" destId="{C493CD63-1571-9E43-BF69-41F258302629}" srcOrd="9" destOrd="0" presId="urn:microsoft.com/office/officeart/2005/8/layout/process4"/>
    <dgm:cxn modelId="{C49071B1-C42F-D84D-B4E8-AFAEF4491270}" type="presParOf" srcId="{B7F0B060-9CB7-7E41-B723-A4CFD981EC89}" destId="{97001315-234F-A54F-AC68-B6F97AD7D208}" srcOrd="10" destOrd="0" presId="urn:microsoft.com/office/officeart/2005/8/layout/process4"/>
    <dgm:cxn modelId="{17CBFBEC-6360-F342-BDF5-2909CDD22887}" type="presParOf" srcId="{97001315-234F-A54F-AC68-B6F97AD7D208}" destId="{6CF617F3-BDBA-D747-8539-E57CDB546D4C}" srcOrd="0" destOrd="0" presId="urn:microsoft.com/office/officeart/2005/8/layout/process4"/>
    <dgm:cxn modelId="{31C26D1E-DE08-584F-8D34-46BEF0C87CDA}" type="presParOf" srcId="{B7F0B060-9CB7-7E41-B723-A4CFD981EC89}" destId="{168654CF-17DC-EB42-A308-BCC6A9B24CEA}" srcOrd="11" destOrd="0" presId="urn:microsoft.com/office/officeart/2005/8/layout/process4"/>
    <dgm:cxn modelId="{DE6218B3-85D3-794A-9063-1D961105B7CE}" type="presParOf" srcId="{B7F0B060-9CB7-7E41-B723-A4CFD981EC89}" destId="{73505428-7FB4-9445-A8EC-9E53F8051833}" srcOrd="12" destOrd="0" presId="urn:microsoft.com/office/officeart/2005/8/layout/process4"/>
    <dgm:cxn modelId="{F3F4ADF9-37AA-4041-A7B6-5EE5DDAFC041}" type="presParOf" srcId="{73505428-7FB4-9445-A8EC-9E53F8051833}" destId="{8861396F-4F80-1949-97A7-CA9286FE350B}" srcOrd="0" destOrd="0" presId="urn:microsoft.com/office/officeart/2005/8/layout/process4"/>
    <dgm:cxn modelId="{A863F386-F65B-D140-A0D3-2B5A2B722261}" type="presParOf" srcId="{B7F0B060-9CB7-7E41-B723-A4CFD981EC89}" destId="{B7612272-CD93-E04E-AC1D-B68F207428B7}" srcOrd="13" destOrd="0" presId="urn:microsoft.com/office/officeart/2005/8/layout/process4"/>
    <dgm:cxn modelId="{893ED516-3547-624B-B321-8D70EB955224}" type="presParOf" srcId="{B7F0B060-9CB7-7E41-B723-A4CFD981EC89}" destId="{86CB7E37-0270-FA45-8B24-A03586F19ACE}" srcOrd="14" destOrd="0" presId="urn:microsoft.com/office/officeart/2005/8/layout/process4"/>
    <dgm:cxn modelId="{18AD3DA5-0C67-CE47-92C9-39EE59165B41}" type="presParOf" srcId="{86CB7E37-0270-FA45-8B24-A03586F19ACE}" destId="{8E8E96C2-4F36-1749-BDB3-46131329B4B5}" srcOrd="0" destOrd="0" presId="urn:microsoft.com/office/officeart/2005/8/layout/process4"/>
    <dgm:cxn modelId="{9A44C587-E657-3345-9FBA-47C641019EC6}" type="presParOf" srcId="{B7F0B060-9CB7-7E41-B723-A4CFD981EC89}" destId="{1447AF3E-E6DA-5D45-8B21-A21A1207AEB5}" srcOrd="15" destOrd="0" presId="urn:microsoft.com/office/officeart/2005/8/layout/process4"/>
    <dgm:cxn modelId="{403626D0-5F3A-6747-B0B0-AF3012DC0078}" type="presParOf" srcId="{B7F0B060-9CB7-7E41-B723-A4CFD981EC89}" destId="{56CB6B94-7E70-C043-ADBF-B3C931176F34}" srcOrd="16" destOrd="0" presId="urn:microsoft.com/office/officeart/2005/8/layout/process4"/>
    <dgm:cxn modelId="{62B9AD26-E209-EB45-BCA5-056AC460629C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6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accent6">
            <a:lumMod val="75000"/>
          </a:schemeClr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1114C160-B950-2048-92C9-BF0EFF0E439F}" type="presOf" srcId="{6874B277-C05A-F04C-81F1-AFE82E7C694D}" destId="{B7F0B060-9CB7-7E41-B723-A4CFD981EC89}" srcOrd="0" destOrd="0" presId="urn:microsoft.com/office/officeart/2005/8/layout/process4"/>
    <dgm:cxn modelId="{63EB7ED9-E1FC-FE4A-8644-F61B086E7B32}" type="presOf" srcId="{6B03903D-2083-194D-BF86-7D5912BBB1D7}" destId="{E469AF61-9493-3B46-82D0-8B07D495B049}" srcOrd="0" destOrd="0" presId="urn:microsoft.com/office/officeart/2005/8/layout/process4"/>
    <dgm:cxn modelId="{B6EE7A6D-BE60-1441-A5A4-9917C73132A6}" type="presParOf" srcId="{B7F0B060-9CB7-7E41-B723-A4CFD981EC89}" destId="{D8650F80-DA51-1045-90D9-0B85668D54A1}" srcOrd="0" destOrd="0" presId="urn:microsoft.com/office/officeart/2005/8/layout/process4"/>
    <dgm:cxn modelId="{01E42C30-FFF8-B44B-9EBC-A11F2F6D47B2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5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tx1"/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C8BDC522-EE6B-4202-8851-845F73F5F070}" type="presOf" srcId="{AAECF816-E805-754C-9D44-383350129CB4}" destId="{7B12BA32-5DB0-C047-A0D4-1650BF6FB212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B9F768D5-D6C9-4C7C-AF00-9EAFEF40E5D1}" type="presOf" srcId="{E6A2FABE-CA65-FF46-827D-F94953C1F6DD}" destId="{0F6727B6-DD01-E94D-A473-7A95C2277833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AF81E3BE-86F8-4FC4-95D7-8431D2D05211}" type="presOf" srcId="{7B490873-3F8C-6C47-BCCE-B410429C0291}" destId="{8861396F-4F80-1949-97A7-CA9286FE350B}" srcOrd="0" destOrd="0" presId="urn:microsoft.com/office/officeart/2005/8/layout/process4"/>
    <dgm:cxn modelId="{7D94748A-3731-4B6E-BEE9-A032470B0406}" type="presOf" srcId="{3D3E9305-B39C-9E47-8B0E-704DE21276A2}" destId="{0BF3E98C-8570-8B42-AC81-4CC700DE9808}" srcOrd="0" destOrd="0" presId="urn:microsoft.com/office/officeart/2005/8/layout/process4"/>
    <dgm:cxn modelId="{4AB5DE4C-1382-4743-B527-9D714A1C608D}" type="presOf" srcId="{6B03903D-2083-194D-BF86-7D5912BBB1D7}" destId="{9BE3E724-A622-1F42-8344-499FE3CB1213}" srcOrd="0" destOrd="0" presId="urn:microsoft.com/office/officeart/2005/8/layout/process4"/>
    <dgm:cxn modelId="{FF59B6A7-4196-4246-AF90-E25C13524C35}" type="presOf" srcId="{0D15FB73-0BBB-714B-9BB0-C2B2726CD3E1}" destId="{8E8E96C2-4F36-1749-BDB3-46131329B4B5}" srcOrd="0" destOrd="0" presId="urn:microsoft.com/office/officeart/2005/8/layout/process4"/>
    <dgm:cxn modelId="{09BBAE99-2D4E-47AC-B664-F74B63243049}" type="presOf" srcId="{F7CF5AB1-071E-E84C-B329-5536FFDCB271}" destId="{7AE1C772-9DBB-6441-BE15-0E1D3D6FE59C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1D98F253-6191-4C11-9E29-75C1AC4145AA}" type="presOf" srcId="{7A703120-5E94-4E43-AFCE-8826D79E0752}" destId="{6CF617F3-BDBA-D747-8539-E57CDB546D4C}" srcOrd="0" destOrd="0" presId="urn:microsoft.com/office/officeart/2005/8/layout/process4"/>
    <dgm:cxn modelId="{DFE20F98-F862-4300-9F22-5CF31E41B4B0}" type="presOf" srcId="{9EEDC6EE-0E75-AD42-9AD4-6A3E98423EF6}" destId="{9C8D402F-1368-C044-A738-2DA9F17F3CC6}" srcOrd="0" destOrd="0" presId="urn:microsoft.com/office/officeart/2005/8/layout/process4"/>
    <dgm:cxn modelId="{0CB854F8-781C-41FF-9255-8CC2E057793C}" type="presOf" srcId="{6874B277-C05A-F04C-81F1-AFE82E7C694D}" destId="{B7F0B060-9CB7-7E41-B723-A4CFD981EC89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73964D7A-D3F6-41B1-82E4-FD7ACFF758C6}" type="presParOf" srcId="{B7F0B060-9CB7-7E41-B723-A4CFD981EC89}" destId="{B0D0E4A9-CEEB-6746-9751-6C5AC61544C0}" srcOrd="0" destOrd="0" presId="urn:microsoft.com/office/officeart/2005/8/layout/process4"/>
    <dgm:cxn modelId="{B14860F2-2CD4-435A-A631-72979EEAAFD6}" type="presParOf" srcId="{B0D0E4A9-CEEB-6746-9751-6C5AC61544C0}" destId="{9C8D402F-1368-C044-A738-2DA9F17F3CC6}" srcOrd="0" destOrd="0" presId="urn:microsoft.com/office/officeart/2005/8/layout/process4"/>
    <dgm:cxn modelId="{5E98CBE5-FA46-4DBD-A3C3-ABEDC653C69C}" type="presParOf" srcId="{B7F0B060-9CB7-7E41-B723-A4CFD981EC89}" destId="{71A0E934-7612-6845-8F99-DAFB9FA1977C}" srcOrd="1" destOrd="0" presId="urn:microsoft.com/office/officeart/2005/8/layout/process4"/>
    <dgm:cxn modelId="{A0B518DE-A123-4606-879A-64CA4F1729ED}" type="presParOf" srcId="{B7F0B060-9CB7-7E41-B723-A4CFD981EC89}" destId="{AEACEC9F-8E0C-314B-846C-60AB9667B250}" srcOrd="2" destOrd="0" presId="urn:microsoft.com/office/officeart/2005/8/layout/process4"/>
    <dgm:cxn modelId="{2FDB6F87-5E48-40EA-B30E-2EF3873478F4}" type="presParOf" srcId="{AEACEC9F-8E0C-314B-846C-60AB9667B250}" destId="{7B12BA32-5DB0-C047-A0D4-1650BF6FB212}" srcOrd="0" destOrd="0" presId="urn:microsoft.com/office/officeart/2005/8/layout/process4"/>
    <dgm:cxn modelId="{6AAB4B58-DFC6-4EE7-BD00-08DD078C3FA4}" type="presParOf" srcId="{B7F0B060-9CB7-7E41-B723-A4CFD981EC89}" destId="{8E0656CC-EAD5-064F-B087-AAD2461BB8B3}" srcOrd="3" destOrd="0" presId="urn:microsoft.com/office/officeart/2005/8/layout/process4"/>
    <dgm:cxn modelId="{3CB471BF-E5F3-442D-8471-06B6C9662AB6}" type="presParOf" srcId="{B7F0B060-9CB7-7E41-B723-A4CFD981EC89}" destId="{8D394CE5-702C-124D-8669-24721F7FC071}" srcOrd="4" destOrd="0" presId="urn:microsoft.com/office/officeart/2005/8/layout/process4"/>
    <dgm:cxn modelId="{A4A02806-F07B-4251-9C0F-594BBD8461D3}" type="presParOf" srcId="{8D394CE5-702C-124D-8669-24721F7FC071}" destId="{0BF3E98C-8570-8B42-AC81-4CC700DE9808}" srcOrd="0" destOrd="0" presId="urn:microsoft.com/office/officeart/2005/8/layout/process4"/>
    <dgm:cxn modelId="{83804D3F-4AA9-4142-9635-6F3C4017751D}" type="presParOf" srcId="{B7F0B060-9CB7-7E41-B723-A4CFD981EC89}" destId="{965CCB3D-734A-E140-9CC4-28A7D8FC2BB1}" srcOrd="5" destOrd="0" presId="urn:microsoft.com/office/officeart/2005/8/layout/process4"/>
    <dgm:cxn modelId="{F710C047-8CBA-4F62-8C46-F7ADA4924ADD}" type="presParOf" srcId="{B7F0B060-9CB7-7E41-B723-A4CFD981EC89}" destId="{06147846-209D-B742-B056-CDEABBF24055}" srcOrd="6" destOrd="0" presId="urn:microsoft.com/office/officeart/2005/8/layout/process4"/>
    <dgm:cxn modelId="{A56377B2-7CDE-4696-AB41-F187C1519220}" type="presParOf" srcId="{06147846-209D-B742-B056-CDEABBF24055}" destId="{7AE1C772-9DBB-6441-BE15-0E1D3D6FE59C}" srcOrd="0" destOrd="0" presId="urn:microsoft.com/office/officeart/2005/8/layout/process4"/>
    <dgm:cxn modelId="{DC19FB76-D4EE-4A57-896F-27008ABBAEA7}" type="presParOf" srcId="{B7F0B060-9CB7-7E41-B723-A4CFD981EC89}" destId="{979A61D6-0C81-FE40-A5AE-EED2D9248FDA}" srcOrd="7" destOrd="0" presId="urn:microsoft.com/office/officeart/2005/8/layout/process4"/>
    <dgm:cxn modelId="{4D316DF6-3138-46AB-94B2-D3B2A910B615}" type="presParOf" srcId="{B7F0B060-9CB7-7E41-B723-A4CFD981EC89}" destId="{71F1C9E9-2347-E547-849F-4421607881AC}" srcOrd="8" destOrd="0" presId="urn:microsoft.com/office/officeart/2005/8/layout/process4"/>
    <dgm:cxn modelId="{3A201992-911E-4139-A504-C3D642D38F39}" type="presParOf" srcId="{71F1C9E9-2347-E547-849F-4421607881AC}" destId="{9BE3E724-A622-1F42-8344-499FE3CB1213}" srcOrd="0" destOrd="0" presId="urn:microsoft.com/office/officeart/2005/8/layout/process4"/>
    <dgm:cxn modelId="{7C674965-7F5D-40B0-ACD1-1A584E59D2E3}" type="presParOf" srcId="{B7F0B060-9CB7-7E41-B723-A4CFD981EC89}" destId="{C493CD63-1571-9E43-BF69-41F258302629}" srcOrd="9" destOrd="0" presId="urn:microsoft.com/office/officeart/2005/8/layout/process4"/>
    <dgm:cxn modelId="{2CD3D987-7915-44A7-A988-2EF5EC929D03}" type="presParOf" srcId="{B7F0B060-9CB7-7E41-B723-A4CFD981EC89}" destId="{97001315-234F-A54F-AC68-B6F97AD7D208}" srcOrd="10" destOrd="0" presId="urn:microsoft.com/office/officeart/2005/8/layout/process4"/>
    <dgm:cxn modelId="{1D1787C6-6646-4933-96B1-DDD011D0A11C}" type="presParOf" srcId="{97001315-234F-A54F-AC68-B6F97AD7D208}" destId="{6CF617F3-BDBA-D747-8539-E57CDB546D4C}" srcOrd="0" destOrd="0" presId="urn:microsoft.com/office/officeart/2005/8/layout/process4"/>
    <dgm:cxn modelId="{224FA2C2-88B7-4DE4-8F72-0B24939A8D68}" type="presParOf" srcId="{B7F0B060-9CB7-7E41-B723-A4CFD981EC89}" destId="{168654CF-17DC-EB42-A308-BCC6A9B24CEA}" srcOrd="11" destOrd="0" presId="urn:microsoft.com/office/officeart/2005/8/layout/process4"/>
    <dgm:cxn modelId="{BED29E9A-29B7-4456-B741-0C66F36B45C7}" type="presParOf" srcId="{B7F0B060-9CB7-7E41-B723-A4CFD981EC89}" destId="{73505428-7FB4-9445-A8EC-9E53F8051833}" srcOrd="12" destOrd="0" presId="urn:microsoft.com/office/officeart/2005/8/layout/process4"/>
    <dgm:cxn modelId="{D8ADC285-21E3-4004-BC38-63F13F88E80C}" type="presParOf" srcId="{73505428-7FB4-9445-A8EC-9E53F8051833}" destId="{8861396F-4F80-1949-97A7-CA9286FE350B}" srcOrd="0" destOrd="0" presId="urn:microsoft.com/office/officeart/2005/8/layout/process4"/>
    <dgm:cxn modelId="{BE589197-C787-4248-9E6E-A945F6146D52}" type="presParOf" srcId="{B7F0B060-9CB7-7E41-B723-A4CFD981EC89}" destId="{B7612272-CD93-E04E-AC1D-B68F207428B7}" srcOrd="13" destOrd="0" presId="urn:microsoft.com/office/officeart/2005/8/layout/process4"/>
    <dgm:cxn modelId="{BBF1EDAA-7579-4851-B5C3-B6A08DBEE431}" type="presParOf" srcId="{B7F0B060-9CB7-7E41-B723-A4CFD981EC89}" destId="{86CB7E37-0270-FA45-8B24-A03586F19ACE}" srcOrd="14" destOrd="0" presId="urn:microsoft.com/office/officeart/2005/8/layout/process4"/>
    <dgm:cxn modelId="{613C3AC0-4CF7-4182-9777-345576726E6A}" type="presParOf" srcId="{86CB7E37-0270-FA45-8B24-A03586F19ACE}" destId="{8E8E96C2-4F36-1749-BDB3-46131329B4B5}" srcOrd="0" destOrd="0" presId="urn:microsoft.com/office/officeart/2005/8/layout/process4"/>
    <dgm:cxn modelId="{F2A75499-A1BB-4F23-99FF-2957F81ED650}" type="presParOf" srcId="{B7F0B060-9CB7-7E41-B723-A4CFD981EC89}" destId="{1447AF3E-E6DA-5D45-8B21-A21A1207AEB5}" srcOrd="15" destOrd="0" presId="urn:microsoft.com/office/officeart/2005/8/layout/process4"/>
    <dgm:cxn modelId="{80BB99FD-6E22-40C6-93F9-43F5C21792F1}" type="presParOf" srcId="{B7F0B060-9CB7-7E41-B723-A4CFD981EC89}" destId="{56CB6B94-7E70-C043-ADBF-B3C931176F34}" srcOrd="16" destOrd="0" presId="urn:microsoft.com/office/officeart/2005/8/layout/process4"/>
    <dgm:cxn modelId="{9EE9538C-C3FE-4251-BF3A-FF193B24AC2F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6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accent6">
            <a:lumMod val="75000"/>
          </a:schemeClr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3471C991-970B-4C6A-A4C6-5D5260378795}" type="presOf" srcId="{6B03903D-2083-194D-BF86-7D5912BBB1D7}" destId="{E469AF61-9493-3B46-82D0-8B07D495B049}" srcOrd="0" destOrd="0" presId="urn:microsoft.com/office/officeart/2005/8/layout/process4"/>
    <dgm:cxn modelId="{135AF2C3-31A1-47C9-A4DB-4A657840E131}" type="presOf" srcId="{6874B277-C05A-F04C-81F1-AFE82E7C694D}" destId="{B7F0B060-9CB7-7E41-B723-A4CFD981EC89}" srcOrd="0" destOrd="0" presId="urn:microsoft.com/office/officeart/2005/8/layout/process4"/>
    <dgm:cxn modelId="{13EFB4D4-7D61-4EFE-84F7-DB2583C96884}" type="presParOf" srcId="{B7F0B060-9CB7-7E41-B723-A4CFD981EC89}" destId="{D8650F80-DA51-1045-90D9-0B85668D54A1}" srcOrd="0" destOrd="0" presId="urn:microsoft.com/office/officeart/2005/8/layout/process4"/>
    <dgm:cxn modelId="{0AB0AC86-6BB7-4387-B852-CDB9A8A57F26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3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E756708E-C1D7-6943-9C4C-2A526A3CE5B6}" type="presOf" srcId="{0D15FB73-0BBB-714B-9BB0-C2B2726CD3E1}" destId="{8E8E96C2-4F36-1749-BDB3-46131329B4B5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775672CA-62E8-1A4A-BC9A-EA18C1779DF4}" type="presOf" srcId="{7B490873-3F8C-6C47-BCCE-B410429C0291}" destId="{8861396F-4F80-1949-97A7-CA9286FE350B}" srcOrd="0" destOrd="0" presId="urn:microsoft.com/office/officeart/2005/8/layout/process4"/>
    <dgm:cxn modelId="{8A58101C-F2C5-C64F-A776-EAE622D3F606}" type="presOf" srcId="{9EEDC6EE-0E75-AD42-9AD4-6A3E98423EF6}" destId="{9C8D402F-1368-C044-A738-2DA9F17F3CC6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61BCF69A-E2CE-E34C-B2CA-E778563D21FC}" type="presOf" srcId="{E6A2FABE-CA65-FF46-827D-F94953C1F6DD}" destId="{0F6727B6-DD01-E94D-A473-7A95C2277833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EF43B50D-571A-0940-9544-3DEF4F828FF7}" type="presOf" srcId="{7A703120-5E94-4E43-AFCE-8826D79E0752}" destId="{6CF617F3-BDBA-D747-8539-E57CDB546D4C}" srcOrd="0" destOrd="0" presId="urn:microsoft.com/office/officeart/2005/8/layout/process4"/>
    <dgm:cxn modelId="{0007DA88-1706-3A4E-A43A-E54665D18D83}" type="presOf" srcId="{3D3E9305-B39C-9E47-8B0E-704DE21276A2}" destId="{0BF3E98C-8570-8B42-AC81-4CC700DE9808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AA40538C-76C6-DA47-B535-40CB21BE67D5}" type="presOf" srcId="{6874B277-C05A-F04C-81F1-AFE82E7C694D}" destId="{B7F0B060-9CB7-7E41-B723-A4CFD981EC89}" srcOrd="0" destOrd="0" presId="urn:microsoft.com/office/officeart/2005/8/layout/process4"/>
    <dgm:cxn modelId="{755DAAA3-5248-6747-B260-D51D506DA8C4}" type="presOf" srcId="{AAECF816-E805-754C-9D44-383350129CB4}" destId="{7B12BA32-5DB0-C047-A0D4-1650BF6FB212}" srcOrd="0" destOrd="0" presId="urn:microsoft.com/office/officeart/2005/8/layout/process4"/>
    <dgm:cxn modelId="{D0E2AE6E-10BD-8141-BCAF-C89EF3B98EEE}" type="presOf" srcId="{6B03903D-2083-194D-BF86-7D5912BBB1D7}" destId="{9BE3E724-A622-1F42-8344-499FE3CB1213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38E088D0-0787-7E43-AAC3-516AAAF216B9}" type="presOf" srcId="{F7CF5AB1-071E-E84C-B329-5536FFDCB271}" destId="{7AE1C772-9DBB-6441-BE15-0E1D3D6FE59C}" srcOrd="0" destOrd="0" presId="urn:microsoft.com/office/officeart/2005/8/layout/process4"/>
    <dgm:cxn modelId="{23F17D08-FFC0-C24E-9370-915172A110BC}" type="presParOf" srcId="{B7F0B060-9CB7-7E41-B723-A4CFD981EC89}" destId="{B0D0E4A9-CEEB-6746-9751-6C5AC61544C0}" srcOrd="0" destOrd="0" presId="urn:microsoft.com/office/officeart/2005/8/layout/process4"/>
    <dgm:cxn modelId="{0C4F65AE-38D8-7C44-881F-A22AC00A62C7}" type="presParOf" srcId="{B0D0E4A9-CEEB-6746-9751-6C5AC61544C0}" destId="{9C8D402F-1368-C044-A738-2DA9F17F3CC6}" srcOrd="0" destOrd="0" presId="urn:microsoft.com/office/officeart/2005/8/layout/process4"/>
    <dgm:cxn modelId="{8685BCDB-D13B-3249-8240-CA2F217DA7D5}" type="presParOf" srcId="{B7F0B060-9CB7-7E41-B723-A4CFD981EC89}" destId="{71A0E934-7612-6845-8F99-DAFB9FA1977C}" srcOrd="1" destOrd="0" presId="urn:microsoft.com/office/officeart/2005/8/layout/process4"/>
    <dgm:cxn modelId="{0DE45C3B-F343-CD49-A0FC-595B8F9A5D55}" type="presParOf" srcId="{B7F0B060-9CB7-7E41-B723-A4CFD981EC89}" destId="{AEACEC9F-8E0C-314B-846C-60AB9667B250}" srcOrd="2" destOrd="0" presId="urn:microsoft.com/office/officeart/2005/8/layout/process4"/>
    <dgm:cxn modelId="{421C1E36-FB47-5D45-BB17-D93776ED0D56}" type="presParOf" srcId="{AEACEC9F-8E0C-314B-846C-60AB9667B250}" destId="{7B12BA32-5DB0-C047-A0D4-1650BF6FB212}" srcOrd="0" destOrd="0" presId="urn:microsoft.com/office/officeart/2005/8/layout/process4"/>
    <dgm:cxn modelId="{4555A622-3077-E649-B57F-A05755871519}" type="presParOf" srcId="{B7F0B060-9CB7-7E41-B723-A4CFD981EC89}" destId="{8E0656CC-EAD5-064F-B087-AAD2461BB8B3}" srcOrd="3" destOrd="0" presId="urn:microsoft.com/office/officeart/2005/8/layout/process4"/>
    <dgm:cxn modelId="{20D85948-C11E-BB45-8D74-C1242EB914DF}" type="presParOf" srcId="{B7F0B060-9CB7-7E41-B723-A4CFD981EC89}" destId="{8D394CE5-702C-124D-8669-24721F7FC071}" srcOrd="4" destOrd="0" presId="urn:microsoft.com/office/officeart/2005/8/layout/process4"/>
    <dgm:cxn modelId="{C9FDDCAB-7E47-7447-88CF-4E70CA96969D}" type="presParOf" srcId="{8D394CE5-702C-124D-8669-24721F7FC071}" destId="{0BF3E98C-8570-8B42-AC81-4CC700DE9808}" srcOrd="0" destOrd="0" presId="urn:microsoft.com/office/officeart/2005/8/layout/process4"/>
    <dgm:cxn modelId="{559FEACD-B807-DA45-9930-642A55A9ACA1}" type="presParOf" srcId="{B7F0B060-9CB7-7E41-B723-A4CFD981EC89}" destId="{965CCB3D-734A-E140-9CC4-28A7D8FC2BB1}" srcOrd="5" destOrd="0" presId="urn:microsoft.com/office/officeart/2005/8/layout/process4"/>
    <dgm:cxn modelId="{7A9D2365-BBF5-D141-81C2-4A5F78AF26CF}" type="presParOf" srcId="{B7F0B060-9CB7-7E41-B723-A4CFD981EC89}" destId="{06147846-209D-B742-B056-CDEABBF24055}" srcOrd="6" destOrd="0" presId="urn:microsoft.com/office/officeart/2005/8/layout/process4"/>
    <dgm:cxn modelId="{4602792D-B603-9449-8949-0F62C66E74D9}" type="presParOf" srcId="{06147846-209D-B742-B056-CDEABBF24055}" destId="{7AE1C772-9DBB-6441-BE15-0E1D3D6FE59C}" srcOrd="0" destOrd="0" presId="urn:microsoft.com/office/officeart/2005/8/layout/process4"/>
    <dgm:cxn modelId="{4D93BC27-4613-3547-A978-49535FBCCA12}" type="presParOf" srcId="{B7F0B060-9CB7-7E41-B723-A4CFD981EC89}" destId="{979A61D6-0C81-FE40-A5AE-EED2D9248FDA}" srcOrd="7" destOrd="0" presId="urn:microsoft.com/office/officeart/2005/8/layout/process4"/>
    <dgm:cxn modelId="{8C68D564-3FCE-474F-AF40-1D39E123154C}" type="presParOf" srcId="{B7F0B060-9CB7-7E41-B723-A4CFD981EC89}" destId="{71F1C9E9-2347-E547-849F-4421607881AC}" srcOrd="8" destOrd="0" presId="urn:microsoft.com/office/officeart/2005/8/layout/process4"/>
    <dgm:cxn modelId="{143CE951-ACFD-8244-A722-C11417DF1717}" type="presParOf" srcId="{71F1C9E9-2347-E547-849F-4421607881AC}" destId="{9BE3E724-A622-1F42-8344-499FE3CB1213}" srcOrd="0" destOrd="0" presId="urn:microsoft.com/office/officeart/2005/8/layout/process4"/>
    <dgm:cxn modelId="{3D9D3955-441F-E94F-9A95-48909E2C250A}" type="presParOf" srcId="{B7F0B060-9CB7-7E41-B723-A4CFD981EC89}" destId="{C493CD63-1571-9E43-BF69-41F258302629}" srcOrd="9" destOrd="0" presId="urn:microsoft.com/office/officeart/2005/8/layout/process4"/>
    <dgm:cxn modelId="{6AED7092-808E-5348-9C31-50168EBE6874}" type="presParOf" srcId="{B7F0B060-9CB7-7E41-B723-A4CFD981EC89}" destId="{97001315-234F-A54F-AC68-B6F97AD7D208}" srcOrd="10" destOrd="0" presId="urn:microsoft.com/office/officeart/2005/8/layout/process4"/>
    <dgm:cxn modelId="{38E40117-571D-C54D-ADE3-5A90837A3C6A}" type="presParOf" srcId="{97001315-234F-A54F-AC68-B6F97AD7D208}" destId="{6CF617F3-BDBA-D747-8539-E57CDB546D4C}" srcOrd="0" destOrd="0" presId="urn:microsoft.com/office/officeart/2005/8/layout/process4"/>
    <dgm:cxn modelId="{23FEDE29-C7CE-9B46-AD1F-6070B50A19F9}" type="presParOf" srcId="{B7F0B060-9CB7-7E41-B723-A4CFD981EC89}" destId="{168654CF-17DC-EB42-A308-BCC6A9B24CEA}" srcOrd="11" destOrd="0" presId="urn:microsoft.com/office/officeart/2005/8/layout/process4"/>
    <dgm:cxn modelId="{CB3B89E6-9D7E-5B46-9ECB-A96DE4B63EF7}" type="presParOf" srcId="{B7F0B060-9CB7-7E41-B723-A4CFD981EC89}" destId="{73505428-7FB4-9445-A8EC-9E53F8051833}" srcOrd="12" destOrd="0" presId="urn:microsoft.com/office/officeart/2005/8/layout/process4"/>
    <dgm:cxn modelId="{C479BB50-78F3-A248-95C8-CF823BF032E0}" type="presParOf" srcId="{73505428-7FB4-9445-A8EC-9E53F8051833}" destId="{8861396F-4F80-1949-97A7-CA9286FE350B}" srcOrd="0" destOrd="0" presId="urn:microsoft.com/office/officeart/2005/8/layout/process4"/>
    <dgm:cxn modelId="{8E9F1D6F-C906-C546-8752-992D91916159}" type="presParOf" srcId="{B7F0B060-9CB7-7E41-B723-A4CFD981EC89}" destId="{B7612272-CD93-E04E-AC1D-B68F207428B7}" srcOrd="13" destOrd="0" presId="urn:microsoft.com/office/officeart/2005/8/layout/process4"/>
    <dgm:cxn modelId="{3CDC953C-7F57-FF41-A97E-B2F316C5EFF6}" type="presParOf" srcId="{B7F0B060-9CB7-7E41-B723-A4CFD981EC89}" destId="{86CB7E37-0270-FA45-8B24-A03586F19ACE}" srcOrd="14" destOrd="0" presId="urn:microsoft.com/office/officeart/2005/8/layout/process4"/>
    <dgm:cxn modelId="{302EB0CA-F39B-7440-AA3D-3FBEBF3FAD32}" type="presParOf" srcId="{86CB7E37-0270-FA45-8B24-A03586F19ACE}" destId="{8E8E96C2-4F36-1749-BDB3-46131329B4B5}" srcOrd="0" destOrd="0" presId="urn:microsoft.com/office/officeart/2005/8/layout/process4"/>
    <dgm:cxn modelId="{91E28482-3F50-554A-8168-EA6C6D7ED6F3}" type="presParOf" srcId="{B7F0B060-9CB7-7E41-B723-A4CFD981EC89}" destId="{1447AF3E-E6DA-5D45-8B21-A21A1207AEB5}" srcOrd="15" destOrd="0" presId="urn:microsoft.com/office/officeart/2005/8/layout/process4"/>
    <dgm:cxn modelId="{E16694C6-569E-0449-B16F-F70177D524F8}" type="presParOf" srcId="{B7F0B060-9CB7-7E41-B723-A4CFD981EC89}" destId="{56CB6B94-7E70-C043-ADBF-B3C931176F34}" srcOrd="16" destOrd="0" presId="urn:microsoft.com/office/officeart/2005/8/layout/process4"/>
    <dgm:cxn modelId="{48805016-C9EF-614D-8AD4-AECFED32DA77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4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accent6">
            <a:lumMod val="75000"/>
          </a:schemeClr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 custLinFactNeighborX="5000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FAB13916-A243-4D4C-A7FC-A95FA394A413}" type="presOf" srcId="{6B03903D-2083-194D-BF86-7D5912BBB1D7}" destId="{E469AF61-9493-3B46-82D0-8B07D495B049}" srcOrd="0" destOrd="0" presId="urn:microsoft.com/office/officeart/2005/8/layout/process4"/>
    <dgm:cxn modelId="{4850C363-A1A9-0642-A532-CB16535E4A46}" type="presOf" srcId="{6874B277-C05A-F04C-81F1-AFE82E7C694D}" destId="{B7F0B060-9CB7-7E41-B723-A4CFD981EC89}" srcOrd="0" destOrd="0" presId="urn:microsoft.com/office/officeart/2005/8/layout/process4"/>
    <dgm:cxn modelId="{3D00B0C4-E92F-594F-A7CC-5F90A4434396}" type="presParOf" srcId="{B7F0B060-9CB7-7E41-B723-A4CFD981EC89}" destId="{D8650F80-DA51-1045-90D9-0B85668D54A1}" srcOrd="0" destOrd="0" presId="urn:microsoft.com/office/officeart/2005/8/layout/process4"/>
    <dgm:cxn modelId="{1B9F2142-ED58-9046-A90B-8C07D2AA2256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07CBE-9804-AA4C-98A7-3E0FBB233CC8}">
      <dsp:nvSpPr>
        <dsp:cNvPr id="0" name=""/>
        <dsp:cNvSpPr/>
      </dsp:nvSpPr>
      <dsp:spPr>
        <a:xfrm>
          <a:off x="0" y="1502364"/>
          <a:ext cx="6096000" cy="9857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latin typeface="18 VAG Rounded Bold   07390"/>
              <a:cs typeface="18 vag rounded bold"/>
            </a:rPr>
            <a:t>Python interpreter</a:t>
          </a:r>
          <a:endParaRPr lang="en-US" sz="3400" kern="1200" dirty="0">
            <a:latin typeface="18 VAG Rounded Bold   07390"/>
            <a:cs typeface="18 vag rounded bold"/>
          </a:endParaRPr>
        </a:p>
      </dsp:txBody>
      <dsp:txXfrm>
        <a:off x="0" y="1502364"/>
        <a:ext cx="6096000" cy="985713"/>
      </dsp:txXfrm>
    </dsp:sp>
    <dsp:sp modelId="{0F6727B6-DD01-E94D-A473-7A95C2277833}">
      <dsp:nvSpPr>
        <dsp:cNvPr id="0" name=""/>
        <dsp:cNvSpPr/>
      </dsp:nvSpPr>
      <dsp:spPr>
        <a:xfrm rot="10800000">
          <a:off x="0" y="1122"/>
          <a:ext cx="6096000" cy="1516027"/>
        </a:xfrm>
        <a:prstGeom prst="upArrowCallout">
          <a:avLst/>
        </a:prstGeom>
        <a:solidFill>
          <a:schemeClr val="accent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latin typeface="18 VAG Rounded Bold   07390"/>
              <a:cs typeface="07390"/>
            </a:rPr>
            <a:t>Python program: </a:t>
          </a:r>
          <a:r>
            <a:rPr lang="en-US" sz="3400" b="1" kern="1200" dirty="0" err="1" smtClean="0">
              <a:latin typeface="Courier"/>
              <a:cs typeface="Courier"/>
            </a:rPr>
            <a:t>foo.py</a:t>
          </a:r>
          <a:endParaRPr lang="en-US" sz="3400" b="1" kern="1200" dirty="0">
            <a:latin typeface="Courier"/>
            <a:cs typeface="Courier"/>
          </a:endParaRPr>
        </a:p>
      </dsp:txBody>
      <dsp:txXfrm rot="10800000">
        <a:off x="0" y="1122"/>
        <a:ext cx="6096000" cy="9850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"/>
              <a:cs typeface="Courier"/>
            </a:rPr>
            <a:t>a.out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"/>
              <a:cs typeface="Courier"/>
            </a:rPr>
            <a:t>foo.o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"/>
              <a:cs typeface="Courier"/>
            </a:rPr>
            <a:t>foo.s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"/>
              <a:cs typeface="Courier"/>
            </a:rPr>
            <a:t>foo.c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894"/>
        <a:ext cx="4114800" cy="4964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latin typeface="Courier"/>
              <a:cs typeface="Courier"/>
            </a:rPr>
            <a:t>lib.o</a:t>
          </a:r>
          <a:endParaRPr lang="en-US" sz="1900" b="1" kern="1200" dirty="0">
            <a:latin typeface="Courier"/>
            <a:cs typeface="Courier"/>
          </a:endParaRPr>
        </a:p>
      </dsp:txBody>
      <dsp:txXfrm>
        <a:off x="533751" y="0"/>
        <a:ext cx="990249" cy="609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"/>
              <a:cs typeface="Courier"/>
            </a:rPr>
            <a:t>a.out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"/>
              <a:cs typeface="Courier"/>
            </a:rPr>
            <a:t>foo.o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"/>
              <a:cs typeface="Courier"/>
            </a:rPr>
            <a:t>foo.s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"/>
              <a:cs typeface="Courier"/>
            </a:rPr>
            <a:t>foo.c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894"/>
        <a:ext cx="4114800" cy="4964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latin typeface="Courier"/>
              <a:cs typeface="Courier"/>
            </a:rPr>
            <a:t>lib.o</a:t>
          </a:r>
          <a:endParaRPr lang="en-US" sz="1900" b="1" kern="1200" dirty="0">
            <a:latin typeface="Courier"/>
            <a:cs typeface="Courier"/>
          </a:endParaRPr>
        </a:p>
      </dsp:txBody>
      <dsp:txXfrm>
        <a:off x="533751" y="0"/>
        <a:ext cx="990249" cy="6096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"/>
              <a:cs typeface="Courier"/>
            </a:rPr>
            <a:t>a.out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"/>
              <a:cs typeface="Courier"/>
            </a:rPr>
            <a:t>foo.o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"/>
              <a:cs typeface="Courier"/>
            </a:rPr>
            <a:t>foo.s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"/>
              <a:cs typeface="Courier"/>
            </a:rPr>
            <a:t>foo.c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894"/>
        <a:ext cx="4114800" cy="4964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latin typeface="Courier"/>
              <a:cs typeface="Courier"/>
            </a:rPr>
            <a:t>lib.o</a:t>
          </a:r>
          <a:endParaRPr lang="en-US" sz="1900" b="1" kern="1200" dirty="0">
            <a:latin typeface="Courier"/>
            <a:cs typeface="Courier"/>
          </a:endParaRPr>
        </a:p>
      </dsp:txBody>
      <dsp:txXfrm>
        <a:off x="533751" y="0"/>
        <a:ext cx="990249" cy="6096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"/>
              <a:cs typeface="Courier"/>
            </a:rPr>
            <a:t>a.out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"/>
              <a:cs typeface="Courier"/>
            </a:rPr>
            <a:t>foo.o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"/>
              <a:cs typeface="Courier"/>
            </a:rPr>
            <a:t>foo.s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"/>
              <a:cs typeface="Courier"/>
            </a:rPr>
            <a:t>foo.c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894"/>
        <a:ext cx="4114800" cy="4964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219200" cy="609600"/>
        </a:xfrm>
        <a:prstGeom prst="left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>
              <a:latin typeface="Courier"/>
              <a:cs typeface="Courier"/>
            </a:rPr>
            <a:t>lib.o</a:t>
          </a:r>
          <a:endParaRPr lang="en-US" sz="1500" b="1" kern="1200" dirty="0">
            <a:latin typeface="Courier"/>
            <a:cs typeface="Courier"/>
          </a:endParaRPr>
        </a:p>
      </dsp:txBody>
      <dsp:txXfrm>
        <a:off x="427000" y="0"/>
        <a:ext cx="792200" cy="609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3662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  <p:extLst>
      <p:ext uri="{BB962C8B-B14F-4D97-AF65-F5344CB8AC3E}">
        <p14:creationId xmlns:p14="http://schemas.microsoft.com/office/powerpoint/2010/main" val="595917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EF97FDFF-7B9F-7D4D-BFC0-AAD1F3D3D3C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066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9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995863" y="346075"/>
            <a:ext cx="2687637" cy="2016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9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1146" y="2563685"/>
            <a:ext cx="10885332" cy="242570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68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997450" y="346075"/>
            <a:ext cx="2689225" cy="2016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171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51148" y="2564603"/>
            <a:ext cx="10891046" cy="242570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65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997450" y="346075"/>
            <a:ext cx="2689225" cy="2016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76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51148" y="2564603"/>
            <a:ext cx="10891046" cy="242570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97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5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995863" y="346075"/>
            <a:ext cx="2687637" cy="2016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5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1146" y="2563685"/>
            <a:ext cx="10885332" cy="242570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99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997450" y="346075"/>
            <a:ext cx="2689225" cy="2016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785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51148" y="2564603"/>
            <a:ext cx="10891046" cy="242570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05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011" y="3335044"/>
            <a:ext cx="8022229" cy="3160860"/>
          </a:xfrm>
          <a:noFill/>
          <a:ln w="9525"/>
        </p:spPr>
        <p:txBody>
          <a:bodyPr lIns="90475" tIns="44444" rIns="90475" bIns="44444"/>
          <a:lstStyle/>
          <a:p>
            <a:endParaRPr lang="en-US" dirty="0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</p:spPr>
      </p:sp>
    </p:spTree>
    <p:extLst>
      <p:ext uri="{BB962C8B-B14F-4D97-AF65-F5344CB8AC3E}">
        <p14:creationId xmlns:p14="http://schemas.microsoft.com/office/powerpoint/2010/main" val="2995885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81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603" y="3335494"/>
            <a:ext cx="8023418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81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603" y="3335494"/>
            <a:ext cx="8023418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45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529E-B9E9-4D07-A8F2-BB09529B11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6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C601-209F-40D3-98BC-20DD7722DC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3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9EB9-D70F-48A7-BBA6-8132AA7C5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71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0"/>
            <a:ext cx="4031456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206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217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666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548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309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892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30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159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08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253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910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184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8674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F27AD-C49C-4753-9BED-CCFF787B3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7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B8B-C785-3D4D-869E-34278DEA6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6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432A-154C-4E40-895D-64BA649336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7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7C3D-B081-48CC-B1A5-7AD3CD21A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34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5629-1446-4C33-BC73-B73CD3C3B3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4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5539-8C0D-4B78-9F60-8CEDDE9CEC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9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2032-9C79-42F6-B9B6-45455687F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54B8B-C785-3D4D-869E-34278DEA6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5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76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5166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3.xml"/><Relationship Id="rId12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8" Type="http://schemas.openxmlformats.org/officeDocument/2006/relationships/diagramData" Target="../diagrams/data3.xml"/><Relationship Id="rId9" Type="http://schemas.openxmlformats.org/officeDocument/2006/relationships/diagramLayout" Target="../diagrams/layout3.xml"/><Relationship Id="rId10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diagramData" Target="../diagrams/data5.xml"/><Relationship Id="rId8" Type="http://schemas.openxmlformats.org/officeDocument/2006/relationships/diagramLayout" Target="../diagrams/layout5.xml"/><Relationship Id="rId9" Type="http://schemas.openxmlformats.org/officeDocument/2006/relationships/diagramQuickStyle" Target="../diagrams/quickStyle5.xml"/><Relationship Id="rId10" Type="http://schemas.openxmlformats.org/officeDocument/2006/relationships/diagramColors" Target="../diagrams/colors5.xml"/><Relationship Id="rId11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7" Type="http://schemas.openxmlformats.org/officeDocument/2006/relationships/diagramData" Target="../diagrams/data7.xml"/><Relationship Id="rId8" Type="http://schemas.openxmlformats.org/officeDocument/2006/relationships/diagramLayout" Target="../diagrams/layout7.xml"/><Relationship Id="rId9" Type="http://schemas.openxmlformats.org/officeDocument/2006/relationships/diagramQuickStyle" Target="../diagrams/quickStyle7.xml"/><Relationship Id="rId10" Type="http://schemas.openxmlformats.org/officeDocument/2006/relationships/diagramColors" Target="../diagrams/colors7.xml"/><Relationship Id="rId11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29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9.xml"/><Relationship Id="rId12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diagramData" Target="../diagrams/data8.xml"/><Relationship Id="rId4" Type="http://schemas.openxmlformats.org/officeDocument/2006/relationships/diagramLayout" Target="../diagrams/layout8.xml"/><Relationship Id="rId5" Type="http://schemas.openxmlformats.org/officeDocument/2006/relationships/diagramQuickStyle" Target="../diagrams/quickStyle8.xml"/><Relationship Id="rId6" Type="http://schemas.openxmlformats.org/officeDocument/2006/relationships/diagramColors" Target="../diagrams/colors8.xml"/><Relationship Id="rId7" Type="http://schemas.microsoft.com/office/2007/relationships/diagramDrawing" Target="../diagrams/drawing8.xml"/><Relationship Id="rId8" Type="http://schemas.openxmlformats.org/officeDocument/2006/relationships/diagramData" Target="../diagrams/data9.xml"/><Relationship Id="rId9" Type="http://schemas.openxmlformats.org/officeDocument/2006/relationships/diagramLayout" Target="../diagrams/layout9.xml"/><Relationship Id="rId10" Type="http://schemas.openxmlformats.org/officeDocument/2006/relationships/diagramQuickStyle" Target="../diagrams/quickStyl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168" y="1295400"/>
            <a:ext cx="8510631" cy="2025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61C: </a:t>
            </a:r>
            <a:br>
              <a:rPr lang="en-US" dirty="0" smtClean="0"/>
            </a:br>
            <a:r>
              <a:rPr lang="en-US" dirty="0" smtClean="0"/>
              <a:t>Great Ideas in Computer Architecture </a:t>
            </a:r>
            <a:br>
              <a:rPr lang="en-US" dirty="0" smtClean="0"/>
            </a:br>
            <a:r>
              <a:rPr lang="en-US" i="1" dirty="0"/>
              <a:t>Running a Program </a:t>
            </a:r>
            <a:r>
              <a:rPr lang="en-US" i="1" dirty="0" smtClean="0"/>
              <a:t> - CALL</a:t>
            </a:r>
            <a:br>
              <a:rPr lang="en-US" i="1" dirty="0" smtClean="0"/>
            </a:br>
            <a:r>
              <a:rPr lang="en-US" i="1" dirty="0" smtClean="0"/>
              <a:t>(Compiling</a:t>
            </a:r>
            <a:r>
              <a:rPr lang="en-US" i="1" dirty="0"/>
              <a:t>, Assembling, </a:t>
            </a:r>
            <a:br>
              <a:rPr lang="en-US" i="1" dirty="0"/>
            </a:br>
            <a:r>
              <a:rPr lang="en-US" i="1" dirty="0"/>
              <a:t>Linking, and Loading)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016000" y="3886200"/>
            <a:ext cx="72136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Instructors:</a:t>
            </a:r>
          </a:p>
          <a:p>
            <a:r>
              <a:rPr lang="en-US" dirty="0" smtClean="0"/>
              <a:t>Nick Weaver &amp; </a:t>
            </a:r>
            <a:r>
              <a:rPr lang="en-US" dirty="0" smtClean="0"/>
              <a:t>Vladimir </a:t>
            </a:r>
            <a:r>
              <a:rPr lang="en-US" dirty="0" err="1" smtClean="0"/>
              <a:t>Stojanovic</a:t>
            </a:r>
            <a:endParaRPr lang="en-US" dirty="0" smtClean="0"/>
          </a:p>
          <a:p>
            <a:r>
              <a:rPr lang="en-US" dirty="0" smtClean="0"/>
              <a:t>http://inst.eecs.Berkeley.edu/~cs61c</a:t>
            </a:r>
            <a:r>
              <a:rPr lang="en-US" dirty="0" smtClean="0"/>
              <a:t>/sp16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1637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2262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Python interpreter is just a program that reads a python program and performs the functions of that python </a:t>
            </a:r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Well, that</a:t>
            </a:r>
            <a:r>
              <a:rPr lang="uk-UA" dirty="0" smtClean="0"/>
              <a:t>’</a:t>
            </a:r>
            <a:r>
              <a:rPr lang="en-US" dirty="0" smtClean="0"/>
              <a:t>s an exaggeration, the interpreter converts to a simple </a:t>
            </a:r>
            <a:r>
              <a:rPr lang="en-US" dirty="0" err="1" smtClean="0"/>
              <a:t>bytecode</a:t>
            </a:r>
            <a:r>
              <a:rPr lang="en-US" dirty="0" smtClean="0"/>
              <a:t> that the interpreter runs</a:t>
            </a:r>
            <a:r>
              <a:rPr lang="is-IS" dirty="0" smtClean="0"/>
              <a:t>…  Saved copies end up in .pyc files</a:t>
            </a:r>
            <a:endParaRPr lang="en-US" dirty="0" smtClean="0"/>
          </a:p>
        </p:txBody>
      </p:sp>
      <p:cxnSp>
        <p:nvCxnSpPr>
          <p:cNvPr id="2262021" name="AutoShape 5"/>
          <p:cNvCxnSpPr>
            <a:cxnSpLocks noChangeShapeType="1"/>
          </p:cNvCxnSpPr>
          <p:nvPr/>
        </p:nvCxnSpPr>
        <p:spPr bwMode="auto">
          <a:xfrm rot="5400000">
            <a:off x="3848894" y="2780506"/>
            <a:ext cx="14478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406262359"/>
              </p:ext>
            </p:extLst>
          </p:nvPr>
        </p:nvGraphicFramePr>
        <p:xfrm>
          <a:off x="1524000" y="1676400"/>
          <a:ext cx="6096000" cy="248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Interpretation</a:t>
            </a:r>
            <a:endParaRPr lang="en-US"/>
          </a:p>
        </p:txBody>
      </p:sp>
      <p:sp>
        <p:nvSpPr>
          <p:cNvPr id="2264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Any good reason to interpret machine language in software?</a:t>
            </a:r>
          </a:p>
          <a:p>
            <a:r>
              <a:rPr lang="en-US" dirty="0" smtClean="0"/>
              <a:t>MARS– useful for learning / debugging</a:t>
            </a:r>
          </a:p>
          <a:p>
            <a:r>
              <a:rPr lang="en-US" dirty="0" smtClean="0"/>
              <a:t>Apple Macintosh conversion</a:t>
            </a:r>
          </a:p>
          <a:p>
            <a:pPr lvl="1"/>
            <a:r>
              <a:rPr lang="en-US" dirty="0" smtClean="0"/>
              <a:t>Switched from Motorola 680x0 instruction architecture to PowerPC.</a:t>
            </a:r>
          </a:p>
          <a:p>
            <a:pPr lvl="2"/>
            <a:r>
              <a:rPr lang="en-US" dirty="0" smtClean="0"/>
              <a:t>Similar issue with switch to x86</a:t>
            </a:r>
          </a:p>
          <a:p>
            <a:pPr lvl="1"/>
            <a:r>
              <a:rPr lang="en-US" dirty="0" smtClean="0"/>
              <a:t>Could require all programs to be re-translated from high level language</a:t>
            </a:r>
          </a:p>
          <a:p>
            <a:pPr lvl="1"/>
            <a:r>
              <a:rPr lang="en-US" dirty="0" smtClean="0"/>
              <a:t>Instead, let executables contain old and/or new machine code, interpret old code in software if necessary (emulation)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5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Interpretation vs. Translation? (1/2)</a:t>
            </a:r>
            <a:endParaRPr lang="en-US" dirty="0"/>
          </a:p>
        </p:txBody>
      </p:sp>
      <p:sp>
        <p:nvSpPr>
          <p:cNvPr id="2265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easier to write interpreter</a:t>
            </a:r>
          </a:p>
          <a:p>
            <a:r>
              <a:rPr lang="en-US" dirty="0" smtClean="0"/>
              <a:t>Interpreter closer to high-level, so can give better error messages (e.g., MARS)</a:t>
            </a:r>
          </a:p>
          <a:p>
            <a:pPr lvl="1"/>
            <a:r>
              <a:rPr lang="en-US" dirty="0" smtClean="0"/>
              <a:t>Translator reaction: add extra information to help debugging (line numbers, names)</a:t>
            </a:r>
          </a:p>
          <a:p>
            <a:r>
              <a:rPr lang="en-US" dirty="0" smtClean="0"/>
              <a:t>Interpreter slower (10x?), code smaller (2x?)</a:t>
            </a:r>
          </a:p>
          <a:p>
            <a:r>
              <a:rPr lang="en-US" dirty="0" smtClean="0"/>
              <a:t>Interpreter provides instruction set independence: run on any machine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611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Interpretation vs. Translation? (2/2)</a:t>
            </a:r>
          </a:p>
        </p:txBody>
      </p:sp>
      <p:sp>
        <p:nvSpPr>
          <p:cNvPr id="226611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Translated/compiled code almost always more efficient and therefore higher performance:</a:t>
            </a:r>
          </a:p>
          <a:p>
            <a:pPr lvl="1"/>
            <a:r>
              <a:rPr lang="en-US" dirty="0"/>
              <a:t>Important for many applications, particularly operating systems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Compiled code does the hard work once: during compilation</a:t>
            </a:r>
          </a:p>
          <a:p>
            <a:pPr lvl="1"/>
            <a:r>
              <a:rPr lang="en-US" dirty="0" smtClean="0"/>
              <a:t>Which is why most “interpreters” these days are really “just in time compilers”: don’t throw away the work processing the program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914400"/>
          </a:xfrm>
        </p:spPr>
        <p:txBody>
          <a:bodyPr/>
          <a:lstStyle/>
          <a:p>
            <a:r>
              <a:rPr lang="en-US" sz="3600" dirty="0" smtClean="0"/>
              <a:t>Steps in compiling a C program</a:t>
            </a:r>
            <a:endParaRPr lang="en-US" sz="3600" dirty="0"/>
          </a:p>
        </p:txBody>
      </p:sp>
      <p:graphicFrame>
        <p:nvGraphicFramePr>
          <p:cNvPr id="34" name="Diagram 33"/>
          <p:cNvGraphicFramePr/>
          <p:nvPr>
            <p:extLst>
              <p:ext uri="{D42A27DB-BD31-4B8C-83A1-F6EECF244321}">
                <p14:modId xmlns:p14="http://schemas.microsoft.com/office/powerpoint/2010/main" val="1103724888"/>
              </p:ext>
            </p:extLst>
          </p:nvPr>
        </p:nvGraphicFramePr>
        <p:xfrm>
          <a:off x="25146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5" name="Diagram 34"/>
          <p:cNvGraphicFramePr/>
          <p:nvPr>
            <p:extLst>
              <p:ext uri="{D42A27DB-BD31-4B8C-83A1-F6EECF244321}">
                <p14:modId xmlns:p14="http://schemas.microsoft.com/office/powerpoint/2010/main" val="1170470945"/>
              </p:ext>
            </p:extLst>
          </p:nvPr>
        </p:nvGraphicFramePr>
        <p:xfrm>
          <a:off x="6477000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Compiler</a:t>
            </a:r>
            <a:endParaRPr lang="en-US" dirty="0"/>
          </a:p>
        </p:txBody>
      </p:sp>
      <p:sp>
        <p:nvSpPr>
          <p:cNvPr id="2269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05800" cy="4972050"/>
          </a:xfrm>
        </p:spPr>
        <p:txBody>
          <a:bodyPr/>
          <a:lstStyle/>
          <a:p>
            <a:r>
              <a:rPr lang="en-US" dirty="0"/>
              <a:t>Input: High-Level Language Code </a:t>
            </a:r>
            <a:br>
              <a:rPr lang="en-US" dirty="0"/>
            </a:br>
            <a:r>
              <a:rPr lang="en-US" dirty="0"/>
              <a:t>(e.g., </a:t>
            </a:r>
            <a:r>
              <a:rPr lang="en-US" b="1" dirty="0" err="1" smtClean="0">
                <a:latin typeface="Courier"/>
              </a:rPr>
              <a:t>foo.c</a:t>
            </a:r>
            <a:r>
              <a:rPr lang="en-US" dirty="0"/>
              <a:t>)</a:t>
            </a:r>
          </a:p>
          <a:p>
            <a:r>
              <a:rPr lang="en-US" dirty="0"/>
              <a:t>Output: Assembly Language </a:t>
            </a:r>
            <a:r>
              <a:rPr lang="en-US" dirty="0" smtClean="0"/>
              <a:t>Code (e.g. MAL)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(e.g., </a:t>
            </a:r>
            <a:r>
              <a:rPr lang="en-US" b="1" dirty="0" err="1">
                <a:latin typeface="Courier"/>
              </a:rPr>
              <a:t>foo.s</a:t>
            </a:r>
            <a:r>
              <a:rPr lang="en-US" dirty="0"/>
              <a:t> for MIPS)</a:t>
            </a:r>
          </a:p>
          <a:p>
            <a:r>
              <a:rPr lang="en-US" dirty="0"/>
              <a:t>Note: Output </a:t>
            </a:r>
            <a:r>
              <a:rPr lang="en-US" i="1" dirty="0">
                <a:solidFill>
                  <a:schemeClr val="accent1"/>
                </a:solidFill>
              </a:rPr>
              <a:t>may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contain </a:t>
            </a:r>
            <a:r>
              <a:rPr lang="en-US" dirty="0" smtClean="0"/>
              <a:t>pseudo-instructions</a:t>
            </a:r>
            <a:endParaRPr lang="en-US" dirty="0"/>
          </a:p>
          <a:p>
            <a:r>
              <a:rPr lang="en-US" u="sng" dirty="0" smtClean="0">
                <a:solidFill>
                  <a:schemeClr val="accent2"/>
                </a:solidFill>
              </a:rPr>
              <a:t>Pseudo-instructions</a:t>
            </a:r>
            <a:r>
              <a:rPr lang="en-US" dirty="0"/>
              <a:t>: instructions that assembler understands but not in machine</a:t>
            </a:r>
            <a:br>
              <a:rPr lang="en-US" dirty="0"/>
            </a:br>
            <a:r>
              <a:rPr lang="en-US" dirty="0"/>
              <a:t>For example:</a:t>
            </a:r>
          </a:p>
          <a:p>
            <a:pPr lvl="1"/>
            <a:r>
              <a:rPr lang="en-US" b="1" dirty="0">
                <a:latin typeface="Courier"/>
              </a:rPr>
              <a:t>move $s1,$s2</a:t>
            </a:r>
            <a:r>
              <a:rPr lang="en-US" b="1" dirty="0"/>
              <a:t> </a:t>
            </a:r>
            <a:r>
              <a:rPr lang="en-US" dirty="0">
                <a:solidFill>
                  <a:srgbClr val="0000FF"/>
                </a:solidFill>
                <a:latin typeface="Symbol" pitchFamily="-65" charset="2"/>
              </a:rPr>
              <a:t></a:t>
            </a:r>
            <a:r>
              <a:rPr lang="en-US" b="1" dirty="0"/>
              <a:t> </a:t>
            </a:r>
            <a:r>
              <a:rPr lang="en-US" b="1" dirty="0" smtClean="0">
                <a:latin typeface="Courier"/>
              </a:rPr>
              <a:t>add </a:t>
            </a:r>
            <a:r>
              <a:rPr lang="en-US" b="1" dirty="0">
                <a:latin typeface="Courier"/>
              </a:rPr>
              <a:t>$s1,$s2,$zero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4263293453"/>
              </p:ext>
            </p:extLst>
          </p:nvPr>
        </p:nvGraphicFramePr>
        <p:xfrm>
          <a:off x="25146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4122158296"/>
              </p:ext>
            </p:extLst>
          </p:nvPr>
        </p:nvGraphicFramePr>
        <p:xfrm>
          <a:off x="6477000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400800" y="1752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18 VAG Rounded Bold   07390"/>
              </a:rPr>
              <a:t>CS164</a:t>
            </a:r>
            <a:endParaRPr lang="en-US" sz="2400" dirty="0">
              <a:solidFill>
                <a:schemeClr val="tx1"/>
              </a:solidFill>
              <a:latin typeface="18 VAG Rounded Bold   0739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Assembler</a:t>
            </a:r>
            <a:endParaRPr lang="en-US" dirty="0"/>
          </a:p>
        </p:txBody>
      </p:sp>
      <p:sp>
        <p:nvSpPr>
          <p:cNvPr id="22732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1534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Input: Assembly Language Code </a:t>
            </a:r>
            <a:r>
              <a:rPr lang="en-US" dirty="0" smtClean="0"/>
              <a:t>(e.g. MAL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(e.g., </a:t>
            </a:r>
            <a:r>
              <a:rPr lang="en-US" b="1" dirty="0" err="1">
                <a:latin typeface="Courier"/>
              </a:rPr>
              <a:t>foo.s</a:t>
            </a:r>
            <a:r>
              <a:rPr lang="en-US" dirty="0"/>
              <a:t> for MIPS)</a:t>
            </a:r>
          </a:p>
          <a:p>
            <a:r>
              <a:rPr lang="en-US" dirty="0"/>
              <a:t>Output: Object Code, information tables (TAL)</a:t>
            </a:r>
            <a:br>
              <a:rPr lang="en-US" dirty="0"/>
            </a:br>
            <a:r>
              <a:rPr lang="en-US" dirty="0"/>
              <a:t>(e.g., </a:t>
            </a:r>
            <a:r>
              <a:rPr lang="en-US" b="1" dirty="0" err="1">
                <a:latin typeface="Courier"/>
              </a:rPr>
              <a:t>foo.o</a:t>
            </a:r>
            <a:r>
              <a:rPr lang="en-US" dirty="0"/>
              <a:t> for MIPS)</a:t>
            </a:r>
          </a:p>
          <a:p>
            <a:endParaRPr lang="en-US" dirty="0" smtClean="0"/>
          </a:p>
          <a:p>
            <a:r>
              <a:rPr lang="en-US" dirty="0" smtClean="0"/>
              <a:t>Reads </a:t>
            </a:r>
            <a:r>
              <a:rPr lang="en-US" dirty="0"/>
              <a:t>and Uses </a:t>
            </a:r>
            <a:r>
              <a:rPr lang="en-US" dirty="0">
                <a:solidFill>
                  <a:schemeClr val="accent1"/>
                </a:solidFill>
              </a:rPr>
              <a:t>Directives</a:t>
            </a:r>
          </a:p>
          <a:p>
            <a:r>
              <a:rPr lang="en-US" dirty="0"/>
              <a:t>Replace </a:t>
            </a:r>
            <a:r>
              <a:rPr lang="en-US" dirty="0" smtClean="0"/>
              <a:t>Pseudo-instructions</a:t>
            </a:r>
            <a:endParaRPr lang="en-US" dirty="0"/>
          </a:p>
          <a:p>
            <a:r>
              <a:rPr lang="en-US" dirty="0"/>
              <a:t>Produce Machine Language</a:t>
            </a:r>
          </a:p>
          <a:p>
            <a:r>
              <a:rPr lang="en-US" dirty="0"/>
              <a:t>Creates </a:t>
            </a:r>
            <a:r>
              <a:rPr lang="en-US" dirty="0">
                <a:solidFill>
                  <a:schemeClr val="accent1"/>
                </a:solidFill>
              </a:rPr>
              <a:t>Object File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Assembler Directives (</a:t>
            </a:r>
            <a:r>
              <a:rPr lang="en-US" dirty="0" err="1" smtClean="0"/>
              <a:t>p</a:t>
            </a:r>
            <a:r>
              <a:rPr lang="en-US" dirty="0" smtClean="0"/>
              <a:t>. A-51.. A-53)</a:t>
            </a:r>
            <a:endParaRPr lang="en-US" dirty="0"/>
          </a:p>
        </p:txBody>
      </p:sp>
      <p:sp>
        <p:nvSpPr>
          <p:cNvPr id="22743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2736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Give directions to assembler, but do not produce machine instructions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.text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Subsequent items put in user text segment (machine code)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.data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Subsequent items put in user data segment (binary rep of data in source file)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.</a:t>
            </a:r>
            <a:r>
              <a:rPr lang="en-US" b="1" dirty="0" err="1">
                <a:solidFill>
                  <a:schemeClr val="accent1"/>
                </a:solidFill>
                <a:latin typeface="Courier"/>
              </a:rPr>
              <a:t>globl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sym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declares </a:t>
            </a:r>
            <a:r>
              <a:rPr lang="en-US" dirty="0">
                <a:latin typeface="Courier"/>
              </a:rPr>
              <a:t>sym</a:t>
            </a:r>
            <a:r>
              <a:rPr lang="en-US" dirty="0"/>
              <a:t> global and can be referenced from other files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.</a:t>
            </a:r>
            <a:r>
              <a:rPr lang="en-US" b="1" dirty="0" err="1">
                <a:solidFill>
                  <a:schemeClr val="accent1"/>
                </a:solidFill>
                <a:latin typeface="Courier"/>
              </a:rPr>
              <a:t>asciiz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Courier"/>
              </a:rPr>
              <a:t>str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Store the string </a:t>
            </a:r>
            <a:r>
              <a:rPr lang="en-US" b="1" dirty="0" err="1">
                <a:latin typeface="Courier"/>
              </a:rPr>
              <a:t>str</a:t>
            </a:r>
            <a:r>
              <a:rPr lang="en-US" dirty="0"/>
              <a:t> in memory and null-terminate it</a:t>
            </a:r>
          </a:p>
          <a:p>
            <a:pPr lvl="1">
              <a:buFontTx/>
              <a:buNone/>
            </a:pPr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.word w1…</a:t>
            </a:r>
            <a:r>
              <a:rPr lang="en-US" b="1" dirty="0" err="1">
                <a:solidFill>
                  <a:schemeClr val="accent1"/>
                </a:solidFill>
                <a:latin typeface="Courier"/>
              </a:rPr>
              <a:t>wn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Store the </a:t>
            </a:r>
            <a:r>
              <a:rPr lang="en-US" i="1" dirty="0" err="1"/>
              <a:t>n</a:t>
            </a:r>
            <a:r>
              <a:rPr lang="en-US" dirty="0"/>
              <a:t> 32-bit quantities in successive memory words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Pseudo-instruction Replacement</a:t>
            </a:r>
            <a:endParaRPr lang="en-US" dirty="0"/>
          </a:p>
        </p:txBody>
      </p:sp>
      <p:sp>
        <p:nvSpPr>
          <p:cNvPr id="22753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2850"/>
            <a:ext cx="8458200" cy="5187950"/>
          </a:xfrm>
        </p:spPr>
        <p:txBody>
          <a:bodyPr>
            <a:normAutofit lnSpcReduction="10000"/>
          </a:bodyPr>
          <a:lstStyle/>
          <a:p>
            <a:pPr>
              <a:tabLst>
                <a:tab pos="4229100" algn="l"/>
              </a:tabLst>
            </a:pPr>
            <a:r>
              <a:rPr lang="en-US" sz="2800" dirty="0" smtClean="0"/>
              <a:t>Assembler </a:t>
            </a:r>
            <a:r>
              <a:rPr lang="en-US" sz="2800" dirty="0"/>
              <a:t>treats convenient variations of machine language instructions as if real instructions</a:t>
            </a:r>
            <a:br>
              <a:rPr lang="en-US" sz="2800" dirty="0"/>
            </a:br>
            <a:r>
              <a:rPr lang="en-US" sz="2800" dirty="0"/>
              <a:t>Pseudo:	Real: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dirty="0">
                <a:latin typeface="Courier"/>
              </a:rPr>
              <a:t>	 </a:t>
            </a:r>
            <a:r>
              <a:rPr lang="en-US" sz="2400" b="1" dirty="0" err="1">
                <a:solidFill>
                  <a:srgbClr val="FF0000"/>
                </a:solidFill>
                <a:latin typeface="Courier"/>
              </a:rPr>
              <a:t>subu</a:t>
            </a:r>
            <a:r>
              <a:rPr lang="en-US" sz="2400" b="1" dirty="0">
                <a:solidFill>
                  <a:srgbClr val="FF0000"/>
                </a:solidFill>
                <a:latin typeface="Courier"/>
              </a:rPr>
              <a:t> $sp,$sp,32</a:t>
            </a: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addiu</a:t>
            </a:r>
            <a:r>
              <a:rPr lang="en-US" sz="2400" b="1" dirty="0">
                <a:latin typeface="Courier"/>
              </a:rPr>
              <a:t> $sp,$sp,-32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"/>
              </a:rPr>
              <a:t>	 </a:t>
            </a:r>
            <a:r>
              <a:rPr lang="en-US" sz="2400" b="1" dirty="0" err="1">
                <a:solidFill>
                  <a:srgbClr val="FF0000"/>
                </a:solidFill>
                <a:latin typeface="Courier"/>
              </a:rPr>
              <a:t>sd</a:t>
            </a:r>
            <a:r>
              <a:rPr lang="en-US" sz="2400" b="1" dirty="0">
                <a:solidFill>
                  <a:srgbClr val="FF0000"/>
                </a:solidFill>
                <a:latin typeface="Courier"/>
              </a:rPr>
              <a:t> $a0, 32($sp) </a:t>
            </a: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sw</a:t>
            </a:r>
            <a:r>
              <a:rPr lang="en-US" sz="2400" b="1" dirty="0">
                <a:latin typeface="Courier"/>
              </a:rPr>
              <a:t> $a0, 32($sp)</a:t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sw</a:t>
            </a:r>
            <a:r>
              <a:rPr lang="en-US" sz="2400" b="1" dirty="0">
                <a:latin typeface="Courier"/>
              </a:rPr>
              <a:t> $a1, 36($sp)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"/>
              </a:rPr>
              <a:t>	 </a:t>
            </a:r>
            <a:r>
              <a:rPr lang="en-US" sz="2400" b="1" dirty="0" err="1">
                <a:solidFill>
                  <a:srgbClr val="FF0000"/>
                </a:solidFill>
                <a:latin typeface="Courier"/>
              </a:rPr>
              <a:t>mul</a:t>
            </a:r>
            <a:r>
              <a:rPr lang="en-US" sz="2400" b="1" dirty="0">
                <a:solidFill>
                  <a:srgbClr val="FF0000"/>
                </a:solidFill>
                <a:latin typeface="Courier"/>
              </a:rPr>
              <a:t> $t7,$t6,$t5</a:t>
            </a: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 smtClean="0">
                <a:latin typeface="Courier"/>
              </a:rPr>
              <a:t>mult</a:t>
            </a:r>
            <a:r>
              <a:rPr lang="en-US" sz="2400" b="1" dirty="0" smtClean="0">
                <a:latin typeface="Courier"/>
              </a:rPr>
              <a:t> </a:t>
            </a:r>
            <a:r>
              <a:rPr lang="en-US" sz="2400" b="1" dirty="0">
                <a:latin typeface="Courier"/>
              </a:rPr>
              <a:t>$t6,$t5</a:t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mflo</a:t>
            </a:r>
            <a:r>
              <a:rPr lang="en-US" sz="2400" b="1" dirty="0">
                <a:latin typeface="Courier"/>
              </a:rPr>
              <a:t> $t7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"/>
              </a:rPr>
              <a:t>	 </a:t>
            </a:r>
            <a:r>
              <a:rPr lang="en-US" sz="2400" b="1" dirty="0" err="1">
                <a:solidFill>
                  <a:srgbClr val="FF0000"/>
                </a:solidFill>
                <a:latin typeface="Courier"/>
              </a:rPr>
              <a:t>addu</a:t>
            </a:r>
            <a:r>
              <a:rPr lang="en-US" sz="2400" b="1" dirty="0">
                <a:solidFill>
                  <a:srgbClr val="FF0000"/>
                </a:solidFill>
                <a:latin typeface="Courier"/>
              </a:rPr>
              <a:t> $t0,$t6,1</a:t>
            </a: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addiu</a:t>
            </a:r>
            <a:r>
              <a:rPr lang="en-US" sz="2400" b="1" dirty="0">
                <a:latin typeface="Courier"/>
              </a:rPr>
              <a:t> $t0,$t6,1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"/>
              </a:rPr>
              <a:t>	 </a:t>
            </a:r>
            <a:r>
              <a:rPr lang="en-US" sz="2400" b="1" dirty="0" err="1">
                <a:solidFill>
                  <a:srgbClr val="FF0000"/>
                </a:solidFill>
                <a:latin typeface="Courier"/>
              </a:rPr>
              <a:t>ble</a:t>
            </a:r>
            <a:r>
              <a:rPr lang="en-US" sz="2400" b="1" dirty="0">
                <a:solidFill>
                  <a:srgbClr val="FF0000"/>
                </a:solidFill>
                <a:latin typeface="Courier"/>
              </a:rPr>
              <a:t> $t0,100,loop</a:t>
            </a: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slti</a:t>
            </a:r>
            <a:r>
              <a:rPr lang="en-US" sz="2400" b="1" dirty="0">
                <a:latin typeface="Courier"/>
              </a:rPr>
              <a:t> $at,$t0,101</a:t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bne</a:t>
            </a:r>
            <a:r>
              <a:rPr lang="en-US" sz="2400" b="1" dirty="0">
                <a:latin typeface="Courier"/>
              </a:rPr>
              <a:t> $at,$0,loop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"/>
              </a:rPr>
              <a:t>	 </a:t>
            </a:r>
            <a:r>
              <a:rPr lang="en-US" sz="2400" b="1" dirty="0">
                <a:solidFill>
                  <a:srgbClr val="FF0000"/>
                </a:solidFill>
                <a:latin typeface="Courier"/>
              </a:rPr>
              <a:t>la $a0, </a:t>
            </a:r>
            <a:r>
              <a:rPr lang="en-US" sz="2400" b="1" dirty="0" err="1">
                <a:solidFill>
                  <a:srgbClr val="FF0000"/>
                </a:solidFill>
                <a:latin typeface="Courier"/>
              </a:rPr>
              <a:t>str</a:t>
            </a: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lui</a:t>
            </a:r>
            <a:r>
              <a:rPr lang="en-US" sz="2400" b="1" dirty="0">
                <a:latin typeface="Courier"/>
              </a:rPr>
              <a:t> $</a:t>
            </a:r>
            <a:r>
              <a:rPr lang="en-US" sz="2400" b="1" dirty="0" err="1">
                <a:latin typeface="Courier"/>
              </a:rPr>
              <a:t>at,left(str</a:t>
            </a:r>
            <a:r>
              <a:rPr lang="en-US" sz="2400" b="1" dirty="0">
                <a:latin typeface="Courier"/>
              </a:rPr>
              <a:t>)</a:t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 	</a:t>
            </a:r>
            <a:r>
              <a:rPr lang="en-US" sz="2400" b="1" dirty="0" err="1">
                <a:latin typeface="Courier"/>
              </a:rPr>
              <a:t>ori</a:t>
            </a:r>
            <a:r>
              <a:rPr lang="en-US" sz="2400" b="1" dirty="0">
                <a:latin typeface="Courier"/>
              </a:rPr>
              <a:t> $a0,$at,right(str)</a:t>
            </a:r>
            <a:endParaRPr lang="en-US" sz="2000" b="1" dirty="0">
              <a:latin typeface="Courier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324600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Integer Multiplication (1/3)</a:t>
            </a:r>
          </a:p>
        </p:txBody>
      </p:sp>
      <p:sp>
        <p:nvSpPr>
          <p:cNvPr id="2288643" name="Rectangle 3"/>
          <p:cNvSpPr>
            <a:spLocks noGrp="1" noChangeArrowheads="1"/>
          </p:cNvSpPr>
          <p:nvPr>
            <p:ph idx="1"/>
          </p:nvPr>
        </p:nvSpPr>
        <p:spPr>
          <a:xfrm>
            <a:off x="411956" y="1143000"/>
            <a:ext cx="83058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sz="4600" dirty="0"/>
              <a:t>Paper and pencil example (unsigned</a:t>
            </a:r>
            <a:r>
              <a:rPr lang="en-US" sz="4600" dirty="0" smtClean="0"/>
              <a:t>):</a:t>
            </a:r>
          </a:p>
          <a:p>
            <a:pPr marL="463550" lvl="1" indent="-6350">
              <a:buFontTx/>
              <a:buNone/>
            </a:pPr>
            <a:r>
              <a:rPr lang="en-US" sz="5700" dirty="0" smtClean="0">
                <a:latin typeface="Courier"/>
              </a:rPr>
              <a:t>	 Multiplicand	 1000		8	</a:t>
            </a:r>
          </a:p>
          <a:p>
            <a:pPr marL="463550" lvl="1" indent="-6350">
              <a:buFontTx/>
              <a:buNone/>
            </a:pPr>
            <a:r>
              <a:rPr lang="en-US" sz="5700" dirty="0">
                <a:latin typeface="Courier"/>
              </a:rPr>
              <a:t> </a:t>
            </a:r>
            <a:r>
              <a:rPr lang="en-US" sz="5700" dirty="0" smtClean="0">
                <a:latin typeface="Courier"/>
              </a:rPr>
              <a:t>Multiplier   </a:t>
            </a:r>
            <a:r>
              <a:rPr lang="en-US" sz="5700" u="sng" dirty="0">
                <a:latin typeface="Courier"/>
              </a:rPr>
              <a:t>x1001</a:t>
            </a:r>
            <a:r>
              <a:rPr lang="en-US" sz="5700" dirty="0">
                <a:latin typeface="Courier"/>
              </a:rPr>
              <a:t>		</a:t>
            </a:r>
            <a:r>
              <a:rPr lang="en-US" sz="5700" dirty="0" smtClean="0">
                <a:latin typeface="Courier"/>
              </a:rPr>
              <a:t>9</a:t>
            </a:r>
            <a:br>
              <a:rPr lang="en-US" sz="5700" dirty="0" smtClean="0">
                <a:latin typeface="Courier"/>
              </a:rPr>
            </a:br>
            <a:r>
              <a:rPr lang="en-US" sz="5700" dirty="0" smtClean="0">
                <a:latin typeface="Courier"/>
              </a:rPr>
              <a:t>               1000</a:t>
            </a:r>
            <a:br>
              <a:rPr lang="en-US" sz="5700" dirty="0" smtClean="0">
                <a:latin typeface="Courier"/>
              </a:rPr>
            </a:br>
            <a:r>
              <a:rPr lang="en-US" sz="5700" dirty="0" smtClean="0">
                <a:latin typeface="Courier"/>
              </a:rPr>
              <a:t>              0000</a:t>
            </a:r>
            <a:br>
              <a:rPr lang="en-US" sz="5700" dirty="0" smtClean="0">
                <a:latin typeface="Courier"/>
              </a:rPr>
            </a:br>
            <a:r>
              <a:rPr lang="en-US" sz="5700" dirty="0" smtClean="0">
                <a:latin typeface="Courier"/>
              </a:rPr>
              <a:t>             0000</a:t>
            </a:r>
            <a:br>
              <a:rPr lang="en-US" sz="5700" dirty="0" smtClean="0">
                <a:latin typeface="Courier"/>
              </a:rPr>
            </a:br>
            <a:r>
              <a:rPr lang="en-US" sz="5700" dirty="0" smtClean="0">
                <a:latin typeface="Courier"/>
              </a:rPr>
              <a:t>           </a:t>
            </a:r>
            <a:r>
              <a:rPr lang="en-US" sz="5700" u="sng" dirty="0" smtClean="0">
                <a:latin typeface="Courier"/>
              </a:rPr>
              <a:t>+1000    </a:t>
            </a:r>
            <a:br>
              <a:rPr lang="en-US" sz="5700" u="sng" dirty="0" smtClean="0">
                <a:latin typeface="Courier"/>
              </a:rPr>
            </a:br>
            <a:r>
              <a:rPr lang="en-US" sz="5700" dirty="0" smtClean="0">
                <a:latin typeface="Courier"/>
              </a:rPr>
              <a:t>           01001000</a:t>
            </a:r>
            <a:r>
              <a:rPr lang="en-US" sz="5700" dirty="0">
                <a:latin typeface="Courier"/>
              </a:rPr>
              <a:t>	</a:t>
            </a:r>
            <a:r>
              <a:rPr lang="en-US" sz="6300" dirty="0">
                <a:latin typeface="Courier"/>
              </a:rPr>
              <a:t>	</a:t>
            </a:r>
            <a:r>
              <a:rPr lang="en-US" sz="5700" dirty="0" smtClean="0">
                <a:latin typeface="Courier"/>
              </a:rPr>
              <a:t>72</a:t>
            </a:r>
            <a:endParaRPr lang="en-US" sz="5700" dirty="0"/>
          </a:p>
          <a:p>
            <a:r>
              <a:rPr lang="en-US" sz="4600" dirty="0" err="1"/>
              <a:t>m</a:t>
            </a:r>
            <a:r>
              <a:rPr lang="en-US" sz="4600" dirty="0"/>
              <a:t> bits </a:t>
            </a:r>
            <a:r>
              <a:rPr lang="en-US" sz="4600" dirty="0" err="1"/>
              <a:t>x</a:t>
            </a:r>
            <a:r>
              <a:rPr lang="en-US" sz="4600" dirty="0"/>
              <a:t> </a:t>
            </a:r>
            <a:r>
              <a:rPr lang="en-US" sz="4600" dirty="0" err="1"/>
              <a:t>n</a:t>
            </a:r>
            <a:r>
              <a:rPr lang="en-US" sz="4600" dirty="0"/>
              <a:t> bits = </a:t>
            </a:r>
            <a:r>
              <a:rPr lang="en-US" sz="4600" dirty="0" err="1"/>
              <a:t>m</a:t>
            </a:r>
            <a:r>
              <a:rPr lang="en-US" sz="4600" dirty="0"/>
              <a:t> + </a:t>
            </a:r>
            <a:r>
              <a:rPr lang="en-US" sz="4600" dirty="0" err="1"/>
              <a:t>n</a:t>
            </a:r>
            <a:r>
              <a:rPr lang="en-US" sz="4600" dirty="0"/>
              <a:t> bit product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71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2487"/>
          </a:xfrm>
        </p:spPr>
        <p:txBody>
          <a:bodyPr>
            <a:normAutofit/>
          </a:bodyPr>
          <a:lstStyle/>
          <a:p>
            <a:r>
              <a:rPr lang="en-US" dirty="0"/>
              <a:t>Clicker/Peer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Which of the following is a correct TAL instruction sequence for la $v0, FOO?</a:t>
            </a:r>
            <a:r>
              <a:rPr lang="en-US" dirty="0" smtClean="0"/>
              <a:t>* (aka store the 32-bit immediate value FOO in $v0)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%hi(label), tells assembler to fill upper 16 bits of label’s </a:t>
            </a:r>
            <a:r>
              <a:rPr lang="en-US" sz="2000" dirty="0" err="1" smtClean="0"/>
              <a:t>addr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%lo(label), tells assembler to fill lower 16 bits of label’s </a:t>
            </a:r>
            <a:r>
              <a:rPr lang="en-US" sz="2000" dirty="0" err="1" smtClean="0"/>
              <a:t>addr</a:t>
            </a:r>
            <a:endParaRPr lang="en-US" sz="2000" dirty="0"/>
          </a:p>
          <a:p>
            <a:pPr marL="0" indent="0">
              <a:buNone/>
            </a:pPr>
            <a:r>
              <a:rPr lang="en-US" dirty="0" smtClean="0"/>
              <a:t>A: </a:t>
            </a:r>
            <a:r>
              <a:rPr lang="en-US" dirty="0" err="1" smtClean="0"/>
              <a:t>ori</a:t>
            </a:r>
            <a:r>
              <a:rPr lang="en-US" dirty="0" smtClean="0"/>
              <a:t> $v0, %hi(FOO)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addiu</a:t>
            </a:r>
            <a:r>
              <a:rPr lang="en-US" dirty="0" smtClean="0"/>
              <a:t> $v0, %lo(FOO)</a:t>
            </a:r>
          </a:p>
          <a:p>
            <a:pPr marL="0" indent="0">
              <a:buNone/>
            </a:pPr>
            <a:r>
              <a:rPr lang="en-US" dirty="0" smtClean="0"/>
              <a:t>B: </a:t>
            </a:r>
            <a:r>
              <a:rPr lang="en-US" dirty="0" err="1" smtClean="0"/>
              <a:t>ori</a:t>
            </a:r>
            <a:r>
              <a:rPr lang="en-US" dirty="0" smtClean="0"/>
              <a:t> $v0, %lo(FOO)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lui</a:t>
            </a:r>
            <a:r>
              <a:rPr lang="en-US" dirty="0" smtClean="0"/>
              <a:t> $v0, %hi(FOO)</a:t>
            </a:r>
          </a:p>
          <a:p>
            <a:pPr marL="0" indent="0">
              <a:buNone/>
            </a:pPr>
            <a:r>
              <a:rPr lang="en-US" dirty="0" smtClean="0"/>
              <a:t>C: </a:t>
            </a:r>
            <a:r>
              <a:rPr lang="en-US" dirty="0" err="1" smtClean="0"/>
              <a:t>lui</a:t>
            </a:r>
            <a:r>
              <a:rPr lang="en-US" dirty="0" smtClean="0"/>
              <a:t> $v0, %lo(FOO)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ori</a:t>
            </a:r>
            <a:r>
              <a:rPr lang="en-US" dirty="0" smtClean="0"/>
              <a:t> $v0, %hi(FOO)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3048000"/>
            <a:ext cx="4191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+mn-lt"/>
              </a:rPr>
              <a:t>D: </a:t>
            </a:r>
            <a:r>
              <a:rPr lang="en-US" sz="3200" dirty="0" err="1" smtClean="0">
                <a:solidFill>
                  <a:schemeClr val="tx1"/>
                </a:solidFill>
                <a:latin typeface="+mn-lt"/>
              </a:rPr>
              <a:t>lui</a:t>
            </a: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 $v0, %hi(FOO)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+mn-lt"/>
              </a:rPr>
              <a:t>     </a:t>
            </a:r>
            <a:r>
              <a:rPr lang="en-US" sz="3200" dirty="0" err="1" smtClean="0">
                <a:solidFill>
                  <a:schemeClr val="tx1"/>
                </a:solidFill>
                <a:latin typeface="+mn-lt"/>
              </a:rPr>
              <a:t>ori</a:t>
            </a: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 $</a:t>
            </a: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v0, %lo(FOO)</a:t>
            </a:r>
          </a:p>
          <a:p>
            <a:endParaRPr lang="en-US" sz="3200" dirty="0">
              <a:solidFill>
                <a:schemeClr val="tx1"/>
              </a:solidFill>
              <a:latin typeface="+mn-lt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+mn-lt"/>
              </a:rPr>
              <a:t>E: la $v0, FOO is already a TAL instruction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  <a:p>
            <a:endParaRPr lang="en-US" sz="32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+mn-lt"/>
              </a:rPr>
              <a:t>*Assume the address of FOO is 0xABCD0124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12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x-none" sz="2800" dirty="0" smtClean="0"/>
              <a:t>Starting next week, section 124 will be W 3-4 in 310 soda</a:t>
            </a:r>
          </a:p>
          <a:p>
            <a:pPr lvl="1"/>
            <a:r>
              <a:rPr lang="x-none" dirty="0" smtClean="0"/>
              <a:t>This section should be rather light, so if you want questions answered, this may be a good choice to attend</a:t>
            </a:r>
          </a:p>
          <a:p>
            <a:r>
              <a:rPr lang="x-none" dirty="0" smtClean="0"/>
              <a:t>Project 2-1 due date will be firmed up in the staff meeting today (probably a Saturday due date)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50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Producing Machine Language (1/3)</a:t>
            </a:r>
            <a:endParaRPr lang="en-US" dirty="0"/>
          </a:p>
        </p:txBody>
      </p:sp>
      <p:sp>
        <p:nvSpPr>
          <p:cNvPr id="2276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Simple Case</a:t>
            </a:r>
          </a:p>
          <a:p>
            <a:pPr lvl="1"/>
            <a:r>
              <a:rPr lang="en-US" dirty="0" smtClean="0"/>
              <a:t>Arithmetic, Logical, Shifts, and so on</a:t>
            </a:r>
          </a:p>
          <a:p>
            <a:pPr lvl="1"/>
            <a:r>
              <a:rPr lang="en-US" dirty="0" smtClean="0"/>
              <a:t>All necessary info is within the instruction already</a:t>
            </a:r>
          </a:p>
          <a:p>
            <a:r>
              <a:rPr lang="en-US" dirty="0" smtClean="0"/>
              <a:t>What about Branches?</a:t>
            </a:r>
          </a:p>
          <a:p>
            <a:pPr lvl="1"/>
            <a:r>
              <a:rPr lang="en-US" dirty="0" smtClean="0"/>
              <a:t>PC-Relative</a:t>
            </a:r>
          </a:p>
          <a:p>
            <a:pPr lvl="1"/>
            <a:r>
              <a:rPr lang="en-US" dirty="0" smtClean="0"/>
              <a:t>So once pseudo-instructions are replaced by real ones, we know by how many instructions to branch</a:t>
            </a:r>
          </a:p>
          <a:p>
            <a:r>
              <a:rPr lang="en-US" dirty="0" smtClean="0"/>
              <a:t>So these can be handled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Producing Machine Language (2/3)</a:t>
            </a:r>
            <a:endParaRPr lang="en-US"/>
          </a:p>
        </p:txBody>
      </p:sp>
      <p:sp>
        <p:nvSpPr>
          <p:cNvPr id="22773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“Forward Reference” problem</a:t>
            </a:r>
          </a:p>
          <a:p>
            <a:pPr lvl="1"/>
            <a:r>
              <a:rPr lang="en-US" dirty="0" smtClean="0"/>
              <a:t>Branch instructions can refer to labels that are “forward” in the program: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Solved by taking 2 passes over the program</a:t>
            </a:r>
          </a:p>
          <a:p>
            <a:pPr lvl="2"/>
            <a:r>
              <a:rPr lang="en-US" dirty="0" smtClean="0"/>
              <a:t>First pass remembers position of labels</a:t>
            </a:r>
          </a:p>
          <a:p>
            <a:pPr lvl="2"/>
            <a:r>
              <a:rPr lang="en-US" dirty="0" smtClean="0"/>
              <a:t>Second pass uses label positions to generate code </a:t>
            </a:r>
            <a:endParaRPr lang="en-US" dirty="0"/>
          </a:p>
        </p:txBody>
      </p:sp>
      <p:sp>
        <p:nvSpPr>
          <p:cNvPr id="2277380" name="Rectangle 4"/>
          <p:cNvSpPr>
            <a:spLocks noChangeArrowheads="1"/>
          </p:cNvSpPr>
          <p:nvPr/>
        </p:nvSpPr>
        <p:spPr bwMode="auto">
          <a:xfrm>
            <a:off x="1295400" y="2949555"/>
            <a:ext cx="7848600" cy="2267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   or  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v0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 $0</a:t>
            </a:r>
            <a:b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L1: </a:t>
            </a:r>
            <a:r>
              <a:rPr lang="en-US" sz="2400" b="1" dirty="0" err="1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slt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t0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 $a1</a:t>
            </a:r>
            <a:b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beq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t0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 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ea typeface="ＭＳ Ｐゴシック" pitchFamily="-65" charset="-128"/>
              </a:rPr>
              <a:t>L2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/>
            </a:r>
            <a:b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addi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a1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a1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-1</a:t>
            </a:r>
            <a:b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j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  L1</a:t>
            </a:r>
            <a:b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/>
                <a:ea typeface="ＭＳ Ｐゴシック" pitchFamily="-65" charset="-128"/>
              </a:rPr>
              <a:t>L2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: add 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t1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a0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a1</a:t>
            </a:r>
            <a:endParaRPr lang="en-US" sz="2400" b="1" dirty="0">
              <a:solidFill>
                <a:schemeClr val="tx2"/>
              </a:solidFill>
              <a:ea typeface="ＭＳ Ｐゴシック" pitchFamily="-65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Producing Machine Language (3/3)</a:t>
            </a:r>
            <a:endParaRPr lang="en-US" dirty="0"/>
          </a:p>
        </p:txBody>
      </p:sp>
      <p:sp>
        <p:nvSpPr>
          <p:cNvPr id="22784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458200" cy="5148263"/>
          </a:xfrm>
        </p:spPr>
        <p:txBody>
          <a:bodyPr>
            <a:normAutofit/>
          </a:bodyPr>
          <a:lstStyle/>
          <a:p>
            <a:r>
              <a:rPr lang="en-US" dirty="0"/>
              <a:t>What about jumps (</a:t>
            </a:r>
            <a:r>
              <a:rPr lang="en-US" b="1" dirty="0" err="1">
                <a:latin typeface="Courier"/>
              </a:rPr>
              <a:t>j</a:t>
            </a:r>
            <a:r>
              <a:rPr lang="en-US" dirty="0"/>
              <a:t> and </a:t>
            </a:r>
            <a:r>
              <a:rPr lang="en-US" b="1" dirty="0" err="1">
                <a:latin typeface="Courier"/>
              </a:rPr>
              <a:t>jal</a:t>
            </a:r>
            <a:r>
              <a:rPr lang="en-US" dirty="0"/>
              <a:t>)?</a:t>
            </a:r>
          </a:p>
          <a:p>
            <a:pPr lvl="1"/>
            <a:r>
              <a:rPr lang="en-US" dirty="0"/>
              <a:t>Jumps require </a:t>
            </a:r>
            <a:r>
              <a:rPr lang="en-US" dirty="0">
                <a:solidFill>
                  <a:schemeClr val="accent1"/>
                </a:solidFill>
              </a:rPr>
              <a:t>absolute </a:t>
            </a:r>
            <a:r>
              <a:rPr lang="en-US" dirty="0" smtClean="0">
                <a:solidFill>
                  <a:schemeClr val="accent1"/>
                </a:solidFill>
              </a:rPr>
              <a:t>address</a:t>
            </a:r>
            <a:endParaRPr lang="en-US" dirty="0"/>
          </a:p>
          <a:p>
            <a:pPr lvl="1"/>
            <a:r>
              <a:rPr lang="en-US" dirty="0"/>
              <a:t>So, forward or not, still can’t generate machine instruction without knowing the position of instructions in </a:t>
            </a:r>
            <a:r>
              <a:rPr lang="en-US" dirty="0" smtClean="0"/>
              <a:t>memory</a:t>
            </a:r>
            <a:endParaRPr lang="en-US" dirty="0"/>
          </a:p>
          <a:p>
            <a:r>
              <a:rPr lang="en-US" dirty="0"/>
              <a:t>What about references to </a:t>
            </a:r>
            <a:r>
              <a:rPr lang="en-US" dirty="0" smtClean="0"/>
              <a:t>static data</a:t>
            </a:r>
            <a:r>
              <a:rPr lang="en-US" dirty="0"/>
              <a:t>?</a:t>
            </a:r>
          </a:p>
          <a:p>
            <a:pPr lvl="1"/>
            <a:r>
              <a:rPr lang="en-US" b="1" dirty="0">
                <a:latin typeface="Courier"/>
              </a:rPr>
              <a:t>la</a:t>
            </a:r>
            <a:r>
              <a:rPr lang="en-US" dirty="0"/>
              <a:t> gets broken up into </a:t>
            </a:r>
            <a:r>
              <a:rPr lang="en-US" b="1" dirty="0" err="1">
                <a:latin typeface="Courier"/>
              </a:rPr>
              <a:t>lui</a:t>
            </a:r>
            <a:r>
              <a:rPr lang="en-US" dirty="0"/>
              <a:t> and </a:t>
            </a:r>
            <a:r>
              <a:rPr lang="en-US" b="1" dirty="0" err="1">
                <a:latin typeface="Courier"/>
              </a:rPr>
              <a:t>ori</a:t>
            </a:r>
            <a:endParaRPr lang="en-US" b="1" dirty="0">
              <a:latin typeface="Courier"/>
            </a:endParaRPr>
          </a:p>
          <a:p>
            <a:pPr lvl="1"/>
            <a:r>
              <a:rPr lang="en-US" dirty="0"/>
              <a:t>These will require the full 32-bit address of the </a:t>
            </a:r>
            <a:r>
              <a:rPr lang="en-US" dirty="0" smtClean="0"/>
              <a:t>data</a:t>
            </a:r>
            <a:endParaRPr lang="en-US" dirty="0"/>
          </a:p>
          <a:p>
            <a:r>
              <a:rPr lang="en-US" dirty="0"/>
              <a:t>These can’t be determined yet, so we create two tables…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Symbol Table</a:t>
            </a:r>
            <a:endParaRPr lang="en-US"/>
          </a:p>
        </p:txBody>
      </p:sp>
      <p:sp>
        <p:nvSpPr>
          <p:cNvPr id="2279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of “items” in this file that may be used by other files</a:t>
            </a:r>
          </a:p>
          <a:p>
            <a:r>
              <a:rPr lang="en-US" dirty="0" smtClean="0"/>
              <a:t>What are they?</a:t>
            </a:r>
          </a:p>
          <a:p>
            <a:pPr lvl="1"/>
            <a:r>
              <a:rPr lang="en-US" dirty="0" smtClean="0"/>
              <a:t>Labels: function calling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ata: anything in the </a:t>
            </a:r>
            <a:r>
              <a:rPr lang="en-US" b="1" dirty="0" smtClean="0">
                <a:solidFill>
                  <a:schemeClr val="accent1"/>
                </a:solidFill>
                <a:latin typeface="Courier"/>
                <a:cs typeface="Courier"/>
              </a:rPr>
              <a:t>.data</a:t>
            </a:r>
            <a:r>
              <a:rPr lang="en-US" dirty="0" smtClean="0"/>
              <a:t> section; variables which may be accessed across files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Relocation Table</a:t>
            </a:r>
            <a:endParaRPr lang="en-US" dirty="0"/>
          </a:p>
        </p:txBody>
      </p:sp>
      <p:sp>
        <p:nvSpPr>
          <p:cNvPr id="22804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848600" cy="3905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List of “items” this file needs the address </a:t>
            </a:r>
            <a:r>
              <a:rPr lang="en-US" dirty="0" smtClean="0"/>
              <a:t>of later</a:t>
            </a:r>
            <a:endParaRPr lang="en-US" dirty="0"/>
          </a:p>
          <a:p>
            <a:r>
              <a:rPr lang="en-US" dirty="0"/>
              <a:t>What are they?</a:t>
            </a:r>
          </a:p>
          <a:p>
            <a:pPr lvl="1"/>
            <a:r>
              <a:rPr lang="en-US" dirty="0"/>
              <a:t>Any label jumped to: </a:t>
            </a:r>
            <a:r>
              <a:rPr lang="en-US" b="1" dirty="0" err="1">
                <a:latin typeface="Courier"/>
              </a:rPr>
              <a:t>j</a:t>
            </a:r>
            <a:r>
              <a:rPr lang="en-US" dirty="0"/>
              <a:t> or </a:t>
            </a:r>
            <a:r>
              <a:rPr lang="en-US" b="1" dirty="0" err="1">
                <a:latin typeface="Courier"/>
              </a:rPr>
              <a:t>jal</a:t>
            </a:r>
            <a:endParaRPr lang="en-US" b="1" dirty="0">
              <a:latin typeface="Courier"/>
            </a:endParaRPr>
          </a:p>
          <a:p>
            <a:pPr lvl="2"/>
            <a:r>
              <a:rPr lang="en-US" dirty="0"/>
              <a:t>internal</a:t>
            </a:r>
          </a:p>
          <a:p>
            <a:pPr lvl="2"/>
            <a:r>
              <a:rPr lang="en-US" dirty="0"/>
              <a:t>external (including lib files)</a:t>
            </a:r>
          </a:p>
          <a:p>
            <a:pPr lvl="1"/>
            <a:r>
              <a:rPr lang="en-US" dirty="0"/>
              <a:t>Any piece of </a:t>
            </a:r>
            <a:r>
              <a:rPr lang="en-US" dirty="0" smtClean="0"/>
              <a:t>data in static section</a:t>
            </a:r>
            <a:endParaRPr lang="en-US" dirty="0"/>
          </a:p>
          <a:p>
            <a:pPr lvl="2"/>
            <a:r>
              <a:rPr lang="en-US" dirty="0"/>
              <a:t>such as the </a:t>
            </a:r>
            <a:r>
              <a:rPr lang="en-US" b="1" dirty="0">
                <a:latin typeface="Courier"/>
              </a:rPr>
              <a:t>la</a:t>
            </a:r>
            <a:r>
              <a:rPr lang="en-US" dirty="0"/>
              <a:t> instruction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78594"/>
            <a:ext cx="8229600" cy="812006"/>
          </a:xfrm>
        </p:spPr>
        <p:txBody>
          <a:bodyPr>
            <a:normAutofit/>
          </a:bodyPr>
          <a:lstStyle/>
          <a:p>
            <a:r>
              <a:rPr lang="en-US" dirty="0" smtClean="0"/>
              <a:t>Object File Format</a:t>
            </a:r>
            <a:endParaRPr lang="en-US" dirty="0"/>
          </a:p>
        </p:txBody>
      </p:sp>
      <p:sp>
        <p:nvSpPr>
          <p:cNvPr id="22814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153400" cy="5626100"/>
          </a:xfrm>
        </p:spPr>
        <p:txBody>
          <a:bodyPr/>
          <a:lstStyle/>
          <a:p>
            <a:r>
              <a:rPr lang="en-US" sz="2800" u="sng" dirty="0">
                <a:solidFill>
                  <a:schemeClr val="accent1"/>
                </a:solidFill>
              </a:rPr>
              <a:t>object file header</a:t>
            </a:r>
            <a:r>
              <a:rPr lang="en-US" sz="2800" dirty="0"/>
              <a:t>: size and position of the other pieces of the object file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text segment</a:t>
            </a:r>
            <a:r>
              <a:rPr lang="en-US" sz="2800" dirty="0"/>
              <a:t>: the machine code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data segment</a:t>
            </a:r>
            <a:r>
              <a:rPr lang="en-US" sz="2800" dirty="0"/>
              <a:t>: binary representation of the </a:t>
            </a:r>
            <a:r>
              <a:rPr lang="en-US" sz="2800" dirty="0" smtClean="0"/>
              <a:t>static data </a:t>
            </a:r>
            <a:r>
              <a:rPr lang="en-US" sz="2800" dirty="0"/>
              <a:t>in the source file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relocation information</a:t>
            </a:r>
            <a:r>
              <a:rPr lang="en-US" sz="2800" dirty="0"/>
              <a:t>: identifies lines of code that need to be </a:t>
            </a:r>
            <a:r>
              <a:rPr lang="en-US" sz="2800" dirty="0" smtClean="0"/>
              <a:t>fixed up later</a:t>
            </a:r>
            <a:endParaRPr lang="en-US" sz="2800" dirty="0"/>
          </a:p>
          <a:p>
            <a:r>
              <a:rPr lang="en-US" sz="2800" u="sng" dirty="0">
                <a:solidFill>
                  <a:schemeClr val="accent1"/>
                </a:solidFill>
              </a:rPr>
              <a:t>symbol table</a:t>
            </a:r>
            <a:r>
              <a:rPr lang="en-US" sz="2800" dirty="0"/>
              <a:t>: list of this file’s labels and </a:t>
            </a:r>
            <a:r>
              <a:rPr lang="en-US" sz="2800" dirty="0" smtClean="0"/>
              <a:t>static data </a:t>
            </a:r>
            <a:r>
              <a:rPr lang="en-US" sz="2800" dirty="0"/>
              <a:t>that can be referenced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debugging information</a:t>
            </a:r>
          </a:p>
          <a:p>
            <a:r>
              <a:rPr lang="en-US" sz="2800" dirty="0"/>
              <a:t>A standard format is ELF (except MS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1800" dirty="0" smtClean="0">
                <a:latin typeface="Courier"/>
                <a:cs typeface="Courier"/>
              </a:rPr>
              <a:t>http</a:t>
            </a:r>
            <a:r>
              <a:rPr lang="en-US" sz="1800" dirty="0">
                <a:latin typeface="Courier"/>
                <a:cs typeface="Courier"/>
              </a:rPr>
              <a:t>://</a:t>
            </a:r>
            <a:r>
              <a:rPr lang="en-US" sz="1800" dirty="0" err="1">
                <a:latin typeface="Courier"/>
                <a:cs typeface="Courier"/>
              </a:rPr>
              <a:t>www.skyfree.org/linux/references/ELF_Format.pdf</a:t>
            </a:r>
            <a:endParaRPr lang="en-US" sz="2000" dirty="0">
              <a:latin typeface="Courier"/>
              <a:cs typeface="Courier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graphicFrame>
        <p:nvGraphicFramePr>
          <p:cNvPr id="26" name="Diagram 25"/>
          <p:cNvGraphicFramePr/>
          <p:nvPr>
            <p:extLst/>
          </p:nvPr>
        </p:nvGraphicFramePr>
        <p:xfrm>
          <a:off x="25146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>
            <p:extLst/>
          </p:nvPr>
        </p:nvGraphicFramePr>
        <p:xfrm>
          <a:off x="6477000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88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914400"/>
          </a:xfrm>
        </p:spPr>
        <p:txBody>
          <a:bodyPr/>
          <a:lstStyle/>
          <a:p>
            <a:r>
              <a:rPr lang="en-US" sz="3600" dirty="0" smtClean="0"/>
              <a:t>In Conclusion…</a:t>
            </a:r>
            <a:endParaRPr lang="en-US" sz="3600" dirty="0"/>
          </a:p>
        </p:txBody>
      </p:sp>
      <p:graphicFrame>
        <p:nvGraphicFramePr>
          <p:cNvPr id="34" name="Diagram 33"/>
          <p:cNvGraphicFramePr/>
          <p:nvPr>
            <p:extLst>
              <p:ext uri="{D42A27DB-BD31-4B8C-83A1-F6EECF244321}">
                <p14:modId xmlns:p14="http://schemas.microsoft.com/office/powerpoint/2010/main" val="2564214269"/>
              </p:ext>
            </p:extLst>
          </p:nvPr>
        </p:nvGraphicFramePr>
        <p:xfrm>
          <a:off x="40386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5" name="Diagram 34"/>
          <p:cNvGraphicFramePr/>
          <p:nvPr>
            <p:extLst>
              <p:ext uri="{D42A27DB-BD31-4B8C-83A1-F6EECF244321}">
                <p14:modId xmlns:p14="http://schemas.microsoft.com/office/powerpoint/2010/main" val="1132210386"/>
              </p:ext>
            </p:extLst>
          </p:nvPr>
        </p:nvGraphicFramePr>
        <p:xfrm>
          <a:off x="7924800" y="3799144"/>
          <a:ext cx="12192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-76200" y="1187450"/>
            <a:ext cx="41148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Compiler converts a single HLL file into a single assembly language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file.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Assembler removes pseudo-instructions, converts what it can to machine language, and creates a checklist for the linker (relocation table).  A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.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 file becomes a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.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 file.</a:t>
            </a:r>
          </a:p>
          <a:p>
            <a:pPr marL="739775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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Does 2 passes to resolve addresses, handling internal forward references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Linker combines several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.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 files and resolves absolute addresses.</a:t>
            </a:r>
          </a:p>
          <a:p>
            <a:pPr marL="739775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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Enables separate compilation, libraries that need not be compiled, and resolves remaining addresses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Loader loads executable into memory and begins execution.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18 VAG Rounded Thin   55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4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53200" cy="474662"/>
          </a:xfrm>
          <a:ln/>
        </p:spPr>
        <p:txBody>
          <a:bodyPr lIns="63360" tIns="25560" rIns="63360" bIns="25560">
            <a:normAutofit fontScale="90000"/>
          </a:bodyPr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Integer Multiplication (2/3)</a:t>
            </a:r>
          </a:p>
        </p:txBody>
      </p:sp>
      <p:sp>
        <p:nvSpPr>
          <p:cNvPr id="22906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153400" cy="5321300"/>
          </a:xfrm>
          <a:ln/>
        </p:spPr>
        <p:txBody>
          <a:bodyPr lIns="63360" tIns="25560" rIns="63360" bIns="25560">
            <a:normAutofit fontScale="85000" lnSpcReduction="20000"/>
          </a:bodyPr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In </a:t>
            </a:r>
            <a:r>
              <a:rPr lang="en-GB" dirty="0"/>
              <a:t>MIPS, we multiply registers, so: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32-bit value </a:t>
            </a:r>
            <a:r>
              <a:rPr lang="en-GB" dirty="0" err="1"/>
              <a:t>x</a:t>
            </a:r>
            <a:r>
              <a:rPr lang="en-GB" dirty="0"/>
              <a:t> 32-bit value = 64-bit value</a:t>
            </a: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Syntax </a:t>
            </a:r>
            <a:r>
              <a:rPr lang="en-GB" dirty="0"/>
              <a:t>of Multiplication (signed):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 </a:t>
            </a:r>
            <a:r>
              <a:rPr lang="en-GB" dirty="0" err="1">
                <a:latin typeface="Courier"/>
              </a:rPr>
              <a:t>mult</a:t>
            </a:r>
            <a:r>
              <a:rPr lang="en-GB" dirty="0"/>
              <a:t>	register1, register2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Multiplies 32-bit values in those registers &amp; puts 64-bit product in special result </a:t>
            </a:r>
            <a:r>
              <a:rPr lang="en-GB" dirty="0" smtClean="0"/>
              <a:t>registers:</a:t>
            </a:r>
            <a:endParaRPr lang="en-GB" dirty="0"/>
          </a:p>
          <a:p>
            <a:pPr marL="1255713" lvl="2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puts product upper half in </a:t>
            </a:r>
            <a:r>
              <a:rPr lang="en-GB" dirty="0">
                <a:solidFill>
                  <a:srgbClr val="0070C0"/>
                </a:solidFill>
              </a:rPr>
              <a:t>hi</a:t>
            </a:r>
            <a:r>
              <a:rPr lang="en-GB" dirty="0"/>
              <a:t>, lower half in </a:t>
            </a:r>
            <a:r>
              <a:rPr lang="en-GB" dirty="0" smtClean="0">
                <a:solidFill>
                  <a:srgbClr val="FF0000"/>
                </a:solidFill>
              </a:rPr>
              <a:t>lo</a:t>
            </a:r>
          </a:p>
          <a:p>
            <a:pPr marL="855663" lvl="1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0070C0"/>
                </a:solidFill>
              </a:rPr>
              <a:t>hi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dirty="0">
                <a:solidFill>
                  <a:srgbClr val="FF0000"/>
                </a:solidFill>
              </a:rPr>
              <a:t>lo</a:t>
            </a:r>
            <a:r>
              <a:rPr lang="en-GB" dirty="0"/>
              <a:t> are 2 registers </a:t>
            </a:r>
            <a:r>
              <a:rPr lang="en-GB" b="1" i="1" dirty="0"/>
              <a:t>separate</a:t>
            </a:r>
            <a:r>
              <a:rPr lang="en-GB" dirty="0"/>
              <a:t> from the 32 general purpose registers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Use </a:t>
            </a:r>
            <a:r>
              <a:rPr lang="en-GB" dirty="0" err="1">
                <a:latin typeface="Courier"/>
              </a:rPr>
              <a:t>mfhi</a:t>
            </a:r>
            <a:r>
              <a:rPr lang="en-GB" dirty="0">
                <a:latin typeface="Courier"/>
              </a:rPr>
              <a:t> </a:t>
            </a:r>
            <a:r>
              <a:rPr lang="en-GB" dirty="0"/>
              <a:t>register &amp; </a:t>
            </a:r>
            <a:r>
              <a:rPr lang="en-GB" dirty="0" err="1">
                <a:latin typeface="Courier"/>
              </a:rPr>
              <a:t>mflo</a:t>
            </a:r>
            <a:r>
              <a:rPr lang="en-GB" dirty="0">
                <a:latin typeface="Courier"/>
              </a:rPr>
              <a:t> </a:t>
            </a:r>
            <a:r>
              <a:rPr lang="en-GB" dirty="0"/>
              <a:t>register to </a:t>
            </a:r>
            <a:r>
              <a:rPr lang="en-GB" u="sng" dirty="0"/>
              <a:t>m</a:t>
            </a:r>
            <a:r>
              <a:rPr lang="en-GB" dirty="0"/>
              <a:t>ove </a:t>
            </a:r>
            <a:r>
              <a:rPr lang="en-GB" u="sng" dirty="0"/>
              <a:t>f</a:t>
            </a:r>
            <a:r>
              <a:rPr lang="en-GB" dirty="0"/>
              <a:t>rom </a:t>
            </a:r>
            <a:r>
              <a:rPr lang="en-GB" dirty="0">
                <a:solidFill>
                  <a:srgbClr val="0070C0"/>
                </a:solidFill>
              </a:rPr>
              <a:t>hi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lo</a:t>
            </a:r>
            <a:r>
              <a:rPr lang="en-GB" dirty="0"/>
              <a:t> to another </a:t>
            </a:r>
            <a:r>
              <a:rPr lang="en-GB" dirty="0" smtClean="0"/>
              <a:t>register</a:t>
            </a:r>
          </a:p>
          <a:p>
            <a:pPr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This isn’t just about size but also performance: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Multiplication is slow, by separating out when you start from when you need it this can potentially improve performance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3408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705600" cy="474662"/>
          </a:xfrm>
          <a:ln/>
        </p:spPr>
        <p:txBody>
          <a:bodyPr lIns="63360" tIns="25560" rIns="63360" bIns="25560">
            <a:normAutofit fontScale="90000"/>
          </a:bodyPr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Integer Multiplication (3/3)</a:t>
            </a:r>
          </a:p>
        </p:txBody>
      </p:sp>
      <p:sp>
        <p:nvSpPr>
          <p:cNvPr id="2292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7924800" cy="5291138"/>
          </a:xfrm>
          <a:ln/>
        </p:spPr>
        <p:txBody>
          <a:bodyPr lIns="63360" tIns="25560" rIns="63360" bIns="25560">
            <a:normAutofit lnSpcReduction="10000"/>
          </a:bodyPr>
          <a:lstStyle/>
          <a:p>
            <a:pPr marL="201613" indent="-2016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Example</a:t>
            </a:r>
            <a:r>
              <a:rPr lang="en-GB" dirty="0"/>
              <a:t>:</a:t>
            </a:r>
          </a:p>
          <a:p>
            <a:pPr lvl="1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C:	</a:t>
            </a:r>
            <a:r>
              <a:rPr lang="en-GB" dirty="0">
                <a:latin typeface="Courier"/>
              </a:rPr>
              <a:t>a = </a:t>
            </a:r>
            <a:r>
              <a:rPr lang="en-GB" dirty="0" err="1">
                <a:solidFill>
                  <a:srgbClr val="FF0000"/>
                </a:solidFill>
                <a:latin typeface="Courier"/>
              </a:rPr>
              <a:t>b</a:t>
            </a:r>
            <a:r>
              <a:rPr lang="en-GB" dirty="0">
                <a:latin typeface="Courier"/>
              </a:rPr>
              <a:t> * </a:t>
            </a:r>
            <a:r>
              <a:rPr lang="en-GB" dirty="0" err="1">
                <a:solidFill>
                  <a:srgbClr val="0070C0"/>
                </a:solidFill>
                <a:latin typeface="Courier"/>
              </a:rPr>
              <a:t>c</a:t>
            </a:r>
            <a:r>
              <a:rPr lang="en-GB" dirty="0">
                <a:latin typeface="Courier"/>
              </a:rPr>
              <a:t>;</a:t>
            </a:r>
          </a:p>
          <a:p>
            <a:pPr lvl="1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MIPS:</a:t>
            </a:r>
          </a:p>
          <a:p>
            <a:pPr marL="1255713" lvl="2" indent="-3413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let </a:t>
            </a:r>
            <a:r>
              <a:rPr lang="en-GB" dirty="0" err="1">
                <a:solidFill>
                  <a:srgbClr val="FF0000"/>
                </a:solidFill>
                <a:latin typeface="Courier"/>
                <a:cs typeface="Courier"/>
              </a:rPr>
              <a:t>b</a:t>
            </a:r>
            <a:r>
              <a:rPr lang="en-GB" dirty="0"/>
              <a:t> be </a:t>
            </a:r>
            <a:r>
              <a:rPr lang="en-GB" dirty="0">
                <a:solidFill>
                  <a:srgbClr val="FF0000"/>
                </a:solidFill>
                <a:latin typeface="Courier"/>
                <a:cs typeface="Courier"/>
              </a:rPr>
              <a:t>$s2</a:t>
            </a:r>
            <a:r>
              <a:rPr lang="en-GB" dirty="0"/>
              <a:t>; let </a:t>
            </a:r>
            <a:r>
              <a:rPr lang="en-GB" dirty="0" err="1">
                <a:solidFill>
                  <a:srgbClr val="0070C0"/>
                </a:solidFill>
                <a:latin typeface="Courier"/>
                <a:cs typeface="Courier"/>
              </a:rPr>
              <a:t>c</a:t>
            </a:r>
            <a:r>
              <a:rPr lang="en-GB" dirty="0"/>
              <a:t> be </a:t>
            </a:r>
            <a:r>
              <a:rPr lang="en-GB" dirty="0">
                <a:solidFill>
                  <a:srgbClr val="0070C0"/>
                </a:solidFill>
                <a:latin typeface="Courier"/>
                <a:cs typeface="Courier"/>
              </a:rPr>
              <a:t>$s3</a:t>
            </a:r>
            <a:r>
              <a:rPr lang="en-GB" dirty="0"/>
              <a:t>; and let </a:t>
            </a:r>
            <a:r>
              <a:rPr lang="en-GB" dirty="0">
                <a:latin typeface="Courier"/>
                <a:cs typeface="Courier"/>
              </a:rPr>
              <a:t>a</a:t>
            </a:r>
            <a:r>
              <a:rPr lang="en-GB" dirty="0"/>
              <a:t> be </a:t>
            </a:r>
            <a:r>
              <a:rPr lang="en-GB" dirty="0">
                <a:latin typeface="Courier"/>
                <a:cs typeface="Courier"/>
              </a:rPr>
              <a:t>$s0</a:t>
            </a:r>
            <a:r>
              <a:rPr lang="en-GB" dirty="0"/>
              <a:t> and </a:t>
            </a:r>
            <a:r>
              <a:rPr lang="en-GB" dirty="0">
                <a:latin typeface="Courier"/>
                <a:cs typeface="Courier"/>
              </a:rPr>
              <a:t>$s1</a:t>
            </a:r>
            <a:r>
              <a:rPr lang="en-GB" dirty="0"/>
              <a:t> (since it may be up to 64 bits)</a:t>
            </a:r>
          </a:p>
          <a:p>
            <a:pPr marL="463550" lvl="1" indent="-6350" defTabSz="449263">
              <a:lnSpc>
                <a:spcPct val="9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Courier"/>
                <a:cs typeface="Courier"/>
              </a:rPr>
              <a:t> </a:t>
            </a:r>
            <a:r>
              <a:rPr lang="en-GB" dirty="0" err="1" smtClean="0">
                <a:latin typeface="Courier"/>
                <a:cs typeface="Courier"/>
              </a:rPr>
              <a:t>mult</a:t>
            </a:r>
            <a:r>
              <a:rPr lang="en-GB" dirty="0" smtClean="0">
                <a:latin typeface="Courier"/>
                <a:cs typeface="Courier"/>
              </a:rPr>
              <a:t> </a:t>
            </a:r>
            <a:r>
              <a:rPr lang="en-GB" dirty="0">
                <a:solidFill>
                  <a:srgbClr val="FF0000"/>
                </a:solidFill>
                <a:latin typeface="Courier"/>
                <a:cs typeface="Courier"/>
              </a:rPr>
              <a:t>$s2</a:t>
            </a:r>
            <a:r>
              <a:rPr lang="en-GB" dirty="0">
                <a:latin typeface="Courier"/>
                <a:cs typeface="Courier"/>
              </a:rPr>
              <a:t>,</a:t>
            </a:r>
            <a:r>
              <a:rPr lang="en-GB" dirty="0">
                <a:solidFill>
                  <a:srgbClr val="0070C0"/>
                </a:solidFill>
                <a:latin typeface="Courier"/>
                <a:cs typeface="Courier"/>
              </a:rPr>
              <a:t>$s3</a:t>
            </a:r>
            <a:r>
              <a:rPr lang="en-GB" dirty="0">
                <a:latin typeface="Courier"/>
                <a:cs typeface="Courier"/>
              </a:rPr>
              <a:t>	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# b*c</a:t>
            </a:r>
            <a:r>
              <a:rPr lang="en-GB" dirty="0">
                <a:latin typeface="Courier"/>
                <a:cs typeface="Courier"/>
              </a:rPr>
              <a:t>		   </a:t>
            </a:r>
            <a:endParaRPr lang="en-GB" dirty="0" smtClean="0">
              <a:latin typeface="Courier"/>
              <a:cs typeface="Courier"/>
            </a:endParaRPr>
          </a:p>
          <a:p>
            <a:pPr marL="463550" lvl="1" indent="-6350" defTabSz="449263">
              <a:lnSpc>
                <a:spcPct val="9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Courier"/>
                <a:cs typeface="Courier"/>
              </a:rPr>
              <a:t> </a:t>
            </a:r>
            <a:r>
              <a:rPr lang="en-GB" dirty="0" err="1" smtClean="0">
                <a:latin typeface="Courier"/>
                <a:cs typeface="Courier"/>
              </a:rPr>
              <a:t>mfhi</a:t>
            </a:r>
            <a:r>
              <a:rPr lang="en-GB" dirty="0" smtClean="0">
                <a:latin typeface="Courier"/>
                <a:cs typeface="Courier"/>
              </a:rPr>
              <a:t> </a:t>
            </a:r>
            <a:r>
              <a:rPr lang="en-GB" dirty="0">
                <a:latin typeface="Courier"/>
                <a:cs typeface="Courier"/>
              </a:rPr>
              <a:t>$s0		</a:t>
            </a:r>
            <a:r>
              <a:rPr lang="en-GB" dirty="0" smtClean="0">
                <a:solidFill>
                  <a:srgbClr val="7F7F7F"/>
                </a:solidFill>
                <a:latin typeface="Courier"/>
                <a:cs typeface="Courier"/>
              </a:rPr>
              <a:t># </a:t>
            </a:r>
            <a:r>
              <a:rPr lang="en-GB" dirty="0">
                <a:solidFill>
                  <a:srgbClr val="7F7F7F"/>
                </a:solidFill>
                <a:latin typeface="Courier"/>
                <a:cs typeface="Courier"/>
              </a:rPr>
              <a:t>upper half </a:t>
            </a:r>
            <a:r>
              <a:rPr lang="en-GB" dirty="0" smtClean="0">
                <a:solidFill>
                  <a:srgbClr val="7F7F7F"/>
                </a:solidFill>
                <a:latin typeface="Courier"/>
                <a:cs typeface="Courier"/>
              </a:rPr>
              <a:t>of</a:t>
            </a:r>
            <a:br>
              <a:rPr lang="en-GB" dirty="0" smtClean="0">
                <a:solidFill>
                  <a:srgbClr val="7F7F7F"/>
                </a:solidFill>
                <a:latin typeface="Courier"/>
                <a:cs typeface="Courier"/>
              </a:rPr>
            </a:br>
            <a:r>
              <a:rPr lang="en-GB" dirty="0" smtClean="0">
                <a:solidFill>
                  <a:schemeClr val="bg2"/>
                </a:solidFill>
                <a:latin typeface="Courier"/>
                <a:cs typeface="Courier"/>
              </a:rPr>
              <a:t>               </a:t>
            </a:r>
            <a:r>
              <a:rPr lang="en-GB" dirty="0" smtClean="0">
                <a:solidFill>
                  <a:srgbClr val="7F7F7F"/>
                </a:solidFill>
                <a:latin typeface="Courier"/>
                <a:cs typeface="Courier"/>
              </a:rPr>
              <a:t># </a:t>
            </a:r>
            <a:r>
              <a:rPr lang="en-GB" dirty="0">
                <a:solidFill>
                  <a:srgbClr val="7F7F7F"/>
                </a:solidFill>
                <a:latin typeface="Courier"/>
                <a:cs typeface="Courier"/>
              </a:rPr>
              <a:t>product into $s0</a:t>
            </a:r>
            <a:r>
              <a:rPr lang="en-GB" dirty="0">
                <a:latin typeface="Courier"/>
                <a:cs typeface="Courier"/>
              </a:rPr>
              <a:t/>
            </a:r>
            <a:br>
              <a:rPr lang="en-GB" dirty="0">
                <a:latin typeface="Courier"/>
                <a:cs typeface="Courier"/>
              </a:rPr>
            </a:br>
            <a:r>
              <a:rPr lang="en-GB" dirty="0" smtClean="0">
                <a:latin typeface="Courier"/>
                <a:cs typeface="Courier"/>
              </a:rPr>
              <a:t> </a:t>
            </a:r>
            <a:r>
              <a:rPr lang="en-GB" dirty="0" err="1" smtClean="0">
                <a:latin typeface="Courier"/>
                <a:cs typeface="Courier"/>
              </a:rPr>
              <a:t>mflo</a:t>
            </a:r>
            <a:r>
              <a:rPr lang="en-GB" dirty="0" smtClean="0">
                <a:latin typeface="Courier"/>
                <a:cs typeface="Courier"/>
              </a:rPr>
              <a:t> </a:t>
            </a:r>
            <a:r>
              <a:rPr lang="en-GB" dirty="0">
                <a:latin typeface="Courier"/>
                <a:cs typeface="Courier"/>
              </a:rPr>
              <a:t>$s1		</a:t>
            </a:r>
            <a:r>
              <a:rPr lang="en-GB" dirty="0">
                <a:solidFill>
                  <a:srgbClr val="7F7F7F"/>
                </a:solidFill>
                <a:latin typeface="Courier"/>
                <a:cs typeface="Courier"/>
              </a:rPr>
              <a:t># lower half of</a:t>
            </a:r>
            <a:br>
              <a:rPr lang="en-GB" dirty="0">
                <a:solidFill>
                  <a:srgbClr val="7F7F7F"/>
                </a:solidFill>
                <a:latin typeface="Courier"/>
                <a:cs typeface="Courier"/>
              </a:rPr>
            </a:br>
            <a:r>
              <a:rPr lang="en-GB" dirty="0">
                <a:latin typeface="Courier"/>
                <a:cs typeface="Courier"/>
              </a:rPr>
              <a:t>          </a:t>
            </a:r>
            <a:r>
              <a:rPr lang="en-GB" dirty="0" smtClean="0">
                <a:latin typeface="Courier"/>
                <a:cs typeface="Courier"/>
              </a:rPr>
              <a:t>     </a:t>
            </a:r>
            <a:r>
              <a:rPr lang="en-GB" dirty="0">
                <a:solidFill>
                  <a:srgbClr val="7F7F7F"/>
                </a:solidFill>
                <a:latin typeface="Courier"/>
                <a:cs typeface="Courier"/>
              </a:rPr>
              <a:t># product into $s1</a:t>
            </a:r>
          </a:p>
          <a:p>
            <a:pPr marL="201613" indent="-2016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Note</a:t>
            </a:r>
            <a:r>
              <a:rPr lang="en-GB" dirty="0"/>
              <a:t>: Often, we only care about the lower </a:t>
            </a:r>
            <a:r>
              <a:rPr lang="en-GB" dirty="0" smtClean="0"/>
              <a:t> half </a:t>
            </a:r>
            <a:r>
              <a:rPr lang="en-GB" dirty="0"/>
              <a:t>of the </a:t>
            </a:r>
            <a:r>
              <a:rPr lang="en-GB" dirty="0" smtClean="0"/>
              <a:t>product</a:t>
            </a:r>
            <a:endParaRPr lang="en-GB" dirty="0"/>
          </a:p>
          <a:p>
            <a:pPr marL="601663" lvl="1" indent="-2016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Pseudo-inst. </a:t>
            </a:r>
            <a:r>
              <a:rPr lang="en-GB" dirty="0" err="1" smtClean="0">
                <a:solidFill>
                  <a:srgbClr val="FF0000"/>
                </a:solidFill>
                <a:latin typeface="Courier"/>
                <a:cs typeface="Courier"/>
              </a:rPr>
              <a:t>mul</a:t>
            </a:r>
            <a:r>
              <a:rPr lang="en-GB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GB" dirty="0"/>
              <a:t>expands to </a:t>
            </a:r>
            <a:r>
              <a:rPr lang="en-GB" dirty="0" err="1" smtClean="0">
                <a:solidFill>
                  <a:srgbClr val="FF0000"/>
                </a:solidFill>
                <a:latin typeface="Courier"/>
                <a:cs typeface="Courier"/>
              </a:rPr>
              <a:t>mult</a:t>
            </a:r>
            <a:r>
              <a:rPr lang="en-GB" dirty="0" smtClean="0">
                <a:solidFill>
                  <a:srgbClr val="FF0000"/>
                </a:solidFill>
                <a:latin typeface="Courier"/>
                <a:cs typeface="Courier"/>
              </a:rPr>
              <a:t>/</a:t>
            </a:r>
            <a:r>
              <a:rPr lang="en-GB" dirty="0" err="1" smtClean="0">
                <a:solidFill>
                  <a:srgbClr val="FF0000"/>
                </a:solidFill>
                <a:latin typeface="Courier"/>
                <a:cs typeface="Courier"/>
              </a:rPr>
              <a:t>mflo</a:t>
            </a:r>
            <a:endParaRPr lang="en-GB" dirty="0">
              <a:solidFill>
                <a:srgbClr val="FFE39D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884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334000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Integer Division (1/2)</a:t>
            </a:r>
          </a:p>
        </p:txBody>
      </p:sp>
      <p:sp>
        <p:nvSpPr>
          <p:cNvPr id="22947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848600" cy="5257800"/>
          </a:xfrm>
        </p:spPr>
        <p:txBody>
          <a:bodyPr>
            <a:normAutofit/>
          </a:bodyPr>
          <a:lstStyle/>
          <a:p>
            <a:r>
              <a:rPr lang="en-US" dirty="0"/>
              <a:t>Paper and pencil example (unsigned):</a:t>
            </a:r>
          </a:p>
          <a:p>
            <a:pPr marL="463550" lvl="1" indent="-6350">
              <a:buFontTx/>
              <a:buNone/>
            </a:pPr>
            <a:r>
              <a:rPr lang="en-US" dirty="0">
                <a:latin typeface="Courier"/>
              </a:rPr>
              <a:t>				   </a:t>
            </a:r>
            <a:r>
              <a:rPr lang="en-US" dirty="0" smtClean="0">
                <a:latin typeface="Courier"/>
              </a:rPr>
              <a:t>   </a:t>
            </a:r>
            <a:r>
              <a:rPr lang="en-US" u="sng" dirty="0" smtClean="0">
                <a:latin typeface="Courier"/>
              </a:rPr>
              <a:t>   </a:t>
            </a:r>
            <a:r>
              <a:rPr lang="en-US" u="sng" dirty="0">
                <a:latin typeface="Courier"/>
              </a:rPr>
              <a:t>1001  </a:t>
            </a:r>
            <a:r>
              <a:rPr lang="en-US" dirty="0">
                <a:latin typeface="Courier"/>
              </a:rPr>
              <a:t> Quotient Divisor 1000|1001010	</a:t>
            </a:r>
            <a:r>
              <a:rPr lang="en-US" dirty="0" smtClean="0">
                <a:latin typeface="Courier"/>
              </a:rPr>
              <a:t>  Dividend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-</a:t>
            </a:r>
            <a:r>
              <a:rPr lang="en-US" u="sng" dirty="0" smtClean="0">
                <a:latin typeface="Courier"/>
              </a:rPr>
              <a:t>1000</a:t>
            </a:r>
            <a:br>
              <a:rPr lang="en-US" u="sng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10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101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1010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-</a:t>
            </a:r>
            <a:r>
              <a:rPr lang="en-US" u="sng" dirty="0" smtClean="0">
                <a:latin typeface="Courier"/>
              </a:rPr>
              <a:t>1000</a:t>
            </a:r>
            <a:br>
              <a:rPr lang="en-US" u="sng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  10 Remainder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(</a:t>
            </a:r>
            <a:r>
              <a:rPr lang="en-US" dirty="0">
                <a:latin typeface="Courier"/>
              </a:rPr>
              <a:t>or Modulo result)</a:t>
            </a:r>
            <a:endParaRPr lang="en-US" u="sng" dirty="0">
              <a:latin typeface="Courier"/>
            </a:endParaRPr>
          </a:p>
          <a:p>
            <a:r>
              <a:rPr lang="en-US" dirty="0"/>
              <a:t>Dividend = Quotient </a:t>
            </a:r>
            <a:r>
              <a:rPr lang="en-US" dirty="0" err="1"/>
              <a:t>x</a:t>
            </a:r>
            <a:r>
              <a:rPr lang="en-US" dirty="0"/>
              <a:t> Divisor + Remainder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946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Integer Division (2/2)</a:t>
            </a:r>
            <a:endParaRPr lang="en-US" dirty="0"/>
          </a:p>
        </p:txBody>
      </p:sp>
      <p:sp>
        <p:nvSpPr>
          <p:cNvPr id="22968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848600" cy="4903788"/>
          </a:xfrm>
          <a:ln/>
        </p:spPr>
        <p:txBody>
          <a:bodyPr lIns="63360" tIns="25560" rIns="63360" bIns="25560">
            <a:normAutofit fontScale="92500" lnSpcReduction="20000"/>
          </a:bodyPr>
          <a:lstStyle/>
          <a:p>
            <a:pPr marL="201613" indent="-201613" defTabSz="449263">
              <a:spcBef>
                <a:spcPts val="2263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 Syntax </a:t>
            </a:r>
            <a:r>
              <a:rPr lang="en-GB" sz="2800" dirty="0"/>
              <a:t>of Division (signed):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latin typeface="Courier"/>
              </a:rPr>
              <a:t>div</a:t>
            </a:r>
            <a:r>
              <a:rPr lang="en-GB" sz="2400" dirty="0"/>
              <a:t>	register1, register2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Divides 32-bit register 1 by 32-bit register 2: 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puts remainder of division in </a:t>
            </a:r>
            <a:r>
              <a:rPr lang="en-GB" sz="2400" dirty="0">
                <a:latin typeface="Courier"/>
              </a:rPr>
              <a:t>hi</a:t>
            </a:r>
            <a:r>
              <a:rPr lang="en-GB" sz="2400" dirty="0"/>
              <a:t>, quotient in </a:t>
            </a:r>
            <a:r>
              <a:rPr lang="en-GB" sz="2400" dirty="0">
                <a:latin typeface="Courier"/>
              </a:rPr>
              <a:t>lo</a:t>
            </a:r>
          </a:p>
          <a:p>
            <a:pPr marL="201613" indent="-201613" defTabSz="449263">
              <a:spcBef>
                <a:spcPts val="2263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 Implements </a:t>
            </a:r>
            <a:r>
              <a:rPr lang="en-GB" sz="2800" dirty="0"/>
              <a:t>C division (</a:t>
            </a:r>
            <a:r>
              <a:rPr lang="en-GB" sz="2800" dirty="0">
                <a:latin typeface="Courier"/>
              </a:rPr>
              <a:t>/</a:t>
            </a:r>
            <a:r>
              <a:rPr lang="en-GB" sz="2800" dirty="0"/>
              <a:t>) and modulo (</a:t>
            </a:r>
            <a:r>
              <a:rPr lang="en-GB" sz="2800" dirty="0">
                <a:latin typeface="Courier"/>
              </a:rPr>
              <a:t>%</a:t>
            </a:r>
            <a:r>
              <a:rPr lang="en-GB" sz="2800" dirty="0"/>
              <a:t>)</a:t>
            </a:r>
          </a:p>
          <a:p>
            <a:pPr marL="201613" indent="-201613" defTabSz="449263">
              <a:spcBef>
                <a:spcPts val="193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 Example </a:t>
            </a:r>
            <a:r>
              <a:rPr lang="en-GB" sz="2800" dirty="0"/>
              <a:t>in C:	</a:t>
            </a:r>
            <a:r>
              <a:rPr lang="en-GB" sz="2400" dirty="0">
                <a:solidFill>
                  <a:srgbClr val="FF0000"/>
                </a:solidFill>
                <a:latin typeface="Courier"/>
              </a:rPr>
              <a:t>a = c / d</a:t>
            </a:r>
            <a:r>
              <a:rPr lang="en-GB" sz="2400" dirty="0" smtClean="0">
                <a:solidFill>
                  <a:srgbClr val="FF0000"/>
                </a:solidFill>
                <a:latin typeface="Courier"/>
              </a:rPr>
              <a:t>;</a:t>
            </a:r>
            <a:r>
              <a:rPr lang="en-GB" sz="2800" dirty="0" smtClean="0">
                <a:solidFill>
                  <a:srgbClr val="FF0000"/>
                </a:solidFill>
                <a:latin typeface="Courier"/>
              </a:rPr>
              <a:t>    </a:t>
            </a:r>
            <a:r>
              <a:rPr lang="en-GB" sz="2400" dirty="0" smtClean="0">
                <a:solidFill>
                  <a:srgbClr val="0070C0"/>
                </a:solidFill>
                <a:latin typeface="Courier"/>
              </a:rPr>
              <a:t>b </a:t>
            </a:r>
            <a:r>
              <a:rPr lang="en-GB" sz="2400" dirty="0">
                <a:solidFill>
                  <a:srgbClr val="0070C0"/>
                </a:solidFill>
                <a:latin typeface="Courier"/>
              </a:rPr>
              <a:t>= c % d;</a:t>
            </a:r>
          </a:p>
          <a:p>
            <a:pPr marL="201613" indent="-201613" defTabSz="449263">
              <a:spcBef>
                <a:spcPts val="193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 in </a:t>
            </a:r>
            <a:r>
              <a:rPr lang="en-GB" sz="2800" dirty="0"/>
              <a:t>MIPS: </a:t>
            </a:r>
            <a:r>
              <a:rPr lang="en-GB" sz="3000" dirty="0" smtClean="0">
                <a:solidFill>
                  <a:srgbClr val="FF0000"/>
                </a:solidFill>
                <a:latin typeface="Courier New"/>
                <a:cs typeface="Courier New"/>
              </a:rPr>
              <a:t>a↔</a:t>
            </a:r>
            <a:r>
              <a:rPr lang="en-GB" sz="3000" dirty="0">
                <a:solidFill>
                  <a:srgbClr val="FF0000"/>
                </a:solidFill>
                <a:latin typeface="Courier New"/>
                <a:cs typeface="Courier New"/>
              </a:rPr>
              <a:t>$</a:t>
            </a:r>
            <a:r>
              <a:rPr lang="en-GB" sz="3000" dirty="0" smtClean="0">
                <a:solidFill>
                  <a:srgbClr val="FF0000"/>
                </a:solidFill>
                <a:latin typeface="Courier New"/>
                <a:cs typeface="Courier New"/>
              </a:rPr>
              <a:t>s0</a:t>
            </a:r>
            <a:r>
              <a:rPr lang="en-GB" sz="3000" dirty="0" smtClean="0">
                <a:latin typeface="Courier New"/>
                <a:cs typeface="Courier New"/>
              </a:rPr>
              <a:t>; </a:t>
            </a:r>
            <a:r>
              <a:rPr lang="en-GB" sz="3000" dirty="0" smtClean="0">
                <a:solidFill>
                  <a:srgbClr val="0070C0"/>
                </a:solidFill>
                <a:latin typeface="Courier New"/>
                <a:cs typeface="Courier New"/>
              </a:rPr>
              <a:t>b↔$s1</a:t>
            </a:r>
            <a:r>
              <a:rPr lang="en-GB" sz="3000" dirty="0" smtClean="0">
                <a:latin typeface="Courier New"/>
                <a:cs typeface="Courier New"/>
              </a:rPr>
              <a:t>; c↔$s2; d↔$</a:t>
            </a:r>
            <a:r>
              <a:rPr lang="en-GB" sz="3000" dirty="0">
                <a:latin typeface="Courier New"/>
                <a:cs typeface="Courier New"/>
              </a:rPr>
              <a:t>s3</a:t>
            </a:r>
          </a:p>
          <a:p>
            <a:pPr marL="463550" lvl="1" indent="-6350" defTabSz="449263">
              <a:lnSpc>
                <a:spcPct val="110000"/>
              </a:lnSpc>
              <a:spcBef>
                <a:spcPts val="1188"/>
              </a:spcBef>
              <a:buSzPct val="8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	</a:t>
            </a:r>
            <a:r>
              <a:rPr lang="en-GB" sz="2400" dirty="0">
                <a:latin typeface="Courier"/>
              </a:rPr>
              <a:t>div  $s2,$s3	</a:t>
            </a:r>
            <a:r>
              <a:rPr lang="en-GB" sz="2400" i="1" dirty="0">
                <a:solidFill>
                  <a:srgbClr val="919191"/>
                </a:solidFill>
                <a:latin typeface="Courier"/>
              </a:rPr>
              <a:t># lo=c/d, hi=</a:t>
            </a:r>
            <a:r>
              <a:rPr lang="en-GB" sz="2400" i="1" dirty="0" err="1">
                <a:solidFill>
                  <a:srgbClr val="919191"/>
                </a:solidFill>
                <a:latin typeface="Courier"/>
              </a:rPr>
              <a:t>c%d</a:t>
            </a:r>
            <a:r>
              <a:rPr lang="en-GB" sz="2400" dirty="0">
                <a:latin typeface="Courier"/>
              </a:rPr>
              <a:t>	</a:t>
            </a:r>
            <a:endParaRPr lang="en-GB" sz="2400" dirty="0" smtClean="0">
              <a:latin typeface="Courier"/>
            </a:endParaRPr>
          </a:p>
          <a:p>
            <a:pPr marL="463550" lvl="1" indent="-6350" defTabSz="449263">
              <a:lnSpc>
                <a:spcPct val="110000"/>
              </a:lnSpc>
              <a:spcBef>
                <a:spcPts val="1188"/>
              </a:spcBef>
              <a:buSzPct val="8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 smtClean="0">
                <a:solidFill>
                  <a:srgbClr val="FF0000"/>
                </a:solidFill>
                <a:latin typeface="Courier"/>
              </a:rPr>
              <a:t>mflo</a:t>
            </a:r>
            <a:r>
              <a:rPr lang="en-GB" sz="2400" dirty="0" smtClean="0">
                <a:solidFill>
                  <a:srgbClr val="FF0000"/>
                </a:solidFill>
                <a:latin typeface="Courier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Courier"/>
              </a:rPr>
              <a:t>$s0</a:t>
            </a:r>
            <a:r>
              <a:rPr lang="en-GB" sz="2400" dirty="0">
                <a:latin typeface="Courier"/>
              </a:rPr>
              <a:t>		</a:t>
            </a:r>
            <a:r>
              <a:rPr lang="en-GB" sz="2400" i="1" dirty="0">
                <a:solidFill>
                  <a:srgbClr val="919191"/>
                </a:solidFill>
                <a:latin typeface="Courier"/>
              </a:rPr>
              <a:t># get quotient</a:t>
            </a:r>
            <a:r>
              <a:rPr lang="en-GB" sz="2400" dirty="0">
                <a:latin typeface="Courier"/>
              </a:rPr>
              <a:t>	</a:t>
            </a:r>
            <a:br>
              <a:rPr lang="en-GB" sz="2400" dirty="0">
                <a:latin typeface="Courier"/>
              </a:rPr>
            </a:br>
            <a:r>
              <a:rPr lang="en-GB" sz="2400" dirty="0" err="1">
                <a:solidFill>
                  <a:srgbClr val="0070C0"/>
                </a:solidFill>
                <a:latin typeface="Courier"/>
              </a:rPr>
              <a:t>mfhi</a:t>
            </a:r>
            <a:r>
              <a:rPr lang="en-GB" sz="2400" dirty="0">
                <a:solidFill>
                  <a:srgbClr val="0070C0"/>
                </a:solidFill>
                <a:latin typeface="Courier"/>
              </a:rPr>
              <a:t> $s1</a:t>
            </a:r>
            <a:r>
              <a:rPr lang="en-GB" sz="2400" dirty="0">
                <a:latin typeface="Courier"/>
              </a:rPr>
              <a:t>		</a:t>
            </a:r>
            <a:r>
              <a:rPr lang="en-GB" sz="2400" i="1" dirty="0">
                <a:solidFill>
                  <a:srgbClr val="919191"/>
                </a:solidFill>
                <a:latin typeface="Courier"/>
              </a:rPr>
              <a:t># get remainder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8853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79400" y="1295400"/>
            <a:ext cx="8636000" cy="2726284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Levels </a:t>
            </a:r>
            <a:r>
              <a:rPr lang="en-US" dirty="0"/>
              <a:t>of </a:t>
            </a:r>
            <a:r>
              <a:rPr lang="en-US" dirty="0" smtClean="0"/>
              <a:t>Representation/Interpretation</a:t>
            </a:r>
            <a:endParaRPr lang="en-US" dirty="0"/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24585" y="2202532"/>
            <a:ext cx="3848100" cy="89693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/>
              <a:t>lw</a:t>
            </a:r>
            <a:r>
              <a:rPr lang="en-US" sz="1600" dirty="0"/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/>
              <a:t>lw</a:t>
            </a:r>
            <a:r>
              <a:rPr lang="en-US" sz="1600" dirty="0"/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/>
              <a:t>sw</a:t>
            </a:r>
            <a:r>
              <a:rPr lang="en-US" sz="1600" dirty="0"/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/>
              <a:t>sw</a:t>
            </a:r>
            <a:r>
              <a:rPr lang="en-US" sz="1600" dirty="0"/>
              <a:t>	  $t0, 4($2)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85725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rgbClr val="FFFFFF"/>
                </a:solidFill>
              </a:rPr>
              <a:t>High Level </a:t>
            </a:r>
            <a:r>
              <a:rPr lang="en-US" sz="1800" b="1" dirty="0" smtClean="0">
                <a:solidFill>
                  <a:srgbClr val="FFFFFF"/>
                </a:solidFill>
              </a:rPr>
              <a:t>Language</a:t>
            </a:r>
            <a:br>
              <a:rPr lang="en-US" sz="1800" b="1" dirty="0" smtClean="0">
                <a:solidFill>
                  <a:srgbClr val="FFFFFF"/>
                </a:solidFill>
              </a:rPr>
            </a:br>
            <a:r>
              <a:rPr lang="en-US" sz="1800" b="1" dirty="0" smtClean="0">
                <a:solidFill>
                  <a:srgbClr val="FFFFFF"/>
                </a:solidFill>
              </a:rPr>
              <a:t>Program </a:t>
            </a:r>
            <a:r>
              <a:rPr lang="en-US" sz="1800" b="1" dirty="0">
                <a:solidFill>
                  <a:srgbClr val="FFFFFF"/>
                </a:solidFill>
              </a:rPr>
              <a:t>(e.g., C)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857250" y="2381440"/>
            <a:ext cx="280035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bg1"/>
                </a:solidFill>
              </a:rPr>
              <a:t>Assembly  </a:t>
            </a:r>
            <a:r>
              <a:rPr lang="en-US" sz="1800" b="1" dirty="0" smtClean="0">
                <a:solidFill>
                  <a:schemeClr val="bg1"/>
                </a:solidFill>
              </a:rPr>
              <a:t>Language Program </a:t>
            </a:r>
            <a:r>
              <a:rPr lang="en-US" sz="1800" b="1" dirty="0">
                <a:solidFill>
                  <a:schemeClr val="bg1"/>
                </a:solidFill>
              </a:rPr>
              <a:t>(</a:t>
            </a:r>
            <a:r>
              <a:rPr lang="en-US" sz="1800" b="1" dirty="0" smtClean="0">
                <a:solidFill>
                  <a:schemeClr val="bg1"/>
                </a:solidFill>
              </a:rPr>
              <a:t>e.g., MIPS</a:t>
            </a:r>
            <a:r>
              <a:rPr lang="en-US" sz="18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908050" y="329584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bg1"/>
                </a:solidFill>
              </a:rPr>
              <a:t>Machine  Language 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6744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3366FF"/>
                </a:solidFill>
              </a:rPr>
              <a:t>Hardware Architecture </a:t>
            </a:r>
            <a:r>
              <a:rPr lang="en-US" sz="1800" b="1" dirty="0" smtClean="0">
                <a:solidFill>
                  <a:srgbClr val="3366FF"/>
                </a:solidFill>
              </a:rPr>
              <a:t>Description</a:t>
            </a:r>
            <a:br>
              <a:rPr lang="en-US" sz="1800" b="1" dirty="0" smtClean="0">
                <a:solidFill>
                  <a:srgbClr val="3366FF"/>
                </a:solidFill>
              </a:rPr>
            </a:br>
            <a:r>
              <a:rPr lang="en-US" sz="1800" b="1" dirty="0" smtClean="0">
                <a:solidFill>
                  <a:srgbClr val="3366FF"/>
                </a:solidFill>
              </a:rPr>
              <a:t>(</a:t>
            </a:r>
            <a:r>
              <a:rPr lang="en-US" sz="1800" b="1" dirty="0">
                <a:solidFill>
                  <a:srgbClr val="3366FF"/>
                </a:solidFill>
              </a:rPr>
              <a:t>e.g., block diagrams)</a:t>
            </a:r>
            <a:r>
              <a:rPr lang="en-US" sz="1800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057400" y="198139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197100" y="207664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 dirty="0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222500" y="299104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108200" y="381654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381000" y="405784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37007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temp = </a:t>
            </a: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v[k+1] = temp;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8688" name="Rectangle 19"/>
          <p:cNvSpPr>
            <a:spLocks noChangeArrowheads="1"/>
          </p:cNvSpPr>
          <p:nvPr/>
        </p:nvSpPr>
        <p:spPr bwMode="auto">
          <a:xfrm>
            <a:off x="4624585" y="429914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438457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Courier New" charset="0"/>
              </a:rPr>
              <a:t>0000 1001 1100 0110 1010 1111 0101 1000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 New" charset="0"/>
              </a:rPr>
              <a:t>1010 1111 0101 1000 0000 1001 1100 0110 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 New" charset="0"/>
              </a:rPr>
              <a:t>1100 0110 1010 1111 0101 1000 0000 1001 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 New" charset="0"/>
              </a:rPr>
              <a:t>0101 1000 0000 1001 1100 0110 1010 1111</a:t>
            </a:r>
            <a:r>
              <a:rPr lang="en-US" sz="1400" dirty="0">
                <a:solidFill>
                  <a:schemeClr val="bg1"/>
                </a:solidFill>
                <a:latin typeface="Courier" charset="0"/>
              </a:rPr>
              <a:t>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844550" y="381654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082800" y="292277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286000" y="522465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381000" y="536911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pic>
        <p:nvPicPr>
          <p:cNvPr id="28695" name="Picture 35" descr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24585" y="4178010"/>
            <a:ext cx="16383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6" name="Rectangle 36"/>
          <p:cNvSpPr>
            <a:spLocks noChangeArrowheads="1"/>
          </p:cNvSpPr>
          <p:nvPr/>
        </p:nvSpPr>
        <p:spPr bwMode="auto">
          <a:xfrm>
            <a:off x="6009193" y="5291665"/>
            <a:ext cx="304800" cy="3365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366936" y="2184438"/>
            <a:ext cx="2583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Anything can be represented</a:t>
            </a:r>
            <a:br>
              <a:rPr lang="en-US" sz="1600" dirty="0" smtClean="0"/>
            </a:br>
            <a:r>
              <a:rPr lang="en-US" sz="1600" dirty="0" smtClean="0"/>
              <a:t>as a </a:t>
            </a:r>
            <a:r>
              <a:rPr lang="en-US" sz="1600" i="1" dirty="0" smtClean="0"/>
              <a:t>number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i.e., data or instructions</a:t>
            </a:r>
            <a:endParaRPr lang="en-US" sz="1600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8674" name="Object 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624585" y="5550380"/>
          <a:ext cx="18288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Image" r:id="rId5" imgW="3492063" imgH="2400000" progId="">
                  <p:embed/>
                </p:oleObj>
              </mc:Choice>
              <mc:Fallback>
                <p:oleObj name="Image" r:id="rId5" imgW="3492063" imgH="2400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585" y="5550380"/>
                        <a:ext cx="18288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609600" y="6070790"/>
            <a:ext cx="37084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5400"/>
                </a:solidFill>
              </a:rPr>
              <a:t>Logic Circuit Description</a:t>
            </a:r>
            <a:br>
              <a:rPr lang="en-US" sz="1800" b="1" dirty="0">
                <a:solidFill>
                  <a:srgbClr val="005400"/>
                </a:solidFill>
              </a:rPr>
            </a:br>
            <a:r>
              <a:rPr lang="en-US" sz="1800" b="1" dirty="0">
                <a:solidFill>
                  <a:srgbClr val="005400"/>
                </a:solidFill>
              </a:rPr>
              <a:t>(Circuit Schematic Diagrams)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05600" y="40386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 How to take a program and run it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45855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Language Execution Continuum</a:t>
            </a:r>
            <a:endParaRPr lang="en-US" dirty="0"/>
          </a:p>
        </p:txBody>
      </p:sp>
      <p:sp>
        <p:nvSpPr>
          <p:cNvPr id="2259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chemeClr val="accent2"/>
                </a:solidFill>
              </a:rPr>
              <a:t>Interpreter </a:t>
            </a:r>
            <a:r>
              <a:rPr lang="en-US" dirty="0" smtClean="0"/>
              <a:t>is a program that executes other programs.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Language </a:t>
            </a:r>
            <a:r>
              <a:rPr lang="en-US" dirty="0" smtClean="0">
                <a:solidFill>
                  <a:schemeClr val="accent1"/>
                </a:solidFill>
              </a:rPr>
              <a:t>translation </a:t>
            </a:r>
            <a:r>
              <a:rPr lang="en-US" dirty="0" smtClean="0"/>
              <a:t>gives us another option </a:t>
            </a:r>
          </a:p>
          <a:p>
            <a:r>
              <a:rPr lang="en-US" dirty="0" smtClean="0"/>
              <a:t>In general, we </a:t>
            </a:r>
            <a:r>
              <a:rPr lang="en-US" dirty="0" smtClean="0">
                <a:solidFill>
                  <a:schemeClr val="accent2"/>
                </a:solidFill>
              </a:rPr>
              <a:t>interpret </a:t>
            </a:r>
            <a:r>
              <a:rPr lang="en-US" dirty="0" smtClean="0"/>
              <a:t>a high-level language when efficiency is not critical and </a:t>
            </a:r>
            <a:r>
              <a:rPr lang="en-US" dirty="0" smtClean="0">
                <a:solidFill>
                  <a:schemeClr val="accent1"/>
                </a:solidFill>
              </a:rPr>
              <a:t>translate </a:t>
            </a:r>
            <a:r>
              <a:rPr lang="en-US" dirty="0" smtClean="0"/>
              <a:t>to a lower-level language to increase </a:t>
            </a:r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Although this is becoming a “distinction without a difference”</a:t>
            </a:r>
            <a:br>
              <a:rPr lang="en-US" dirty="0" smtClean="0"/>
            </a:br>
            <a:r>
              <a:rPr lang="en-US" dirty="0" smtClean="0"/>
              <a:t>Many </a:t>
            </a:r>
            <a:r>
              <a:rPr lang="en-US" dirty="0" err="1" smtClean="0"/>
              <a:t>intepreters</a:t>
            </a:r>
            <a:r>
              <a:rPr lang="en-US" dirty="0" smtClean="0"/>
              <a:t> do a “just in time” runtime compilation to </a:t>
            </a:r>
            <a:r>
              <a:rPr lang="en-US" dirty="0" err="1" smtClean="0"/>
              <a:t>bytecode</a:t>
            </a:r>
            <a:r>
              <a:rPr lang="en-US" dirty="0" smtClean="0"/>
              <a:t> that either is emulated or directly compiled to machine code (e.g. LLVM)</a:t>
            </a:r>
            <a:endParaRPr lang="en-US" dirty="0"/>
          </a:p>
        </p:txBody>
      </p:sp>
      <p:sp>
        <p:nvSpPr>
          <p:cNvPr id="2259972" name="Line 4"/>
          <p:cNvSpPr>
            <a:spLocks noChangeShapeType="1"/>
          </p:cNvSpPr>
          <p:nvPr/>
        </p:nvSpPr>
        <p:spPr bwMode="auto">
          <a:xfrm>
            <a:off x="457200" y="2712567"/>
            <a:ext cx="8153400" cy="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endParaRPr lang="en-US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</p:txBody>
      </p:sp>
      <p:sp>
        <p:nvSpPr>
          <p:cNvPr id="2259973" name="Text Box 5"/>
          <p:cNvSpPr txBox="1">
            <a:spLocks noChangeArrowheads="1"/>
          </p:cNvSpPr>
          <p:nvPr/>
        </p:nvSpPr>
        <p:spPr bwMode="auto">
          <a:xfrm>
            <a:off x="609600" y="2804642"/>
            <a:ext cx="2518718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rgbClr val="FF0000"/>
                </a:solidFill>
                <a:latin typeface="18 VAG Rounded Thin   55390"/>
              </a:rPr>
              <a:t>Easy </a:t>
            </a:r>
            <a:r>
              <a:rPr lang="en-US" sz="2000" dirty="0" smtClean="0">
                <a:solidFill>
                  <a:srgbClr val="FF0000"/>
                </a:solidFill>
                <a:latin typeface="18 VAG Rounded Thin   55390"/>
              </a:rPr>
              <a:t>to </a:t>
            </a:r>
            <a:r>
              <a:rPr lang="en-US" sz="2000" dirty="0">
                <a:solidFill>
                  <a:srgbClr val="FF0000"/>
                </a:solidFill>
                <a:latin typeface="18 VAG Rounded Thin   55390"/>
              </a:rPr>
              <a:t>program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rgbClr val="FF0000"/>
                </a:solidFill>
                <a:latin typeface="18 VAG Rounded Thin   55390"/>
              </a:rPr>
              <a:t>Inefficient to interpret</a:t>
            </a:r>
          </a:p>
        </p:txBody>
      </p:sp>
      <p:sp>
        <p:nvSpPr>
          <p:cNvPr id="2259974" name="Text Box 6"/>
          <p:cNvSpPr txBox="1">
            <a:spLocks noChangeArrowheads="1"/>
          </p:cNvSpPr>
          <p:nvPr/>
        </p:nvSpPr>
        <p:spPr bwMode="auto">
          <a:xfrm>
            <a:off x="6124954" y="2804642"/>
            <a:ext cx="2333246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rgbClr val="FF0000"/>
                </a:solidFill>
                <a:latin typeface="18 VAG Rounded Thin   55390"/>
              </a:rPr>
              <a:t>Difficult to program</a:t>
            </a:r>
          </a:p>
          <a:p>
            <a:pPr algn="r"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rgbClr val="FF0000"/>
                </a:solidFill>
                <a:latin typeface="18 VAG Rounded Thin   55390"/>
              </a:rPr>
              <a:t>Efficient to interpret</a:t>
            </a:r>
          </a:p>
        </p:txBody>
      </p:sp>
      <p:sp>
        <p:nvSpPr>
          <p:cNvPr id="2259975" name="Text Box 7"/>
          <p:cNvSpPr txBox="1">
            <a:spLocks noChangeArrowheads="1"/>
          </p:cNvSpPr>
          <p:nvPr/>
        </p:nvSpPr>
        <p:spPr bwMode="auto">
          <a:xfrm>
            <a:off x="609600" y="2331641"/>
            <a:ext cx="2514600" cy="3206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18 VAG Rounded Thin   55390"/>
              </a:rPr>
              <a:t>Scheme   Java   C</a:t>
            </a:r>
            <a:r>
              <a:rPr lang="en-US" sz="2000" dirty="0">
                <a:solidFill>
                  <a:srgbClr val="FF0000"/>
                </a:solidFill>
                <a:latin typeface="18 VAG Rounded Thin   55390"/>
              </a:rPr>
              <a:t>++  </a:t>
            </a:r>
          </a:p>
        </p:txBody>
      </p:sp>
      <p:sp>
        <p:nvSpPr>
          <p:cNvPr id="2259976" name="Text Box 8"/>
          <p:cNvSpPr txBox="1">
            <a:spLocks noChangeArrowheads="1"/>
          </p:cNvSpPr>
          <p:nvPr/>
        </p:nvSpPr>
        <p:spPr bwMode="auto">
          <a:xfrm>
            <a:off x="3124200" y="2014299"/>
            <a:ext cx="313462" cy="1090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rgbClr val="FF0000"/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rgbClr val="FF0000"/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rgbClr val="FF0000"/>
                </a:solidFill>
                <a:latin typeface="18 VAG Rounded Thin   55390"/>
              </a:rPr>
              <a:t>C</a:t>
            </a:r>
          </a:p>
        </p:txBody>
      </p:sp>
      <p:sp>
        <p:nvSpPr>
          <p:cNvPr id="2259977" name="Text Box 9"/>
          <p:cNvSpPr txBox="1">
            <a:spLocks noChangeArrowheads="1"/>
          </p:cNvSpPr>
          <p:nvPr/>
        </p:nvSpPr>
        <p:spPr bwMode="auto">
          <a:xfrm>
            <a:off x="4191000" y="1524000"/>
            <a:ext cx="1256754" cy="1090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rgbClr val="FF0000"/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rgbClr val="FF0000"/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rgbClr val="FF0000"/>
                </a:solidFill>
                <a:latin typeface="18 VAG Rounded Thin   55390"/>
              </a:rPr>
              <a:t>Assembly</a:t>
            </a:r>
          </a:p>
        </p:txBody>
      </p:sp>
      <p:sp>
        <p:nvSpPr>
          <p:cNvPr id="2259978" name="Text Box 10"/>
          <p:cNvSpPr txBox="1">
            <a:spLocks noChangeArrowheads="1"/>
          </p:cNvSpPr>
          <p:nvPr/>
        </p:nvSpPr>
        <p:spPr bwMode="auto">
          <a:xfrm>
            <a:off x="6248400" y="1524000"/>
            <a:ext cx="1725107" cy="1090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rgbClr val="FF0000"/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rgbClr val="FF0000"/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rgbClr val="FF0000"/>
                </a:solidFill>
                <a:latin typeface="18 VAG Rounded Thin   55390"/>
              </a:rPr>
              <a:t>M</a:t>
            </a:r>
            <a:r>
              <a:rPr lang="en-US" sz="2000" dirty="0" smtClean="0">
                <a:solidFill>
                  <a:srgbClr val="FF0000"/>
                </a:solidFill>
                <a:latin typeface="18 VAG Rounded Thin   55390"/>
              </a:rPr>
              <a:t>achine code</a:t>
            </a:r>
            <a:endParaRPr lang="en-US" sz="2000" dirty="0">
              <a:solidFill>
                <a:srgbClr val="FF0000"/>
              </a:solidFill>
              <a:latin typeface="18 VAG Rounded Thin   55390"/>
            </a:endParaRPr>
          </a:p>
        </p:txBody>
      </p:sp>
      <p:sp>
        <p:nvSpPr>
          <p:cNvPr id="2259979" name="Text Box 11"/>
          <p:cNvSpPr txBox="1">
            <a:spLocks noChangeArrowheads="1"/>
          </p:cNvSpPr>
          <p:nvPr/>
        </p:nvSpPr>
        <p:spPr bwMode="auto">
          <a:xfrm>
            <a:off x="4876800" y="1966442"/>
            <a:ext cx="1782214" cy="3206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rgbClr val="FF0000"/>
                </a:solidFill>
                <a:latin typeface="18 VAG Rounded Thin   55390"/>
              </a:rPr>
              <a:t>Java </a:t>
            </a:r>
            <a:r>
              <a:rPr lang="en-US" sz="2000" dirty="0" err="1">
                <a:solidFill>
                  <a:srgbClr val="FF0000"/>
                </a:solidFill>
                <a:latin typeface="18 VAG Rounded Thin   55390"/>
              </a:rPr>
              <a:t>bytecode</a:t>
            </a:r>
            <a:endParaRPr lang="en-US" sz="2000" dirty="0">
              <a:solidFill>
                <a:srgbClr val="FF0000"/>
              </a:solidFill>
              <a:latin typeface="18 VAG Rounded Thin   5539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Interpretation vs Translation</a:t>
            </a:r>
            <a:endParaRPr lang="en-US"/>
          </a:p>
        </p:txBody>
      </p:sp>
      <p:sp>
        <p:nvSpPr>
          <p:cNvPr id="2260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run a program written in a source language?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Interpreter</a:t>
            </a:r>
            <a:r>
              <a:rPr lang="en-US" dirty="0" smtClean="0"/>
              <a:t>: Directly executes a program in the source language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Translator</a:t>
            </a:r>
            <a:r>
              <a:rPr lang="en-US" dirty="0" smtClean="0"/>
              <a:t>: Converts a program from the source language to an equivalent program in another language</a:t>
            </a:r>
          </a:p>
          <a:p>
            <a:r>
              <a:rPr lang="en-US" dirty="0" smtClean="0"/>
              <a:t>For example, consider a Python program </a:t>
            </a:r>
            <a:r>
              <a:rPr lang="en-US" b="1" dirty="0" err="1" smtClean="0">
                <a:latin typeface="Courier"/>
                <a:cs typeface="Courier"/>
              </a:rPr>
              <a:t>foo.py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>
          <a:solidFill>
            <a:srgbClr val="000000"/>
          </a:solidFill>
        </a:ln>
      </a:spPr>
      <a:bodyPr rtlCol="0" anchor="ctr"/>
      <a:lstStyle>
        <a:defPPr algn="ctr">
          <a:defRPr sz="2400" dirty="0" smtClean="0">
            <a:solidFill>
              <a:srgbClr val="000000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triangle" w="lg" len="lg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46583</TotalTime>
  <Pages>47</Pages>
  <Words>1548</Words>
  <Application>Microsoft Macintosh PowerPoint</Application>
  <PresentationFormat>Letter Paper (8.5x11 in)</PresentationFormat>
  <Paragraphs>304</Paragraphs>
  <Slides>29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Office Theme</vt:lpstr>
      <vt:lpstr>1_Office Theme</vt:lpstr>
      <vt:lpstr>Image</vt:lpstr>
      <vt:lpstr>CS 61C:  Great Ideas in Computer Architecture  Running a Program  - CALL (Compiling, Assembling,  Linking, and Loading)</vt:lpstr>
      <vt:lpstr>Integer Multiplication (1/3)</vt:lpstr>
      <vt:lpstr>Integer Multiplication (2/3)</vt:lpstr>
      <vt:lpstr>Integer Multiplication (3/3)</vt:lpstr>
      <vt:lpstr>Integer Division (1/2)</vt:lpstr>
      <vt:lpstr>Integer Division (2/2)</vt:lpstr>
      <vt:lpstr>Levels of Representation/Interpretation</vt:lpstr>
      <vt:lpstr>Language Execution Continuum</vt:lpstr>
      <vt:lpstr>Interpretation vs Translation</vt:lpstr>
      <vt:lpstr>Interpretation</vt:lpstr>
      <vt:lpstr>Interpretation</vt:lpstr>
      <vt:lpstr>Interpretation vs. Translation? (1/2)</vt:lpstr>
      <vt:lpstr>Interpretation vs. Translation? (2/2)</vt:lpstr>
      <vt:lpstr>Steps in compiling a C program</vt:lpstr>
      <vt:lpstr>Compiler</vt:lpstr>
      <vt:lpstr>Where Are We Now?</vt:lpstr>
      <vt:lpstr>Assembler</vt:lpstr>
      <vt:lpstr>Assembler Directives (p. A-51.. A-53)</vt:lpstr>
      <vt:lpstr>Pseudo-instruction Replacement</vt:lpstr>
      <vt:lpstr>Clicker/Peer Instruction</vt:lpstr>
      <vt:lpstr>Administrivia</vt:lpstr>
      <vt:lpstr>Producing Machine Language (1/3)</vt:lpstr>
      <vt:lpstr>Producing Machine Language (2/3)</vt:lpstr>
      <vt:lpstr>Producing Machine Language (3/3)</vt:lpstr>
      <vt:lpstr>Symbol Table</vt:lpstr>
      <vt:lpstr>Relocation Table</vt:lpstr>
      <vt:lpstr>Object File Format</vt:lpstr>
      <vt:lpstr>Where Are We Now?</vt:lpstr>
      <vt:lpstr>In Conclusion…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Nicholas Weaver</cp:lastModifiedBy>
  <cp:revision>2664</cp:revision>
  <cp:lastPrinted>2014-10-06T07:08:05Z</cp:lastPrinted>
  <dcterms:created xsi:type="dcterms:W3CDTF">2014-10-06T20:26:05Z</dcterms:created>
  <dcterms:modified xsi:type="dcterms:W3CDTF">2016-02-12T01:56:44Z</dcterms:modified>
</cp:coreProperties>
</file>