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84" r:id="rId2"/>
    <p:sldId id="657" r:id="rId3"/>
    <p:sldId id="704" r:id="rId4"/>
    <p:sldId id="705" r:id="rId5"/>
    <p:sldId id="710" r:id="rId6"/>
    <p:sldId id="711" r:id="rId7"/>
    <p:sldId id="650" r:id="rId8"/>
    <p:sldId id="652" r:id="rId9"/>
    <p:sldId id="653" r:id="rId10"/>
    <p:sldId id="654" r:id="rId11"/>
    <p:sldId id="655" r:id="rId12"/>
    <p:sldId id="662" r:id="rId13"/>
    <p:sldId id="663" r:id="rId14"/>
    <p:sldId id="664" r:id="rId15"/>
    <p:sldId id="666" r:id="rId16"/>
    <p:sldId id="667" r:id="rId17"/>
    <p:sldId id="668" r:id="rId18"/>
    <p:sldId id="669" r:id="rId19"/>
    <p:sldId id="673" r:id="rId20"/>
    <p:sldId id="674" r:id="rId21"/>
    <p:sldId id="675" r:id="rId22"/>
    <p:sldId id="676" r:id="rId23"/>
    <p:sldId id="682" r:id="rId24"/>
    <p:sldId id="679" r:id="rId25"/>
    <p:sldId id="680" r:id="rId26"/>
    <p:sldId id="681" r:id="rId27"/>
    <p:sldId id="694" r:id="rId28"/>
    <p:sldId id="695" r:id="rId29"/>
    <p:sldId id="692" r:id="rId30"/>
    <p:sldId id="712" r:id="rId31"/>
    <p:sldId id="699" r:id="rId32"/>
    <p:sldId id="700" r:id="rId33"/>
    <p:sldId id="701" r:id="rId34"/>
    <p:sldId id="702" r:id="rId35"/>
    <p:sldId id="703" r:id="rId36"/>
    <p:sldId id="683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4" autoAdjust="0"/>
    <p:restoredTop sz="79882" autoAdjust="0"/>
  </p:normalViewPr>
  <p:slideViewPr>
    <p:cSldViewPr>
      <p:cViewPr varScale="1">
        <p:scale>
          <a:sx n="76" d="100"/>
          <a:sy n="76" d="100"/>
        </p:scale>
        <p:origin x="10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3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4" rIns="91412" bIns="45704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8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will see, jumping instructions</a:t>
            </a:r>
            <a:r>
              <a:rPr lang="en-US" baseline="0" dirty="0" smtClean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585788"/>
            <a:ext cx="4554537" cy="34178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42893"/>
            <a:ext cx="5911908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4" tIns="45706" rIns="91414" bIns="4570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041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13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8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65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9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1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7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IPS_architecture#Pseudo_instruction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574801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MIPS Instruction Formats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Vladimir Stojanovic and Nicholas Weaver</a:t>
            </a:r>
            <a:endParaRPr lang="en-US" dirty="0" smtClean="0"/>
          </a:p>
          <a:p>
            <a:r>
              <a:rPr lang="en-US" dirty="0" smtClean="0"/>
              <a:t>http://inst.eecs.Berkeley.edu/~</a:t>
            </a:r>
            <a:r>
              <a:rPr lang="en-US" dirty="0" smtClean="0"/>
              <a:t>cs61c/sp16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0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  <p:sp>
        <p:nvSpPr>
          <p:cNvPr id="2136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9509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400" b="1" baseline="-25000" dirty="0" err="1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400" b="1" baseline="-25000" dirty="0">
              <a:solidFill>
                <a:srgbClr val="000000"/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68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14400"/>
          </a:xfrm>
        </p:spPr>
        <p:txBody>
          <a:bodyPr/>
          <a:lstStyle/>
          <a:p>
            <a:r>
              <a:rPr lang="en-US" dirty="0" smtClean="0"/>
              <a:t>Clicker/Peer Instruction</a:t>
            </a:r>
            <a:endParaRPr lang="en-US" dirty="0"/>
          </a:p>
        </p:txBody>
      </p:sp>
      <p:sp>
        <p:nvSpPr>
          <p:cNvPr id="21381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</a:t>
            </a: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integer 35</a:t>
            </a:r>
            <a:r>
              <a:rPr lang="en-US" sz="2400" baseline="-25000" dirty="0" smtClean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 smtClean="0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 smtClean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smtClean="0">
                <a:ea typeface="Times New Roman" pitchFamily="-65" charset="0"/>
                <a:cs typeface="Times New Roman" pitchFamily="-65" charset="0"/>
              </a:rPr>
              <a:t>Registers 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Opcodes and function </a:t>
            </a:r>
            <a:r>
              <a:rPr lang="en-US" sz="2000" dirty="0" smtClean="0">
                <a:ea typeface="Times New Roman" pitchFamily="-65" charset="0"/>
                <a:cs typeface="Times New Roman" pitchFamily="-65" charset="0"/>
              </a:rPr>
              <a:t>fields: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1" y="2249488"/>
            <a:ext cx="5362577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1401" y="1447800"/>
            <a:ext cx="5363649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581400" y="2706688"/>
            <a:ext cx="5362577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581402" y="1868488"/>
            <a:ext cx="5362575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581400" y="3163888"/>
            <a:ext cx="5362578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2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Need to specify a target address if branch taken</a:t>
            </a:r>
          </a:p>
          <a:p>
            <a:pPr lvl="1"/>
            <a:r>
              <a:rPr lang="en-US" dirty="0" smtClean="0"/>
              <a:t>Also specify two registers to compare</a:t>
            </a:r>
          </a:p>
          <a:p>
            <a:r>
              <a:rPr lang="en-US" dirty="0" smtClean="0"/>
              <a:t>Use I-Format:</a:t>
            </a:r>
          </a:p>
          <a:p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specifies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(4) vs.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 (5)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/>
              <a:t> specify registers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best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>
                <a:solidFill>
                  <a:srgbClr val="FF0000"/>
                </a:solidFill>
              </a:rPr>
              <a:t> to specify addresses?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3192" y="3566160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91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 Usage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 typically used for loops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Loops are generally small (&lt; 50 instructions)</a:t>
            </a:r>
          </a:p>
          <a:p>
            <a:pPr lvl="1"/>
            <a:r>
              <a:rPr lang="en-US" dirty="0" smtClean="0"/>
              <a:t>Function calls and unconditional jumps handled with jump instructions (J-Format)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Instructions stored in a localized area of memory (Code/Text)</a:t>
            </a:r>
          </a:p>
          <a:p>
            <a:pPr lvl="1"/>
            <a:r>
              <a:rPr lang="en-US" dirty="0" smtClean="0"/>
              <a:t>Largest branch distance limited by size of code</a:t>
            </a:r>
          </a:p>
          <a:p>
            <a:pPr lvl="1"/>
            <a:r>
              <a:rPr lang="en-US" dirty="0" smtClean="0"/>
              <a:t>Address of current instruction stored in the program counter (PC)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2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PC-Relative 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PC-Relative Addressing:</a:t>
            </a:r>
            <a:r>
              <a:rPr lang="en-US" dirty="0" smtClean="0"/>
              <a:t>  Use the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field as a two’s complement offset to PC</a:t>
            </a:r>
          </a:p>
          <a:p>
            <a:pPr lvl="1"/>
            <a:r>
              <a:rPr lang="en-US" dirty="0" smtClean="0"/>
              <a:t>Branches generally change the PC by a small amount</a:t>
            </a:r>
          </a:p>
          <a:p>
            <a:pPr lvl="1"/>
            <a:r>
              <a:rPr lang="en-US" dirty="0" smtClean="0"/>
              <a:t>Can specify ± 2</a:t>
            </a:r>
            <a:r>
              <a:rPr lang="en-US" baseline="30000" dirty="0" smtClean="0"/>
              <a:t>15</a:t>
            </a:r>
            <a:r>
              <a:rPr lang="en-US" dirty="0" smtClean="0"/>
              <a:t> addresses from the PC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1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Calculation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PC + 4 =</a:t>
            </a:r>
            <a:r>
              <a:rPr lang="en-US" dirty="0" smtClean="0"/>
              <a:t>	next instruction</a:t>
            </a:r>
          </a:p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Observations: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is number of instructions to jump (remember, specifies words) either forward (+) or backwards (–)</a:t>
            </a:r>
          </a:p>
          <a:p>
            <a:pPr lvl="1"/>
            <a:r>
              <a:rPr lang="en-US" dirty="0" smtClean="0"/>
              <a:t>Branch from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 smtClean="0"/>
              <a:t> for hardware reasons; will be clear why later in the course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16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24" charset="0"/>
              </a:rPr>
              <a:t>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I-Format fields: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	(look </a:t>
            </a:r>
            <a:r>
              <a:rPr lang="en-US" dirty="0"/>
              <a:t>up </a:t>
            </a:r>
            <a:r>
              <a:rPr lang="en-US" dirty="0" smtClean="0"/>
              <a:t>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(second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/>
              <a:t>= ???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64629" y="1371600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Start counting from instruction AFTER the branch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057" y="2623457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37560" y="5715001"/>
            <a:ext cx="548640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78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93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3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748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 on PC-addressing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Does the value in branch immediate field change if we move the code?</a:t>
            </a:r>
          </a:p>
          <a:p>
            <a:pPr lvl="1"/>
            <a:r>
              <a:rPr lang="en-US" dirty="0" smtClean="0"/>
              <a:t>If moving individual lines of code, then yes</a:t>
            </a:r>
          </a:p>
          <a:p>
            <a:pPr lvl="1"/>
            <a:r>
              <a:rPr lang="en-US" dirty="0" smtClean="0"/>
              <a:t>If moving all of code, then no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pPr lvl="1"/>
            <a:r>
              <a:rPr lang="en-US" dirty="0" smtClean="0"/>
              <a:t>Other instructions save us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/>
              </a:rPr>
              <a:t>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7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For branches, we assumed that we won’t want to branch too far, so we can specify a </a:t>
            </a:r>
            <a:r>
              <a:rPr lang="en-US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the PC</a:t>
            </a:r>
          </a:p>
          <a:p>
            <a:r>
              <a:rPr lang="en-US" dirty="0" smtClean="0"/>
              <a:t>For general jumps (</a:t>
            </a:r>
            <a:r>
              <a:rPr lang="en-US" dirty="0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Ideally, we would specify a 32-bit memory address to jump to</a:t>
            </a:r>
          </a:p>
          <a:p>
            <a:pPr lvl="1"/>
            <a:r>
              <a:rPr lang="en-US" dirty="0" smtClean="0"/>
              <a:t>Unfortunately, we can’t fit both a 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a 32-bit address into a single 32-bit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9400" y="3200400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Assembly  </a:t>
            </a:r>
            <a:r>
              <a:rPr lang="en-US" sz="1800" b="1" dirty="0" smtClean="0"/>
              <a:t>Language Program </a:t>
            </a:r>
            <a:r>
              <a:rPr lang="en-US" sz="1800" b="1" dirty="0"/>
              <a:t>(</a:t>
            </a:r>
            <a:r>
              <a:rPr lang="en-US" sz="1800" b="1" dirty="0" smtClean="0"/>
              <a:t>e.g., MIPS</a:t>
            </a:r>
            <a:r>
              <a:rPr lang="en-US" sz="1800" b="1" dirty="0"/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bg1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137636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Define two “fields” of these bit widths: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b="1" dirty="0" smtClean="0"/>
              <a:t>Key Concepts:</a:t>
            </a:r>
          </a:p>
          <a:p>
            <a:pPr lvl="1"/>
            <a:r>
              <a:rPr lang="en-US" dirty="0" smtClean="0"/>
              <a:t>Keep </a:t>
            </a:r>
            <a:r>
              <a:rPr lang="en-US" sz="2600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</a:t>
            </a:r>
            <a:br>
              <a:rPr lang="en-US" dirty="0" smtClean="0"/>
            </a:br>
            <a:r>
              <a:rPr lang="en-US" dirty="0" smtClean="0"/>
              <a:t>I-Format for consistency</a:t>
            </a:r>
          </a:p>
          <a:p>
            <a:pPr lvl="1"/>
            <a:r>
              <a:rPr lang="en-US" dirty="0" smtClean="0"/>
              <a:t>Collapse all other fields to make room for large target address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3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3192" y="3154680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10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specify 2</a:t>
            </a:r>
            <a:r>
              <a:rPr lang="en-US" baseline="30000" dirty="0" smtClean="0"/>
              <a:t>26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Still going to word-aligned instructions, so add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 as last two bits (multiply by 4)</a:t>
            </a:r>
          </a:p>
          <a:p>
            <a:pPr lvl="1"/>
            <a:r>
              <a:rPr lang="en-US" dirty="0" smtClean="0"/>
              <a:t>This brings us to 28 bits of a 32-bit address</a:t>
            </a:r>
          </a:p>
          <a:p>
            <a:r>
              <a:rPr lang="en-US" dirty="0" smtClean="0"/>
              <a:t>Take the 4 highest order bits from the PC</a:t>
            </a:r>
          </a:p>
          <a:p>
            <a:pPr lvl="1"/>
            <a:r>
              <a:rPr lang="en-US" dirty="0" smtClean="0"/>
              <a:t>Cannot reach </a:t>
            </a:r>
            <a:r>
              <a:rPr lang="en-US" i="1" dirty="0" smtClean="0"/>
              <a:t>everywhere</a:t>
            </a:r>
            <a:r>
              <a:rPr lang="en-US" dirty="0" smtClean="0"/>
              <a:t>, but adequate almost all of the time, since programs aren’t that long</a:t>
            </a:r>
          </a:p>
          <a:p>
            <a:pPr lvl="1"/>
            <a:r>
              <a:rPr lang="en-US" dirty="0" smtClean="0"/>
              <a:t>Only problematic if code straddles a 256MB boundary</a:t>
            </a:r>
          </a:p>
          <a:p>
            <a:r>
              <a:rPr lang="en-US" dirty="0" smtClean="0"/>
              <a:t>If necessary, use 2 jumps or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(R-Format)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70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Jump instruction: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PC = {</a:t>
            </a:r>
            <a:r>
              <a:rPr lang="en-US" dirty="0" smtClean="0">
                <a:solidFill>
                  <a:srgbClr val="FF0000"/>
                </a:solidFill>
              </a:rPr>
              <a:t> (PC+4)[</a:t>
            </a:r>
            <a:r>
              <a:rPr lang="en-US" dirty="0">
                <a:solidFill>
                  <a:srgbClr val="FF0000"/>
                </a:solidFill>
              </a:rPr>
              <a:t>31..28], target address, 00 }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, , } means </a:t>
            </a:r>
            <a:r>
              <a:rPr lang="en-US" dirty="0" smtClean="0"/>
              <a:t>concatenation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 4 bits , 26 bits , 2 bits } = 32 bit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Book uses || instead</a:t>
            </a:r>
            <a:endParaRPr lang="en-US" dirty="0"/>
          </a:p>
          <a:p>
            <a:pPr lvl="1"/>
            <a:r>
              <a:rPr lang="en-US" dirty="0" smtClean="0"/>
              <a:t>Array indexing:  [31..28] means highest 4 bits</a:t>
            </a:r>
          </a:p>
          <a:p>
            <a:pPr lvl="1"/>
            <a:r>
              <a:rPr lang="en-US" dirty="0" smtClean="0"/>
              <a:t>For hardware reasons, use PC+4 instead of PC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13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MAL vs. TAL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True Assembly Language (TAL)</a:t>
            </a:r>
          </a:p>
          <a:p>
            <a:pPr lvl="1"/>
            <a:r>
              <a:rPr lang="en-US" dirty="0" smtClean="0"/>
              <a:t>The instructions a computer understands and executes</a:t>
            </a:r>
          </a:p>
          <a:p>
            <a:endParaRPr lang="en-US" dirty="0" smtClean="0"/>
          </a:p>
          <a:p>
            <a:r>
              <a:rPr lang="en-US" dirty="0" smtClean="0"/>
              <a:t>MIPS Assembly Language (MAL)</a:t>
            </a:r>
          </a:p>
          <a:p>
            <a:pPr lvl="1"/>
            <a:r>
              <a:rPr lang="en-US" dirty="0" smtClean="0"/>
              <a:t>Instructions the assembly programmer can use</a:t>
            </a:r>
            <a:br>
              <a:rPr lang="en-US" dirty="0" smtClean="0"/>
            </a:br>
            <a:r>
              <a:rPr lang="en-US" dirty="0" smtClean="0"/>
              <a:t>(includes pseudo-instructions)</a:t>
            </a:r>
          </a:p>
          <a:p>
            <a:pPr lvl="1"/>
            <a:r>
              <a:rPr lang="en-US" dirty="0" smtClean="0"/>
              <a:t>Each MAL instruction becomes 1 or more TAL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1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Certain C statements are implemented unintuitively in MIPS</a:t>
            </a:r>
          </a:p>
          <a:p>
            <a:pPr lvl="1"/>
            <a:r>
              <a:rPr lang="en-US" dirty="0" smtClean="0"/>
              <a:t>e.g. 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dirty="0" smtClean="0"/>
              <a:t>) via add $zero</a:t>
            </a:r>
          </a:p>
          <a:p>
            <a:r>
              <a:rPr lang="en-US" dirty="0" smtClean="0"/>
              <a:t>MIPS has a set of “pseudo-instructions” to make programming easier</a:t>
            </a:r>
          </a:p>
          <a:p>
            <a:pPr lvl="1"/>
            <a:r>
              <a:rPr lang="en-US" dirty="0" smtClean="0"/>
              <a:t>More intuitive to read, but get translated into actual instructions later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move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dst,src</a:t>
            </a:r>
            <a:r>
              <a:rPr lang="en-US" dirty="0" smtClean="0">
                <a:latin typeface="+mj-lt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/>
              </a:rPr>
              <a:t>translated into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add dst,src,$zero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14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of pseudo-instructions:  </a:t>
            </a:r>
            <a:r>
              <a:rPr lang="en-US" sz="2000" dirty="0" smtClean="0">
                <a:hlinkClick r:id="rId2"/>
              </a:rPr>
              <a:t>http://en.wikipedia.org/wiki/MIPS_architecture#Pseudo_instructions</a:t>
            </a:r>
            <a:endParaRPr lang="en-US" dirty="0" smtClean="0"/>
          </a:p>
          <a:p>
            <a:pPr lvl="1"/>
            <a:r>
              <a:rPr lang="en-US" dirty="0" smtClean="0"/>
              <a:t>List also includes instruction translation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Address </a:t>
            </a:r>
            <a:r>
              <a:rPr lang="en-US" dirty="0" smtClean="0"/>
              <a:t>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la </a:t>
            </a:r>
            <a:r>
              <a:rPr lang="en-US" dirty="0" err="1" smtClean="0">
                <a:latin typeface="Courier New"/>
                <a:cs typeface="Courier New"/>
              </a:rPr>
              <a:t>dst,label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Loads address of specified label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Load Immediate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Loads 32-bit immediate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MARS has additional pseudo-instructions</a:t>
            </a:r>
          </a:p>
          <a:p>
            <a:pPr lvl="1"/>
            <a:r>
              <a:rPr lang="en-US" dirty="0" smtClean="0"/>
              <a:t>See Help (F1) for full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74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Assembler Register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Problem: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When breaking up a pseudo-instruction, the assembler may need to use an extra register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If it uses a regular register, it’ll overwrite whatever the program has put into it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Solution: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Reserve a register (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for “assembler temporary”) that assembler will use to break up pseudo-instructions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Since the assembler may use this at any time, it’s not safe to code with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2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Dealing With Large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deal with 32-bit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Sometimes want to use </a:t>
            </a:r>
            <a:r>
              <a:rPr lang="en-US" dirty="0" err="1" smtClean="0"/>
              <a:t>immediates</a:t>
            </a:r>
            <a:r>
              <a:rPr lang="en-US" dirty="0" smtClean="0"/>
              <a:t> &gt; ± 2</a:t>
            </a:r>
            <a:r>
              <a:rPr lang="en-US" baseline="30000" dirty="0" smtClean="0"/>
              <a:t>15</a:t>
            </a:r>
            <a:r>
              <a:rPr lang="en-US" dirty="0" smtClean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Bitwise logic operations with 32-bit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Solution:  </a:t>
            </a:r>
            <a:r>
              <a:rPr lang="en-US" dirty="0" smtClean="0"/>
              <a:t>Don’t mess with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Upper Immediate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Moves 16-bit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/>
              <a:t> into upper half (bits 16-31)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zeros the lower half (bits 0-15)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3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solidFill>
                  <a:schemeClr val="accent1"/>
                </a:solidFill>
              </a:rPr>
              <a:t>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Want: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$t0,$t0,0xABABCDCD</a:t>
            </a:r>
            <a:endParaRPr lang="en-US" dirty="0" smtClean="0"/>
          </a:p>
          <a:p>
            <a:pPr lvl="1"/>
            <a:r>
              <a:rPr lang="en-US" dirty="0" smtClean="0"/>
              <a:t>This is a </a:t>
            </a:r>
            <a:r>
              <a:rPr lang="en-US" dirty="0" smtClean="0">
                <a:solidFill>
                  <a:srgbClr val="0926B7"/>
                </a:solidFill>
              </a:rPr>
              <a:t>pseudo-instruction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Translates into: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$at,0xABAB		# upper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$at,$at,0xCDCD	# lower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$t0,$t0,$at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move</a:t>
            </a:r>
          </a:p>
          <a:p>
            <a:pPr>
              <a:spcBef>
                <a:spcPts val="5400"/>
              </a:spcBef>
            </a:pPr>
            <a:r>
              <a:rPr lang="en-US" dirty="0" smtClean="0"/>
              <a:t>Now we can handle everything with a 16-bit immediate!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4147457"/>
            <a:ext cx="5257800" cy="815646"/>
            <a:chOff x="3940629" y="4147457"/>
            <a:chExt cx="5257800" cy="815646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886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Only the assembler gets to use $at ($1)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356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place the address of LOOP in $v0?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latin typeface="Courier"/>
                <a:cs typeface="Courier"/>
              </a:rPr>
              <a:t>la $t1, LOOP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lw</a:t>
            </a:r>
            <a:r>
              <a:rPr lang="en-US" sz="2400" dirty="0" smtClean="0">
                <a:latin typeface="Courier"/>
                <a:cs typeface="Courier"/>
              </a:rPr>
              <a:t> $v0, 0($t1)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2</a:t>
            </a:r>
            <a:r>
              <a:rPr lang="en-US" sz="2400" dirty="0" smtClean="0">
                <a:latin typeface="Courier"/>
                <a:cs typeface="Courier"/>
              </a:rPr>
              <a:t>) </a:t>
            </a:r>
            <a:r>
              <a:rPr lang="en-US" sz="2400" dirty="0" err="1" smtClean="0">
                <a:latin typeface="Courier"/>
                <a:cs typeface="Courier"/>
              </a:rPr>
              <a:t>jal</a:t>
            </a:r>
            <a:r>
              <a:rPr lang="en-US" sz="2400" dirty="0" smtClean="0">
                <a:latin typeface="Courier"/>
                <a:cs typeface="Courier"/>
              </a:rPr>
              <a:t> LOOP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LOOP: </a:t>
            </a:r>
            <a:r>
              <a:rPr lang="en-US" sz="2400" dirty="0" err="1" smtClean="0">
                <a:latin typeface="Courier"/>
                <a:cs typeface="Courier"/>
              </a:rPr>
              <a:t>addu</a:t>
            </a:r>
            <a:r>
              <a:rPr lang="en-US" sz="2400" dirty="0" smtClean="0">
                <a:latin typeface="Courier"/>
                <a:cs typeface="Courier"/>
              </a:rPr>
              <a:t> $v0, $</a:t>
            </a:r>
            <a:r>
              <a:rPr lang="en-US" sz="2400" dirty="0" err="1" smtClean="0">
                <a:latin typeface="Courier"/>
                <a:cs typeface="Courier"/>
              </a:rPr>
              <a:t>ra</a:t>
            </a:r>
            <a:r>
              <a:rPr lang="en-US" sz="2400" dirty="0" smtClean="0">
                <a:latin typeface="Courier"/>
                <a:cs typeface="Courier"/>
              </a:rPr>
              <a:t>, $zero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3</a:t>
            </a:r>
            <a:r>
              <a:rPr lang="en-US" sz="2400" dirty="0" smtClean="0">
                <a:latin typeface="Courier"/>
                <a:cs typeface="Courier"/>
              </a:rPr>
              <a:t>) la $v0, LOOP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27432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  1  2  3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T, T, T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T, T, F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T, T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T, F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F, T</a:t>
            </a:r>
            <a:endParaRPr lang="en-US" sz="3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921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9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2-1 is out – start early</a:t>
            </a:r>
          </a:p>
          <a:p>
            <a:endParaRPr lang="en-US" dirty="0" smtClean="0"/>
          </a:p>
          <a:p>
            <a:r>
              <a:rPr lang="en-US" dirty="0" smtClean="0"/>
              <a:t>HW1 (ungraded) C-to-MIPS practice problems (due 02/14 @ 23:59:59)</a:t>
            </a:r>
          </a:p>
          <a:p>
            <a:pPr lvl="1"/>
            <a:r>
              <a:rPr lang="en-US" dirty="0" smtClean="0"/>
              <a:t>Will help you a lot with the midterm so don’t skip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Piazza </a:t>
            </a:r>
            <a:r>
              <a:rPr lang="en-US" dirty="0" smtClean="0"/>
              <a:t>Etiquette</a:t>
            </a:r>
          </a:p>
          <a:p>
            <a:pPr lvl="1"/>
            <a:r>
              <a:rPr lang="en-US" dirty="0" smtClean="0"/>
              <a:t>Please don’t post code. We do not debug over piazza. Come to OH instead!</a:t>
            </a:r>
          </a:p>
          <a:p>
            <a:pPr lvl="1"/>
            <a:r>
              <a:rPr lang="en-US" dirty="0" smtClean="0"/>
              <a:t>Search through other posts, FAQs before posting a question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idx="1"/>
          </p:nvPr>
        </p:nvSpPr>
        <p:spPr>
          <a:xfrm>
            <a:off x="411956" y="1143000"/>
            <a:ext cx="8305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/>
              <a:t>Paper and pencil example (unsigned</a:t>
            </a:r>
            <a:r>
              <a:rPr lang="en-US" sz="4600" dirty="0" smtClean="0"/>
              <a:t>):</a:t>
            </a:r>
          </a:p>
          <a:p>
            <a:pPr marL="463550" lvl="1" indent="-6350">
              <a:buFontTx/>
              <a:buNone/>
            </a:pPr>
            <a:r>
              <a:rPr lang="en-US" sz="5700" dirty="0" smtClean="0">
                <a:latin typeface="Courier"/>
              </a:rPr>
              <a:t>	 Multiplicand	 1000		8	</a:t>
            </a:r>
          </a:p>
          <a:p>
            <a:pPr marL="463550" lvl="1" indent="-6350">
              <a:buFontTx/>
              <a:buNone/>
            </a:pPr>
            <a:r>
              <a:rPr lang="en-US" sz="5700" dirty="0">
                <a:latin typeface="Courier"/>
              </a:rPr>
              <a:t> </a:t>
            </a:r>
            <a:r>
              <a:rPr lang="en-US" sz="5700" dirty="0" smtClean="0">
                <a:latin typeface="Courier"/>
              </a:rPr>
              <a:t>Multiplier   </a:t>
            </a:r>
            <a:r>
              <a:rPr lang="en-US" sz="5700" u="sng" dirty="0">
                <a:latin typeface="Courier"/>
              </a:rPr>
              <a:t>x1001</a:t>
            </a:r>
            <a:r>
              <a:rPr lang="en-US" sz="5700" dirty="0">
                <a:latin typeface="Courier"/>
              </a:rPr>
              <a:t>		</a:t>
            </a:r>
            <a:r>
              <a:rPr lang="en-US" sz="5700" dirty="0" smtClean="0">
                <a:latin typeface="Courier"/>
              </a:rPr>
              <a:t>9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 1000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  0000</a:t>
            </a:r>
            <a:br>
              <a:rPr lang="en-US" sz="5700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</a:t>
            </a:r>
            <a:r>
              <a:rPr lang="en-US" sz="5700" u="sng" dirty="0" smtClean="0">
                <a:latin typeface="Courier"/>
              </a:rPr>
              <a:t>+1000    </a:t>
            </a:r>
            <a:br>
              <a:rPr lang="en-US" sz="5700" u="sng" dirty="0" smtClean="0">
                <a:latin typeface="Courier"/>
              </a:rPr>
            </a:br>
            <a:r>
              <a:rPr lang="en-US" sz="5700" dirty="0" smtClean="0">
                <a:latin typeface="Courier"/>
              </a:rPr>
              <a:t>           01001000</a:t>
            </a:r>
            <a:r>
              <a:rPr lang="en-US" sz="5700" dirty="0">
                <a:latin typeface="Courier"/>
              </a:rPr>
              <a:t>	</a:t>
            </a:r>
            <a:r>
              <a:rPr lang="en-US" sz="6300" dirty="0">
                <a:latin typeface="Courier"/>
              </a:rPr>
              <a:t>	</a:t>
            </a:r>
            <a:r>
              <a:rPr lang="en-US" sz="5700" dirty="0" smtClean="0">
                <a:latin typeface="Courier"/>
              </a:rPr>
              <a:t>72</a:t>
            </a:r>
            <a:endParaRPr lang="en-US" sz="5700" dirty="0"/>
          </a:p>
          <a:p>
            <a:r>
              <a:rPr lang="en-US" sz="4600" dirty="0" err="1"/>
              <a:t>m</a:t>
            </a:r>
            <a:r>
              <a:rPr lang="en-US" sz="4600" dirty="0"/>
              <a:t> bits </a:t>
            </a:r>
            <a:r>
              <a:rPr lang="en-US" sz="4600" dirty="0" err="1"/>
              <a:t>x</a:t>
            </a:r>
            <a:r>
              <a:rPr lang="en-US" sz="4600" dirty="0"/>
              <a:t> </a:t>
            </a:r>
            <a:r>
              <a:rPr lang="en-US" sz="4600" dirty="0" err="1"/>
              <a:t>n</a:t>
            </a:r>
            <a:r>
              <a:rPr lang="en-US" sz="4600" dirty="0"/>
              <a:t> bits = </a:t>
            </a:r>
            <a:r>
              <a:rPr lang="en-US" sz="4600" dirty="0" err="1"/>
              <a:t>m</a:t>
            </a:r>
            <a:r>
              <a:rPr lang="en-US" sz="4600" dirty="0"/>
              <a:t> + </a:t>
            </a:r>
            <a:r>
              <a:rPr lang="en-US" sz="4600" dirty="0" err="1"/>
              <a:t>n</a:t>
            </a:r>
            <a:r>
              <a:rPr lang="en-US" sz="4600" dirty="0"/>
              <a:t> bit 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7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>
            <a:normAutofit lnSpcReduction="10000"/>
          </a:bodyPr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In </a:t>
            </a:r>
            <a:r>
              <a:rPr lang="en-GB" dirty="0"/>
              <a:t>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Syntax </a:t>
            </a:r>
            <a:r>
              <a:rPr lang="en-GB" dirty="0"/>
              <a:t>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smtClean="0"/>
              <a:t>registers:</a:t>
            </a:r>
            <a:endParaRPr lang="en-GB" dirty="0"/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upper half in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lower half in </a:t>
            </a:r>
            <a:r>
              <a:rPr lang="en-GB" dirty="0" smtClean="0">
                <a:solidFill>
                  <a:srgbClr val="FF0000"/>
                </a:solidFill>
              </a:rPr>
              <a:t>lo</a:t>
            </a:r>
          </a:p>
          <a:p>
            <a:pPr marL="855663" lvl="1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70C0"/>
                </a:solidFill>
              </a:rPr>
              <a:t>hi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&amp; </a:t>
            </a: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</a:t>
            </a:r>
            <a:r>
              <a:rPr lang="en-GB" dirty="0"/>
              <a:t>register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070C0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1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924800" cy="5291138"/>
          </a:xfrm>
          <a:ln/>
        </p:spPr>
        <p:txBody>
          <a:bodyPr lIns="63360" tIns="25560" rIns="63360" bIns="25560">
            <a:normAutofit lnSpcReduction="10000"/>
          </a:bodyPr>
          <a:lstStyle/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Example</a:t>
            </a:r>
            <a:r>
              <a:rPr lang="en-GB" dirty="0"/>
              <a:t>: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solidFill>
                  <a:srgbClr val="FF0000"/>
                </a:solidFill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solidFill>
                  <a:srgbClr val="0070C0"/>
                </a:solidFill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solidFill>
                  <a:srgbClr val="0070C0"/>
                </a:solidFill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solidFill>
                  <a:srgbClr val="0070C0"/>
                </a:solidFill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mult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$s2</a:t>
            </a:r>
            <a:r>
              <a:rPr lang="en-GB" dirty="0">
                <a:latin typeface="Courier"/>
                <a:cs typeface="Courier"/>
              </a:rPr>
              <a:t>,</a:t>
            </a:r>
            <a:r>
              <a:rPr lang="en-GB" dirty="0">
                <a:solidFill>
                  <a:srgbClr val="0070C0"/>
                </a:solidFill>
                <a:latin typeface="Courier"/>
                <a:cs typeface="Courier"/>
              </a:rPr>
              <a:t>$s3</a:t>
            </a:r>
            <a:r>
              <a:rPr lang="en-GB" dirty="0">
                <a:latin typeface="Courier"/>
                <a:cs typeface="Courier"/>
              </a:rPr>
              <a:t>	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b*c</a:t>
            </a:r>
            <a:r>
              <a:rPr lang="en-GB" dirty="0">
                <a:latin typeface="Courier"/>
                <a:cs typeface="Courier"/>
              </a:rPr>
              <a:t>		   </a:t>
            </a:r>
            <a:endParaRPr lang="en-GB" dirty="0" smtClean="0">
              <a:latin typeface="Courier"/>
              <a:cs typeface="Courier"/>
            </a:endParaRPr>
          </a:p>
          <a:p>
            <a:pPr marL="463550" lvl="1" indent="-6350" defTabSz="449263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mfhi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$s0		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upper half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of</a:t>
            </a:r>
            <a:b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  <a:cs typeface="Courier"/>
              </a:rPr>
              <a:t>               </a:t>
            </a:r>
            <a:r>
              <a:rPr lang="en-GB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product into $s0</a:t>
            </a:r>
            <a:r>
              <a:rPr lang="en-GB" dirty="0">
                <a:latin typeface="Courier"/>
                <a:cs typeface="Courier"/>
              </a:rPr>
              <a:t/>
            </a:r>
            <a:br>
              <a:rPr lang="en-GB" dirty="0">
                <a:latin typeface="Courier"/>
                <a:cs typeface="Courier"/>
              </a:rPr>
            </a:b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 err="1" smtClean="0">
                <a:latin typeface="Courier"/>
                <a:cs typeface="Courier"/>
              </a:rPr>
              <a:t>mflo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$s1		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lower half of</a:t>
            </a:r>
            <a:br>
              <a:rPr lang="en-GB" dirty="0">
                <a:solidFill>
                  <a:srgbClr val="7F7F7F"/>
                </a:solidFill>
                <a:latin typeface="Courier"/>
                <a:cs typeface="Courier"/>
              </a:rPr>
            </a:br>
            <a:r>
              <a:rPr lang="en-GB" dirty="0">
                <a:latin typeface="Courier"/>
                <a:cs typeface="Courier"/>
              </a:rPr>
              <a:t>          </a:t>
            </a:r>
            <a:r>
              <a:rPr lang="en-GB" dirty="0" smtClean="0">
                <a:latin typeface="Courier"/>
                <a:cs typeface="Courier"/>
              </a:rPr>
              <a:t>     </a:t>
            </a:r>
            <a:r>
              <a:rPr lang="en-GB" dirty="0">
                <a:solidFill>
                  <a:srgbClr val="7F7F7F"/>
                </a:solidFill>
                <a:latin typeface="Courier"/>
                <a:cs typeface="Courier"/>
              </a:rPr>
              <a:t># product into $s1</a:t>
            </a:r>
          </a:p>
          <a:p>
            <a:pPr marL="201613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Note</a:t>
            </a:r>
            <a:r>
              <a:rPr lang="en-GB" dirty="0"/>
              <a:t>: Often, we only care about the lower </a:t>
            </a:r>
            <a:r>
              <a:rPr lang="en-GB" dirty="0" smtClean="0"/>
              <a:t> half </a:t>
            </a:r>
            <a:r>
              <a:rPr lang="en-GB" dirty="0"/>
              <a:t>of the </a:t>
            </a:r>
            <a:r>
              <a:rPr lang="en-GB" dirty="0" smtClean="0"/>
              <a:t>product</a:t>
            </a:r>
            <a:endParaRPr lang="en-GB" dirty="0"/>
          </a:p>
          <a:p>
            <a:pPr marL="601663" lvl="1" indent="-2016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Pseudo-inst.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</a:t>
            </a:r>
            <a:r>
              <a:rPr lang="en-GB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dirty="0"/>
              <a:t>expands to 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mult</a:t>
            </a:r>
            <a:r>
              <a:rPr lang="en-GB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GB" dirty="0" err="1" smtClean="0">
                <a:solidFill>
                  <a:srgbClr val="FF0000"/>
                </a:solidFill>
                <a:latin typeface="Courier"/>
                <a:cs typeface="Courier"/>
              </a:rPr>
              <a:t>mflo</a:t>
            </a:r>
            <a:endParaRPr lang="en-GB" dirty="0">
              <a:solidFill>
                <a:srgbClr val="FFE39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31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en-US" dirty="0"/>
              <a:t>Paper and pencil example (unsigned):</a:t>
            </a:r>
          </a:p>
          <a:p>
            <a:pPr marL="463550" lvl="1" indent="-6350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dirty="0" smtClean="0">
                <a:latin typeface="Courier"/>
              </a:rPr>
              <a:t>   </a:t>
            </a:r>
            <a:r>
              <a:rPr lang="en-US" u="sng" dirty="0" smtClean="0">
                <a:latin typeface="Courier"/>
              </a:rPr>
              <a:t>   </a:t>
            </a:r>
            <a:r>
              <a:rPr lang="en-US" u="sng" dirty="0">
                <a:latin typeface="Courier"/>
              </a:rPr>
              <a:t>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  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dirty="0"/>
              <a:t>Dividend = Quotient </a:t>
            </a:r>
            <a:r>
              <a:rPr lang="en-US" dirty="0" err="1"/>
              <a:t>x</a:t>
            </a:r>
            <a:r>
              <a:rPr lang="en-US" dirty="0"/>
              <a:t> Divisor +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>
            <a:normAutofit fontScale="92500" lnSpcReduction="20000"/>
          </a:bodyPr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Syntax </a:t>
            </a:r>
            <a:r>
              <a:rPr lang="en-GB" sz="2800" dirty="0"/>
              <a:t>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Implements </a:t>
            </a:r>
            <a:r>
              <a:rPr lang="en-GB" sz="2800" dirty="0"/>
              <a:t>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Example </a:t>
            </a:r>
            <a:r>
              <a:rPr lang="en-GB" sz="2800" dirty="0"/>
              <a:t>in C:	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a = c / d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0000"/>
                </a:solidFill>
                <a:latin typeface="Courier"/>
              </a:rPr>
              <a:t>    </a:t>
            </a:r>
            <a:r>
              <a:rPr lang="en-GB" sz="2400" dirty="0" smtClean="0">
                <a:solidFill>
                  <a:srgbClr val="0070C0"/>
                </a:solidFill>
                <a:latin typeface="Courier"/>
              </a:rPr>
              <a:t>b </a:t>
            </a:r>
            <a:r>
              <a:rPr lang="en-GB" sz="2400" dirty="0">
                <a:solidFill>
                  <a:srgbClr val="0070C0"/>
                </a:solidFill>
                <a:latin typeface="Courier"/>
              </a:rPr>
              <a:t>= c % d;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in </a:t>
            </a:r>
            <a:r>
              <a:rPr lang="en-GB" sz="2800" dirty="0"/>
              <a:t>MIPS: </a:t>
            </a:r>
            <a:r>
              <a:rPr lang="en-GB" sz="3000" dirty="0" smtClean="0">
                <a:solidFill>
                  <a:srgbClr val="FF0000"/>
                </a:solidFill>
                <a:latin typeface="Courier New"/>
                <a:cs typeface="Courier New"/>
              </a:rPr>
              <a:t>a↔</a:t>
            </a:r>
            <a:r>
              <a:rPr lang="en-GB" sz="3000" dirty="0">
                <a:solidFill>
                  <a:srgbClr val="FF0000"/>
                </a:solidFill>
                <a:latin typeface="Courier New"/>
                <a:cs typeface="Courier New"/>
              </a:rPr>
              <a:t>$</a:t>
            </a:r>
            <a:r>
              <a:rPr lang="en-GB" sz="3000" dirty="0" smtClean="0">
                <a:solidFill>
                  <a:srgbClr val="FF0000"/>
                </a:solidFill>
                <a:latin typeface="Courier New"/>
                <a:cs typeface="Courier New"/>
              </a:rPr>
              <a:t>s0</a:t>
            </a:r>
            <a:r>
              <a:rPr lang="en-GB" sz="3000" dirty="0" smtClean="0">
                <a:latin typeface="Courier New"/>
                <a:cs typeface="Courier New"/>
              </a:rPr>
              <a:t>; </a:t>
            </a:r>
            <a:r>
              <a:rPr lang="en-GB" sz="3000" dirty="0" smtClean="0">
                <a:solidFill>
                  <a:srgbClr val="0070C0"/>
                </a:solidFill>
                <a:latin typeface="Courier New"/>
                <a:cs typeface="Courier New"/>
              </a:rPr>
              <a:t>b↔$s1</a:t>
            </a:r>
            <a:r>
              <a:rPr lang="en-GB" sz="3000" dirty="0" smtClean="0">
                <a:latin typeface="Courier New"/>
                <a:cs typeface="Courier New"/>
              </a:rPr>
              <a:t>; c↔$s2; d↔$</a:t>
            </a:r>
            <a:r>
              <a:rPr lang="en-GB" sz="3000" dirty="0">
                <a:latin typeface="Courier New"/>
                <a:cs typeface="Courier New"/>
              </a:rPr>
              <a:t>s3</a:t>
            </a: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lo=c/d,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</a:t>
            </a:r>
            <a:endParaRPr lang="en-GB" sz="2400" dirty="0" smtClean="0">
              <a:latin typeface="Courier"/>
            </a:endParaRPr>
          </a:p>
          <a:p>
            <a:pPr marL="463550" lvl="1" indent="-6350" defTabSz="449263">
              <a:lnSpc>
                <a:spcPct val="110000"/>
              </a:lnSpc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solidFill>
                  <a:srgbClr val="FF0000"/>
                </a:solidFill>
                <a:latin typeface="Courier"/>
              </a:rPr>
              <a:t>mflo</a:t>
            </a:r>
            <a:r>
              <a:rPr lang="en-GB" sz="2400" dirty="0" smtClean="0">
                <a:solidFill>
                  <a:srgbClr val="FF0000"/>
                </a:solidFill>
                <a:latin typeface="Courier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urier"/>
              </a:rPr>
              <a:t>$s0</a:t>
            </a:r>
            <a:r>
              <a:rPr lang="en-GB" sz="2400" dirty="0">
                <a:latin typeface="Courier"/>
              </a:rPr>
              <a:t>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solidFill>
                  <a:srgbClr val="0070C0"/>
                </a:solidFill>
                <a:latin typeface="Courier"/>
              </a:rPr>
              <a:t>mfhi</a:t>
            </a:r>
            <a:r>
              <a:rPr lang="en-GB" sz="2400" dirty="0">
                <a:solidFill>
                  <a:srgbClr val="0070C0"/>
                </a:solidFill>
                <a:latin typeface="Courier"/>
              </a:rPr>
              <a:t> $s1</a:t>
            </a:r>
            <a:r>
              <a:rPr lang="en-GB" sz="2400" dirty="0">
                <a:latin typeface="Courier"/>
              </a:rPr>
              <a:t>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0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(but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</a:t>
            </a:r>
            <a:r>
              <a:rPr lang="en-US" dirty="0" smtClean="0"/>
              <a:t>addressing</a:t>
            </a:r>
          </a:p>
          <a:p>
            <a:pPr lvl="1">
              <a:spcBef>
                <a:spcPts val="0"/>
              </a:spcBef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760" y="3200400"/>
            <a:ext cx="8357616" cy="492443"/>
            <a:chOff x="365760" y="3182112"/>
            <a:chExt cx="8357616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754880"/>
            <a:ext cx="8357616" cy="492443"/>
            <a:chOff x="365760" y="3730752"/>
            <a:chExt cx="8357616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320" y="5760720"/>
            <a:ext cx="8449056" cy="492443"/>
            <a:chOff x="274320" y="2633472"/>
            <a:chExt cx="8449056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13039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605087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443287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9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0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3" name="Group 18"/>
          <p:cNvGrpSpPr>
            <a:grpSpLocks/>
          </p:cNvGrpSpPr>
          <p:nvPr/>
        </p:nvGrpSpPr>
        <p:grpSpPr bwMode="auto">
          <a:xfrm>
            <a:off x="301626" y="5803901"/>
            <a:ext cx="8153400" cy="519113"/>
            <a:chOff x="240" y="2496"/>
            <a:chExt cx="5136" cy="327"/>
          </a:xfrm>
        </p:grpSpPr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53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54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55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56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57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498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212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038600"/>
          </a:xfrm>
        </p:spPr>
        <p:txBody>
          <a:bodyPr>
            <a:noAutofit/>
          </a:bodyPr>
          <a:lstStyle/>
          <a:p>
            <a:r>
              <a:rPr lang="en-US" sz="2800" dirty="0"/>
              <a:t>Define “fields” of the following number of bits each: 6 + 5 + 5 + 16 = 32 </a:t>
            </a:r>
            <a:r>
              <a:rPr lang="en-US" sz="2800" dirty="0" smtClean="0"/>
              <a:t>bits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Again, each field has a name:</a:t>
            </a: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Key Concept</a:t>
            </a:r>
            <a:r>
              <a:rPr lang="en-US" sz="2400" dirty="0" smtClean="0"/>
              <a:t>: Only one field is inconsistent with R-format.  Most importantly, </a:t>
            </a:r>
            <a:r>
              <a:rPr lang="en-US" sz="2400" b="1" dirty="0" err="1" smtClean="0">
                <a:latin typeface="Courier New" pitchFamily="-65" charset="0"/>
              </a:rPr>
              <a:t>opcode</a:t>
            </a:r>
            <a:r>
              <a:rPr lang="en-US" sz="2400" dirty="0" smtClean="0"/>
              <a:t> is still in same location.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5100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 smtClean="0"/>
              <a:t>Later, we’ll </a:t>
            </a:r>
            <a:r>
              <a:rPr lang="en-US" dirty="0"/>
              <a:t>see what to do when </a:t>
            </a:r>
            <a:r>
              <a:rPr lang="en-US" dirty="0" smtClean="0"/>
              <a:t>a value is </a:t>
            </a:r>
            <a:r>
              <a:rPr lang="en-US" dirty="0"/>
              <a:t>too </a:t>
            </a:r>
            <a:r>
              <a:rPr lang="en-US" dirty="0" smtClean="0"/>
              <a:t>big for 16 bits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5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  <p:sp>
        <p:nvSpPr>
          <p:cNvPr id="2134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9550"/>
            <a:ext cx="8305800" cy="36258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</a:t>
            </a:r>
            <a:r>
              <a:rPr lang="en-US" dirty="0" smtClean="0"/>
              <a:t>decimal in assembly code)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91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</TotalTime>
  <Words>1775</Words>
  <Application>Microsoft Office PowerPoint</Application>
  <PresentationFormat>On-screen Show (4:3)</PresentationFormat>
  <Paragraphs>459</Paragraphs>
  <Slides>36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ＭＳ Ｐゴシック</vt:lpstr>
      <vt:lpstr>18 VAG Rounded Thin   55390</vt:lpstr>
      <vt:lpstr>Arial</vt:lpstr>
      <vt:lpstr>Calibri</vt:lpstr>
      <vt:lpstr>Corbel</vt:lpstr>
      <vt:lpstr>Courier</vt:lpstr>
      <vt:lpstr>Courier New</vt:lpstr>
      <vt:lpstr>Times</vt:lpstr>
      <vt:lpstr>Times New Roman</vt:lpstr>
      <vt:lpstr>Wingdings</vt:lpstr>
      <vt:lpstr>Office Theme</vt:lpstr>
      <vt:lpstr>Image</vt:lpstr>
      <vt:lpstr>CS 61C:  Great Ideas in Computer Architecture  MIPS Instruction Formats</vt:lpstr>
      <vt:lpstr>Levels of Representation/Interpretation</vt:lpstr>
      <vt:lpstr>Instruction Formats</vt:lpstr>
      <vt:lpstr>R-Format Instructions (1/5)</vt:lpstr>
      <vt:lpstr>R-Format Example (1/2)</vt:lpstr>
      <vt:lpstr>R-Format Example (2/2)</vt:lpstr>
      <vt:lpstr>I-Format Instructions (1/2)</vt:lpstr>
      <vt:lpstr>I-Format Instructions (2/2)</vt:lpstr>
      <vt:lpstr>I-Format Example (1/2)</vt:lpstr>
      <vt:lpstr>I-Format Example (2/2)</vt:lpstr>
      <vt:lpstr>Clicker/Peer Instruction</vt:lpstr>
      <vt:lpstr>Branching Instructions</vt:lpstr>
      <vt:lpstr>Branching Instruction Usage</vt:lpstr>
      <vt:lpstr>PC-Relative Addressing</vt:lpstr>
      <vt:lpstr>Branch Calculation</vt:lpstr>
      <vt:lpstr>Branch Example (1/2)</vt:lpstr>
      <vt:lpstr>Branch Example (2/2)</vt:lpstr>
      <vt:lpstr>Questions on PC-addressing</vt:lpstr>
      <vt:lpstr>J-Format Instructions (1/4)</vt:lpstr>
      <vt:lpstr>J-Format Instructions (2/4)</vt:lpstr>
      <vt:lpstr>J-Format Instructions (3/4)</vt:lpstr>
      <vt:lpstr>J-Format Instructions (4/4)</vt:lpstr>
      <vt:lpstr>MAL vs. TAL</vt:lpstr>
      <vt:lpstr>Assembler Pseudo-Instructions</vt:lpstr>
      <vt:lpstr>Assembler Pseudo-Instructions</vt:lpstr>
      <vt:lpstr>Assembler Register</vt:lpstr>
      <vt:lpstr>Dealing With Large Immediates</vt:lpstr>
      <vt:lpstr>lui Example</vt:lpstr>
      <vt:lpstr>Clicker Question</vt:lpstr>
      <vt:lpstr>Administrivia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735</cp:revision>
  <cp:lastPrinted>2013-09-05T02:40:25Z</cp:lastPrinted>
  <dcterms:created xsi:type="dcterms:W3CDTF">2012-01-23T14:14:16Z</dcterms:created>
  <dcterms:modified xsi:type="dcterms:W3CDTF">2016-02-10T05:06:14Z</dcterms:modified>
</cp:coreProperties>
</file>