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03" r:id="rId2"/>
    <p:sldId id="378" r:id="rId3"/>
    <p:sldId id="538" r:id="rId4"/>
    <p:sldId id="600" r:id="rId5"/>
    <p:sldId id="601" r:id="rId6"/>
    <p:sldId id="602" r:id="rId7"/>
    <p:sldId id="555" r:id="rId8"/>
    <p:sldId id="558" r:id="rId9"/>
    <p:sldId id="556" r:id="rId10"/>
    <p:sldId id="560" r:id="rId11"/>
    <p:sldId id="567" r:id="rId12"/>
    <p:sldId id="568" r:id="rId13"/>
    <p:sldId id="571" r:id="rId14"/>
    <p:sldId id="573" r:id="rId15"/>
    <p:sldId id="535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4" autoAdjust="0"/>
    <p:restoredTop sz="87216" autoAdjust="0"/>
  </p:normalViewPr>
  <p:slideViewPr>
    <p:cSldViewPr>
      <p:cViewPr varScale="1">
        <p:scale>
          <a:sx n="83" d="100"/>
          <a:sy n="83" d="100"/>
        </p:scale>
        <p:origin x="8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9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PC+4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2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$</a:t>
            </a:r>
            <a:r>
              <a:rPr lang="en-US" dirty="0" err="1" smtClean="0"/>
              <a:t>ra</a:t>
            </a:r>
            <a:r>
              <a:rPr lang="en-US" dirty="0" smtClean="0"/>
              <a:t> on the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5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8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instructions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bytes even though it appears to only increment b</a:t>
            </a:r>
            <a:r>
              <a:rPr lang="en-US" sz="1200" baseline="0" dirty="0" smtClean="0">
                <a:solidFill>
                  <a:schemeClr val="folHlink"/>
                </a:solidFill>
              </a:rPr>
              <a:t>y one instruction.</a:t>
            </a:r>
            <a:endParaRPr lang="en-US" sz="1200" dirty="0" smtClean="0">
              <a:solidFill>
                <a:schemeClr val="folHlin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$at – assembler temporary</a:t>
            </a:r>
            <a:r>
              <a:rPr lang="en-US" baseline="0" dirty="0" smtClean="0"/>
              <a:t> register, used for pseudo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6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if-else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Inequalities in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MIPS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Until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now, we’ve only tested equalities </a:t>
            </a:r>
            <a:r>
              <a:rPr lang="en-US" altLang="en-US" sz="2800" dirty="0">
                <a:latin typeface="+mj-lt"/>
                <a:sym typeface="Lucida Grande" charset="0"/>
              </a:rPr>
              <a:t/>
            </a:r>
            <a:br>
              <a:rPr lang="en-US" altLang="en-US" sz="2800" dirty="0">
                <a:latin typeface="+mj-lt"/>
                <a:sym typeface="Lucida Grande" charset="0"/>
              </a:rPr>
            </a:b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(== and != in C).  General programs need to test &lt; and &gt; as well.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Introduce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MIPS Inequality Instruction: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78581" lvl="1" indent="0">
              <a:lnSpc>
                <a:spcPct val="75000"/>
              </a:lnSpc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“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Set on Less Than”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Syntax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:         </a:t>
            </a:r>
            <a:r>
              <a:rPr lang="en-US" altLang="en-US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reg1,reg2,reg3</a:t>
            </a:r>
            <a:endParaRPr lang="en-US" altLang="en-US" dirty="0">
              <a:latin typeface="Courier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Meaning:</a:t>
            </a:r>
            <a:r>
              <a:rPr lang="en-US" altLang="en-US" dirty="0" smtClean="0">
                <a:latin typeface="+mj-lt"/>
                <a:sym typeface="Lucida Grande" charset="0"/>
              </a:rPr>
              <a:t>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(reg2 &lt; reg3) </a:t>
            </a: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/>
            </a:r>
            <a:b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</a:b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>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sym typeface="Courier" charset="0"/>
              </a:rPr>
              <a:t>		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reg1 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= 1; </a:t>
            </a: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/>
            </a:r>
            <a:b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</a:br>
            <a:r>
              <a:rPr lang="en-US" altLang="en-US" dirty="0">
                <a:solidFill>
                  <a:srgbClr val="EA157A"/>
                </a:solidFill>
                <a:latin typeface="+mj-lt"/>
                <a:sym typeface="Courier" charset="0"/>
              </a:rPr>
              <a:t>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sym typeface="Courier" charset="0"/>
              </a:rPr>
              <a:t>				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else 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reg1 = 0; 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“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set” means “change to 1”, </a:t>
            </a:r>
            <a:r>
              <a:rPr lang="en-US" altLang="en-US" dirty="0">
                <a:latin typeface="+mj-lt"/>
                <a:sym typeface="Lucida Grande" charset="0"/>
              </a:rPr>
              <a:t/>
            </a:r>
            <a:br>
              <a:rPr lang="en-US" altLang="en-US" dirty="0">
                <a:latin typeface="+mj-lt"/>
                <a:sym typeface="Lucida Grande" charset="0"/>
              </a:rPr>
            </a:br>
            <a:r>
              <a:rPr lang="en-US" altLang="en-US" dirty="0" smtClean="0">
                <a:latin typeface="+mj-lt"/>
                <a:sym typeface="Lucida Grande" charset="0"/>
              </a:rPr>
              <a:t>	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“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reset” means “change to 0”.</a:t>
            </a:r>
            <a:endParaRPr lang="en-US" altLang="en-US" dirty="0">
              <a:latin typeface="+mj-lt"/>
              <a:sym typeface="Lucida Grand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Inequalities in MIPS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Cont.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 fontScale="92500" lnSpcReduction="10000"/>
          </a:bodyPr>
          <a:lstStyle/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How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do we use this? Compile by hand:</a:t>
            </a:r>
            <a:r>
              <a:rPr lang="en-US" altLang="en-US" sz="2800" dirty="0">
                <a:latin typeface="+mj-lt"/>
                <a:sym typeface="Lucida Grande" charset="0"/>
              </a:rPr>
              <a:t/>
            </a:r>
            <a:br>
              <a:rPr lang="en-US" altLang="en-US" sz="2800" dirty="0">
                <a:latin typeface="+mj-lt"/>
                <a:sym typeface="Lucida Grande" charset="0"/>
              </a:rPr>
            </a:br>
            <a:r>
              <a:rPr lang="en-US" altLang="en-US" sz="2800" dirty="0" smtClean="0">
                <a:latin typeface="+mj-lt"/>
                <a:sym typeface="Lucida Grande" charset="0"/>
              </a:rPr>
              <a:t>	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sz="2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(g &lt; h) </a:t>
            </a:r>
            <a:r>
              <a:rPr lang="en-US" altLang="en-US" sz="2800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Less;</a:t>
            </a:r>
            <a:r>
              <a:rPr lang="en-US" altLang="en-US" sz="2800" dirty="0"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#g:$s0, h:$s1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endParaRPr lang="en-US" altLang="en-US" sz="2800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Answer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: compiled MIPS code…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altLang="en-US" sz="2800" dirty="0" smtClean="0">
                <a:latin typeface="+mj-lt"/>
                <a:sym typeface="Lucida Grande" charset="0"/>
              </a:rPr>
              <a:t>	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$t0,$s0,$s1</a:t>
            </a:r>
            <a:r>
              <a:rPr lang="en-US" altLang="en-US" sz="2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i="1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 $t0 = 1 if</a:t>
            </a:r>
            <a:r>
              <a:rPr lang="en-US" altLang="en-US" sz="2800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i="1" dirty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g&lt;h</a:t>
            </a:r>
            <a:r>
              <a:rPr lang="en-US" altLang="en-US" sz="2800" i="1" dirty="0">
                <a:latin typeface="+mj-lt"/>
                <a:sym typeface="Courier" charset="0"/>
              </a:rPr>
              <a:t>	</a:t>
            </a:r>
            <a:br>
              <a:rPr lang="en-US" altLang="en-US" sz="2800" i="1" dirty="0">
                <a:latin typeface="+mj-lt"/>
                <a:sym typeface="Courier" charset="0"/>
              </a:rPr>
            </a:br>
            <a:r>
              <a:rPr lang="en-US" altLang="en-US" sz="2800" i="1" dirty="0" smtClean="0">
                <a:latin typeface="+mj-lt"/>
                <a:sym typeface="Courier" charset="0"/>
              </a:rPr>
              <a:t>	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,$zero,Less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800" i="1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800" i="1" dirty="0">
                <a:solidFill>
                  <a:srgbClr val="4E5B6F"/>
                </a:solidFill>
                <a:ea typeface="Courier" charset="0"/>
                <a:cs typeface="Courier" charset="0"/>
                <a:sym typeface="Courier" charset="0"/>
              </a:rPr>
              <a:t>if $t0!=0 </a:t>
            </a:r>
            <a:r>
              <a:rPr lang="en-US" altLang="en-US" sz="2800" i="1" dirty="0" err="1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800" i="1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Less</a:t>
            </a:r>
            <a:endParaRPr lang="en-US" altLang="en-US" sz="2800" dirty="0" smtClean="0">
              <a:latin typeface="+mj-lt"/>
              <a:sym typeface="Lucida Grande" charset="0"/>
            </a:endParaRPr>
          </a:p>
          <a:p>
            <a:pPr marL="0" indent="0">
              <a:lnSpc>
                <a:spcPct val="95000"/>
              </a:lnSpc>
              <a:buSzPct val="94000"/>
              <a:buNone/>
            </a:pPr>
            <a:endParaRPr lang="en-US" altLang="en-US" sz="2800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Register </a:t>
            </a:r>
            <a:r>
              <a:rPr lang="en-US" altLang="en-US" sz="28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$zero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always contains the value 0, so </a:t>
            </a:r>
            <a:r>
              <a:rPr lang="en-US" altLang="en-US" sz="2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and </a:t>
            </a:r>
            <a:r>
              <a:rPr lang="en-US" altLang="en-US" sz="2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beq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often use it for comparison after an </a:t>
            </a:r>
            <a:r>
              <a:rPr lang="en-US" altLang="en-US" sz="2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instruction</a:t>
            </a:r>
          </a:p>
          <a:p>
            <a:pPr marL="92869" indent="-92869">
              <a:lnSpc>
                <a:spcPct val="95000"/>
              </a:lnSpc>
              <a:buSzPct val="94000"/>
            </a:pPr>
            <a:endParaRPr lang="en-US" altLang="en-US" sz="2800" dirty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9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800" dirty="0" err="1" smtClean="0">
                <a:solidFill>
                  <a:srgbClr val="0926B7"/>
                </a:solidFill>
                <a:latin typeface="Courier"/>
                <a:ea typeface="Lucida Grande" charset="0"/>
                <a:cs typeface="Lucida Grande" charset="0"/>
                <a:sym typeface="Lucida Grande" charset="0"/>
              </a:rPr>
              <a:t>sltu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treats registers as unsigned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Immediates in Inequalities</a:t>
            </a:r>
            <a:endParaRPr lang="en-US" altLang="en-US">
              <a:latin typeface="Lucida Grande" charset="0"/>
              <a:sym typeface="Lucida Grande" charset="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err="1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slti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immediate version of </a:t>
            </a:r>
            <a:r>
              <a:rPr lang="en-US" altLang="en-US" dirty="0" err="1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slt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to test against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constants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364331" lvl="1">
              <a:spcBef>
                <a:spcPts val="450"/>
              </a:spcBef>
              <a:buClr>
                <a:srgbClr val="408000"/>
              </a:buClr>
              <a:buSzPct val="89000"/>
              <a:buFont typeface="Wingdings" panose="05000000000000000000" pitchFamily="2" charset="2"/>
              <a:buChar char="•"/>
            </a:pPr>
            <a:endParaRPr lang="en-US" altLang="en-US" sz="1913" dirty="0" smtClean="0">
              <a:solidFill>
                <a:srgbClr val="EA157A"/>
              </a:solidFill>
              <a:latin typeface="Courier" charset="0"/>
              <a:ea typeface="Courier" charset="0"/>
              <a:cs typeface="Courier" charset="0"/>
              <a:sym typeface="Courier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: </a:t>
            </a:r>
            <a:r>
              <a:rPr lang="en-US" altLang="en-US" sz="2400" i="1" dirty="0">
                <a:latin typeface="Courier"/>
                <a:sym typeface="Courier" charset="0"/>
              </a:rPr>
              <a:t>	</a:t>
            </a:r>
            <a:r>
              <a:rPr lang="en-US" altLang="en-US" sz="2400" i="1" dirty="0">
                <a:latin typeface="Courier"/>
                <a:ea typeface="Courier" charset="0"/>
                <a:cs typeface="Courier" charset="0"/>
                <a:sym typeface="Courier" charset="0"/>
              </a:rPr>
              <a:t>. . .</a:t>
            </a:r>
            <a:r>
              <a:rPr lang="en-US" altLang="en-US" sz="2400" dirty="0">
                <a:latin typeface="Courier"/>
                <a:sym typeface="Courier" charset="0"/>
              </a:rPr>
              <a:t/>
            </a:r>
            <a:br>
              <a:rPr lang="en-US" altLang="en-US" sz="2400" dirty="0">
                <a:latin typeface="Courier"/>
                <a:sym typeface="Courier" charset="0"/>
              </a:rPr>
            </a:br>
            <a:r>
              <a:rPr lang="en-US" altLang="en-US" sz="2400" dirty="0">
                <a:latin typeface="Courier"/>
                <a:sym typeface="Courier" charset="0"/>
              </a:rPr>
              <a:t/>
            </a:r>
            <a:br>
              <a:rPr lang="en-US" altLang="en-US" sz="2400" dirty="0">
                <a:latin typeface="Courier"/>
                <a:sym typeface="Courier" charset="0"/>
              </a:rPr>
            </a:b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slti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$t0,$s0,1   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$t0 = 1 if</a:t>
            </a:r>
            <a:r>
              <a:rPr lang="en-US" altLang="en-US" sz="2400" dirty="0">
                <a:latin typeface="Courier"/>
                <a:sym typeface="Courier" charset="0"/>
              </a:rPr>
              <a:t/>
            </a:r>
            <a:br>
              <a:rPr lang="en-US" altLang="en-US" sz="2400" dirty="0">
                <a:latin typeface="Courier"/>
                <a:sym typeface="Courier" charset="0"/>
              </a:rPr>
            </a:b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               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$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s0&lt;1</a:t>
            </a:r>
            <a:r>
              <a:rPr lang="en-US" altLang="en-US" sz="2400" i="1" dirty="0">
                <a:latin typeface="Courier"/>
                <a:sym typeface="Courier" charset="0"/>
              </a:rPr>
              <a:t/>
            </a:r>
            <a:br>
              <a:rPr lang="en-US" altLang="en-US" sz="2400" i="1" dirty="0">
                <a:latin typeface="Courier"/>
                <a:sym typeface="Courier" charset="0"/>
              </a:rPr>
            </a:b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beq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 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,$zero,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Loop 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 err="1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  <a:t/>
            </a:r>
            <a:b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</a:br>
            <a:r>
              <a:rPr lang="en-US" altLang="en-US" sz="2400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                 </a:t>
            </a:r>
            <a:r>
              <a:rPr lang="en-US" altLang="en-US" sz="2400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if $t0==0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  <a:t/>
            </a:r>
            <a:b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</a:br>
            <a:r>
              <a:rPr lang="en-US" altLang="en-US" sz="2400" dirty="0">
                <a:solidFill>
                  <a:srgbClr val="7F7F7F"/>
                </a:solidFill>
                <a:latin typeface="Courier"/>
                <a:sym typeface="Courier" charset="0"/>
              </a:rPr>
              <a:t>				</a:t>
            </a:r>
            <a:r>
              <a:rPr lang="en-US" altLang="en-US" sz="2400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			 	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(if </a:t>
            </a:r>
            <a:r>
              <a:rPr lang="en-US" altLang="en-US" sz="2400" i="1" dirty="0" smtClean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($s0&gt;=</a:t>
            </a:r>
            <a:r>
              <a:rPr lang="en-US" altLang="en-US" sz="2400" i="1" dirty="0">
                <a:solidFill>
                  <a:srgbClr val="7F7F7F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1))</a:t>
            </a:r>
            <a:r>
              <a:rPr lang="en-US" altLang="en-US" sz="2400" dirty="0">
                <a:latin typeface="Courier"/>
                <a:sym typeface="Lucida Grande" charset="0"/>
              </a:rPr>
              <a:t/>
            </a:r>
            <a:br>
              <a:rPr lang="en-US" altLang="en-US" sz="2400" dirty="0">
                <a:latin typeface="Courier"/>
                <a:sym typeface="Lucida Grande" charset="0"/>
              </a:rPr>
            </a:br>
            <a:r>
              <a:rPr lang="en-US" altLang="en-US" dirty="0">
                <a:latin typeface="Lucida Grande" charset="0"/>
                <a:sym typeface="Lucida Grande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Loops in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C/Assembly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58200" cy="4525963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Simple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loop in C;      </a:t>
            </a:r>
            <a:r>
              <a:rPr lang="en-US" altLang="en-US" sz="28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A[]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is an array of </a:t>
            </a:r>
            <a:r>
              <a:rPr lang="en-US" altLang="en-US" sz="2800" dirty="0" err="1">
                <a:latin typeface="+mj-lt"/>
                <a:ea typeface="Lucida Grande" charset="0"/>
                <a:cs typeface="Lucida Grande" charset="0"/>
                <a:sym typeface="Lucida Grande" charset="0"/>
              </a:rPr>
              <a:t>ints</a:t>
            </a:r>
            <a:endParaRPr lang="en-US" altLang="en-US" sz="2800" dirty="0">
              <a:latin typeface="+mj-lt"/>
              <a:sym typeface="Lucida Grande" charset="0"/>
            </a:endParaRPr>
          </a:p>
          <a:p>
            <a:pPr marL="318790" lvl="1" indent="0">
              <a:lnSpc>
                <a:spcPct val="75000"/>
              </a:lnSpc>
              <a:spcBef>
                <a:spcPts val="450"/>
              </a:spcBef>
              <a:buNone/>
            </a:pPr>
            <a:r>
              <a:rPr lang="en-US" altLang="en-US" dirty="0" smtClean="0">
                <a:latin typeface="+mj-lt"/>
                <a:sym typeface="Courier" charset="0"/>
              </a:rPr>
              <a:t>		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do 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{</a:t>
            </a:r>
            <a:r>
              <a:rPr lang="en-US" altLang="en-US" dirty="0">
                <a:latin typeface="+mj-lt"/>
                <a:sym typeface="Courier" charset="0"/>
              </a:rPr>
              <a:t>	</a:t>
            </a:r>
            <a:r>
              <a:rPr lang="en-US" altLang="en-US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altLang="en-US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+ </a:t>
            </a:r>
            <a:r>
              <a:rPr lang="en-US" altLang="en-US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[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];</a:t>
            </a:r>
            <a:r>
              <a:rPr lang="en-US" altLang="en-US" dirty="0">
                <a:latin typeface="+mj-lt"/>
                <a:sym typeface="Courier" charset="0"/>
              </a:rPr>
              <a:t/>
            </a:r>
            <a:br>
              <a:rPr lang="en-US" altLang="en-US" dirty="0">
                <a:latin typeface="+mj-lt"/>
                <a:sym typeface="Courier" charset="0"/>
              </a:rPr>
            </a:b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  	</a:t>
            </a:r>
            <a:r>
              <a:rPr lang="en-US" altLang="en-US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=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+ </a:t>
            </a:r>
            <a:r>
              <a:rPr lang="en-US" altLang="en-US" dirty="0">
                <a:solidFill>
                  <a:srgbClr val="00ADDC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j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;</a:t>
            </a:r>
            <a:r>
              <a:rPr lang="en-US" altLang="en-US" dirty="0">
                <a:latin typeface="+mj-lt"/>
                <a:sym typeface="Courier" charset="0"/>
              </a:rPr>
              <a:t/>
            </a:r>
            <a:br>
              <a:rPr lang="en-US" altLang="en-US" dirty="0">
                <a:latin typeface="+mj-lt"/>
                <a:sym typeface="Courier" charset="0"/>
              </a:rPr>
            </a:br>
            <a:r>
              <a:rPr lang="en-US" altLang="en-US" dirty="0" smtClean="0">
                <a:latin typeface="+mj-lt"/>
                <a:sym typeface="Courier" charset="0"/>
              </a:rPr>
              <a:t>		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} 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while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dirty="0">
                <a:latin typeface="+mj-lt"/>
                <a:ea typeface="Courier" charset="0"/>
                <a:cs typeface="Courier" charset="0"/>
                <a:sym typeface="Courier" charset="0"/>
              </a:rPr>
              <a:t> != </a:t>
            </a:r>
            <a:r>
              <a:rPr lang="en-US" altLang="en-US" dirty="0">
                <a:solidFill>
                  <a:srgbClr val="FF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h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);</a:t>
            </a:r>
            <a:endParaRPr lang="en-US" altLang="en-US" sz="2400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Use </a:t>
            </a:r>
            <a:r>
              <a:rPr lang="en-US" altLang="en-US" sz="2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this mapping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:</a:t>
            </a:r>
            <a:r>
              <a:rPr lang="en-US" altLang="en-US" sz="2800" dirty="0">
                <a:latin typeface="+mj-lt"/>
                <a:sym typeface="Lucida Grande" charset="0"/>
              </a:rPr>
              <a:t>	</a:t>
            </a:r>
            <a:r>
              <a:rPr lang="en-US" altLang="en-US" sz="24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 </a:t>
            </a:r>
            <a:r>
              <a:rPr lang="en-US" altLang="en-US" sz="2400" dirty="0">
                <a:solidFill>
                  <a:srgbClr val="0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FF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h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  </a:t>
            </a:r>
            <a:r>
              <a:rPr lang="en-US" altLang="en-US" sz="2400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  </a:t>
            </a:r>
            <a:r>
              <a:rPr lang="en-US" altLang="en-US" sz="2400" dirty="0">
                <a:solidFill>
                  <a:srgbClr val="00ADDC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j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&amp;A[0]</a:t>
            </a:r>
            <a:r>
              <a:rPr lang="en-US" altLang="en-US" sz="2400" dirty="0">
                <a:solidFill>
                  <a:srgbClr val="800000"/>
                </a:solidFill>
                <a:latin typeface="+mj-lt"/>
                <a:sym typeface="Courier" charset="0"/>
              </a:rPr>
              <a:t/>
            </a:r>
            <a:br>
              <a:rPr lang="en-US" altLang="en-US" sz="2400" dirty="0">
                <a:solidFill>
                  <a:srgbClr val="800000"/>
                </a:solidFill>
                <a:latin typeface="+mj-lt"/>
                <a:sym typeface="Courier" charset="0"/>
              </a:rPr>
            </a:br>
            <a:r>
              <a:rPr lang="en-US" altLang="en-US" sz="24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						    </a:t>
            </a:r>
            <a:r>
              <a:rPr lang="en-US" altLang="en-US" sz="2400" dirty="0" smtClean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s1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FF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00ADDC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$s4</a:t>
            </a:r>
            <a:r>
              <a:rPr lang="en-US" altLang="en-US" sz="2400" dirty="0">
                <a:latin typeface="+mj-lt"/>
                <a:ea typeface="Courier" charset="0"/>
                <a:cs typeface="Courier" charset="0"/>
                <a:sym typeface="Courier" charset="0"/>
              </a:rPr>
              <a:t>, </a:t>
            </a:r>
            <a:r>
              <a:rPr lang="en-US" altLang="en-US" sz="2400" dirty="0">
                <a:solidFill>
                  <a:srgbClr val="800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$s5</a:t>
            </a:r>
            <a:endParaRPr lang="en-US" altLang="en-US" sz="2400" dirty="0">
              <a:solidFill>
                <a:srgbClr val="800000"/>
              </a:solidFill>
              <a:latin typeface="+mj-lt"/>
              <a:sym typeface="Courier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863181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indent="-92869"/>
            <a:r>
              <a:rPr lang="en-US" altLang="en-US" sz="2400" dirty="0">
                <a:solidFill>
                  <a:srgbClr val="6E05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Loop:</a:t>
            </a:r>
            <a:r>
              <a:rPr lang="en-US" altLang="en-US" sz="2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$t1,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,2  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$t1= 4*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$t1,$t1,</a:t>
            </a:r>
            <a:r>
              <a:rPr lang="en-US" altLang="en-US" sz="2400" dirty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$s5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$t1=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addr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A+4i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$t1,0($t1) 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$t1=A[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]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add  </a:t>
            </a:r>
            <a:r>
              <a:rPr lang="en-US" altLang="en-US" sz="2400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,$t1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g=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g+A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[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]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00ADDC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$s4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=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i+j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solidFill>
                  <a:srgbClr val="4E5B6F"/>
                </a:solidFill>
                <a:latin typeface="Courier" charset="0"/>
                <a:sym typeface="Courier" charset="0"/>
              </a:rPr>
            </a:b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err="1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2400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$s3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FF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>
                <a:solidFill>
                  <a:srgbClr val="6E05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Loop</a:t>
            </a:r>
            <a:r>
              <a:rPr lang="en-US" altLang="en-US" sz="2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Loop</a:t>
            </a:r>
            <a:r>
              <a:rPr lang="en-US" altLang="en-US" sz="2400" i="1" dirty="0">
                <a:latin typeface="Courier" charset="0"/>
                <a:sym typeface="Courier" charset="0"/>
              </a:rPr>
              <a:t/>
            </a:r>
            <a:br>
              <a:rPr lang="en-US" altLang="en-US" sz="2400" i="1" dirty="0">
                <a:latin typeface="Courier" charset="0"/>
                <a:sym typeface="Courier" charset="0"/>
              </a:rPr>
            </a:br>
            <a:r>
              <a:rPr lang="en-US" altLang="en-US" sz="2400" i="1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                     </a:t>
            </a:r>
            <a:r>
              <a:rPr lang="en-US" altLang="en-US" sz="2400" i="1" dirty="0" smtClean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i="1" dirty="0" smtClean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# 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sz="2400" i="1" dirty="0" err="1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i</a:t>
            </a:r>
            <a:r>
              <a:rPr lang="en-US" altLang="en-US" sz="2400" i="1" dirty="0">
                <a:solidFill>
                  <a:srgbClr val="4E5B6F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!=h</a:t>
            </a:r>
            <a:endParaRPr lang="en-US" altLang="en-US" sz="2400" dirty="0">
              <a:latin typeface="Lucida Grande" charset="0"/>
              <a:sym typeface="Lucida Grande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855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800" dirty="0" smtClean="0"/>
              <a:t>We’ve added temporary sections to handle overflow before the drop date</a:t>
            </a:r>
          </a:p>
          <a:p>
            <a:pPr lvl="1"/>
            <a:r>
              <a:rPr lang="en-US" dirty="0"/>
              <a:t>Lab: M 3-5pm 271 Soda</a:t>
            </a:r>
          </a:p>
          <a:p>
            <a:pPr lvl="1"/>
            <a:r>
              <a:rPr lang="en-US" dirty="0"/>
              <a:t>Dis: W 3-4pm 320 </a:t>
            </a:r>
            <a:r>
              <a:rPr lang="en-US" dirty="0" smtClean="0"/>
              <a:t>Soda</a:t>
            </a:r>
          </a:p>
          <a:p>
            <a:endParaRPr lang="en-US" dirty="0"/>
          </a:p>
          <a:p>
            <a:r>
              <a:rPr lang="en-US" dirty="0" smtClean="0"/>
              <a:t>Project 1 due on Sunday 02/07 @23:59:59</a:t>
            </a:r>
          </a:p>
          <a:p>
            <a:pPr lvl="1"/>
            <a:r>
              <a:rPr lang="en-US" dirty="0" smtClean="0"/>
              <a:t>Progress Poll</a:t>
            </a:r>
            <a:endParaRPr lang="en-US" dirty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Fundamental Steps in </a:t>
            </a:r>
            <a:br>
              <a:rPr lang="en-US" dirty="0" smtClean="0"/>
            </a:br>
            <a:r>
              <a:rPr lang="en-US" dirty="0" smtClean="0"/>
              <a:t>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parameters in a place where function can access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control to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Acquire (local) storage resources needed for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desired task of the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result value in a place where calling code can access it and restore any registers you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control to point of origin, since a function can be called from several points in a program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Function Call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Registers faster than memory, so use them</a:t>
            </a:r>
          </a:p>
          <a:p>
            <a:r>
              <a:rPr lang="en-US" dirty="0" smtClean="0">
                <a:latin typeface="Courier New"/>
                <a:cs typeface="Courier New"/>
              </a:rPr>
              <a:t>$a0–$a3</a:t>
            </a:r>
            <a:r>
              <a:rPr lang="en-US" dirty="0" smtClean="0"/>
              <a:t>: four </a:t>
            </a:r>
            <a:r>
              <a:rPr lang="en-US" i="1" dirty="0" smtClean="0">
                <a:solidFill>
                  <a:srgbClr val="0000FF"/>
                </a:solidFill>
              </a:rPr>
              <a:t>argument </a:t>
            </a:r>
            <a:r>
              <a:rPr lang="en-US" dirty="0" smtClean="0"/>
              <a:t>registers to pass parameters ($4 - $7)</a:t>
            </a:r>
          </a:p>
          <a:p>
            <a:r>
              <a:rPr lang="en-US" dirty="0" smtClean="0">
                <a:latin typeface="Courier New"/>
                <a:cs typeface="Courier New"/>
              </a:rPr>
              <a:t>$v0,$v1</a:t>
            </a:r>
            <a:r>
              <a:rPr lang="en-US" dirty="0" smtClean="0"/>
              <a:t>: two </a:t>
            </a:r>
            <a:r>
              <a:rPr lang="en-US" i="1" dirty="0" smtClean="0">
                <a:solidFill>
                  <a:srgbClr val="0000FF"/>
                </a:solidFill>
              </a:rPr>
              <a:t>value </a:t>
            </a:r>
            <a:r>
              <a:rPr lang="en-US" dirty="0" smtClean="0"/>
              <a:t>registers to return values ($2,$3)</a:t>
            </a:r>
          </a:p>
          <a:p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: one </a:t>
            </a:r>
            <a:r>
              <a:rPr lang="en-US" i="1" dirty="0" smtClean="0">
                <a:solidFill>
                  <a:srgbClr val="0000FF"/>
                </a:solidFill>
              </a:rPr>
              <a:t>return address </a:t>
            </a:r>
            <a:r>
              <a:rPr lang="en-US" dirty="0" smtClean="0"/>
              <a:t>register to return to the point of origin ($31)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7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153400" cy="4746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Support for </a:t>
            </a:r>
            <a:r>
              <a:rPr lang="en-US" dirty="0" smtClean="0"/>
              <a:t>Functions (1/4)</a:t>
            </a:r>
            <a:endParaRPr lang="en-US" dirty="0"/>
          </a:p>
        </p:txBody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432425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... </a:t>
            </a:r>
            <a:r>
              <a:rPr lang="en-US" sz="2400" b="1" dirty="0" err="1">
                <a:latin typeface="Courier"/>
                <a:cs typeface="Courier"/>
              </a:rPr>
              <a:t>sum(a,b</a:t>
            </a:r>
            <a:r>
              <a:rPr lang="en-US" sz="2400" b="1" dirty="0">
                <a:latin typeface="Courier"/>
                <a:cs typeface="Courier"/>
              </a:rPr>
              <a:t>);...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/* a,b:$s0,$s1 */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sum(int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x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y</a:t>
            </a:r>
            <a:r>
              <a:rPr lang="en-US" sz="2400" b="1" dirty="0">
                <a:latin typeface="Courier"/>
                <a:cs typeface="Courier"/>
              </a:rPr>
              <a:t>) {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	return </a:t>
            </a:r>
            <a:r>
              <a:rPr lang="en-US" sz="2400" b="1" dirty="0" err="1">
                <a:latin typeface="Courier"/>
                <a:cs typeface="Courier"/>
              </a:rPr>
              <a:t>x+y</a:t>
            </a:r>
            <a:r>
              <a:rPr lang="en-US" sz="2400" b="1" dirty="0">
                <a:latin typeface="Courier"/>
                <a:cs typeface="Courier"/>
              </a:rPr>
              <a:t>;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"/>
                <a:cs typeface="Courier"/>
              </a:rPr>
              <a:t> address (shown in decimal)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1000 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1004 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1008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1012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1016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…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2000 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2004</a:t>
            </a:r>
          </a:p>
        </p:txBody>
      </p:sp>
      <p:sp>
        <p:nvSpPr>
          <p:cNvPr id="1961988" name="Line 4"/>
          <p:cNvSpPr>
            <a:spLocks noChangeShapeType="1"/>
          </p:cNvSpPr>
          <p:nvPr/>
        </p:nvSpPr>
        <p:spPr bwMode="auto">
          <a:xfrm>
            <a:off x="609600" y="312420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ourier"/>
              <a:cs typeface="Courier"/>
            </a:endParaRPr>
          </a:p>
        </p:txBody>
      </p:sp>
      <p:sp>
        <p:nvSpPr>
          <p:cNvPr id="1961989" name="Text Box 5"/>
          <p:cNvSpPr txBox="1">
            <a:spLocks noChangeArrowheads="1"/>
          </p:cNvSpPr>
          <p:nvPr/>
        </p:nvSpPr>
        <p:spPr bwMode="auto">
          <a:xfrm>
            <a:off x="0" y="1905000"/>
            <a:ext cx="45397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C</a:t>
            </a:r>
          </a:p>
        </p:txBody>
      </p:sp>
      <p:sp>
        <p:nvSpPr>
          <p:cNvPr id="1961990" name="Text Box 6"/>
          <p:cNvSpPr txBox="1">
            <a:spLocks noChangeArrowheads="1"/>
          </p:cNvSpPr>
          <p:nvPr/>
        </p:nvSpPr>
        <p:spPr bwMode="auto">
          <a:xfrm>
            <a:off x="-16431" y="3581400"/>
            <a:ext cx="556563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18 VAG Rounded Bold   07390"/>
                <a:cs typeface="Corbel"/>
              </a:rPr>
              <a:t>M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I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P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S</a:t>
            </a:r>
          </a:p>
        </p:txBody>
      </p:sp>
      <p:sp>
        <p:nvSpPr>
          <p:cNvPr id="1961991" name="Rectangle 7"/>
          <p:cNvSpPr>
            <a:spLocks noChangeArrowheads="1"/>
          </p:cNvSpPr>
          <p:nvPr/>
        </p:nvSpPr>
        <p:spPr bwMode="auto">
          <a:xfrm>
            <a:off x="3581400" y="3581400"/>
            <a:ext cx="556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+mj-lt"/>
                <a:cs typeface="Corbel"/>
              </a:rPr>
              <a:t>In MIPS, all instructions are 4 bytes, and stored in memory just like data. So here we show the addresses of where the programs are stored.</a:t>
            </a:r>
          </a:p>
        </p:txBody>
      </p:sp>
      <p:sp>
        <p:nvSpPr>
          <p:cNvPr id="1961992" name="AutoShape 8"/>
          <p:cNvSpPr>
            <a:spLocks noChangeArrowheads="1"/>
          </p:cNvSpPr>
          <p:nvPr/>
        </p:nvSpPr>
        <p:spPr bwMode="auto">
          <a:xfrm>
            <a:off x="1828800" y="3505200"/>
            <a:ext cx="1600200" cy="2667000"/>
          </a:xfrm>
          <a:prstGeom prst="leftArrow">
            <a:avLst>
              <a:gd name="adj1" fmla="val 48574"/>
              <a:gd name="adj2" fmla="val 530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229600" cy="4746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Support for </a:t>
            </a:r>
            <a:r>
              <a:rPr lang="en-US" dirty="0" smtClean="0"/>
              <a:t>Functions (2/4)</a:t>
            </a:r>
            <a:endParaRPr lang="en-US" dirty="0"/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432425"/>
          </a:xfrm>
        </p:spPr>
        <p:txBody>
          <a:bodyPr>
            <a:normAutofit/>
          </a:bodyPr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... </a:t>
            </a:r>
            <a:r>
              <a:rPr lang="en-US" sz="2400" b="1" dirty="0" err="1">
                <a:latin typeface="Courier"/>
                <a:cs typeface="Courier"/>
              </a:rPr>
              <a:t>sum(a,b</a:t>
            </a:r>
            <a:r>
              <a:rPr lang="en-US" sz="2400" b="1" dirty="0">
                <a:latin typeface="Courier"/>
                <a:cs typeface="Courier"/>
              </a:rPr>
              <a:t>);...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/* a,b:$s0,$s1 */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sum(int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x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y</a:t>
            </a:r>
            <a:r>
              <a:rPr lang="en-US" sz="2400" b="1" dirty="0">
                <a:latin typeface="Courier"/>
                <a:cs typeface="Courier"/>
              </a:rPr>
              <a:t>) {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	return </a:t>
            </a:r>
            <a:r>
              <a:rPr lang="en-US" sz="2400" b="1" dirty="0" err="1">
                <a:latin typeface="Courier"/>
                <a:cs typeface="Courier"/>
              </a:rPr>
              <a:t>x+y</a:t>
            </a:r>
            <a:r>
              <a:rPr lang="en-US" sz="2400" b="1" dirty="0">
                <a:latin typeface="Courier"/>
                <a:cs typeface="Courier"/>
              </a:rPr>
              <a:t>;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address (shown in decimal)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1000 add  $a0,$s0,$zero 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 x = a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1004 add  $a1,$s1,$zero 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 y = b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1008 </a:t>
            </a:r>
            <a:r>
              <a:rPr lang="en-US" sz="2400" b="1" dirty="0" err="1">
                <a:latin typeface="Courier"/>
                <a:cs typeface="Courier"/>
              </a:rPr>
              <a:t>addi</a:t>
            </a:r>
            <a:r>
              <a:rPr lang="en-US" sz="2400" b="1" dirty="0">
                <a:latin typeface="Courier"/>
                <a:cs typeface="Courier"/>
              </a:rPr>
              <a:t> $ra,$zero,</a:t>
            </a:r>
            <a:r>
              <a:rPr lang="en-US" sz="2400" b="1" dirty="0">
                <a:solidFill>
                  <a:srgbClr val="00B050"/>
                </a:solidFill>
                <a:latin typeface="Courier"/>
                <a:cs typeface="Courier"/>
              </a:rPr>
              <a:t>1016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#$</a:t>
            </a:r>
            <a:r>
              <a:rPr lang="en-US" sz="2400" b="1" i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ra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=1016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1012 j    </a:t>
            </a:r>
            <a:r>
              <a:rPr lang="en-US" sz="2400" b="1" dirty="0">
                <a:solidFill>
                  <a:srgbClr val="0926B7"/>
                </a:solidFill>
                <a:latin typeface="Courier"/>
                <a:cs typeface="Courier"/>
              </a:rPr>
              <a:t>sum</a:t>
            </a:r>
            <a:r>
              <a:rPr lang="en-US" sz="2400" b="1" dirty="0">
                <a:latin typeface="Courier"/>
                <a:cs typeface="Courier"/>
              </a:rPr>
              <a:t> 	</a:t>
            </a:r>
            <a:r>
              <a:rPr lang="en-US" sz="2400" b="1" dirty="0" smtClean="0">
                <a:latin typeface="Courier"/>
                <a:cs typeface="Courier"/>
              </a:rPr>
              <a:t>	  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jump to sum</a:t>
            </a:r>
            <a:r>
              <a:rPr lang="en-US" sz="2400" b="1" dirty="0">
                <a:latin typeface="Courier"/>
                <a:cs typeface="Courier"/>
              </a:rPr>
              <a:t/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solidFill>
                  <a:srgbClr val="00B050"/>
                </a:solidFill>
                <a:latin typeface="Courier"/>
                <a:cs typeface="Courier"/>
              </a:rPr>
              <a:t>1016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smtClean="0">
                <a:latin typeface="Courier"/>
                <a:cs typeface="Courier"/>
              </a:rPr>
              <a:t>…						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# next instruction</a:t>
            </a:r>
            <a:r>
              <a:rPr lang="en-US" sz="2400" b="1" dirty="0">
                <a:latin typeface="Courier"/>
                <a:cs typeface="Courier"/>
              </a:rPr>
              <a:t/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…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2000 </a:t>
            </a:r>
            <a:r>
              <a:rPr lang="en-US" sz="2400" b="1" dirty="0">
                <a:solidFill>
                  <a:srgbClr val="0926B7"/>
                </a:solidFill>
                <a:latin typeface="Courier"/>
                <a:cs typeface="Courier"/>
              </a:rPr>
              <a:t>sum</a:t>
            </a:r>
            <a:r>
              <a:rPr lang="en-US" sz="2400" b="1" dirty="0">
                <a:latin typeface="Courier"/>
                <a:cs typeface="Courier"/>
              </a:rPr>
              <a:t>: add $v0,$a0,$a1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2004 </a:t>
            </a:r>
            <a:r>
              <a:rPr lang="en-US" sz="2400" b="1" dirty="0" err="1">
                <a:solidFill>
                  <a:srgbClr val="C00000"/>
                </a:solidFill>
                <a:latin typeface="Courier"/>
                <a:cs typeface="Courier"/>
              </a:rPr>
              <a:t>jr</a:t>
            </a:r>
            <a:r>
              <a:rPr lang="en-US" sz="2400" b="1" dirty="0">
                <a:solidFill>
                  <a:srgbClr val="C00000"/>
                </a:solidFill>
                <a:latin typeface="Courier"/>
                <a:cs typeface="Courier"/>
              </a:rPr>
              <a:t>   $</a:t>
            </a:r>
            <a:r>
              <a:rPr lang="en-US" sz="2400" b="1" dirty="0" err="1">
                <a:solidFill>
                  <a:srgbClr val="C00000"/>
                </a:solidFill>
                <a:latin typeface="Courier"/>
                <a:cs typeface="Courier"/>
              </a:rPr>
              <a:t>ra</a:t>
            </a:r>
            <a:r>
              <a:rPr lang="en-US" sz="2400" b="1" dirty="0" smtClean="0">
                <a:latin typeface="Courier"/>
                <a:cs typeface="Courier"/>
              </a:rPr>
              <a:t>	   </a:t>
            </a:r>
            <a:r>
              <a:rPr lang="en-US" sz="2400" b="1" i="1" dirty="0" smtClean="0">
                <a:solidFill>
                  <a:srgbClr val="C00000"/>
                </a:solidFill>
                <a:latin typeface="Courier"/>
                <a:cs typeface="Courier"/>
              </a:rPr>
              <a:t># </a:t>
            </a:r>
            <a:r>
              <a:rPr lang="en-US" sz="2400" b="1" i="1" dirty="0">
                <a:solidFill>
                  <a:srgbClr val="C00000"/>
                </a:solidFill>
                <a:latin typeface="Courier"/>
                <a:cs typeface="Courier"/>
              </a:rPr>
              <a:t>new instr. “jump register”</a:t>
            </a:r>
            <a:endParaRPr lang="en-US" sz="2400" b="1" dirty="0">
              <a:solidFill>
                <a:srgbClr val="C00000"/>
              </a:solidFill>
              <a:latin typeface="Courier"/>
              <a:cs typeface="Courier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09600" y="312420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ourier"/>
              <a:cs typeface="Courier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905000"/>
            <a:ext cx="45397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C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6431" y="3581400"/>
            <a:ext cx="556563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18 VAG Rounded Bold   07390"/>
                <a:cs typeface="Corbel"/>
              </a:rPr>
              <a:t>M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I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P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" y="1574801"/>
            <a:ext cx="8510631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i="1" dirty="0" smtClean="0"/>
              <a:t>MIPS</a:t>
            </a:r>
            <a:r>
              <a:rPr lang="en-US" dirty="0" smtClean="0"/>
              <a:t>, </a:t>
            </a:r>
            <a:r>
              <a:rPr lang="en-US" i="1" dirty="0" smtClean="0"/>
              <a:t>MIPS </a:t>
            </a:r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721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Vladimir Stojanovic &amp; Nicholas Weaver</a:t>
            </a:r>
          </a:p>
          <a:p>
            <a:r>
              <a:rPr lang="en-US" dirty="0" smtClean="0"/>
              <a:t>http://inst.eecs.Berkeley.edu/~cs61c/sp16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382000" cy="4746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Support for Functions (</a:t>
            </a:r>
            <a:r>
              <a:rPr lang="en-US" dirty="0" smtClean="0"/>
              <a:t>3/4)</a:t>
            </a:r>
            <a:endParaRPr lang="en-US" dirty="0"/>
          </a:p>
        </p:txBody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9220200" cy="5715000"/>
          </a:xfrm>
        </p:spPr>
        <p:txBody>
          <a:bodyPr>
            <a:normAutofit/>
          </a:bodyPr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... </a:t>
            </a:r>
            <a:r>
              <a:rPr lang="en-US" sz="2400" b="1" dirty="0" err="1">
                <a:latin typeface="Courier"/>
                <a:cs typeface="Courier"/>
              </a:rPr>
              <a:t>sum(a,b</a:t>
            </a:r>
            <a:r>
              <a:rPr lang="en-US" sz="2400" b="1" dirty="0">
                <a:latin typeface="Courier"/>
                <a:cs typeface="Courier"/>
              </a:rPr>
              <a:t>);...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/* a,b:$s0,$s1 */</a:t>
            </a:r>
            <a: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  <a:t/>
            </a:r>
            <a:br>
              <a:rPr lang="en-US" sz="2400" b="1" dirty="0">
                <a:solidFill>
                  <a:schemeClr val="bg2"/>
                </a:solidFill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sum(int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x</a:t>
            </a:r>
            <a:r>
              <a:rPr lang="en-US" sz="2400" b="1" dirty="0">
                <a:latin typeface="Courier"/>
                <a:cs typeface="Courier"/>
              </a:rPr>
              <a:t>, </a:t>
            </a:r>
            <a:r>
              <a:rPr lang="en-US" sz="2400" b="1" dirty="0" err="1">
                <a:latin typeface="Courier"/>
                <a:cs typeface="Courier"/>
              </a:rPr>
              <a:t>int</a:t>
            </a:r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y</a:t>
            </a:r>
            <a:r>
              <a:rPr lang="en-US" sz="2400" b="1" dirty="0">
                <a:latin typeface="Courier"/>
                <a:cs typeface="Courier"/>
              </a:rPr>
              <a:t>) {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	return </a:t>
            </a:r>
            <a:r>
              <a:rPr lang="en-US" sz="2400" b="1" dirty="0" err="1">
                <a:latin typeface="Courier"/>
                <a:cs typeface="Courier"/>
              </a:rPr>
              <a:t>x+y</a:t>
            </a:r>
            <a:r>
              <a:rPr lang="en-US" sz="2400" b="1" dirty="0">
                <a:latin typeface="Courier"/>
                <a:cs typeface="Courier"/>
              </a:rPr>
              <a:t>;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endParaRPr lang="en-US" sz="20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endParaRPr lang="en-US" sz="20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endParaRPr lang="en-US" sz="20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endParaRPr lang="en-US" sz="2400" dirty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"/>
                <a:cs typeface="Courier"/>
              </a:rPr>
              <a:t>	</a:t>
            </a:r>
          </a:p>
          <a:p>
            <a:pPr>
              <a:buFont typeface="Times" pitchFamily="-65" charset="0"/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"/>
                <a:cs typeface="Courier"/>
              </a:rPr>
              <a:t>	</a:t>
            </a:r>
            <a:r>
              <a:rPr lang="en-US" sz="2400" b="1" dirty="0" smtClean="0">
                <a:latin typeface="Courier"/>
                <a:cs typeface="Courier"/>
              </a:rPr>
              <a:t>2000 </a:t>
            </a:r>
            <a:r>
              <a:rPr lang="en-US" sz="2400" b="1" dirty="0">
                <a:latin typeface="Courier"/>
                <a:cs typeface="Courier"/>
              </a:rPr>
              <a:t>sum: add $v0,$a0,$a1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>
                <a:latin typeface="Courier"/>
                <a:cs typeface="Courier"/>
              </a:rPr>
              <a:t>2004 </a:t>
            </a:r>
            <a:r>
              <a:rPr lang="en-US" sz="2400" b="1" dirty="0" err="1">
                <a:solidFill>
                  <a:srgbClr val="C00000"/>
                </a:solidFill>
                <a:latin typeface="Courier"/>
                <a:cs typeface="Courier"/>
              </a:rPr>
              <a:t>jr</a:t>
            </a:r>
            <a:r>
              <a:rPr lang="en-US" sz="2400" b="1" dirty="0">
                <a:solidFill>
                  <a:srgbClr val="C00000"/>
                </a:solidFill>
                <a:latin typeface="Courier"/>
                <a:cs typeface="Courier"/>
              </a:rPr>
              <a:t>   $</a:t>
            </a:r>
            <a:r>
              <a:rPr lang="en-US" sz="2400" b="1" dirty="0" err="1">
                <a:solidFill>
                  <a:srgbClr val="C00000"/>
                </a:solidFill>
                <a:latin typeface="Courier"/>
                <a:cs typeface="Courier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Courier"/>
                <a:cs typeface="Courier"/>
              </a:rPr>
              <a:t>	 </a:t>
            </a:r>
            <a:r>
              <a:rPr lang="en-US" sz="2400" b="1" i="1" dirty="0" smtClean="0">
                <a:solidFill>
                  <a:srgbClr val="C00000"/>
                </a:solidFill>
                <a:latin typeface="Courier"/>
                <a:cs typeface="Courier"/>
              </a:rPr>
              <a:t># new instr. “jump register”</a:t>
            </a:r>
            <a:endParaRPr lang="en-US" sz="2400" b="1" dirty="0">
              <a:solidFill>
                <a:srgbClr val="C00000"/>
              </a:solidFill>
              <a:latin typeface="Courier"/>
              <a:cs typeface="Courier"/>
            </a:endParaRPr>
          </a:p>
        </p:txBody>
      </p:sp>
      <p:sp>
        <p:nvSpPr>
          <p:cNvPr id="1966087" name="Rectangle 7"/>
          <p:cNvSpPr>
            <a:spLocks noChangeArrowheads="1"/>
          </p:cNvSpPr>
          <p:nvPr/>
        </p:nvSpPr>
        <p:spPr bwMode="auto">
          <a:xfrm>
            <a:off x="762000" y="3261641"/>
            <a:ext cx="7848600" cy="13993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Question: Why use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urier"/>
                <a:cs typeface="Courier"/>
              </a:rPr>
              <a:t>jr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here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? Why not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use </a:t>
            </a:r>
            <a:r>
              <a:rPr lang="en-US" sz="2400" b="1" dirty="0" err="1">
                <a:solidFill>
                  <a:schemeClr val="accent2"/>
                </a:solidFill>
                <a:latin typeface="Courier"/>
                <a:cs typeface="Courier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?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Answer: 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sum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Corbel"/>
              </a:rPr>
              <a:t> might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be called by many places, so we can’t return to a fixed place. The calling proc to </a:t>
            </a:r>
            <a:r>
              <a:rPr lang="en-US" sz="2400" b="1" dirty="0" smtClean="0">
                <a:solidFill>
                  <a:schemeClr val="accent2"/>
                </a:solidFill>
                <a:latin typeface="Courier"/>
                <a:cs typeface="Courier"/>
              </a:rPr>
              <a:t>sum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Corbel"/>
              </a:rPr>
              <a:t> must be able to say “return here” somehow.</a:t>
            </a:r>
          </a:p>
        </p:txBody>
      </p:sp>
      <p:sp>
        <p:nvSpPr>
          <p:cNvPr id="1966088" name="Oval 8"/>
          <p:cNvSpPr>
            <a:spLocks noChangeArrowheads="1"/>
          </p:cNvSpPr>
          <p:nvPr/>
        </p:nvSpPr>
        <p:spPr bwMode="auto">
          <a:xfrm>
            <a:off x="1600200" y="5486400"/>
            <a:ext cx="843280" cy="533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966089" name="AutoShape 9"/>
          <p:cNvSpPr>
            <a:spLocks noChangeArrowheads="1"/>
          </p:cNvSpPr>
          <p:nvPr/>
        </p:nvSpPr>
        <p:spPr bwMode="auto">
          <a:xfrm flipV="1">
            <a:off x="457200" y="4953000"/>
            <a:ext cx="386080" cy="1320800"/>
          </a:xfrm>
          <a:custGeom>
            <a:avLst/>
            <a:gdLst>
              <a:gd name="G0" fmla="+- 12427 0 0"/>
              <a:gd name="G1" fmla="+- 3021 0 0"/>
              <a:gd name="G2" fmla="+- 12158 0 3021"/>
              <a:gd name="G3" fmla="+- G2 0 3021"/>
              <a:gd name="G4" fmla="*/ G3 32768 32059"/>
              <a:gd name="G5" fmla="*/ G4 1 2"/>
              <a:gd name="G6" fmla="+- 21600 0 12427"/>
              <a:gd name="G7" fmla="*/ G6 302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312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021"/>
                </a:lnTo>
                <a:cubicBezTo>
                  <a:pt x="5564" y="3021"/>
                  <a:pt x="0" y="7112"/>
                  <a:pt x="0" y="12158"/>
                </a:cubicBezTo>
                <a:lnTo>
                  <a:pt x="0" y="21600"/>
                </a:lnTo>
                <a:lnTo>
                  <a:pt x="6251" y="21600"/>
                </a:lnTo>
                <a:lnTo>
                  <a:pt x="6251" y="12158"/>
                </a:lnTo>
                <a:cubicBezTo>
                  <a:pt x="6251" y="10490"/>
                  <a:pt x="9016" y="9137"/>
                  <a:pt x="12427" y="9137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312420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905000"/>
            <a:ext cx="45397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C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16431" y="3581400"/>
            <a:ext cx="556563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18 VAG Rounded Bold   07390"/>
                <a:cs typeface="Corbel"/>
              </a:rPr>
              <a:t>M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I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P</a:t>
            </a:r>
            <a:br>
              <a:rPr lang="en-US" sz="3200" b="1" dirty="0">
                <a:latin typeface="18 VAG Rounded Bold   07390"/>
                <a:cs typeface="Corbel"/>
              </a:rPr>
            </a:br>
            <a:r>
              <a:rPr lang="en-US" sz="3200" b="1" dirty="0">
                <a:latin typeface="18 VAG Rounded Bold   07390"/>
                <a:cs typeface="Corbel"/>
              </a:rPr>
              <a:t>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5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0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229600" cy="4746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Support for Functions (</a:t>
            </a:r>
            <a:r>
              <a:rPr lang="en-US" dirty="0" smtClean="0"/>
              <a:t>4/4)</a:t>
            </a:r>
            <a:endParaRPr lang="en-US" dirty="0"/>
          </a:p>
        </p:txBody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053013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Single instruction to jump and save return address: jump and link (</a:t>
            </a:r>
            <a:r>
              <a:rPr lang="en-US" sz="2800" b="1" dirty="0" err="1">
                <a:solidFill>
                  <a:schemeClr val="accent2"/>
                </a:solidFill>
                <a:latin typeface="Courier"/>
                <a:cs typeface="Courier"/>
              </a:rPr>
              <a:t>jal</a:t>
            </a:r>
            <a:r>
              <a:rPr lang="en-US" sz="2800" dirty="0">
                <a:latin typeface="+mj-lt"/>
              </a:rPr>
              <a:t>)</a:t>
            </a:r>
          </a:p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Before</a:t>
            </a:r>
            <a:r>
              <a:rPr lang="en-US" sz="2800" dirty="0" smtClean="0">
                <a:latin typeface="+mj-lt"/>
              </a:rPr>
              <a:t>: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</a:t>
            </a:r>
            <a:r>
              <a:rPr lang="en-US" sz="2800" b="1" dirty="0" smtClean="0">
                <a:latin typeface="Courier"/>
                <a:cs typeface="Courier"/>
              </a:rPr>
              <a:t>1008 </a:t>
            </a:r>
            <a:r>
              <a:rPr lang="en-US" sz="2800" b="1" dirty="0" err="1">
                <a:latin typeface="Courier"/>
                <a:cs typeface="Courier"/>
              </a:rPr>
              <a:t>addi</a:t>
            </a:r>
            <a:r>
              <a:rPr lang="en-US" sz="2800" b="1" dirty="0">
                <a:latin typeface="Courier"/>
                <a:cs typeface="Courier"/>
              </a:rPr>
              <a:t> $ra,$zero,1016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#$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=1016</a:t>
            </a:r>
            <a:r>
              <a:rPr lang="en-US" sz="2800" b="1" dirty="0" smtClean="0">
                <a:latin typeface="Courier"/>
                <a:cs typeface="Courier"/>
              </a:rPr>
              <a:t/>
            </a:r>
            <a:br>
              <a:rPr lang="en-US" sz="2800" b="1" dirty="0" smtClean="0">
                <a:latin typeface="Courier"/>
                <a:cs typeface="Courier"/>
              </a:rPr>
            </a:br>
            <a:r>
              <a:rPr lang="en-US" sz="2800" b="1" dirty="0" smtClean="0">
                <a:latin typeface="Courier"/>
                <a:cs typeface="Courier"/>
              </a:rPr>
              <a:t> 1012 </a:t>
            </a:r>
            <a:r>
              <a:rPr lang="en-US" sz="2800" b="1" dirty="0">
                <a:latin typeface="Courier"/>
                <a:cs typeface="Courier"/>
              </a:rPr>
              <a:t>j sum 			 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goto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sum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After</a:t>
            </a:r>
            <a:r>
              <a:rPr lang="en-US" sz="2800" dirty="0" smtClean="0">
                <a:latin typeface="+mj-lt"/>
              </a:rPr>
              <a:t>: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  </a:t>
            </a:r>
            <a:r>
              <a:rPr lang="en-US" sz="2800" b="1" dirty="0" smtClean="0">
                <a:latin typeface="Courier"/>
                <a:cs typeface="Courier"/>
              </a:rPr>
              <a:t>1008 </a:t>
            </a:r>
            <a:r>
              <a:rPr lang="en-US" sz="2800" b="1" dirty="0" err="1">
                <a:latin typeface="Courier"/>
                <a:cs typeface="Courier"/>
              </a:rPr>
              <a:t>jal</a:t>
            </a:r>
            <a:r>
              <a:rPr lang="en-US" sz="2800" b="1" dirty="0">
                <a:latin typeface="Courier"/>
                <a:cs typeface="Courier"/>
              </a:rPr>
              <a:t> sum 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$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=1012,goto sum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sz="2800" dirty="0">
                <a:latin typeface="+mj-lt"/>
              </a:rPr>
              <a:t>Why have a </a:t>
            </a:r>
            <a:r>
              <a:rPr lang="en-US" sz="2800" b="1" dirty="0" err="1">
                <a:latin typeface="Courier"/>
                <a:cs typeface="Courier"/>
              </a:rPr>
              <a:t>jal</a:t>
            </a:r>
            <a:r>
              <a:rPr lang="en-US" sz="2800" dirty="0">
                <a:latin typeface="+mj-lt"/>
              </a:rPr>
              <a:t>?</a:t>
            </a:r>
            <a:r>
              <a:rPr lang="en-US" sz="2800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Make </a:t>
            </a:r>
            <a:r>
              <a:rPr lang="en-US" sz="2400" dirty="0">
                <a:latin typeface="+mj-lt"/>
              </a:rPr>
              <a:t>the common case fast: function calls</a:t>
            </a:r>
            <a:r>
              <a:rPr lang="en-US" sz="2400" dirty="0" smtClean="0">
                <a:latin typeface="+mj-lt"/>
              </a:rPr>
              <a:t> very </a:t>
            </a:r>
            <a:r>
              <a:rPr lang="en-US" sz="2400" dirty="0">
                <a:latin typeface="+mj-lt"/>
              </a:rPr>
              <a:t>common. 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Don’t </a:t>
            </a:r>
            <a:r>
              <a:rPr lang="en-US" sz="2400" dirty="0">
                <a:latin typeface="+mj-lt"/>
              </a:rPr>
              <a:t>have to know where</a:t>
            </a:r>
            <a:r>
              <a:rPr lang="en-US" sz="2400" dirty="0" smtClean="0">
                <a:latin typeface="+mj-lt"/>
              </a:rPr>
              <a:t> code </a:t>
            </a:r>
            <a:r>
              <a:rPr lang="en-US" sz="2400" dirty="0">
                <a:latin typeface="+mj-lt"/>
              </a:rPr>
              <a:t>is</a:t>
            </a:r>
            <a:r>
              <a:rPr lang="en-US" sz="2400" dirty="0" smtClean="0">
                <a:latin typeface="+mj-lt"/>
              </a:rPr>
              <a:t> in memory </a:t>
            </a:r>
            <a:r>
              <a:rPr lang="en-US" sz="2400" dirty="0">
                <a:latin typeface="+mj-lt"/>
              </a:rPr>
              <a:t>with </a:t>
            </a:r>
            <a:r>
              <a:rPr lang="en-US" sz="2400" b="1" dirty="0" err="1" smtClean="0">
                <a:latin typeface="Courier"/>
                <a:cs typeface="Courier"/>
              </a:rPr>
              <a:t>jal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1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Function Call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Invoke function</a:t>
            </a:r>
            <a:r>
              <a:rPr lang="en-US" i="1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and link </a:t>
            </a:r>
            <a:r>
              <a:rPr lang="en-US" dirty="0" smtClean="0"/>
              <a:t>instruction (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(really should be </a:t>
            </a:r>
            <a:r>
              <a:rPr lang="en-US" dirty="0" err="1" smtClean="0">
                <a:latin typeface="Courier"/>
              </a:rPr>
              <a:t>laj</a:t>
            </a:r>
            <a:r>
              <a:rPr lang="en-US" dirty="0" smtClean="0"/>
              <a:t> </a:t>
            </a:r>
            <a:r>
              <a:rPr lang="en-US" i="1" dirty="0" smtClean="0"/>
              <a:t>“link and jump”</a:t>
            </a:r>
            <a:r>
              <a:rPr lang="en-US" dirty="0" smtClean="0"/>
              <a:t>)</a:t>
            </a:r>
          </a:p>
          <a:p>
            <a:pPr lvl="1"/>
            <a:r>
              <a:rPr lang="en-US" sz="2811" dirty="0" smtClean="0"/>
              <a:t>“link” means form an </a:t>
            </a:r>
            <a:r>
              <a:rPr lang="en-US" sz="2811" i="1" dirty="0" smtClean="0"/>
              <a:t>address </a:t>
            </a:r>
            <a:r>
              <a:rPr lang="en-US" sz="2811" dirty="0" smtClean="0"/>
              <a:t>or </a:t>
            </a:r>
            <a:r>
              <a:rPr lang="en-US" sz="2811" i="1" dirty="0" smtClean="0"/>
              <a:t>link </a:t>
            </a:r>
            <a:r>
              <a:rPr lang="en-US" sz="2811" dirty="0" smtClean="0"/>
              <a:t>that points to </a:t>
            </a:r>
            <a:br>
              <a:rPr lang="en-US" sz="2811" dirty="0" smtClean="0"/>
            </a:br>
            <a:r>
              <a:rPr lang="en-US" sz="2811" dirty="0" smtClean="0"/>
              <a:t>calling site to allow function to return to proper address</a:t>
            </a:r>
          </a:p>
          <a:p>
            <a:pPr lvl="1"/>
            <a:r>
              <a:rPr lang="en-US" dirty="0" smtClean="0"/>
              <a:t>Jumps to address and simultaneously saves the address of the </a:t>
            </a:r>
            <a:r>
              <a:rPr lang="en-US" u="sng" dirty="0" smtClean="0"/>
              <a:t>following</a:t>
            </a:r>
            <a:r>
              <a:rPr lang="en-US" dirty="0" smtClean="0"/>
              <a:t> instruction in register </a:t>
            </a:r>
            <a:r>
              <a:rPr lang="en-US" sz="2400" dirty="0" smtClean="0">
                <a:latin typeface="Courier New"/>
                <a:cs typeface="Courier New"/>
              </a:rPr>
              <a:t>$</a:t>
            </a:r>
            <a:r>
              <a:rPr lang="en-US" sz="2400" dirty="0" err="1" smtClean="0">
                <a:latin typeface="Courier New"/>
                <a:cs typeface="Courier New"/>
              </a:rPr>
              <a:t>ra</a:t>
            </a:r>
            <a:endParaRPr lang="en-US" sz="24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		</a:t>
            </a:r>
            <a:r>
              <a:rPr lang="en-US" sz="3200" dirty="0" err="1" smtClean="0">
                <a:latin typeface="Courier New"/>
                <a:cs typeface="Courier New"/>
              </a:rPr>
              <a:t>jal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dirty="0" err="1" smtClean="0">
                <a:latin typeface="Courier New"/>
                <a:cs typeface="Courier New"/>
              </a:rPr>
              <a:t>FunctionLabel</a:t>
            </a:r>
            <a:endParaRPr lang="en-US" sz="3200" dirty="0" smtClean="0">
              <a:latin typeface="Courier New"/>
              <a:cs typeface="Courier New"/>
            </a:endParaRPr>
          </a:p>
          <a:p>
            <a:endParaRPr lang="en-US" dirty="0" smtClean="0"/>
          </a:p>
          <a:p>
            <a:r>
              <a:rPr lang="en-US" dirty="0" smtClean="0"/>
              <a:t>Return from function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register </a:t>
            </a:r>
            <a:r>
              <a:rPr lang="en-US" dirty="0" smtClean="0"/>
              <a:t>instruction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Unconditional jump to address specified in register</a:t>
            </a:r>
          </a:p>
          <a:p>
            <a:pPr lvl="1">
              <a:buNone/>
            </a:pPr>
            <a:r>
              <a:rPr lang="en-US" sz="3243" dirty="0" smtClean="0">
                <a:latin typeface="Courier New"/>
                <a:cs typeface="Courier New"/>
              </a:rPr>
              <a:t>		</a:t>
            </a:r>
            <a:r>
              <a:rPr lang="en-US" sz="3243" dirty="0" err="1" smtClean="0">
                <a:latin typeface="Courier New"/>
                <a:cs typeface="Courier New"/>
              </a:rPr>
              <a:t>jr</a:t>
            </a:r>
            <a:r>
              <a:rPr lang="en-US" sz="3243" dirty="0" smtClean="0">
                <a:latin typeface="Courier New"/>
                <a:cs typeface="Courier New"/>
              </a:rPr>
              <a:t> $</a:t>
            </a:r>
            <a:r>
              <a:rPr lang="en-US" sz="3243" dirty="0" err="1" smtClean="0">
                <a:latin typeface="Courier New"/>
                <a:cs typeface="Courier New"/>
              </a:rPr>
              <a:t>ra</a:t>
            </a:r>
            <a:endParaRPr lang="en-US" sz="3243" dirty="0" smtClean="0">
              <a:latin typeface="Courier New"/>
              <a:cs typeface="Courier New"/>
            </a:endParaRP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09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906"/>
            <a:ext cx="8229600" cy="50340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Calling program (</a:t>
            </a:r>
            <a:r>
              <a:rPr lang="en-US" i="1" dirty="0" smtClean="0">
                <a:solidFill>
                  <a:srgbClr val="0000FF"/>
                </a:solidFill>
              </a:rPr>
              <a:t>caller</a:t>
            </a:r>
            <a:r>
              <a:rPr lang="en-US" dirty="0" smtClean="0"/>
              <a:t>) puts parameters into registers </a:t>
            </a:r>
            <a:r>
              <a:rPr lang="en-US" dirty="0" smtClean="0">
                <a:latin typeface="Courier New"/>
                <a:cs typeface="Courier New"/>
              </a:rPr>
              <a:t>$a0-$a3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uses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to invoke (</a:t>
            </a:r>
            <a:r>
              <a:rPr lang="en-US" i="1" dirty="0" err="1" smtClean="0">
                <a:solidFill>
                  <a:srgbClr val="0000FF"/>
                </a:solidFill>
              </a:rPr>
              <a:t>callee</a:t>
            </a:r>
            <a:r>
              <a:rPr lang="en-US" dirty="0" smtClean="0"/>
              <a:t>) at address labeled X</a:t>
            </a:r>
          </a:p>
          <a:p>
            <a:r>
              <a:rPr lang="en-US" dirty="0" smtClean="0"/>
              <a:t>Must have register in computer with address of currently executing instruction</a:t>
            </a:r>
          </a:p>
          <a:p>
            <a:pPr lvl="1"/>
            <a:r>
              <a:rPr lang="en-US" dirty="0" smtClean="0"/>
              <a:t>Instead of </a:t>
            </a:r>
            <a:r>
              <a:rPr lang="en-US" i="1" dirty="0" smtClean="0"/>
              <a:t>Instruction Address Register</a:t>
            </a:r>
            <a:r>
              <a:rPr lang="en-US" dirty="0" smtClean="0"/>
              <a:t> (better name), historically called </a:t>
            </a:r>
            <a:r>
              <a:rPr lang="en-US" i="1" dirty="0" smtClean="0">
                <a:solidFill>
                  <a:srgbClr val="0000FF"/>
                </a:solidFill>
              </a:rPr>
              <a:t>Program Counte</a:t>
            </a:r>
            <a:r>
              <a:rPr lang="en-US" i="1" dirty="0" smtClean="0">
                <a:solidFill>
                  <a:srgbClr val="3366FF"/>
                </a:solidFill>
              </a:rPr>
              <a:t>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</a:rPr>
              <a:t>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It’s a program’s counter; it doesn’t count programs!</a:t>
            </a:r>
          </a:p>
          <a:p>
            <a:endParaRPr lang="en-US" dirty="0" smtClean="0"/>
          </a:p>
          <a:p>
            <a:r>
              <a:rPr lang="en-US" dirty="0" smtClean="0"/>
              <a:t>What value does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place into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????</a:t>
            </a:r>
          </a:p>
          <a:p>
            <a:r>
              <a:rPr lang="en-US" dirty="0" err="1">
                <a:latin typeface="Courier New"/>
                <a:cs typeface="Courier New"/>
              </a:rPr>
              <a:t>jr</a:t>
            </a:r>
            <a:r>
              <a:rPr lang="en-US" dirty="0">
                <a:latin typeface="Courier New"/>
                <a:cs typeface="Courier New"/>
              </a:rPr>
              <a:t> $</a:t>
            </a:r>
            <a:r>
              <a:rPr lang="en-US" dirty="0" err="1">
                <a:latin typeface="Courier New"/>
                <a:cs typeface="Courier New"/>
              </a:rPr>
              <a:t>ra</a:t>
            </a:r>
            <a:r>
              <a:rPr lang="en-US" dirty="0">
                <a:cs typeface="Courier New"/>
              </a:rPr>
              <a:t> </a:t>
            </a:r>
            <a:r>
              <a:rPr lang="en-US" dirty="0"/>
              <a:t>puts address inside </a:t>
            </a:r>
            <a:r>
              <a:rPr lang="en-US" dirty="0">
                <a:latin typeface="Courier New"/>
                <a:cs typeface="Courier New"/>
              </a:rPr>
              <a:t>$</a:t>
            </a:r>
            <a:r>
              <a:rPr lang="en-US" dirty="0" err="1">
                <a:latin typeface="Courier New"/>
                <a:cs typeface="Courier New"/>
              </a:rPr>
              <a:t>ra</a:t>
            </a:r>
            <a:r>
              <a:rPr lang="en-US" dirty="0"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back </a:t>
            </a:r>
            <a:r>
              <a:rPr lang="en-US" dirty="0" smtClean="0"/>
              <a:t>into </a:t>
            </a:r>
            <a:r>
              <a:rPr lang="en-US" dirty="0"/>
              <a:t>PC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</a:t>
            </a:r>
            <a:r>
              <a:rPr lang="en-US" dirty="0" smtClean="0"/>
              <a:t>are </a:t>
            </a:r>
            <a:r>
              <a:rPr lang="en-US" dirty="0" smtClean="0"/>
              <a:t>Old Register Values Saved</a:t>
            </a:r>
            <a:br>
              <a:rPr lang="en-US" dirty="0" smtClean="0"/>
            </a:br>
            <a:r>
              <a:rPr lang="en-US" dirty="0" smtClean="0"/>
              <a:t>to Restore Them After Function Call?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5" y="1532466"/>
            <a:ext cx="8398933" cy="5054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a place to save old values before call function, restore them when return, and delete </a:t>
            </a:r>
          </a:p>
          <a:p>
            <a:r>
              <a:rPr lang="en-US" dirty="0" smtClean="0"/>
              <a:t>Ideal is </a:t>
            </a:r>
            <a:r>
              <a:rPr lang="en-US" i="1" dirty="0" smtClean="0">
                <a:solidFill>
                  <a:srgbClr val="0000FF"/>
                </a:solidFill>
              </a:rPr>
              <a:t>stack</a:t>
            </a:r>
            <a:r>
              <a:rPr lang="en-US" dirty="0" smtClean="0"/>
              <a:t>: last-in-first-out queue </a:t>
            </a:r>
            <a:br>
              <a:rPr lang="en-US" dirty="0" smtClean="0"/>
            </a:br>
            <a:r>
              <a:rPr lang="en-US" dirty="0" smtClean="0"/>
              <a:t>(e.g., stack of plates)</a:t>
            </a:r>
          </a:p>
          <a:p>
            <a:pPr lvl="1"/>
            <a:r>
              <a:rPr lang="en-US" dirty="0" smtClean="0"/>
              <a:t>Push: placing data onto stack</a:t>
            </a:r>
          </a:p>
          <a:p>
            <a:pPr lvl="1"/>
            <a:r>
              <a:rPr lang="en-US" dirty="0" smtClean="0"/>
              <a:t>Pop: removing data from stack</a:t>
            </a:r>
          </a:p>
          <a:p>
            <a:r>
              <a:rPr lang="en-US" dirty="0" smtClean="0"/>
              <a:t>Stack in memory, so need register to point to it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$sp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0000FF"/>
                </a:solidFill>
              </a:rPr>
              <a:t>stack pointer </a:t>
            </a:r>
            <a:r>
              <a:rPr lang="en-US" dirty="0" smtClean="0"/>
              <a:t>in MIPS ($29)</a:t>
            </a:r>
          </a:p>
          <a:p>
            <a:r>
              <a:rPr lang="en-US" dirty="0" smtClean="0"/>
              <a:t>Convention is grow from high to low addresses</a:t>
            </a:r>
          </a:p>
          <a:p>
            <a:pPr lvl="1"/>
            <a:r>
              <a:rPr lang="en-US" i="1" dirty="0" smtClean="0"/>
              <a:t>Push</a:t>
            </a:r>
            <a:r>
              <a:rPr lang="en-US" dirty="0" smtClean="0"/>
              <a:t> decrements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  <a:r>
              <a:rPr lang="en-US" dirty="0" smtClean="0"/>
              <a:t>, </a:t>
            </a:r>
            <a:r>
              <a:rPr lang="en-US" i="1" dirty="0" smtClean="0"/>
              <a:t>Pop</a:t>
            </a:r>
            <a:r>
              <a:rPr lang="en-US" dirty="0" smtClean="0"/>
              <a:t> increments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62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Leaf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(int g, int h, int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, int j)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  <a:tabLst>
                <a:tab pos="1033463" algn="l"/>
              </a:tabLst>
            </a:pPr>
            <a:r>
              <a:rPr lang="en-US" dirty="0" smtClean="0">
                <a:latin typeface="Courier New"/>
                <a:cs typeface="Courier New"/>
              </a:rPr>
              <a:t>	int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return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/>
              <a:t>Parameter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/>
              <a:t> in argument registers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$a1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$a2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 in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</a:p>
          <a:p>
            <a:r>
              <a:rPr lang="en-US" sz="3176" dirty="0" smtClean="0"/>
              <a:t>Assume need one temporary register </a:t>
            </a:r>
            <a:r>
              <a:rPr lang="en-US" sz="3176" dirty="0" smtClean="0">
                <a:latin typeface="Courier New"/>
                <a:cs typeface="Courier New"/>
              </a:rPr>
              <a:t>$t0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Before, During, After Function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700"/>
            <a:ext cx="8740681" cy="32977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936067"/>
          </a:xfrm>
        </p:spPr>
        <p:txBody>
          <a:bodyPr>
            <a:normAutofit/>
          </a:bodyPr>
          <a:lstStyle/>
          <a:p>
            <a:r>
              <a:rPr lang="en-US" dirty="0" smtClean="0"/>
              <a:t>Need to save old values of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sz="3176" dirty="0" smtClean="0">
                <a:latin typeface="Courier New"/>
                <a:cs typeface="Courier New"/>
              </a:rPr>
              <a:t>$t0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77733" y="4182533"/>
            <a:ext cx="2175934" cy="508000"/>
          </a:xfrm>
          <a:prstGeom prst="rect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Contents of $s0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716867"/>
            <a:ext cx="2175933" cy="474133"/>
          </a:xfrm>
          <a:prstGeom prst="rect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Contents of $t0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Leaf()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489967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Courier"/>
              </a:rPr>
              <a:t>Leaf: </a:t>
            </a:r>
            <a:r>
              <a:rPr lang="en-US" sz="2400" dirty="0" err="1" smtClean="0">
                <a:latin typeface="Courier"/>
              </a:rPr>
              <a:t>addi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$sp,$sp,-8 # </a:t>
            </a:r>
            <a:r>
              <a:rPr lang="en-US" sz="2400" dirty="0"/>
              <a:t>adjust stack for 2 items</a:t>
            </a:r>
          </a:p>
          <a:p>
            <a:pPr>
              <a:buNone/>
            </a:pPr>
            <a:r>
              <a:rPr lang="en-US" sz="2400" dirty="0" smtClean="0">
                <a:latin typeface="Courier"/>
              </a:rPr>
              <a:t>		</a:t>
            </a:r>
            <a:r>
              <a:rPr lang="en-US" sz="2400" dirty="0">
                <a:latin typeface="Courier"/>
              </a:rPr>
              <a:t> </a:t>
            </a:r>
            <a:r>
              <a:rPr lang="en-US" sz="2400" dirty="0" err="1" smtClean="0">
                <a:latin typeface="Courier"/>
              </a:rPr>
              <a:t>sw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$t0, 4($</a:t>
            </a:r>
            <a:r>
              <a:rPr lang="en-US" sz="2400" dirty="0" err="1">
                <a:latin typeface="Courier"/>
              </a:rPr>
              <a:t>sp</a:t>
            </a:r>
            <a:r>
              <a:rPr lang="en-US" sz="2400" dirty="0">
                <a:latin typeface="Courier"/>
              </a:rPr>
              <a:t>) #</a:t>
            </a:r>
            <a:r>
              <a:rPr lang="en-US" sz="2400" dirty="0"/>
              <a:t> save $t0 for use afterwards</a:t>
            </a:r>
          </a:p>
          <a:p>
            <a:pPr>
              <a:buNone/>
            </a:pPr>
            <a:r>
              <a:rPr lang="en-US" sz="2400" dirty="0" smtClean="0">
                <a:latin typeface="Courier"/>
              </a:rPr>
              <a:t>      </a:t>
            </a:r>
            <a:r>
              <a:rPr lang="en-US" sz="2400" dirty="0" err="1" smtClean="0">
                <a:latin typeface="Courier"/>
              </a:rPr>
              <a:t>sw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$s0, 0($</a:t>
            </a:r>
            <a:r>
              <a:rPr lang="en-US" sz="2400" dirty="0" err="1">
                <a:latin typeface="Courier"/>
              </a:rPr>
              <a:t>sp</a:t>
            </a:r>
            <a:r>
              <a:rPr lang="en-US" sz="2400" dirty="0">
                <a:latin typeface="Courier"/>
              </a:rPr>
              <a:t>) #</a:t>
            </a:r>
            <a:r>
              <a:rPr lang="en-US" sz="2400" dirty="0"/>
              <a:t> save $s0 for use afterwards</a:t>
            </a:r>
          </a:p>
          <a:p>
            <a:pPr marL="406400" indent="-406400">
              <a:buNone/>
            </a:pPr>
            <a:endParaRPr lang="en-US" sz="2400" dirty="0" smtClean="0">
              <a:latin typeface="Courier"/>
            </a:endParaRPr>
          </a:p>
          <a:p>
            <a:pPr marL="406400" indent="-406400">
              <a:buNone/>
            </a:pPr>
            <a:r>
              <a:rPr lang="en-US" sz="2400" dirty="0" smtClean="0">
                <a:latin typeface="Courier"/>
              </a:rPr>
              <a:t>      add </a:t>
            </a:r>
            <a:r>
              <a:rPr lang="en-US" sz="2400" dirty="0">
                <a:latin typeface="Courier"/>
              </a:rPr>
              <a:t>$s0,$a0,$a1 #</a:t>
            </a:r>
            <a:r>
              <a:rPr lang="en-US" sz="2400" dirty="0"/>
              <a:t> f = g + h</a:t>
            </a:r>
          </a:p>
          <a:p>
            <a:pPr marL="338138" indent="-338138">
              <a:buNone/>
            </a:pPr>
            <a:r>
              <a:rPr lang="en-US" sz="2400" dirty="0" smtClean="0">
                <a:latin typeface="Courier"/>
              </a:rPr>
              <a:t>      add </a:t>
            </a:r>
            <a:r>
              <a:rPr lang="en-US" sz="2400" dirty="0">
                <a:latin typeface="Courier"/>
              </a:rPr>
              <a:t>$t0,$a2,$a3 #</a:t>
            </a:r>
            <a:r>
              <a:rPr lang="en-US" sz="2400" dirty="0"/>
              <a:t> t0 = </a:t>
            </a:r>
            <a:r>
              <a:rPr lang="en-US" sz="2400" dirty="0" err="1"/>
              <a:t>i</a:t>
            </a:r>
            <a:r>
              <a:rPr lang="en-US" sz="2400" dirty="0"/>
              <a:t> + j</a:t>
            </a:r>
          </a:p>
          <a:p>
            <a:pPr marL="338138" indent="-338138">
              <a:buNone/>
            </a:pPr>
            <a:r>
              <a:rPr lang="en-US" sz="2400" dirty="0" smtClean="0">
                <a:latin typeface="Courier"/>
              </a:rPr>
              <a:t>      sub </a:t>
            </a:r>
            <a:r>
              <a:rPr lang="en-US" sz="2400" dirty="0">
                <a:latin typeface="Courier"/>
              </a:rPr>
              <a:t>$v0,$s0,$t0 #</a:t>
            </a:r>
            <a:r>
              <a:rPr lang="en-US" sz="2400" dirty="0"/>
              <a:t> return value (g + h) – (</a:t>
            </a:r>
            <a:r>
              <a:rPr lang="en-US" sz="2400" dirty="0" err="1"/>
              <a:t>i</a:t>
            </a:r>
            <a:r>
              <a:rPr lang="en-US" sz="2400" dirty="0"/>
              <a:t> + j)</a:t>
            </a:r>
          </a:p>
          <a:p>
            <a:pPr marL="338138" indent="-338138">
              <a:buNone/>
            </a:pPr>
            <a:endParaRPr lang="en-US" sz="2400" dirty="0" smtClean="0">
              <a:latin typeface="Courier"/>
            </a:endParaRPr>
          </a:p>
          <a:p>
            <a:pPr marL="338138" indent="-338138">
              <a:buNone/>
            </a:pPr>
            <a:r>
              <a:rPr lang="en-US" sz="2400" dirty="0" smtClean="0">
                <a:latin typeface="Courier"/>
              </a:rPr>
              <a:t>      </a:t>
            </a:r>
            <a:r>
              <a:rPr lang="en-US" sz="2400" dirty="0" err="1" smtClean="0">
                <a:latin typeface="Courier"/>
              </a:rPr>
              <a:t>lw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$s0, 0($</a:t>
            </a:r>
            <a:r>
              <a:rPr lang="en-US" sz="2400" dirty="0" err="1">
                <a:latin typeface="Courier"/>
              </a:rPr>
              <a:t>sp</a:t>
            </a:r>
            <a:r>
              <a:rPr lang="en-US" sz="2400" dirty="0">
                <a:latin typeface="Courier"/>
              </a:rPr>
              <a:t>) #</a:t>
            </a:r>
            <a:r>
              <a:rPr lang="en-US" sz="2400" dirty="0"/>
              <a:t> restore register $s0 for </a:t>
            </a:r>
            <a:r>
              <a:rPr lang="en-US" sz="2400" dirty="0" smtClean="0"/>
              <a:t>caller </a:t>
            </a:r>
            <a:endParaRPr lang="en-US" sz="2400" dirty="0"/>
          </a:p>
          <a:p>
            <a:pPr marL="338138" indent="-338138">
              <a:buNone/>
            </a:pPr>
            <a:r>
              <a:rPr lang="en-US" sz="2400" dirty="0" smtClean="0">
                <a:latin typeface="Courier"/>
              </a:rPr>
              <a:t>      </a:t>
            </a:r>
            <a:r>
              <a:rPr lang="en-US" sz="2400" dirty="0" err="1" smtClean="0">
                <a:latin typeface="Courier"/>
              </a:rPr>
              <a:t>lw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$t0, 4($</a:t>
            </a:r>
            <a:r>
              <a:rPr lang="en-US" sz="2400" dirty="0" err="1">
                <a:latin typeface="Courier"/>
              </a:rPr>
              <a:t>sp</a:t>
            </a:r>
            <a:r>
              <a:rPr lang="en-US" sz="2400" dirty="0">
                <a:latin typeface="Courier"/>
              </a:rPr>
              <a:t>) #</a:t>
            </a:r>
            <a:r>
              <a:rPr lang="en-US" sz="2400" dirty="0"/>
              <a:t> restore register $t0 for caller</a:t>
            </a:r>
          </a:p>
          <a:p>
            <a:pPr marL="338138" indent="-338138">
              <a:buNone/>
            </a:pPr>
            <a:r>
              <a:rPr lang="en-US" sz="2400" dirty="0" smtClean="0">
                <a:latin typeface="Courier"/>
              </a:rPr>
              <a:t>      </a:t>
            </a:r>
            <a:r>
              <a:rPr lang="en-US" sz="2400" dirty="0" err="1" smtClean="0">
                <a:latin typeface="Courier"/>
              </a:rPr>
              <a:t>addi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$sp,$sp,8 #</a:t>
            </a:r>
            <a:r>
              <a:rPr lang="en-US" sz="2400" dirty="0"/>
              <a:t> adjust stack to delete 2 items</a:t>
            </a:r>
          </a:p>
          <a:p>
            <a:pPr marL="338138" indent="-338138">
              <a:buNone/>
            </a:pPr>
            <a:r>
              <a:rPr lang="en-US" sz="2400" dirty="0" smtClean="0">
                <a:latin typeface="Courier"/>
              </a:rPr>
              <a:t>      </a:t>
            </a:r>
            <a:r>
              <a:rPr lang="en-US" sz="2400" dirty="0" err="1" smtClean="0">
                <a:latin typeface="Courier"/>
              </a:rPr>
              <a:t>jr</a:t>
            </a:r>
            <a:r>
              <a:rPr lang="en-US" sz="2400" dirty="0" smtClean="0">
                <a:latin typeface="Courier"/>
              </a:rPr>
              <a:t> </a:t>
            </a:r>
            <a:r>
              <a:rPr lang="en-US" sz="2400" dirty="0">
                <a:latin typeface="Courier"/>
              </a:rPr>
              <a:t>$</a:t>
            </a:r>
            <a:r>
              <a:rPr lang="en-US" sz="2400" dirty="0" err="1">
                <a:latin typeface="Courier"/>
              </a:rPr>
              <a:t>ra</a:t>
            </a:r>
            <a:r>
              <a:rPr lang="en-US" sz="2400" dirty="0">
                <a:latin typeface="Courier"/>
              </a:rPr>
              <a:t> #</a:t>
            </a:r>
            <a:r>
              <a:rPr lang="en-US" sz="2400" dirty="0"/>
              <a:t> jump back to calling routine</a:t>
            </a:r>
          </a:p>
        </p:txBody>
      </p:sp>
    </p:spTree>
    <p:extLst>
      <p:ext uri="{BB962C8B-B14F-4D97-AF65-F5344CB8AC3E}">
        <p14:creationId xmlns:p14="http://schemas.microsoft.com/office/powerpoint/2010/main" val="42153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 Function Calls a Function? Recursive Function Calls?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Would clobber values in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1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211138"/>
            <a:ext cx="6143625" cy="474662"/>
          </a:xfrm>
        </p:spPr>
        <p:txBody>
          <a:bodyPr>
            <a:normAutofit fontScale="90000"/>
          </a:bodyPr>
          <a:lstStyle/>
          <a:p>
            <a:r>
              <a:rPr lang="en-US" dirty="0"/>
              <a:t>Nested Procedures (1/2)</a:t>
            </a:r>
          </a:p>
        </p:txBody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019675"/>
          </a:xfrm>
        </p:spPr>
        <p:txBody>
          <a:bodyPr>
            <a:normAutofit/>
          </a:bodyPr>
          <a:lstStyle/>
          <a:p>
            <a:pPr>
              <a:buFont typeface="Times" pitchFamily="-65" charset="0"/>
              <a:buNone/>
            </a:pPr>
            <a:r>
              <a:rPr lang="en-US" dirty="0" smtClean="0">
                <a:latin typeface="18 VAG Rounded Light   02390"/>
              </a:rPr>
              <a:t>	</a:t>
            </a:r>
            <a:r>
              <a:rPr lang="en-US" b="1" dirty="0" err="1" smtClean="0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b="1" dirty="0" smtClean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urier"/>
                <a:cs typeface="Courier"/>
              </a:rPr>
              <a:t>sumSquare(int</a:t>
            </a: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urier"/>
                <a:cs typeface="Courier"/>
              </a:rPr>
              <a:t>x</a:t>
            </a: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urier"/>
                <a:cs typeface="Courier"/>
              </a:rPr>
              <a:t>int</a:t>
            </a: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) {</a:t>
            </a:r>
            <a:b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</a:b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	return </a:t>
            </a:r>
            <a:r>
              <a:rPr lang="en-US" sz="2800" b="1" dirty="0" err="1">
                <a:solidFill>
                  <a:schemeClr val="accent2"/>
                </a:solidFill>
                <a:latin typeface="Courier"/>
                <a:cs typeface="Courier"/>
              </a:rPr>
              <a:t>mult</a:t>
            </a:r>
            <a:r>
              <a:rPr lang="en-US" b="1" dirty="0" err="1">
                <a:solidFill>
                  <a:schemeClr val="accent2"/>
                </a:solidFill>
                <a:latin typeface="Courier"/>
                <a:cs typeface="Courier"/>
              </a:rPr>
              <a:t>(x,x</a:t>
            </a: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)+ </a:t>
            </a:r>
            <a:r>
              <a:rPr lang="en-US" b="1" dirty="0" err="1">
                <a:solidFill>
                  <a:schemeClr val="accent2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;</a:t>
            </a:r>
            <a:b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</a:br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}</a:t>
            </a:r>
          </a:p>
          <a:p>
            <a:r>
              <a:rPr lang="en-US" dirty="0">
                <a:latin typeface="+mj-lt"/>
              </a:rPr>
              <a:t>Something called </a:t>
            </a:r>
            <a:r>
              <a:rPr lang="en-US" b="1" dirty="0" err="1">
                <a:latin typeface="Courier"/>
                <a:cs typeface="Courier"/>
              </a:rPr>
              <a:t>sumSquare</a:t>
            </a:r>
            <a:r>
              <a:rPr lang="en-US" dirty="0">
                <a:latin typeface="+mj-lt"/>
              </a:rPr>
              <a:t>, now </a:t>
            </a:r>
            <a:r>
              <a:rPr lang="en-US" b="1" dirty="0" err="1">
                <a:latin typeface="Courier"/>
                <a:cs typeface="Courier"/>
              </a:rPr>
              <a:t>sumSquare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is calling </a:t>
            </a:r>
            <a:r>
              <a:rPr lang="en-US" b="1" dirty="0" err="1" smtClean="0">
                <a:latin typeface="Courier"/>
                <a:cs typeface="Courier"/>
              </a:rPr>
              <a:t>mult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 there’s a value in </a:t>
            </a:r>
            <a:r>
              <a:rPr lang="en-US" dirty="0">
                <a:solidFill>
                  <a:srgbClr val="C00000"/>
                </a:solidFill>
                <a:latin typeface="Courier"/>
                <a:cs typeface="Courier"/>
              </a:rPr>
              <a:t>$</a:t>
            </a:r>
            <a:r>
              <a:rPr lang="en-US" dirty="0" err="1">
                <a:solidFill>
                  <a:srgbClr val="C00000"/>
                </a:solidFill>
                <a:latin typeface="Courier"/>
                <a:cs typeface="Courier"/>
              </a:rPr>
              <a:t>ra</a:t>
            </a:r>
            <a:r>
              <a:rPr lang="en-US" dirty="0">
                <a:latin typeface="+mj-lt"/>
              </a:rPr>
              <a:t> that </a:t>
            </a:r>
            <a:r>
              <a:rPr lang="en-US" b="1" dirty="0" err="1">
                <a:latin typeface="Courier"/>
                <a:cs typeface="Courier"/>
              </a:rPr>
              <a:t>sumSquare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wants to jump back to, but this will be overwritten by the call to </a:t>
            </a:r>
            <a:r>
              <a:rPr lang="en-US" b="1" dirty="0" err="1" smtClean="0">
                <a:latin typeface="Courier"/>
                <a:cs typeface="Courier"/>
              </a:rPr>
              <a:t>mult</a:t>
            </a:r>
            <a:endParaRPr lang="en-US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5495925"/>
            <a:ext cx="8153400" cy="105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pitchFamily="-65" charset="0"/>
              <a:buNone/>
            </a:pPr>
            <a:r>
              <a:rPr lang="en-US" dirty="0" smtClean="0">
                <a:latin typeface="18 VAG Rounded Light   02390"/>
              </a:rPr>
              <a:t>	</a:t>
            </a:r>
            <a:r>
              <a:rPr lang="en-US" dirty="0" smtClean="0">
                <a:solidFill>
                  <a:srgbClr val="0926B7"/>
                </a:solidFill>
                <a:latin typeface="+mj-lt"/>
              </a:rPr>
              <a:t>Need to save </a:t>
            </a:r>
            <a:r>
              <a:rPr lang="en-US" b="1" dirty="0" err="1" smtClean="0">
                <a:solidFill>
                  <a:srgbClr val="0926B7"/>
                </a:solidFill>
                <a:latin typeface="Courier"/>
                <a:cs typeface="Courier"/>
              </a:rPr>
              <a:t>sumSquare</a:t>
            </a:r>
            <a:r>
              <a:rPr lang="en-US" b="1" dirty="0" smtClean="0">
                <a:solidFill>
                  <a:srgbClr val="0926B7"/>
                </a:solidFill>
                <a:latin typeface="Courier"/>
              </a:rPr>
              <a:t> </a:t>
            </a:r>
            <a:r>
              <a:rPr lang="en-US" dirty="0" smtClean="0">
                <a:solidFill>
                  <a:srgbClr val="0926B7"/>
                </a:solidFill>
                <a:latin typeface="+mj-lt"/>
              </a:rPr>
              <a:t>return address before call to </a:t>
            </a:r>
            <a:r>
              <a:rPr lang="en-US" b="1" dirty="0" err="1" smtClean="0">
                <a:solidFill>
                  <a:srgbClr val="0926B7"/>
                </a:solidFill>
                <a:latin typeface="Courier"/>
                <a:cs typeface="Courier"/>
              </a:rPr>
              <a:t>mult</a:t>
            </a:r>
            <a:endParaRPr lang="en-US" dirty="0">
              <a:solidFill>
                <a:srgbClr val="0926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43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</p:spTree>
    <p:extLst>
      <p:ext uri="{BB962C8B-B14F-4D97-AF65-F5344CB8AC3E}">
        <p14:creationId xmlns:p14="http://schemas.microsoft.com/office/powerpoint/2010/main" val="400695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211138"/>
            <a:ext cx="5686425" cy="474662"/>
          </a:xfrm>
        </p:spPr>
        <p:txBody>
          <a:bodyPr>
            <a:normAutofit fontScale="90000"/>
          </a:bodyPr>
          <a:lstStyle/>
          <a:p>
            <a:r>
              <a:rPr lang="en-US" dirty="0"/>
              <a:t>Nested Procedures (2/2)</a:t>
            </a:r>
          </a:p>
        </p:txBody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8791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In general, may need to save some other info in addition to </a:t>
            </a:r>
            <a:r>
              <a:rPr lang="en-US" dirty="0">
                <a:solidFill>
                  <a:schemeClr val="accent2"/>
                </a:solidFill>
                <a:latin typeface="Courier"/>
                <a:cs typeface="Courier"/>
              </a:rPr>
              <a:t>$</a:t>
            </a:r>
            <a:r>
              <a:rPr lang="en-US" dirty="0" err="1">
                <a:solidFill>
                  <a:schemeClr val="accent2"/>
                </a:solidFill>
                <a:latin typeface="Courier"/>
                <a:cs typeface="Courier"/>
              </a:rPr>
              <a:t>ra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When a C program is run, there are 3 important memory areas allocated:</a:t>
            </a:r>
          </a:p>
          <a:p>
            <a:pPr lvl="1"/>
            <a:r>
              <a:rPr lang="en-US" dirty="0">
                <a:solidFill>
                  <a:srgbClr val="FF6600"/>
                </a:solidFill>
                <a:latin typeface="+mj-lt"/>
              </a:rPr>
              <a:t>Static</a:t>
            </a:r>
            <a:r>
              <a:rPr lang="en-US" dirty="0">
                <a:latin typeface="+mj-lt"/>
              </a:rPr>
              <a:t>: Variables declared once per program, cease to exist only after execution </a:t>
            </a:r>
            <a:r>
              <a:rPr lang="en-US" dirty="0" smtClean="0">
                <a:latin typeface="+mj-lt"/>
              </a:rPr>
              <a:t>completes - e.g</a:t>
            </a:r>
            <a:r>
              <a:rPr lang="en-US" dirty="0">
                <a:latin typeface="+mj-lt"/>
              </a:rPr>
              <a:t>., C </a:t>
            </a:r>
            <a:r>
              <a:rPr lang="en-US" dirty="0" err="1">
                <a:latin typeface="+mj-lt"/>
              </a:rPr>
              <a:t>globals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solidFill>
                  <a:schemeClr val="accent4"/>
                </a:solidFill>
                <a:latin typeface="+mj-lt"/>
              </a:rPr>
              <a:t>Heap</a:t>
            </a:r>
            <a:r>
              <a:rPr lang="en-US" dirty="0">
                <a:latin typeface="+mj-lt"/>
              </a:rPr>
              <a:t>: Variables declared </a:t>
            </a:r>
            <a:r>
              <a:rPr lang="en-US" dirty="0" smtClean="0">
                <a:latin typeface="+mj-lt"/>
              </a:rPr>
              <a:t>dynamically via </a:t>
            </a:r>
            <a:r>
              <a:rPr lang="en-US" b="1" dirty="0" err="1" smtClean="0">
                <a:latin typeface="+mj-lt"/>
                <a:cs typeface="Courier New"/>
              </a:rPr>
              <a:t>malloc</a:t>
            </a:r>
            <a:endParaRPr lang="en-US" b="1" dirty="0" smtClean="0">
              <a:latin typeface="+mj-lt"/>
              <a:cs typeface="Courier New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+mj-lt"/>
              </a:rPr>
              <a:t>Stack</a:t>
            </a:r>
            <a:r>
              <a:rPr lang="en-US" dirty="0">
                <a:latin typeface="+mj-lt"/>
              </a:rPr>
              <a:t>: Space to be used by procedure during execution; this is where we can save register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3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Function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445500" cy="4927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To reduce expensive loads and stores from spilling and restoring registers, MIPS divides registers into two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Preserved across function call</a:t>
            </a:r>
          </a:p>
          <a:p>
            <a:pPr marL="914400" lvl="1" indent="-514350"/>
            <a:r>
              <a:rPr lang="en-US" dirty="0" smtClean="0"/>
              <a:t>Caller can rely on values being unchanged</a:t>
            </a:r>
          </a:p>
          <a:p>
            <a:pPr marL="914400" lvl="1" indent="-514350"/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sp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gp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fp</a:t>
            </a:r>
            <a:r>
              <a:rPr lang="en-US" dirty="0" smtClean="0"/>
              <a:t>, “saved registers”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- </a:t>
            </a:r>
            <a:r>
              <a:rPr lang="en-US" dirty="0" smtClean="0">
                <a:latin typeface="Courier New"/>
                <a:cs typeface="Courier New"/>
              </a:rPr>
              <a:t>$s7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preserved across function call</a:t>
            </a:r>
          </a:p>
          <a:p>
            <a:pPr marL="914400" lvl="1" indent="-514350"/>
            <a:r>
              <a:rPr lang="en-US" dirty="0" smtClean="0"/>
              <a:t>Caller </a:t>
            </a:r>
            <a:r>
              <a:rPr lang="en-US" i="1" dirty="0" smtClean="0">
                <a:solidFill>
                  <a:srgbClr val="000000"/>
                </a:solidFill>
              </a:rPr>
              <a:t>cannot </a:t>
            </a:r>
            <a:r>
              <a:rPr lang="en-US" dirty="0" smtClean="0"/>
              <a:t>rely on values being unchanged</a:t>
            </a:r>
          </a:p>
          <a:p>
            <a:pPr marL="914400" lvl="1" indent="-514350"/>
            <a:r>
              <a:rPr lang="en-US" dirty="0" smtClean="0"/>
              <a:t>Return value registers </a:t>
            </a:r>
            <a:r>
              <a:rPr lang="en-US" dirty="0" smtClean="0">
                <a:latin typeface="Courier New"/>
                <a:cs typeface="Courier New"/>
              </a:rPr>
              <a:t>$v0</a:t>
            </a:r>
            <a:r>
              <a:rPr lang="en-US" dirty="0" smtClean="0"/>
              <a:t>,</a:t>
            </a:r>
            <a:r>
              <a:rPr lang="en-US" dirty="0" smtClean="0">
                <a:latin typeface="Courier New"/>
                <a:cs typeface="Courier New"/>
              </a:rPr>
              <a:t>$v1</a:t>
            </a:r>
            <a:r>
              <a:rPr lang="en-US" dirty="0" smtClean="0"/>
              <a:t>, Argument registers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/>
              <a:t>-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/>
              <a:t>, “temporary registers” 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/>
              <a:t>-</a:t>
            </a:r>
            <a:r>
              <a:rPr lang="en-US" dirty="0" smtClean="0">
                <a:latin typeface="Courier New"/>
                <a:cs typeface="Courier New"/>
              </a:rPr>
              <a:t>$t9,$ra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statement is FALSE?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j-lt"/>
                <a:cs typeface="Courier"/>
              </a:rPr>
              <a:t>B: 	</a:t>
            </a:r>
            <a:r>
              <a:rPr lang="en-US" sz="2800" dirty="0" err="1" smtClean="0">
                <a:latin typeface="Courier"/>
                <a:cs typeface="Courier"/>
              </a:rPr>
              <a:t>jal</a:t>
            </a:r>
            <a:r>
              <a:rPr lang="en-US" sz="2800" dirty="0" smtClean="0">
                <a:latin typeface="+mj-lt"/>
                <a:cs typeface="Courier"/>
              </a:rPr>
              <a:t> saves PC+1 in 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2800" dirty="0" err="1" smtClean="0">
                <a:latin typeface="Courier"/>
                <a:cs typeface="Courier"/>
              </a:rPr>
              <a:t>ra</a:t>
            </a:r>
            <a:endParaRPr lang="en-US" sz="2800" dirty="0" smtClean="0">
              <a:latin typeface="Courier"/>
              <a:cs typeface="Courier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71600" y="3886200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j-lt"/>
                <a:cs typeface="Courier"/>
              </a:rPr>
              <a:t>C: 	The </a:t>
            </a:r>
            <a:r>
              <a:rPr lang="en-US" sz="2800" dirty="0" err="1" smtClean="0">
                <a:latin typeface="+mj-lt"/>
                <a:cs typeface="Courier"/>
              </a:rPr>
              <a:t>callee</a:t>
            </a:r>
            <a:r>
              <a:rPr lang="en-US" sz="2800" dirty="0" smtClean="0">
                <a:latin typeface="+mj-lt"/>
                <a:cs typeface="Courier"/>
              </a:rPr>
              <a:t> can use temporary registers (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2800" dirty="0" err="1" smtClean="0">
                <a:latin typeface="Courier"/>
                <a:cs typeface="Courier"/>
              </a:rPr>
              <a:t>ti</a:t>
            </a:r>
            <a:r>
              <a:rPr lang="en-US" sz="2800" dirty="0" smtClean="0">
                <a:latin typeface="+mj-lt"/>
                <a:cs typeface="Courier"/>
              </a:rPr>
              <a:t>) without saving and restoring them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+mj-lt"/>
                <a:cs typeface="Courier"/>
              </a:rPr>
              <a:t>D: 	The caller can rely on save registers (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2800" dirty="0" err="1">
                <a:latin typeface="Courier"/>
                <a:cs typeface="Courier"/>
              </a:rPr>
              <a:t>si</a:t>
            </a:r>
            <a:r>
              <a:rPr lang="en-US" sz="2800" dirty="0">
                <a:latin typeface="+mj-lt"/>
                <a:cs typeface="Courier"/>
              </a:rPr>
              <a:t>) without fear of </a:t>
            </a:r>
            <a:r>
              <a:rPr lang="en-US" sz="2800" dirty="0" err="1">
                <a:latin typeface="+mj-lt"/>
                <a:cs typeface="Courier"/>
              </a:rPr>
              <a:t>callee</a:t>
            </a:r>
            <a:r>
              <a:rPr lang="en-US" sz="2800" dirty="0">
                <a:latin typeface="+mj-lt"/>
                <a:cs typeface="Courier"/>
              </a:rPr>
              <a:t> changing them</a:t>
            </a:r>
          </a:p>
          <a:p>
            <a:endParaRPr lang="en-US" sz="2800" dirty="0" smtClean="0">
              <a:ln>
                <a:solidFill>
                  <a:schemeClr val="tx1"/>
                </a:solidFill>
              </a:ln>
              <a:latin typeface="+mj-lt"/>
              <a:cs typeface="Courier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71399" y="2325688"/>
            <a:ext cx="71769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j-lt"/>
                <a:cs typeface="Courier"/>
              </a:rPr>
              <a:t>A:  MIPS uses </a:t>
            </a:r>
            <a:r>
              <a:rPr lang="en-US" sz="2800" dirty="0" err="1" smtClean="0">
                <a:latin typeface="Courier"/>
                <a:cs typeface="Courier"/>
              </a:rPr>
              <a:t>jal</a:t>
            </a:r>
            <a:r>
              <a:rPr lang="en-US" sz="2800" dirty="0" smtClean="0">
                <a:latin typeface="+mj-lt"/>
                <a:cs typeface="Courier"/>
              </a:rPr>
              <a:t> to invoke a function and</a:t>
            </a:r>
            <a:br>
              <a:rPr lang="en-US" sz="2800" dirty="0" smtClean="0">
                <a:latin typeface="+mj-lt"/>
                <a:cs typeface="Courier"/>
              </a:rPr>
            </a:br>
            <a:r>
              <a:rPr lang="en-US" sz="2800" dirty="0" err="1" smtClean="0">
                <a:latin typeface="Courier"/>
                <a:cs typeface="Courier"/>
              </a:rPr>
              <a:t>jr</a:t>
            </a:r>
            <a:r>
              <a:rPr lang="en-US" sz="2800" dirty="0" smtClean="0">
                <a:latin typeface="+mj-lt"/>
                <a:cs typeface="Courier"/>
              </a:rPr>
              <a:t> to return from a function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5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6550" y="3276600"/>
          <a:ext cx="7637879" cy="2941420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68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MIPS instructions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NOT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not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left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right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81373"/>
            <a:ext cx="8467962" cy="274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1166954"/>
            <a:ext cx="8706324" cy="21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7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Logic Shifting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399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Left: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$s1,$s2,2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#s1=s2&lt;&lt;2</a:t>
            </a:r>
            <a:endParaRPr lang="en-US" altLang="en-US" sz="28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in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the value from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shifted 2 bits to the left (they fall off end), </a:t>
            </a:r>
            <a:r>
              <a:rPr lang="en-US" altLang="en-US" dirty="0" smtClean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inserting 0’s</a:t>
            </a:r>
            <a:r>
              <a:rPr lang="en-US" altLang="en-US" dirty="0" smtClean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on right; &lt;&lt; in C.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535781" lvl="2" indent="0">
              <a:lnSpc>
                <a:spcPct val="105000"/>
              </a:lnSpc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Before:  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0000 0002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dirty="0" smtClean="0">
                <a:latin typeface="+mj-lt"/>
                <a:sym typeface="Lucida Grande" charset="0"/>
              </a:rPr>
              <a:t/>
            </a:r>
            <a:br>
              <a:rPr lang="en-US" altLang="en-US" dirty="0" smtClean="0">
                <a:latin typeface="+mj-lt"/>
                <a:sym typeface="Lucida Grande" charset="0"/>
              </a:rPr>
            </a:b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0000 0000 0000 0000 0000 0000 0000 0010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	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After: </a:t>
            </a:r>
            <a:r>
              <a:rPr lang="en-US" altLang="en-US" sz="2400" dirty="0" smtClean="0">
                <a:latin typeface="+mj-lt"/>
                <a:sym typeface="Lucida Grande" charset="0"/>
              </a:rPr>
              <a:t>	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8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sz="2400" dirty="0" smtClean="0">
                <a:latin typeface="+mj-lt"/>
                <a:sym typeface="Lucida Grande" charset="0"/>
              </a:rPr>
              <a:t/>
            </a:r>
            <a:br>
              <a:rPr lang="en-US" altLang="en-US" sz="2400" dirty="0" smtClean="0">
                <a:latin typeface="+mj-lt"/>
                <a:sym typeface="Lucida Grande" charset="0"/>
              </a:rPr>
            </a:br>
            <a:r>
              <a:rPr lang="en-US" altLang="en-US" sz="2400" dirty="0" smtClean="0">
                <a:latin typeface="+mj-lt"/>
                <a:sym typeface="Lucida Grande" charset="0"/>
              </a:rPr>
              <a:t>	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0000 0000 0000 0000 0000 0000 0000 10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sz="2400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What arithmetic effect does shift left have?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0" indent="0">
              <a:lnSpc>
                <a:spcPct val="85000"/>
              </a:lnSpc>
              <a:buSzPct val="94000"/>
              <a:buNone/>
            </a:pPr>
            <a:endParaRPr lang="en-US" altLang="en-US" sz="2475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Right: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srl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opposite shift; </a:t>
            </a:r>
            <a:r>
              <a:rPr lang="en-US" altLang="en-US" sz="28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&gt;&gt;</a:t>
            </a:r>
            <a:endParaRPr lang="en-US" altLang="en-US" sz="2800" dirty="0">
              <a:latin typeface="+mj-lt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i="1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</a:t>
            </a:r>
            <a:r>
              <a:rPr lang="en-US" baseline="30000" dirty="0" smtClean="0"/>
              <a:t>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computation, do something different</a:t>
            </a:r>
          </a:p>
          <a:p>
            <a:r>
              <a:rPr lang="en-US" dirty="0" smtClean="0"/>
              <a:t>In programming languages: </a:t>
            </a:r>
            <a:r>
              <a:rPr lang="en-US" i="1" dirty="0" smtClean="0"/>
              <a:t>if</a:t>
            </a:r>
            <a:r>
              <a:rPr lang="en-US" dirty="0" smtClean="0"/>
              <a:t>-statement</a:t>
            </a:r>
          </a:p>
          <a:p>
            <a:endParaRPr lang="en-US" dirty="0" smtClean="0"/>
          </a:p>
          <a:p>
            <a:r>
              <a:rPr lang="en-US" dirty="0" smtClean="0"/>
              <a:t>MIPS: </a:t>
            </a:r>
            <a:r>
              <a:rPr lang="en-US" i="1" dirty="0" smtClean="0"/>
              <a:t>if</a:t>
            </a:r>
            <a:r>
              <a:rPr lang="en-US" dirty="0" smtClean="0"/>
              <a:t>-statement instruction is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beq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register1,register2,L1</a:t>
            </a:r>
          </a:p>
          <a:p>
            <a:pPr>
              <a:buNone/>
            </a:pPr>
            <a:r>
              <a:rPr lang="en-US" dirty="0" smtClean="0"/>
              <a:t>	means: </a:t>
            </a:r>
            <a:r>
              <a:rPr lang="en-US" dirty="0" smtClean="0">
                <a:solidFill>
                  <a:srgbClr val="0926B7"/>
                </a:solidFill>
              </a:rPr>
              <a:t>go to statement labeled L1 </a:t>
            </a:r>
            <a:br>
              <a:rPr lang="en-US" dirty="0" smtClean="0">
                <a:solidFill>
                  <a:srgbClr val="0926B7"/>
                </a:solidFill>
              </a:rPr>
            </a:br>
            <a:r>
              <a:rPr lang="en-US" dirty="0" smtClean="0">
                <a:solidFill>
                  <a:srgbClr val="0926B7"/>
                </a:solidFill>
              </a:rPr>
              <a:t>if (value in register1) == (value in register2)</a:t>
            </a:r>
          </a:p>
          <a:p>
            <a:pPr>
              <a:buNone/>
            </a:pPr>
            <a:r>
              <a:rPr lang="en-US" dirty="0" smtClean="0"/>
              <a:t>	….otherwise, go to next statement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 stands for </a:t>
            </a:r>
            <a:r>
              <a:rPr lang="en-US" i="1" dirty="0" smtClean="0"/>
              <a:t>branch if equal</a:t>
            </a:r>
          </a:p>
          <a:p>
            <a:r>
              <a:rPr lang="en-US" dirty="0" smtClean="0"/>
              <a:t>Other instruction: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 for </a:t>
            </a:r>
            <a:r>
              <a:rPr lang="en-US" i="1" dirty="0" smtClean="0"/>
              <a:t>branch if not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Branch</a:t>
            </a:r>
            <a:r>
              <a:rPr lang="en-US" dirty="0" smtClean="0"/>
              <a:t> – change of control flow</a:t>
            </a:r>
          </a:p>
          <a:p>
            <a:endParaRPr lang="en-US" dirty="0" smtClean="0"/>
          </a:p>
          <a:p>
            <a:r>
              <a:rPr lang="en-US" b="1" dirty="0" smtClean="0"/>
              <a:t>Conditional Branch</a:t>
            </a:r>
            <a:r>
              <a:rPr lang="en-US" dirty="0" smtClean="0"/>
              <a:t> – change control flow depending on outcome of comparison</a:t>
            </a:r>
          </a:p>
          <a:p>
            <a:pPr lvl="1"/>
            <a:r>
              <a:rPr lang="en-US" dirty="0" smtClean="0"/>
              <a:t>branch </a:t>
            </a:r>
            <a:r>
              <a:rPr lang="en-US" i="1" dirty="0" smtClean="0"/>
              <a:t>if </a:t>
            </a:r>
            <a:r>
              <a:rPr lang="en-US" dirty="0" smtClean="0"/>
              <a:t>equal (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) or branch </a:t>
            </a:r>
            <a:r>
              <a:rPr lang="en-US" i="1" dirty="0" smtClean="0"/>
              <a:t>if not</a:t>
            </a:r>
            <a:r>
              <a:rPr lang="en-US" dirty="0" smtClean="0"/>
              <a:t> equal (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Unconditional Branch</a:t>
            </a:r>
            <a:r>
              <a:rPr lang="en-US" dirty="0" smtClean="0"/>
              <a:t> – always branch</a:t>
            </a:r>
          </a:p>
          <a:p>
            <a:pPr lvl="1"/>
            <a:r>
              <a:rPr lang="en-US" dirty="0" smtClean="0"/>
              <a:t>a MIPS instruction for this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rgbClr val="000000"/>
                </a:solidFill>
              </a:rPr>
              <a:t>jump </a:t>
            </a:r>
            <a:r>
              <a:rPr lang="en-US" i="1" dirty="0" smtClean="0"/>
              <a:t>(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</a:t>
            </a:r>
            <a:r>
              <a:rPr lang="en-US" i="1" dirty="0" smtClean="0"/>
              <a:t>if</a:t>
            </a:r>
            <a:r>
              <a:rPr lang="en-US" dirty="0" smtClean="0"/>
              <a:t>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12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</a:spPr>
      <a:bodyPr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 w="lg" len="lg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8432</TotalTime>
  <Words>1212</Words>
  <Application>Microsoft Office PowerPoint</Application>
  <PresentationFormat>On-screen Show (4:3)</PresentationFormat>
  <Paragraphs>315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18 VAG Rounded Bold   07390</vt:lpstr>
      <vt:lpstr>18 VAG Rounded Light   02390</vt:lpstr>
      <vt:lpstr>Arial</vt:lpstr>
      <vt:lpstr>Calibri</vt:lpstr>
      <vt:lpstr>Corbel</vt:lpstr>
      <vt:lpstr>Courier</vt:lpstr>
      <vt:lpstr>Courier New</vt:lpstr>
      <vt:lpstr>Lucida Grande</vt:lpstr>
      <vt:lpstr>Times</vt:lpstr>
      <vt:lpstr>Verdana</vt:lpstr>
      <vt:lpstr>Wingdings</vt:lpstr>
      <vt:lpstr>Office Theme</vt:lpstr>
      <vt:lpstr>Image</vt:lpstr>
      <vt:lpstr>PowerPoint Presentation</vt:lpstr>
      <vt:lpstr>CS 61C:  Great Ideas in Computer Architecture  More MIPS, MIPS Functions </vt:lpstr>
      <vt:lpstr>Levels of Representation/Interpretation</vt:lpstr>
      <vt:lpstr>MIPS Logical Instructions</vt:lpstr>
      <vt:lpstr>Logic Shifting</vt:lpstr>
      <vt:lpstr>Arithmetic Shifting</vt:lpstr>
      <vt:lpstr>Computer Decision Making</vt:lpstr>
      <vt:lpstr>Types of Branches</vt:lpstr>
      <vt:lpstr>Example if Statement</vt:lpstr>
      <vt:lpstr>Example if-else Statement</vt:lpstr>
      <vt:lpstr>Inequalities in MIPS</vt:lpstr>
      <vt:lpstr>Inequalities in MIPS Cont.</vt:lpstr>
      <vt:lpstr>Immediates in Inequalities</vt:lpstr>
      <vt:lpstr>Loops in C/Assembly</vt:lpstr>
      <vt:lpstr>Administrivia</vt:lpstr>
      <vt:lpstr>Six Fundamental Steps in  Calling a Function</vt:lpstr>
      <vt:lpstr>MIPS Function Call Conventions</vt:lpstr>
      <vt:lpstr>Instruction Support for Functions (1/4)</vt:lpstr>
      <vt:lpstr>Instruction Support for Functions (2/4)</vt:lpstr>
      <vt:lpstr>Instruction Support for Functions (3/4)</vt:lpstr>
      <vt:lpstr>Instruction Support for Functions (4/4)</vt:lpstr>
      <vt:lpstr>MIPS Function Call Instructions</vt:lpstr>
      <vt:lpstr>Notes on Functions</vt:lpstr>
      <vt:lpstr>Where are Old Register Values Saved to Restore Them After Function Call?</vt:lpstr>
      <vt:lpstr>Example</vt:lpstr>
      <vt:lpstr>Stack Before, During, After Function</vt:lpstr>
      <vt:lpstr>MIPS Code for Leaf()</vt:lpstr>
      <vt:lpstr>What If a Function Calls a Function? Recursive Function Calls?</vt:lpstr>
      <vt:lpstr>Nested Procedures (1/2)</vt:lpstr>
      <vt:lpstr>Nested Procedures (2/2)</vt:lpstr>
      <vt:lpstr>Optimized Function Convention</vt:lpstr>
      <vt:lpstr>Clickers/Peer Instruction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578</cp:revision>
  <cp:lastPrinted>2013-09-05T02:40:25Z</cp:lastPrinted>
  <dcterms:created xsi:type="dcterms:W3CDTF">2012-01-23T14:14:16Z</dcterms:created>
  <dcterms:modified xsi:type="dcterms:W3CDTF">2016-02-05T06:44:07Z</dcterms:modified>
</cp:coreProperties>
</file>