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378" r:id="rId2"/>
    <p:sldId id="541" r:id="rId3"/>
    <p:sldId id="502" r:id="rId4"/>
    <p:sldId id="501" r:id="rId5"/>
    <p:sldId id="508" r:id="rId6"/>
    <p:sldId id="509" r:id="rId7"/>
    <p:sldId id="542" r:id="rId8"/>
    <p:sldId id="543" r:id="rId9"/>
    <p:sldId id="510" r:id="rId10"/>
    <p:sldId id="539" r:id="rId11"/>
    <p:sldId id="512" r:id="rId12"/>
    <p:sldId id="504" r:id="rId13"/>
    <p:sldId id="506" r:id="rId14"/>
    <p:sldId id="507" r:id="rId15"/>
    <p:sldId id="515" r:id="rId16"/>
    <p:sldId id="516" r:id="rId17"/>
    <p:sldId id="517" r:id="rId18"/>
    <p:sldId id="518" r:id="rId19"/>
    <p:sldId id="519" r:id="rId20"/>
    <p:sldId id="520" r:id="rId21"/>
    <p:sldId id="521" r:id="rId22"/>
    <p:sldId id="522" r:id="rId23"/>
    <p:sldId id="523" r:id="rId24"/>
    <p:sldId id="524" r:id="rId25"/>
    <p:sldId id="525" r:id="rId26"/>
    <p:sldId id="526" r:id="rId27"/>
    <p:sldId id="528" r:id="rId28"/>
    <p:sldId id="529" r:id="rId29"/>
    <p:sldId id="530" r:id="rId30"/>
    <p:sldId id="540" r:id="rId31"/>
    <p:sldId id="49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Patterson" initials="D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74" autoAdjust="0"/>
    <p:restoredTop sz="97117" autoAdjust="0"/>
  </p:normalViewPr>
  <p:slideViewPr>
    <p:cSldViewPr>
      <p:cViewPr varScale="1">
        <p:scale>
          <a:sx n="100" d="100"/>
          <a:sy n="100" d="100"/>
        </p:scale>
        <p:origin x="-856" y="-112"/>
      </p:cViewPr>
      <p:guideLst>
        <p:guide orient="horz" pos="2160"/>
        <p:guide pos="2880"/>
      </p:guideLst>
    </p:cSldViewPr>
  </p:slideViewPr>
  <p:outlineViewPr>
    <p:cViewPr>
      <p:scale>
        <a:sx n="33" d="100"/>
        <a:sy n="33" d="100"/>
      </p:scale>
      <p:origin x="0" y="16584"/>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1/31/16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2733869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9706748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97FDFF-7B9F-7D4D-BFC0-AAD1F3D3D3CB}" type="slidenum">
              <a:rPr lang="en-US" smtClean="0"/>
              <a:pPr/>
              <a:t>1</a:t>
            </a:fld>
            <a:endParaRPr lang="en-US"/>
          </a:p>
        </p:txBody>
      </p:sp>
    </p:spTree>
    <p:extLst>
      <p:ext uri="{BB962C8B-B14F-4D97-AF65-F5344CB8AC3E}">
        <p14:creationId xmlns:p14="http://schemas.microsoft.com/office/powerpoint/2010/main" val="2659065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2B50FBE0-4F67-1441-B633-4D8BE209DDF5}" type="slidenum">
              <a:rPr lang="en-US" smtClean="0"/>
              <a:pPr>
                <a:defRPr/>
              </a:pPr>
              <a:t>20</a:t>
            </a:fld>
            <a:endParaRPr lang="en-US"/>
          </a:p>
        </p:txBody>
      </p:sp>
    </p:spTree>
    <p:extLst>
      <p:ext uri="{BB962C8B-B14F-4D97-AF65-F5344CB8AC3E}">
        <p14:creationId xmlns:p14="http://schemas.microsoft.com/office/powerpoint/2010/main" val="2486560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A62F31E4-D9AF-D647-B4CA-418B748C855D}" type="slidenum">
              <a:rPr lang="en-US" smtClean="0"/>
              <a:pPr>
                <a:defRPr/>
              </a:pPr>
              <a:t>21</a:t>
            </a:fld>
            <a:endParaRPr lang="en-US"/>
          </a:p>
        </p:txBody>
      </p:sp>
    </p:spTree>
    <p:extLst>
      <p:ext uri="{BB962C8B-B14F-4D97-AF65-F5344CB8AC3E}">
        <p14:creationId xmlns:p14="http://schemas.microsoft.com/office/powerpoint/2010/main" val="3383103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37DB1D3C-E115-664D-9005-E1852CBB1620}" type="slidenum">
              <a:rPr lang="en-US" smtClean="0"/>
              <a:pPr>
                <a:defRPr/>
              </a:pPr>
              <a:t>22</a:t>
            </a:fld>
            <a:endParaRPr lang="en-US"/>
          </a:p>
        </p:txBody>
      </p:sp>
    </p:spTree>
    <p:extLst>
      <p:ext uri="{BB962C8B-B14F-4D97-AF65-F5344CB8AC3E}">
        <p14:creationId xmlns:p14="http://schemas.microsoft.com/office/powerpoint/2010/main" val="277303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0CDC6122-84E1-DB42-A7D5-CE0763E07661}" type="slidenum">
              <a:rPr lang="en-US" smtClean="0"/>
              <a:pPr>
                <a:defRPr/>
              </a:pPr>
              <a:t>23</a:t>
            </a:fld>
            <a:endParaRPr lang="en-US"/>
          </a:p>
        </p:txBody>
      </p:sp>
    </p:spTree>
    <p:extLst>
      <p:ext uri="{BB962C8B-B14F-4D97-AF65-F5344CB8AC3E}">
        <p14:creationId xmlns:p14="http://schemas.microsoft.com/office/powerpoint/2010/main" val="242138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9BCE3CE0-DFF9-0446-A410-836EF91208AC}" type="slidenum">
              <a:rPr lang="en-US" smtClean="0"/>
              <a:pPr>
                <a:defRPr/>
              </a:pPr>
              <a:t>24</a:t>
            </a:fld>
            <a:endParaRPr lang="en-US"/>
          </a:p>
        </p:txBody>
      </p:sp>
    </p:spTree>
    <p:extLst>
      <p:ext uri="{BB962C8B-B14F-4D97-AF65-F5344CB8AC3E}">
        <p14:creationId xmlns:p14="http://schemas.microsoft.com/office/powerpoint/2010/main" val="841929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24BE69B4-E927-8A45-9C1B-E3E858B3331C}" type="slidenum">
              <a:rPr lang="en-US" smtClean="0"/>
              <a:pPr>
                <a:defRPr/>
              </a:pPr>
              <a:t>25</a:t>
            </a:fld>
            <a:endParaRPr lang="en-US"/>
          </a:p>
        </p:txBody>
      </p:sp>
    </p:spTree>
    <p:extLst>
      <p:ext uri="{BB962C8B-B14F-4D97-AF65-F5344CB8AC3E}">
        <p14:creationId xmlns:p14="http://schemas.microsoft.com/office/powerpoint/2010/main" val="2559793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C545FC91-01D8-7045-87FB-DEA281B2946A}" type="slidenum">
              <a:rPr lang="en-US" smtClean="0"/>
              <a:pPr>
                <a:defRPr/>
              </a:pPr>
              <a:t>26</a:t>
            </a:fld>
            <a:endParaRPr lang="en-US"/>
          </a:p>
        </p:txBody>
      </p:sp>
    </p:spTree>
    <p:extLst>
      <p:ext uri="{BB962C8B-B14F-4D97-AF65-F5344CB8AC3E}">
        <p14:creationId xmlns:p14="http://schemas.microsoft.com/office/powerpoint/2010/main" val="966133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0B4FECFB-BB88-E847-AC22-C09F83981324}" type="slidenum">
              <a:rPr lang="en-US" smtClean="0"/>
              <a:pPr>
                <a:defRPr/>
              </a:pPr>
              <a:t>28</a:t>
            </a:fld>
            <a:endParaRPr lang="en-US"/>
          </a:p>
        </p:txBody>
      </p:sp>
    </p:spTree>
    <p:extLst>
      <p:ext uri="{BB962C8B-B14F-4D97-AF65-F5344CB8AC3E}">
        <p14:creationId xmlns:p14="http://schemas.microsoft.com/office/powerpoint/2010/main" val="1764410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2C2F820E-118F-494C-B356-A27BFAEFAEE1}" type="slidenum">
              <a:rPr lang="en-US" smtClean="0"/>
              <a:pPr>
                <a:defRPr/>
              </a:pPr>
              <a:t>29</a:t>
            </a:fld>
            <a:endParaRPr lang="en-US"/>
          </a:p>
        </p:txBody>
      </p:sp>
    </p:spTree>
    <p:extLst>
      <p:ext uri="{BB962C8B-B14F-4D97-AF65-F5344CB8AC3E}">
        <p14:creationId xmlns:p14="http://schemas.microsoft.com/office/powerpoint/2010/main" val="3169335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305356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386845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62529CA8-3DCD-1F4A-B28E-F07BF49DC35C}" type="slidenum">
              <a:rPr lang="en-US" smtClean="0"/>
              <a:pPr>
                <a:defRPr/>
              </a:pPr>
              <a:t>13</a:t>
            </a:fld>
            <a:endParaRPr lang="en-US"/>
          </a:p>
        </p:txBody>
      </p:sp>
    </p:spTree>
    <p:extLst>
      <p:ext uri="{BB962C8B-B14F-4D97-AF65-F5344CB8AC3E}">
        <p14:creationId xmlns:p14="http://schemas.microsoft.com/office/powerpoint/2010/main" val="413679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F5ABE161-AA29-0043-B19D-91445763251E}" type="slidenum">
              <a:rPr lang="en-US" smtClean="0"/>
              <a:pPr>
                <a:defRPr/>
              </a:pPr>
              <a:t>14</a:t>
            </a:fld>
            <a:endParaRPr lang="en-US"/>
          </a:p>
        </p:txBody>
      </p:sp>
    </p:spTree>
    <p:extLst>
      <p:ext uri="{BB962C8B-B14F-4D97-AF65-F5344CB8AC3E}">
        <p14:creationId xmlns:p14="http://schemas.microsoft.com/office/powerpoint/2010/main" val="3041977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p:txBody>
      </p:sp>
      <p:sp>
        <p:nvSpPr>
          <p:cNvPr id="4" name="Slide Number Placeholder 3"/>
          <p:cNvSpPr>
            <a:spLocks noGrp="1"/>
          </p:cNvSpPr>
          <p:nvPr>
            <p:ph type="sldNum" sz="quarter" idx="5"/>
          </p:nvPr>
        </p:nvSpPr>
        <p:spPr/>
        <p:txBody>
          <a:bodyPr/>
          <a:lstStyle/>
          <a:p>
            <a:pPr>
              <a:defRPr/>
            </a:pPr>
            <a:fld id="{6E333090-56D7-BB4B-B598-7E66E2ACB72A}" type="slidenum">
              <a:rPr lang="en-US" smtClean="0"/>
              <a:pPr>
                <a:defRPr/>
              </a:pPr>
              <a:t>15</a:t>
            </a:fld>
            <a:endParaRPr lang="en-US"/>
          </a:p>
        </p:txBody>
      </p:sp>
    </p:spTree>
    <p:extLst>
      <p:ext uri="{BB962C8B-B14F-4D97-AF65-F5344CB8AC3E}">
        <p14:creationId xmlns:p14="http://schemas.microsoft.com/office/powerpoint/2010/main" val="3366468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p:txBody>
      </p:sp>
      <p:sp>
        <p:nvSpPr>
          <p:cNvPr id="4" name="Slide Number Placeholder 3"/>
          <p:cNvSpPr>
            <a:spLocks noGrp="1"/>
          </p:cNvSpPr>
          <p:nvPr>
            <p:ph type="sldNum" sz="quarter" idx="5"/>
          </p:nvPr>
        </p:nvSpPr>
        <p:spPr/>
        <p:txBody>
          <a:bodyPr/>
          <a:lstStyle/>
          <a:p>
            <a:pPr>
              <a:defRPr/>
            </a:pPr>
            <a:fld id="{85770C59-E9DD-7C46-AD51-9D1C3FA79878}" type="slidenum">
              <a:rPr lang="en-US" smtClean="0"/>
              <a:pPr>
                <a:defRPr/>
              </a:pPr>
              <a:t>16</a:t>
            </a:fld>
            <a:endParaRPr lang="en-US"/>
          </a:p>
        </p:txBody>
      </p:sp>
    </p:spTree>
    <p:extLst>
      <p:ext uri="{BB962C8B-B14F-4D97-AF65-F5344CB8AC3E}">
        <p14:creationId xmlns:p14="http://schemas.microsoft.com/office/powerpoint/2010/main" val="3772203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Listing 10 shows an example of a potential memory leak. After incrementing pointer </a:t>
            </a:r>
            <a:r>
              <a:rPr lang="en-US" dirty="0" err="1" smtClean="0">
                <a:ea typeface="ＭＳ Ｐゴシック" pitchFamily="1" charset="-128"/>
                <a:cs typeface="ＭＳ Ｐゴシック" pitchFamily="1" charset="-128"/>
              </a:rPr>
              <a:t>plk</a:t>
            </a:r>
            <a:r>
              <a:rPr lang="en-US" dirty="0" smtClean="0">
                <a:ea typeface="ＭＳ Ｐゴシック" pitchFamily="1" charset="-128"/>
                <a:cs typeface="ＭＳ Ｐゴシック" pitchFamily="1" charset="-128"/>
              </a:rPr>
              <a:t>,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EB584C8B-F19C-D44C-858E-017E03EC08C1}" type="slidenum">
              <a:rPr lang="en-US" smtClean="0"/>
              <a:pPr>
                <a:defRPr/>
              </a:pPr>
              <a:t>17</a:t>
            </a:fld>
            <a:endParaRPr lang="en-US"/>
          </a:p>
        </p:txBody>
      </p:sp>
    </p:spTree>
    <p:extLst>
      <p:ext uri="{BB962C8B-B14F-4D97-AF65-F5344CB8AC3E}">
        <p14:creationId xmlns:p14="http://schemas.microsoft.com/office/powerpoint/2010/main" val="1649142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Listing 10 shows an example of a potential memory leak. After incrementing pointer plk,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8796B05E-B6DB-8B4D-816C-67F67BE170E2}" type="slidenum">
              <a:rPr lang="en-US" smtClean="0"/>
              <a:pPr>
                <a:defRPr/>
              </a:pPr>
              <a:t>18</a:t>
            </a:fld>
            <a:endParaRPr lang="en-US"/>
          </a:p>
        </p:txBody>
      </p:sp>
    </p:spTree>
    <p:extLst>
      <p:ext uri="{BB962C8B-B14F-4D97-AF65-F5344CB8AC3E}">
        <p14:creationId xmlns:p14="http://schemas.microsoft.com/office/powerpoint/2010/main" val="119735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E4BB18D8-9FCD-7647-AD74-78F80074AFD2}" type="slidenum">
              <a:rPr lang="en-US" smtClean="0"/>
              <a:pPr>
                <a:defRPr/>
              </a:pPr>
              <a:t>19</a:t>
            </a:fld>
            <a:endParaRPr lang="en-US"/>
          </a:p>
        </p:txBody>
      </p:sp>
    </p:spTree>
    <p:extLst>
      <p:ext uri="{BB962C8B-B14F-4D97-AF65-F5344CB8AC3E}">
        <p14:creationId xmlns:p14="http://schemas.microsoft.com/office/powerpoint/2010/main" val="1236161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algrind.org/docs/manual/quick-start.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C Memory Management, Usage Models</a:t>
            </a:r>
            <a:endParaRPr lang="en-US" i="1" dirty="0"/>
          </a:p>
        </p:txBody>
      </p:sp>
      <p:sp>
        <p:nvSpPr>
          <p:cNvPr id="3" name="Subtitle 2"/>
          <p:cNvSpPr>
            <a:spLocks noGrp="1"/>
          </p:cNvSpPr>
          <p:nvPr>
            <p:ph type="subTitle" idx="1"/>
          </p:nvPr>
        </p:nvSpPr>
        <p:spPr>
          <a:xfrm>
            <a:off x="1016000" y="3886200"/>
            <a:ext cx="7213600" cy="1905000"/>
          </a:xfrm>
        </p:spPr>
        <p:txBody>
          <a:bodyPr>
            <a:normAutofit/>
          </a:bodyPr>
          <a:lstStyle/>
          <a:p>
            <a:r>
              <a:rPr lang="en-US" dirty="0" smtClean="0"/>
              <a:t>Instructors:</a:t>
            </a:r>
          </a:p>
          <a:p>
            <a:r>
              <a:rPr lang="en-US" dirty="0" smtClean="0"/>
              <a:t>Nicholas Weaver &amp; Vladimir </a:t>
            </a:r>
            <a:r>
              <a:rPr lang="en-US" dirty="0" err="1" smtClean="0"/>
              <a:t>Stojanovic</a:t>
            </a:r>
            <a:endParaRPr lang="en-US" dirty="0" smtClean="0"/>
          </a:p>
          <a:p>
            <a:r>
              <a:rPr lang="en-US" dirty="0" smtClean="0"/>
              <a:t>http://inst.eecs.Berkeley.edu/~cs61c/sp16</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
            <a:ext cx="8229600" cy="838200"/>
          </a:xfrm>
        </p:spPr>
        <p:txBody>
          <a:bodyPr>
            <a:normAutofit/>
          </a:bodyPr>
          <a:lstStyle/>
          <a:p>
            <a:r>
              <a:rPr lang="en-US" dirty="0" smtClean="0"/>
              <a:t>Power-of-2 “Buddy Allocator”</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a:p>
        </p:txBody>
      </p:sp>
      <p:pic>
        <p:nvPicPr>
          <p:cNvPr id="2" name="Picture 1" descr="BC5CBDC7-EC6D-4E9A-B610-647CACD995C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877089"/>
            <a:ext cx="7391400" cy="5980911"/>
          </a:xfrm>
          <a:prstGeom prst="rect">
            <a:avLst/>
          </a:prstGeom>
        </p:spPr>
      </p:pic>
    </p:spTree>
    <p:extLst>
      <p:ext uri="{BB962C8B-B14F-4D97-AF65-F5344CB8AC3E}">
        <p14:creationId xmlns:p14="http://schemas.microsoft.com/office/powerpoint/2010/main" val="1679466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Malloc</a:t>
            </a:r>
            <a:r>
              <a:rPr lang="en-US" dirty="0" smtClean="0"/>
              <a:t> Implementations</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All provide the same library interface, but can have radically different implementations</a:t>
            </a:r>
          </a:p>
          <a:p>
            <a:r>
              <a:rPr lang="en-US" dirty="0" smtClean="0"/>
              <a:t>Uses headers at start of allocated blocks and/or space in unallocated memory to hold </a:t>
            </a:r>
            <a:r>
              <a:rPr lang="en-US" b="1" dirty="0" err="1" smtClean="0">
                <a:latin typeface="Courier"/>
                <a:cs typeface="Courier"/>
              </a:rPr>
              <a:t>malloc</a:t>
            </a:r>
            <a:r>
              <a:rPr lang="en-US" dirty="0" err="1" smtClean="0"/>
              <a:t>’s</a:t>
            </a:r>
            <a:r>
              <a:rPr lang="en-US" dirty="0" smtClean="0"/>
              <a:t> internal data structures</a:t>
            </a:r>
          </a:p>
          <a:p>
            <a:r>
              <a:rPr lang="en-US" dirty="0"/>
              <a:t>Rely on programmer </a:t>
            </a:r>
            <a:r>
              <a:rPr lang="en-US" dirty="0" smtClean="0"/>
              <a:t>remembering to free with same pointer returned by </a:t>
            </a:r>
            <a:r>
              <a:rPr lang="en-US" b="1" dirty="0" err="1" smtClean="0">
                <a:latin typeface="Courier"/>
                <a:cs typeface="Courier"/>
              </a:rPr>
              <a:t>malloc</a:t>
            </a:r>
            <a:endParaRPr lang="en-US" b="1" dirty="0" smtClean="0">
              <a:latin typeface="Courier"/>
              <a:cs typeface="Courier"/>
            </a:endParaRPr>
          </a:p>
          <a:p>
            <a:r>
              <a:rPr lang="en-US" dirty="0" smtClean="0"/>
              <a:t>Rely on programmer not </a:t>
            </a:r>
            <a:r>
              <a:rPr lang="en-US" dirty="0"/>
              <a:t>messing with internal data </a:t>
            </a:r>
            <a:r>
              <a:rPr lang="en-US" dirty="0" smtClean="0"/>
              <a:t>structures accidentally!</a:t>
            </a:r>
          </a:p>
          <a:p>
            <a:pPr lvl="1"/>
            <a:r>
              <a:rPr lang="en-US" dirty="0" smtClean="0"/>
              <a:t>If you get a crash in </a:t>
            </a:r>
            <a:r>
              <a:rPr lang="en-US" b="1" dirty="0" err="1" smtClean="0">
                <a:latin typeface="Courier"/>
                <a:cs typeface="Courier"/>
              </a:rPr>
              <a:t>malloc</a:t>
            </a:r>
            <a:r>
              <a:rPr lang="en-US" dirty="0" smtClean="0"/>
              <a:t>, it means that </a:t>
            </a:r>
            <a:r>
              <a:rPr lang="en-US" b="1" i="1" dirty="0" smtClean="0"/>
              <a:t>somewhere else</a:t>
            </a:r>
            <a:r>
              <a:rPr lang="en-US" dirty="0" smtClean="0"/>
              <a:t> you wrote off the end of an array</a:t>
            </a:r>
            <a:endParaRPr lang="en-US" dirty="0"/>
          </a:p>
          <a:p>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11</a:t>
            </a:fld>
            <a:endParaRPr lang="en-US"/>
          </a:p>
        </p:txBody>
      </p:sp>
    </p:spTree>
    <p:extLst>
      <p:ext uri="{BB962C8B-B14F-4D97-AF65-F5344CB8AC3E}">
        <p14:creationId xmlns:p14="http://schemas.microsoft.com/office/powerpoint/2010/main" val="30640255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ea typeface="ＭＳ Ｐゴシック" pitchFamily="1" charset="-128"/>
                <a:cs typeface="ＭＳ Ｐゴシック" pitchFamily="1" charset="-128"/>
              </a:rPr>
              <a:t>Common Memory Problems</a:t>
            </a:r>
          </a:p>
        </p:txBody>
      </p:sp>
      <p:sp>
        <p:nvSpPr>
          <p:cNvPr id="43011" name="Content Placeholder 4"/>
          <p:cNvSpPr>
            <a:spLocks noGrp="1"/>
          </p:cNvSpPr>
          <p:nvPr>
            <p:ph sz="quarter" idx="1"/>
          </p:nvPr>
        </p:nvSpPr>
        <p:spPr/>
        <p:txBody>
          <a:bodyPr>
            <a:normAutofit fontScale="92500" lnSpcReduction="20000"/>
          </a:bodyPr>
          <a:lstStyle/>
          <a:p>
            <a:r>
              <a:rPr lang="en-US" dirty="0" smtClean="0">
                <a:ea typeface="ＭＳ Ｐゴシック" pitchFamily="1" charset="-128"/>
                <a:cs typeface="ＭＳ Ｐゴシック" pitchFamily="1" charset="-128"/>
              </a:rPr>
              <a:t>Using uninitialized values</a:t>
            </a:r>
          </a:p>
          <a:p>
            <a:pPr lvl="1"/>
            <a:r>
              <a:rPr lang="en-US" dirty="0" smtClean="0">
                <a:ea typeface="ＭＳ Ｐゴシック" pitchFamily="1" charset="-128"/>
                <a:cs typeface="ＭＳ Ｐゴシック" pitchFamily="1" charset="-128"/>
              </a:rPr>
              <a:t>Especially bad to use uninitialized pointers</a:t>
            </a:r>
          </a:p>
          <a:p>
            <a:r>
              <a:rPr lang="en-US" dirty="0" smtClean="0">
                <a:ea typeface="ＭＳ Ｐゴシック" pitchFamily="1" charset="-128"/>
                <a:cs typeface="ＭＳ Ｐゴシック" pitchFamily="1" charset="-128"/>
              </a:rPr>
              <a:t>Using memory that you don’t own</a:t>
            </a:r>
          </a:p>
          <a:p>
            <a:pPr lvl="1"/>
            <a:r>
              <a:rPr lang="en-US" dirty="0" err="1" smtClean="0"/>
              <a:t>Deallocated</a:t>
            </a:r>
            <a:r>
              <a:rPr lang="en-US" dirty="0" smtClean="0"/>
              <a:t> stack or heap variable</a:t>
            </a:r>
          </a:p>
          <a:p>
            <a:pPr lvl="1"/>
            <a:r>
              <a:rPr lang="en-US" dirty="0" smtClean="0"/>
              <a:t>Out-of-bounds reference to stack or heap array</a:t>
            </a:r>
          </a:p>
          <a:p>
            <a:pPr lvl="1"/>
            <a:r>
              <a:rPr lang="en-US" dirty="0" smtClean="0"/>
              <a:t>Using NULL or garbage data as a pointer</a:t>
            </a:r>
          </a:p>
          <a:p>
            <a:r>
              <a:rPr lang="en-US" dirty="0" smtClean="0">
                <a:ea typeface="ＭＳ Ｐゴシック" pitchFamily="1" charset="-128"/>
                <a:cs typeface="ＭＳ Ｐゴシック" pitchFamily="1" charset="-128"/>
              </a:rPr>
              <a:t>Improper use of free/</a:t>
            </a:r>
            <a:r>
              <a:rPr lang="en-US" dirty="0" err="1" smtClean="0">
                <a:ea typeface="ＭＳ Ｐゴシック" pitchFamily="1" charset="-128"/>
                <a:cs typeface="ＭＳ Ｐゴシック" pitchFamily="1" charset="-128"/>
              </a:rPr>
              <a:t>realloc</a:t>
            </a:r>
            <a:r>
              <a:rPr lang="en-US" dirty="0" smtClean="0">
                <a:ea typeface="ＭＳ Ｐゴシック" pitchFamily="1" charset="-128"/>
                <a:cs typeface="ＭＳ Ｐゴシック" pitchFamily="1" charset="-128"/>
              </a:rPr>
              <a:t> by messing with the pointer handle returned by </a:t>
            </a:r>
            <a:r>
              <a:rPr lang="en-US" dirty="0" err="1" smtClean="0">
                <a:ea typeface="ＭＳ Ｐゴシック" pitchFamily="1" charset="-128"/>
                <a:cs typeface="ＭＳ Ｐゴシック" pitchFamily="1" charset="-128"/>
              </a:rPr>
              <a:t>malloc/calloc</a:t>
            </a:r>
            <a:endParaRPr lang="en-US" dirty="0" smtClean="0">
              <a:ea typeface="ＭＳ Ｐゴシック" pitchFamily="1" charset="-128"/>
              <a:cs typeface="ＭＳ Ｐゴシック" pitchFamily="1" charset="-128"/>
            </a:endParaRPr>
          </a:p>
          <a:p>
            <a:r>
              <a:rPr lang="en-US" dirty="0" smtClean="0">
                <a:ea typeface="ＭＳ Ｐゴシック" pitchFamily="1" charset="-128"/>
                <a:cs typeface="ＭＳ Ｐゴシック" pitchFamily="1" charset="-128"/>
              </a:rPr>
              <a:t>Memory leaks (you allocated something you forgot to later free)</a:t>
            </a:r>
          </a:p>
        </p:txBody>
      </p:sp>
      <p:sp>
        <p:nvSpPr>
          <p:cNvPr id="23556" name="Slide Number Placeholder 3"/>
          <p:cNvSpPr>
            <a:spLocks noGrp="1"/>
          </p:cNvSpPr>
          <p:nvPr>
            <p:ph type="sldNum" sz="quarter" idx="12"/>
          </p:nvPr>
        </p:nvSpPr>
        <p:spPr/>
        <p:txBody>
          <a:bodyPr/>
          <a:lstStyle/>
          <a:p>
            <a:pPr>
              <a:defRPr/>
            </a:pPr>
            <a:fld id="{8C411ACB-692E-7745-9925-C418E41BC815}" type="slidenum">
              <a:rPr lang="en-US" smtClean="0"/>
              <a:pPr>
                <a:defRPr/>
              </a:pPr>
              <a:t>12</a:t>
            </a:fld>
            <a:endParaRPr lang="en-US"/>
          </a:p>
        </p:txBody>
      </p:sp>
    </p:spTree>
    <p:extLst>
      <p:ext uri="{BB962C8B-B14F-4D97-AF65-F5344CB8AC3E}">
        <p14:creationId xmlns:p14="http://schemas.microsoft.com/office/powerpoint/2010/main" val="1184605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76200"/>
            <a:ext cx="8229600" cy="914400"/>
          </a:xfrm>
        </p:spPr>
        <p:txBody>
          <a:bodyPr>
            <a:normAutofit/>
          </a:bodyPr>
          <a:lstStyle/>
          <a:p>
            <a:r>
              <a:rPr lang="en-US" dirty="0"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a:xfrm>
            <a:off x="457200" y="1219200"/>
            <a:ext cx="8229600" cy="4906963"/>
          </a:xfrm>
        </p:spPr>
        <p:txBody>
          <a:bodyPr>
            <a:normAutofit fontScale="85000" lnSpcReduction="20000"/>
          </a:bodyPr>
          <a:lstStyle/>
          <a:p>
            <a:pPr>
              <a:buFont typeface="Arial" charset="0"/>
              <a:buChar char="•"/>
              <a:defRPr/>
            </a:pPr>
            <a:r>
              <a:rPr lang="en-US" dirty="0" smtClean="0"/>
              <a:t>What is wrong with this code?</a:t>
            </a:r>
          </a:p>
          <a:p>
            <a:pPr>
              <a:buFont typeface="Arial" charset="0"/>
              <a:buChar char="•"/>
              <a:defRPr/>
            </a:pPr>
            <a:endParaRPr lang="en-US" dirty="0" smtClean="0"/>
          </a:p>
          <a:p>
            <a:pPr>
              <a:buNone/>
              <a:defRPr/>
            </a:pPr>
            <a:r>
              <a:rPr lang="en-US" sz="2400" dirty="0" smtClean="0">
                <a:latin typeface="Courier" pitchFamily="1" charset="0"/>
                <a:ea typeface="Courier" pitchFamily="1" charset="0"/>
                <a:cs typeface="Courier" pitchFamily="1" charset="0"/>
              </a:rPr>
              <a:t>int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err="1" smtClean="0">
                <a:latin typeface="Courier"/>
                <a:cs typeface="Courier"/>
              </a:rPr>
              <a:t>ipr</a:t>
            </a:r>
            <a:r>
              <a:rPr lang="en-US" sz="2400" dirty="0" smtClean="0">
                <a:latin typeface="Courier"/>
                <a:cs typeface="Courier"/>
              </a:rPr>
              <a:t> </a:t>
            </a:r>
            <a:r>
              <a:rPr lang="en-US" sz="2400" dirty="0">
                <a:latin typeface="Courier"/>
                <a:cs typeface="Courier"/>
              </a:rPr>
              <a:t>= </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(4 </a:t>
            </a:r>
            <a:r>
              <a:rPr lang="en-US" sz="2400" dirty="0">
                <a:latin typeface="Courier"/>
                <a:cs typeface="Courier"/>
              </a:rPr>
              <a:t>*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p>
          <a:p>
            <a:pPr>
              <a:buFont typeface="Arial" charset="0"/>
              <a:buNone/>
              <a:defRPr/>
            </a:pPr>
            <a:r>
              <a:rPr lang="pt-BR" sz="2400" dirty="0" smtClean="0">
                <a:latin typeface="Courier"/>
                <a:cs typeface="Courier"/>
              </a:rPr>
              <a:t>			i = *(ipr - 1000); j = *(ipr + 1000);</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(5 * </a:t>
            </a:r>
            <a:r>
              <a:rPr lang="en-US" sz="2400" dirty="0" err="1" smtClean="0">
                <a:latin typeface="Courier"/>
                <a:cs typeface="Courier"/>
              </a:rPr>
              <a:t>sizeof</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890193C7-2450-6349-97A7-4AC8AC308216}" type="slidenum">
              <a:rPr lang="en-US" smtClean="0"/>
              <a:pPr>
                <a:defRPr/>
              </a:pPr>
              <a:t>13</a:t>
            </a:fld>
            <a:endParaRPr lang="en-US"/>
          </a:p>
        </p:txBody>
      </p:sp>
    </p:spTree>
    <p:extLst>
      <p:ext uri="{BB962C8B-B14F-4D97-AF65-F5344CB8AC3E}">
        <p14:creationId xmlns:p14="http://schemas.microsoft.com/office/powerpoint/2010/main" val="40506891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990600"/>
          </a:xfrm>
        </p:spPr>
        <p:txBody>
          <a:bodyPr/>
          <a:lstStyle/>
          <a:p>
            <a:r>
              <a:rPr lang="en-US" dirty="0"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a:xfrm>
            <a:off x="457200" y="914400"/>
            <a:ext cx="8458200" cy="5791200"/>
          </a:xfrm>
        </p:spPr>
        <p:txBody>
          <a:bodyPr>
            <a:normAutofit fontScale="70000" lnSpcReduction="20000"/>
          </a:bodyPr>
          <a:lstStyle/>
          <a:p>
            <a:pPr>
              <a:buFont typeface="Arial" charset="0"/>
              <a:buChar char="•"/>
              <a:defRPr/>
            </a:pPr>
            <a:r>
              <a:rPr lang="en-US" sz="3429" dirty="0" smtClean="0"/>
              <a:t>Using pointers beyond the range that had been </a:t>
            </a:r>
            <a:r>
              <a:rPr lang="en-US" sz="3429" dirty="0" err="1" smtClean="0"/>
              <a:t>malloc’d</a:t>
            </a:r>
            <a:endParaRPr lang="en-US" sz="3429" dirty="0" smtClean="0"/>
          </a:p>
          <a:p>
            <a:pPr lvl="1">
              <a:buFont typeface="Arial" charset="0"/>
              <a:buChar char="–"/>
              <a:defRPr/>
            </a:pPr>
            <a:r>
              <a:rPr lang="en-US" dirty="0" smtClean="0"/>
              <a:t>May look obvious, but what if </a:t>
            </a:r>
            <a:r>
              <a:rPr lang="en-US" dirty="0" err="1" smtClean="0"/>
              <a:t>mem</a:t>
            </a:r>
            <a:r>
              <a:rPr lang="en-US" dirty="0" smtClean="0"/>
              <a:t> refs had been result of pointer arithmetic that erroneously took them out of the allocated range?</a:t>
            </a:r>
          </a:p>
          <a:p>
            <a:pPr lvl="1">
              <a:buFont typeface="Arial" charset="0"/>
              <a:buChar char="–"/>
              <a:defRPr/>
            </a:pPr>
            <a:endParaRPr lang="en-US" dirty="0" smtClean="0"/>
          </a:p>
          <a:p>
            <a:pPr>
              <a:buNone/>
              <a:defRPr/>
            </a:pPr>
            <a:r>
              <a:rPr lang="en-US" sz="2400" dirty="0" smtClean="0">
                <a:latin typeface="Courier"/>
                <a:cs typeface="Courier"/>
              </a:rPr>
              <a:t>	</a:t>
            </a:r>
            <a:r>
              <a:rPr lang="en-US" sz="2400" dirty="0" smtClean="0">
                <a:latin typeface="Courier" pitchFamily="1" charset="0"/>
                <a:ea typeface="Courier" pitchFamily="1" charset="0"/>
                <a:cs typeface="Courier" pitchFamily="1" charset="0"/>
              </a:rPr>
              <a:t>int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	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err="1" smtClean="0">
                <a:latin typeface="Courier"/>
                <a:cs typeface="Courier"/>
              </a:rPr>
              <a:t>ipr</a:t>
            </a:r>
            <a:r>
              <a:rPr lang="en-US" sz="2400" dirty="0" smtClean="0">
                <a:latin typeface="Courier"/>
                <a:cs typeface="Courier"/>
              </a:rPr>
              <a:t> </a:t>
            </a:r>
            <a:r>
              <a:rPr lang="en-US" sz="2400" dirty="0">
                <a:latin typeface="Courier"/>
                <a:cs typeface="Courier"/>
              </a:rPr>
              <a:t>= </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(4 </a:t>
            </a:r>
            <a:r>
              <a:rPr lang="en-US" sz="2400" dirty="0">
                <a:latin typeface="Courier"/>
                <a:cs typeface="Courier"/>
              </a:rPr>
              <a:t>*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r>
              <a:rPr lang="en-US" sz="2400" dirty="0" smtClean="0">
                <a:latin typeface="Courier"/>
                <a:cs typeface="Courier"/>
              </a:rPr>
              <a:t>;</a:t>
            </a:r>
          </a:p>
          <a:p>
            <a:pPr>
              <a:buNone/>
              <a:defRPr/>
            </a:pPr>
            <a:r>
              <a:rPr lang="en-US" sz="2400" dirty="0">
                <a:latin typeface="Courier"/>
                <a:cs typeface="Courier"/>
              </a:rPr>
              <a:t>	</a:t>
            </a:r>
            <a:r>
              <a:rPr lang="en-US" sz="2400" dirty="0" smtClean="0">
                <a:latin typeface="Courier"/>
                <a:cs typeface="Courier"/>
              </a:rPr>
              <a:t>	  </a:t>
            </a:r>
            <a:r>
              <a:rPr lang="pt-BR" sz="2400" dirty="0" err="1" smtClean="0">
                <a:latin typeface="Courier"/>
                <a:cs typeface="Courier"/>
              </a:rPr>
              <a:t>i</a:t>
            </a:r>
            <a:r>
              <a:rPr lang="pt-BR" sz="2400" dirty="0" smtClean="0">
                <a:latin typeface="Courier"/>
                <a:cs typeface="Courier"/>
              </a:rPr>
              <a:t> = *(</a:t>
            </a:r>
            <a:r>
              <a:rPr lang="pt-BR" sz="2400" dirty="0" err="1" smtClean="0">
                <a:latin typeface="Courier"/>
                <a:cs typeface="Courier"/>
              </a:rPr>
              <a:t>ipr</a:t>
            </a:r>
            <a:r>
              <a:rPr lang="pt-BR" sz="2400" dirty="0" smtClean="0">
                <a:latin typeface="Courier"/>
                <a:cs typeface="Courier"/>
              </a:rPr>
              <a:t> - 1000); j = *(</a:t>
            </a:r>
            <a:r>
              <a:rPr lang="pt-BR" sz="2400" dirty="0" err="1" smtClean="0">
                <a:latin typeface="Courier"/>
                <a:cs typeface="Courier"/>
              </a:rPr>
              <a:t>ipr</a:t>
            </a:r>
            <a:r>
              <a:rPr lang="pt-BR" sz="2400" dirty="0" smtClean="0">
                <a:latin typeface="Courier"/>
                <a:cs typeface="Courier"/>
              </a:rPr>
              <a:t> + 1000);</a:t>
            </a:r>
          </a:p>
          <a:p>
            <a:pPr>
              <a:buNone/>
              <a:defRPr/>
            </a:pPr>
            <a:r>
              <a:rPr lang="pt-BR" sz="2400" dirty="0">
                <a:latin typeface="Courier"/>
                <a:cs typeface="Courier"/>
              </a:rPr>
              <a:t>	</a:t>
            </a:r>
            <a:r>
              <a:rPr lang="pt-BR" sz="2400" dirty="0" smtClean="0">
                <a:latin typeface="Courier"/>
                <a:cs typeface="Courier"/>
              </a:rPr>
              <a:t>	  /* </a:t>
            </a:r>
            <a:r>
              <a:rPr lang="pt-BR" sz="2400" dirty="0" err="1" smtClean="0">
                <a:latin typeface="Courier"/>
                <a:cs typeface="Courier"/>
              </a:rPr>
              <a:t>Hopefully</a:t>
            </a:r>
            <a:r>
              <a:rPr lang="pt-BR" sz="2400" dirty="0" smtClean="0">
                <a:latin typeface="Courier"/>
                <a:cs typeface="Courier"/>
              </a:rPr>
              <a:t> no crash, </a:t>
            </a:r>
            <a:r>
              <a:rPr lang="pt-BR" sz="2400" dirty="0" err="1" smtClean="0">
                <a:latin typeface="Courier"/>
                <a:cs typeface="Courier"/>
              </a:rPr>
              <a:t>but</a:t>
            </a:r>
            <a:r>
              <a:rPr lang="pt-BR" sz="2400" dirty="0" smtClean="0">
                <a:latin typeface="Courier"/>
                <a:cs typeface="Courier"/>
              </a:rPr>
              <a:t> </a:t>
            </a:r>
            <a:r>
              <a:rPr lang="pt-BR" sz="2400" dirty="0" err="1" smtClean="0">
                <a:latin typeface="Courier"/>
                <a:cs typeface="Courier"/>
              </a:rPr>
              <a:t>remember</a:t>
            </a:r>
            <a:r>
              <a:rPr lang="pt-BR" sz="2400" dirty="0" smtClean="0">
                <a:latin typeface="Courier"/>
                <a:cs typeface="Courier"/>
              </a:rPr>
              <a:t> </a:t>
            </a:r>
            <a:r>
              <a:rPr lang="pt-BR" sz="2400" dirty="0" err="1" smtClean="0">
                <a:latin typeface="Courier"/>
                <a:cs typeface="Courier"/>
              </a:rPr>
              <a:t>Heartbleed</a:t>
            </a:r>
            <a:r>
              <a:rPr lang="pt-BR"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(5 * </a:t>
            </a:r>
            <a:r>
              <a:rPr lang="en-US" sz="2400" dirty="0" err="1" smtClean="0">
                <a:latin typeface="Courier"/>
                <a:cs typeface="Courier"/>
              </a:rPr>
              <a:t>sizeof</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a:latin typeface="Courier"/>
                <a:cs typeface="Courier"/>
              </a:rPr>
              <a:t>	</a:t>
            </a:r>
            <a:r>
              <a:rPr lang="en-US" sz="2400" dirty="0" smtClean="0">
                <a:latin typeface="Courier"/>
                <a:cs typeface="Courier"/>
              </a:rPr>
              <a:t>	  /* If you are lucky</a:t>
            </a:r>
            <a:r>
              <a:rPr lang="is-IS" sz="2400" dirty="0" smtClean="0">
                <a:latin typeface="Courier"/>
                <a:cs typeface="Courier"/>
              </a:rPr>
              <a:t>… It will crash right here. */</a:t>
            </a:r>
            <a:endParaRPr lang="en-US" sz="2400" dirty="0" smtClean="0">
              <a:latin typeface="Courier"/>
              <a:cs typeface="Courier"/>
            </a:endParaRP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1BB3DFF0-9FB5-7C42-A7D2-64D39FD8DBEE}" type="slidenum">
              <a:rPr lang="en-US" smtClean="0"/>
              <a:pPr>
                <a:defRPr/>
              </a:pPr>
              <a:t>14</a:t>
            </a:fld>
            <a:endParaRPr lang="en-US"/>
          </a:p>
        </p:txBody>
      </p:sp>
    </p:spTree>
    <p:extLst>
      <p:ext uri="{BB962C8B-B14F-4D97-AF65-F5344CB8AC3E}">
        <p14:creationId xmlns:p14="http://schemas.microsoft.com/office/powerpoint/2010/main" val="19458734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1683" name="Content Placeholder 4"/>
          <p:cNvSpPr>
            <a:spLocks noGrp="1"/>
          </p:cNvSpPr>
          <p:nvPr>
            <p:ph sz="quarter" idx="1"/>
          </p:nvPr>
        </p:nvSpPr>
        <p:spPr/>
        <p:txBody>
          <a:bodyPr>
            <a:normAutofit lnSpcReduction="10000"/>
          </a:bodyPr>
          <a:lstStyle/>
          <a:p>
            <a:r>
              <a:rPr lang="en-US" dirty="0"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free(pi</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0985E98B-0724-F340-BF68-112A46A85241}" type="slidenum">
              <a:rPr lang="en-US" smtClean="0"/>
              <a:pPr>
                <a:defRPr/>
              </a:pPr>
              <a:t>15</a:t>
            </a:fld>
            <a:endParaRPr lang="en-US"/>
          </a:p>
        </p:txBody>
      </p:sp>
    </p:spTree>
    <p:extLst>
      <p:ext uri="{BB962C8B-B14F-4D97-AF65-F5344CB8AC3E}">
        <p14:creationId xmlns:p14="http://schemas.microsoft.com/office/powerpoint/2010/main" val="25066894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373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Memory leak: </a:t>
            </a:r>
            <a:r>
              <a:rPr lang="en-US" i="1" dirty="0" smtClean="0">
                <a:ea typeface="ＭＳ Ｐゴシック" pitchFamily="1" charset="-128"/>
                <a:cs typeface="ＭＳ Ｐゴシック" pitchFamily="1" charset="-128"/>
              </a:rPr>
              <a:t>more </a:t>
            </a:r>
            <a:r>
              <a:rPr lang="en-US" i="1" dirty="0" err="1" smtClean="0">
                <a:ea typeface="ＭＳ Ｐゴシック" pitchFamily="1" charset="-128"/>
                <a:cs typeface="ＭＳ Ｐゴシック" pitchFamily="1" charset="-128"/>
              </a:rPr>
              <a:t>mallocs</a:t>
            </a:r>
            <a:r>
              <a:rPr lang="en-US" i="1" dirty="0" smtClean="0">
                <a:ea typeface="ＭＳ Ｐゴシック" pitchFamily="1" charset="-128"/>
                <a:cs typeface="ＭＳ Ｐゴシック" pitchFamily="1" charset="-128"/>
              </a:rPr>
              <a:t> than frees</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Allocate memory for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Oops, leaked the old memory pointed to by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free(pi);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 Memory leak: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leaks it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BFDD2FD2-6516-E94E-8DAB-9E22A517B556}" type="slidenum">
              <a:rPr lang="en-US" smtClean="0"/>
              <a:pPr>
                <a:defRPr/>
              </a:pPr>
              <a:t>16</a:t>
            </a:fld>
            <a:endParaRPr lang="en-US"/>
          </a:p>
        </p:txBody>
      </p:sp>
    </p:spTree>
    <p:extLst>
      <p:ext uri="{BB962C8B-B14F-4D97-AF65-F5344CB8AC3E}">
        <p14:creationId xmlns:p14="http://schemas.microsoft.com/office/powerpoint/2010/main" val="36112500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5779"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int *plk = NULL;</a:t>
            </a:r>
          </a:p>
          <a:p>
            <a:pPr>
              <a:spcBef>
                <a:spcPct val="0"/>
              </a:spcBef>
              <a:buFont typeface="Arial" pitchFamily="1" charset="0"/>
              <a:buNone/>
            </a:pPr>
            <a:r>
              <a:rPr lang="en-US" sz="2000" smtClean="0">
                <a:latin typeface="Courier" pitchFamily="1" charset="0"/>
                <a:ea typeface="Courier" pitchFamily="1" charset="0"/>
                <a:cs typeface="Courier" pitchFamily="1" charset="0"/>
              </a:rPr>
              <a:t>void genPLK() {</a:t>
            </a:r>
          </a:p>
          <a:p>
            <a:pPr>
              <a:spcBef>
                <a:spcPct val="0"/>
              </a:spcBef>
              <a:buFont typeface="Arial" pitchFamily="1" charset="0"/>
              <a:buNone/>
            </a:pPr>
            <a:r>
              <a:rPr lang="en-US" sz="2000" smtClean="0">
                <a:latin typeface="Courier" pitchFamily="1" charset="0"/>
                <a:ea typeface="Courier" pitchFamily="1" charset="0"/>
                <a:cs typeface="Courier" pitchFamily="1" charset="0"/>
              </a:rPr>
              <a:t>	plk = malloc(2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 … … </a:t>
            </a:r>
          </a:p>
          <a:p>
            <a:pPr>
              <a:spcBef>
                <a:spcPct val="0"/>
              </a:spcBef>
              <a:buFont typeface="Arial" pitchFamily="1" charset="0"/>
              <a:buNone/>
            </a:pPr>
            <a:r>
              <a:rPr lang="en-US" sz="2000" smtClean="0">
                <a:latin typeface="Courier" pitchFamily="1" charset="0"/>
                <a:ea typeface="Courier" pitchFamily="1" charset="0"/>
                <a:cs typeface="Courier" pitchFamily="1" charset="0"/>
              </a:rPr>
              <a:t>	plk++;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2772" name="Slide Number Placeholder 3"/>
          <p:cNvSpPr>
            <a:spLocks noGrp="1"/>
          </p:cNvSpPr>
          <p:nvPr>
            <p:ph type="sldNum" sz="quarter" idx="12"/>
          </p:nvPr>
        </p:nvSpPr>
        <p:spPr/>
        <p:txBody>
          <a:bodyPr/>
          <a:lstStyle/>
          <a:p>
            <a:pPr>
              <a:defRPr/>
            </a:pPr>
            <a:fld id="{01037B26-8E32-0C44-83A9-179921D1B95B}" type="slidenum">
              <a:rPr lang="en-US" smtClean="0"/>
              <a:pPr>
                <a:defRPr/>
              </a:pPr>
              <a:t>17</a:t>
            </a:fld>
            <a:endParaRPr lang="en-US"/>
          </a:p>
        </p:txBody>
      </p:sp>
    </p:spTree>
    <p:extLst>
      <p:ext uri="{BB962C8B-B14F-4D97-AF65-F5344CB8AC3E}">
        <p14:creationId xmlns:p14="http://schemas.microsoft.com/office/powerpoint/2010/main" val="28452137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7827" name="Content Placeholder 4"/>
          <p:cNvSpPr>
            <a:spLocks noGrp="1"/>
          </p:cNvSpPr>
          <p:nvPr>
            <p:ph sz="quarter" idx="1"/>
          </p:nvPr>
        </p:nvSpPr>
        <p:spPr/>
        <p:txBody>
          <a:bodyPr>
            <a:normAutofit lnSpcReduction="10000"/>
          </a:bodyPr>
          <a:lstStyle/>
          <a:p>
            <a:r>
              <a:rPr lang="en-US" dirty="0" smtClean="0">
                <a:ea typeface="ＭＳ Ｐゴシック" pitchFamily="1" charset="-128"/>
                <a:cs typeface="ＭＳ Ｐゴシック" pitchFamily="1" charset="-128"/>
              </a:rPr>
              <a:t>Potential memory leak – handle (block pointer) has been changed, do you still have copy of it that can correctly be used in a later free?</a:t>
            </a:r>
          </a:p>
          <a:p>
            <a:pPr>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err="1" smtClean="0">
                <a:latin typeface="Courier" pitchFamily="1" charset="0"/>
                <a:ea typeface="Courier" pitchFamily="1" charset="0"/>
                <a:cs typeface="Courier" pitchFamily="1" charset="0"/>
              </a:rPr>
              <a:t>int</a:t>
            </a: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plk</a:t>
            </a:r>
            <a:r>
              <a:rPr lang="en-US" sz="2000" dirty="0" smtClean="0">
                <a:latin typeface="Courier" pitchFamily="1" charset="0"/>
                <a:ea typeface="Courier" pitchFamily="1" charset="0"/>
                <a:cs typeface="Courier" pitchFamily="1" charset="0"/>
              </a:rPr>
              <a:t> = NULL;</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genPLK</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plk</a:t>
            </a:r>
            <a:r>
              <a:rPr lang="en-US" sz="2000" dirty="0" smtClean="0">
                <a:latin typeface="Courier" pitchFamily="1" charset="0"/>
                <a:ea typeface="Courier" pitchFamily="1" charset="0"/>
                <a:cs typeface="Courier" pitchFamily="1" charset="0"/>
              </a:rPr>
              <a:t> = </a:t>
            </a:r>
            <a:r>
              <a:rPr lang="en-US" sz="2000" dirty="0" err="1" smtClean="0">
                <a:latin typeface="Courier" pitchFamily="1" charset="0"/>
                <a:ea typeface="Courier" pitchFamily="1" charset="0"/>
                <a:cs typeface="Courier" pitchFamily="1" charset="0"/>
              </a:rPr>
              <a:t>malloc</a:t>
            </a:r>
            <a:r>
              <a:rPr lang="en-US" sz="2000" dirty="0" smtClean="0">
                <a:latin typeface="Courier" pitchFamily="1" charset="0"/>
                <a:ea typeface="Courier" pitchFamily="1" charset="0"/>
                <a:cs typeface="Courier" pitchFamily="1" charset="0"/>
              </a:rPr>
              <a:t>(2 * </a:t>
            </a:r>
            <a:r>
              <a:rPr lang="en-US" sz="2000" dirty="0" err="1" smtClean="0">
                <a:latin typeface="Courier" pitchFamily="1" charset="0"/>
                <a:ea typeface="Courier" pitchFamily="1" charset="0"/>
                <a:cs typeface="Courier" pitchFamily="1" charset="0"/>
              </a:rPr>
              <a:t>sizeof</a:t>
            </a:r>
            <a:r>
              <a:rPr lang="en-US" sz="2000" dirty="0" smtClean="0">
                <a:latin typeface="Courier" pitchFamily="1" charset="0"/>
                <a:ea typeface="Courier" pitchFamily="1" charset="0"/>
                <a:cs typeface="Courier" pitchFamily="1" charset="0"/>
              </a:rPr>
              <a:t>(</a:t>
            </a:r>
            <a:r>
              <a:rPr lang="en-US" sz="2000" dirty="0" err="1" smtClean="0">
                <a:latin typeface="Courier" pitchFamily="1" charset="0"/>
                <a:ea typeface="Courier" pitchFamily="1" charset="0"/>
                <a:cs typeface="Courier" pitchFamily="1" charset="0"/>
              </a:rPr>
              <a:t>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plk</a:t>
            </a:r>
            <a:r>
              <a:rPr lang="en-US" sz="2000" dirty="0" smtClean="0">
                <a:latin typeface="Courier" pitchFamily="1" charset="0"/>
                <a:ea typeface="Courier" pitchFamily="1" charset="0"/>
                <a:cs typeface="Courier" pitchFamily="1" charset="0"/>
              </a:rPr>
              <a:t>++;	/* Potential leak: pointer variable incremented past beginning of block! </a:t>
            </a:r>
            <a:br>
              <a:rPr lang="en-US" sz="2000" dirty="0" smtClean="0">
                <a:latin typeface="Courier" pitchFamily="1" charset="0"/>
                <a:ea typeface="Courier" pitchFamily="1" charset="0"/>
                <a:cs typeface="Courier" pitchFamily="1" charset="0"/>
              </a:rPr>
            </a:br>
            <a:r>
              <a:rPr lang="en-US" sz="2000" dirty="0" smtClean="0">
                <a:latin typeface="Courier" pitchFamily="1" charset="0"/>
                <a:ea typeface="Courier" pitchFamily="1" charset="0"/>
                <a:cs typeface="Courier" pitchFamily="1" charset="0"/>
              </a:rPr>
              <a:t>So how can you free it later?*/</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2772" name="Slide Number Placeholder 3"/>
          <p:cNvSpPr>
            <a:spLocks noGrp="1"/>
          </p:cNvSpPr>
          <p:nvPr>
            <p:ph type="sldNum" sz="quarter" idx="12"/>
          </p:nvPr>
        </p:nvSpPr>
        <p:spPr/>
        <p:txBody>
          <a:bodyPr/>
          <a:lstStyle/>
          <a:p>
            <a:pPr>
              <a:defRPr/>
            </a:pPr>
            <a:fld id="{CA3A03BA-3DC6-CF45-9A6C-64772058C549}" type="slidenum">
              <a:rPr lang="en-US" smtClean="0"/>
              <a:pPr>
                <a:defRPr/>
              </a:pPr>
              <a:t>18</a:t>
            </a:fld>
            <a:endParaRPr lang="en-US"/>
          </a:p>
        </p:txBody>
      </p:sp>
    </p:spTree>
    <p:extLst>
      <p:ext uri="{BB962C8B-B14F-4D97-AF65-F5344CB8AC3E}">
        <p14:creationId xmlns:p14="http://schemas.microsoft.com/office/powerpoint/2010/main" val="33535285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9875"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void FreeMemX() {</a:t>
            </a:r>
          </a:p>
          <a:p>
            <a:pPr>
              <a:spcBef>
                <a:spcPct val="0"/>
              </a:spcBef>
              <a:buFont typeface="Arial" pitchFamily="1" charset="0"/>
              <a:buNone/>
            </a:pPr>
            <a:r>
              <a:rPr lang="en-US" sz="2000" smtClean="0">
                <a:latin typeface="Courier" pitchFamily="1" charset="0"/>
                <a:ea typeface="Courier" pitchFamily="1" charset="0"/>
                <a:cs typeface="Courier" pitchFamily="1" charset="0"/>
              </a:rPr>
              <a:t>	int fnh = 0;</a:t>
            </a:r>
          </a:p>
          <a:p>
            <a:pPr>
              <a:spcBef>
                <a:spcPct val="0"/>
              </a:spcBef>
              <a:buFont typeface="Arial" pitchFamily="1" charset="0"/>
              <a:buNone/>
            </a:pPr>
            <a:r>
              <a:rPr lang="en-US" sz="2000" smtClean="0">
                <a:latin typeface="Courier" pitchFamily="1" charset="0"/>
                <a:ea typeface="Courier" pitchFamily="1" charset="0"/>
                <a:cs typeface="Courier" pitchFamily="1" charset="0"/>
              </a:rPr>
              <a:t>	free(&amp;fnh);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br>
              <a:rPr lang="en-US" sz="2000" smtClean="0">
                <a:latin typeface="Courier" pitchFamily="1" charset="0"/>
                <a:ea typeface="Courier" pitchFamily="1" charset="0"/>
                <a:cs typeface="Courier" pitchFamily="1" charset="0"/>
              </a:rPr>
            </a:b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void FreeMemY() {</a:t>
            </a:r>
          </a:p>
          <a:p>
            <a:pPr>
              <a:spcBef>
                <a:spcPct val="0"/>
              </a:spcBef>
              <a:buFont typeface="Arial" pitchFamily="1" charset="0"/>
              <a:buNone/>
            </a:pPr>
            <a:r>
              <a:rPr lang="en-US" sz="2000" smtClean="0">
                <a:latin typeface="Courier" pitchFamily="1" charset="0"/>
                <a:ea typeface="Courier" pitchFamily="1" charset="0"/>
                <a:cs typeface="Courier" pitchFamily="1" charset="0"/>
              </a:rPr>
              <a:t>	int *fum = malloc(4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free(fum+1); </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3796" name="Slide Number Placeholder 3"/>
          <p:cNvSpPr>
            <a:spLocks noGrp="1"/>
          </p:cNvSpPr>
          <p:nvPr>
            <p:ph type="sldNum" sz="quarter" idx="12"/>
          </p:nvPr>
        </p:nvSpPr>
        <p:spPr/>
        <p:txBody>
          <a:bodyPr/>
          <a:lstStyle/>
          <a:p>
            <a:pPr>
              <a:defRPr/>
            </a:pPr>
            <a:fld id="{0EE97933-9B15-0D46-8C4B-A46C8EA8CA3F}" type="slidenum">
              <a:rPr lang="en-US" smtClean="0"/>
              <a:pPr>
                <a:defRPr/>
              </a:pPr>
              <a:t>19</a:t>
            </a:fld>
            <a:endParaRPr lang="en-US"/>
          </a:p>
        </p:txBody>
      </p:sp>
    </p:spTree>
    <p:extLst>
      <p:ext uri="{BB962C8B-B14F-4D97-AF65-F5344CB8AC3E}">
        <p14:creationId xmlns:p14="http://schemas.microsoft.com/office/powerpoint/2010/main" val="10204653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Pointer </a:t>
            </a:r>
            <a:r>
              <a:rPr lang="en-US" dirty="0" err="1" smtClean="0"/>
              <a:t>Ninjitsu</a:t>
            </a:r>
            <a:r>
              <a:rPr lang="en-US" dirty="0" smtClean="0"/>
              <a:t>: </a:t>
            </a:r>
            <a:br>
              <a:rPr lang="en-US" dirty="0" smtClean="0"/>
            </a:br>
            <a:r>
              <a:rPr lang="en-US" dirty="0" smtClean="0"/>
              <a:t>Pointers to Functions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have a function definition</a:t>
            </a:r>
          </a:p>
          <a:p>
            <a:pPr lvl="1"/>
            <a:r>
              <a:rPr lang="en-US" b="1" dirty="0" smtClean="0">
                <a:latin typeface="Courier"/>
                <a:cs typeface="Courier"/>
              </a:rPr>
              <a:t>char *foo(char *a, </a:t>
            </a:r>
            <a:r>
              <a:rPr lang="en-US" b="1" dirty="0" err="1" smtClean="0">
                <a:latin typeface="Courier"/>
                <a:cs typeface="Courier"/>
              </a:rPr>
              <a:t>int</a:t>
            </a:r>
            <a:r>
              <a:rPr lang="en-US" b="1" dirty="0" smtClean="0">
                <a:latin typeface="Courier"/>
                <a:cs typeface="Courier"/>
              </a:rPr>
              <a:t> b){ </a:t>
            </a:r>
            <a:r>
              <a:rPr lang="is-IS" b="1" dirty="0" smtClean="0">
                <a:latin typeface="Courier"/>
                <a:cs typeface="Courier"/>
              </a:rPr>
              <a:t>… }</a:t>
            </a:r>
          </a:p>
          <a:p>
            <a:r>
              <a:rPr lang="en-US" dirty="0" smtClean="0"/>
              <a:t>Can create a pointer of that type</a:t>
            </a:r>
            <a:r>
              <a:rPr lang="is-IS" dirty="0" smtClean="0"/>
              <a:t>…</a:t>
            </a:r>
          </a:p>
          <a:p>
            <a:pPr lvl="1"/>
            <a:r>
              <a:rPr lang="en-US" b="1" dirty="0" smtClean="0">
                <a:latin typeface="Courier"/>
                <a:cs typeface="Courier"/>
              </a:rPr>
              <a:t>char *(*f)(char *, </a:t>
            </a:r>
            <a:r>
              <a:rPr lang="en-US" b="1" dirty="0" err="1" smtClean="0">
                <a:latin typeface="Courier"/>
                <a:cs typeface="Courier"/>
              </a:rPr>
              <a:t>int</a:t>
            </a:r>
            <a:r>
              <a:rPr lang="en-US" b="1" dirty="0" smtClean="0">
                <a:latin typeface="Courier"/>
                <a:cs typeface="Courier"/>
              </a:rPr>
              <a:t>);</a:t>
            </a:r>
          </a:p>
          <a:p>
            <a:pPr lvl="2"/>
            <a:r>
              <a:rPr lang="en-US" dirty="0" smtClean="0"/>
              <a:t>Declares f as a function taking a char * and an </a:t>
            </a:r>
            <a:r>
              <a:rPr lang="en-US" dirty="0" err="1" smtClean="0"/>
              <a:t>int</a:t>
            </a:r>
            <a:r>
              <a:rPr lang="en-US" dirty="0" smtClean="0"/>
              <a:t> and returning a char *</a:t>
            </a:r>
          </a:p>
          <a:p>
            <a:r>
              <a:rPr lang="en-US" dirty="0" smtClean="0"/>
              <a:t>Can assign to it</a:t>
            </a:r>
          </a:p>
          <a:p>
            <a:pPr lvl="1"/>
            <a:r>
              <a:rPr lang="en-US" b="1" dirty="0" smtClean="0">
                <a:latin typeface="Courier"/>
                <a:cs typeface="Courier"/>
              </a:rPr>
              <a:t>f = &amp;foo</a:t>
            </a:r>
          </a:p>
          <a:p>
            <a:pPr lvl="2"/>
            <a:r>
              <a:rPr lang="en-US" dirty="0" smtClean="0"/>
              <a:t>Create a reference to function foo</a:t>
            </a:r>
          </a:p>
          <a:p>
            <a:r>
              <a:rPr lang="en-US" dirty="0" smtClean="0"/>
              <a:t>And can then call it..</a:t>
            </a:r>
          </a:p>
          <a:p>
            <a:pPr lvl="1"/>
            <a:r>
              <a:rPr lang="en-US" b="1" dirty="0" err="1" smtClean="0">
                <a:latin typeface="Courier"/>
                <a:cs typeface="Courier"/>
              </a:rPr>
              <a:t>printf</a:t>
            </a:r>
            <a:r>
              <a:rPr lang="en-US" b="1" dirty="0" smtClean="0">
                <a:latin typeface="Courier"/>
                <a:cs typeface="Courier"/>
              </a:rPr>
              <a:t>(“%s\n”, (*f)(“cat”, 3))</a:t>
            </a:r>
          </a:p>
          <a:p>
            <a:pPr lvl="1"/>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2</a:t>
            </a:fld>
            <a:endParaRPr lang="en-US"/>
          </a:p>
        </p:txBody>
      </p:sp>
    </p:spTree>
    <p:extLst>
      <p:ext uri="{BB962C8B-B14F-4D97-AF65-F5344CB8AC3E}">
        <p14:creationId xmlns:p14="http://schemas.microsoft.com/office/powerpoint/2010/main" val="175150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33797" name="Content Placeholder 4"/>
          <p:cNvSpPr>
            <a:spLocks noGrp="1"/>
          </p:cNvSpPr>
          <p:nvPr>
            <p:ph sz="quarter" idx="1"/>
          </p:nvPr>
        </p:nvSpPr>
        <p:spPr/>
        <p:txBody>
          <a:bodyPr>
            <a:normAutofit fontScale="85000" lnSpcReduction="10000"/>
          </a:bodyPr>
          <a:lstStyle/>
          <a:p>
            <a:pPr>
              <a:buFont typeface="Arial" charset="0"/>
              <a:buChar char="•"/>
              <a:defRPr/>
            </a:pPr>
            <a:r>
              <a:rPr lang="en-US" dirty="0" smtClean="0"/>
              <a:t>Can’t free non-heap memory; Can’t free memory that hasn’t been allocated</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void </a:t>
            </a:r>
            <a:r>
              <a:rPr lang="en-US" sz="2000" dirty="0" err="1" smtClean="0">
                <a:latin typeface="Courier"/>
                <a:cs typeface="Courier"/>
              </a:rPr>
              <a:t>FreeMemX</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fnh</a:t>
            </a:r>
            <a:r>
              <a:rPr lang="en-US" sz="2000" dirty="0" smtClean="0">
                <a:latin typeface="Courier"/>
                <a:cs typeface="Courier"/>
              </a:rPr>
              <a:t> = 0;</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free(&amp;fnh</a:t>
            </a:r>
            <a:r>
              <a:rPr lang="en-US" sz="2000" dirty="0" smtClean="0">
                <a:latin typeface="Courier"/>
                <a:cs typeface="Courier"/>
              </a:rPr>
              <a:t>); /* Oops! freeing stack memory.  If lucky</a:t>
            </a:r>
            <a:r>
              <a:rPr lang="is-IS" sz="2000" dirty="0" smtClean="0">
                <a:latin typeface="Courier"/>
                <a:cs typeface="Courier"/>
              </a:rPr>
              <a:t>…</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void </a:t>
            </a:r>
            <a:r>
              <a:rPr lang="en-US" sz="2000" dirty="0" err="1" smtClean="0">
                <a:latin typeface="Courier"/>
                <a:cs typeface="Courier"/>
              </a:rPr>
              <a:t>FreeMemY</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fum</a:t>
            </a:r>
            <a:r>
              <a:rPr lang="en-US" sz="2000" dirty="0" smtClean="0">
                <a:latin typeface="Courier"/>
                <a:cs typeface="Courier"/>
              </a:rPr>
              <a:t> = malloc(4 * </a:t>
            </a:r>
            <a:r>
              <a:rPr lang="en-US" sz="2000" dirty="0" err="1" smtClean="0">
                <a:latin typeface="Courier"/>
                <a:cs typeface="Courier"/>
              </a:rPr>
              <a:t>sizeof(int</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free(fum+1); </a:t>
            </a:r>
            <a:br>
              <a:rPr lang="en-US" sz="2000" dirty="0" smtClean="0">
                <a:latin typeface="Courier"/>
                <a:cs typeface="Courier"/>
              </a:rPr>
            </a:br>
            <a:r>
              <a:rPr lang="en-US" sz="2000" dirty="0" smtClean="0">
                <a:latin typeface="Courier"/>
                <a:cs typeface="Courier"/>
              </a:rPr>
              <a:t>/* fum+1 is not a proper handle; points to middle </a:t>
            </a:r>
            <a:br>
              <a:rPr lang="en-US" sz="2000" dirty="0" smtClean="0">
                <a:latin typeface="Courier"/>
                <a:cs typeface="Courier"/>
              </a:rPr>
            </a:br>
            <a:r>
              <a:rPr lang="en-US" sz="2000" dirty="0" smtClean="0">
                <a:latin typeface="Courier"/>
                <a:cs typeface="Courier"/>
              </a:rPr>
              <a:t>of a block.  If lucky</a:t>
            </a:r>
            <a:r>
              <a:rPr lang="is-IS" sz="2000" dirty="0" smtClean="0">
                <a:latin typeface="Courier"/>
                <a:cs typeface="Courier"/>
              </a:rPr>
              <a:t>…</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free(fum</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free(fum</a:t>
            </a:r>
            <a:r>
              <a:rPr lang="en-US" sz="2000" dirty="0" smtClean="0">
                <a:latin typeface="Courier"/>
                <a:cs typeface="Courier"/>
              </a:rPr>
              <a:t>); </a:t>
            </a:r>
            <a:br>
              <a:rPr lang="en-US" sz="2000" dirty="0" smtClean="0">
                <a:latin typeface="Courier"/>
                <a:cs typeface="Courier"/>
              </a:rPr>
            </a:br>
            <a:r>
              <a:rPr lang="en-US" sz="2000" dirty="0" smtClean="0">
                <a:latin typeface="Courier"/>
                <a:cs typeface="Courier"/>
              </a:rPr>
              <a:t>/* Oops! Attempt to free already freed memory.  If lucky</a:t>
            </a:r>
            <a:r>
              <a:rPr lang="is-IS" sz="2000" dirty="0" smtClean="0">
                <a:latin typeface="Courier"/>
                <a:cs typeface="Courier"/>
              </a:rPr>
              <a:t>…</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a:t>
            </a:r>
            <a:endParaRPr lang="en-US" sz="2000" dirty="0">
              <a:latin typeface="Courier"/>
              <a:cs typeface="Courier"/>
            </a:endParaRPr>
          </a:p>
        </p:txBody>
      </p:sp>
      <p:sp>
        <p:nvSpPr>
          <p:cNvPr id="33796" name="Slide Number Placeholder 3"/>
          <p:cNvSpPr>
            <a:spLocks noGrp="1"/>
          </p:cNvSpPr>
          <p:nvPr>
            <p:ph type="sldNum" sz="quarter" idx="12"/>
          </p:nvPr>
        </p:nvSpPr>
        <p:spPr/>
        <p:txBody>
          <a:bodyPr/>
          <a:lstStyle/>
          <a:p>
            <a:pPr>
              <a:defRPr/>
            </a:pPr>
            <a:fld id="{3A9FABE4-A156-144B-881F-7C83E0DA8C6E}" type="slidenum">
              <a:rPr lang="en-US" smtClean="0"/>
              <a:pPr>
                <a:defRPr/>
              </a:pPr>
              <a:t>20</a:t>
            </a:fld>
            <a:endParaRPr lang="en-US"/>
          </a:p>
        </p:txBody>
      </p:sp>
    </p:spTree>
    <p:extLst>
      <p:ext uri="{BB962C8B-B14F-4D97-AF65-F5344CB8AC3E}">
        <p14:creationId xmlns:p14="http://schemas.microsoft.com/office/powerpoint/2010/main" val="6098046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67587"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endParaRPr lang="en-US" smtClean="0">
              <a:ea typeface="ＭＳ Ｐゴシック" pitchFamily="1" charset="-128"/>
              <a:cs typeface="ＭＳ Ｐゴシック" pitchFamily="1" charset="-128"/>
            </a:endParaRPr>
          </a:p>
          <a:p>
            <a:pPr>
              <a:buFont typeface="Arial" pitchFamily="1" charset="0"/>
              <a:buNone/>
            </a:pPr>
            <a:r>
              <a:rPr lang="en-US" sz="2400" smtClean="0">
                <a:latin typeface="Courier" pitchFamily="1" charset="0"/>
                <a:ea typeface="Courier" pitchFamily="1" charset="0"/>
                <a:cs typeface="Courier" pitchFamily="1" charset="0"/>
              </a:rPr>
              <a:t>void StringManipulate() {</a:t>
            </a:r>
          </a:p>
          <a:p>
            <a:pPr>
              <a:buFont typeface="Arial" pitchFamily="1" charset="0"/>
              <a:buNone/>
            </a:pPr>
            <a:r>
              <a:rPr lang="en-US" sz="2400" smtClean="0">
                <a:latin typeface="Courier" pitchFamily="1" charset="0"/>
                <a:ea typeface="Courier" pitchFamily="1" charset="0"/>
                <a:cs typeface="Courier" pitchFamily="1" charset="0"/>
              </a:rPr>
              <a:t>	const char *name = “Safety Critical";</a:t>
            </a:r>
          </a:p>
          <a:p>
            <a:pPr>
              <a:buFont typeface="Arial" pitchFamily="1" charset="0"/>
              <a:buNone/>
            </a:pPr>
            <a:r>
              <a:rPr lang="en-US" sz="2400" smtClean="0">
                <a:latin typeface="Courier" pitchFamily="1" charset="0"/>
                <a:ea typeface="Courier" pitchFamily="1" charset="0"/>
                <a:cs typeface="Courier" pitchFamily="1" charset="0"/>
              </a:rPr>
              <a:t>	char *str = malloc(10);</a:t>
            </a:r>
          </a:p>
          <a:p>
            <a:pPr>
              <a:buFont typeface="Arial" pitchFamily="1" charset="0"/>
              <a:buNone/>
            </a:pPr>
            <a:r>
              <a:rPr lang="en-US" sz="2400" smtClean="0">
                <a:latin typeface="Courier" pitchFamily="1" charset="0"/>
                <a:ea typeface="Courier" pitchFamily="1" charset="0"/>
                <a:cs typeface="Courier" pitchFamily="1" charset="0"/>
              </a:rPr>
              <a:t>	strncpy(str, name, 10);</a:t>
            </a:r>
          </a:p>
          <a:p>
            <a:pPr>
              <a:buFont typeface="Arial" pitchFamily="1" charset="0"/>
              <a:buNone/>
            </a:pPr>
            <a:r>
              <a:rPr lang="en-US" sz="2400" smtClean="0">
                <a:latin typeface="Courier" pitchFamily="1" charset="0"/>
                <a:ea typeface="Courier" pitchFamily="1" charset="0"/>
                <a:cs typeface="Courier" pitchFamily="1" charset="0"/>
              </a:rPr>
              <a:t>	str[10] = '\0';</a:t>
            </a:r>
          </a:p>
          <a:p>
            <a:pPr>
              <a:buFont typeface="Arial" pitchFamily="1" charset="0"/>
              <a:buNone/>
            </a:pPr>
            <a:r>
              <a:rPr lang="en-US" sz="2400" smtClean="0">
                <a:latin typeface="Courier" pitchFamily="1" charset="0"/>
                <a:ea typeface="Courier" pitchFamily="1" charset="0"/>
                <a:cs typeface="Courier" pitchFamily="1" charset="0"/>
              </a:rPr>
              <a:t>	printf("%s\n", str); </a:t>
            </a:r>
          </a:p>
          <a:p>
            <a:pPr>
              <a:buFont typeface="Arial" pitchFamily="1" charset="0"/>
              <a:buNone/>
            </a:pPr>
            <a:r>
              <a:rPr lang="en-US" sz="2400" smtClean="0">
                <a:latin typeface="Courier" pitchFamily="1" charset="0"/>
                <a:ea typeface="Courier" pitchFamily="1" charset="0"/>
                <a:cs typeface="Courier" pitchFamily="1" charset="0"/>
              </a:rPr>
              <a:t>}</a:t>
            </a:r>
          </a:p>
        </p:txBody>
      </p:sp>
      <p:sp>
        <p:nvSpPr>
          <p:cNvPr id="30724" name="Slide Number Placeholder 3"/>
          <p:cNvSpPr>
            <a:spLocks noGrp="1"/>
          </p:cNvSpPr>
          <p:nvPr>
            <p:ph type="sldNum" sz="quarter" idx="12"/>
          </p:nvPr>
        </p:nvSpPr>
        <p:spPr/>
        <p:txBody>
          <a:bodyPr/>
          <a:lstStyle/>
          <a:p>
            <a:pPr>
              <a:defRPr/>
            </a:pPr>
            <a:fld id="{F31F1A60-2929-ED4E-973E-38F5651B3081}" type="slidenum">
              <a:rPr lang="en-US" smtClean="0"/>
              <a:pPr>
                <a:defRPr/>
              </a:pPr>
              <a:t>21</a:t>
            </a:fld>
            <a:endParaRPr lang="en-US" dirty="0"/>
          </a:p>
        </p:txBody>
      </p:sp>
    </p:spTree>
    <p:extLst>
      <p:ext uri="{BB962C8B-B14F-4D97-AF65-F5344CB8AC3E}">
        <p14:creationId xmlns:p14="http://schemas.microsoft.com/office/powerpoint/2010/main" val="3335290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46083" name="Content Placeholder 4"/>
          <p:cNvSpPr>
            <a:spLocks noGrp="1"/>
          </p:cNvSpPr>
          <p:nvPr>
            <p:ph sz="quarter" idx="1"/>
          </p:nvPr>
        </p:nvSpPr>
        <p:spPr>
          <a:xfrm>
            <a:off x="457200" y="1600200"/>
            <a:ext cx="8229600" cy="4986338"/>
          </a:xfrm>
        </p:spPr>
        <p:txBody>
          <a:bodyPr>
            <a:normAutofit fontScale="92500" lnSpcReduction="10000"/>
          </a:bodyPr>
          <a:lstStyle/>
          <a:p>
            <a:pPr>
              <a:buFont typeface="Arial" charset="0"/>
              <a:buChar char="•"/>
              <a:defRPr/>
            </a:pPr>
            <a:r>
              <a:rPr lang="en-US" dirty="0" smtClean="0"/>
              <a:t>Reference beyond array bounds</a:t>
            </a:r>
          </a:p>
          <a:p>
            <a:pPr>
              <a:buFont typeface="Arial" charset="0"/>
              <a:buChar char="•"/>
              <a:defRPr/>
            </a:pPr>
            <a:endParaRPr lang="en-US" dirty="0" smtClean="0"/>
          </a:p>
          <a:p>
            <a:pPr>
              <a:buFont typeface="Arial" charset="0"/>
              <a:buNone/>
              <a:defRPr/>
            </a:pPr>
            <a:r>
              <a:rPr lang="en-US" sz="2400" dirty="0" smtClean="0">
                <a:latin typeface="Courier" charset="0"/>
                <a:ea typeface="Courier" charset="0"/>
                <a:cs typeface="Courier" charset="0"/>
              </a:rPr>
              <a:t>void </a:t>
            </a:r>
            <a:r>
              <a:rPr lang="en-US" sz="2400" dirty="0" err="1" smtClean="0">
                <a:latin typeface="Courier" charset="0"/>
                <a:ea typeface="Courier" charset="0"/>
                <a:cs typeface="Courier" charset="0"/>
              </a:rPr>
              <a:t>StringManipulate</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const char *name = “Safety Critical";</a:t>
            </a:r>
          </a:p>
          <a:p>
            <a:pPr>
              <a:buFont typeface="Arial" charset="0"/>
              <a:buNone/>
              <a:defRPr/>
            </a:pPr>
            <a:r>
              <a:rPr lang="en-US" sz="2400" dirty="0" smtClean="0">
                <a:latin typeface="Courier" charset="0"/>
                <a:ea typeface="Courier" charset="0"/>
                <a:cs typeface="Courier" charset="0"/>
              </a:rPr>
              <a:t>	char *</a:t>
            </a:r>
            <a:r>
              <a:rPr lang="en-US" sz="2400" dirty="0" err="1" smtClean="0">
                <a:latin typeface="Courier" charset="0"/>
                <a:ea typeface="Courier" charset="0"/>
                <a:cs typeface="Courier" charset="0"/>
              </a:rPr>
              <a:t>str</a:t>
            </a:r>
            <a:r>
              <a:rPr lang="en-US" sz="2400" dirty="0" smtClean="0">
                <a:latin typeface="Courier" charset="0"/>
                <a:ea typeface="Courier" charset="0"/>
                <a:cs typeface="Courier" charset="0"/>
              </a:rPr>
              <a:t> = malloc(10);</a:t>
            </a:r>
          </a:p>
          <a:p>
            <a:pPr>
              <a:buFont typeface="Arial" charset="0"/>
              <a:buNone/>
              <a:defRPr/>
            </a:pP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strncpy(str</a:t>
            </a:r>
            <a:r>
              <a:rPr lang="en-US" sz="2400" dirty="0" smtClean="0">
                <a:latin typeface="Courier" charset="0"/>
                <a:ea typeface="Courier" charset="0"/>
                <a:cs typeface="Courier" charset="0"/>
              </a:rPr>
              <a:t>, name, 10);</a:t>
            </a:r>
          </a:p>
          <a:p>
            <a:pPr>
              <a:buFont typeface="Arial" charset="0"/>
              <a:buNone/>
              <a:defRPr/>
            </a:pPr>
            <a:r>
              <a:rPr lang="en-US" sz="2400" dirty="0" smtClean="0">
                <a:latin typeface="Courier" charset="0"/>
                <a:ea typeface="Courier" charset="0"/>
                <a:cs typeface="Courier" charset="0"/>
              </a:rPr>
              <a:t>	str[10] = '\0'; </a:t>
            </a:r>
          </a:p>
          <a:p>
            <a:pPr>
              <a:buFont typeface="Arial" charset="0"/>
              <a:buNone/>
              <a:defRPr/>
            </a:pPr>
            <a:r>
              <a:rPr lang="en-US" sz="2400" dirty="0" smtClean="0">
                <a:latin typeface="Courier" charset="0"/>
                <a:ea typeface="Courier" charset="0"/>
                <a:cs typeface="Courier" charset="0"/>
              </a:rPr>
              <a:t>  /* Write Beyond Array Bounds.  If you are lucky</a:t>
            </a:r>
            <a:r>
              <a:rPr lang="is-IS" sz="2400" dirty="0" smtClean="0">
                <a:latin typeface="Courier" charset="0"/>
                <a:ea typeface="Courier" charset="0"/>
                <a:cs typeface="Courier" charset="0"/>
              </a:rPr>
              <a:t>…  (Nick wasn’t in 60c...)</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printf("%s\n</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str</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 Read Beyond Array Bounds */</a:t>
            </a:r>
          </a:p>
          <a:p>
            <a:pPr>
              <a:buFont typeface="Arial" charset="0"/>
              <a:buNone/>
              <a:defRPr/>
            </a:pPr>
            <a:r>
              <a:rPr lang="en-US" sz="2400" dirty="0" smtClean="0">
                <a:latin typeface="Courier" charset="0"/>
                <a:ea typeface="Courier" charset="0"/>
                <a:cs typeface="Courier" charset="0"/>
              </a:rPr>
              <a:t>}</a:t>
            </a:r>
          </a:p>
        </p:txBody>
      </p:sp>
      <p:sp>
        <p:nvSpPr>
          <p:cNvPr id="30724" name="Slide Number Placeholder 3"/>
          <p:cNvSpPr>
            <a:spLocks noGrp="1"/>
          </p:cNvSpPr>
          <p:nvPr>
            <p:ph type="sldNum" sz="quarter" idx="12"/>
          </p:nvPr>
        </p:nvSpPr>
        <p:spPr/>
        <p:txBody>
          <a:bodyPr/>
          <a:lstStyle/>
          <a:p>
            <a:pPr>
              <a:defRPr/>
            </a:pPr>
            <a:fld id="{707F7D59-99F0-9544-879B-127518A280A5}" type="slidenum">
              <a:rPr lang="en-US" smtClean="0"/>
              <a:pPr>
                <a:defRPr/>
              </a:pPr>
              <a:t>22</a:t>
            </a:fld>
            <a:endParaRPr lang="en-US" dirty="0"/>
          </a:p>
        </p:txBody>
      </p:sp>
    </p:spTree>
    <p:extLst>
      <p:ext uri="{BB962C8B-B14F-4D97-AF65-F5344CB8AC3E}">
        <p14:creationId xmlns:p14="http://schemas.microsoft.com/office/powerpoint/2010/main" val="34877827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23939270-E161-EE43-BA65-288E58D1BA10}" type="slidenum">
              <a:rPr lang="en-US"/>
              <a:pPr>
                <a:defRPr/>
              </a:pPr>
              <a:t>23</a:t>
            </a:fld>
            <a:endParaRPr lang="en-US"/>
          </a:p>
        </p:txBody>
      </p:sp>
      <p:sp>
        <p:nvSpPr>
          <p:cNvPr id="63493"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smtClean="0">
                <a:ea typeface="ＭＳ Ｐゴシック" pitchFamily="1" charset="-128"/>
                <a:cs typeface="ＭＳ Ｐゴシック" pitchFamily="1" charset="-128"/>
              </a:rPr>
              <a:t>What’s wrong with this code?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23802427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C6CB5ED6-2B64-9343-91EF-A606C1DF5D8F}" type="slidenum">
              <a:rPr lang="en-US"/>
              <a:pPr>
                <a:defRPr/>
              </a:pPr>
              <a:t>24</a:t>
            </a:fld>
            <a:endParaRPr lang="en-US"/>
          </a:p>
        </p:txBody>
      </p:sp>
      <p:sp>
        <p:nvSpPr>
          <p:cNvPr id="65541"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a:ea typeface="ＭＳ Ｐゴシック" pitchFamily="1" charset="-128"/>
                <a:cs typeface="ＭＳ Ｐゴシック" pitchFamily="1" charset="-128"/>
              </a:rPr>
              <a:t>Beyond stack read/write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
        <p:nvSpPr>
          <p:cNvPr id="6" name="Line Callout 1 5"/>
          <p:cNvSpPr/>
          <p:nvPr/>
        </p:nvSpPr>
        <p:spPr>
          <a:xfrm>
            <a:off x="4267200" y="5334000"/>
            <a:ext cx="3733800" cy="914400"/>
          </a:xfrm>
          <a:prstGeom prst="borderCallout1">
            <a:avLst>
              <a:gd name="adj1" fmla="val 52083"/>
              <a:gd name="adj2" fmla="val 310"/>
              <a:gd name="adj3" fmla="val 17184"/>
              <a:gd name="adj4" fmla="val -3190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a:solidFill>
                  <a:srgbClr val="000000"/>
                </a:solidFill>
              </a:rPr>
              <a:t>Function returns pointer to stack memory – won’t be valid after function returns</a:t>
            </a:r>
          </a:p>
        </p:txBody>
      </p:sp>
      <p:sp>
        <p:nvSpPr>
          <p:cNvPr id="7" name="Line Callout 1 6"/>
          <p:cNvSpPr/>
          <p:nvPr/>
        </p:nvSpPr>
        <p:spPr>
          <a:xfrm>
            <a:off x="4572000" y="2438400"/>
            <a:ext cx="3733800" cy="609600"/>
          </a:xfrm>
          <a:prstGeom prst="borderCallout1">
            <a:avLst>
              <a:gd name="adj1" fmla="val 52083"/>
              <a:gd name="adj2" fmla="val 310"/>
              <a:gd name="adj3" fmla="val 38970"/>
              <a:gd name="adj4" fmla="val -2720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000">
                <a:solidFill>
                  <a:srgbClr val="000000"/>
                </a:solidFill>
                <a:latin typeface="Lucida Console" charset="0"/>
              </a:rPr>
              <a:t>result</a:t>
            </a:r>
            <a:r>
              <a:rPr lang="en-US">
                <a:solidFill>
                  <a:srgbClr val="000000"/>
                </a:solidFill>
              </a:rPr>
              <a:t> is a local array name –</a:t>
            </a:r>
          </a:p>
          <a:p>
            <a:pPr algn="ctr">
              <a:defRPr/>
            </a:pPr>
            <a:r>
              <a:rPr lang="en-US">
                <a:solidFill>
                  <a:srgbClr val="000000"/>
                </a:solidFill>
              </a:rPr>
              <a:t>stack memory allocated</a:t>
            </a:r>
          </a:p>
        </p:txBody>
      </p:sp>
    </p:spTree>
    <p:extLst>
      <p:ext uri="{BB962C8B-B14F-4D97-AF65-F5344CB8AC3E}">
        <p14:creationId xmlns:p14="http://schemas.microsoft.com/office/powerpoint/2010/main" val="37859482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51203"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buFont typeface="Arial" pitchFamily="1" charset="0"/>
              <a:buNone/>
            </a:pPr>
            <a:endParaRPr lang="en-US" smtClean="0">
              <a:ea typeface="ＭＳ Ｐゴシック" pitchFamily="1" charset="-128"/>
              <a:cs typeface="ＭＳ Ｐゴシック" pitchFamily="1" charset="-128"/>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   typedef struct node {</a:t>
            </a:r>
          </a:p>
          <a:p>
            <a:pPr>
              <a:spcBef>
                <a:spcPct val="0"/>
              </a:spcBef>
              <a:buFont typeface="Arial" pitchFamily="1" charset="0"/>
              <a:buNone/>
            </a:pPr>
            <a:r>
              <a:rPr lang="en-US" sz="2000" smtClean="0">
                <a:latin typeface="Courier" pitchFamily="1" charset="0"/>
                <a:ea typeface="Courier" pitchFamily="1" charset="0"/>
                <a:cs typeface="Courier" pitchFamily="1" charset="0"/>
              </a:rPr>
              <a:t>	    struct node* next;</a:t>
            </a:r>
          </a:p>
          <a:p>
            <a:pPr>
              <a:spcBef>
                <a:spcPct val="0"/>
              </a:spcBef>
              <a:buFont typeface="Arial" pitchFamily="1" charset="0"/>
              <a:buNone/>
            </a:pPr>
            <a:r>
              <a:rPr lang="en-US" sz="2000" smtClean="0">
                <a:latin typeface="Courier" pitchFamily="1" charset="0"/>
                <a:ea typeface="Courier" pitchFamily="1" charset="0"/>
                <a:cs typeface="Courier" pitchFamily="1" charset="0"/>
              </a:rPr>
              <a:t>	    int val;</a:t>
            </a:r>
          </a:p>
          <a:p>
            <a:pPr>
              <a:spcBef>
                <a:spcPct val="0"/>
              </a:spcBef>
              <a:buFont typeface="Arial" pitchFamily="1" charset="0"/>
              <a:buNone/>
            </a:pPr>
            <a:r>
              <a:rPr lang="en-US" sz="2000" smtClean="0">
                <a:latin typeface="Courier" pitchFamily="1" charset="0"/>
                <a:ea typeface="Courier" pitchFamily="1" charset="0"/>
                <a:cs typeface="Courier" pitchFamily="1" charset="0"/>
              </a:rPr>
              <a:t>   } Node;</a:t>
            </a:r>
          </a:p>
          <a:p>
            <a:pPr>
              <a:spcBef>
                <a:spcPct val="0"/>
              </a:spcBef>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   int findLastNodeValue(Node* head) {</a:t>
            </a:r>
          </a:p>
          <a:p>
            <a:pPr>
              <a:spcBef>
                <a:spcPct val="0"/>
              </a:spcBef>
              <a:buFont typeface="Arial" pitchFamily="1" charset="0"/>
              <a:buNone/>
            </a:pPr>
            <a:r>
              <a:rPr lang="en-US" sz="2000" smtClean="0">
                <a:latin typeface="Courier" pitchFamily="1" charset="0"/>
                <a:ea typeface="Courier" pitchFamily="1" charset="0"/>
                <a:cs typeface="Courier" pitchFamily="1" charset="0"/>
              </a:rPr>
              <a:t>	    while (head-&gt;next != NULL) { </a:t>
            </a:r>
          </a:p>
          <a:p>
            <a:pPr>
              <a:spcBef>
                <a:spcPct val="0"/>
              </a:spcBef>
              <a:buFont typeface="Arial" pitchFamily="1" charset="0"/>
              <a:buNone/>
            </a:pPr>
            <a:r>
              <a:rPr lang="en-US" sz="2000" smtClean="0">
                <a:latin typeface="Courier" pitchFamily="1" charset="0"/>
                <a:ea typeface="Courier" pitchFamily="1" charset="0"/>
                <a:cs typeface="Courier" pitchFamily="1" charset="0"/>
              </a:rPr>
              <a:t>		      head = head-&gt;next;</a:t>
            </a:r>
          </a:p>
          <a:p>
            <a:pPr>
              <a:spcBef>
                <a:spcPct val="0"/>
              </a:spcBef>
              <a:buFont typeface="Arial" pitchFamily="1" charset="0"/>
              <a:buNone/>
            </a:pPr>
            <a:r>
              <a:rPr lang="en-US" sz="2000" smtClean="0">
                <a:latin typeface="Courier" pitchFamily="1" charset="0"/>
                <a:ea typeface="Courier" pitchFamily="1" charset="0"/>
                <a:cs typeface="Courier" pitchFamily="1" charset="0"/>
              </a:rPr>
              <a:t>	    }</a:t>
            </a:r>
          </a:p>
          <a:p>
            <a:pPr>
              <a:spcBef>
                <a:spcPct val="0"/>
              </a:spcBef>
              <a:buFont typeface="Arial" pitchFamily="1" charset="0"/>
              <a:buNone/>
            </a:pPr>
            <a:r>
              <a:rPr lang="en-US" sz="2000" smtClean="0">
                <a:latin typeface="Courier" pitchFamily="1" charset="0"/>
                <a:ea typeface="Courier" pitchFamily="1" charset="0"/>
                <a:cs typeface="Courier" pitchFamily="1" charset="0"/>
              </a:rPr>
              <a:t>	    return head-&gt;val; </a:t>
            </a:r>
          </a:p>
          <a:p>
            <a:pPr>
              <a:spcBef>
                <a:spcPct val="0"/>
              </a:spcBef>
              <a:buFont typeface="Arial" pitchFamily="1" charset="0"/>
              <a:buNone/>
            </a:pPr>
            <a:r>
              <a:rPr lang="en-US" sz="2000" smtClean="0">
                <a:latin typeface="Courier" pitchFamily="1" charset="0"/>
                <a:ea typeface="Courier" pitchFamily="1" charset="0"/>
                <a:cs typeface="Courier" pitchFamily="1" charset="0"/>
              </a:rPr>
              <a:t>   }</a:t>
            </a:r>
          </a:p>
        </p:txBody>
      </p:sp>
      <p:sp>
        <p:nvSpPr>
          <p:cNvPr id="25604" name="Slide Number Placeholder 3"/>
          <p:cNvSpPr>
            <a:spLocks noGrp="1"/>
          </p:cNvSpPr>
          <p:nvPr>
            <p:ph type="sldNum" sz="quarter" idx="12"/>
          </p:nvPr>
        </p:nvSpPr>
        <p:spPr/>
        <p:txBody>
          <a:bodyPr/>
          <a:lstStyle/>
          <a:p>
            <a:pPr>
              <a:defRPr/>
            </a:pPr>
            <a:fld id="{D34CB3E3-3B67-074C-8A78-411CCC61D00C}" type="slidenum">
              <a:rPr lang="en-US" smtClean="0"/>
              <a:pPr>
                <a:defRPr/>
              </a:pPr>
              <a:t>25</a:t>
            </a:fld>
            <a:endParaRPr lang="en-US"/>
          </a:p>
        </p:txBody>
      </p:sp>
    </p:spTree>
    <p:extLst>
      <p:ext uri="{BB962C8B-B14F-4D97-AF65-F5344CB8AC3E}">
        <p14:creationId xmlns:p14="http://schemas.microsoft.com/office/powerpoint/2010/main" val="39144326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5605" name="Content Placeholder 4"/>
          <p:cNvSpPr>
            <a:spLocks noGrp="1"/>
          </p:cNvSpPr>
          <p:nvPr>
            <p:ph sz="quarter" idx="1"/>
          </p:nvPr>
        </p:nvSpPr>
        <p:spPr/>
        <p:txBody>
          <a:bodyPr>
            <a:normAutofit fontScale="92500" lnSpcReduction="20000"/>
          </a:bodyPr>
          <a:lstStyle/>
          <a:p>
            <a:pPr>
              <a:buFont typeface="Arial" charset="0"/>
              <a:buChar char="•"/>
              <a:defRPr/>
            </a:pPr>
            <a:r>
              <a:rPr lang="en-US" dirty="0" smtClean="0"/>
              <a:t>Following a NULL pointer to </a:t>
            </a:r>
            <a:r>
              <a:rPr lang="en-US" dirty="0" err="1" smtClean="0"/>
              <a:t>mem</a:t>
            </a:r>
            <a:r>
              <a:rPr lang="en-US" dirty="0" smtClean="0"/>
              <a:t> </a:t>
            </a:r>
            <a:r>
              <a:rPr lang="en-US" dirty="0" err="1" smtClean="0"/>
              <a:t>addr</a:t>
            </a:r>
            <a:r>
              <a:rPr lang="en-US" dirty="0" smtClean="0"/>
              <a:t> 0!</a:t>
            </a:r>
          </a:p>
          <a:p>
            <a:pPr>
              <a:buFont typeface="Arial" charset="0"/>
              <a:buNone/>
              <a:defRPr/>
            </a:pPr>
            <a:endParaRPr lang="en-US" dirty="0" smtClean="0"/>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typedef</a:t>
            </a:r>
            <a:r>
              <a:rPr lang="en-US" sz="2000" dirty="0" smtClean="0">
                <a:latin typeface="Courier"/>
                <a:cs typeface="Courier"/>
              </a:rPr>
              <a:t> </a:t>
            </a:r>
            <a:r>
              <a:rPr lang="en-US" sz="2000" dirty="0" err="1" smtClean="0">
                <a:latin typeface="Courier"/>
                <a:cs typeface="Courier"/>
              </a:rPr>
              <a:t>struct</a:t>
            </a:r>
            <a:r>
              <a:rPr lang="en-US" sz="2000" dirty="0" smtClean="0">
                <a:latin typeface="Courier"/>
                <a:cs typeface="Courier"/>
              </a:rPr>
              <a:t> node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struct</a:t>
            </a:r>
            <a:r>
              <a:rPr lang="en-US" sz="2000" dirty="0" smtClean="0">
                <a:latin typeface="Courier"/>
                <a:cs typeface="Courier"/>
              </a:rPr>
              <a:t> node* next;</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val</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 Node;</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findLastNodeValue(Node</a:t>
            </a:r>
            <a:r>
              <a:rPr lang="en-US" sz="2000" dirty="0" smtClean="0">
                <a:latin typeface="Courier"/>
                <a:cs typeface="Courier"/>
              </a:rPr>
              <a:t>* head) {</a:t>
            </a:r>
          </a:p>
          <a:p>
            <a:pPr>
              <a:spcBef>
                <a:spcPts val="0"/>
              </a:spcBef>
              <a:buFont typeface="Arial" charset="0"/>
              <a:buNone/>
              <a:defRPr/>
            </a:pPr>
            <a:r>
              <a:rPr lang="en-US" sz="2000" dirty="0" smtClean="0">
                <a:latin typeface="Courier"/>
                <a:cs typeface="Courier"/>
              </a:rPr>
              <a:t>	    while (head-&gt;next != NULL) { </a:t>
            </a:r>
            <a:br>
              <a:rPr lang="en-US" sz="2000" dirty="0" smtClean="0">
                <a:latin typeface="Courier"/>
                <a:cs typeface="Courier"/>
              </a:rPr>
            </a:br>
            <a:r>
              <a:rPr lang="en-US" sz="2000" dirty="0" smtClean="0">
                <a:latin typeface="Courier"/>
                <a:cs typeface="Courier"/>
              </a:rPr>
              <a:t>    /* What if head happens to be NULL? */</a:t>
            </a:r>
          </a:p>
          <a:p>
            <a:pPr>
              <a:spcBef>
                <a:spcPts val="0"/>
              </a:spcBef>
              <a:buFont typeface="Arial" charset="0"/>
              <a:buNone/>
              <a:defRPr/>
            </a:pPr>
            <a:r>
              <a:rPr lang="en-US" sz="2000" dirty="0" smtClean="0">
                <a:latin typeface="Courier"/>
                <a:cs typeface="Courier"/>
              </a:rPr>
              <a:t>		      head = head-&gt;next;</a:t>
            </a:r>
          </a:p>
          <a:p>
            <a:pPr>
              <a:spcBef>
                <a:spcPts val="0"/>
              </a:spcBef>
              <a:buFont typeface="Arial" charset="0"/>
              <a:buNone/>
              <a:defRPr/>
            </a:pP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return head-&gt;</a:t>
            </a:r>
            <a:r>
              <a:rPr lang="en-US" sz="2000" dirty="0" err="1" smtClean="0">
                <a:latin typeface="Courier"/>
                <a:cs typeface="Courier"/>
              </a:rPr>
              <a:t>val</a:t>
            </a:r>
            <a:r>
              <a:rPr lang="en-US" sz="2000" dirty="0" smtClean="0">
                <a:latin typeface="Courier"/>
                <a:cs typeface="Courier"/>
              </a:rPr>
              <a:t>; /* What if head is NULL? */</a:t>
            </a:r>
          </a:p>
          <a:p>
            <a:pPr>
              <a:spcBef>
                <a:spcPts val="0"/>
              </a:spcBef>
              <a:buFont typeface="Arial" charset="0"/>
              <a:buNone/>
              <a:defRPr/>
            </a:pPr>
            <a:r>
              <a:rPr lang="en-US" sz="2000" dirty="0" smtClean="0">
                <a:latin typeface="Courier"/>
                <a:cs typeface="Courier"/>
              </a:rPr>
              <a:t>   } /* In general, assume that your functions will be called incorrectly, so explicitly check inputs rather than rely on the caller checking inputs */</a:t>
            </a:r>
            <a:endParaRPr lang="en-US" sz="2000" dirty="0">
              <a:latin typeface="Courier"/>
              <a:cs typeface="Courier"/>
            </a:endParaRPr>
          </a:p>
        </p:txBody>
      </p:sp>
      <p:sp>
        <p:nvSpPr>
          <p:cNvPr id="25604" name="Slide Number Placeholder 3"/>
          <p:cNvSpPr>
            <a:spLocks noGrp="1"/>
          </p:cNvSpPr>
          <p:nvPr>
            <p:ph type="sldNum" sz="quarter" idx="12"/>
          </p:nvPr>
        </p:nvSpPr>
        <p:spPr/>
        <p:txBody>
          <a:bodyPr/>
          <a:lstStyle/>
          <a:p>
            <a:pPr>
              <a:defRPr/>
            </a:pPr>
            <a:fld id="{7D5B41D9-D283-BD4E-8E10-DE7523C144BB}" type="slidenum">
              <a:rPr lang="en-US" smtClean="0"/>
              <a:pPr>
                <a:defRPr/>
              </a:pPr>
              <a:t>26</a:t>
            </a:fld>
            <a:endParaRPr lang="en-US"/>
          </a:p>
        </p:txBody>
      </p:sp>
    </p:spTree>
    <p:extLst>
      <p:ext uri="{BB962C8B-B14F-4D97-AF65-F5344CB8AC3E}">
        <p14:creationId xmlns:p14="http://schemas.microsoft.com/office/powerpoint/2010/main" val="21098466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ea typeface="ＭＳ Ｐゴシック" pitchFamily="1" charset="-128"/>
                <a:cs typeface="ＭＳ Ｐゴシック" pitchFamily="1" charset="-128"/>
              </a:rPr>
              <a:t>Managing the Heap</a:t>
            </a:r>
            <a:endParaRPr lang="en-US" sz="1800" smtClean="0">
              <a:ea typeface="ＭＳ Ｐゴシック" pitchFamily="1" charset="-128"/>
              <a:cs typeface="ＭＳ Ｐゴシック" pitchFamily="1" charset="-128"/>
            </a:endParaRPr>
          </a:p>
        </p:txBody>
      </p:sp>
      <p:sp>
        <p:nvSpPr>
          <p:cNvPr id="43011" name="Rectangle 3"/>
          <p:cNvSpPr>
            <a:spLocks noGrp="1" noChangeArrowheads="1"/>
          </p:cNvSpPr>
          <p:nvPr>
            <p:ph type="body" idx="1"/>
          </p:nvPr>
        </p:nvSpPr>
        <p:spPr>
          <a:xfrm>
            <a:off x="541338" y="1379538"/>
            <a:ext cx="8610600" cy="5638800"/>
          </a:xfrm>
        </p:spPr>
        <p:txBody>
          <a:bodyPr/>
          <a:lstStyle/>
          <a:p>
            <a:pPr eaLnBrk="1" hangingPunct="1">
              <a:buFont typeface="Arial" charset="0"/>
              <a:buChar char="•"/>
              <a:defRPr/>
            </a:pPr>
            <a:r>
              <a:rPr lang="en-US" sz="2000" dirty="0" err="1" smtClean="0">
                <a:latin typeface="Courier"/>
                <a:ea typeface="+mn-ea"/>
                <a:cs typeface="Courier"/>
              </a:rPr>
              <a:t>realloc(p,</a:t>
            </a:r>
            <a:r>
              <a:rPr lang="en-US" sz="2000" dirty="0" err="1">
                <a:latin typeface="Courier"/>
                <a:ea typeface="+mn-ea"/>
                <a:cs typeface="Courier"/>
              </a:rPr>
              <a:t>size</a:t>
            </a:r>
            <a:r>
              <a:rPr lang="en-US" sz="2000"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buFont typeface="Arial" charset="0"/>
              <a:buChar char="–"/>
              <a:defRPr/>
            </a:pPr>
            <a:r>
              <a:rPr lang="en-US" sz="1800" dirty="0" smtClean="0"/>
              <a:t>Resize a previously allocated block at </a:t>
            </a:r>
            <a:r>
              <a:rPr lang="en-US" sz="1800" dirty="0" err="1" smtClean="0">
                <a:latin typeface="Courier"/>
                <a:cs typeface="Courier"/>
              </a:rPr>
              <a:t>p</a:t>
            </a:r>
            <a:r>
              <a:rPr lang="en-US" sz="1800" dirty="0" smtClean="0"/>
              <a:t> to a new </a:t>
            </a:r>
            <a:r>
              <a:rPr lang="en-US" sz="1800" dirty="0" smtClean="0">
                <a:latin typeface="Courier"/>
                <a:cs typeface="Courier"/>
              </a:rPr>
              <a:t>size</a:t>
            </a:r>
          </a:p>
          <a:p>
            <a:pPr lvl="1" eaLnBrk="1" hangingPunct="1">
              <a:buFont typeface="Arial" charset="0"/>
              <a:buChar char="–"/>
              <a:defRPr/>
            </a:pPr>
            <a:r>
              <a:rPr lang="en-US" sz="1800" dirty="0" smtClean="0"/>
              <a:t>If </a:t>
            </a:r>
            <a:r>
              <a:rPr lang="en-US" sz="1800" dirty="0" err="1" smtClean="0">
                <a:latin typeface="Courier"/>
                <a:cs typeface="Courier"/>
              </a:rPr>
              <a:t>p</a:t>
            </a:r>
            <a:r>
              <a:rPr lang="en-US" sz="1800" dirty="0" smtClean="0"/>
              <a:t> is </a:t>
            </a:r>
            <a:r>
              <a:rPr lang="en-US" sz="1800" dirty="0" smtClean="0">
                <a:latin typeface="Courier"/>
                <a:cs typeface="Courier"/>
              </a:rPr>
              <a:t>NULL</a:t>
            </a:r>
            <a:r>
              <a:rPr lang="en-US" sz="1800" dirty="0" smtClean="0"/>
              <a:t>, then </a:t>
            </a:r>
            <a:r>
              <a:rPr lang="en-US" sz="1800" dirty="0" err="1" smtClean="0">
                <a:latin typeface="Courier"/>
                <a:cs typeface="Courier"/>
              </a:rPr>
              <a:t>realloc</a:t>
            </a:r>
            <a:r>
              <a:rPr lang="en-US" sz="1800" dirty="0" smtClean="0">
                <a:cs typeface="Courier"/>
              </a:rPr>
              <a:t> </a:t>
            </a:r>
            <a:r>
              <a:rPr lang="en-US" sz="1800" dirty="0" smtClean="0"/>
              <a:t>behaves like </a:t>
            </a:r>
            <a:r>
              <a:rPr lang="en-US" sz="1800" dirty="0" err="1" smtClean="0">
                <a:latin typeface="Courier"/>
                <a:cs typeface="Courier"/>
              </a:rPr>
              <a:t>malloc</a:t>
            </a:r>
            <a:endParaRPr lang="en-US" sz="1800" dirty="0" smtClean="0">
              <a:latin typeface="Courier"/>
              <a:cs typeface="Courier"/>
            </a:endParaRPr>
          </a:p>
          <a:p>
            <a:pPr lvl="1" eaLnBrk="1" hangingPunct="1">
              <a:buFont typeface="Arial" charset="0"/>
              <a:buChar char="–"/>
              <a:defRPr/>
            </a:pPr>
            <a:r>
              <a:rPr lang="en-US" sz="1800" dirty="0" smtClean="0">
                <a:cs typeface="Courier"/>
              </a:rPr>
              <a:t>If </a:t>
            </a:r>
            <a:r>
              <a:rPr lang="en-US" sz="1800" dirty="0" smtClean="0">
                <a:latin typeface="Courier"/>
                <a:cs typeface="Courier"/>
              </a:rPr>
              <a:t>size</a:t>
            </a:r>
            <a:r>
              <a:rPr lang="en-US" sz="1800" dirty="0" smtClean="0">
                <a:cs typeface="Courier"/>
              </a:rPr>
              <a:t> is </a:t>
            </a:r>
            <a:r>
              <a:rPr lang="en-US" sz="1800" dirty="0" smtClean="0">
                <a:latin typeface="Courier"/>
                <a:cs typeface="Courier"/>
              </a:rPr>
              <a:t>0</a:t>
            </a:r>
            <a:r>
              <a:rPr lang="en-US" sz="1800" dirty="0" smtClean="0">
                <a:cs typeface="Courier"/>
              </a:rPr>
              <a:t>, then </a:t>
            </a:r>
            <a:r>
              <a:rPr lang="en-US" sz="1800" dirty="0" err="1" smtClean="0">
                <a:latin typeface="Courier"/>
                <a:cs typeface="Courier"/>
              </a:rPr>
              <a:t>realloc</a:t>
            </a:r>
            <a:r>
              <a:rPr lang="en-US" sz="1800" dirty="0" smtClean="0">
                <a:cs typeface="Courier"/>
              </a:rPr>
              <a:t> behaves like </a:t>
            </a:r>
            <a:r>
              <a:rPr lang="en-US" sz="1800" dirty="0" smtClean="0">
                <a:latin typeface="Courier"/>
                <a:cs typeface="Courier"/>
              </a:rPr>
              <a:t>free</a:t>
            </a:r>
            <a:r>
              <a:rPr lang="en-US" sz="1800" dirty="0" smtClean="0">
                <a:cs typeface="Courier"/>
              </a:rPr>
              <a:t>, </a:t>
            </a:r>
            <a:r>
              <a:rPr lang="en-US" sz="1800" dirty="0" err="1" smtClean="0">
                <a:cs typeface="Courier"/>
              </a:rPr>
              <a:t>deallocating</a:t>
            </a:r>
            <a:r>
              <a:rPr lang="en-US" sz="1800" dirty="0" smtClean="0">
                <a:cs typeface="Courier"/>
              </a:rPr>
              <a:t> the block from the heap</a:t>
            </a:r>
          </a:p>
          <a:p>
            <a:pPr lvl="1" eaLnBrk="1" hangingPunct="1">
              <a:buFont typeface="Arial" charset="0"/>
              <a:buChar char="–"/>
              <a:defRPr/>
            </a:pPr>
            <a:r>
              <a:rPr lang="en-US" sz="1800" dirty="0" smtClean="0">
                <a:cs typeface="Courier"/>
              </a:rPr>
              <a:t>Returns new address of the memory block; NOTE: it is likely to have moved!</a:t>
            </a:r>
          </a:p>
          <a:p>
            <a:pPr lvl="1" eaLnBrk="1" hangingPunct="1">
              <a:buFontTx/>
              <a:buNone/>
              <a:defRPr/>
            </a:pPr>
            <a:r>
              <a:rPr lang="en-US" sz="1800" dirty="0" smtClean="0"/>
              <a:t>E.g.: </a:t>
            </a:r>
            <a:r>
              <a:rPr lang="en-US" sz="1800" dirty="0"/>
              <a:t>allocate an array of 10 </a:t>
            </a:r>
            <a:r>
              <a:rPr lang="en-US" sz="1800" dirty="0" smtClean="0"/>
              <a:t>elements, expand to 20 elements later</a:t>
            </a:r>
          </a:p>
          <a:p>
            <a:pPr lvl="1" eaLnBrk="1" hangingPunct="1">
              <a:lnSpc>
                <a:spcPct val="95000"/>
              </a:lnSpc>
              <a:spcBef>
                <a:spcPct val="0"/>
              </a:spcBef>
              <a:buFontTx/>
              <a:buNone/>
              <a:defRPr/>
            </a:pPr>
            <a:r>
              <a:rPr lang="en-US" sz="1800" b="1" dirty="0">
                <a:latin typeface="Courier New" charset="0"/>
              </a:rPr>
              <a:t>			</a:t>
            </a:r>
            <a:r>
              <a:rPr lang="en-US" sz="1800" dirty="0" err="1">
                <a:latin typeface="Courier"/>
                <a:cs typeface="Courier"/>
              </a:rPr>
              <a:t>int</a:t>
            </a:r>
            <a:r>
              <a:rPr lang="en-US" sz="1800" dirty="0">
                <a:latin typeface="Courier"/>
                <a:cs typeface="Courier"/>
              </a:rPr>
              <a:t> *</a:t>
            </a:r>
            <a:r>
              <a:rPr lang="en-US" sz="1800" dirty="0" err="1">
                <a:latin typeface="Courier"/>
                <a:cs typeface="Courier"/>
              </a:rPr>
              <a:t>ip</a:t>
            </a:r>
            <a:r>
              <a:rPr lang="en-US" sz="1800" dirty="0">
                <a:latin typeface="Courier"/>
                <a:cs typeface="Courier"/>
              </a:rPr>
              <a:t>;</a:t>
            </a:r>
          </a:p>
          <a:p>
            <a:pPr lvl="1" eaLnBrk="1" hangingPunct="1">
              <a:lnSpc>
                <a:spcPct val="95000"/>
              </a:lnSpc>
              <a:buFontTx/>
              <a:buNone/>
              <a:defRPr/>
            </a:pPr>
            <a:r>
              <a:rPr lang="en-US" sz="1800" dirty="0">
                <a:latin typeface="Courier"/>
                <a:cs typeface="Courier"/>
              </a:rPr>
              <a:t>			</a:t>
            </a:r>
            <a:r>
              <a:rPr lang="en-US" sz="1800" dirty="0" err="1">
                <a:latin typeface="Courier"/>
                <a:cs typeface="Courier"/>
              </a:rPr>
              <a:t>ip</a:t>
            </a:r>
            <a:r>
              <a:rPr lang="en-US" sz="1800" dirty="0">
                <a:latin typeface="Courier"/>
                <a:cs typeface="Courier"/>
              </a:rPr>
              <a:t> =</a:t>
            </a:r>
            <a:r>
              <a:rPr lang="en-US" sz="1800" dirty="0" smtClean="0">
                <a:latin typeface="Courier"/>
                <a:cs typeface="Courier"/>
              </a:rPr>
              <a:t>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malloc</a:t>
            </a:r>
            <a:r>
              <a:rPr lang="en-US" sz="1800" dirty="0">
                <a:latin typeface="Courier"/>
                <a:cs typeface="Courier"/>
              </a:rPr>
              <a:t>(</a:t>
            </a:r>
            <a:r>
              <a:rPr lang="en-US" sz="1800" dirty="0" smtClean="0">
                <a:latin typeface="Courier"/>
                <a:cs typeface="Courier"/>
              </a:rPr>
              <a:t>10*</a:t>
            </a:r>
            <a:r>
              <a:rPr lang="en-US" sz="1800" dirty="0" err="1" smtClean="0">
                <a:latin typeface="Courier"/>
                <a:cs typeface="Courier"/>
              </a:rPr>
              <a:t>sizeof</a:t>
            </a:r>
            <a:r>
              <a:rPr lang="en-US" sz="1800" dirty="0">
                <a:latin typeface="Courier"/>
                <a:cs typeface="Courier"/>
              </a:rPr>
              <a:t>(</a:t>
            </a:r>
            <a:r>
              <a:rPr lang="en-US" sz="1800" dirty="0" err="1">
                <a:latin typeface="Courier"/>
                <a:cs typeface="Courier"/>
              </a:rPr>
              <a:t>int</a:t>
            </a:r>
            <a:r>
              <a:rPr lang="en-US" sz="1800" dirty="0">
                <a:latin typeface="Courier"/>
                <a:cs typeface="Courier"/>
              </a:rPr>
              <a: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b="1" dirty="0" smtClean="0">
                <a:latin typeface="Courier"/>
                <a:cs typeface="Courier"/>
              </a:rPr>
              <a:t>			</a:t>
            </a:r>
            <a:r>
              <a:rPr lang="en-US" sz="1800" dirty="0" smtClean="0">
                <a:latin typeface="Courier"/>
                <a:cs typeface="Courier"/>
              </a:rPr>
              <a:t>… … …</a:t>
            </a:r>
          </a:p>
          <a:p>
            <a:pPr lvl="1" eaLnBrk="1" hangingPunct="1">
              <a:lnSpc>
                <a:spcPct val="95000"/>
              </a:lnSpc>
              <a:buFontTx/>
              <a:buNone/>
              <a:defRPr/>
            </a:pPr>
            <a:r>
              <a:rPr lang="en-US" sz="1800" dirty="0" smtClean="0">
                <a:latin typeface="Courier"/>
                <a:cs typeface="Courier"/>
              </a:rPr>
              <a:t>			</a:t>
            </a:r>
            <a:r>
              <a:rPr lang="en-US" sz="1800" dirty="0" err="1" smtClean="0">
                <a:latin typeface="Courier"/>
                <a:cs typeface="Courier"/>
              </a:rPr>
              <a:t>ip</a:t>
            </a:r>
            <a:r>
              <a:rPr lang="en-US" sz="1800" dirty="0" smtClean="0">
                <a:latin typeface="Courier"/>
                <a:cs typeface="Courier"/>
              </a:rPr>
              <a:t> =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realloc</a:t>
            </a:r>
            <a:r>
              <a:rPr lang="en-US" sz="1800" dirty="0" smtClean="0">
                <a:latin typeface="Courier"/>
                <a:cs typeface="Courier"/>
              </a:rPr>
              <a:t>(ip,20*</a:t>
            </a:r>
            <a:r>
              <a:rPr lang="en-US" sz="1800" dirty="0" err="1" smtClean="0">
                <a:latin typeface="Courier"/>
                <a:cs typeface="Courier"/>
              </a:rPr>
              <a:t>sizeof</a:t>
            </a:r>
            <a:r>
              <a:rPr lang="en-US" sz="1800" dirty="0" smtClean="0">
                <a:latin typeface="Courier"/>
                <a:cs typeface="Courier"/>
              </a:rPr>
              <a:t>(</a:t>
            </a:r>
            <a:r>
              <a:rPr lang="en-US" sz="1800" dirty="0" err="1" smtClean="0">
                <a:latin typeface="Courier"/>
                <a:cs typeface="Courier"/>
              </a:rPr>
              <a:t>int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dirty="0" smtClean="0">
                <a:latin typeface="Courier"/>
                <a:cs typeface="Courier"/>
              </a:rPr>
              <a:t>			/* contents of first 10 elements retained */</a:t>
            </a:r>
          </a:p>
          <a:p>
            <a:pPr lvl="1" eaLnBrk="1" hangingPunct="1">
              <a:lnSpc>
                <a:spcPct val="95000"/>
              </a:lnSpc>
              <a:buFontTx/>
              <a:buNone/>
              <a:defRPr/>
            </a:pPr>
            <a:r>
              <a:rPr lang="en-US" sz="1800" dirty="0" smtClean="0">
                <a:latin typeface="Courier"/>
                <a:cs typeface="Courier"/>
              </a:rPr>
              <a:t>			… … …</a:t>
            </a:r>
          </a:p>
          <a:p>
            <a:pPr lvl="1" eaLnBrk="1" hangingPunct="1">
              <a:lnSpc>
                <a:spcPct val="95000"/>
              </a:lnSpc>
              <a:buFontTx/>
              <a:buNone/>
              <a:defRPr/>
            </a:pPr>
            <a:r>
              <a:rPr lang="en-US" sz="1800" dirty="0" smtClean="0">
                <a:latin typeface="Courier"/>
                <a:cs typeface="Courier"/>
              </a:rPr>
              <a:t>			realloc(ip,0); /* identical to </a:t>
            </a:r>
            <a:r>
              <a:rPr lang="en-US" sz="1800" dirty="0" err="1" smtClean="0">
                <a:latin typeface="Courier"/>
                <a:cs typeface="Courier"/>
              </a:rPr>
              <a:t>free(ip</a:t>
            </a:r>
            <a:r>
              <a:rPr lang="en-US" sz="1800" dirty="0" smtClean="0">
                <a:latin typeface="Courier"/>
                <a:cs typeface="Courier"/>
              </a:rPr>
              <a:t>) */</a:t>
            </a:r>
          </a:p>
          <a:p>
            <a:pPr lvl="1" eaLnBrk="1" hangingPunct="1">
              <a:buFontTx/>
              <a:buNone/>
              <a:defRPr/>
            </a:pPr>
            <a:r>
              <a:rPr lang="en-US" sz="1800" b="1" dirty="0" smtClean="0">
                <a:latin typeface="Courier New" charset="0"/>
              </a:rPr>
              <a:t>	</a:t>
            </a:r>
            <a:endParaRPr lang="en-US" sz="1800" b="1" dirty="0">
              <a:latin typeface="Courier"/>
              <a:cs typeface="Courier"/>
            </a:endParaRPr>
          </a:p>
        </p:txBody>
      </p:sp>
      <p:sp>
        <p:nvSpPr>
          <p:cNvPr id="5" name="Slide Number Placeholder 4"/>
          <p:cNvSpPr>
            <a:spLocks noGrp="1"/>
          </p:cNvSpPr>
          <p:nvPr>
            <p:ph type="sldNum" sz="quarter" idx="12"/>
          </p:nvPr>
        </p:nvSpPr>
        <p:spPr/>
        <p:txBody>
          <a:bodyPr/>
          <a:lstStyle/>
          <a:p>
            <a:pPr>
              <a:defRPr/>
            </a:pPr>
            <a:fld id="{9C660336-A374-F640-8E8E-07025C7013F6}" type="slidenum">
              <a:rPr lang="en-US" smtClean="0"/>
              <a:pPr>
                <a:defRPr/>
              </a:pPr>
              <a:t>27</a:t>
            </a:fld>
            <a:endParaRPr lang="en-US" dirty="0"/>
          </a:p>
        </p:txBody>
      </p:sp>
    </p:spTree>
    <p:extLst>
      <p:ext uri="{BB962C8B-B14F-4D97-AF65-F5344CB8AC3E}">
        <p14:creationId xmlns:p14="http://schemas.microsoft.com/office/powerpoint/2010/main" val="30501615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818063"/>
          </a:xfrm>
        </p:spPr>
        <p:txBody>
          <a:bodyPr>
            <a:normAutofit fontScale="92500" lnSpcReduction="20000"/>
          </a:bodyPr>
          <a:lstStyle/>
          <a:p>
            <a:pPr>
              <a:buFont typeface="Arial" charset="0"/>
              <a:buChar char="•"/>
              <a:defRPr/>
            </a:pPr>
            <a:r>
              <a:rPr lang="en-US" dirty="0" smtClean="0"/>
              <a:t>What is wrong with this code?</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04EDBD15-D601-8346-BEE4-35E9E9A428B7}" type="slidenum">
              <a:rPr lang="en-US" smtClean="0"/>
              <a:pPr>
                <a:defRPr/>
              </a:pPr>
              <a:t>28</a:t>
            </a:fld>
            <a:endParaRPr lang="en-US"/>
          </a:p>
        </p:txBody>
      </p:sp>
    </p:spTree>
    <p:extLst>
      <p:ext uri="{BB962C8B-B14F-4D97-AF65-F5344CB8AC3E}">
        <p14:creationId xmlns:p14="http://schemas.microsoft.com/office/powerpoint/2010/main" val="190707610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919663"/>
          </a:xfrm>
        </p:spPr>
        <p:txBody>
          <a:bodyPr>
            <a:normAutofit fontScale="92500" lnSpcReduction="20000"/>
          </a:bodyPr>
          <a:lstStyle/>
          <a:p>
            <a:pPr>
              <a:buFont typeface="Arial"/>
              <a:buChar char="•"/>
              <a:defRPr/>
            </a:pPr>
            <a:r>
              <a:rPr lang="en-US" dirty="0" smtClean="0"/>
              <a:t>Improper matched usage of </a:t>
            </a:r>
            <a:r>
              <a:rPr lang="en-US" dirty="0" err="1" smtClean="0"/>
              <a:t>mem</a:t>
            </a:r>
            <a:r>
              <a:rPr lang="en-US" dirty="0" smtClean="0"/>
              <a:t> handles</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 oops, forgot: fib = */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C2983795-F1ED-C74E-A908-9A52D67D5C78}" type="slidenum">
              <a:rPr lang="en-US" smtClean="0"/>
              <a:pPr>
                <a:defRPr/>
              </a:pPr>
              <a:t>29</a:t>
            </a:fld>
            <a:endParaRPr lang="en-US"/>
          </a:p>
        </p:txBody>
      </p:sp>
      <p:sp>
        <p:nvSpPr>
          <p:cNvPr id="6" name="Line Callout 1 5"/>
          <p:cNvSpPr/>
          <p:nvPr/>
        </p:nvSpPr>
        <p:spPr>
          <a:xfrm>
            <a:off x="6172200" y="5232400"/>
            <a:ext cx="2590800" cy="609600"/>
          </a:xfrm>
          <a:prstGeom prst="borderCallout1">
            <a:avLst>
              <a:gd name="adj1" fmla="val 56250"/>
              <a:gd name="adj2" fmla="val 491"/>
              <a:gd name="adj3" fmla="val -43849"/>
              <a:gd name="adj4" fmla="val -1667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What if array is moved to new location?</a:t>
            </a:r>
          </a:p>
        </p:txBody>
      </p:sp>
      <p:sp>
        <p:nvSpPr>
          <p:cNvPr id="7" name="Line Callout 1 6"/>
          <p:cNvSpPr/>
          <p:nvPr/>
        </p:nvSpPr>
        <p:spPr>
          <a:xfrm>
            <a:off x="3962400" y="3513138"/>
            <a:ext cx="4876800" cy="381000"/>
          </a:xfrm>
          <a:prstGeom prst="borderCallout1">
            <a:avLst>
              <a:gd name="adj1" fmla="val 53036"/>
              <a:gd name="adj2" fmla="val 372"/>
              <a:gd name="adj3" fmla="val -159245"/>
              <a:gd name="adj4" fmla="val -2355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Remember: </a:t>
            </a:r>
            <a:r>
              <a:rPr lang="en-US" sz="2000" dirty="0" err="1">
                <a:solidFill>
                  <a:srgbClr val="000000"/>
                </a:solidFill>
                <a:latin typeface="Lucida Console" pitchFamily="49" charset="0"/>
              </a:rPr>
              <a:t>realloc</a:t>
            </a:r>
            <a:r>
              <a:rPr lang="en-US" dirty="0">
                <a:solidFill>
                  <a:srgbClr val="000000"/>
                </a:solidFill>
              </a:rPr>
              <a:t> may move entire block</a:t>
            </a:r>
          </a:p>
        </p:txBody>
      </p:sp>
    </p:spTree>
    <p:extLst>
      <p:ext uri="{BB962C8B-B14F-4D97-AF65-F5344CB8AC3E}">
        <p14:creationId xmlns:p14="http://schemas.microsoft.com/office/powerpoint/2010/main" val="25905398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76200"/>
            <a:ext cx="8229600" cy="914400"/>
          </a:xfrm>
        </p:spPr>
        <p:txBody>
          <a:bodyPr/>
          <a:lstStyle/>
          <a:p>
            <a:r>
              <a:rPr lang="en-US" dirty="0" smtClean="0">
                <a:ea typeface="ＭＳ Ｐゴシック" pitchFamily="1" charset="-128"/>
                <a:cs typeface="ＭＳ Ｐゴシック" pitchFamily="1" charset="-128"/>
              </a:rPr>
              <a:t>Managing the Heap</a:t>
            </a:r>
          </a:p>
        </p:txBody>
      </p:sp>
      <p:sp>
        <p:nvSpPr>
          <p:cNvPr id="40963" name="Rectangle 3"/>
          <p:cNvSpPr>
            <a:spLocks noGrp="1" noChangeArrowheads="1"/>
          </p:cNvSpPr>
          <p:nvPr>
            <p:ph type="body" idx="1"/>
          </p:nvPr>
        </p:nvSpPr>
        <p:spPr>
          <a:xfrm>
            <a:off x="152400" y="1143000"/>
            <a:ext cx="8839200" cy="5257800"/>
          </a:xfrm>
        </p:spPr>
        <p:txBody>
          <a:bodyPr>
            <a:noAutofit/>
          </a:bodyPr>
          <a:lstStyle/>
          <a:p>
            <a:pPr marL="0" indent="0">
              <a:lnSpc>
                <a:spcPct val="90000"/>
              </a:lnSpc>
              <a:buNone/>
              <a:defRPr/>
            </a:pPr>
            <a:r>
              <a:rPr lang="en-US" sz="2800" dirty="0" smtClean="0"/>
              <a:t>C supports functions for heap management:</a:t>
            </a:r>
          </a:p>
          <a:p>
            <a:pPr marL="0" indent="0">
              <a:lnSpc>
                <a:spcPct val="90000"/>
              </a:lnSpc>
              <a:buNone/>
              <a:defRPr/>
            </a:pPr>
            <a:endParaRPr lang="en-US" sz="2800" dirty="0">
              <a:latin typeface="Courier"/>
              <a:cs typeface="Courier"/>
            </a:endParaRPr>
          </a:p>
          <a:p>
            <a:pPr>
              <a:lnSpc>
                <a:spcPct val="90000"/>
              </a:lnSpc>
              <a:buFont typeface="Arial" charset="0"/>
              <a:buChar char="•"/>
              <a:defRPr/>
            </a:pPr>
            <a:r>
              <a:rPr lang="en-US" sz="2800" b="1" dirty="0" err="1" smtClean="0">
                <a:latin typeface="Courier"/>
                <a:cs typeface="Courier"/>
              </a:rPr>
              <a:t>malloc</a:t>
            </a:r>
            <a:r>
              <a:rPr lang="en-US" sz="2800" b="1" dirty="0" smtClean="0">
                <a:latin typeface="Courier"/>
                <a:cs typeface="Courier"/>
              </a:rPr>
              <a:t>()  </a:t>
            </a:r>
            <a:r>
              <a:rPr lang="en-US" sz="2800" dirty="0" smtClean="0">
                <a:latin typeface="Calibri"/>
                <a:cs typeface="Calibri"/>
              </a:rPr>
              <a:t>allocate a block of uninitialized memory</a:t>
            </a:r>
            <a:endParaRPr lang="en-US" sz="2800" dirty="0">
              <a:latin typeface="Calibri"/>
              <a:cs typeface="Calibri"/>
            </a:endParaRPr>
          </a:p>
          <a:p>
            <a:pPr>
              <a:lnSpc>
                <a:spcPct val="90000"/>
              </a:lnSpc>
              <a:buFont typeface="Arial" charset="0"/>
              <a:buChar char="•"/>
              <a:defRPr/>
            </a:pPr>
            <a:r>
              <a:rPr lang="en-US" sz="2800" b="1" dirty="0" err="1" smtClean="0">
                <a:latin typeface="Courier"/>
                <a:cs typeface="Courier"/>
              </a:rPr>
              <a:t>calloc</a:t>
            </a:r>
            <a:r>
              <a:rPr lang="en-US" sz="2800" b="1" dirty="0" smtClean="0">
                <a:latin typeface="Courier"/>
                <a:cs typeface="Courier"/>
              </a:rPr>
              <a:t>()</a:t>
            </a:r>
            <a:r>
              <a:rPr lang="en-US" sz="2800" dirty="0">
                <a:cs typeface="Calibri"/>
              </a:rPr>
              <a:t> </a:t>
            </a:r>
            <a:r>
              <a:rPr lang="en-US" sz="2800" dirty="0" smtClean="0">
                <a:cs typeface="Calibri"/>
              </a:rPr>
              <a:t>	allocate </a:t>
            </a:r>
            <a:r>
              <a:rPr lang="en-US" sz="2800" dirty="0">
                <a:cs typeface="Calibri"/>
              </a:rPr>
              <a:t>a block of </a:t>
            </a:r>
            <a:r>
              <a:rPr lang="en-US" sz="2800" dirty="0" smtClean="0">
                <a:cs typeface="Calibri"/>
              </a:rPr>
              <a:t>zeroed memory</a:t>
            </a:r>
            <a:endParaRPr lang="en-US" sz="2800" b="1" dirty="0"/>
          </a:p>
          <a:p>
            <a:pPr>
              <a:lnSpc>
                <a:spcPct val="90000"/>
              </a:lnSpc>
              <a:buFont typeface="Arial" charset="0"/>
              <a:buChar char="•"/>
              <a:defRPr/>
            </a:pPr>
            <a:r>
              <a:rPr lang="en-US" sz="2800" b="1" dirty="0" smtClean="0">
                <a:latin typeface="Courier"/>
                <a:cs typeface="Courier"/>
              </a:rPr>
              <a:t>free()		</a:t>
            </a:r>
            <a:r>
              <a:rPr lang="en-US" sz="2800" dirty="0" smtClean="0">
                <a:cs typeface="Calibri"/>
              </a:rPr>
              <a:t>free previously allocated </a:t>
            </a:r>
            <a:r>
              <a:rPr lang="en-US" sz="2800" dirty="0">
                <a:cs typeface="Calibri"/>
              </a:rPr>
              <a:t>block of </a:t>
            </a:r>
            <a:r>
              <a:rPr lang="en-US" sz="2800" dirty="0" smtClean="0">
                <a:cs typeface="Calibri"/>
              </a:rPr>
              <a:t>memory</a:t>
            </a:r>
            <a:endParaRPr lang="en-US" sz="2800" b="1" dirty="0"/>
          </a:p>
          <a:p>
            <a:pPr>
              <a:lnSpc>
                <a:spcPct val="90000"/>
              </a:lnSpc>
              <a:buFont typeface="Arial" charset="0"/>
              <a:buChar char="•"/>
              <a:defRPr/>
            </a:pPr>
            <a:r>
              <a:rPr lang="en-US" sz="2800" b="1" dirty="0" err="1" smtClean="0">
                <a:latin typeface="Courier"/>
                <a:cs typeface="Courier"/>
              </a:rPr>
              <a:t>realloc</a:t>
            </a:r>
            <a:r>
              <a:rPr lang="en-US" sz="2800" b="1" dirty="0" smtClean="0">
                <a:latin typeface="Courier"/>
                <a:cs typeface="Courier"/>
              </a:rPr>
              <a:t>()</a:t>
            </a:r>
            <a:r>
              <a:rPr lang="en-US" sz="2800" dirty="0">
                <a:cs typeface="Calibri"/>
              </a:rPr>
              <a:t> </a:t>
            </a:r>
            <a:r>
              <a:rPr lang="en-US" sz="2800" dirty="0" smtClean="0">
                <a:cs typeface="Calibri"/>
              </a:rPr>
              <a:t> 	change size of previously allocated block</a:t>
            </a:r>
          </a:p>
          <a:p>
            <a:pPr lvl="1">
              <a:lnSpc>
                <a:spcPct val="90000"/>
              </a:lnSpc>
              <a:buFont typeface="Arial" charset="0"/>
              <a:buChar char="•"/>
              <a:defRPr/>
            </a:pPr>
            <a:r>
              <a:rPr lang="en-US" sz="2400" dirty="0" smtClean="0">
                <a:cs typeface="Calibri"/>
              </a:rPr>
              <a:t>careful – it might move!</a:t>
            </a:r>
            <a:endParaRPr lang="en-US" sz="2400" b="1" dirty="0" smtClean="0">
              <a:latin typeface="Courier"/>
              <a:cs typeface="Courier"/>
            </a:endParaRPr>
          </a:p>
          <a:p>
            <a:pPr lvl="2">
              <a:lnSpc>
                <a:spcPct val="90000"/>
              </a:lnSpc>
              <a:buFont typeface="Arial" charset="0"/>
              <a:buChar char="•"/>
              <a:defRPr/>
            </a:pPr>
            <a:endParaRPr lang="en-US" sz="18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3</a:t>
            </a:fld>
            <a:endParaRPr lang="en-US" dirty="0"/>
          </a:p>
        </p:txBody>
      </p:sp>
    </p:spTree>
    <p:extLst>
      <p:ext uri="{BB962C8B-B14F-4D97-AF65-F5344CB8AC3E}">
        <p14:creationId xmlns:p14="http://schemas.microsoft.com/office/powerpoint/2010/main" val="837078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Valgrind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x-none" dirty="0" smtClean="0"/>
              <a:t>Debugging memory problems in C is a right-royal-massive-unpritable-profine-pain-in-the-rear!</a:t>
            </a:r>
          </a:p>
          <a:p>
            <a:pPr lvl="1"/>
            <a:r>
              <a:rPr lang="x-none" dirty="0" smtClean="0"/>
              <a:t>C doesn’t just let you shoot yourself in the foot, but gives you an AK-47, points it downward, and invites you to starts spraying</a:t>
            </a:r>
            <a:r>
              <a:rPr lang="is-IS" dirty="0" smtClean="0"/>
              <a:t>…</a:t>
            </a:r>
          </a:p>
          <a:p>
            <a:pPr lvl="1"/>
            <a:r>
              <a:rPr lang="is-IS" dirty="0" smtClean="0"/>
              <a:t>Many of the crashes </a:t>
            </a:r>
            <a:r>
              <a:rPr lang="is-IS" b="1" i="1" dirty="0" smtClean="0"/>
              <a:t>do not occur</a:t>
            </a:r>
            <a:r>
              <a:rPr lang="is-IS" dirty="0" smtClean="0"/>
              <a:t> where you make your mistakes!</a:t>
            </a:r>
          </a:p>
          <a:p>
            <a:r>
              <a:rPr lang="is-IS" dirty="0" smtClean="0"/>
              <a:t>Valgrind is a tool which runs your program (much much </a:t>
            </a:r>
            <a:r>
              <a:rPr lang="is-IS" b="1" i="1" dirty="0" smtClean="0"/>
              <a:t>much</a:t>
            </a:r>
            <a:r>
              <a:rPr lang="is-IS" dirty="0" smtClean="0"/>
              <a:t> more slowly) in a way which checks memory accesses and performs other checks</a:t>
            </a:r>
          </a:p>
          <a:p>
            <a:pPr lvl="1"/>
            <a:r>
              <a:rPr lang="en-US" dirty="0">
                <a:hlinkClick r:id="rId2"/>
              </a:rPr>
              <a:t>http://valgrind.org/docs/manual/quick-</a:t>
            </a:r>
            <a:r>
              <a:rPr lang="en-US" dirty="0" smtClean="0">
                <a:hlinkClick r:id="rId2"/>
              </a:rPr>
              <a:t>start.html</a:t>
            </a:r>
            <a:endParaRPr lang="en-US" dirty="0" smtClean="0"/>
          </a:p>
          <a:p>
            <a:r>
              <a:rPr lang="en-US" dirty="0" smtClean="0"/>
              <a:t>It is </a:t>
            </a:r>
            <a:r>
              <a:rPr lang="en-US" b="1" i="1" dirty="0" smtClean="0"/>
              <a:t>not perfect</a:t>
            </a:r>
            <a:endParaRPr lang="en-US" dirty="0" smtClean="0"/>
          </a:p>
          <a:p>
            <a:pPr lvl="1"/>
            <a:r>
              <a:rPr lang="en-US" dirty="0" smtClean="0"/>
              <a:t>Rare false positives</a:t>
            </a:r>
          </a:p>
          <a:p>
            <a:pPr lvl="1"/>
            <a:r>
              <a:rPr lang="en-US" dirty="0" smtClean="0"/>
              <a:t>Some large class false negatives</a:t>
            </a:r>
          </a:p>
          <a:p>
            <a:pPr lvl="1"/>
            <a:r>
              <a:rPr lang="en-US" dirty="0" smtClean="0"/>
              <a:t>And test input must trigger the erroneous read or write</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30</a:t>
            </a:fld>
            <a:endParaRPr lang="en-US"/>
          </a:p>
        </p:txBody>
      </p:sp>
    </p:spTree>
    <p:extLst>
      <p:ext uri="{BB962C8B-B14F-4D97-AF65-F5344CB8AC3E}">
        <p14:creationId xmlns:p14="http://schemas.microsoft.com/office/powerpoint/2010/main" val="2962021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And In Conclusion, …</a:t>
            </a:r>
            <a:endParaRPr lang="en-US" dirty="0"/>
          </a:p>
        </p:txBody>
      </p:sp>
      <p:sp>
        <p:nvSpPr>
          <p:cNvPr id="54275" name="Rectangle 3"/>
          <p:cNvSpPr>
            <a:spLocks noGrp="1" noChangeArrowheads="1"/>
          </p:cNvSpPr>
          <p:nvPr>
            <p:ph type="body" idx="1"/>
          </p:nvPr>
        </p:nvSpPr>
        <p:spPr/>
        <p:txBody>
          <a:bodyPr>
            <a:normAutofit/>
          </a:bodyPr>
          <a:lstStyle/>
          <a:p>
            <a:r>
              <a:rPr lang="en-US" dirty="0" smtClean="0"/>
              <a:t>C has three main memory segments in which to allocate data:</a:t>
            </a:r>
          </a:p>
          <a:p>
            <a:pPr lvl="1"/>
            <a:r>
              <a:rPr lang="en-US" dirty="0" smtClean="0"/>
              <a:t>Static Data: Variables outside functions</a:t>
            </a:r>
          </a:p>
          <a:p>
            <a:pPr lvl="1"/>
            <a:r>
              <a:rPr lang="en-US" dirty="0" smtClean="0"/>
              <a:t>Stack: Variables local to function</a:t>
            </a:r>
          </a:p>
          <a:p>
            <a:pPr lvl="1"/>
            <a:r>
              <a:rPr lang="en-US" dirty="0" smtClean="0"/>
              <a:t>Heap:  Objects explicitly </a:t>
            </a:r>
            <a:r>
              <a:rPr lang="en-US" dirty="0" err="1" smtClean="0"/>
              <a:t>malloc-ed</a:t>
            </a:r>
            <a:r>
              <a:rPr lang="en-US" dirty="0" smtClean="0"/>
              <a:t>/free-d.</a:t>
            </a:r>
          </a:p>
          <a:p>
            <a:r>
              <a:rPr lang="en-US" dirty="0" smtClean="0"/>
              <a:t>Heap data is biggest source of bugs in C code</a:t>
            </a:r>
          </a:p>
        </p:txBody>
      </p:sp>
      <p:sp>
        <p:nvSpPr>
          <p:cNvPr id="5" name="Slide Number Placeholder 4"/>
          <p:cNvSpPr>
            <a:spLocks noGrp="1"/>
          </p:cNvSpPr>
          <p:nvPr>
            <p:ph type="sldNum" sz="quarter" idx="12"/>
          </p:nvPr>
        </p:nvSpPr>
        <p:spPr/>
        <p:txBody>
          <a:bodyPr/>
          <a:lstStyle/>
          <a:p>
            <a:fld id="{3CC63E4C-4642-794D-A2FD-70F6B81535F5}" type="slidenum">
              <a:rPr lang="en-US" smtClean="0"/>
              <a:pPr/>
              <a:t>31</a:t>
            </a:fld>
            <a:endParaRPr lang="en-US"/>
          </a:p>
        </p:txBody>
      </p:sp>
    </p:spTree>
    <p:extLst>
      <p:ext uri="{BB962C8B-B14F-4D97-AF65-F5344CB8AC3E}">
        <p14:creationId xmlns:p14="http://schemas.microsoft.com/office/powerpoint/2010/main" val="22396384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ea typeface="ＭＳ Ｐゴシック" pitchFamily="1" charset="-128"/>
                <a:cs typeface="ＭＳ Ｐゴシック" pitchFamily="1" charset="-128"/>
              </a:rPr>
              <a:t>Observations</a:t>
            </a:r>
          </a:p>
        </p:txBody>
      </p:sp>
      <p:sp>
        <p:nvSpPr>
          <p:cNvPr id="26627" name="Rectangle 3"/>
          <p:cNvSpPr>
            <a:spLocks noGrp="1" noChangeArrowheads="1"/>
          </p:cNvSpPr>
          <p:nvPr>
            <p:ph type="body" idx="1"/>
          </p:nvPr>
        </p:nvSpPr>
        <p:spPr/>
        <p:txBody>
          <a:bodyPr/>
          <a:lstStyle/>
          <a:p>
            <a:r>
              <a:rPr lang="en-US" dirty="0" smtClean="0">
                <a:ea typeface="ＭＳ Ｐゴシック" pitchFamily="1" charset="-128"/>
                <a:cs typeface="ＭＳ Ｐゴシック" pitchFamily="1" charset="-128"/>
              </a:rPr>
              <a:t>Code, Static storage are easy: they never grow or shrink</a:t>
            </a:r>
          </a:p>
          <a:p>
            <a:r>
              <a:rPr lang="en-US" dirty="0" smtClean="0">
                <a:ea typeface="ＭＳ Ｐゴシック" pitchFamily="1" charset="-128"/>
                <a:cs typeface="ＭＳ Ｐゴシック" pitchFamily="1" charset="-128"/>
              </a:rPr>
              <a:t>Stack space is relatively easy: stack frames are created and destroyed in last-in, first-out (LIFO) order</a:t>
            </a:r>
          </a:p>
          <a:p>
            <a:r>
              <a:rPr lang="en-US" i="1" dirty="0" smtClean="0">
                <a:solidFill>
                  <a:srgbClr val="3366FF"/>
                </a:solidFill>
                <a:ea typeface="ＭＳ Ｐゴシック" pitchFamily="1" charset="-128"/>
                <a:cs typeface="ＭＳ Ｐゴシック" pitchFamily="1" charset="-128"/>
              </a:rPr>
              <a:t>Managing the heap is tricky</a:t>
            </a:r>
            <a:r>
              <a:rPr lang="en-US" dirty="0" smtClean="0">
                <a:ea typeface="ＭＳ Ｐゴシック" pitchFamily="1" charset="-128"/>
                <a:cs typeface="ＭＳ Ｐゴシック" pitchFamily="1" charset="-128"/>
              </a:rPr>
              <a:t>: memory can be allocated / </a:t>
            </a:r>
            <a:r>
              <a:rPr lang="en-US" dirty="0" err="1" smtClean="0">
                <a:ea typeface="ＭＳ Ｐゴシック" pitchFamily="1" charset="-128"/>
                <a:cs typeface="ＭＳ Ｐゴシック" pitchFamily="1" charset="-128"/>
              </a:rPr>
              <a:t>deallocated</a:t>
            </a:r>
            <a:r>
              <a:rPr lang="en-US" dirty="0" smtClean="0">
                <a:ea typeface="ＭＳ Ｐゴシック" pitchFamily="1" charset="-128"/>
                <a:cs typeface="ＭＳ Ｐゴシック" pitchFamily="1" charset="-128"/>
              </a:rPr>
              <a:t> at any time</a:t>
            </a:r>
          </a:p>
        </p:txBody>
      </p:sp>
      <p:sp>
        <p:nvSpPr>
          <p:cNvPr id="7" name="Slide Number Placeholder 6"/>
          <p:cNvSpPr>
            <a:spLocks noGrp="1"/>
          </p:cNvSpPr>
          <p:nvPr>
            <p:ph type="sldNum" sz="quarter" idx="12"/>
          </p:nvPr>
        </p:nvSpPr>
        <p:spPr/>
        <p:txBody>
          <a:bodyPr/>
          <a:lstStyle/>
          <a:p>
            <a:pPr>
              <a:defRPr/>
            </a:pPr>
            <a:fld id="{34DB14CC-0480-AE4A-9EB4-59060E4E0B60}" type="slidenum">
              <a:rPr lang="en-US" smtClean="0"/>
              <a:pPr>
                <a:defRPr/>
              </a:pPr>
              <a:t>4</a:t>
            </a:fld>
            <a:endParaRPr lang="en-US"/>
          </a:p>
        </p:txBody>
      </p:sp>
    </p:spTree>
    <p:extLst>
      <p:ext uri="{BB962C8B-B14F-4D97-AF65-F5344CB8AC3E}">
        <p14:creationId xmlns:p14="http://schemas.microsoft.com/office/powerpoint/2010/main" val="3797443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a:t>
            </a:r>
            <a:r>
              <a:rPr lang="en-US" dirty="0" err="1" smtClean="0"/>
              <a:t>Malloc</a:t>
            </a:r>
            <a:r>
              <a:rPr lang="en-US" dirty="0" smtClean="0"/>
              <a:t>/Free implemented?</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Underlying operating system allows </a:t>
            </a:r>
            <a:r>
              <a:rPr lang="en-US" b="1" dirty="0" err="1" smtClean="0">
                <a:latin typeface="Courier"/>
                <a:cs typeface="Courier"/>
              </a:rPr>
              <a:t>malloc</a:t>
            </a:r>
            <a:r>
              <a:rPr lang="en-US" dirty="0" smtClean="0"/>
              <a:t> library to ask for large blocks of memory to use in heap (e.g., using Unix </a:t>
            </a:r>
            <a:r>
              <a:rPr lang="en-US" b="1" dirty="0" err="1" smtClean="0">
                <a:latin typeface="Courier"/>
                <a:cs typeface="Courier"/>
              </a:rPr>
              <a:t>sbrk</a:t>
            </a:r>
            <a:r>
              <a:rPr lang="en-US" b="1" dirty="0" smtClean="0">
                <a:latin typeface="Courier"/>
                <a:cs typeface="Courier"/>
              </a:rPr>
              <a:t>()</a:t>
            </a:r>
            <a:r>
              <a:rPr lang="en-US" b="1" dirty="0" smtClean="0">
                <a:latin typeface="Calibri"/>
                <a:cs typeface="Calibri"/>
              </a:rPr>
              <a:t> </a:t>
            </a:r>
            <a:r>
              <a:rPr lang="en-US" dirty="0" smtClean="0"/>
              <a:t>call)</a:t>
            </a:r>
          </a:p>
          <a:p>
            <a:r>
              <a:rPr lang="en-US" smtClean="0"/>
              <a:t>C standard </a:t>
            </a:r>
            <a:r>
              <a:rPr lang="en-US" b="1" dirty="0" err="1">
                <a:latin typeface="Courier"/>
                <a:cs typeface="Courier"/>
              </a:rPr>
              <a:t>m</a:t>
            </a:r>
            <a:r>
              <a:rPr lang="en-US" b="1" dirty="0" err="1" smtClean="0">
                <a:latin typeface="Courier"/>
                <a:cs typeface="Courier"/>
              </a:rPr>
              <a:t>alloc</a:t>
            </a:r>
            <a:r>
              <a:rPr lang="en-US" dirty="0" smtClean="0"/>
              <a:t> library creates data structure inside unused portions to track free space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a:p>
        </p:txBody>
      </p:sp>
    </p:spTree>
    <p:extLst>
      <p:ext uri="{BB962C8B-B14F-4D97-AF65-F5344CB8AC3E}">
        <p14:creationId xmlns:p14="http://schemas.microsoft.com/office/powerpoint/2010/main" val="42446494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a:t>
            </a:r>
            <a:r>
              <a:rPr lang="en-US" dirty="0"/>
              <a:t>Slow </a:t>
            </a:r>
            <a:r>
              <a:rPr lang="en-US" dirty="0" err="1" smtClean="0"/>
              <a:t>Malloc</a:t>
            </a:r>
            <a:r>
              <a:rPr lang="en-US" dirty="0" smtClean="0"/>
              <a:t> Implementation</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6</a:t>
            </a:fld>
            <a:endParaRPr lang="en-US"/>
          </a:p>
        </p:txBody>
      </p:sp>
      <p:sp>
        <p:nvSpPr>
          <p:cNvPr id="7" name="Rectangle 6"/>
          <p:cNvSpPr/>
          <p:nvPr/>
        </p:nvSpPr>
        <p:spPr>
          <a:xfrm>
            <a:off x="990600" y="1676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Initial Empty Heap space from Operating System</a:t>
            </a:r>
            <a:endParaRPr lang="en-US" dirty="0">
              <a:solidFill>
                <a:srgbClr val="000000"/>
              </a:solidFill>
            </a:endParaRPr>
          </a:p>
        </p:txBody>
      </p:sp>
      <p:grpSp>
        <p:nvGrpSpPr>
          <p:cNvPr id="56" name="Group 55"/>
          <p:cNvGrpSpPr/>
          <p:nvPr/>
        </p:nvGrpSpPr>
        <p:grpSpPr>
          <a:xfrm>
            <a:off x="609600" y="2364569"/>
            <a:ext cx="7467600" cy="1128963"/>
            <a:chOff x="609600" y="2364569"/>
            <a:chExt cx="7467600" cy="1128963"/>
          </a:xfrm>
        </p:grpSpPr>
        <p:sp>
          <p:nvSpPr>
            <p:cNvPr id="10" name="Rectangle 9"/>
            <p:cNvSpPr/>
            <p:nvPr/>
          </p:nvSpPr>
          <p:spPr>
            <a:xfrm>
              <a:off x="990600" y="2590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 Space</a:t>
              </a:r>
              <a:endParaRPr lang="en-US" dirty="0">
                <a:solidFill>
                  <a:srgbClr val="000000"/>
                </a:solidFill>
              </a:endParaRPr>
            </a:p>
          </p:txBody>
        </p:sp>
        <p:sp>
          <p:nvSpPr>
            <p:cNvPr id="8" name="Rectangle 7"/>
            <p:cNvSpPr/>
            <p:nvPr/>
          </p:nvSpPr>
          <p:spPr>
            <a:xfrm>
              <a:off x="990601"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924800"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1066799" y="2364569"/>
              <a:ext cx="6936619"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09600" y="3124200"/>
              <a:ext cx="6527260" cy="369332"/>
            </a:xfrm>
            <a:prstGeom prst="rect">
              <a:avLst/>
            </a:prstGeom>
            <a:noFill/>
          </p:spPr>
          <p:txBody>
            <a:bodyPr wrap="none" rtlCol="0">
              <a:spAutoFit/>
            </a:bodyPr>
            <a:lstStyle/>
            <a:p>
              <a:r>
                <a:rPr lang="en-US" dirty="0" err="1" smtClean="0"/>
                <a:t>Malloc</a:t>
              </a:r>
              <a:r>
                <a:rPr lang="en-US" dirty="0" smtClean="0"/>
                <a:t> library creates linked list of empty blocks (one block initially)</a:t>
              </a:r>
              <a:endParaRPr lang="en-US" dirty="0"/>
            </a:p>
          </p:txBody>
        </p:sp>
      </p:grpSp>
      <p:sp>
        <p:nvSpPr>
          <p:cNvPr id="24" name="Rectangle 23"/>
          <p:cNvSpPr/>
          <p:nvPr/>
        </p:nvSpPr>
        <p:spPr>
          <a:xfrm>
            <a:off x="1066800" y="3886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25" name="Rectangle 24"/>
          <p:cNvSpPr/>
          <p:nvPr/>
        </p:nvSpPr>
        <p:spPr>
          <a:xfrm>
            <a:off x="1066801"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0010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142999" y="36599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Rectangle 27"/>
          <p:cNvSpPr/>
          <p:nvPr/>
        </p:nvSpPr>
        <p:spPr>
          <a:xfrm>
            <a:off x="1219200" y="38862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Object 1</a:t>
            </a:r>
            <a:endParaRPr lang="en-US" dirty="0">
              <a:solidFill>
                <a:srgbClr val="000000"/>
              </a:solidFill>
            </a:endParaRPr>
          </a:p>
        </p:txBody>
      </p:sp>
      <p:sp>
        <p:nvSpPr>
          <p:cNvPr id="29" name="Rectangle 28"/>
          <p:cNvSpPr/>
          <p:nvPr/>
        </p:nvSpPr>
        <p:spPr>
          <a:xfrm>
            <a:off x="25146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Freeform 29"/>
          <p:cNvSpPr/>
          <p:nvPr/>
        </p:nvSpPr>
        <p:spPr>
          <a:xfrm>
            <a:off x="2590800" y="3657600"/>
            <a:ext cx="5486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Rectangle 30"/>
          <p:cNvSpPr/>
          <p:nvPr/>
        </p:nvSpPr>
        <p:spPr>
          <a:xfrm>
            <a:off x="1066800" y="5105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32" name="Rectangle 31"/>
          <p:cNvSpPr/>
          <p:nvPr/>
        </p:nvSpPr>
        <p:spPr>
          <a:xfrm>
            <a:off x="1066801"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001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Freeform 33"/>
          <p:cNvSpPr/>
          <p:nvPr/>
        </p:nvSpPr>
        <p:spPr>
          <a:xfrm>
            <a:off x="1142999" y="48791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Rectangle 34"/>
          <p:cNvSpPr/>
          <p:nvPr/>
        </p:nvSpPr>
        <p:spPr>
          <a:xfrm>
            <a:off x="1219200" y="51054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6" name="Rectangle 35"/>
          <p:cNvSpPr/>
          <p:nvPr/>
        </p:nvSpPr>
        <p:spPr>
          <a:xfrm>
            <a:off x="2514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Freeform 36"/>
          <p:cNvSpPr/>
          <p:nvPr/>
        </p:nvSpPr>
        <p:spPr>
          <a:xfrm>
            <a:off x="2590800" y="4876800"/>
            <a:ext cx="28956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p:nvSpPr>
        <p:spPr>
          <a:xfrm>
            <a:off x="3429000" y="5105400"/>
            <a:ext cx="10668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9" name="Rectangle 38"/>
          <p:cNvSpPr/>
          <p:nvPr/>
        </p:nvSpPr>
        <p:spPr>
          <a:xfrm>
            <a:off x="58674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0" name="Rectangle 39"/>
          <p:cNvSpPr/>
          <p:nvPr/>
        </p:nvSpPr>
        <p:spPr>
          <a:xfrm>
            <a:off x="72390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1" name="Rectangle 40"/>
          <p:cNvSpPr/>
          <p:nvPr/>
        </p:nvSpPr>
        <p:spPr>
          <a:xfrm>
            <a:off x="46482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2" name="Rectangle 41"/>
          <p:cNvSpPr/>
          <p:nvPr/>
        </p:nvSpPr>
        <p:spPr>
          <a:xfrm>
            <a:off x="44958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54102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27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5715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294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8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Freeform 47"/>
          <p:cNvSpPr/>
          <p:nvPr/>
        </p:nvSpPr>
        <p:spPr>
          <a:xfrm>
            <a:off x="5486400" y="4876800"/>
            <a:ext cx="12192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6705600" y="4876800"/>
            <a:ext cx="1295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TextBox 49"/>
          <p:cNvSpPr txBox="1"/>
          <p:nvPr/>
        </p:nvSpPr>
        <p:spPr>
          <a:xfrm>
            <a:off x="609600" y="4419600"/>
            <a:ext cx="5346047" cy="369332"/>
          </a:xfrm>
          <a:prstGeom prst="rect">
            <a:avLst/>
          </a:prstGeom>
          <a:noFill/>
        </p:spPr>
        <p:txBody>
          <a:bodyPr wrap="none" rtlCol="0">
            <a:spAutoFit/>
          </a:bodyPr>
          <a:lstStyle/>
          <a:p>
            <a:r>
              <a:rPr lang="en-US" dirty="0" smtClean="0"/>
              <a:t>First allocation chews up space from start of free space</a:t>
            </a:r>
            <a:endParaRPr lang="en-US" dirty="0"/>
          </a:p>
        </p:txBody>
      </p:sp>
      <p:sp>
        <p:nvSpPr>
          <p:cNvPr id="51" name="TextBox 50"/>
          <p:cNvSpPr txBox="1"/>
          <p:nvPr/>
        </p:nvSpPr>
        <p:spPr>
          <a:xfrm>
            <a:off x="685800" y="5791200"/>
            <a:ext cx="7789312" cy="646331"/>
          </a:xfrm>
          <a:prstGeom prst="rect">
            <a:avLst/>
          </a:prstGeom>
          <a:noFill/>
        </p:spPr>
        <p:txBody>
          <a:bodyPr wrap="none" rtlCol="0">
            <a:spAutoFit/>
          </a:bodyPr>
          <a:lstStyle/>
          <a:p>
            <a:r>
              <a:rPr lang="en-US" dirty="0" smtClean="0"/>
              <a:t>After many </a:t>
            </a:r>
            <a:r>
              <a:rPr lang="en-US" dirty="0" err="1" smtClean="0"/>
              <a:t>mallocs</a:t>
            </a:r>
            <a:r>
              <a:rPr lang="en-US" dirty="0" smtClean="0"/>
              <a:t> and frees, have potentially long linked list of odd-sized blocks</a:t>
            </a:r>
          </a:p>
          <a:p>
            <a:r>
              <a:rPr lang="en-US" dirty="0" smtClean="0"/>
              <a:t>Frees link block back onto linked list – might merge with neighboring free space</a:t>
            </a:r>
            <a:endParaRPr lang="en-US" dirty="0"/>
          </a:p>
        </p:txBody>
      </p:sp>
    </p:spTree>
    <p:extLst>
      <p:ext uri="{BB962C8B-B14F-4D97-AF65-F5344CB8AC3E}">
        <p14:creationId xmlns:p14="http://schemas.microsoft.com/office/powerpoint/2010/main" val="1303567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will the following print:</a:t>
            </a:r>
          </a:p>
          <a:p>
            <a:pPr lvl="1"/>
            <a:r>
              <a:rPr lang="en-US" b="1" dirty="0" err="1" smtClean="0">
                <a:latin typeface="Courier"/>
                <a:cs typeface="Courier"/>
              </a:rPr>
              <a:t>int</a:t>
            </a:r>
            <a:r>
              <a:rPr lang="en-US" b="1" dirty="0" smtClean="0">
                <a:latin typeface="Courier"/>
                <a:cs typeface="Courier"/>
              </a:rPr>
              <a:t> a, b, c, *d;</a:t>
            </a:r>
            <a:br>
              <a:rPr lang="en-US" b="1" dirty="0" smtClean="0">
                <a:latin typeface="Courier"/>
                <a:cs typeface="Courier"/>
              </a:rPr>
            </a:br>
            <a:r>
              <a:rPr lang="en-US" b="1" dirty="0" smtClean="0">
                <a:latin typeface="Courier"/>
                <a:cs typeface="Courier"/>
              </a:rPr>
              <a:t>a = 0;</a:t>
            </a:r>
            <a:br>
              <a:rPr lang="en-US" b="1" dirty="0" smtClean="0">
                <a:latin typeface="Courier"/>
                <a:cs typeface="Courier"/>
              </a:rPr>
            </a:br>
            <a:r>
              <a:rPr lang="en-US" b="1" dirty="0" smtClean="0">
                <a:latin typeface="Courier"/>
                <a:cs typeface="Courier"/>
              </a:rPr>
              <a:t>b = 1;</a:t>
            </a:r>
            <a:br>
              <a:rPr lang="en-US" b="1" dirty="0" smtClean="0">
                <a:latin typeface="Courier"/>
                <a:cs typeface="Courier"/>
              </a:rPr>
            </a:br>
            <a:r>
              <a:rPr lang="en-US" b="1" dirty="0" smtClean="0">
                <a:latin typeface="Courier"/>
                <a:cs typeface="Courier"/>
              </a:rPr>
              <a:t>c = 2;</a:t>
            </a:r>
            <a:br>
              <a:rPr lang="en-US" b="1" dirty="0" smtClean="0">
                <a:latin typeface="Courier"/>
                <a:cs typeface="Courier"/>
              </a:rPr>
            </a:br>
            <a:r>
              <a:rPr lang="en-US" b="1" dirty="0" smtClean="0">
                <a:latin typeface="Courier"/>
                <a:cs typeface="Courier"/>
              </a:rPr>
              <a:t>d = &amp;a;</a:t>
            </a:r>
            <a:br>
              <a:rPr lang="en-US" b="1" dirty="0" smtClean="0">
                <a:latin typeface="Courier"/>
                <a:cs typeface="Courier"/>
              </a:rPr>
            </a:br>
            <a:r>
              <a:rPr lang="en-US" b="1" dirty="0" smtClean="0">
                <a:latin typeface="Courier"/>
                <a:cs typeface="Courier"/>
              </a:rPr>
              <a:t>(*d) += b + c;</a:t>
            </a:r>
            <a:br>
              <a:rPr lang="en-US" b="1" dirty="0" smtClean="0">
                <a:latin typeface="Courier"/>
                <a:cs typeface="Courier"/>
              </a:rPr>
            </a:br>
            <a:r>
              <a:rPr lang="en-US" b="1" dirty="0" smtClean="0">
                <a:latin typeface="Courier"/>
                <a:cs typeface="Courier"/>
              </a:rPr>
              <a:t>d = &amp;b;</a:t>
            </a:r>
            <a:br>
              <a:rPr lang="en-US" b="1" dirty="0" smtClean="0">
                <a:latin typeface="Courier"/>
                <a:cs typeface="Courier"/>
              </a:rPr>
            </a:br>
            <a:r>
              <a:rPr lang="en-US" b="1" dirty="0" smtClean="0">
                <a:latin typeface="Courier"/>
                <a:cs typeface="Courier"/>
              </a:rPr>
              <a:t>(*d) += a + b + c;</a:t>
            </a:r>
            <a:br>
              <a:rPr lang="en-US" b="1" dirty="0" smtClean="0">
                <a:latin typeface="Courier"/>
                <a:cs typeface="Courier"/>
              </a:rPr>
            </a:br>
            <a:r>
              <a:rPr lang="en-US" b="1" dirty="0" err="1" smtClean="0">
                <a:latin typeface="Courier"/>
                <a:cs typeface="Courier"/>
              </a:rPr>
              <a:t>printf</a:t>
            </a:r>
            <a:r>
              <a:rPr lang="en-US" b="1" dirty="0" smtClean="0">
                <a:latin typeface="Courier"/>
                <a:cs typeface="Courier"/>
              </a:rPr>
              <a:t>(“a=%</a:t>
            </a:r>
            <a:r>
              <a:rPr lang="en-US" b="1" dirty="0" err="1" smtClean="0">
                <a:latin typeface="Courier"/>
                <a:cs typeface="Courier"/>
              </a:rPr>
              <a:t>i</a:t>
            </a:r>
            <a:r>
              <a:rPr lang="en-US" b="1" dirty="0" smtClean="0">
                <a:latin typeface="Courier"/>
                <a:cs typeface="Courier"/>
              </a:rPr>
              <a:t> b=%</a:t>
            </a:r>
            <a:r>
              <a:rPr lang="en-US" b="1" dirty="0" err="1" smtClean="0">
                <a:latin typeface="Courier"/>
                <a:cs typeface="Courier"/>
              </a:rPr>
              <a:t>i</a:t>
            </a:r>
            <a:r>
              <a:rPr lang="en-US" b="1" dirty="0" smtClean="0">
                <a:latin typeface="Courier"/>
                <a:cs typeface="Courier"/>
              </a:rPr>
              <a:t>\n”, a, b);</a:t>
            </a:r>
          </a:p>
          <a:p>
            <a:pPr lvl="1"/>
            <a:r>
              <a:rPr lang="en-US" dirty="0" smtClean="0"/>
              <a:t>A) a=0, b=3</a:t>
            </a:r>
          </a:p>
          <a:p>
            <a:pPr lvl="1"/>
            <a:r>
              <a:rPr lang="en-US" dirty="0" smtClean="0"/>
              <a:t>B) a=3, b=3</a:t>
            </a:r>
          </a:p>
          <a:p>
            <a:pPr lvl="1"/>
            <a:r>
              <a:rPr lang="en-US" dirty="0" smtClean="0"/>
              <a:t>C) a=3, b=4</a:t>
            </a:r>
          </a:p>
          <a:p>
            <a:pPr lvl="1"/>
            <a:r>
              <a:rPr lang="en-US" dirty="0" smtClean="0"/>
              <a:t>D) a=3, b=7</a:t>
            </a:r>
          </a:p>
          <a:p>
            <a:pPr lvl="1"/>
            <a:r>
              <a:rPr lang="en-US" dirty="0" smtClean="0"/>
              <a:t>E) I love pointers and am having a friend borrow my clicker</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7</a:t>
            </a:fld>
            <a:endParaRPr lang="en-US"/>
          </a:p>
        </p:txBody>
      </p:sp>
    </p:spTree>
    <p:extLst>
      <p:ext uri="{BB962C8B-B14F-4D97-AF65-F5344CB8AC3E}">
        <p14:creationId xmlns:p14="http://schemas.microsoft.com/office/powerpoint/2010/main" val="427738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r>
              <a:rPr lang="is-IS" dirty="0" smtClean="0"/>
              <a:t>…</a:t>
            </a:r>
            <a:endParaRPr lang="en-US" dirty="0"/>
          </a:p>
        </p:txBody>
      </p:sp>
      <p:sp>
        <p:nvSpPr>
          <p:cNvPr id="3" name="Content Placeholder 2"/>
          <p:cNvSpPr>
            <a:spLocks noGrp="1"/>
          </p:cNvSpPr>
          <p:nvPr>
            <p:ph idx="1"/>
          </p:nvPr>
        </p:nvSpPr>
        <p:spPr/>
        <p:txBody>
          <a:bodyPr/>
          <a:lstStyle/>
          <a:p>
            <a:r>
              <a:rPr lang="en-US" dirty="0" smtClean="0"/>
              <a:t>Project 1 should be out</a:t>
            </a:r>
            <a:r>
              <a:rPr lang="is-IS" dirty="0" smtClean="0"/>
              <a:t>…</a:t>
            </a:r>
          </a:p>
          <a:p>
            <a:pPr lvl="1"/>
            <a:r>
              <a:rPr lang="is-IS" dirty="0" smtClean="0"/>
              <a:t>Getting 80%: Working on “correctly formatted” input should be straightforward</a:t>
            </a:r>
          </a:p>
          <a:p>
            <a:pPr lvl="2"/>
            <a:r>
              <a:rPr lang="is-IS" dirty="0" smtClean="0"/>
              <a:t>But be sure to test far more exhaustively than the provided test case</a:t>
            </a:r>
          </a:p>
          <a:p>
            <a:pPr lvl="1"/>
            <a:r>
              <a:rPr lang="is-IS" dirty="0" smtClean="0"/>
              <a:t>Getting 100% will be considerably harder...</a:t>
            </a:r>
          </a:p>
          <a:p>
            <a:pPr lvl="2"/>
            <a:r>
              <a:rPr lang="is-IS" dirty="0" smtClean="0"/>
              <a:t>A lot of corner cases you need to consider</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8</a:t>
            </a:fld>
            <a:endParaRPr lang="en-US"/>
          </a:p>
        </p:txBody>
      </p:sp>
    </p:spTree>
    <p:extLst>
      <p:ext uri="{BB962C8B-B14F-4D97-AF65-F5344CB8AC3E}">
        <p14:creationId xmlns:p14="http://schemas.microsoft.com/office/powerpoint/2010/main" val="229576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Faster </a:t>
            </a:r>
            <a:r>
              <a:rPr lang="en-US" dirty="0" err="1" smtClean="0"/>
              <a:t>malloc</a:t>
            </a:r>
            <a:r>
              <a:rPr lang="en-US" dirty="0" smtClean="0"/>
              <a:t> implementations</a:t>
            </a:r>
            <a:endParaRPr lang="en-US" dirty="0"/>
          </a:p>
        </p:txBody>
      </p:sp>
      <p:sp>
        <p:nvSpPr>
          <p:cNvPr id="3" name="Content Placeholder 2"/>
          <p:cNvSpPr>
            <a:spLocks noGrp="1"/>
          </p:cNvSpPr>
          <p:nvPr>
            <p:ph idx="1"/>
          </p:nvPr>
        </p:nvSpPr>
        <p:spPr/>
        <p:txBody>
          <a:bodyPr/>
          <a:lstStyle/>
          <a:p>
            <a:r>
              <a:rPr lang="en-US" dirty="0" smtClean="0"/>
              <a:t>Keep separate pools of blocks for different sized objects</a:t>
            </a:r>
          </a:p>
          <a:p>
            <a:r>
              <a:rPr lang="en-US" dirty="0" smtClean="0"/>
              <a:t>“Buddy allocators” always round up to power-of-2 sized chunks to simplify finding correct size and merging neighboring blocks:</a:t>
            </a:r>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spTree>
    <p:extLst>
      <p:ext uri="{BB962C8B-B14F-4D97-AF65-F5344CB8AC3E}">
        <p14:creationId xmlns:p14="http://schemas.microsoft.com/office/powerpoint/2010/main" val="31675800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spPr>
      <a:bodyPr rtlCol="0" anchor="ctr"/>
      <a:lstStyle>
        <a:defPPr algn="ctr">
          <a:defRPr sz="2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headEnd type="triangle" w="lg" len="lg"/>
          <a:tailEnd type="non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6824</TotalTime>
  <Words>5611</Words>
  <Application>Microsoft Macintosh PowerPoint</Application>
  <PresentationFormat>On-screen Show (4:3)</PresentationFormat>
  <Paragraphs>477</Paragraphs>
  <Slides>31</Slides>
  <Notes>19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CS 61C:  Great Ideas in Computer Architecture  C Memory Management, Usage Models</vt:lpstr>
      <vt:lpstr>Pointer Ninjitsu:  Pointers to Functions</vt:lpstr>
      <vt:lpstr>Managing the Heap</vt:lpstr>
      <vt:lpstr>Observations</vt:lpstr>
      <vt:lpstr>How are Malloc/Free implemented?</vt:lpstr>
      <vt:lpstr>Simple Slow Malloc Implementation</vt:lpstr>
      <vt:lpstr>Clicker Question</vt:lpstr>
      <vt:lpstr>Administrivia…</vt:lpstr>
      <vt:lpstr>Faster malloc implementations</vt:lpstr>
      <vt:lpstr>Power-of-2 “Buddy Allocator”</vt:lpstr>
      <vt:lpstr>Malloc Implementations</vt:lpstr>
      <vt:lpstr>Common Memory Problems</vt:lpstr>
      <vt:lpstr>Using Memory You Don’t Own</vt:lpstr>
      <vt:lpstr>Using Memory You Don’t Own</vt:lpstr>
      <vt:lpstr>Faulty Heap Management</vt:lpstr>
      <vt:lpstr>Faulty Heap Management</vt:lpstr>
      <vt:lpstr>Faulty Heap Management</vt:lpstr>
      <vt:lpstr>Faulty Heap Management</vt:lpstr>
      <vt:lpstr>Faulty Heap Management</vt:lpstr>
      <vt:lpstr>Faulty Heap Management</vt:lpstr>
      <vt:lpstr>Using Memory You Haven’t Allocated</vt:lpstr>
      <vt:lpstr>Using Memory You Haven’t Allocated</vt:lpstr>
      <vt:lpstr>Using Memory You Don’t Own</vt:lpstr>
      <vt:lpstr>Using Memory You Don’t Own</vt:lpstr>
      <vt:lpstr>Using Memory You Don’t Own</vt:lpstr>
      <vt:lpstr>Using Memory You Don’t Own</vt:lpstr>
      <vt:lpstr>Managing the Heap</vt:lpstr>
      <vt:lpstr>Using Memory You Don’t Own</vt:lpstr>
      <vt:lpstr>Using Memory You Don’t Own</vt:lpstr>
      <vt:lpstr>Valgrind..</vt:lpstr>
      <vt:lpstr>And In Conclusion, …</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Nicholas Weaver</cp:lastModifiedBy>
  <cp:revision>474</cp:revision>
  <cp:lastPrinted>2013-09-05T02:40:25Z</cp:lastPrinted>
  <dcterms:created xsi:type="dcterms:W3CDTF">2012-01-23T14:14:16Z</dcterms:created>
  <dcterms:modified xsi:type="dcterms:W3CDTF">2016-02-01T03:25:29Z</dcterms:modified>
</cp:coreProperties>
</file>