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78" r:id="rId2"/>
    <p:sldId id="503" r:id="rId3"/>
    <p:sldId id="504" r:id="rId4"/>
    <p:sldId id="505" r:id="rId5"/>
    <p:sldId id="506" r:id="rId6"/>
    <p:sldId id="507" r:id="rId7"/>
    <p:sldId id="508" r:id="rId8"/>
    <p:sldId id="509" r:id="rId9"/>
    <p:sldId id="510" r:id="rId10"/>
    <p:sldId id="511" r:id="rId11"/>
    <p:sldId id="512" r:id="rId12"/>
    <p:sldId id="513" r:id="rId13"/>
    <p:sldId id="514" r:id="rId14"/>
    <p:sldId id="515" r:id="rId15"/>
    <p:sldId id="516" r:id="rId16"/>
    <p:sldId id="517" r:id="rId17"/>
    <p:sldId id="502" r:id="rId18"/>
    <p:sldId id="500" r:id="rId19"/>
    <p:sldId id="478" r:id="rId20"/>
    <p:sldId id="480" r:id="rId21"/>
    <p:sldId id="479" r:id="rId22"/>
    <p:sldId id="519" r:id="rId23"/>
    <p:sldId id="520" r:id="rId24"/>
    <p:sldId id="521" r:id="rId25"/>
    <p:sldId id="522" r:id="rId26"/>
    <p:sldId id="523" r:id="rId27"/>
    <p:sldId id="524" r:id="rId28"/>
    <p:sldId id="525" r:id="rId29"/>
    <p:sldId id="518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Patterson" initials="D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774" autoAdjust="0"/>
    <p:restoredTop sz="89626" autoAdjust="0"/>
  </p:normalViewPr>
  <p:slideViewPr>
    <p:cSldViewPr>
      <p:cViewPr varScale="1">
        <p:scale>
          <a:sx n="85" d="100"/>
          <a:sy n="85" d="100"/>
        </p:scale>
        <p:origin x="79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2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69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74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95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45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1" tIns="44970" rIns="89941" bIns="4497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09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6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14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457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19277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9748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52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11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7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32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72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93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59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2" tIns="44971" rIns="89942" bIns="4497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88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0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EA48C-7237-9844-B0C2-BC03B6040BEC}" type="datetime1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pmWojisM_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574801"/>
            <a:ext cx="8051800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 </a:t>
            </a:r>
            <a:r>
              <a:rPr lang="en-US" i="1" smtClean="0"/>
              <a:t>Pointers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6959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smtClean="0"/>
              <a:t>Vladimir Stojanovic &amp; Nicholas Weaver</a:t>
            </a:r>
          </a:p>
          <a:p>
            <a:r>
              <a:rPr lang="en-US" dirty="0" smtClean="0"/>
              <a:t>http://inst.eecs.Berkeley.edu/~cs61c/sp16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Pointers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Pointers are used to point to any kind of data 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/>
                <a:cs typeface="Courier New"/>
              </a:rPr>
              <a:t>char</a:t>
            </a:r>
            <a:r>
              <a:rPr lang="en-US" dirty="0" smtClean="0"/>
              <a:t>, a </a:t>
            </a:r>
            <a:r>
              <a:rPr lang="en-US" b="1" dirty="0" err="1" smtClean="0">
                <a:latin typeface="Courier New"/>
                <a:cs typeface="Courier New"/>
              </a:rPr>
              <a:t>struct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Normally a pointer only points to one type 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/>
                <a:cs typeface="Courier New"/>
              </a:rPr>
              <a:t>char</a:t>
            </a:r>
            <a:r>
              <a:rPr lang="en-US" dirty="0" smtClean="0"/>
              <a:t>, a </a:t>
            </a:r>
            <a:r>
              <a:rPr lang="en-US" b="1" dirty="0" err="1" smtClean="0">
                <a:latin typeface="Courier New"/>
                <a:cs typeface="Courier New"/>
              </a:rPr>
              <a:t>struct</a:t>
            </a:r>
            <a:r>
              <a:rPr lang="en-US" dirty="0" smtClean="0"/>
              <a:t>, etc.).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void</a:t>
            </a:r>
            <a:r>
              <a:rPr lang="en-US" b="1" dirty="0" smtClean="0">
                <a:latin typeface="+mj-lt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*</a:t>
            </a:r>
            <a:r>
              <a:rPr lang="en-US" b="1" dirty="0" smtClean="0"/>
              <a:t> </a:t>
            </a:r>
            <a:r>
              <a:rPr lang="en-US" dirty="0" smtClean="0"/>
              <a:t>is a type that can point to anything (generic pointer)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>
                <a:latin typeface="Courier New"/>
                <a:cs typeface="Courier New"/>
              </a:rPr>
              <a:t>void</a:t>
            </a:r>
            <a:r>
              <a:rPr lang="en-US" sz="2400" b="1" dirty="0"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*</a:t>
            </a:r>
            <a:r>
              <a:rPr lang="en-US" b="1" dirty="0" smtClean="0">
                <a:latin typeface="Calibri"/>
                <a:cs typeface="Calibri"/>
              </a:rPr>
              <a:t> </a:t>
            </a:r>
            <a:r>
              <a:rPr lang="en-US" dirty="0" smtClean="0"/>
              <a:t>sparingly to help avoid program bugs, and security issues, and other bad things!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More C Pointer Dangers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i="1" dirty="0" smtClean="0"/>
              <a:t>Declaring a pointer just allocates space to hold the pointer – it does not allocate the thing being pointed to!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Local variables in C are not initialized, they may contain anything (aka “garbage”)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What does the following code do?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43200" y="3810000"/>
            <a:ext cx="3386063" cy="2316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void </a:t>
            </a:r>
            <a:r>
              <a:rPr lang="en-US" sz="3200" b="1" dirty="0" err="1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()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32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 *</a:t>
            </a:r>
            <a:r>
              <a:rPr lang="en-US" sz="3200" b="1" dirty="0" err="1">
                <a:solidFill>
                  <a:schemeClr val="tx1"/>
                </a:solidFill>
                <a:latin typeface="Courier New"/>
                <a:cs typeface="Courier New"/>
              </a:rPr>
              <a:t>ptr</a:t>
            </a: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    *</a:t>
            </a:r>
            <a:r>
              <a:rPr lang="en-US" sz="3200" b="1" dirty="0" err="1">
                <a:solidFill>
                  <a:schemeClr val="tx1"/>
                </a:solidFill>
                <a:latin typeface="Courier New"/>
                <a:cs typeface="Courier New"/>
              </a:rPr>
              <a:t>ptr</a:t>
            </a: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 = 5;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3049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Pointers and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latin typeface="Courier New"/>
                <a:cs typeface="Courier New"/>
              </a:rPr>
              <a:t>typedef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struct</a:t>
            </a:r>
            <a:r>
              <a:rPr lang="en-US" sz="2400" b="1" dirty="0" smtClean="0">
                <a:latin typeface="Courier New"/>
                <a:cs typeface="Courier New"/>
              </a:rPr>
              <a:t> {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    </a:t>
            </a:r>
            <a:r>
              <a:rPr lang="en-US" sz="2400" b="1" dirty="0" err="1" smtClean="0">
                <a:latin typeface="Courier New"/>
                <a:cs typeface="Courier New"/>
              </a:rPr>
              <a:t>int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x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    </a:t>
            </a:r>
            <a:r>
              <a:rPr lang="en-US" sz="2400" b="1" dirty="0" err="1" smtClean="0">
                <a:latin typeface="Courier New"/>
                <a:cs typeface="Courier New"/>
              </a:rPr>
              <a:t>int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y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400" b="1" dirty="0">
                <a:latin typeface="Courier New"/>
                <a:cs typeface="Courier New"/>
              </a:rPr>
              <a:t>} </a:t>
            </a:r>
            <a:r>
              <a:rPr lang="en-US" sz="2400" b="1" dirty="0" smtClean="0">
                <a:latin typeface="Courier New"/>
                <a:cs typeface="Courier New"/>
              </a:rPr>
              <a:t>Point;</a:t>
            </a:r>
          </a:p>
          <a:p>
            <a:pPr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Point p1;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Point p2;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Point *</a:t>
            </a:r>
            <a:r>
              <a:rPr lang="en-US" sz="2400" b="1" dirty="0" err="1" smtClean="0">
                <a:latin typeface="Courier New"/>
                <a:cs typeface="Courier New"/>
              </a:rPr>
              <a:t>paddr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241800" y="1066800"/>
            <a:ext cx="4521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/* dot notation */</a:t>
            </a:r>
          </a:p>
          <a:p>
            <a:pPr>
              <a:buNone/>
            </a:pPr>
            <a:r>
              <a:rPr lang="en-US" sz="2400" b="1" dirty="0" err="1" smtClean="0">
                <a:latin typeface="Courier New"/>
                <a:cs typeface="Courier New"/>
              </a:rPr>
              <a:t>int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h</a:t>
            </a:r>
            <a:r>
              <a:rPr lang="en-US" sz="2400" b="1" dirty="0" smtClean="0">
                <a:latin typeface="Courier New"/>
                <a:cs typeface="Courier New"/>
              </a:rPr>
              <a:t> = p1.x;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p2.y = p1.y;</a:t>
            </a:r>
          </a:p>
          <a:p>
            <a:pPr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/* arrow notation */</a:t>
            </a:r>
          </a:p>
          <a:p>
            <a:pPr>
              <a:buNone/>
            </a:pPr>
            <a:r>
              <a:rPr lang="en-US" sz="2400" b="1" dirty="0" err="1" smtClean="0">
                <a:latin typeface="Courier New"/>
                <a:cs typeface="Courier New"/>
              </a:rPr>
              <a:t>int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h</a:t>
            </a:r>
            <a:r>
              <a:rPr lang="en-US" sz="2400" b="1" dirty="0" smtClean="0">
                <a:latin typeface="Courier New"/>
                <a:cs typeface="Courier New"/>
              </a:rPr>
              <a:t> = </a:t>
            </a:r>
            <a:r>
              <a:rPr lang="en-US" sz="2400" b="1" dirty="0" err="1" smtClean="0">
                <a:latin typeface="Courier New"/>
                <a:cs typeface="Courier New"/>
              </a:rPr>
              <a:t>paddr</a:t>
            </a:r>
            <a:r>
              <a:rPr lang="en-US" sz="2400" b="1" dirty="0" smtClean="0">
                <a:latin typeface="Courier New"/>
                <a:cs typeface="Courier New"/>
              </a:rPr>
              <a:t>-&gt;</a:t>
            </a:r>
            <a:r>
              <a:rPr lang="en-US" sz="2400" b="1" dirty="0" err="1" smtClean="0">
                <a:latin typeface="Courier New"/>
                <a:cs typeface="Courier New"/>
              </a:rPr>
              <a:t>x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400" b="1" dirty="0" err="1" smtClean="0">
                <a:latin typeface="Courier New"/>
                <a:cs typeface="Courier New"/>
              </a:rPr>
              <a:t>int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h</a:t>
            </a:r>
            <a:r>
              <a:rPr lang="en-US" sz="2400" b="1" dirty="0" smtClean="0">
                <a:latin typeface="Courier New"/>
                <a:cs typeface="Courier New"/>
              </a:rPr>
              <a:t> = (*</a:t>
            </a:r>
            <a:r>
              <a:rPr lang="en-US" sz="2400" b="1" dirty="0" err="1" smtClean="0">
                <a:latin typeface="Courier New"/>
                <a:cs typeface="Courier New"/>
              </a:rPr>
              <a:t>paddr).x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/* This works too */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p1 = p2;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7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in C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Why use pointers?</a:t>
            </a:r>
          </a:p>
          <a:p>
            <a:pPr lvl="1"/>
            <a:r>
              <a:rPr lang="en-US" dirty="0" smtClean="0"/>
              <a:t>If we want to pass a large </a:t>
            </a:r>
            <a:r>
              <a:rPr lang="en-US" dirty="0" err="1" smtClean="0"/>
              <a:t>struct</a:t>
            </a:r>
            <a:r>
              <a:rPr lang="en-US" dirty="0" smtClean="0"/>
              <a:t> or array, it’s easier / faster / etc. to pass a pointer than the whole thing</a:t>
            </a:r>
          </a:p>
          <a:p>
            <a:pPr lvl="1"/>
            <a:r>
              <a:rPr lang="en-US" dirty="0" smtClean="0"/>
              <a:t>In general, pointers allow cleaner, more compact code</a:t>
            </a:r>
          </a:p>
          <a:p>
            <a:r>
              <a:rPr lang="en-US" dirty="0" smtClean="0"/>
              <a:t>So what are the drawbacks?</a:t>
            </a:r>
          </a:p>
          <a:p>
            <a:pPr lvl="1"/>
            <a:r>
              <a:rPr lang="en-US" dirty="0" smtClean="0"/>
              <a:t>Pointers are probably the single largest source of bugs in C, so be careful anytime you deal with them</a:t>
            </a:r>
          </a:p>
          <a:p>
            <a:pPr lvl="2"/>
            <a:r>
              <a:rPr lang="en-US" dirty="0" smtClean="0"/>
              <a:t>Most problematic with dynamic memory management—coming up next week</a:t>
            </a:r>
          </a:p>
          <a:p>
            <a:pPr lvl="2"/>
            <a:r>
              <a:rPr lang="en-US" i="1" dirty="0" smtClean="0"/>
              <a:t>Dangling references </a:t>
            </a:r>
            <a:r>
              <a:rPr lang="en-US" dirty="0" smtClean="0"/>
              <a:t>and </a:t>
            </a:r>
            <a:r>
              <a:rPr lang="en-US" i="1" dirty="0" smtClean="0"/>
              <a:t>memory leaks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2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Pointers in 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 time C was invented (early 1970s), compilers often didn’t produce efficient code</a:t>
            </a:r>
          </a:p>
          <a:p>
            <a:pPr lvl="1"/>
            <a:r>
              <a:rPr lang="en-US" dirty="0" smtClean="0"/>
              <a:t>Computers 25,000 times faster today, compilers better</a:t>
            </a:r>
          </a:p>
          <a:p>
            <a:r>
              <a:rPr lang="en-US" dirty="0" smtClean="0"/>
              <a:t>C designed to let programmer say what they want code to do without compiler getting in way</a:t>
            </a:r>
          </a:p>
          <a:p>
            <a:pPr lvl="1"/>
            <a:r>
              <a:rPr lang="en-US" dirty="0" smtClean="0"/>
              <a:t>Even give compilers hints which registers to use!</a:t>
            </a:r>
          </a:p>
          <a:p>
            <a:r>
              <a:rPr lang="en-US" dirty="0" smtClean="0"/>
              <a:t>Today’s compilers produce much better code, so may not need to use pointers in application code</a:t>
            </a:r>
          </a:p>
          <a:p>
            <a:r>
              <a:rPr lang="en-US" dirty="0" smtClean="0"/>
              <a:t>Low-level system code still needs low-level access via pointers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30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Video: Fun with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https://www.youtube.com/watch?v=6pmWojisM_E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Clickers/Peer Instruction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467600" cy="27432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void foo(</a:t>
            </a: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*x, </a:t>
            </a: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*y)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{  </a:t>
            </a: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t;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   if ( *x &gt; *y ) </a:t>
            </a:r>
            <a:r>
              <a:rPr lang="en-US" sz="2000" b="1" dirty="0" smtClean="0">
                <a:latin typeface="Courier"/>
                <a:cs typeface="Courier"/>
              </a:rPr>
              <a:t>{ </a:t>
            </a:r>
            <a:r>
              <a:rPr lang="en-US" sz="2000" b="1" dirty="0">
                <a:latin typeface="Courier"/>
                <a:cs typeface="Courier"/>
              </a:rPr>
              <a:t>t = *y; *y = *x; *x = t; 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 smtClean="0">
                <a:latin typeface="Courier"/>
                <a:cs typeface="Courier"/>
              </a:rPr>
              <a:t>}</a:t>
            </a:r>
            <a:endParaRPr lang="en-US" sz="2000" b="1" dirty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a=3, b=2, c=1;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foo(&amp;a, &amp;b);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foo(&amp;b, &amp;c);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foo(&amp;a, &amp;b);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 err="1">
                <a:latin typeface="Courier"/>
                <a:cs typeface="Courier"/>
              </a:rPr>
              <a:t>printf</a:t>
            </a:r>
            <a:r>
              <a:rPr lang="en-US" sz="2000" b="1" dirty="0">
                <a:latin typeface="Courier"/>
                <a:cs typeface="Courier"/>
              </a:rPr>
              <a:t>("a=%d b=%d c=%d\n", a, b, c);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b="1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4038600"/>
            <a:ext cx="548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/>
              <a:t>: </a:t>
            </a:r>
            <a:r>
              <a:rPr lang="en-US" sz="3200" b="1" dirty="0">
                <a:latin typeface="Courier"/>
                <a:cs typeface="Courier"/>
              </a:rPr>
              <a:t>a=3 b=2 c=1</a:t>
            </a:r>
            <a:endParaRPr lang="en-US" sz="3200" b="1" dirty="0" smtClean="0">
              <a:latin typeface="Courier"/>
              <a:cs typeface="Courier"/>
            </a:endParaRPr>
          </a:p>
          <a:p>
            <a:r>
              <a:rPr lang="en-US" sz="3200" dirty="0" smtClean="0"/>
              <a:t>B</a:t>
            </a:r>
            <a:r>
              <a:rPr lang="en-US" sz="3200" dirty="0"/>
              <a:t>: </a:t>
            </a:r>
            <a:r>
              <a:rPr lang="en-US" sz="3200" b="1" dirty="0" smtClean="0">
                <a:latin typeface="Courier"/>
                <a:cs typeface="Courier"/>
              </a:rPr>
              <a:t>a</a:t>
            </a:r>
            <a:r>
              <a:rPr lang="en-US" sz="3200" b="1" dirty="0">
                <a:latin typeface="Courier"/>
                <a:cs typeface="Courier"/>
              </a:rPr>
              <a:t>=1 b=2 c=3</a:t>
            </a:r>
            <a:endParaRPr lang="en-US" sz="3200" b="1" dirty="0" smtClean="0">
              <a:latin typeface="Courier"/>
              <a:cs typeface="Courier"/>
            </a:endParaRPr>
          </a:p>
          <a:p>
            <a:r>
              <a:rPr lang="en-US" sz="3200" dirty="0" smtClean="0"/>
              <a:t>C</a:t>
            </a:r>
            <a:r>
              <a:rPr lang="en-US" sz="3200" dirty="0"/>
              <a:t>: </a:t>
            </a:r>
            <a:r>
              <a:rPr lang="en-US" sz="3200" b="1" dirty="0">
                <a:latin typeface="Courier"/>
                <a:cs typeface="Courier"/>
              </a:rPr>
              <a:t>a=1 b=3 c=2</a:t>
            </a:r>
            <a:endParaRPr lang="en-US" sz="3200" b="1" dirty="0" smtClean="0">
              <a:latin typeface="Courier"/>
              <a:cs typeface="Courier"/>
            </a:endParaRPr>
          </a:p>
          <a:p>
            <a:r>
              <a:rPr lang="en-US" sz="3200" dirty="0" smtClean="0"/>
              <a:t>D: </a:t>
            </a:r>
            <a:r>
              <a:rPr lang="en-US" sz="3200" b="1" dirty="0" smtClean="0">
                <a:latin typeface="Courier"/>
                <a:cs typeface="Courier"/>
              </a:rPr>
              <a:t>a</a:t>
            </a:r>
            <a:r>
              <a:rPr lang="en-US" sz="3200" b="1" dirty="0">
                <a:latin typeface="Courier"/>
                <a:cs typeface="Courier"/>
              </a:rPr>
              <a:t>=3 b=3 c=3</a:t>
            </a:r>
            <a:endParaRPr lang="en-US" sz="3200" b="1" dirty="0" smtClean="0">
              <a:latin typeface="Courier"/>
              <a:cs typeface="Courier"/>
            </a:endParaRPr>
          </a:p>
          <a:p>
            <a:r>
              <a:rPr lang="en-US" sz="3200" dirty="0" smtClean="0"/>
              <a:t>E</a:t>
            </a:r>
            <a:r>
              <a:rPr lang="en-US" sz="3200" dirty="0"/>
              <a:t>: </a:t>
            </a:r>
            <a:r>
              <a:rPr lang="en-US" sz="3200" b="1" dirty="0" smtClean="0">
                <a:latin typeface="Courier"/>
                <a:cs typeface="Courier"/>
              </a:rPr>
              <a:t>a</a:t>
            </a:r>
            <a:r>
              <a:rPr lang="en-US" sz="3200" b="1" dirty="0">
                <a:latin typeface="Courier"/>
                <a:cs typeface="Courier"/>
              </a:rPr>
              <a:t>=1 b=1 c=1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609600" y="4953000"/>
            <a:ext cx="16763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Result is: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647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HW0 </a:t>
            </a:r>
            <a:r>
              <a:rPr lang="en-US" sz="2800" dirty="0"/>
              <a:t>out, d</a:t>
            </a:r>
            <a:r>
              <a:rPr lang="en-US" sz="2800" dirty="0" smtClean="0"/>
              <a:t>ue</a:t>
            </a:r>
            <a:r>
              <a:rPr lang="en-US" sz="2800" dirty="0"/>
              <a:t>: Sunday </a:t>
            </a:r>
            <a:r>
              <a:rPr lang="en-US" sz="2800" dirty="0" smtClean="0"/>
              <a:t>1/31 </a:t>
            </a:r>
            <a:r>
              <a:rPr lang="en-US" sz="2800" dirty="0"/>
              <a:t>@ 11:59:59pm</a:t>
            </a:r>
          </a:p>
          <a:p>
            <a:r>
              <a:rPr lang="en-US" sz="2800" dirty="0" smtClean="0"/>
              <a:t>Give </a:t>
            </a:r>
            <a:r>
              <a:rPr lang="en-US" sz="2800" dirty="0"/>
              <a:t>paper </a:t>
            </a:r>
            <a:r>
              <a:rPr lang="en-US" sz="2800" dirty="0" smtClean="0"/>
              <a:t>copy of mini-bio </a:t>
            </a:r>
            <a:r>
              <a:rPr lang="en-US" sz="2800" dirty="0"/>
              <a:t>to your </a:t>
            </a:r>
            <a:r>
              <a:rPr lang="en-US" sz="2800" dirty="0" smtClean="0"/>
              <a:t>TA</a:t>
            </a:r>
            <a:endParaRPr lang="en-US" sz="2800" dirty="0"/>
          </a:p>
          <a:p>
            <a:r>
              <a:rPr lang="en-US" sz="2800" dirty="0" smtClean="0"/>
              <a:t>Get </a:t>
            </a:r>
            <a:r>
              <a:rPr lang="en-US" sz="2800" dirty="0" err="1"/>
              <a:t>iClickers</a:t>
            </a:r>
            <a:r>
              <a:rPr lang="en-US" sz="2800" dirty="0"/>
              <a:t> and register on </a:t>
            </a:r>
            <a:r>
              <a:rPr lang="en-US" sz="2800" dirty="0" err="1"/>
              <a:t>bCourses</a:t>
            </a:r>
            <a:r>
              <a:rPr lang="en-US" sz="2800" dirty="0"/>
              <a:t>! Participation points </a:t>
            </a:r>
            <a:r>
              <a:rPr lang="en-US" sz="2800" dirty="0" smtClean="0"/>
              <a:t>start </a:t>
            </a:r>
            <a:r>
              <a:rPr lang="en-US" sz="2800" dirty="0" smtClean="0"/>
              <a:t>today!</a:t>
            </a:r>
          </a:p>
          <a:p>
            <a:r>
              <a:rPr lang="en-US" sz="2800" dirty="0"/>
              <a:t>People with </a:t>
            </a:r>
            <a:r>
              <a:rPr lang="en-US" sz="2800" i="1" dirty="0" smtClean="0"/>
              <a:t>university</a:t>
            </a:r>
            <a:r>
              <a:rPr lang="en-US" sz="2800" i="1" dirty="0"/>
              <a:t>-related time conflict </a:t>
            </a:r>
            <a:r>
              <a:rPr lang="en-US" sz="2800" dirty="0"/>
              <a:t>with lectures should contact the head GSIs. We will </a:t>
            </a:r>
            <a:r>
              <a:rPr lang="en-US" sz="2800" dirty="0" smtClean="0"/>
              <a:t>waive the clicker points but need to document conflict.</a:t>
            </a:r>
            <a:endParaRPr lang="en-US" sz="2800" dirty="0"/>
          </a:p>
          <a:p>
            <a:r>
              <a:rPr lang="en-US" sz="2800" dirty="0"/>
              <a:t>Let </a:t>
            </a:r>
            <a:r>
              <a:rPr lang="en-US" sz="2800" dirty="0" smtClean="0"/>
              <a:t>head GSIs </a:t>
            </a:r>
            <a:r>
              <a:rPr lang="en-US" sz="2800" dirty="0" smtClean="0"/>
              <a:t>know </a:t>
            </a:r>
            <a:r>
              <a:rPr lang="en-US" sz="2800" dirty="0"/>
              <a:t>about exam conflicts by the end of this </a:t>
            </a:r>
            <a:r>
              <a:rPr lang="en-US" sz="2800" dirty="0" smtClean="0"/>
              <a:t>week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Pointers</a:t>
            </a:r>
          </a:p>
          <a:p>
            <a:r>
              <a:rPr lang="en-US" dirty="0" smtClean="0"/>
              <a:t>Arrays in 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Arrays</a:t>
            </a:r>
            <a:endParaRPr lang="en-US" dirty="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Declaration: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ar[2];</a:t>
            </a:r>
          </a:p>
          <a:p>
            <a:pPr>
              <a:buNone/>
            </a:pPr>
            <a:r>
              <a:rPr lang="en-US" dirty="0" smtClean="0"/>
              <a:t>	declares a 2-element integer array: just a block of memory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ar</a:t>
            </a:r>
            <a:r>
              <a:rPr lang="en-US" b="1" dirty="0" smtClean="0">
                <a:latin typeface="Courier New"/>
                <a:cs typeface="Courier New"/>
              </a:rPr>
              <a:t>[] = {795, 635};</a:t>
            </a:r>
          </a:p>
          <a:p>
            <a:pPr>
              <a:buNone/>
            </a:pPr>
            <a:r>
              <a:rPr lang="en-US" dirty="0" smtClean="0"/>
              <a:t>	declares and initializes a 2-element integer array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6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Arrays in 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 Strings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String in C is just an array of characters</a:t>
            </a:r>
          </a:p>
          <a:p>
            <a:pPr>
              <a:buNone/>
            </a:pPr>
            <a:r>
              <a:rPr lang="en-US" sz="2800" b="1" dirty="0" smtClean="0"/>
              <a:t>			</a:t>
            </a:r>
            <a:r>
              <a:rPr lang="en-US" sz="2800" b="1" dirty="0" smtClean="0">
                <a:latin typeface="Courier New"/>
                <a:cs typeface="Courier New"/>
              </a:rPr>
              <a:t>char string[] = "</a:t>
            </a:r>
            <a:r>
              <a:rPr lang="en-US" sz="2800" b="1" dirty="0" err="1" smtClean="0">
                <a:latin typeface="Courier New"/>
                <a:cs typeface="Courier New"/>
              </a:rPr>
              <a:t>abc</a:t>
            </a:r>
            <a:r>
              <a:rPr lang="en-US" sz="2800" b="1" dirty="0" smtClean="0">
                <a:latin typeface="Courier New"/>
                <a:cs typeface="Courier New"/>
              </a:rPr>
              <a:t>";</a:t>
            </a:r>
          </a:p>
          <a:p>
            <a:r>
              <a:rPr lang="en-US" sz="2800" dirty="0" smtClean="0"/>
              <a:t>How do you tell how long a string is?</a:t>
            </a:r>
          </a:p>
          <a:p>
            <a:pPr lvl="1"/>
            <a:r>
              <a:rPr lang="en-US" sz="2400" dirty="0" smtClean="0"/>
              <a:t>Last character is followed by a 0 byte </a:t>
            </a:r>
            <a:br>
              <a:rPr lang="en-US" sz="2400" dirty="0" smtClean="0"/>
            </a:br>
            <a:r>
              <a:rPr lang="en-US" sz="2400" dirty="0" smtClean="0"/>
              <a:t>(aka “null terminator”)					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828800" y="3810000"/>
            <a:ext cx="4986762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strlen(char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s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[])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= 0;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 while (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s[n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] != 0)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++;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 return </a:t>
            </a:r>
            <a:r>
              <a:rPr lang="en-US" sz="24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9968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Array Name / Pointer Duality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Key Concept</a:t>
            </a:r>
            <a:r>
              <a:rPr lang="en-US" sz="2800" dirty="0" smtClean="0"/>
              <a:t>: Array variable is a “pointer” to the first (0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) element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So, array variables almost identical to pointers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latin typeface="Courier New"/>
                <a:cs typeface="Courier New"/>
              </a:rPr>
              <a:t>char *string</a:t>
            </a:r>
            <a:r>
              <a:rPr lang="en-US" sz="2400" b="1" dirty="0" smtClean="0">
                <a:latin typeface="+mj-lt"/>
                <a:cs typeface="Courier New"/>
              </a:rPr>
              <a:t> </a:t>
            </a:r>
            <a:r>
              <a:rPr lang="en-US" sz="2400" dirty="0" smtClean="0"/>
              <a:t>and </a:t>
            </a:r>
            <a:r>
              <a:rPr lang="en-US" sz="2400" b="1" dirty="0" smtClean="0">
                <a:latin typeface="Courier New"/>
                <a:cs typeface="Courier New"/>
              </a:rPr>
              <a:t>char string[]</a:t>
            </a:r>
            <a:r>
              <a:rPr lang="en-US" sz="2400" dirty="0" smtClean="0">
                <a:latin typeface="+mj-lt"/>
                <a:cs typeface="Courier New"/>
              </a:rPr>
              <a:t> </a:t>
            </a:r>
            <a:r>
              <a:rPr lang="en-US" sz="2400" dirty="0" smtClean="0"/>
              <a:t>are nearly identical declarations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Differ in subtle ways: incrementing, declaration of filled arrays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Consequences:</a:t>
            </a:r>
          </a:p>
          <a:p>
            <a:pPr lvl="1">
              <a:lnSpc>
                <a:spcPct val="90000"/>
              </a:lnSpc>
            </a:pPr>
            <a:r>
              <a:rPr lang="en-US" sz="2400" b="1" dirty="0" err="1">
                <a:latin typeface="Courier New"/>
                <a:cs typeface="Courier New"/>
              </a:rPr>
              <a:t>ar</a:t>
            </a:r>
            <a:r>
              <a:rPr lang="en-US" sz="2400" dirty="0"/>
              <a:t> is an array variable, but </a:t>
            </a:r>
            <a:r>
              <a:rPr lang="en-US" sz="2400" dirty="0" smtClean="0"/>
              <a:t>works </a:t>
            </a:r>
            <a:r>
              <a:rPr lang="en-US" sz="2400" dirty="0"/>
              <a:t>like a pointer</a:t>
            </a:r>
          </a:p>
          <a:p>
            <a:pPr lvl="1">
              <a:lnSpc>
                <a:spcPct val="90000"/>
              </a:lnSpc>
            </a:pPr>
            <a:r>
              <a:rPr lang="en-US" sz="2400" b="1" dirty="0" err="1">
                <a:latin typeface="Courier New"/>
                <a:cs typeface="Courier New"/>
              </a:rPr>
              <a:t>ar</a:t>
            </a:r>
            <a:r>
              <a:rPr lang="en-US" sz="2400" b="1" dirty="0">
                <a:latin typeface="Courier New"/>
                <a:cs typeface="Courier New"/>
              </a:rPr>
              <a:t>[0]</a:t>
            </a:r>
            <a:r>
              <a:rPr lang="en-US" sz="2400" dirty="0"/>
              <a:t> is the same as </a:t>
            </a:r>
            <a:r>
              <a:rPr lang="en-US" sz="2400" b="1" dirty="0">
                <a:latin typeface="Courier New"/>
                <a:cs typeface="Courier New"/>
              </a:rPr>
              <a:t>*</a:t>
            </a:r>
            <a:r>
              <a:rPr lang="en-US" sz="2400" b="1" dirty="0" err="1">
                <a:latin typeface="Courier New"/>
                <a:cs typeface="Courier New"/>
              </a:rPr>
              <a:t>ar</a:t>
            </a:r>
            <a:endParaRPr lang="en-US" sz="2400" b="1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</a:pPr>
            <a:r>
              <a:rPr lang="en-US" sz="2400" b="1" dirty="0" err="1">
                <a:latin typeface="Courier New"/>
                <a:cs typeface="Courier New"/>
              </a:rPr>
              <a:t>ar</a:t>
            </a:r>
            <a:r>
              <a:rPr lang="en-US" sz="2400" b="1" dirty="0">
                <a:latin typeface="Courier New"/>
                <a:cs typeface="Courier New"/>
              </a:rPr>
              <a:t>[2]</a:t>
            </a:r>
            <a:r>
              <a:rPr lang="en-US" sz="2400" dirty="0"/>
              <a:t> is the same as </a:t>
            </a:r>
            <a:r>
              <a:rPr lang="en-US" sz="2400" b="1" dirty="0">
                <a:latin typeface="Courier New"/>
                <a:cs typeface="Courier New"/>
              </a:rPr>
              <a:t>*(ar+2)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</a:t>
            </a:r>
            <a:r>
              <a:rPr lang="en-US" sz="2400" dirty="0" smtClean="0"/>
              <a:t>an </a:t>
            </a:r>
            <a:r>
              <a:rPr lang="en-US" sz="2400" dirty="0"/>
              <a:t>use pointer arithmetic to conveniently access </a:t>
            </a:r>
            <a:r>
              <a:rPr lang="en-US" sz="2400" dirty="0" smtClean="0"/>
              <a:t>arrays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Arrays are Very Primitive</a:t>
            </a:r>
            <a:endParaRPr lang="en-US" dirty="0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 array in C does not know its own length, and its bounds are not checked!</a:t>
            </a:r>
          </a:p>
          <a:p>
            <a:pPr lvl="1"/>
            <a:r>
              <a:rPr lang="en-US" dirty="0" smtClean="0"/>
              <a:t>Consequence: We can accidentally access off the end of an array</a:t>
            </a:r>
          </a:p>
          <a:p>
            <a:pPr lvl="1"/>
            <a:r>
              <a:rPr lang="en-US" dirty="0" smtClean="0"/>
              <a:t>Consequence: We must pass the array </a:t>
            </a:r>
            <a:r>
              <a:rPr lang="en-US" i="1" dirty="0" smtClean="0"/>
              <a:t>and its size </a:t>
            </a:r>
            <a:r>
              <a:rPr lang="en-US" dirty="0" smtClean="0"/>
              <a:t>to any procedure that is going to manipulate it</a:t>
            </a:r>
          </a:p>
          <a:p>
            <a:r>
              <a:rPr lang="en-US" dirty="0" smtClean="0"/>
              <a:t>Segmentation faults and bus errors:</a:t>
            </a:r>
          </a:p>
          <a:p>
            <a:pPr lvl="1"/>
            <a:r>
              <a:rPr lang="en-US" dirty="0" smtClean="0"/>
              <a:t>These are VERY difficult to find; </a:t>
            </a:r>
            <a:br>
              <a:rPr lang="en-US" dirty="0" smtClean="0"/>
            </a:br>
            <a:r>
              <a:rPr lang="en-US" dirty="0" smtClean="0"/>
              <a:t>be careful! (You’ll learn how to debug these in lab)</a:t>
            </a:r>
          </a:p>
          <a:p>
            <a:pPr lvl="1"/>
            <a:r>
              <a:rPr lang="en-US" dirty="0" smtClean="0"/>
              <a:t>But also “fun” to exploit: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“Stack overflow exploit”, maliciously write off the end of an array on the stack</a:t>
            </a:r>
          </a:p>
          <a:p>
            <a:pPr lvl="2"/>
            <a:r>
              <a:rPr lang="en-US" dirty="0" smtClean="0"/>
              <a:t>“Heap overflow exploit”, maliciously write off the end of an array on the heap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Defined Constants</a:t>
            </a:r>
            <a:endParaRPr lang="en-US" dirty="0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410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Array size </a:t>
            </a:r>
            <a:r>
              <a:rPr lang="en-US" i="1" dirty="0" err="1" smtClean="0"/>
              <a:t>n</a:t>
            </a:r>
            <a:r>
              <a:rPr lang="en-US" dirty="0" smtClean="0"/>
              <a:t>; want to access from </a:t>
            </a:r>
            <a:r>
              <a:rPr lang="en-US" i="1" dirty="0" smtClean="0"/>
              <a:t>0</a:t>
            </a:r>
            <a:r>
              <a:rPr lang="en-US" dirty="0" smtClean="0"/>
              <a:t> to </a:t>
            </a:r>
            <a:r>
              <a:rPr lang="en-US" i="1" dirty="0" smtClean="0"/>
              <a:t>n-1</a:t>
            </a:r>
            <a:r>
              <a:rPr lang="en-US" dirty="0" smtClean="0"/>
              <a:t>, so you should use counter AND utilize a variable for declaration &amp; </a:t>
            </a:r>
            <a:r>
              <a:rPr lang="en-US" dirty="0" err="1" smtClean="0"/>
              <a:t>incrementation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Bad pattern</a:t>
            </a:r>
            <a:br>
              <a:rPr lang="en-US" dirty="0" smtClean="0"/>
            </a:b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, ar[10];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err="1" smtClean="0">
                <a:latin typeface="Courier New"/>
                <a:cs typeface="Courier New"/>
              </a:rPr>
              <a:t>for(i</a:t>
            </a:r>
            <a:r>
              <a:rPr lang="en-US" b="1" dirty="0" smtClean="0">
                <a:latin typeface="Courier New"/>
                <a:cs typeface="Courier New"/>
              </a:rPr>
              <a:t> = 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&lt; 10;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++){ ... }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Better pattern</a:t>
            </a:r>
            <a:br>
              <a:rPr lang="en-US" dirty="0" smtClean="0"/>
            </a:br>
            <a:r>
              <a:rPr lang="en-US" b="1" dirty="0" err="1" smtClean="0">
                <a:latin typeface="Courier New"/>
                <a:cs typeface="Courier New"/>
              </a:rPr>
              <a:t>const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ARRAY_SIZE = 10;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, a[ARRAY_SIZE];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= 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/>
                <a:cs typeface="Courier New"/>
              </a:rPr>
              <a:t>&lt;</a:t>
            </a:r>
            <a:r>
              <a:rPr lang="en-US" b="1" dirty="0" smtClean="0">
                <a:latin typeface="Courier New"/>
                <a:cs typeface="Courier New"/>
              </a:rPr>
              <a:t> ARRAY_SIZE;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++){ ... }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SINGLE SOURCE OF TRUTH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You’re utilizing indirection and avoiding maintaining two copies of the number 10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DRY: “Don’t Repeat Yourself”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And don’t forget the </a:t>
            </a:r>
            <a:r>
              <a:rPr lang="en-US" dirty="0" smtClean="0">
                <a:solidFill>
                  <a:srgbClr val="00B050"/>
                </a:solidFill>
              </a:rPr>
              <a:t>&lt;</a:t>
            </a:r>
            <a:r>
              <a:rPr lang="en-US" dirty="0" smtClean="0"/>
              <a:t> rather than </a:t>
            </a:r>
            <a:r>
              <a:rPr lang="en-US" dirty="0" smtClean="0">
                <a:solidFill>
                  <a:srgbClr val="FF0000"/>
                </a:solidFill>
              </a:rPr>
              <a:t>&lt;=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When Nick took 60c, he lost a day to a “</a:t>
            </a:r>
            <a:r>
              <a:rPr lang="en-US" dirty="0" err="1" smtClean="0"/>
              <a:t>segfault</a:t>
            </a:r>
            <a:r>
              <a:rPr lang="en-US" dirty="0" smtClean="0"/>
              <a:t> in a </a:t>
            </a:r>
            <a:r>
              <a:rPr lang="en-US" dirty="0" err="1" smtClean="0"/>
              <a:t>malloc</a:t>
            </a:r>
            <a:r>
              <a:rPr lang="en-US" dirty="0" smtClean="0"/>
              <a:t> called by </a:t>
            </a:r>
            <a:r>
              <a:rPr lang="en-US" dirty="0" err="1" smtClean="0"/>
              <a:t>printf</a:t>
            </a:r>
            <a:r>
              <a:rPr lang="en-US" dirty="0" smtClean="0"/>
              <a:t> on large inputs”: Had a </a:t>
            </a:r>
            <a:r>
              <a:rPr lang="en-US" dirty="0" smtClean="0">
                <a:solidFill>
                  <a:srgbClr val="FF0000"/>
                </a:solidFill>
              </a:rPr>
              <a:t>&lt;=</a:t>
            </a:r>
            <a:r>
              <a:rPr lang="en-US" dirty="0" smtClean="0"/>
              <a:t> rather than a </a:t>
            </a:r>
            <a:r>
              <a:rPr lang="en-US" dirty="0" smtClean="0">
                <a:solidFill>
                  <a:srgbClr val="00B050"/>
                </a:solidFill>
              </a:rPr>
              <a:t>&lt;</a:t>
            </a:r>
            <a:r>
              <a:rPr lang="en-US" dirty="0" smtClean="0"/>
              <a:t> in a single array initialization!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4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Pointing to Different Size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895600"/>
          </a:xfrm>
        </p:spPr>
        <p:txBody>
          <a:bodyPr>
            <a:noAutofit/>
          </a:bodyPr>
          <a:lstStyle/>
          <a:p>
            <a:pPr marL="225425" indent="-225425"/>
            <a:r>
              <a:rPr lang="en-US" sz="2400" dirty="0" smtClean="0"/>
              <a:t>Modern machines are “byte-addressable”</a:t>
            </a:r>
          </a:p>
          <a:p>
            <a:pPr lvl="1"/>
            <a:r>
              <a:rPr lang="en-US" sz="2000" dirty="0" smtClean="0"/>
              <a:t>Hardware’s memory composed of 8-bit storage cells, each has a unique address</a:t>
            </a:r>
          </a:p>
          <a:p>
            <a:pPr marL="282575" indent="-282575">
              <a:tabLst>
                <a:tab pos="282575" algn="l"/>
              </a:tabLst>
            </a:pPr>
            <a:r>
              <a:rPr lang="en-US" sz="2400" dirty="0" smtClean="0"/>
              <a:t>A C pointer is just abstracted memory address</a:t>
            </a:r>
          </a:p>
          <a:p>
            <a:pPr marL="225425" indent="-225425"/>
            <a:r>
              <a:rPr lang="en-US" sz="2400" dirty="0" smtClean="0"/>
              <a:t>Type declaration tells compiler how many bytes to fetch on each access through pointer</a:t>
            </a:r>
          </a:p>
          <a:p>
            <a:pPr lvl="1"/>
            <a:r>
              <a:rPr lang="en-US" sz="2000" dirty="0" smtClean="0"/>
              <a:t>E.g., 32-bit integer stored in 4 consecutive 8-bit bytes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105400" y="4267201"/>
            <a:ext cx="304800" cy="685799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7010400" y="4572000"/>
            <a:ext cx="457200" cy="762000"/>
            <a:chOff x="7315200" y="4572000"/>
            <a:chExt cx="457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42</a:t>
              </a:r>
              <a:endParaRPr lang="en-US" i="1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629400" y="4572000"/>
            <a:ext cx="457200" cy="762000"/>
            <a:chOff x="7315200" y="4572000"/>
            <a:chExt cx="457200" cy="762000"/>
          </a:xfrm>
        </p:grpSpPr>
        <p:sp>
          <p:nvSpPr>
            <p:cNvPr id="79" name="Rectangle 78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43</a:t>
              </a:r>
              <a:endParaRPr lang="en-US" i="1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248400" y="4572000"/>
            <a:ext cx="457200" cy="762000"/>
            <a:chOff x="7315200" y="4572000"/>
            <a:chExt cx="457200" cy="762000"/>
          </a:xfrm>
        </p:grpSpPr>
        <p:sp>
          <p:nvSpPr>
            <p:cNvPr id="82" name="Rectangle 81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44</a:t>
              </a:r>
              <a:endParaRPr lang="en-US" i="1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867400" y="4572000"/>
            <a:ext cx="457200" cy="762000"/>
            <a:chOff x="7315200" y="4572000"/>
            <a:chExt cx="457200" cy="762000"/>
          </a:xfrm>
        </p:grpSpPr>
        <p:sp>
          <p:nvSpPr>
            <p:cNvPr id="85" name="Rectangle 84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45</a:t>
              </a:r>
              <a:endParaRPr lang="en-US" i="1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486400" y="4572000"/>
            <a:ext cx="457200" cy="762000"/>
            <a:chOff x="7315200" y="4572000"/>
            <a:chExt cx="457200" cy="762000"/>
          </a:xfrm>
        </p:grpSpPr>
        <p:sp>
          <p:nvSpPr>
            <p:cNvPr id="88" name="Rectangle 87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46</a:t>
              </a:r>
              <a:endParaRPr lang="en-US" i="1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105400" y="4572000"/>
            <a:ext cx="457200" cy="762000"/>
            <a:chOff x="7315200" y="4572000"/>
            <a:chExt cx="457200" cy="762000"/>
          </a:xfrm>
        </p:grpSpPr>
        <p:sp>
          <p:nvSpPr>
            <p:cNvPr id="91" name="Rectangle 90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47</a:t>
              </a:r>
              <a:endParaRPr lang="en-US" i="1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724400" y="4572000"/>
            <a:ext cx="457200" cy="762000"/>
            <a:chOff x="7315200" y="4572000"/>
            <a:chExt cx="457200" cy="762000"/>
          </a:xfrm>
        </p:grpSpPr>
        <p:sp>
          <p:nvSpPr>
            <p:cNvPr id="94" name="Rectangle 93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D7E4BD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48</a:t>
              </a:r>
              <a:endParaRPr lang="en-US" i="1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343400" y="4572000"/>
            <a:ext cx="457200" cy="762000"/>
            <a:chOff x="7315200" y="4572000"/>
            <a:chExt cx="457200" cy="762000"/>
          </a:xfrm>
        </p:grpSpPr>
        <p:sp>
          <p:nvSpPr>
            <p:cNvPr id="97" name="Rectangle 96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49</a:t>
              </a:r>
              <a:endParaRPr lang="en-US" i="1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962400" y="4572000"/>
            <a:ext cx="457200" cy="762000"/>
            <a:chOff x="7315200" y="4572000"/>
            <a:chExt cx="457200" cy="762000"/>
          </a:xfrm>
        </p:grpSpPr>
        <p:sp>
          <p:nvSpPr>
            <p:cNvPr id="100" name="Rectangle 99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D7E4BD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50</a:t>
              </a:r>
              <a:endParaRPr lang="en-US" i="1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581400" y="4572000"/>
            <a:ext cx="457200" cy="762000"/>
            <a:chOff x="7315200" y="4572000"/>
            <a:chExt cx="457200" cy="762000"/>
          </a:xfrm>
        </p:grpSpPr>
        <p:sp>
          <p:nvSpPr>
            <p:cNvPr id="103" name="Rectangle 102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D7E4BD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51</a:t>
              </a:r>
              <a:endParaRPr lang="en-US" i="1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200400" y="4572000"/>
            <a:ext cx="457200" cy="762000"/>
            <a:chOff x="7315200" y="4572000"/>
            <a:chExt cx="457200" cy="762000"/>
          </a:xfrm>
        </p:grpSpPr>
        <p:sp>
          <p:nvSpPr>
            <p:cNvPr id="106" name="Rectangle 105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/>
                <a:t>5</a:t>
              </a:r>
              <a:r>
                <a:rPr lang="en-US" i="1" dirty="0" smtClean="0"/>
                <a:t>2</a:t>
              </a:r>
              <a:endParaRPr lang="en-US" i="1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819400" y="4572000"/>
            <a:ext cx="457200" cy="762000"/>
            <a:chOff x="7315200" y="4572000"/>
            <a:chExt cx="457200" cy="762000"/>
          </a:xfrm>
        </p:grpSpPr>
        <p:sp>
          <p:nvSpPr>
            <p:cNvPr id="109" name="Rectangle 108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53</a:t>
              </a:r>
              <a:endParaRPr lang="en-US" i="1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438400" y="4572000"/>
            <a:ext cx="457200" cy="762000"/>
            <a:chOff x="7315200" y="4572000"/>
            <a:chExt cx="457200" cy="762000"/>
          </a:xfrm>
        </p:grpSpPr>
        <p:sp>
          <p:nvSpPr>
            <p:cNvPr id="112" name="Rectangle 111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54</a:t>
              </a:r>
              <a:endParaRPr lang="en-US" i="1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057400" y="4572000"/>
            <a:ext cx="457200" cy="762000"/>
            <a:chOff x="7315200" y="4572000"/>
            <a:chExt cx="457200" cy="762000"/>
          </a:xfrm>
        </p:grpSpPr>
        <p:sp>
          <p:nvSpPr>
            <p:cNvPr id="115" name="Rectangle 114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55</a:t>
              </a:r>
              <a:endParaRPr lang="en-US" i="1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676400" y="4572000"/>
            <a:ext cx="457200" cy="762000"/>
            <a:chOff x="7315200" y="4572000"/>
            <a:chExt cx="457200" cy="762000"/>
          </a:xfrm>
        </p:grpSpPr>
        <p:sp>
          <p:nvSpPr>
            <p:cNvPr id="118" name="Rectangle 117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56</a:t>
              </a:r>
              <a:endParaRPr lang="en-US" i="1" dirty="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295400" y="4572000"/>
            <a:ext cx="457200" cy="762000"/>
            <a:chOff x="7315200" y="4572000"/>
            <a:chExt cx="457200" cy="762000"/>
          </a:xfrm>
        </p:grpSpPr>
        <p:sp>
          <p:nvSpPr>
            <p:cNvPr id="121" name="Rectangle 120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8EB4E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57</a:t>
              </a:r>
              <a:endParaRPr lang="en-US" i="1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914400" y="4572000"/>
            <a:ext cx="457200" cy="762000"/>
            <a:chOff x="7315200" y="4572000"/>
            <a:chExt cx="457200" cy="762000"/>
          </a:xfrm>
        </p:grpSpPr>
        <p:sp>
          <p:nvSpPr>
            <p:cNvPr id="124" name="Rectangle 123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58</a:t>
              </a:r>
              <a:endParaRPr lang="en-US" i="1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33400" y="4572000"/>
            <a:ext cx="457200" cy="762000"/>
            <a:chOff x="7315200" y="4572000"/>
            <a:chExt cx="457200" cy="762000"/>
          </a:xfrm>
        </p:grpSpPr>
        <p:sp>
          <p:nvSpPr>
            <p:cNvPr id="127" name="Rectangle 126"/>
            <p:cNvSpPr/>
            <p:nvPr/>
          </p:nvSpPr>
          <p:spPr>
            <a:xfrm>
              <a:off x="7315200" y="4953000"/>
              <a:ext cx="3810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i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315200" y="4572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i="1" dirty="0" smtClean="0"/>
                <a:t>59</a:t>
              </a:r>
              <a:endParaRPr lang="en-US" i="1" dirty="0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5257800" y="3962400"/>
            <a:ext cx="101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/>
                <a:cs typeface="Courier"/>
              </a:rPr>
              <a:t>i</a:t>
            </a:r>
            <a:r>
              <a:rPr lang="en-US" b="1" dirty="0" err="1" smtClean="0">
                <a:latin typeface="Courier"/>
                <a:cs typeface="Courier"/>
              </a:rPr>
              <a:t>nt</a:t>
            </a:r>
            <a:r>
              <a:rPr lang="en-US" b="1" dirty="0" smtClean="0">
                <a:latin typeface="Courier"/>
                <a:cs typeface="Courier"/>
              </a:rPr>
              <a:t> *x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132" name="Left Brace 131"/>
          <p:cNvSpPr/>
          <p:nvPr/>
        </p:nvSpPr>
        <p:spPr>
          <a:xfrm rot="16200000">
            <a:off x="4191000" y="4876800"/>
            <a:ext cx="304800" cy="1524000"/>
          </a:xfrm>
          <a:prstGeom prst="leftBrace">
            <a:avLst/>
          </a:prstGeom>
          <a:ln>
            <a:solidFill>
              <a:schemeClr val="tx1"/>
            </a:solidFill>
            <a:headEnd type="non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3429000" y="5791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32-bit integer stored in four bytes</a:t>
            </a:r>
            <a:endParaRPr lang="en-US" dirty="0"/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2057400" y="4267200"/>
            <a:ext cx="304800" cy="685799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133600" y="3962400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short *y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136" name="Left Brace 135"/>
          <p:cNvSpPr/>
          <p:nvPr/>
        </p:nvSpPr>
        <p:spPr>
          <a:xfrm rot="16200000">
            <a:off x="1524000" y="5181600"/>
            <a:ext cx="304800" cy="762000"/>
          </a:xfrm>
          <a:prstGeom prst="leftBrace">
            <a:avLst/>
          </a:prstGeom>
          <a:ln>
            <a:solidFill>
              <a:schemeClr val="tx1"/>
            </a:solidFill>
            <a:headEnd type="non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533400" y="5791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16-bit short stored in two bytes</a:t>
            </a:r>
            <a:endParaRPr lang="en-US" dirty="0"/>
          </a:p>
        </p:txBody>
      </p:sp>
      <p:cxnSp>
        <p:nvCxnSpPr>
          <p:cNvPr id="138" name="Straight Arrow Connector 137"/>
          <p:cNvCxnSpPr/>
          <p:nvPr/>
        </p:nvCxnSpPr>
        <p:spPr>
          <a:xfrm flipV="1">
            <a:off x="7010400" y="4267200"/>
            <a:ext cx="304800" cy="685799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7162800" y="3962399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char *z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140" name="Left Brace 139"/>
          <p:cNvSpPr/>
          <p:nvPr/>
        </p:nvSpPr>
        <p:spPr>
          <a:xfrm rot="16200000">
            <a:off x="6667500" y="5372100"/>
            <a:ext cx="304800" cy="381000"/>
          </a:xfrm>
          <a:prstGeom prst="leftBrace">
            <a:avLst/>
          </a:prstGeom>
          <a:ln>
            <a:solidFill>
              <a:schemeClr val="tx1"/>
            </a:solidFill>
            <a:headEnd type="non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5867400" y="5715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8-bit character stored in one byte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7498036" y="4572000"/>
            <a:ext cx="1434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Byte address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362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sizeof</a:t>
            </a:r>
            <a:r>
              <a:rPr lang="en-US" dirty="0" smtClean="0"/>
              <a:t>()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(type) returns number of bytes in object</a:t>
            </a:r>
          </a:p>
          <a:p>
            <a:pPr lvl="1"/>
            <a:r>
              <a:rPr lang="en-US" dirty="0" smtClean="0"/>
              <a:t>But number of bits in a byte is not standardized</a:t>
            </a:r>
          </a:p>
          <a:p>
            <a:pPr lvl="2"/>
            <a:r>
              <a:rPr lang="en-US" dirty="0" smtClean="0"/>
              <a:t>In olden times, when dragons roamed the earth, bytes could be 5, 6, 7, 9 bits long</a:t>
            </a:r>
          </a:p>
          <a:p>
            <a:r>
              <a:rPr lang="en-US" dirty="0" smtClean="0"/>
              <a:t>By definition, </a:t>
            </a:r>
            <a:r>
              <a:rPr lang="en-US" dirty="0" err="1" smtClean="0"/>
              <a:t>sizeof</a:t>
            </a:r>
            <a:r>
              <a:rPr lang="en-US" dirty="0" smtClean="0"/>
              <a:t>(char)==1</a:t>
            </a:r>
          </a:p>
          <a:p>
            <a:r>
              <a:rPr lang="en-US" dirty="0" smtClean="0"/>
              <a:t>Can take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arg</a:t>
            </a:r>
            <a:r>
              <a:rPr lang="en-US" dirty="0" smtClean="0"/>
              <a:t>), or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structtype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We’ll see more of </a:t>
            </a:r>
            <a:r>
              <a:rPr lang="en-US" dirty="0" err="1" smtClean="0"/>
              <a:t>sizeof</a:t>
            </a:r>
            <a:r>
              <a:rPr lang="en-US" dirty="0" smtClean="0"/>
              <a:t> when we look at dynamic memory management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64392F-6F07-1144-8315-6BB650C02F5C}" type="slidenum">
              <a:rPr lang="en-US"/>
              <a:pPr/>
              <a:t>26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Pointer Arithmetic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563688"/>
          </a:xfrm>
        </p:spPr>
        <p:txBody>
          <a:bodyPr/>
          <a:lstStyle/>
          <a:p>
            <a:pPr lvl="1" eaLnBrk="1" hangingPunct="1">
              <a:buFont typeface="Wingdings" charset="2"/>
              <a:buNone/>
            </a:pPr>
            <a:r>
              <a:rPr lang="en-US" i="1" dirty="0"/>
              <a:t>pointer</a:t>
            </a:r>
            <a:r>
              <a:rPr lang="en-US" dirty="0"/>
              <a:t> + </a:t>
            </a:r>
            <a:r>
              <a:rPr lang="en-US" i="1" dirty="0"/>
              <a:t>number</a:t>
            </a:r>
            <a:r>
              <a:rPr lang="en-US" dirty="0"/>
              <a:t>		</a:t>
            </a:r>
            <a:r>
              <a:rPr lang="en-US" i="1" dirty="0"/>
              <a:t>pointer</a:t>
            </a:r>
            <a:r>
              <a:rPr lang="en-US" dirty="0"/>
              <a:t> – </a:t>
            </a:r>
            <a:r>
              <a:rPr lang="en-US" i="1" dirty="0" smtClean="0"/>
              <a:t>number</a:t>
            </a:r>
            <a:endParaRPr lang="en-US" dirty="0"/>
          </a:p>
          <a:p>
            <a:pPr lvl="1" eaLnBrk="1" hangingPunct="1">
              <a:buFont typeface="Wingdings" charset="2"/>
              <a:buNone/>
            </a:pPr>
            <a:r>
              <a:rPr lang="en-US" dirty="0" smtClean="0"/>
              <a:t>e.g</a:t>
            </a:r>
            <a:r>
              <a:rPr lang="en-US" dirty="0"/>
              <a:t>., </a:t>
            </a:r>
            <a:r>
              <a:rPr lang="en-US" i="1" dirty="0"/>
              <a:t>pointer</a:t>
            </a:r>
            <a:r>
              <a:rPr lang="en-US" dirty="0"/>
              <a:t> </a:t>
            </a:r>
            <a:r>
              <a:rPr lang="en-US" b="1" dirty="0">
                <a:latin typeface="Courier New" charset="0"/>
              </a:rPr>
              <a:t>+ 1</a:t>
            </a:r>
            <a:r>
              <a:rPr lang="en-US" dirty="0"/>
              <a:t>	   adds 1 </a:t>
            </a:r>
            <a:r>
              <a:rPr lang="en-US" u="sng" dirty="0"/>
              <a:t>something</a:t>
            </a:r>
            <a:r>
              <a:rPr lang="en-US" dirty="0"/>
              <a:t> to a pointer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00163" y="2667000"/>
            <a:ext cx="6551612" cy="1568450"/>
            <a:chOff x="816" y="1872"/>
            <a:chExt cx="4127" cy="988"/>
          </a:xfrm>
        </p:grpSpPr>
        <p:sp>
          <p:nvSpPr>
            <p:cNvPr id="29710" name="Text Box 5"/>
            <p:cNvSpPr txBox="1">
              <a:spLocks noChangeArrowheads="1"/>
            </p:cNvSpPr>
            <p:nvPr/>
          </p:nvSpPr>
          <p:spPr bwMode="auto">
            <a:xfrm>
              <a:off x="816" y="1872"/>
              <a:ext cx="892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>
                  <a:latin typeface="Courier New" charset="0"/>
                </a:rPr>
                <a:t>char   *</a:t>
              </a:r>
              <a:r>
                <a:rPr lang="en-US" sz="1600" b="1" dirty="0" err="1">
                  <a:latin typeface="Courier New" charset="0"/>
                </a:rPr>
                <a:t>p</a:t>
              </a:r>
              <a:r>
                <a:rPr lang="en-US" sz="1600" b="1" dirty="0">
                  <a:latin typeface="Courier New" charset="0"/>
                </a:rPr>
                <a:t>;</a:t>
              </a:r>
            </a:p>
            <a:p>
              <a:r>
                <a:rPr lang="en-US" sz="1600" b="1" dirty="0">
                  <a:latin typeface="Courier New" charset="0"/>
                </a:rPr>
                <a:t>char    a;</a:t>
              </a:r>
            </a:p>
            <a:p>
              <a:r>
                <a:rPr lang="en-US" sz="1600" b="1" dirty="0">
                  <a:latin typeface="Courier New" charset="0"/>
                </a:rPr>
                <a:t>char    </a:t>
              </a:r>
              <a:r>
                <a:rPr lang="en-US" sz="1600" b="1" dirty="0" err="1">
                  <a:latin typeface="Courier New" charset="0"/>
                </a:rPr>
                <a:t>b</a:t>
              </a:r>
              <a:r>
                <a:rPr lang="en-US" sz="1600" b="1" dirty="0">
                  <a:latin typeface="Courier New" charset="0"/>
                </a:rPr>
                <a:t>;</a:t>
              </a:r>
            </a:p>
            <a:p>
              <a:endParaRPr lang="en-US" sz="1600" b="1" dirty="0">
                <a:latin typeface="Courier New" charset="0"/>
              </a:endParaRPr>
            </a:p>
            <a:p>
              <a:r>
                <a:rPr lang="en-US" sz="1600" b="1" dirty="0" err="1">
                  <a:latin typeface="Courier New" charset="0"/>
                </a:rPr>
                <a:t>p</a:t>
              </a:r>
              <a:r>
                <a:rPr lang="en-US" sz="1600" b="1" dirty="0">
                  <a:latin typeface="Courier New" charset="0"/>
                </a:rPr>
                <a:t> = &amp;a;</a:t>
              </a:r>
            </a:p>
            <a:p>
              <a:r>
                <a:rPr lang="en-US" sz="1600" b="1" dirty="0" err="1">
                  <a:latin typeface="Courier New" charset="0"/>
                </a:rPr>
                <a:t>p</a:t>
              </a:r>
              <a:r>
                <a:rPr lang="en-US" sz="1600" b="1" dirty="0">
                  <a:latin typeface="Courier New" charset="0"/>
                </a:rPr>
                <a:t> += 1;</a:t>
              </a:r>
            </a:p>
          </p:txBody>
        </p:sp>
        <p:sp>
          <p:nvSpPr>
            <p:cNvPr id="29711" name="Text Box 6"/>
            <p:cNvSpPr txBox="1">
              <a:spLocks noChangeArrowheads="1"/>
            </p:cNvSpPr>
            <p:nvPr/>
          </p:nvSpPr>
          <p:spPr bwMode="auto">
            <a:xfrm>
              <a:off x="4128" y="1872"/>
              <a:ext cx="815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 err="1">
                  <a:latin typeface="Courier New" charset="0"/>
                </a:rPr>
                <a:t>int</a:t>
              </a:r>
              <a:r>
                <a:rPr lang="en-US" sz="1600" b="1" dirty="0">
                  <a:latin typeface="Courier New" charset="0"/>
                </a:rPr>
                <a:t>   *p;</a:t>
              </a:r>
            </a:p>
            <a:p>
              <a:r>
                <a:rPr lang="en-US" sz="1600" b="1" dirty="0" err="1">
                  <a:latin typeface="Courier New" charset="0"/>
                </a:rPr>
                <a:t>int</a:t>
              </a:r>
              <a:r>
                <a:rPr lang="en-US" sz="1600" b="1" dirty="0">
                  <a:latin typeface="Courier New" charset="0"/>
                </a:rPr>
                <a:t>    a;</a:t>
              </a:r>
            </a:p>
            <a:p>
              <a:r>
                <a:rPr lang="en-US" sz="1600" b="1" dirty="0" err="1">
                  <a:latin typeface="Courier New" charset="0"/>
                </a:rPr>
                <a:t>int</a:t>
              </a:r>
              <a:r>
                <a:rPr lang="en-US" sz="1600" b="1" dirty="0">
                  <a:latin typeface="Courier New" charset="0"/>
                </a:rPr>
                <a:t>    b;</a:t>
              </a:r>
            </a:p>
            <a:p>
              <a:endParaRPr lang="en-US" sz="1600" b="1" dirty="0">
                <a:latin typeface="Courier New" charset="0"/>
              </a:endParaRPr>
            </a:p>
            <a:p>
              <a:r>
                <a:rPr lang="en-US" sz="1600" b="1" dirty="0">
                  <a:latin typeface="Courier New" charset="0"/>
                </a:rPr>
                <a:t>p = &amp;a;</a:t>
              </a:r>
            </a:p>
            <a:p>
              <a:r>
                <a:rPr lang="en-US" sz="1600" b="1" dirty="0">
                  <a:latin typeface="Courier New" charset="0"/>
                </a:rPr>
                <a:t>p += 1;</a:t>
              </a:r>
            </a:p>
          </p:txBody>
        </p:sp>
      </p:grp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2667001" y="3581400"/>
            <a:ext cx="3657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In each, </a:t>
            </a:r>
            <a:r>
              <a:rPr lang="en-US" sz="2000" dirty="0" err="1">
                <a:latin typeface="+mj-lt"/>
              </a:rPr>
              <a:t>p</a:t>
            </a:r>
            <a:r>
              <a:rPr lang="en-US" sz="2000" dirty="0">
                <a:latin typeface="+mj-lt"/>
              </a:rPr>
              <a:t> now points to </a:t>
            </a:r>
            <a:r>
              <a:rPr lang="en-US" sz="2000" dirty="0" err="1">
                <a:latin typeface="+mj-lt"/>
              </a:rPr>
              <a:t>b</a:t>
            </a:r>
            <a:endParaRPr lang="en-US" sz="2000" dirty="0">
              <a:latin typeface="+mj-lt"/>
            </a:endParaRPr>
          </a:p>
          <a:p>
            <a:pPr algn="ctr"/>
            <a:r>
              <a:rPr lang="en-US" sz="2000" dirty="0">
                <a:latin typeface="+mj-lt"/>
              </a:rPr>
              <a:t>(Assuming compiler doesn’t reorder variables in </a:t>
            </a:r>
            <a:r>
              <a:rPr lang="en-US" sz="2000" dirty="0" smtClean="0">
                <a:latin typeface="+mj-lt"/>
              </a:rPr>
              <a:t>memory. 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Never code like this!!!!</a:t>
            </a:r>
            <a:r>
              <a:rPr lang="en-US" sz="2000" dirty="0" smtClean="0">
                <a:latin typeface="+mj-lt"/>
              </a:rPr>
              <a:t>)</a:t>
            </a:r>
            <a:endParaRPr lang="en-US" sz="2000" dirty="0">
              <a:latin typeface="+mj-lt"/>
            </a:endParaRPr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 flipH="1">
            <a:off x="2514600" y="4056062"/>
            <a:ext cx="471488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>
            <a:off x="6157913" y="4056062"/>
            <a:ext cx="471487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533400" y="4981575"/>
            <a:ext cx="2890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Adds </a:t>
            </a:r>
            <a:r>
              <a:rPr lang="en-US" sz="2000" b="1" dirty="0">
                <a:latin typeface="Courier New"/>
                <a:cs typeface="Courier New"/>
              </a:rPr>
              <a:t>1*</a:t>
            </a:r>
            <a:r>
              <a:rPr lang="en-US" sz="2000" b="1" dirty="0" err="1">
                <a:latin typeface="Courier New"/>
                <a:cs typeface="Courier New"/>
              </a:rPr>
              <a:t>sizeof(char</a:t>
            </a:r>
            <a:r>
              <a:rPr lang="en-US" sz="2000" b="1" dirty="0">
                <a:latin typeface="Courier New"/>
                <a:cs typeface="Courier New"/>
              </a:rPr>
              <a:t>) </a:t>
            </a:r>
            <a:r>
              <a:rPr lang="en-US" sz="2000" dirty="0">
                <a:latin typeface="+mj-lt"/>
              </a:rPr>
              <a:t>to the memory address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5715000" y="4981575"/>
            <a:ext cx="28003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Adds </a:t>
            </a:r>
            <a:r>
              <a:rPr lang="en-US" sz="2000" b="1" dirty="0">
                <a:latin typeface="Courier New"/>
                <a:cs typeface="Courier New"/>
              </a:rPr>
              <a:t>1*</a:t>
            </a:r>
            <a:r>
              <a:rPr lang="en-US" sz="2000" b="1" dirty="0" err="1">
                <a:latin typeface="Courier New"/>
                <a:cs typeface="Courier New"/>
              </a:rPr>
              <a:t>sizeof(int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to the memory address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1194678" y="5759450"/>
            <a:ext cx="66990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i="1" dirty="0">
                <a:latin typeface="+mj-lt"/>
              </a:rPr>
              <a:t>Pointer arithmetic should be used </a:t>
            </a:r>
            <a:r>
              <a:rPr lang="en-US" sz="2800" i="1" u="sng" dirty="0">
                <a:latin typeface="+mj-lt"/>
              </a:rPr>
              <a:t>cautiously</a:t>
            </a:r>
          </a:p>
        </p:txBody>
      </p:sp>
    </p:spTree>
    <p:extLst>
      <p:ext uri="{BB962C8B-B14F-4D97-AF65-F5344CB8AC3E}">
        <p14:creationId xmlns:p14="http://schemas.microsoft.com/office/powerpoint/2010/main" val="503416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/>
      <p:bldP spid="107529" grpId="0" animBg="1"/>
      <p:bldP spid="107530" grpId="0" animBg="1"/>
      <p:bldP spid="107532" grpId="0"/>
      <p:bldP spid="107533" grpId="0"/>
      <p:bldP spid="10753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a Pointer Argument?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if want function to change a pointer?</a:t>
            </a:r>
          </a:p>
          <a:p>
            <a:r>
              <a:rPr lang="en-US" dirty="0" smtClean="0"/>
              <a:t>What gets printed?</a:t>
            </a:r>
            <a:endParaRPr lang="en-US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617370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latin typeface="Courier"/>
                <a:cs typeface="Courier"/>
              </a:rPr>
              <a:t>v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oid 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nc_ptr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*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p)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{    p =  p + 1;   }</a:t>
            </a:r>
          </a:p>
          <a:p>
            <a:endParaRPr lang="en-US" sz="2400" b="1" dirty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A[3] = {50, 60, 70};</a:t>
            </a:r>
          </a:p>
          <a:p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* q 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= A;</a:t>
            </a:r>
          </a:p>
          <a:p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inc_ptr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( 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q);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(“*q = %d\n”, *q);</a:t>
            </a:r>
          </a:p>
        </p:txBody>
      </p:sp>
      <p:sp>
        <p:nvSpPr>
          <p:cNvPr id="1640453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465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"/>
                <a:cs typeface="Courier"/>
              </a:rPr>
              <a:t>*q = 50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91200" y="4724400"/>
            <a:ext cx="2971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67818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77724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9594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50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9500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60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79406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70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908951" y="3714750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A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258201" y="3622675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q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6096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477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30947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5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to a Pointer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Solution! Pass a pointer to a pointer, declared as </a:t>
            </a:r>
            <a:r>
              <a:rPr lang="en-US" b="1" dirty="0" smtClean="0">
                <a:latin typeface="Courier"/>
                <a:cs typeface="Courier"/>
              </a:rPr>
              <a:t>**h</a:t>
            </a:r>
          </a:p>
          <a:p>
            <a:r>
              <a:rPr lang="en-US" dirty="0" smtClean="0"/>
              <a:t>Now what gets printed?</a:t>
            </a:r>
            <a:endParaRPr lang="en-US" dirty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617370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void </a:t>
            </a:r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inc_ptr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**h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{   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*h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= 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*h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+ 1;   }</a:t>
            </a:r>
          </a:p>
          <a:p>
            <a:endParaRPr lang="en-US" sz="2400" b="1" dirty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A[3] = {50, 60, 70};</a:t>
            </a:r>
          </a:p>
          <a:p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* q 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= A;</a:t>
            </a:r>
          </a:p>
          <a:p>
            <a:r>
              <a:rPr lang="en-US" sz="2400" b="1" dirty="0" err="1" smtClean="0">
                <a:solidFill>
                  <a:schemeClr val="tx1"/>
                </a:solidFill>
                <a:latin typeface="Courier"/>
                <a:cs typeface="Courier"/>
              </a:rPr>
              <a:t>inc_ptr</a:t>
            </a:r>
            <a:r>
              <a:rPr lang="en-US" sz="2400" b="1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&amp;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q);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(“*q = %d\n”, *q);</a:t>
            </a:r>
          </a:p>
        </p:txBody>
      </p:sp>
      <p:sp>
        <p:nvSpPr>
          <p:cNvPr id="1642501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465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"/>
                <a:cs typeface="Courier"/>
              </a:rPr>
              <a:t>*q =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60</a:t>
            </a:r>
            <a:endParaRPr lang="en-US" sz="2400" b="1">
              <a:latin typeface="Courier"/>
              <a:cs typeface="Courier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791200" y="4724400"/>
            <a:ext cx="2971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67818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77724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9594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50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9500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60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9406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70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5908951" y="3714750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A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6096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257925" y="3622675"/>
            <a:ext cx="403225" cy="949325"/>
            <a:chOff x="3942" y="2282"/>
            <a:chExt cx="254" cy="598"/>
          </a:xfrm>
        </p:grpSpPr>
        <p:sp>
          <p:nvSpPr>
            <p:cNvPr id="27666" name="Rectangle 15"/>
            <p:cNvSpPr>
              <a:spLocks noChangeArrowheads="1"/>
            </p:cNvSpPr>
            <p:nvPr/>
          </p:nvSpPr>
          <p:spPr bwMode="auto">
            <a:xfrm>
              <a:off x="3942" y="2282"/>
              <a:ext cx="254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  <a:cs typeface="Courier"/>
                </a:rPr>
                <a:t>q</a:t>
              </a:r>
            </a:p>
          </p:txBody>
        </p:sp>
        <p:sp>
          <p:nvSpPr>
            <p:cNvPr id="27667" name="Line 16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"/>
                <a:cs typeface="Courier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007225" y="3614738"/>
            <a:ext cx="403225" cy="949325"/>
            <a:chOff x="3942" y="2282"/>
            <a:chExt cx="254" cy="598"/>
          </a:xfrm>
        </p:grpSpPr>
        <p:sp>
          <p:nvSpPr>
            <p:cNvPr id="27664" name="Rectangle 18"/>
            <p:cNvSpPr>
              <a:spLocks noChangeArrowheads="1"/>
            </p:cNvSpPr>
            <p:nvPr/>
          </p:nvSpPr>
          <p:spPr bwMode="auto">
            <a:xfrm>
              <a:off x="3942" y="2282"/>
              <a:ext cx="254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  <a:cs typeface="Courier"/>
                </a:rPr>
                <a:t>q</a:t>
              </a:r>
            </a:p>
          </p:txBody>
        </p:sp>
        <p:sp>
          <p:nvSpPr>
            <p:cNvPr id="27665" name="Line 19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"/>
                <a:cs typeface="Courie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72702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50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In Conclusion, …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data is in memory</a:t>
            </a:r>
          </a:p>
          <a:p>
            <a:pPr lvl="1"/>
            <a:r>
              <a:rPr lang="en-US" dirty="0" smtClean="0"/>
              <a:t>Each memory location has an address to use to refer to it and a value stored in it</a:t>
            </a:r>
          </a:p>
          <a:p>
            <a:r>
              <a:rPr lang="en-US" dirty="0" smtClean="0"/>
              <a:t>Pointer is a C version (abstraction) of a data address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/>
              <a:t>  “follows” a pointer to its value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&amp;</a:t>
            </a:r>
            <a:r>
              <a:rPr lang="en-US" dirty="0" smtClean="0"/>
              <a:t>  gets the address of a value</a:t>
            </a:r>
          </a:p>
          <a:p>
            <a:pPr lvl="1"/>
            <a:r>
              <a:rPr lang="en-US" dirty="0" smtClean="0"/>
              <a:t>Arrays and strings are implemented as variations on pointers</a:t>
            </a:r>
          </a:p>
          <a:p>
            <a:r>
              <a:rPr lang="en-US" dirty="0" smtClean="0"/>
              <a:t>C is an efficient language, but leaves safety to the programmer</a:t>
            </a:r>
          </a:p>
          <a:p>
            <a:pPr lvl="1"/>
            <a:r>
              <a:rPr lang="en-US" dirty="0" smtClean="0"/>
              <a:t>Variables not automatically initialized</a:t>
            </a:r>
          </a:p>
          <a:p>
            <a:pPr lvl="1"/>
            <a:r>
              <a:rPr lang="en-US" dirty="0" smtClean="0"/>
              <a:t>Use pointers with care: they are a common source of bugs in programs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0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Address vs. Value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Consider memory to be a single huge array</a:t>
            </a:r>
          </a:p>
          <a:p>
            <a:pPr lvl="1"/>
            <a:r>
              <a:rPr lang="en-US" dirty="0" smtClean="0"/>
              <a:t>Each cell of the array has an address associated with it</a:t>
            </a:r>
          </a:p>
          <a:p>
            <a:pPr lvl="1"/>
            <a:r>
              <a:rPr lang="en-US" dirty="0" smtClean="0"/>
              <a:t>Each cell also stores some value</a:t>
            </a:r>
          </a:p>
          <a:p>
            <a:pPr lvl="1"/>
            <a:r>
              <a:rPr lang="en-US" dirty="0" smtClean="0"/>
              <a:t>For addresses do we use signed or unsigned numbers? Negative address?!</a:t>
            </a:r>
          </a:p>
          <a:p>
            <a:r>
              <a:rPr lang="en-US" dirty="0" smtClean="0"/>
              <a:t>Don’t confuse the address referring to a memory location with the value stored there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02252" y="5692775"/>
            <a:ext cx="6875463" cy="631825"/>
            <a:chOff x="288" y="3216"/>
            <a:chExt cx="4331" cy="398"/>
          </a:xfrm>
        </p:grpSpPr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6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7" name="Rectangle 6"/>
            <p:cNvSpPr>
              <a:spLocks noChangeArrowheads="1"/>
            </p:cNvSpPr>
            <p:nvPr/>
          </p:nvSpPr>
          <p:spPr bwMode="auto">
            <a:xfrm>
              <a:off x="9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8" name="Rectangle 7"/>
            <p:cNvSpPr>
              <a:spLocks noChangeArrowheads="1"/>
            </p:cNvSpPr>
            <p:nvPr/>
          </p:nvSpPr>
          <p:spPr bwMode="auto">
            <a:xfrm>
              <a:off x="11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9" name="Rectangle 8"/>
            <p:cNvSpPr>
              <a:spLocks noChangeArrowheads="1"/>
            </p:cNvSpPr>
            <p:nvPr/>
          </p:nvSpPr>
          <p:spPr bwMode="auto">
            <a:xfrm>
              <a:off x="16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0" name="Rectangle 9"/>
            <p:cNvSpPr>
              <a:spLocks noChangeArrowheads="1"/>
            </p:cNvSpPr>
            <p:nvPr/>
          </p:nvSpPr>
          <p:spPr bwMode="auto">
            <a:xfrm>
              <a:off x="13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1" name="Rectangle 10"/>
            <p:cNvSpPr>
              <a:spLocks noChangeArrowheads="1"/>
            </p:cNvSpPr>
            <p:nvPr/>
          </p:nvSpPr>
          <p:spPr bwMode="auto">
            <a:xfrm>
              <a:off x="18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2" name="Rectangle 11"/>
            <p:cNvSpPr>
              <a:spLocks noChangeArrowheads="1"/>
            </p:cNvSpPr>
            <p:nvPr/>
          </p:nvSpPr>
          <p:spPr bwMode="auto">
            <a:xfrm>
              <a:off x="21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3" name="Rectangle 12"/>
            <p:cNvSpPr>
              <a:spLocks noChangeArrowheads="1"/>
            </p:cNvSpPr>
            <p:nvPr/>
          </p:nvSpPr>
          <p:spPr bwMode="auto">
            <a:xfrm>
              <a:off x="23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4" name="Rectangle 13"/>
            <p:cNvSpPr>
              <a:spLocks noChangeArrowheads="1"/>
            </p:cNvSpPr>
            <p:nvPr/>
          </p:nvSpPr>
          <p:spPr bwMode="auto">
            <a:xfrm>
              <a:off x="25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Rectangle 14"/>
            <p:cNvSpPr>
              <a:spLocks noChangeArrowheads="1"/>
            </p:cNvSpPr>
            <p:nvPr/>
          </p:nvSpPr>
          <p:spPr bwMode="auto">
            <a:xfrm>
              <a:off x="28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6" name="Rectangle 15"/>
            <p:cNvSpPr>
              <a:spLocks noChangeArrowheads="1"/>
            </p:cNvSpPr>
            <p:nvPr/>
          </p:nvSpPr>
          <p:spPr bwMode="auto">
            <a:xfrm>
              <a:off x="30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7" name="Rectangle 16"/>
            <p:cNvSpPr>
              <a:spLocks noChangeArrowheads="1"/>
            </p:cNvSpPr>
            <p:nvPr/>
          </p:nvSpPr>
          <p:spPr bwMode="auto">
            <a:xfrm>
              <a:off x="33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8" name="Rectangle 17"/>
            <p:cNvSpPr>
              <a:spLocks noChangeArrowheads="1"/>
            </p:cNvSpPr>
            <p:nvPr/>
          </p:nvSpPr>
          <p:spPr bwMode="auto">
            <a:xfrm>
              <a:off x="35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9" name="Rectangle 18"/>
            <p:cNvSpPr>
              <a:spLocks noChangeArrowheads="1"/>
            </p:cNvSpPr>
            <p:nvPr/>
          </p:nvSpPr>
          <p:spPr bwMode="auto">
            <a:xfrm>
              <a:off x="37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0" name="Rectangle 19"/>
            <p:cNvSpPr>
              <a:spLocks noChangeArrowheads="1"/>
            </p:cNvSpPr>
            <p:nvPr/>
          </p:nvSpPr>
          <p:spPr bwMode="auto">
            <a:xfrm>
              <a:off x="40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Text Box 20"/>
            <p:cNvSpPr txBox="1">
              <a:spLocks noChangeArrowheads="1"/>
            </p:cNvSpPr>
            <p:nvPr/>
          </p:nvSpPr>
          <p:spPr bwMode="auto">
            <a:xfrm>
              <a:off x="138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23</a:t>
              </a:r>
              <a:endParaRPr lang="en-US" sz="2000"/>
            </a:p>
          </p:txBody>
        </p:sp>
        <p:sp>
          <p:nvSpPr>
            <p:cNvPr id="35862" name="Text Box 21"/>
            <p:cNvSpPr txBox="1">
              <a:spLocks noChangeArrowheads="1"/>
            </p:cNvSpPr>
            <p:nvPr/>
          </p:nvSpPr>
          <p:spPr bwMode="auto">
            <a:xfrm>
              <a:off x="282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42</a:t>
              </a:r>
              <a:endParaRPr lang="en-US" sz="2000"/>
            </a:p>
          </p:txBody>
        </p:sp>
        <p:sp>
          <p:nvSpPr>
            <p:cNvPr id="35863" name="Text Box 22"/>
            <p:cNvSpPr txBox="1">
              <a:spLocks noChangeArrowheads="1"/>
            </p:cNvSpPr>
            <p:nvPr/>
          </p:nvSpPr>
          <p:spPr bwMode="auto">
            <a:xfrm>
              <a:off x="4272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4" name="Text Box 23"/>
            <p:cNvSpPr txBox="1">
              <a:spLocks noChangeArrowheads="1"/>
            </p:cNvSpPr>
            <p:nvPr/>
          </p:nvSpPr>
          <p:spPr bwMode="auto">
            <a:xfrm>
              <a:off x="288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5" name="Text Box 24"/>
            <p:cNvSpPr txBox="1">
              <a:spLocks noChangeArrowheads="1"/>
            </p:cNvSpPr>
            <p:nvPr/>
          </p:nvSpPr>
          <p:spPr bwMode="auto">
            <a:xfrm>
              <a:off x="633" y="3216"/>
              <a:ext cx="1451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/>
                <a:t>101</a:t>
              </a:r>
              <a:r>
                <a:rPr lang="en-US" sz="1700" dirty="0" smtClean="0"/>
                <a:t> 102 103 104 105 </a:t>
              </a:r>
              <a:r>
                <a:rPr lang="en-US" sz="1700" dirty="0"/>
                <a:t>...</a:t>
              </a:r>
            </a:p>
          </p:txBody>
        </p:sp>
      </p:grpSp>
      <p:sp>
        <p:nvSpPr>
          <p:cNvPr id="35845" name="Rectangle 25"/>
          <p:cNvSpPr>
            <a:spLocks noChangeArrowheads="1"/>
          </p:cNvSpPr>
          <p:nvPr/>
        </p:nvSpPr>
        <p:spPr bwMode="auto">
          <a:xfrm>
            <a:off x="685800" y="838200"/>
            <a:ext cx="7848600" cy="246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66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/>
              <a:t>address </a:t>
            </a:r>
            <a:r>
              <a:rPr lang="en-US" dirty="0" smtClean="0"/>
              <a:t>refers to a particular memory location; e.g., it points to a memory location</a:t>
            </a:r>
          </a:p>
          <a:p>
            <a:r>
              <a:rPr lang="en-US" i="1" dirty="0" smtClean="0"/>
              <a:t>Pointer</a:t>
            </a:r>
            <a:r>
              <a:rPr lang="en-US" dirty="0" smtClean="0"/>
              <a:t>: A variable that contains the address of a variable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3886200"/>
            <a:ext cx="7637463" cy="2062163"/>
            <a:chOff x="432" y="2599"/>
            <a:chExt cx="4811" cy="129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12" y="3024"/>
              <a:ext cx="4331" cy="398"/>
              <a:chOff x="288" y="3216"/>
              <a:chExt cx="4331" cy="398"/>
            </a:xfrm>
          </p:grpSpPr>
          <p:sp>
            <p:nvSpPr>
              <p:cNvPr id="37903" name="Rectangle 6"/>
              <p:cNvSpPr>
                <a:spLocks noChangeArrowheads="1"/>
              </p:cNvSpPr>
              <p:nvPr/>
            </p:nvSpPr>
            <p:spPr bwMode="auto">
              <a:xfrm>
                <a:off x="6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4" name="Rectangle 7"/>
              <p:cNvSpPr>
                <a:spLocks noChangeArrowheads="1"/>
              </p:cNvSpPr>
              <p:nvPr/>
            </p:nvSpPr>
            <p:spPr bwMode="auto">
              <a:xfrm>
                <a:off x="9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5" name="Rectangle 8"/>
              <p:cNvSpPr>
                <a:spLocks noChangeArrowheads="1"/>
              </p:cNvSpPr>
              <p:nvPr/>
            </p:nvSpPr>
            <p:spPr bwMode="auto">
              <a:xfrm>
                <a:off x="11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6" name="Rectangle 9"/>
              <p:cNvSpPr>
                <a:spLocks noChangeArrowheads="1"/>
              </p:cNvSpPr>
              <p:nvPr/>
            </p:nvSpPr>
            <p:spPr bwMode="auto">
              <a:xfrm>
                <a:off x="16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7" name="Rectangle 10"/>
              <p:cNvSpPr>
                <a:spLocks noChangeArrowheads="1"/>
              </p:cNvSpPr>
              <p:nvPr/>
            </p:nvSpPr>
            <p:spPr bwMode="auto">
              <a:xfrm>
                <a:off x="13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8" name="Rectangle 11"/>
              <p:cNvSpPr>
                <a:spLocks noChangeArrowheads="1"/>
              </p:cNvSpPr>
              <p:nvPr/>
            </p:nvSpPr>
            <p:spPr bwMode="auto">
              <a:xfrm>
                <a:off x="18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9" name="Rectangle 12"/>
              <p:cNvSpPr>
                <a:spLocks noChangeArrowheads="1"/>
              </p:cNvSpPr>
              <p:nvPr/>
            </p:nvSpPr>
            <p:spPr bwMode="auto">
              <a:xfrm>
                <a:off x="21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0" name="Rectangle 13"/>
              <p:cNvSpPr>
                <a:spLocks noChangeArrowheads="1"/>
              </p:cNvSpPr>
              <p:nvPr/>
            </p:nvSpPr>
            <p:spPr bwMode="auto">
              <a:xfrm>
                <a:off x="23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1" name="Rectangle 14"/>
              <p:cNvSpPr>
                <a:spLocks noChangeArrowheads="1"/>
              </p:cNvSpPr>
              <p:nvPr/>
            </p:nvSpPr>
            <p:spPr bwMode="auto">
              <a:xfrm>
                <a:off x="25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2" name="Rectangle 15"/>
              <p:cNvSpPr>
                <a:spLocks noChangeArrowheads="1"/>
              </p:cNvSpPr>
              <p:nvPr/>
            </p:nvSpPr>
            <p:spPr bwMode="auto">
              <a:xfrm>
                <a:off x="28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3" name="Rectangle 16"/>
              <p:cNvSpPr>
                <a:spLocks noChangeArrowheads="1"/>
              </p:cNvSpPr>
              <p:nvPr/>
            </p:nvSpPr>
            <p:spPr bwMode="auto">
              <a:xfrm>
                <a:off x="30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4" name="Rectangle 17"/>
              <p:cNvSpPr>
                <a:spLocks noChangeArrowheads="1"/>
              </p:cNvSpPr>
              <p:nvPr/>
            </p:nvSpPr>
            <p:spPr bwMode="auto">
              <a:xfrm>
                <a:off x="33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5" name="Rectangle 18"/>
              <p:cNvSpPr>
                <a:spLocks noChangeArrowheads="1"/>
              </p:cNvSpPr>
              <p:nvPr/>
            </p:nvSpPr>
            <p:spPr bwMode="auto">
              <a:xfrm>
                <a:off x="35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6" name="Rectangle 19"/>
              <p:cNvSpPr>
                <a:spLocks noChangeArrowheads="1"/>
              </p:cNvSpPr>
              <p:nvPr/>
            </p:nvSpPr>
            <p:spPr bwMode="auto">
              <a:xfrm>
                <a:off x="37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7" name="Rectangle 20"/>
              <p:cNvSpPr>
                <a:spLocks noChangeArrowheads="1"/>
              </p:cNvSpPr>
              <p:nvPr/>
            </p:nvSpPr>
            <p:spPr bwMode="auto">
              <a:xfrm>
                <a:off x="40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8" name="Text Box 21"/>
              <p:cNvSpPr txBox="1">
                <a:spLocks noChangeArrowheads="1"/>
              </p:cNvSpPr>
              <p:nvPr/>
            </p:nvSpPr>
            <p:spPr bwMode="auto">
              <a:xfrm>
                <a:off x="138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23</a:t>
                </a:r>
                <a:endParaRPr lang="en-US" sz="2000"/>
              </a:p>
            </p:txBody>
          </p:sp>
          <p:sp>
            <p:nvSpPr>
              <p:cNvPr id="37919" name="Text Box 22"/>
              <p:cNvSpPr txBox="1">
                <a:spLocks noChangeArrowheads="1"/>
              </p:cNvSpPr>
              <p:nvPr/>
            </p:nvSpPr>
            <p:spPr bwMode="auto">
              <a:xfrm>
                <a:off x="282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42</a:t>
                </a:r>
                <a:endParaRPr lang="en-US" sz="2000"/>
              </a:p>
            </p:txBody>
          </p:sp>
          <p:sp>
            <p:nvSpPr>
              <p:cNvPr id="37920" name="Text Box 23"/>
              <p:cNvSpPr txBox="1">
                <a:spLocks noChangeArrowheads="1"/>
              </p:cNvSpPr>
              <p:nvPr/>
            </p:nvSpPr>
            <p:spPr bwMode="auto">
              <a:xfrm>
                <a:off x="4272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1" name="Text Box 24"/>
              <p:cNvSpPr txBox="1">
                <a:spLocks noChangeArrowheads="1"/>
              </p:cNvSpPr>
              <p:nvPr/>
            </p:nvSpPr>
            <p:spPr bwMode="auto">
              <a:xfrm>
                <a:off x="288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2" name="Text Box 25"/>
              <p:cNvSpPr txBox="1">
                <a:spLocks noChangeArrowheads="1"/>
              </p:cNvSpPr>
              <p:nvPr/>
            </p:nvSpPr>
            <p:spPr bwMode="auto">
              <a:xfrm>
                <a:off x="624" y="3216"/>
                <a:ext cx="1420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700" dirty="0">
                    <a:solidFill>
                      <a:schemeClr val="tx1"/>
                    </a:solidFill>
                  </a:rPr>
                  <a:t>101 102 103 104 105 ...</a:t>
                </a:r>
                <a:endParaRPr lang="en-US" sz="1700" dirty="0"/>
              </a:p>
            </p:txBody>
          </p:sp>
        </p:grpSp>
        <p:sp>
          <p:nvSpPr>
            <p:cNvPr id="37897" name="Text Box 26"/>
            <p:cNvSpPr txBox="1">
              <a:spLocks noChangeArrowheads="1"/>
            </p:cNvSpPr>
            <p:nvPr/>
          </p:nvSpPr>
          <p:spPr bwMode="auto">
            <a:xfrm>
              <a:off x="2044" y="3360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x</a:t>
              </a:r>
              <a:endParaRPr lang="en-US" sz="2000"/>
            </a:p>
          </p:txBody>
        </p:sp>
        <p:sp>
          <p:nvSpPr>
            <p:cNvPr id="37898" name="Text Box 27"/>
            <p:cNvSpPr txBox="1">
              <a:spLocks noChangeArrowheads="1"/>
            </p:cNvSpPr>
            <p:nvPr/>
          </p:nvSpPr>
          <p:spPr bwMode="auto">
            <a:xfrm>
              <a:off x="3500" y="336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y</a:t>
              </a:r>
              <a:endParaRPr lang="en-US" sz="2000"/>
            </a:p>
          </p:txBody>
        </p:sp>
        <p:cxnSp>
          <p:nvCxnSpPr>
            <p:cNvPr id="37899" name="AutoShape 28"/>
            <p:cNvCxnSpPr>
              <a:cxnSpLocks noChangeShapeType="1"/>
              <a:endCxn id="37922" idx="1"/>
            </p:cNvCxnSpPr>
            <p:nvPr/>
          </p:nvCxnSpPr>
          <p:spPr bwMode="auto">
            <a:xfrm>
              <a:off x="888" y="2880"/>
              <a:ext cx="360" cy="25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7900" name="AutoShape 29"/>
            <p:cNvCxnSpPr>
              <a:cxnSpLocks noChangeShapeType="1"/>
            </p:cNvCxnSpPr>
            <p:nvPr/>
          </p:nvCxnSpPr>
          <p:spPr bwMode="auto">
            <a:xfrm flipV="1">
              <a:off x="960" y="3552"/>
              <a:ext cx="912" cy="24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7901" name="Text Box 30"/>
            <p:cNvSpPr txBox="1">
              <a:spLocks noChangeArrowheads="1"/>
            </p:cNvSpPr>
            <p:nvPr/>
          </p:nvSpPr>
          <p:spPr bwMode="auto">
            <a:xfrm>
              <a:off x="614" y="2599"/>
              <a:ext cx="144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Location (address)</a:t>
              </a:r>
              <a:endParaRPr lang="en-US" sz="2000"/>
            </a:p>
          </p:txBody>
        </p:sp>
        <p:sp>
          <p:nvSpPr>
            <p:cNvPr id="37902" name="Text Box 31"/>
            <p:cNvSpPr txBox="1">
              <a:spLocks noChangeArrowheads="1"/>
            </p:cNvSpPr>
            <p:nvPr/>
          </p:nvSpPr>
          <p:spPr bwMode="auto">
            <a:xfrm>
              <a:off x="432" y="364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name</a:t>
              </a:r>
              <a:endParaRPr lang="en-US" sz="2000"/>
            </a:p>
          </p:txBody>
        </p:sp>
      </p:grpSp>
      <p:sp>
        <p:nvSpPr>
          <p:cNvPr id="1512480" name="Text Box 32"/>
          <p:cNvSpPr txBox="1">
            <a:spLocks noChangeArrowheads="1"/>
          </p:cNvSpPr>
          <p:nvPr/>
        </p:nvSpPr>
        <p:spPr bwMode="auto">
          <a:xfrm>
            <a:off x="7086600" y="5164673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1512481" name="Text Box 33"/>
          <p:cNvSpPr txBox="1">
            <a:spLocks noChangeArrowheads="1"/>
          </p:cNvSpPr>
          <p:nvPr/>
        </p:nvSpPr>
        <p:spPr bwMode="auto">
          <a:xfrm>
            <a:off x="6934200" y="4859873"/>
            <a:ext cx="565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104</a:t>
            </a:r>
            <a:endParaRPr lang="en-US" sz="2000" dirty="0"/>
          </a:p>
        </p:txBody>
      </p:sp>
      <p:cxnSp>
        <p:nvCxnSpPr>
          <p:cNvPr id="1512482" name="AutoShape 34"/>
          <p:cNvCxnSpPr>
            <a:cxnSpLocks noChangeShapeType="1"/>
          </p:cNvCxnSpPr>
          <p:nvPr/>
        </p:nvCxnSpPr>
        <p:spPr bwMode="auto">
          <a:xfrm rot="5400000" flipH="1">
            <a:off x="5146675" y="2519640"/>
            <a:ext cx="265113" cy="3700463"/>
          </a:xfrm>
          <a:prstGeom prst="curvedConnector3">
            <a:avLst>
              <a:gd name="adj1" fmla="val 34251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05600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1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51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1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2480" grpId="0" autoUpdateAnimBg="0"/>
      <p:bldP spid="151248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Syntax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*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p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Tells compiler that </a:t>
            </a:r>
            <a:r>
              <a:rPr lang="en-US" dirty="0" smtClean="0">
                <a:solidFill>
                  <a:srgbClr val="0000FF"/>
                </a:solidFill>
              </a:rPr>
              <a:t>variable 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is address of </a:t>
            </a:r>
            <a:r>
              <a:rPr lang="en-US" dirty="0" smtClean="0"/>
              <a:t>an </a:t>
            </a:r>
            <a:r>
              <a:rPr lang="en-US" dirty="0" smtClean="0">
                <a:latin typeface="Courier"/>
                <a:cs typeface="Courier"/>
              </a:rPr>
              <a:t>int</a:t>
            </a:r>
          </a:p>
          <a:p>
            <a:r>
              <a:rPr lang="en-US" dirty="0">
                <a:latin typeface="Courier"/>
                <a:cs typeface="Courier"/>
              </a:rPr>
              <a:t>p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=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&amp;y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lvl="1"/>
            <a:r>
              <a:rPr lang="en-US" dirty="0" smtClean="0"/>
              <a:t>Tells compiler to assign </a:t>
            </a:r>
            <a:r>
              <a:rPr lang="en-US" dirty="0" smtClean="0">
                <a:solidFill>
                  <a:srgbClr val="0000FF"/>
                </a:solidFill>
              </a:rPr>
              <a:t>address of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y</a:t>
            </a:r>
            <a:r>
              <a:rPr lang="en-US" dirty="0" smtClean="0"/>
              <a:t> to </a:t>
            </a:r>
            <a:r>
              <a:rPr lang="en-US" dirty="0">
                <a:latin typeface="Courier"/>
              </a:rPr>
              <a:t>p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&amp;</a:t>
            </a:r>
            <a:r>
              <a:rPr lang="en-US" dirty="0" smtClean="0"/>
              <a:t> called the “address operator” in this context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z =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*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p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Tells compiler to assign </a:t>
            </a:r>
            <a:r>
              <a:rPr lang="en-US" dirty="0" smtClean="0">
                <a:solidFill>
                  <a:srgbClr val="0000FF"/>
                </a:solidFill>
              </a:rPr>
              <a:t>value at address in </a:t>
            </a:r>
            <a:r>
              <a:rPr lang="en-US" dirty="0">
                <a:solidFill>
                  <a:srgbClr val="0000FF"/>
                </a:solidFill>
                <a:latin typeface="Courier"/>
              </a:rPr>
              <a:t>p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>
                <a:latin typeface="Courier"/>
                <a:cs typeface="Courier"/>
              </a:rPr>
              <a:t>z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*</a:t>
            </a:r>
            <a:r>
              <a:rPr lang="en-US" dirty="0" smtClean="0"/>
              <a:t> called the “dereference operator” in this context</a:t>
            </a:r>
            <a:endParaRPr lang="en-US" dirty="0" smtClean="0">
              <a:latin typeface="Courier"/>
              <a:cs typeface="Courier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3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Creating and Using Pointers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514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4728" y="762000"/>
            <a:ext cx="8686800" cy="16335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to create a pointer:</a:t>
            </a:r>
          </a:p>
          <a:p>
            <a:pPr marL="508000" lvl="1">
              <a:buFontTx/>
              <a:buNone/>
            </a:pPr>
            <a:r>
              <a:rPr lang="en-US" b="1" dirty="0" smtClean="0">
                <a:latin typeface="Courier New" charset="0"/>
              </a:rPr>
              <a:t>&amp;</a:t>
            </a:r>
            <a:r>
              <a:rPr lang="en-US" dirty="0" smtClean="0"/>
              <a:t> operator: get address of a variable</a:t>
            </a:r>
          </a:p>
          <a:p>
            <a:pPr>
              <a:buFont typeface="Times" charset="0"/>
              <a:buNone/>
            </a:pPr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 *</a:t>
            </a:r>
            <a:r>
              <a:rPr lang="en-US" b="1" dirty="0" err="1" smtClean="0">
                <a:latin typeface="Courier New" charset="0"/>
              </a:rPr>
              <a:t>p</a:t>
            </a:r>
            <a:r>
              <a:rPr lang="en-US" b="1" dirty="0" smtClean="0">
                <a:latin typeface="Courier New" charset="0"/>
              </a:rPr>
              <a:t>, </a:t>
            </a:r>
            <a:r>
              <a:rPr lang="en-US" b="1" dirty="0" err="1" smtClean="0">
                <a:latin typeface="Courier New" charset="0"/>
              </a:rPr>
              <a:t>x</a:t>
            </a:r>
            <a:r>
              <a:rPr lang="en-US" b="1" dirty="0" smtClean="0">
                <a:latin typeface="Courier New" charset="0"/>
              </a:rPr>
              <a:t>; </a:t>
            </a:r>
            <a:endParaRPr lang="en-US" b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1794395"/>
            <a:ext cx="3124200" cy="747713"/>
            <a:chOff x="2016" y="1104"/>
            <a:chExt cx="1968" cy="47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16" y="1104"/>
              <a:ext cx="912" cy="471"/>
              <a:chOff x="96" y="1632"/>
              <a:chExt cx="912" cy="471"/>
            </a:xfrm>
          </p:grpSpPr>
          <p:sp>
            <p:nvSpPr>
              <p:cNvPr id="39971" name="Rectangle 6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2" name="Text Box 7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err="1">
                    <a:solidFill>
                      <a:schemeClr val="tx1"/>
                    </a:solidFill>
                    <a:latin typeface="Courier New" charset="0"/>
                  </a:rPr>
                  <a:t>p</a:t>
                </a:r>
                <a:endParaRPr lang="en-US" sz="2000" b="1" dirty="0"/>
              </a:p>
            </p:txBody>
          </p:sp>
          <p:sp>
            <p:nvSpPr>
              <p:cNvPr id="39973" name="Text Box 8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charset="0"/>
                  </a:rPr>
                  <a:t>?</a:t>
                </a:r>
                <a:endParaRPr lang="en-US" sz="2000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072" y="1104"/>
              <a:ext cx="912" cy="471"/>
              <a:chOff x="96" y="1632"/>
              <a:chExt cx="912" cy="471"/>
            </a:xfrm>
          </p:grpSpPr>
          <p:sp>
            <p:nvSpPr>
              <p:cNvPr id="39968" name="Rectangle 10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69" name="Text Box 11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err="1">
                    <a:solidFill>
                      <a:schemeClr val="tx1"/>
                    </a:solidFill>
                    <a:latin typeface="Courier New" charset="0"/>
                  </a:rPr>
                  <a:t>x</a:t>
                </a:r>
                <a:endParaRPr lang="en-US" sz="2000" b="1" dirty="0"/>
              </a:p>
            </p:txBody>
          </p:sp>
          <p:sp>
            <p:nvSpPr>
              <p:cNvPr id="39970" name="Text Box 12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charset="0"/>
                  </a:rPr>
                  <a:t>?</a:t>
                </a:r>
                <a:endParaRPr lang="en-US" sz="2000"/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62000" y="2708795"/>
            <a:ext cx="5486400" cy="747713"/>
            <a:chOff x="528" y="1680"/>
            <a:chExt cx="3456" cy="471"/>
          </a:xfrm>
        </p:grpSpPr>
        <p:sp>
          <p:nvSpPr>
            <p:cNvPr id="39956" name="Rectangle 14"/>
            <p:cNvSpPr>
              <a:spLocks noChangeArrowheads="1"/>
            </p:cNvSpPr>
            <p:nvPr/>
          </p:nvSpPr>
          <p:spPr bwMode="auto">
            <a:xfrm>
              <a:off x="528" y="1728"/>
              <a:ext cx="1200" cy="2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 dirty="0" err="1">
                  <a:solidFill>
                    <a:schemeClr val="tx1"/>
                  </a:solidFill>
                  <a:latin typeface="Courier New" charset="0"/>
                </a:rPr>
                <a:t>x</a:t>
              </a:r>
              <a:r>
                <a:rPr lang="en-US" sz="3200" b="1" dirty="0">
                  <a:solidFill>
                    <a:schemeClr val="tx1"/>
                  </a:solidFill>
                  <a:latin typeface="Courier New" charset="0"/>
                </a:rPr>
                <a:t> = 3; 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016" y="1680"/>
              <a:ext cx="1968" cy="471"/>
              <a:chOff x="2016" y="1584"/>
              <a:chExt cx="1968" cy="471"/>
            </a:xfrm>
          </p:grpSpPr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6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b="1" dirty="0"/>
                </a:p>
              </p:txBody>
            </p:sp>
            <p:sp>
              <p:nvSpPr>
                <p:cNvPr id="3996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?</a:t>
                  </a:r>
                  <a:endParaRPr lang="en-US" sz="2000"/>
                </a:p>
              </p:txBody>
            </p: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60" name="Rectangle 2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b="1" dirty="0"/>
                </a:p>
              </p:txBody>
            </p:sp>
            <p:sp>
              <p:nvSpPr>
                <p:cNvPr id="3996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3</a:t>
                  </a:r>
                  <a:endParaRPr lang="en-US" sz="2000"/>
                </a:p>
              </p:txBody>
            </p:sp>
          </p:grpSp>
        </p:grp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762000" y="3546995"/>
            <a:ext cx="5486400" cy="823913"/>
            <a:chOff x="480" y="2208"/>
            <a:chExt cx="3456" cy="519"/>
          </a:xfrm>
        </p:grpSpPr>
        <p:sp>
          <p:nvSpPr>
            <p:cNvPr id="39945" name="Rectangle 25"/>
            <p:cNvSpPr>
              <a:spLocks noChangeArrowheads="1"/>
            </p:cNvSpPr>
            <p:nvPr/>
          </p:nvSpPr>
          <p:spPr bwMode="auto">
            <a:xfrm>
              <a:off x="480" y="2304"/>
              <a:ext cx="1200" cy="2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 dirty="0" err="1">
                  <a:solidFill>
                    <a:schemeClr val="tx1"/>
                  </a:solidFill>
                  <a:latin typeface="Courier New" charset="0"/>
                </a:rPr>
                <a:t>p</a:t>
              </a:r>
              <a:r>
                <a:rPr lang="en-US" sz="3200" b="1" dirty="0">
                  <a:solidFill>
                    <a:schemeClr val="tx1"/>
                  </a:solidFill>
                  <a:latin typeface="Courier New" charset="0"/>
                </a:rPr>
                <a:t> </a:t>
              </a:r>
              <a:r>
                <a:rPr lang="en-US" sz="3200" b="1" dirty="0" smtClean="0">
                  <a:solidFill>
                    <a:schemeClr val="tx1"/>
                  </a:solidFill>
                  <a:latin typeface="Courier New" charset="0"/>
                </a:rPr>
                <a:t>= &amp;</a:t>
              </a:r>
              <a:r>
                <a:rPr lang="en-US" sz="3200" b="1" dirty="0" err="1">
                  <a:solidFill>
                    <a:schemeClr val="tx1"/>
                  </a:solidFill>
                  <a:latin typeface="Courier New" charset="0"/>
                </a:rPr>
                <a:t>x</a:t>
              </a:r>
              <a:r>
                <a:rPr lang="en-US" sz="3200" b="1" dirty="0">
                  <a:solidFill>
                    <a:schemeClr val="tx1"/>
                  </a:solidFill>
                  <a:latin typeface="Courier New" charset="0"/>
                </a:rPr>
                <a:t>; 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1968" y="2256"/>
              <a:ext cx="1968" cy="471"/>
              <a:chOff x="2016" y="1584"/>
              <a:chExt cx="1968" cy="471"/>
            </a:xfrm>
          </p:grpSpPr>
          <p:grpSp>
            <p:nvGrpSpPr>
              <p:cNvPr id="11" name="Group 27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53" name="Rectangle 28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b="1" dirty="0"/>
                </a:p>
              </p:txBody>
            </p:sp>
            <p:sp>
              <p:nvSpPr>
                <p:cNvPr id="3995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50" name="Rectangle 32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b="1" dirty="0"/>
                </a:p>
              </p:txBody>
            </p:sp>
            <p:sp>
              <p:nvSpPr>
                <p:cNvPr id="3995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39947" name="Freeform 35"/>
            <p:cNvSpPr>
              <a:spLocks/>
            </p:cNvSpPr>
            <p:nvPr/>
          </p:nvSpPr>
          <p:spPr bwMode="auto">
            <a:xfrm>
              <a:off x="2544" y="2208"/>
              <a:ext cx="720" cy="288"/>
            </a:xfrm>
            <a:custGeom>
              <a:avLst/>
              <a:gdLst>
                <a:gd name="T0" fmla="*/ 0 w 720"/>
                <a:gd name="T1" fmla="*/ 344 h 392"/>
                <a:gd name="T2" fmla="*/ 384 w 720"/>
                <a:gd name="T3" fmla="*/ 8 h 392"/>
                <a:gd name="T4" fmla="*/ 720 w 720"/>
                <a:gd name="T5" fmla="*/ 392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4532" name="Rectangle 36"/>
          <p:cNvSpPr>
            <a:spLocks noChangeArrowheads="1"/>
          </p:cNvSpPr>
          <p:nvPr/>
        </p:nvSpPr>
        <p:spPr bwMode="auto">
          <a:xfrm>
            <a:off x="152400" y="4376730"/>
            <a:ext cx="8915400" cy="14147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How get a value pointed to?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Courier"/>
              </a:rPr>
              <a:t>“</a:t>
            </a:r>
            <a:r>
              <a:rPr lang="en-US" sz="2400" b="1" dirty="0" smtClean="0">
                <a:solidFill>
                  <a:srgbClr val="0000FF"/>
                </a:solidFill>
                <a:ea typeface="ＭＳ Ｐゴシック" charset="-128"/>
                <a:cs typeface="Courier"/>
              </a:rPr>
              <a:t>*</a:t>
            </a: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Courier"/>
              </a:rPr>
              <a:t>”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  <a:cs typeface="Courier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Courier"/>
              </a:rPr>
              <a:t>(dereference operator): </a:t>
            </a:r>
            <a:r>
              <a:rPr lang="en-US" sz="2400" dirty="0">
                <a:solidFill>
                  <a:srgbClr val="0000FF"/>
                </a:solidFill>
                <a:ea typeface="ＭＳ Ｐゴシック" charset="-128"/>
                <a:cs typeface="Courier"/>
              </a:rPr>
              <a:t>get</a:t>
            </a:r>
            <a:r>
              <a:rPr lang="en-US" sz="2400" dirty="0" smtClean="0">
                <a:solidFill>
                  <a:srgbClr val="0000FF"/>
                </a:solidFill>
                <a:ea typeface="ＭＳ Ｐゴシック" charset="-128"/>
                <a:cs typeface="Courier"/>
              </a:rPr>
              <a:t> the value that the pointer points to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printf(“p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points to %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d\n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”,*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p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); </a:t>
            </a:r>
          </a:p>
        </p:txBody>
      </p:sp>
      <p:sp>
        <p:nvSpPr>
          <p:cNvPr id="1514533" name="Text Box 37"/>
          <p:cNvSpPr txBox="1">
            <a:spLocks noChangeArrowheads="1"/>
          </p:cNvSpPr>
          <p:nvPr/>
        </p:nvSpPr>
        <p:spPr bwMode="auto">
          <a:xfrm>
            <a:off x="6400800" y="1795456"/>
            <a:ext cx="2667000" cy="2530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Note the “</a:t>
            </a:r>
            <a:r>
              <a:rPr lang="en-US" sz="2000" b="1" dirty="0">
                <a:latin typeface="Courier"/>
                <a:cs typeface="Courier"/>
              </a:rPr>
              <a:t>*</a:t>
            </a:r>
            <a:r>
              <a:rPr lang="en-US" sz="2000" dirty="0"/>
              <a:t>” gets used 2 different ways in this example.  In the  declaration to indicate that </a:t>
            </a:r>
            <a:r>
              <a:rPr lang="en-US" sz="2000" b="1" dirty="0" err="1">
                <a:latin typeface="Courier New" charset="0"/>
              </a:rPr>
              <a:t>p</a:t>
            </a:r>
            <a:r>
              <a:rPr lang="en-US" sz="2000" dirty="0"/>
              <a:t> is going to be a pointer,  and in the </a:t>
            </a:r>
            <a:r>
              <a:rPr lang="en-US" sz="2000" b="1" dirty="0" err="1">
                <a:latin typeface="Courier New" charset="0"/>
              </a:rPr>
              <a:t>printf</a:t>
            </a:r>
            <a:r>
              <a:rPr lang="en-US" sz="2000" dirty="0"/>
              <a:t> to get the value pointed to by </a:t>
            </a:r>
            <a:r>
              <a:rPr lang="en-US" sz="2000" b="1" dirty="0" err="1">
                <a:latin typeface="Courier New" charset="0"/>
              </a:rPr>
              <a:t>p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597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1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4499" grpId="0" build="p" autoUpdateAnimBg="0"/>
      <p:bldP spid="1514532" grpId="0" build="p" autoUpdateAnimBg="0"/>
      <p:bldP spid="151453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Pointer for Writes</a:t>
            </a:r>
            <a:endParaRPr lang="en-US" dirty="0"/>
          </a:p>
        </p:txBody>
      </p:sp>
      <p:sp>
        <p:nvSpPr>
          <p:cNvPr id="151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change a variable pointed to?</a:t>
            </a:r>
          </a:p>
          <a:p>
            <a:pPr lvl="1"/>
            <a:r>
              <a:rPr lang="en-US" dirty="0" smtClean="0"/>
              <a:t>Use the dereference operator </a:t>
            </a:r>
            <a:r>
              <a:rPr lang="en-US" b="1" dirty="0" smtClean="0">
                <a:latin typeface="Courier New"/>
                <a:cs typeface="Courier New"/>
              </a:rPr>
              <a:t>*</a:t>
            </a:r>
            <a:r>
              <a:rPr lang="en-US" dirty="0" smtClean="0"/>
              <a:t> on left of assignment operator </a:t>
            </a:r>
            <a:r>
              <a:rPr lang="en-US" b="1" dirty="0" smtClean="0">
                <a:latin typeface="Courier New"/>
                <a:cs typeface="Courier New"/>
              </a:rPr>
              <a:t>=</a:t>
            </a:r>
          </a:p>
          <a:p>
            <a:pPr lvl="1"/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4529642"/>
            <a:ext cx="3124200" cy="823913"/>
            <a:chOff x="2016" y="2064"/>
            <a:chExt cx="1968" cy="51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16" y="2112"/>
              <a:ext cx="1968" cy="471"/>
              <a:chOff x="2016" y="1104"/>
              <a:chExt cx="1968" cy="471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2008" name="Rectangle 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b="1" dirty="0"/>
                </a:p>
              </p:txBody>
            </p:sp>
            <p:sp>
              <p:nvSpPr>
                <p:cNvPr id="4201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2005" name="Rectangle 1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b="1" dirty="0"/>
                </a:p>
              </p:txBody>
            </p:sp>
            <p:sp>
              <p:nvSpPr>
                <p:cNvPr id="4200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5</a:t>
                  </a:r>
                  <a:endParaRPr lang="en-US" sz="2000"/>
                </a:p>
              </p:txBody>
            </p:sp>
          </p:grpSp>
        </p:grpSp>
        <p:sp>
          <p:nvSpPr>
            <p:cNvPr id="42002" name="Freeform 14"/>
            <p:cNvSpPr>
              <a:spLocks/>
            </p:cNvSpPr>
            <p:nvPr/>
          </p:nvSpPr>
          <p:spPr bwMode="auto">
            <a:xfrm>
              <a:off x="2640" y="2064"/>
              <a:ext cx="720" cy="288"/>
            </a:xfrm>
            <a:custGeom>
              <a:avLst/>
              <a:gdLst>
                <a:gd name="T0" fmla="*/ 0 w 720"/>
                <a:gd name="T1" fmla="*/ 344 h 392"/>
                <a:gd name="T2" fmla="*/ 384 w 720"/>
                <a:gd name="T3" fmla="*/ 8 h 392"/>
                <a:gd name="T4" fmla="*/ 720 w 720"/>
                <a:gd name="T5" fmla="*/ 392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5535" name="Rectangle 15"/>
          <p:cNvSpPr>
            <a:spLocks noChangeArrowheads="1"/>
          </p:cNvSpPr>
          <p:nvPr/>
        </p:nvSpPr>
        <p:spPr bwMode="auto">
          <a:xfrm>
            <a:off x="990600" y="4758242"/>
            <a:ext cx="18303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charset="0"/>
              </a:rPr>
              <a:t>*</a:t>
            </a:r>
            <a:r>
              <a:rPr lang="en-US" sz="3200" b="1" dirty="0" err="1">
                <a:solidFill>
                  <a:schemeClr val="tx1"/>
                </a:solidFill>
                <a:latin typeface="Courier New" charset="0"/>
              </a:rPr>
              <a:t>p</a:t>
            </a:r>
            <a:r>
              <a:rPr lang="en-US" sz="3200" b="1" dirty="0">
                <a:solidFill>
                  <a:schemeClr val="tx1"/>
                </a:solidFill>
                <a:latin typeface="Courier New" charset="0"/>
              </a:rPr>
              <a:t> = 5</a:t>
            </a: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;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200400" y="3158042"/>
            <a:ext cx="3124200" cy="823913"/>
            <a:chOff x="2016" y="1200"/>
            <a:chExt cx="1968" cy="519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016" y="1248"/>
              <a:ext cx="1968" cy="471"/>
              <a:chOff x="2016" y="1104"/>
              <a:chExt cx="1968" cy="471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1998" name="Rectangle 19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b="1" dirty="0"/>
                </a:p>
              </p:txBody>
            </p:sp>
            <p:sp>
              <p:nvSpPr>
                <p:cNvPr id="4200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1995" name="Rectangle 23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b="1" dirty="0"/>
                </a:p>
              </p:txBody>
            </p:sp>
            <p:sp>
              <p:nvSpPr>
                <p:cNvPr id="419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41992" name="Freeform 26"/>
            <p:cNvSpPr>
              <a:spLocks/>
            </p:cNvSpPr>
            <p:nvPr/>
          </p:nvSpPr>
          <p:spPr bwMode="auto">
            <a:xfrm>
              <a:off x="2640" y="1200"/>
              <a:ext cx="720" cy="288"/>
            </a:xfrm>
            <a:custGeom>
              <a:avLst/>
              <a:gdLst>
                <a:gd name="T0" fmla="*/ 0 w 720"/>
                <a:gd name="T1" fmla="*/ 344 h 392"/>
                <a:gd name="T2" fmla="*/ 384 w 720"/>
                <a:gd name="T3" fmla="*/ 8 h 392"/>
                <a:gd name="T4" fmla="*/ 720 w 720"/>
                <a:gd name="T5" fmla="*/ 392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168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1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23" grpId="0" build="p" autoUpdateAnimBg="0"/>
      <p:bldP spid="151553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and Parameter Passing</a:t>
            </a:r>
            <a:endParaRPr lang="en-US"/>
          </a:p>
        </p:txBody>
      </p:sp>
      <p:sp>
        <p:nvSpPr>
          <p:cNvPr id="151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Java and C pass parameters “by value”</a:t>
            </a:r>
          </a:p>
          <a:p>
            <a:pPr lvl="1"/>
            <a:r>
              <a:rPr lang="en-US" dirty="0" smtClean="0"/>
              <a:t>Procedure/function/method gets a copy of the parameter, </a:t>
            </a:r>
            <a:r>
              <a:rPr lang="en-US" i="1" dirty="0" smtClean="0"/>
              <a:t>so changing the copy cannot change the original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>
                <a:latin typeface="Courier"/>
                <a:cs typeface="Courier"/>
              </a:rPr>
              <a:t>void </a:t>
            </a:r>
            <a:r>
              <a:rPr lang="en-US" b="1" dirty="0" err="1" smtClean="0">
                <a:latin typeface="Courier"/>
                <a:cs typeface="Courier"/>
              </a:rPr>
              <a:t>add_one</a:t>
            </a:r>
            <a:r>
              <a:rPr lang="en-US" b="1" dirty="0" smtClean="0">
                <a:latin typeface="Courier"/>
                <a:cs typeface="Courier"/>
              </a:rPr>
              <a:t> (</a:t>
            </a: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x) {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	 x = x + 1;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}</a:t>
            </a:r>
          </a:p>
          <a:p>
            <a:pPr lvl="1">
              <a:buNone/>
            </a:pP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y</a:t>
            </a:r>
            <a:r>
              <a:rPr lang="en-US" b="1" dirty="0" smtClean="0">
                <a:latin typeface="Courier"/>
                <a:cs typeface="Courier"/>
              </a:rPr>
              <a:t> = 3;</a:t>
            </a:r>
          </a:p>
          <a:p>
            <a:pPr lvl="1">
              <a:buNone/>
            </a:pPr>
            <a:r>
              <a:rPr lang="en-US" b="1" dirty="0" err="1" smtClean="0">
                <a:latin typeface="Courier"/>
                <a:cs typeface="Courier"/>
              </a:rPr>
              <a:t>add_one</a:t>
            </a:r>
            <a:r>
              <a:rPr lang="en-US" b="1" dirty="0" smtClean="0">
                <a:latin typeface="Courier"/>
                <a:cs typeface="Courier"/>
              </a:rPr>
              <a:t>(y);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i="1" dirty="0" err="1" smtClean="0"/>
              <a:t>y</a:t>
            </a:r>
            <a:r>
              <a:rPr lang="en-US" i="1" dirty="0" smtClean="0"/>
              <a:t> remains equal to 3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654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and Parameter Passing</a:t>
            </a:r>
            <a:endParaRPr lang="en-US"/>
          </a:p>
        </p:txBody>
      </p:sp>
      <p:sp>
        <p:nvSpPr>
          <p:cNvPr id="151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can we get a function to change the value held in a variable?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>
                <a:latin typeface="Courier"/>
                <a:cs typeface="Courier"/>
              </a:rPr>
              <a:t>void </a:t>
            </a:r>
            <a:r>
              <a:rPr lang="en-US" b="1" dirty="0" err="1" smtClean="0">
                <a:latin typeface="Courier"/>
                <a:cs typeface="Courier"/>
              </a:rPr>
              <a:t>add_one</a:t>
            </a:r>
            <a:r>
              <a:rPr lang="en-US" b="1" dirty="0" smtClean="0">
                <a:latin typeface="Courier"/>
                <a:cs typeface="Courier"/>
              </a:rPr>
              <a:t> (</a:t>
            </a: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*p) {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	*p = *p + 1;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}</a:t>
            </a:r>
          </a:p>
          <a:p>
            <a:pPr lvl="1">
              <a:buNone/>
            </a:pP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y</a:t>
            </a:r>
            <a:r>
              <a:rPr lang="en-US" b="1" dirty="0" smtClean="0">
                <a:latin typeface="Courier"/>
                <a:cs typeface="Courier"/>
              </a:rPr>
              <a:t> = 3;</a:t>
            </a:r>
          </a:p>
          <a:p>
            <a:pPr lvl="1"/>
            <a:endParaRPr lang="en-US" b="1" dirty="0" smtClean="0">
              <a:latin typeface="Courier"/>
              <a:cs typeface="Courier"/>
            </a:endParaRPr>
          </a:p>
          <a:p>
            <a:pPr lvl="1">
              <a:buNone/>
            </a:pPr>
            <a:r>
              <a:rPr lang="en-US" b="1" dirty="0" err="1" smtClean="0">
                <a:latin typeface="Courier"/>
                <a:cs typeface="Courier"/>
              </a:rPr>
              <a:t>add_one</a:t>
            </a:r>
            <a:r>
              <a:rPr lang="en-US" b="1" dirty="0" smtClean="0">
                <a:latin typeface="Courier"/>
                <a:cs typeface="Courier"/>
              </a:rPr>
              <a:t>(&amp;y);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i="1" dirty="0" err="1" smtClean="0"/>
              <a:t>y</a:t>
            </a:r>
            <a:r>
              <a:rPr lang="en-US" i="1" dirty="0" smtClean="0"/>
              <a:t> is now equal to 4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7571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>
          <a:solidFill>
            <a:srgbClr val="000000"/>
          </a:solidFill>
        </a:ln>
      </a:spPr>
      <a:bodyPr rtlCol="0" anchor="ctr"/>
      <a:lstStyle>
        <a:defPPr algn="ctr">
          <a:defRPr sz="2400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triangle" w="lg" len="lg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5895</TotalTime>
  <Words>1728</Words>
  <Application>Microsoft Office PowerPoint</Application>
  <PresentationFormat>On-screen Show (4:3)</PresentationFormat>
  <Paragraphs>341</Paragraphs>
  <Slides>29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ＭＳ Ｐゴシック</vt:lpstr>
      <vt:lpstr>Arial</vt:lpstr>
      <vt:lpstr>Calibri</vt:lpstr>
      <vt:lpstr>Courier</vt:lpstr>
      <vt:lpstr>Courier New</vt:lpstr>
      <vt:lpstr>Times</vt:lpstr>
      <vt:lpstr>Wingdings</vt:lpstr>
      <vt:lpstr>Office Theme</vt:lpstr>
      <vt:lpstr>CS 61C:  Great Ideas in Computer Architecture  C Pointers</vt:lpstr>
      <vt:lpstr>Agenda</vt:lpstr>
      <vt:lpstr>Address vs. Value</vt:lpstr>
      <vt:lpstr>Pointers</vt:lpstr>
      <vt:lpstr>Pointer Syntax</vt:lpstr>
      <vt:lpstr>Creating and Using Pointers</vt:lpstr>
      <vt:lpstr>Using Pointer for Writes</vt:lpstr>
      <vt:lpstr>Pointers and Parameter Passing</vt:lpstr>
      <vt:lpstr>Pointers and Parameter Passing</vt:lpstr>
      <vt:lpstr>Types of Pointers</vt:lpstr>
      <vt:lpstr>More C Pointer Dangers</vt:lpstr>
      <vt:lpstr>Pointers and Structures</vt:lpstr>
      <vt:lpstr>Pointers in C</vt:lpstr>
      <vt:lpstr>Why Pointers in C?</vt:lpstr>
      <vt:lpstr>Video: Fun with Pointers</vt:lpstr>
      <vt:lpstr>Clickers/Peer Instruction Time</vt:lpstr>
      <vt:lpstr>Administrivia</vt:lpstr>
      <vt:lpstr>Agenda</vt:lpstr>
      <vt:lpstr>C Arrays</vt:lpstr>
      <vt:lpstr>C Strings</vt:lpstr>
      <vt:lpstr>Array Name / Pointer Duality</vt:lpstr>
      <vt:lpstr>C Arrays are Very Primitive</vt:lpstr>
      <vt:lpstr>Use Defined Constants</vt:lpstr>
      <vt:lpstr>Pointing to Different Size Objects</vt:lpstr>
      <vt:lpstr>sizeof() operator</vt:lpstr>
      <vt:lpstr>Pointer Arithmetic</vt:lpstr>
      <vt:lpstr>Changing a Pointer Argument?</vt:lpstr>
      <vt:lpstr>Pointer to a Pointer</vt:lpstr>
      <vt:lpstr>And In Conclusion, …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Vladimir Stojanovic</cp:lastModifiedBy>
  <cp:revision>327</cp:revision>
  <cp:lastPrinted>2013-09-05T02:40:25Z</cp:lastPrinted>
  <dcterms:created xsi:type="dcterms:W3CDTF">2012-01-23T14:14:16Z</dcterms:created>
  <dcterms:modified xsi:type="dcterms:W3CDTF">2016-01-27T06:08:48Z</dcterms:modified>
</cp:coreProperties>
</file>