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454" r:id="rId2"/>
    <p:sldId id="427" r:id="rId3"/>
    <p:sldId id="415" r:id="rId4"/>
    <p:sldId id="416" r:id="rId5"/>
    <p:sldId id="417" r:id="rId6"/>
    <p:sldId id="418" r:id="rId7"/>
    <p:sldId id="419" r:id="rId8"/>
    <p:sldId id="420" r:id="rId9"/>
    <p:sldId id="421" r:id="rId10"/>
    <p:sldId id="422" r:id="rId11"/>
    <p:sldId id="423" r:id="rId12"/>
    <p:sldId id="455" r:id="rId13"/>
    <p:sldId id="424" r:id="rId14"/>
    <p:sldId id="425" r:id="rId15"/>
    <p:sldId id="457" r:id="rId16"/>
    <p:sldId id="429" r:id="rId17"/>
    <p:sldId id="430" r:id="rId18"/>
    <p:sldId id="431" r:id="rId19"/>
    <p:sldId id="432" r:id="rId20"/>
    <p:sldId id="433" r:id="rId21"/>
    <p:sldId id="434" r:id="rId22"/>
    <p:sldId id="435" r:id="rId23"/>
    <p:sldId id="436" r:id="rId24"/>
    <p:sldId id="437" r:id="rId25"/>
    <p:sldId id="438" r:id="rId26"/>
    <p:sldId id="439" r:id="rId27"/>
    <p:sldId id="458" r:id="rId28"/>
    <p:sldId id="440" r:id="rId29"/>
    <p:sldId id="441" r:id="rId30"/>
    <p:sldId id="442" r:id="rId31"/>
    <p:sldId id="443" r:id="rId32"/>
    <p:sldId id="444" r:id="rId3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A0B5D1"/>
    <a:srgbClr val="94A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2" autoAdjust="0"/>
    <p:restoredTop sz="98424" autoAdjust="0"/>
  </p:normalViewPr>
  <p:slideViewPr>
    <p:cSldViewPr snapToGrid="0">
      <p:cViewPr>
        <p:scale>
          <a:sx n="80" d="100"/>
          <a:sy n="80" d="100"/>
        </p:scale>
        <p:origin x="1192" y="2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1/21/2016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18079524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1/21/2016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25485969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11</a:t>
            </a:fld>
            <a:endParaRPr lang="en-US"/>
          </a:p>
        </p:txBody>
      </p:sp>
    </p:spTree>
    <p:extLst>
      <p:ext uri="{BB962C8B-B14F-4D97-AF65-F5344CB8AC3E}">
        <p14:creationId xmlns:p14="http://schemas.microsoft.com/office/powerpoint/2010/main" val="230502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22</a:t>
            </a:fld>
            <a:endParaRPr lang="en-US"/>
          </a:p>
        </p:txBody>
      </p:sp>
    </p:spTree>
    <p:extLst>
      <p:ext uri="{BB962C8B-B14F-4D97-AF65-F5344CB8AC3E}">
        <p14:creationId xmlns:p14="http://schemas.microsoft.com/office/powerpoint/2010/main" val="117875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23</a:t>
            </a:fld>
            <a:endParaRPr lang="en-US"/>
          </a:p>
        </p:txBody>
      </p:sp>
    </p:spTree>
    <p:extLst>
      <p:ext uri="{BB962C8B-B14F-4D97-AF65-F5344CB8AC3E}">
        <p14:creationId xmlns:p14="http://schemas.microsoft.com/office/powerpoint/2010/main" val="360543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www.tiobe.com</a:t>
            </a:r>
            <a:r>
              <a:rPr lang="en-US" dirty="0" smtClean="0"/>
              <a:t>/</a:t>
            </a:r>
            <a:r>
              <a:rPr lang="en-US" dirty="0" err="1" smtClean="0"/>
              <a:t>index.php</a:t>
            </a:r>
            <a:r>
              <a:rPr lang="en-US" dirty="0" smtClean="0"/>
              <a:t>/content/</a:t>
            </a:r>
            <a:r>
              <a:rPr lang="en-US" dirty="0" err="1" smtClean="0"/>
              <a:t>paperinfo</a:t>
            </a:r>
            <a:r>
              <a:rPr lang="en-US" dirty="0" smtClean="0"/>
              <a:t>/</a:t>
            </a:r>
            <a:r>
              <a:rPr lang="en-US" dirty="0" err="1" smtClean="0"/>
              <a:t>tpci</a:t>
            </a:r>
            <a:r>
              <a:rPr lang="en-US" dirty="0" smtClean="0"/>
              <a:t>/</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24</a:t>
            </a:fld>
            <a:endParaRPr lang="en-US"/>
          </a:p>
        </p:txBody>
      </p:sp>
    </p:spTree>
    <p:extLst>
      <p:ext uri="{BB962C8B-B14F-4D97-AF65-F5344CB8AC3E}">
        <p14:creationId xmlns:p14="http://schemas.microsoft.com/office/powerpoint/2010/main" val="180513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10879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79009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162278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a:noFill/>
          <a:ln w="9525"/>
        </p:spPr>
        <p:txBody>
          <a:bodyPr/>
          <a:lstStyle/>
          <a:p>
            <a:r>
              <a:rPr lang="en-US" dirty="0" smtClean="0"/>
              <a:t>28:07</a:t>
            </a:r>
            <a:endParaRPr lang="en-US" dirty="0"/>
          </a:p>
        </p:txBody>
      </p:sp>
    </p:spTree>
    <p:extLst>
      <p:ext uri="{BB962C8B-B14F-4D97-AF65-F5344CB8AC3E}">
        <p14:creationId xmlns:p14="http://schemas.microsoft.com/office/powerpoint/2010/main" val="165212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this on term</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32</a:t>
            </a:fld>
            <a:endParaRPr lang="en-US"/>
          </a:p>
        </p:txBody>
      </p:sp>
    </p:spTree>
    <p:extLst>
      <p:ext uri="{BB962C8B-B14F-4D97-AF65-F5344CB8AC3E}">
        <p14:creationId xmlns:p14="http://schemas.microsoft.com/office/powerpoint/2010/main" val="309614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13</a:t>
            </a:fld>
            <a:endParaRPr lang="en-US" smtClean="0">
              <a:solidFill>
                <a:srgbClr val="000000"/>
              </a:solidFill>
            </a:endParaRPr>
          </a:p>
        </p:txBody>
      </p:sp>
    </p:spTree>
    <p:extLst>
      <p:ext uri="{BB962C8B-B14F-4D97-AF65-F5344CB8AC3E}">
        <p14:creationId xmlns:p14="http://schemas.microsoft.com/office/powerpoint/2010/main" val="371005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pPr algn="l"/>
            <a:r>
              <a:rPr lang="en-US" sz="1200" dirty="0" smtClean="0">
                <a:solidFill>
                  <a:schemeClr val="folHlink"/>
                </a:solidFill>
                <a:latin typeface="Courier" charset="0"/>
              </a:rPr>
              <a:t>B: Print 4</a:t>
            </a:r>
            <a:br>
              <a:rPr lang="en-US" sz="1200" dirty="0" smtClean="0">
                <a:solidFill>
                  <a:schemeClr val="folHlink"/>
                </a:solidFill>
                <a:latin typeface="Courier" charset="0"/>
              </a:rPr>
            </a:br>
            <a:r>
              <a:rPr lang="en-US" sz="1200" dirty="0" smtClean="0">
                <a:solidFill>
                  <a:schemeClr val="folHlink"/>
                </a:solidFill>
                <a:latin typeface="Courier" charset="0"/>
              </a:rPr>
              <a:t/>
            </a:r>
            <a:br>
              <a:rPr lang="en-US" sz="1200" dirty="0" smtClean="0">
                <a:solidFill>
                  <a:schemeClr val="folHlink"/>
                </a:solidFill>
                <a:latin typeface="Courier" charset="0"/>
              </a:rPr>
            </a:br>
            <a:r>
              <a:rPr lang="en-US" sz="1200" dirty="0" smtClean="0">
                <a:solidFill>
                  <a:schemeClr val="folHlink"/>
                </a:solidFill>
              </a:rPr>
              <a:t>…because </a:t>
            </a:r>
            <a:r>
              <a:rPr lang="en-US" sz="1200" dirty="0" err="1" smtClean="0">
                <a:solidFill>
                  <a:schemeClr val="folHlink"/>
                </a:solidFill>
                <a:latin typeface="Courier" charset="0"/>
              </a:rPr>
              <a:t>ints</a:t>
            </a:r>
            <a:r>
              <a:rPr lang="en-US" sz="1200" dirty="0" smtClean="0">
                <a:solidFill>
                  <a:schemeClr val="folHlink"/>
                </a:solidFill>
              </a:rPr>
              <a:t> in this system are 4-bytes long and </a:t>
            </a:r>
            <a:br>
              <a:rPr lang="en-US" sz="1200" dirty="0" smtClean="0">
                <a:solidFill>
                  <a:schemeClr val="folHlink"/>
                </a:solidFill>
              </a:rPr>
            </a:br>
            <a:r>
              <a:rPr lang="en-US" sz="1200" dirty="0" smtClean="0">
                <a:solidFill>
                  <a:schemeClr val="folHlink"/>
                </a:solidFill>
              </a:rPr>
              <a:t>the actual address increments by 4 even though it appears to only </a:t>
            </a:r>
            <a:r>
              <a:rPr lang="en-US" sz="1200" dirty="0" err="1" smtClean="0">
                <a:solidFill>
                  <a:schemeClr val="folHlink"/>
                </a:solidFill>
              </a:rPr>
              <a:t>incrememt</a:t>
            </a:r>
            <a:r>
              <a:rPr lang="en-US" sz="1200" dirty="0" smtClean="0">
                <a:solidFill>
                  <a:schemeClr val="folHlink"/>
                </a:solidFill>
              </a:rPr>
              <a:t> 1.</a:t>
            </a:r>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14</a:t>
            </a:fld>
            <a:endParaRPr lang="en-US" smtClean="0">
              <a:solidFill>
                <a:srgbClr val="000000"/>
              </a:solidFill>
            </a:endParaRPr>
          </a:p>
        </p:txBody>
      </p:sp>
    </p:spTree>
    <p:extLst>
      <p:ext uri="{BB962C8B-B14F-4D97-AF65-F5344CB8AC3E}">
        <p14:creationId xmlns:p14="http://schemas.microsoft.com/office/powerpoint/2010/main" val="278640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 Numerical Integrator and Computer</a:t>
            </a:r>
          </a:p>
          <a:p>
            <a:r>
              <a:rPr lang="en-US" dirty="0" smtClean="0"/>
              <a:t>-Digital (electronic),</a:t>
            </a:r>
            <a:r>
              <a:rPr lang="en-US" baseline="0" dirty="0" smtClean="0"/>
              <a:t> capable of being reprogrammed to solve a variety of mathematical problems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Dev</a:t>
            </a:r>
            <a:r>
              <a:rPr lang="en-US" baseline="0" dirty="0" smtClean="0"/>
              <a:t> began at the end of WWII, was designed and primarily used to calculate artillery firing tables for the US Army’s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-Very slow to program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-Story about 2 architects who designed it and Von Neumann, how it led to EDSAC</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-Slow program entry, I/O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16</a:t>
            </a:fld>
            <a:endParaRPr lang="en-US"/>
          </a:p>
        </p:txBody>
      </p:sp>
    </p:spTree>
    <p:extLst>
      <p:ext uri="{BB962C8B-B14F-4D97-AF65-F5344CB8AC3E}">
        <p14:creationId xmlns:p14="http://schemas.microsoft.com/office/powerpoint/2010/main" val="401942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Programming EDSAC</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17</a:t>
            </a:fld>
            <a:endParaRPr lang="en-US"/>
          </a:p>
        </p:txBody>
      </p:sp>
    </p:spTree>
    <p:extLst>
      <p:ext uri="{BB962C8B-B14F-4D97-AF65-F5344CB8AC3E}">
        <p14:creationId xmlns:p14="http://schemas.microsoft.com/office/powerpoint/2010/main" val="232245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7:00</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18</a:t>
            </a:fld>
            <a:endParaRPr lang="en-US"/>
          </a:p>
        </p:txBody>
      </p:sp>
    </p:spTree>
    <p:extLst>
      <p:ext uri="{BB962C8B-B14F-4D97-AF65-F5344CB8AC3E}">
        <p14:creationId xmlns:p14="http://schemas.microsoft.com/office/powerpoint/2010/main" val="188349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r>
              <a:rPr lang="en-US" dirty="0" smtClean="0"/>
              <a:t>9:00</a:t>
            </a:r>
          </a:p>
          <a:p>
            <a:r>
              <a:rPr lang="en-US" dirty="0" smtClean="0"/>
              <a:t>-Programming EDSAC in binary</a:t>
            </a:r>
            <a:endParaRPr lang="en-US" dirty="0"/>
          </a:p>
        </p:txBody>
      </p:sp>
      <p:sp>
        <p:nvSpPr>
          <p:cNvPr id="29699" name="Rectangle 3"/>
          <p:cNvSpPr>
            <a:spLocks noGrp="1" noRot="1" noChangeAspect="1" noChangeArrowheads="1"/>
          </p:cNvSpPr>
          <p:nvPr>
            <p:ph type="sldImg"/>
          </p:nvPr>
        </p:nvSpPr>
        <p:spPr>
          <a:xfrm>
            <a:off x="1158875" y="587375"/>
            <a:ext cx="4552950" cy="3416300"/>
          </a:xfrm>
        </p:spPr>
      </p:sp>
    </p:spTree>
    <p:extLst>
      <p:ext uri="{BB962C8B-B14F-4D97-AF65-F5344CB8AC3E}">
        <p14:creationId xmlns:p14="http://schemas.microsoft.com/office/powerpoint/2010/main" val="25111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xfrm>
            <a:off x="1165225" y="585788"/>
            <a:ext cx="4551363" cy="3414712"/>
          </a:xfrm>
          <a:solidFill>
            <a:srgbClr val="FFFFFF"/>
          </a:solidFill>
          <a:ln>
            <a:solidFill>
              <a:srgbClr val="000000"/>
            </a:solidFill>
          </a:ln>
        </p:spPr>
      </p:sp>
      <p:sp>
        <p:nvSpPr>
          <p:cNvPr id="20483" name="Rectangle 3"/>
          <p:cNvSpPr>
            <a:spLocks noGrp="1" noChangeArrowheads="1"/>
          </p:cNvSpPr>
          <p:nvPr>
            <p:ph type="body" idx="1"/>
          </p:nvPr>
        </p:nvSpPr>
        <p:spPr>
          <a:solidFill>
            <a:srgbClr val="FFFFFF"/>
          </a:solidFill>
          <a:ln>
            <a:solidFill>
              <a:srgbClr val="000000"/>
            </a:solidFill>
          </a:ln>
        </p:spPr>
        <p:txBody>
          <a:bodyPr lIns="89570" tIns="44785" rIns="89570" bIns="44785"/>
          <a:lstStyle/>
          <a:p>
            <a:endParaRPr lang="en-US"/>
          </a:p>
        </p:txBody>
      </p:sp>
    </p:spTree>
    <p:extLst>
      <p:ext uri="{BB962C8B-B14F-4D97-AF65-F5344CB8AC3E}">
        <p14:creationId xmlns:p14="http://schemas.microsoft.com/office/powerpoint/2010/main" val="235044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21</a:t>
            </a:fld>
            <a:endParaRPr lang="en-US" smtClean="0">
              <a:solidFill>
                <a:srgbClr val="000000"/>
              </a:solidFill>
            </a:endParaRPr>
          </a:p>
        </p:txBody>
      </p:sp>
    </p:spTree>
    <p:extLst>
      <p:ext uri="{BB962C8B-B14F-4D97-AF65-F5344CB8AC3E}">
        <p14:creationId xmlns:p14="http://schemas.microsoft.com/office/powerpoint/2010/main" val="372006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1/21/2016</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1/21/2016</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1/21/2016</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26"/>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1"/>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3"/>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614"/>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13684" name="Image" r:id="rId3" imgW="10057143" imgH="1269841" progId="">
                  <p:embed/>
                </p:oleObj>
              </mc:Choice>
              <mc:Fallback>
                <p:oleObj name="Image" r:id="rId3" imgW="10057143" imgH="126984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345078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1/21/2016</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1/21/2016</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
        <p:nvSpPr>
          <p:cNvPr id="7"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1/21/2016</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1/21/2016</a:t>
            </a:fld>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
        <p:nvSpPr>
          <p:cNvPr id="10" name="Footer Placeholder 4"/>
          <p:cNvSpPr>
            <a:spLocks noGrp="1"/>
          </p:cNvSpPr>
          <p:nvPr>
            <p:ph type="ftr" sz="quarter" idx="1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1/21/2016</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
        <p:nvSpPr>
          <p:cNvPr id="6"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1/21/2016</a:t>
            </a:fld>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1/21/2016</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
        <p:nvSpPr>
          <p:cNvPr id="8"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1/21/2016</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1/21/2016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Spring 2013-- Lecture #1</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oreilly.com/catalog/javanut/excerpt/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inst.eecs.berkeley.edu/~cs61c/resources/HarveyNotesC1-3.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381000"/>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dirty="0" smtClean="0"/>
              <a:t>Lecture 2: </a:t>
            </a:r>
            <a:r>
              <a:rPr lang="en-US" i="1" dirty="0" smtClean="0"/>
              <a:t>Introduction to C, Part I</a:t>
            </a:r>
            <a:endParaRPr lang="en-US" i="1" dirty="0"/>
          </a:p>
        </p:txBody>
      </p:sp>
      <p:sp>
        <p:nvSpPr>
          <p:cNvPr id="3" name="Subtitle 2"/>
          <p:cNvSpPr>
            <a:spLocks noGrp="1"/>
          </p:cNvSpPr>
          <p:nvPr>
            <p:ph type="subTitle" idx="1"/>
          </p:nvPr>
        </p:nvSpPr>
        <p:spPr>
          <a:xfrm>
            <a:off x="1016000" y="3200400"/>
            <a:ext cx="6959600" cy="2514600"/>
          </a:xfrm>
        </p:spPr>
        <p:txBody>
          <a:bodyPr>
            <a:normAutofit/>
          </a:bodyPr>
          <a:lstStyle/>
          <a:p>
            <a:r>
              <a:rPr lang="en-US" dirty="0" smtClean="0"/>
              <a:t>Instructors: </a:t>
            </a:r>
          </a:p>
          <a:p>
            <a:r>
              <a:rPr lang="en-US" dirty="0" smtClean="0"/>
              <a:t>Vladimir Stojanovic &amp; </a:t>
            </a:r>
            <a:r>
              <a:rPr lang="en-US" dirty="0" smtClean="0"/>
              <a:t>Nicholas Weaver</a:t>
            </a:r>
            <a:endParaRPr lang="en-US" dirty="0" smtClean="0"/>
          </a:p>
          <a:p>
            <a:endParaRPr lang="en-US" dirty="0" smtClean="0"/>
          </a:p>
          <a:p>
            <a:r>
              <a:rPr lang="en-US" dirty="0" smtClean="0"/>
              <a:t>http://</a:t>
            </a:r>
            <a:r>
              <a:rPr lang="en-US" dirty="0" err="1" smtClean="0"/>
              <a:t>inst.eecs.berkeley.edu</a:t>
            </a:r>
            <a:r>
              <a:rPr lang="en-US" dirty="0" smtClean="0"/>
              <a:t>/~cs61c/</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pic>
        <p:nvPicPr>
          <p:cNvPr id="5" name="Picture 4" descr="EECS-logo-orig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991" y="6240136"/>
            <a:ext cx="2646009" cy="617864"/>
          </a:xfrm>
          <a:prstGeom prst="rect">
            <a:avLst/>
          </a:prstGeom>
        </p:spPr>
      </p:pic>
    </p:spTree>
    <p:extLst>
      <p:ext uri="{BB962C8B-B14F-4D97-AF65-F5344CB8AC3E}">
        <p14:creationId xmlns:p14="http://schemas.microsoft.com/office/powerpoint/2010/main" val="2185539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Make Two’s Complement</a:t>
            </a:r>
            <a:endParaRPr lang="en-US" dirty="0"/>
          </a:p>
        </p:txBody>
      </p:sp>
      <p:sp>
        <p:nvSpPr>
          <p:cNvPr id="3" name="Content Placeholder 2"/>
          <p:cNvSpPr>
            <a:spLocks noGrp="1"/>
          </p:cNvSpPr>
          <p:nvPr>
            <p:ph idx="1"/>
          </p:nvPr>
        </p:nvSpPr>
        <p:spPr>
          <a:xfrm>
            <a:off x="457200" y="1354448"/>
            <a:ext cx="8229600" cy="2990724"/>
          </a:xfrm>
        </p:spPr>
        <p:txBody>
          <a:bodyPr>
            <a:normAutofit/>
          </a:bodyPr>
          <a:lstStyle/>
          <a:p>
            <a:r>
              <a:rPr lang="en-US" dirty="0" smtClean="0"/>
              <a:t>For N-bit word, complement to 2</a:t>
            </a:r>
            <a:r>
              <a:rPr lang="en-US" baseline="-25000" dirty="0" smtClean="0"/>
              <a:t>ten</a:t>
            </a:r>
            <a:r>
              <a:rPr lang="en-US" baseline="30000" dirty="0" smtClean="0"/>
              <a:t>N</a:t>
            </a:r>
          </a:p>
          <a:p>
            <a:pPr lvl="1">
              <a:lnSpc>
                <a:spcPct val="170000"/>
              </a:lnSpc>
            </a:pPr>
            <a:r>
              <a:rPr lang="en-US" dirty="0" smtClean="0"/>
              <a:t>For 4 bit number 3</a:t>
            </a:r>
            <a:r>
              <a:rPr lang="en-US" baseline="-25000" dirty="0" smtClean="0"/>
              <a:t>ten</a:t>
            </a:r>
            <a:r>
              <a:rPr lang="en-US" dirty="0" smtClean="0"/>
              <a:t>=0011</a:t>
            </a:r>
            <a:r>
              <a:rPr lang="en-US" baseline="-25000" dirty="0" smtClean="0"/>
              <a:t>two</a:t>
            </a:r>
            <a:r>
              <a:rPr lang="en-US" dirty="0" smtClean="0"/>
              <a:t>, </a:t>
            </a:r>
            <a:r>
              <a:rPr lang="en-US" dirty="0" smtClean="0"/>
              <a:t/>
            </a:r>
            <a:br>
              <a:rPr lang="en-US" dirty="0" smtClean="0"/>
            </a:br>
            <a:r>
              <a:rPr lang="en-US" dirty="0" smtClean="0"/>
              <a:t>two’s </a:t>
            </a:r>
            <a:r>
              <a:rPr lang="en-US" dirty="0" smtClean="0"/>
              <a:t>complement (i.e. -3</a:t>
            </a:r>
            <a:r>
              <a:rPr lang="en-US" baseline="-25000" dirty="0" smtClean="0"/>
              <a:t>ten</a:t>
            </a:r>
            <a:r>
              <a:rPr lang="en-US" dirty="0" smtClean="0"/>
              <a:t>) would be </a:t>
            </a:r>
            <a:br>
              <a:rPr lang="en-US" dirty="0" smtClean="0"/>
            </a:br>
            <a:r>
              <a:rPr lang="en-US" dirty="0" smtClean="0"/>
              <a:t>16</a:t>
            </a:r>
            <a:r>
              <a:rPr lang="en-US" baseline="-25000" dirty="0" smtClean="0"/>
              <a:t>ten</a:t>
            </a:r>
            <a:r>
              <a:rPr lang="en-US" dirty="0" smtClean="0"/>
              <a:t>-3</a:t>
            </a:r>
            <a:r>
              <a:rPr lang="en-US" baseline="-25000" dirty="0" smtClean="0"/>
              <a:t>ten</a:t>
            </a:r>
            <a:r>
              <a:rPr lang="en-US" dirty="0" smtClean="0"/>
              <a:t>=13</a:t>
            </a:r>
            <a:r>
              <a:rPr lang="en-US" baseline="-25000" dirty="0" smtClean="0"/>
              <a:t>ten</a:t>
            </a:r>
            <a:r>
              <a:rPr lang="en-US" dirty="0" smtClean="0"/>
              <a:t> or 10000</a:t>
            </a:r>
            <a:r>
              <a:rPr lang="en-US" baseline="-25000" dirty="0" smtClean="0"/>
              <a:t>two</a:t>
            </a:r>
            <a:r>
              <a:rPr lang="en-US" dirty="0" smtClean="0"/>
              <a:t> – 0011</a:t>
            </a:r>
            <a:r>
              <a:rPr lang="en-US" baseline="-25000" dirty="0" smtClean="0"/>
              <a:t>two</a:t>
            </a:r>
            <a:r>
              <a:rPr lang="en-US" dirty="0" smtClean="0"/>
              <a:t> = 1101</a:t>
            </a:r>
            <a:r>
              <a:rPr lang="en-US" baseline="-25000" dirty="0" smtClean="0"/>
              <a:t>two</a:t>
            </a:r>
            <a:endParaRPr lang="en-US" baseline="-25000" dirty="0"/>
          </a:p>
        </p:txBody>
      </p:sp>
      <p:sp>
        <p:nvSpPr>
          <p:cNvPr id="6" name="Slide Number Placeholder 5"/>
          <p:cNvSpPr>
            <a:spLocks noGrp="1"/>
          </p:cNvSpPr>
          <p:nvPr>
            <p:ph type="sldNum" sz="quarter" idx="12"/>
          </p:nvPr>
        </p:nvSpPr>
        <p:spPr>
          <a:xfrm>
            <a:off x="6578009" y="6336788"/>
            <a:ext cx="2083982" cy="404254"/>
          </a:xfrm>
        </p:spPr>
        <p:txBody>
          <a:bodyPr/>
          <a:lstStyle/>
          <a:p>
            <a:fld id="{3CC63E4C-4642-794D-A2FD-70F6B81535F5}" type="slidenum">
              <a:rPr lang="en-US" smtClean="0"/>
              <a:pPr/>
              <a:t>10</a:t>
            </a:fld>
            <a:endParaRPr lang="en-US" dirty="0"/>
          </a:p>
        </p:txBody>
      </p:sp>
      <p:sp>
        <p:nvSpPr>
          <p:cNvPr id="54" name="Content Placeholder 2"/>
          <p:cNvSpPr txBox="1">
            <a:spLocks/>
          </p:cNvSpPr>
          <p:nvPr/>
        </p:nvSpPr>
        <p:spPr>
          <a:xfrm>
            <a:off x="152405" y="4253028"/>
            <a:ext cx="8229600" cy="23958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Here is an easier way:</a:t>
            </a:r>
          </a:p>
          <a:p>
            <a:pPr lvl="1"/>
            <a:r>
              <a:rPr lang="en-US" dirty="0" smtClean="0"/>
              <a:t>Invert all bits and add 1</a:t>
            </a:r>
          </a:p>
          <a:p>
            <a:pPr lvl="1"/>
            <a:endParaRPr lang="en-US" dirty="0"/>
          </a:p>
          <a:p>
            <a:pPr lvl="1"/>
            <a:r>
              <a:rPr lang="en-US" dirty="0" smtClean="0"/>
              <a:t>Computers actually do it like this, too</a:t>
            </a:r>
          </a:p>
        </p:txBody>
      </p:sp>
      <p:grpSp>
        <p:nvGrpSpPr>
          <p:cNvPr id="45" name="Group 44"/>
          <p:cNvGrpSpPr/>
          <p:nvPr/>
        </p:nvGrpSpPr>
        <p:grpSpPr>
          <a:xfrm>
            <a:off x="4968102" y="4360171"/>
            <a:ext cx="3832228" cy="2031325"/>
            <a:chOff x="4968102" y="4360171"/>
            <a:chExt cx="3832228" cy="2031325"/>
          </a:xfrm>
        </p:grpSpPr>
        <p:cxnSp>
          <p:nvCxnSpPr>
            <p:cNvPr id="30" name="Straight Connector 29"/>
            <p:cNvCxnSpPr/>
            <p:nvPr/>
          </p:nvCxnSpPr>
          <p:spPr>
            <a:xfrm>
              <a:off x="7693874" y="5931150"/>
              <a:ext cx="717177" cy="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4968102" y="4360171"/>
              <a:ext cx="3832228" cy="2031325"/>
              <a:chOff x="4968102" y="4360171"/>
              <a:chExt cx="3832228" cy="2031325"/>
            </a:xfrm>
          </p:grpSpPr>
          <p:sp>
            <p:nvSpPr>
              <p:cNvPr id="28" name="TextBox 27"/>
              <p:cNvSpPr txBox="1"/>
              <p:nvPr/>
            </p:nvSpPr>
            <p:spPr>
              <a:xfrm>
                <a:off x="7463426" y="4360171"/>
                <a:ext cx="1336904" cy="1569660"/>
              </a:xfrm>
              <a:prstGeom prst="rect">
                <a:avLst/>
              </a:prstGeom>
              <a:noFill/>
            </p:spPr>
            <p:txBody>
              <a:bodyPr wrap="none" rtlCol="0">
                <a:spAutoFit/>
              </a:bodyPr>
              <a:lstStyle/>
              <a:p>
                <a:r>
                  <a:rPr lang="en-US" sz="2400" dirty="0" smtClean="0">
                    <a:solidFill>
                      <a:srgbClr val="00B050"/>
                    </a:solidFill>
                  </a:rPr>
                  <a:t>   0011</a:t>
                </a:r>
                <a:r>
                  <a:rPr lang="en-US" sz="2400" baseline="-25000" dirty="0" smtClean="0">
                    <a:solidFill>
                      <a:srgbClr val="00B050"/>
                    </a:solidFill>
                  </a:rPr>
                  <a:t>two</a:t>
                </a:r>
              </a:p>
              <a:p>
                <a:endParaRPr lang="en-US" sz="2400" dirty="0" smtClean="0">
                  <a:solidFill>
                    <a:srgbClr val="00B050"/>
                  </a:solidFill>
                </a:endParaRPr>
              </a:p>
              <a:p>
                <a:r>
                  <a:rPr lang="en-US" sz="2400" dirty="0" smtClean="0">
                    <a:solidFill>
                      <a:srgbClr val="00B050"/>
                    </a:solidFill>
                  </a:rPr>
                  <a:t>   1100</a:t>
                </a:r>
                <a:r>
                  <a:rPr lang="en-US" sz="2400" baseline="-25000" dirty="0" smtClean="0">
                    <a:solidFill>
                      <a:srgbClr val="00B050"/>
                    </a:solidFill>
                  </a:rPr>
                  <a:t>two</a:t>
                </a:r>
              </a:p>
              <a:p>
                <a:r>
                  <a:rPr lang="en-US" sz="2400" dirty="0" smtClean="0">
                    <a:solidFill>
                      <a:srgbClr val="00B050"/>
                    </a:solidFill>
                  </a:rPr>
                  <a:t>+       1</a:t>
                </a:r>
                <a:r>
                  <a:rPr lang="en-US" sz="2400" baseline="-25000" dirty="0" smtClean="0">
                    <a:solidFill>
                      <a:srgbClr val="00B050"/>
                    </a:solidFill>
                  </a:rPr>
                  <a:t>two</a:t>
                </a:r>
                <a:endParaRPr lang="en-US" sz="2400" baseline="-25000" dirty="0">
                  <a:solidFill>
                    <a:srgbClr val="00B050"/>
                  </a:solidFill>
                </a:endParaRPr>
              </a:p>
            </p:txBody>
          </p:sp>
          <p:sp>
            <p:nvSpPr>
              <p:cNvPr id="32" name="TextBox 31"/>
              <p:cNvSpPr txBox="1"/>
              <p:nvPr/>
            </p:nvSpPr>
            <p:spPr>
              <a:xfrm>
                <a:off x="6859873" y="4367259"/>
                <a:ext cx="616900" cy="461665"/>
              </a:xfrm>
              <a:prstGeom prst="rect">
                <a:avLst/>
              </a:prstGeom>
              <a:noFill/>
            </p:spPr>
            <p:txBody>
              <a:bodyPr wrap="none" rtlCol="0">
                <a:spAutoFit/>
              </a:bodyPr>
              <a:lstStyle/>
              <a:p>
                <a:r>
                  <a:rPr lang="en-US" sz="2400" dirty="0" smtClean="0">
                    <a:solidFill>
                      <a:srgbClr val="00B050"/>
                    </a:solidFill>
                  </a:rPr>
                  <a:t>3</a:t>
                </a:r>
                <a:r>
                  <a:rPr lang="en-US" sz="2400" baseline="-25000" dirty="0" smtClean="0">
                    <a:solidFill>
                      <a:srgbClr val="00B050"/>
                    </a:solidFill>
                  </a:rPr>
                  <a:t>ten</a:t>
                </a:r>
                <a:endParaRPr lang="en-US" sz="2400" baseline="-25000" dirty="0">
                  <a:solidFill>
                    <a:srgbClr val="00B050"/>
                  </a:solidFill>
                </a:endParaRPr>
              </a:p>
            </p:txBody>
          </p:sp>
          <p:sp>
            <p:nvSpPr>
              <p:cNvPr id="51" name="TextBox 50"/>
              <p:cNvSpPr txBox="1"/>
              <p:nvPr/>
            </p:nvSpPr>
            <p:spPr>
              <a:xfrm>
                <a:off x="7648756" y="5929831"/>
                <a:ext cx="1130118" cy="461665"/>
              </a:xfrm>
              <a:prstGeom prst="rect">
                <a:avLst/>
              </a:prstGeom>
              <a:noFill/>
            </p:spPr>
            <p:txBody>
              <a:bodyPr wrap="none" rtlCol="0">
                <a:spAutoFit/>
              </a:bodyPr>
              <a:lstStyle/>
              <a:p>
                <a:r>
                  <a:rPr lang="en-US" sz="2400" dirty="0" smtClean="0">
                    <a:solidFill>
                      <a:srgbClr val="00B050"/>
                    </a:solidFill>
                  </a:rPr>
                  <a:t>1101</a:t>
                </a:r>
                <a:r>
                  <a:rPr lang="en-US" sz="2400" baseline="-25000" dirty="0" smtClean="0">
                    <a:solidFill>
                      <a:srgbClr val="00B050"/>
                    </a:solidFill>
                  </a:rPr>
                  <a:t>two</a:t>
                </a:r>
                <a:endParaRPr lang="en-US" sz="2400" baseline="-25000" dirty="0">
                  <a:solidFill>
                    <a:srgbClr val="00B050"/>
                  </a:solidFill>
                </a:endParaRPr>
              </a:p>
            </p:txBody>
          </p:sp>
          <p:sp>
            <p:nvSpPr>
              <p:cNvPr id="55" name="TextBox 54"/>
              <p:cNvSpPr txBox="1"/>
              <p:nvPr/>
            </p:nvSpPr>
            <p:spPr>
              <a:xfrm>
                <a:off x="4968102" y="5106713"/>
                <a:ext cx="2739211" cy="461665"/>
              </a:xfrm>
              <a:prstGeom prst="rect">
                <a:avLst/>
              </a:prstGeom>
              <a:noFill/>
            </p:spPr>
            <p:txBody>
              <a:bodyPr wrap="none" rtlCol="0">
                <a:spAutoFit/>
              </a:bodyPr>
              <a:lstStyle/>
              <a:p>
                <a:r>
                  <a:rPr lang="en-US" sz="2400" dirty="0" smtClean="0">
                    <a:solidFill>
                      <a:srgbClr val="00B050"/>
                    </a:solidFill>
                  </a:rPr>
                  <a:t>Bitwise complement</a:t>
                </a:r>
                <a:endParaRPr lang="en-US" sz="2400" baseline="-25000" dirty="0">
                  <a:solidFill>
                    <a:srgbClr val="00B050"/>
                  </a:solidFill>
                </a:endParaRPr>
              </a:p>
            </p:txBody>
          </p:sp>
          <p:sp>
            <p:nvSpPr>
              <p:cNvPr id="56" name="TextBox 55"/>
              <p:cNvSpPr txBox="1"/>
              <p:nvPr/>
            </p:nvSpPr>
            <p:spPr>
              <a:xfrm>
                <a:off x="6884684" y="5880627"/>
                <a:ext cx="711477" cy="461665"/>
              </a:xfrm>
              <a:prstGeom prst="rect">
                <a:avLst/>
              </a:prstGeom>
              <a:noFill/>
            </p:spPr>
            <p:txBody>
              <a:bodyPr wrap="none" rtlCol="0">
                <a:spAutoFit/>
              </a:bodyPr>
              <a:lstStyle/>
              <a:p>
                <a:r>
                  <a:rPr lang="en-US" sz="2400" dirty="0" smtClean="0">
                    <a:solidFill>
                      <a:srgbClr val="00B050"/>
                    </a:solidFill>
                  </a:rPr>
                  <a:t>-3</a:t>
                </a:r>
                <a:r>
                  <a:rPr lang="en-US" sz="2400" baseline="-25000" dirty="0" smtClean="0">
                    <a:solidFill>
                      <a:srgbClr val="00B050"/>
                    </a:solidFill>
                  </a:rPr>
                  <a:t>ten</a:t>
                </a:r>
                <a:endParaRPr lang="en-US" sz="2400" baseline="-25000" dirty="0">
                  <a:solidFill>
                    <a:srgbClr val="00B050"/>
                  </a:solidFill>
                </a:endParaRPr>
              </a:p>
            </p:txBody>
          </p:sp>
        </p:grpSp>
      </p:grpSp>
    </p:spTree>
    <p:extLst>
      <p:ext uri="{BB962C8B-B14F-4D97-AF65-F5344CB8AC3E}">
        <p14:creationId xmlns:p14="http://schemas.microsoft.com/office/powerpoint/2010/main" val="112768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Binary Addition Example</a:t>
            </a:r>
            <a:endParaRPr lang="en-US" dirty="0"/>
          </a:p>
        </p:txBody>
      </p:sp>
      <p:sp>
        <p:nvSpPr>
          <p:cNvPr id="7" name="TextBox 6"/>
          <p:cNvSpPr txBox="1"/>
          <p:nvPr/>
        </p:nvSpPr>
        <p:spPr>
          <a:xfrm>
            <a:off x="4374651" y="2497320"/>
            <a:ext cx="1120820" cy="1200329"/>
          </a:xfrm>
          <a:prstGeom prst="rect">
            <a:avLst/>
          </a:prstGeom>
          <a:noFill/>
        </p:spPr>
        <p:txBody>
          <a:bodyPr wrap="none" rtlCol="0">
            <a:spAutoFit/>
          </a:bodyPr>
          <a:lstStyle/>
          <a:p>
            <a:r>
              <a:rPr lang="en-US" sz="3600" dirty="0" smtClean="0"/>
              <a:t>0011</a:t>
            </a:r>
          </a:p>
          <a:p>
            <a:r>
              <a:rPr lang="en-US" sz="3600" dirty="0" smtClean="0"/>
              <a:t>0010</a:t>
            </a:r>
            <a:endParaRPr lang="en-US" sz="3600" dirty="0"/>
          </a:p>
        </p:txBody>
      </p:sp>
      <p:sp>
        <p:nvSpPr>
          <p:cNvPr id="8" name="TextBox 7"/>
          <p:cNvSpPr txBox="1"/>
          <p:nvPr/>
        </p:nvSpPr>
        <p:spPr>
          <a:xfrm>
            <a:off x="2016931" y="2515250"/>
            <a:ext cx="647934" cy="1200329"/>
          </a:xfrm>
          <a:prstGeom prst="rect">
            <a:avLst/>
          </a:prstGeom>
          <a:noFill/>
        </p:spPr>
        <p:txBody>
          <a:bodyPr wrap="none" rtlCol="0">
            <a:spAutoFit/>
          </a:bodyPr>
          <a:lstStyle/>
          <a:p>
            <a:r>
              <a:rPr lang="en-US" sz="3600" dirty="0" smtClean="0"/>
              <a:t>  3</a:t>
            </a:r>
          </a:p>
          <a:p>
            <a:r>
              <a:rPr lang="en-US" sz="3600" dirty="0" smtClean="0"/>
              <a:t>+2</a:t>
            </a:r>
            <a:endParaRPr lang="en-US" sz="3600" dirty="0"/>
          </a:p>
        </p:txBody>
      </p:sp>
      <p:cxnSp>
        <p:nvCxnSpPr>
          <p:cNvPr id="10" name="Straight Connector 9"/>
          <p:cNvCxnSpPr/>
          <p:nvPr/>
        </p:nvCxnSpPr>
        <p:spPr>
          <a:xfrm>
            <a:off x="2133474" y="3797201"/>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78403" y="3755369"/>
            <a:ext cx="418704" cy="646331"/>
          </a:xfrm>
          <a:prstGeom prst="rect">
            <a:avLst/>
          </a:prstGeom>
          <a:noFill/>
        </p:spPr>
        <p:txBody>
          <a:bodyPr wrap="none" rtlCol="0">
            <a:spAutoFit/>
          </a:bodyPr>
          <a:lstStyle/>
          <a:p>
            <a:r>
              <a:rPr lang="en-US" sz="3600" dirty="0" smtClean="0"/>
              <a:t>5</a:t>
            </a:r>
            <a:endParaRPr lang="en-US" sz="3600" dirty="0"/>
          </a:p>
        </p:txBody>
      </p:sp>
      <p:cxnSp>
        <p:nvCxnSpPr>
          <p:cNvPr id="51" name="Straight Connector 50"/>
          <p:cNvCxnSpPr/>
          <p:nvPr/>
        </p:nvCxnSpPr>
        <p:spPr>
          <a:xfrm>
            <a:off x="4112733" y="3787701"/>
            <a:ext cx="128016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5076767" y="3715579"/>
            <a:ext cx="418704" cy="646331"/>
          </a:xfrm>
          <a:prstGeom prst="rect">
            <a:avLst/>
          </a:prstGeom>
          <a:noFill/>
        </p:spPr>
        <p:txBody>
          <a:bodyPr wrap="none" rtlCol="0">
            <a:spAutoFit/>
          </a:bodyPr>
          <a:lstStyle/>
          <a:p>
            <a:r>
              <a:rPr lang="en-US" sz="3600" dirty="0" smtClean="0"/>
              <a:t>1</a:t>
            </a:r>
            <a:endParaRPr lang="en-US" sz="3600" dirty="0"/>
          </a:p>
        </p:txBody>
      </p:sp>
      <p:sp>
        <p:nvSpPr>
          <p:cNvPr id="56" name="TextBox 55"/>
          <p:cNvSpPr txBox="1"/>
          <p:nvPr/>
        </p:nvSpPr>
        <p:spPr>
          <a:xfrm>
            <a:off x="4828044" y="2016535"/>
            <a:ext cx="418704" cy="646331"/>
          </a:xfrm>
          <a:prstGeom prst="rect">
            <a:avLst/>
          </a:prstGeom>
          <a:noFill/>
        </p:spPr>
        <p:txBody>
          <a:bodyPr wrap="none" rtlCol="0">
            <a:spAutoFit/>
          </a:bodyPr>
          <a:lstStyle/>
          <a:p>
            <a:r>
              <a:rPr lang="en-US" sz="3600" dirty="0" smtClean="0">
                <a:solidFill>
                  <a:srgbClr val="FF0000"/>
                </a:solidFill>
              </a:rPr>
              <a:t>0</a:t>
            </a:r>
            <a:endParaRPr lang="en-US" sz="3600" dirty="0">
              <a:solidFill>
                <a:srgbClr val="FF0000"/>
              </a:solidFill>
            </a:endParaRPr>
          </a:p>
        </p:txBody>
      </p:sp>
      <p:sp>
        <p:nvSpPr>
          <p:cNvPr id="57" name="TextBox 56"/>
          <p:cNvSpPr txBox="1"/>
          <p:nvPr/>
        </p:nvSpPr>
        <p:spPr>
          <a:xfrm>
            <a:off x="4828044" y="3692526"/>
            <a:ext cx="418704" cy="646331"/>
          </a:xfrm>
          <a:prstGeom prst="rect">
            <a:avLst/>
          </a:prstGeom>
          <a:noFill/>
        </p:spPr>
        <p:txBody>
          <a:bodyPr wrap="square" rtlCol="0">
            <a:spAutoFit/>
          </a:bodyPr>
          <a:lstStyle/>
          <a:p>
            <a:r>
              <a:rPr lang="en-US" sz="3600" dirty="0" smtClean="0"/>
              <a:t>0</a:t>
            </a:r>
            <a:endParaRPr lang="en-US" sz="3600" dirty="0"/>
          </a:p>
        </p:txBody>
      </p:sp>
      <p:sp>
        <p:nvSpPr>
          <p:cNvPr id="58" name="TextBox 57"/>
          <p:cNvSpPr txBox="1"/>
          <p:nvPr/>
        </p:nvSpPr>
        <p:spPr>
          <a:xfrm>
            <a:off x="4577836" y="2010278"/>
            <a:ext cx="418704" cy="646331"/>
          </a:xfrm>
          <a:prstGeom prst="rect">
            <a:avLst/>
          </a:prstGeom>
          <a:noFill/>
        </p:spPr>
        <p:txBody>
          <a:bodyPr wrap="square" rtlCol="0">
            <a:spAutoFit/>
          </a:bodyPr>
          <a:lstStyle/>
          <a:p>
            <a:r>
              <a:rPr lang="en-US" sz="3600" dirty="0" smtClean="0">
                <a:solidFill>
                  <a:srgbClr val="FF0000"/>
                </a:solidFill>
              </a:rPr>
              <a:t>1</a:t>
            </a:r>
            <a:endParaRPr lang="en-US" sz="3600" dirty="0">
              <a:solidFill>
                <a:srgbClr val="FF0000"/>
              </a:solidFill>
            </a:endParaRPr>
          </a:p>
        </p:txBody>
      </p:sp>
      <p:sp>
        <p:nvSpPr>
          <p:cNvPr id="59" name="TextBox 58"/>
          <p:cNvSpPr txBox="1"/>
          <p:nvPr/>
        </p:nvSpPr>
        <p:spPr>
          <a:xfrm>
            <a:off x="4582296" y="3686678"/>
            <a:ext cx="418704" cy="646331"/>
          </a:xfrm>
          <a:prstGeom prst="rect">
            <a:avLst/>
          </a:prstGeom>
          <a:noFill/>
        </p:spPr>
        <p:txBody>
          <a:bodyPr wrap="square" rtlCol="0">
            <a:spAutoFit/>
          </a:bodyPr>
          <a:lstStyle/>
          <a:p>
            <a:r>
              <a:rPr lang="en-US" sz="3600" dirty="0" smtClean="0"/>
              <a:t>1</a:t>
            </a:r>
            <a:endParaRPr lang="en-US" sz="3600" dirty="0"/>
          </a:p>
        </p:txBody>
      </p:sp>
      <p:sp>
        <p:nvSpPr>
          <p:cNvPr id="62" name="TextBox 61"/>
          <p:cNvSpPr txBox="1"/>
          <p:nvPr/>
        </p:nvSpPr>
        <p:spPr>
          <a:xfrm>
            <a:off x="4360254" y="2009829"/>
            <a:ext cx="418704" cy="646331"/>
          </a:xfrm>
          <a:prstGeom prst="rect">
            <a:avLst/>
          </a:prstGeom>
          <a:noFill/>
        </p:spPr>
        <p:txBody>
          <a:bodyPr wrap="square" rtlCol="0">
            <a:spAutoFit/>
          </a:bodyPr>
          <a:lstStyle/>
          <a:p>
            <a:r>
              <a:rPr lang="en-US" sz="3600" dirty="0" smtClean="0">
                <a:solidFill>
                  <a:srgbClr val="FF0000"/>
                </a:solidFill>
              </a:rPr>
              <a:t>0</a:t>
            </a:r>
            <a:endParaRPr lang="en-US" sz="3600" dirty="0">
              <a:solidFill>
                <a:srgbClr val="FF0000"/>
              </a:solidFill>
            </a:endParaRPr>
          </a:p>
        </p:txBody>
      </p:sp>
      <p:sp>
        <p:nvSpPr>
          <p:cNvPr id="63" name="TextBox 62"/>
          <p:cNvSpPr txBox="1"/>
          <p:nvPr/>
        </p:nvSpPr>
        <p:spPr>
          <a:xfrm>
            <a:off x="4360254" y="3697649"/>
            <a:ext cx="418704" cy="646331"/>
          </a:xfrm>
          <a:prstGeom prst="rect">
            <a:avLst/>
          </a:prstGeom>
          <a:noFill/>
        </p:spPr>
        <p:txBody>
          <a:bodyPr wrap="square" rtlCol="0">
            <a:spAutoFit/>
          </a:bodyPr>
          <a:lstStyle/>
          <a:p>
            <a:r>
              <a:rPr lang="en-US" sz="3600" dirty="0" smtClean="0"/>
              <a:t>0</a:t>
            </a:r>
            <a:endParaRPr lang="en-US" sz="3600" dirty="0"/>
          </a:p>
        </p:txBody>
      </p:sp>
      <p:sp>
        <p:nvSpPr>
          <p:cNvPr id="64" name="TextBox 63"/>
          <p:cNvSpPr txBox="1"/>
          <p:nvPr/>
        </p:nvSpPr>
        <p:spPr>
          <a:xfrm>
            <a:off x="4082526" y="2016535"/>
            <a:ext cx="418704" cy="646331"/>
          </a:xfrm>
          <a:prstGeom prst="rect">
            <a:avLst/>
          </a:prstGeom>
          <a:noFill/>
        </p:spPr>
        <p:txBody>
          <a:bodyPr wrap="square" rtlCol="0">
            <a:spAutoFit/>
          </a:bodyPr>
          <a:lstStyle/>
          <a:p>
            <a:r>
              <a:rPr lang="en-US" sz="3600" dirty="0" smtClean="0">
                <a:solidFill>
                  <a:srgbClr val="FF0000"/>
                </a:solidFill>
              </a:rPr>
              <a:t>0</a:t>
            </a:r>
            <a:endParaRPr lang="en-US" sz="3600" dirty="0">
              <a:solidFill>
                <a:srgbClr val="FF0000"/>
              </a:solidFill>
            </a:endParaRPr>
          </a:p>
        </p:txBody>
      </p:sp>
      <p:sp>
        <p:nvSpPr>
          <p:cNvPr id="65" name="TextBox 64"/>
          <p:cNvSpPr txBox="1"/>
          <p:nvPr/>
        </p:nvSpPr>
        <p:spPr>
          <a:xfrm>
            <a:off x="4054606" y="3697649"/>
            <a:ext cx="418704" cy="646331"/>
          </a:xfrm>
          <a:prstGeom prst="rect">
            <a:avLst/>
          </a:prstGeom>
          <a:noFill/>
        </p:spPr>
        <p:txBody>
          <a:bodyPr wrap="square" rtlCol="0">
            <a:spAutoFit/>
          </a:bodyPr>
          <a:lstStyle/>
          <a:p>
            <a:r>
              <a:rPr lang="en-US" sz="3600" dirty="0" smtClean="0"/>
              <a:t>0</a:t>
            </a:r>
            <a:endParaRPr lang="en-US" sz="3600" dirty="0"/>
          </a:p>
        </p:txBody>
      </p:sp>
      <p:cxnSp>
        <p:nvCxnSpPr>
          <p:cNvPr id="11" name="Straight Arrow Connector 10"/>
          <p:cNvCxnSpPr/>
          <p:nvPr/>
        </p:nvCxnSpPr>
        <p:spPr>
          <a:xfrm flipH="1">
            <a:off x="5246748" y="1703157"/>
            <a:ext cx="532818" cy="4537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755911" y="1386336"/>
            <a:ext cx="1608150" cy="646331"/>
          </a:xfrm>
          <a:prstGeom prst="rect">
            <a:avLst/>
          </a:prstGeom>
          <a:noFill/>
        </p:spPr>
        <p:txBody>
          <a:bodyPr wrap="square" rtlCol="0">
            <a:spAutoFit/>
          </a:bodyPr>
          <a:lstStyle/>
          <a:p>
            <a:r>
              <a:rPr lang="en-US" sz="3600" dirty="0" smtClean="0"/>
              <a:t>Carry</a:t>
            </a:r>
            <a:endParaRPr lang="en-US" sz="3600" dirty="0"/>
          </a:p>
        </p:txBody>
      </p:sp>
      <p:sp>
        <p:nvSpPr>
          <p:cNvPr id="43" name="Slide Number Placeholder 42"/>
          <p:cNvSpPr>
            <a:spLocks noGrp="1"/>
          </p:cNvSpPr>
          <p:nvPr>
            <p:ph type="sldNum" sz="quarter" idx="12"/>
          </p:nvPr>
        </p:nvSpPr>
        <p:spPr/>
        <p:txBody>
          <a:bodyPr/>
          <a:lstStyle/>
          <a:p>
            <a:fld id="{3CC63E4C-4642-794D-A2FD-70F6B81535F5}" type="slidenum">
              <a:rPr lang="en-US" smtClean="0"/>
              <a:pPr/>
              <a:t>11</a:t>
            </a:fld>
            <a:endParaRPr lang="en-US"/>
          </a:p>
        </p:txBody>
      </p:sp>
    </p:spTree>
    <p:extLst>
      <p:ext uri="{BB962C8B-B14F-4D97-AF65-F5344CB8AC3E}">
        <p14:creationId xmlns:p14="http://schemas.microsoft.com/office/powerpoint/2010/main" val="67482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2" grpId="0"/>
      <p:bldP spid="63" grpId="0"/>
      <p:bldP spid="64" grpId="0"/>
      <p:bldP spid="65"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Two’s-Complement Examples</a:t>
            </a:r>
            <a:endParaRPr lang="en-US" dirty="0"/>
          </a:p>
        </p:txBody>
      </p:sp>
      <p:sp>
        <p:nvSpPr>
          <p:cNvPr id="3" name="Content Placeholder 2"/>
          <p:cNvSpPr>
            <a:spLocks noGrp="1"/>
          </p:cNvSpPr>
          <p:nvPr>
            <p:ph idx="1"/>
          </p:nvPr>
        </p:nvSpPr>
        <p:spPr>
          <a:xfrm>
            <a:off x="457200" y="1600200"/>
            <a:ext cx="8229600" cy="1134035"/>
          </a:xfrm>
        </p:spPr>
        <p:txBody>
          <a:bodyPr/>
          <a:lstStyle/>
          <a:p>
            <a:r>
              <a:rPr lang="en-US" dirty="0" smtClean="0"/>
              <a:t>Assume for simplicity 4 bit width, -8 to +7 represented</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
        <p:nvSpPr>
          <p:cNvPr id="7" name="TextBox 6"/>
          <p:cNvSpPr txBox="1"/>
          <p:nvPr/>
        </p:nvSpPr>
        <p:spPr>
          <a:xfrm>
            <a:off x="1822824" y="2719295"/>
            <a:ext cx="808635" cy="830997"/>
          </a:xfrm>
          <a:prstGeom prst="rect">
            <a:avLst/>
          </a:prstGeom>
          <a:noFill/>
        </p:spPr>
        <p:txBody>
          <a:bodyPr wrap="none" rtlCol="0">
            <a:spAutoFit/>
          </a:bodyPr>
          <a:lstStyle/>
          <a:p>
            <a:r>
              <a:rPr lang="en-US" sz="2400" dirty="0" smtClean="0"/>
              <a:t>0011</a:t>
            </a:r>
          </a:p>
          <a:p>
            <a:r>
              <a:rPr lang="en-US" sz="2400" dirty="0" smtClean="0"/>
              <a:t>0010</a:t>
            </a:r>
            <a:endParaRPr lang="en-US" sz="2400" dirty="0"/>
          </a:p>
        </p:txBody>
      </p:sp>
      <p:sp>
        <p:nvSpPr>
          <p:cNvPr id="8" name="TextBox 7"/>
          <p:cNvSpPr txBox="1"/>
          <p:nvPr/>
        </p:nvSpPr>
        <p:spPr>
          <a:xfrm>
            <a:off x="1243104" y="2737225"/>
            <a:ext cx="493945" cy="830997"/>
          </a:xfrm>
          <a:prstGeom prst="rect">
            <a:avLst/>
          </a:prstGeom>
          <a:noFill/>
        </p:spPr>
        <p:txBody>
          <a:bodyPr wrap="none" rtlCol="0">
            <a:spAutoFit/>
          </a:bodyPr>
          <a:lstStyle/>
          <a:p>
            <a:r>
              <a:rPr lang="en-US" sz="2400" dirty="0" smtClean="0"/>
              <a:t>  3</a:t>
            </a:r>
          </a:p>
          <a:p>
            <a:r>
              <a:rPr lang="en-US" sz="2400" dirty="0" smtClean="0"/>
              <a:t>+2</a:t>
            </a:r>
            <a:endParaRPr lang="en-US" sz="2400" dirty="0"/>
          </a:p>
        </p:txBody>
      </p:sp>
      <p:cxnSp>
        <p:nvCxnSpPr>
          <p:cNvPr id="10" name="Straight Connector 9"/>
          <p:cNvCxnSpPr/>
          <p:nvPr/>
        </p:nvCxnSpPr>
        <p:spPr>
          <a:xfrm>
            <a:off x="1867647" y="3511176"/>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1377576" y="3469344"/>
            <a:ext cx="1274800" cy="461665"/>
            <a:chOff x="1377576" y="3529108"/>
            <a:chExt cx="1274800" cy="461665"/>
          </a:xfrm>
        </p:grpSpPr>
        <p:sp>
          <p:nvSpPr>
            <p:cNvPr id="12" name="TextBox 11"/>
            <p:cNvSpPr txBox="1"/>
            <p:nvPr/>
          </p:nvSpPr>
          <p:spPr>
            <a:xfrm>
              <a:off x="1377576" y="3529108"/>
              <a:ext cx="340658" cy="461665"/>
            </a:xfrm>
            <a:prstGeom prst="rect">
              <a:avLst/>
            </a:prstGeom>
            <a:noFill/>
          </p:spPr>
          <p:txBody>
            <a:bodyPr wrap="none" rtlCol="0">
              <a:spAutoFit/>
            </a:bodyPr>
            <a:lstStyle/>
            <a:p>
              <a:r>
                <a:rPr lang="en-US" sz="2400" dirty="0" smtClean="0"/>
                <a:t>5</a:t>
              </a:r>
              <a:endParaRPr lang="en-US" sz="2400" dirty="0"/>
            </a:p>
          </p:txBody>
        </p:sp>
        <p:sp>
          <p:nvSpPr>
            <p:cNvPr id="13" name="TextBox 12"/>
            <p:cNvSpPr txBox="1"/>
            <p:nvPr/>
          </p:nvSpPr>
          <p:spPr>
            <a:xfrm>
              <a:off x="1843741" y="3529108"/>
              <a:ext cx="808635" cy="461665"/>
            </a:xfrm>
            <a:prstGeom prst="rect">
              <a:avLst/>
            </a:prstGeom>
            <a:noFill/>
          </p:spPr>
          <p:txBody>
            <a:bodyPr wrap="none" rtlCol="0">
              <a:spAutoFit/>
            </a:bodyPr>
            <a:lstStyle/>
            <a:p>
              <a:r>
                <a:rPr lang="en-US" sz="2400" dirty="0" smtClean="0"/>
                <a:t>0101</a:t>
              </a:r>
              <a:endParaRPr lang="en-US" sz="2400" dirty="0"/>
            </a:p>
          </p:txBody>
        </p:sp>
      </p:grpSp>
      <p:sp>
        <p:nvSpPr>
          <p:cNvPr id="15" name="TextBox 14"/>
          <p:cNvSpPr txBox="1"/>
          <p:nvPr/>
        </p:nvSpPr>
        <p:spPr>
          <a:xfrm>
            <a:off x="4320988" y="2737224"/>
            <a:ext cx="808635" cy="830997"/>
          </a:xfrm>
          <a:prstGeom prst="rect">
            <a:avLst/>
          </a:prstGeom>
          <a:noFill/>
        </p:spPr>
        <p:txBody>
          <a:bodyPr wrap="none" rtlCol="0">
            <a:spAutoFit/>
          </a:bodyPr>
          <a:lstStyle/>
          <a:p>
            <a:r>
              <a:rPr lang="en-US" sz="2400" dirty="0" smtClean="0"/>
              <a:t>0011</a:t>
            </a:r>
          </a:p>
          <a:p>
            <a:r>
              <a:rPr lang="en-US" sz="2400" dirty="0" smtClean="0"/>
              <a:t>1110</a:t>
            </a:r>
            <a:endParaRPr lang="en-US" sz="2400" dirty="0"/>
          </a:p>
        </p:txBody>
      </p:sp>
      <p:sp>
        <p:nvSpPr>
          <p:cNvPr id="16" name="TextBox 15"/>
          <p:cNvSpPr txBox="1"/>
          <p:nvPr/>
        </p:nvSpPr>
        <p:spPr>
          <a:xfrm>
            <a:off x="3412566" y="2755154"/>
            <a:ext cx="913982" cy="830997"/>
          </a:xfrm>
          <a:prstGeom prst="rect">
            <a:avLst/>
          </a:prstGeom>
          <a:noFill/>
        </p:spPr>
        <p:txBody>
          <a:bodyPr wrap="none" rtlCol="0">
            <a:spAutoFit/>
          </a:bodyPr>
          <a:lstStyle/>
          <a:p>
            <a:r>
              <a:rPr lang="en-US" sz="2400" dirty="0" smtClean="0"/>
              <a:t>       3</a:t>
            </a:r>
          </a:p>
          <a:p>
            <a:r>
              <a:rPr lang="en-US" sz="2400" dirty="0" smtClean="0"/>
              <a:t> + (-2)</a:t>
            </a:r>
            <a:endParaRPr lang="en-US" sz="2400" dirty="0"/>
          </a:p>
        </p:txBody>
      </p:sp>
      <p:cxnSp>
        <p:nvCxnSpPr>
          <p:cNvPr id="17" name="Straight Connector 16"/>
          <p:cNvCxnSpPr/>
          <p:nvPr/>
        </p:nvCxnSpPr>
        <p:spPr>
          <a:xfrm>
            <a:off x="4365811" y="3529105"/>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801035" y="3487273"/>
            <a:ext cx="1365903" cy="461665"/>
            <a:chOff x="1302871" y="3529108"/>
            <a:chExt cx="1365903" cy="461665"/>
          </a:xfrm>
        </p:grpSpPr>
        <p:sp>
          <p:nvSpPr>
            <p:cNvPr id="19" name="TextBox 18"/>
            <p:cNvSpPr txBox="1"/>
            <p:nvPr/>
          </p:nvSpPr>
          <p:spPr>
            <a:xfrm>
              <a:off x="1302871" y="3529108"/>
              <a:ext cx="410239" cy="461665"/>
            </a:xfrm>
            <a:prstGeom prst="rect">
              <a:avLst/>
            </a:prstGeom>
            <a:noFill/>
          </p:spPr>
          <p:txBody>
            <a:bodyPr wrap="none" rtlCol="0">
              <a:spAutoFit/>
            </a:bodyPr>
            <a:lstStyle/>
            <a:p>
              <a:r>
                <a:rPr lang="en-US" sz="2400" dirty="0"/>
                <a:t> 1</a:t>
              </a:r>
            </a:p>
          </p:txBody>
        </p:sp>
        <p:sp>
          <p:nvSpPr>
            <p:cNvPr id="20" name="TextBox 19"/>
            <p:cNvSpPr txBox="1"/>
            <p:nvPr/>
          </p:nvSpPr>
          <p:spPr>
            <a:xfrm>
              <a:off x="1634567" y="3529108"/>
              <a:ext cx="1034207" cy="461665"/>
            </a:xfrm>
            <a:prstGeom prst="rect">
              <a:avLst/>
            </a:prstGeom>
            <a:noFill/>
          </p:spPr>
          <p:txBody>
            <a:bodyPr wrap="none" rtlCol="0">
              <a:spAutoFit/>
            </a:bodyPr>
            <a:lstStyle/>
            <a:p>
              <a:r>
                <a:rPr lang="en-US" sz="2400" dirty="0" smtClean="0"/>
                <a:t>1 0001</a:t>
              </a:r>
              <a:endParaRPr lang="en-US" sz="2400" dirty="0"/>
            </a:p>
          </p:txBody>
        </p:sp>
      </p:grpSp>
      <p:sp>
        <p:nvSpPr>
          <p:cNvPr id="21" name="TextBox 20"/>
          <p:cNvSpPr txBox="1"/>
          <p:nvPr/>
        </p:nvSpPr>
        <p:spPr>
          <a:xfrm>
            <a:off x="2886637" y="4306048"/>
            <a:ext cx="808635" cy="830997"/>
          </a:xfrm>
          <a:prstGeom prst="rect">
            <a:avLst/>
          </a:prstGeom>
          <a:noFill/>
        </p:spPr>
        <p:txBody>
          <a:bodyPr wrap="none" rtlCol="0">
            <a:spAutoFit/>
          </a:bodyPr>
          <a:lstStyle/>
          <a:p>
            <a:r>
              <a:rPr lang="en-US" sz="2400" dirty="0" smtClean="0"/>
              <a:t>0111</a:t>
            </a:r>
          </a:p>
          <a:p>
            <a:r>
              <a:rPr lang="en-US" sz="2400" dirty="0" smtClean="0"/>
              <a:t>0001</a:t>
            </a:r>
            <a:endParaRPr lang="en-US" sz="2400" dirty="0"/>
          </a:p>
        </p:txBody>
      </p:sp>
      <p:sp>
        <p:nvSpPr>
          <p:cNvPr id="22" name="TextBox 21"/>
          <p:cNvSpPr txBox="1"/>
          <p:nvPr/>
        </p:nvSpPr>
        <p:spPr>
          <a:xfrm>
            <a:off x="2306917" y="4323978"/>
            <a:ext cx="493945" cy="830997"/>
          </a:xfrm>
          <a:prstGeom prst="rect">
            <a:avLst/>
          </a:prstGeom>
          <a:noFill/>
        </p:spPr>
        <p:txBody>
          <a:bodyPr wrap="none" rtlCol="0">
            <a:spAutoFit/>
          </a:bodyPr>
          <a:lstStyle/>
          <a:p>
            <a:r>
              <a:rPr lang="en-US" sz="2400" dirty="0" smtClean="0"/>
              <a:t>  7</a:t>
            </a:r>
          </a:p>
          <a:p>
            <a:r>
              <a:rPr lang="en-US" sz="2400" dirty="0" smtClean="0"/>
              <a:t>+1</a:t>
            </a:r>
            <a:endParaRPr lang="en-US" sz="2400" dirty="0"/>
          </a:p>
        </p:txBody>
      </p:sp>
      <p:cxnSp>
        <p:nvCxnSpPr>
          <p:cNvPr id="23" name="Straight Connector 22"/>
          <p:cNvCxnSpPr/>
          <p:nvPr/>
        </p:nvCxnSpPr>
        <p:spPr>
          <a:xfrm>
            <a:off x="2931460" y="5097929"/>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2351743" y="5056097"/>
            <a:ext cx="1364446" cy="461665"/>
            <a:chOff x="1287930" y="3529108"/>
            <a:chExt cx="1364446" cy="461665"/>
          </a:xfrm>
        </p:grpSpPr>
        <p:sp>
          <p:nvSpPr>
            <p:cNvPr id="25" name="TextBox 24"/>
            <p:cNvSpPr txBox="1"/>
            <p:nvPr/>
          </p:nvSpPr>
          <p:spPr>
            <a:xfrm>
              <a:off x="1287930" y="3529108"/>
              <a:ext cx="434885" cy="461665"/>
            </a:xfrm>
            <a:prstGeom prst="rect">
              <a:avLst/>
            </a:prstGeom>
            <a:noFill/>
          </p:spPr>
          <p:txBody>
            <a:bodyPr wrap="none" rtlCol="0">
              <a:spAutoFit/>
            </a:bodyPr>
            <a:lstStyle/>
            <a:p>
              <a:r>
                <a:rPr lang="en-US" sz="2400" dirty="0" smtClean="0"/>
                <a:t>-8</a:t>
              </a:r>
              <a:endParaRPr lang="en-US" sz="2400" dirty="0"/>
            </a:p>
          </p:txBody>
        </p:sp>
        <p:sp>
          <p:nvSpPr>
            <p:cNvPr id="26" name="TextBox 25"/>
            <p:cNvSpPr txBox="1"/>
            <p:nvPr/>
          </p:nvSpPr>
          <p:spPr>
            <a:xfrm>
              <a:off x="1843741" y="3529108"/>
              <a:ext cx="808635" cy="461665"/>
            </a:xfrm>
            <a:prstGeom prst="rect">
              <a:avLst/>
            </a:prstGeom>
            <a:noFill/>
          </p:spPr>
          <p:txBody>
            <a:bodyPr wrap="none" rtlCol="0">
              <a:spAutoFit/>
            </a:bodyPr>
            <a:lstStyle/>
            <a:p>
              <a:r>
                <a:rPr lang="en-US" sz="2400" dirty="0" smtClean="0"/>
                <a:t>1000</a:t>
              </a:r>
              <a:endParaRPr lang="en-US" sz="2400" dirty="0"/>
            </a:p>
          </p:txBody>
        </p:sp>
      </p:grpSp>
      <p:sp>
        <p:nvSpPr>
          <p:cNvPr id="27" name="TextBox 26"/>
          <p:cNvSpPr txBox="1"/>
          <p:nvPr/>
        </p:nvSpPr>
        <p:spPr>
          <a:xfrm>
            <a:off x="2285999" y="5528236"/>
            <a:ext cx="1531251" cy="461665"/>
          </a:xfrm>
          <a:prstGeom prst="rect">
            <a:avLst/>
          </a:prstGeom>
          <a:noFill/>
        </p:spPr>
        <p:txBody>
          <a:bodyPr wrap="none" rtlCol="0">
            <a:spAutoFit/>
          </a:bodyPr>
          <a:lstStyle/>
          <a:p>
            <a:r>
              <a:rPr lang="en-US" sz="2400" b="1" i="1" dirty="0" smtClean="0">
                <a:solidFill>
                  <a:srgbClr val="FF0000"/>
                </a:solidFill>
              </a:rPr>
              <a:t>Overflow!</a:t>
            </a:r>
            <a:endParaRPr lang="en-US" sz="2400" b="1" i="1" dirty="0">
              <a:solidFill>
                <a:srgbClr val="FF0000"/>
              </a:solidFill>
            </a:endParaRPr>
          </a:p>
        </p:txBody>
      </p:sp>
      <p:sp>
        <p:nvSpPr>
          <p:cNvPr id="28" name="TextBox 27"/>
          <p:cNvSpPr txBox="1"/>
          <p:nvPr/>
        </p:nvSpPr>
        <p:spPr>
          <a:xfrm>
            <a:off x="6834096" y="2725271"/>
            <a:ext cx="808635" cy="830997"/>
          </a:xfrm>
          <a:prstGeom prst="rect">
            <a:avLst/>
          </a:prstGeom>
          <a:noFill/>
        </p:spPr>
        <p:txBody>
          <a:bodyPr wrap="none" rtlCol="0">
            <a:spAutoFit/>
          </a:bodyPr>
          <a:lstStyle/>
          <a:p>
            <a:r>
              <a:rPr lang="en-US" sz="2400" dirty="0" smtClean="0"/>
              <a:t>1101</a:t>
            </a:r>
          </a:p>
          <a:p>
            <a:r>
              <a:rPr lang="en-US" sz="2400" dirty="0" smtClean="0"/>
              <a:t>1110</a:t>
            </a:r>
            <a:endParaRPr lang="en-US" sz="2400" dirty="0"/>
          </a:p>
        </p:txBody>
      </p:sp>
      <p:sp>
        <p:nvSpPr>
          <p:cNvPr id="29" name="TextBox 28"/>
          <p:cNvSpPr txBox="1"/>
          <p:nvPr/>
        </p:nvSpPr>
        <p:spPr>
          <a:xfrm>
            <a:off x="5925674" y="2743201"/>
            <a:ext cx="913982" cy="830997"/>
          </a:xfrm>
          <a:prstGeom prst="rect">
            <a:avLst/>
          </a:prstGeom>
          <a:noFill/>
        </p:spPr>
        <p:txBody>
          <a:bodyPr wrap="none" rtlCol="0">
            <a:spAutoFit/>
          </a:bodyPr>
          <a:lstStyle/>
          <a:p>
            <a:r>
              <a:rPr lang="en-US" sz="2400" dirty="0" smtClean="0"/>
              <a:t>      -3</a:t>
            </a:r>
          </a:p>
          <a:p>
            <a:r>
              <a:rPr lang="en-US" sz="2400" dirty="0" smtClean="0"/>
              <a:t> + (-2)</a:t>
            </a:r>
            <a:endParaRPr lang="en-US" sz="2400" dirty="0"/>
          </a:p>
        </p:txBody>
      </p:sp>
      <p:cxnSp>
        <p:nvCxnSpPr>
          <p:cNvPr id="30" name="Straight Connector 29"/>
          <p:cNvCxnSpPr/>
          <p:nvPr/>
        </p:nvCxnSpPr>
        <p:spPr>
          <a:xfrm>
            <a:off x="6878919" y="3517152"/>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6314143" y="3475320"/>
            <a:ext cx="1365903" cy="461665"/>
            <a:chOff x="1302871" y="3529108"/>
            <a:chExt cx="1365903" cy="461665"/>
          </a:xfrm>
        </p:grpSpPr>
        <p:sp>
          <p:nvSpPr>
            <p:cNvPr id="32" name="TextBox 31"/>
            <p:cNvSpPr txBox="1"/>
            <p:nvPr/>
          </p:nvSpPr>
          <p:spPr>
            <a:xfrm>
              <a:off x="1302871" y="3529108"/>
              <a:ext cx="434885" cy="461665"/>
            </a:xfrm>
            <a:prstGeom prst="rect">
              <a:avLst/>
            </a:prstGeom>
            <a:noFill/>
          </p:spPr>
          <p:txBody>
            <a:bodyPr wrap="none" rtlCol="0">
              <a:spAutoFit/>
            </a:bodyPr>
            <a:lstStyle/>
            <a:p>
              <a:r>
                <a:rPr lang="en-US" sz="2400" dirty="0" smtClean="0"/>
                <a:t>-5</a:t>
              </a:r>
              <a:endParaRPr lang="en-US" sz="2400" dirty="0"/>
            </a:p>
          </p:txBody>
        </p:sp>
        <p:sp>
          <p:nvSpPr>
            <p:cNvPr id="33" name="TextBox 32"/>
            <p:cNvSpPr txBox="1"/>
            <p:nvPr/>
          </p:nvSpPr>
          <p:spPr>
            <a:xfrm>
              <a:off x="1634567" y="3529108"/>
              <a:ext cx="1034207" cy="461665"/>
            </a:xfrm>
            <a:prstGeom prst="rect">
              <a:avLst/>
            </a:prstGeom>
            <a:noFill/>
          </p:spPr>
          <p:txBody>
            <a:bodyPr wrap="none" rtlCol="0">
              <a:spAutoFit/>
            </a:bodyPr>
            <a:lstStyle/>
            <a:p>
              <a:r>
                <a:rPr lang="en-US" sz="2400" dirty="0" smtClean="0"/>
                <a:t>1 1011</a:t>
              </a:r>
              <a:endParaRPr lang="en-US" sz="2400" dirty="0"/>
            </a:p>
          </p:txBody>
        </p:sp>
      </p:grpSp>
      <p:sp>
        <p:nvSpPr>
          <p:cNvPr id="34" name="TextBox 33"/>
          <p:cNvSpPr txBox="1"/>
          <p:nvPr/>
        </p:nvSpPr>
        <p:spPr>
          <a:xfrm>
            <a:off x="5414684" y="4323978"/>
            <a:ext cx="808635" cy="830997"/>
          </a:xfrm>
          <a:prstGeom prst="rect">
            <a:avLst/>
          </a:prstGeom>
          <a:noFill/>
        </p:spPr>
        <p:txBody>
          <a:bodyPr wrap="none" rtlCol="0">
            <a:spAutoFit/>
          </a:bodyPr>
          <a:lstStyle/>
          <a:p>
            <a:r>
              <a:rPr lang="en-US" sz="2400" dirty="0" smtClean="0"/>
              <a:t>1000</a:t>
            </a:r>
          </a:p>
          <a:p>
            <a:r>
              <a:rPr lang="en-US" sz="2400" dirty="0" smtClean="0"/>
              <a:t>1111</a:t>
            </a:r>
            <a:endParaRPr lang="en-US" sz="2400" dirty="0"/>
          </a:p>
        </p:txBody>
      </p:sp>
      <p:sp>
        <p:nvSpPr>
          <p:cNvPr id="35" name="TextBox 34"/>
          <p:cNvSpPr txBox="1"/>
          <p:nvPr/>
        </p:nvSpPr>
        <p:spPr>
          <a:xfrm>
            <a:off x="4551085" y="4326967"/>
            <a:ext cx="844402" cy="830997"/>
          </a:xfrm>
          <a:prstGeom prst="rect">
            <a:avLst/>
          </a:prstGeom>
          <a:noFill/>
        </p:spPr>
        <p:txBody>
          <a:bodyPr wrap="none" rtlCol="0">
            <a:spAutoFit/>
          </a:bodyPr>
          <a:lstStyle/>
          <a:p>
            <a:r>
              <a:rPr lang="en-US" sz="2400" dirty="0" smtClean="0"/>
              <a:t>     -8</a:t>
            </a:r>
          </a:p>
          <a:p>
            <a:r>
              <a:rPr lang="en-US" sz="2400" dirty="0" smtClean="0"/>
              <a:t>+ (-1)</a:t>
            </a:r>
            <a:endParaRPr lang="en-US" sz="2400" dirty="0"/>
          </a:p>
        </p:txBody>
      </p:sp>
      <p:cxnSp>
        <p:nvCxnSpPr>
          <p:cNvPr id="36" name="Straight Connector 35"/>
          <p:cNvCxnSpPr/>
          <p:nvPr/>
        </p:nvCxnSpPr>
        <p:spPr>
          <a:xfrm>
            <a:off x="5459507" y="5115859"/>
            <a:ext cx="71717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4820026" y="5074027"/>
            <a:ext cx="1440608" cy="461665"/>
            <a:chOff x="1437340" y="3529108"/>
            <a:chExt cx="1440608" cy="461665"/>
          </a:xfrm>
        </p:grpSpPr>
        <p:sp>
          <p:nvSpPr>
            <p:cNvPr id="38" name="TextBox 37"/>
            <p:cNvSpPr txBox="1"/>
            <p:nvPr/>
          </p:nvSpPr>
          <p:spPr>
            <a:xfrm>
              <a:off x="1437340" y="3529108"/>
              <a:ext cx="493945" cy="461665"/>
            </a:xfrm>
            <a:prstGeom prst="rect">
              <a:avLst/>
            </a:prstGeom>
            <a:noFill/>
          </p:spPr>
          <p:txBody>
            <a:bodyPr wrap="none" rtlCol="0">
              <a:spAutoFit/>
            </a:bodyPr>
            <a:lstStyle/>
            <a:p>
              <a:r>
                <a:rPr lang="en-US" sz="2400" dirty="0" smtClean="0"/>
                <a:t>+7</a:t>
              </a:r>
              <a:endParaRPr lang="en-US" sz="2400" dirty="0"/>
            </a:p>
          </p:txBody>
        </p:sp>
        <p:sp>
          <p:nvSpPr>
            <p:cNvPr id="39" name="TextBox 38"/>
            <p:cNvSpPr txBox="1"/>
            <p:nvPr/>
          </p:nvSpPr>
          <p:spPr>
            <a:xfrm>
              <a:off x="1843741" y="3529108"/>
              <a:ext cx="1034207" cy="461665"/>
            </a:xfrm>
            <a:prstGeom prst="rect">
              <a:avLst/>
            </a:prstGeom>
            <a:noFill/>
          </p:spPr>
          <p:txBody>
            <a:bodyPr wrap="none" rtlCol="0">
              <a:spAutoFit/>
            </a:bodyPr>
            <a:lstStyle/>
            <a:p>
              <a:r>
                <a:rPr lang="en-US" sz="2400" dirty="0" smtClean="0"/>
                <a:t>1 0111</a:t>
              </a:r>
              <a:endParaRPr lang="en-US" sz="2400" dirty="0"/>
            </a:p>
          </p:txBody>
        </p:sp>
      </p:grpSp>
      <p:grpSp>
        <p:nvGrpSpPr>
          <p:cNvPr id="60" name="Group 59"/>
          <p:cNvGrpSpPr/>
          <p:nvPr/>
        </p:nvGrpSpPr>
        <p:grpSpPr>
          <a:xfrm>
            <a:off x="4497294" y="3936985"/>
            <a:ext cx="4387197" cy="1624986"/>
            <a:chOff x="4497294" y="3936985"/>
            <a:chExt cx="4387197" cy="1624986"/>
          </a:xfrm>
        </p:grpSpPr>
        <p:sp>
          <p:nvSpPr>
            <p:cNvPr id="41" name="TextBox 40"/>
            <p:cNvSpPr txBox="1"/>
            <p:nvPr/>
          </p:nvSpPr>
          <p:spPr>
            <a:xfrm>
              <a:off x="7126941" y="4915640"/>
              <a:ext cx="1757550" cy="646331"/>
            </a:xfrm>
            <a:prstGeom prst="rect">
              <a:avLst/>
            </a:prstGeom>
            <a:noFill/>
          </p:spPr>
          <p:txBody>
            <a:bodyPr wrap="none" rtlCol="0">
              <a:spAutoFit/>
            </a:bodyPr>
            <a:lstStyle/>
            <a:p>
              <a:r>
                <a:rPr lang="en-US" dirty="0" smtClean="0"/>
                <a:t>Carry into MSB = </a:t>
              </a:r>
            </a:p>
            <a:p>
              <a:r>
                <a:rPr lang="en-US" dirty="0" smtClean="0"/>
                <a:t>Carry Out MSB</a:t>
              </a:r>
              <a:endParaRPr lang="en-US" dirty="0"/>
            </a:p>
          </p:txBody>
        </p:sp>
        <p:cxnSp>
          <p:nvCxnSpPr>
            <p:cNvPr id="48" name="Straight Arrow Connector 47"/>
            <p:cNvCxnSpPr/>
            <p:nvPr/>
          </p:nvCxnSpPr>
          <p:spPr>
            <a:xfrm flipH="1" flipV="1">
              <a:off x="6879061" y="3936985"/>
              <a:ext cx="842773" cy="97865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flipV="1">
              <a:off x="4497294" y="3989294"/>
              <a:ext cx="3197412" cy="92635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3155576" y="5468471"/>
            <a:ext cx="5731903" cy="1097546"/>
            <a:chOff x="3155576" y="5468471"/>
            <a:chExt cx="5731903" cy="1097546"/>
          </a:xfrm>
        </p:grpSpPr>
        <p:grpSp>
          <p:nvGrpSpPr>
            <p:cNvPr id="46" name="Group 45"/>
            <p:cNvGrpSpPr/>
            <p:nvPr/>
          </p:nvGrpSpPr>
          <p:grpSpPr>
            <a:xfrm>
              <a:off x="7129929" y="5919686"/>
              <a:ext cx="1757550" cy="646331"/>
              <a:chOff x="7204635" y="5815105"/>
              <a:chExt cx="1757550" cy="646331"/>
            </a:xfrm>
          </p:grpSpPr>
          <p:sp>
            <p:nvSpPr>
              <p:cNvPr id="42" name="TextBox 41"/>
              <p:cNvSpPr txBox="1"/>
              <p:nvPr/>
            </p:nvSpPr>
            <p:spPr>
              <a:xfrm>
                <a:off x="7204635" y="5815105"/>
                <a:ext cx="1757550" cy="646331"/>
              </a:xfrm>
              <a:prstGeom prst="rect">
                <a:avLst/>
              </a:prstGeom>
              <a:noFill/>
            </p:spPr>
            <p:txBody>
              <a:bodyPr wrap="none" rtlCol="0">
                <a:spAutoFit/>
              </a:bodyPr>
              <a:lstStyle/>
              <a:p>
                <a:r>
                  <a:rPr lang="en-US" dirty="0" smtClean="0"/>
                  <a:t>Carry into MSB = </a:t>
                </a:r>
              </a:p>
              <a:p>
                <a:r>
                  <a:rPr lang="en-US" dirty="0" smtClean="0"/>
                  <a:t>Carry Out MSB</a:t>
                </a:r>
                <a:endParaRPr lang="en-US" dirty="0"/>
              </a:p>
            </p:txBody>
          </p:sp>
          <p:cxnSp>
            <p:nvCxnSpPr>
              <p:cNvPr id="44" name="Straight Connector 43"/>
              <p:cNvCxnSpPr/>
              <p:nvPr/>
            </p:nvCxnSpPr>
            <p:spPr>
              <a:xfrm flipV="1">
                <a:off x="8710706" y="5901764"/>
                <a:ext cx="164353" cy="23905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52" name="Straight Arrow Connector 51"/>
            <p:cNvCxnSpPr/>
            <p:nvPr/>
          </p:nvCxnSpPr>
          <p:spPr>
            <a:xfrm flipH="1" flipV="1">
              <a:off x="5573059" y="5468471"/>
              <a:ext cx="1598706" cy="91141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3155576" y="5516282"/>
              <a:ext cx="4031130" cy="8785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4621617" y="5503429"/>
            <a:ext cx="1531251" cy="461665"/>
          </a:xfrm>
          <a:prstGeom prst="rect">
            <a:avLst/>
          </a:prstGeom>
          <a:noFill/>
        </p:spPr>
        <p:txBody>
          <a:bodyPr wrap="none" rtlCol="0">
            <a:spAutoFit/>
          </a:bodyPr>
          <a:lstStyle/>
          <a:p>
            <a:r>
              <a:rPr lang="en-US" sz="2400" b="1" i="1" dirty="0" smtClean="0">
                <a:solidFill>
                  <a:srgbClr val="FF0000"/>
                </a:solidFill>
              </a:rPr>
              <a:t>Overflow!</a:t>
            </a:r>
            <a:endParaRPr lang="en-US" sz="2400" b="1" i="1" dirty="0">
              <a:solidFill>
                <a:srgbClr val="FF0000"/>
              </a:solidFill>
            </a:endParaRPr>
          </a:p>
        </p:txBody>
      </p:sp>
      <p:sp>
        <p:nvSpPr>
          <p:cNvPr id="4" name="TextBox 3"/>
          <p:cNvSpPr txBox="1"/>
          <p:nvPr/>
        </p:nvSpPr>
        <p:spPr>
          <a:xfrm>
            <a:off x="0" y="3886200"/>
            <a:ext cx="2473675" cy="1323439"/>
          </a:xfrm>
          <a:prstGeom prst="rect">
            <a:avLst/>
          </a:prstGeom>
          <a:noFill/>
          <a:ln>
            <a:noFill/>
          </a:ln>
        </p:spPr>
        <p:txBody>
          <a:bodyPr wrap="square" rtlCol="0">
            <a:spAutoFit/>
          </a:bodyPr>
          <a:lstStyle/>
          <a:p>
            <a:r>
              <a:rPr lang="en-US" sz="2000" b="1" i="1" dirty="0" smtClean="0">
                <a:solidFill>
                  <a:srgbClr val="FF0000"/>
                </a:solidFill>
              </a:rPr>
              <a:t>Overflow when magnitude of result too big to fit into result representation</a:t>
            </a:r>
            <a:endParaRPr lang="en-US" sz="2000" b="1" i="1" dirty="0">
              <a:solidFill>
                <a:srgbClr val="FF0000"/>
              </a:solidFill>
            </a:endParaRPr>
          </a:p>
        </p:txBody>
      </p:sp>
      <p:sp>
        <p:nvSpPr>
          <p:cNvPr id="50" name="TextBox 49"/>
          <p:cNvSpPr txBox="1"/>
          <p:nvPr/>
        </p:nvSpPr>
        <p:spPr>
          <a:xfrm>
            <a:off x="1600200" y="6150114"/>
            <a:ext cx="4495800" cy="707886"/>
          </a:xfrm>
          <a:prstGeom prst="rect">
            <a:avLst/>
          </a:prstGeom>
          <a:noFill/>
          <a:ln>
            <a:noFill/>
          </a:ln>
        </p:spPr>
        <p:txBody>
          <a:bodyPr wrap="square" rtlCol="0">
            <a:spAutoFit/>
          </a:bodyPr>
          <a:lstStyle/>
          <a:p>
            <a:r>
              <a:rPr lang="en-US" sz="2000" b="1" i="1" dirty="0" smtClean="0">
                <a:solidFill>
                  <a:srgbClr val="FF0000"/>
                </a:solidFill>
              </a:rPr>
              <a:t>Carry in = carry from less significant bits</a:t>
            </a:r>
          </a:p>
          <a:p>
            <a:r>
              <a:rPr lang="en-US" sz="2000" b="1" i="1" dirty="0" smtClean="0">
                <a:solidFill>
                  <a:srgbClr val="FF0000"/>
                </a:solidFill>
              </a:rPr>
              <a:t>Carry out = carry to more significant bits</a:t>
            </a:r>
            <a:endParaRPr lang="en-US" sz="2000" b="1" i="1" dirty="0">
              <a:solidFill>
                <a:srgbClr val="FF0000"/>
              </a:solidFill>
            </a:endParaRPr>
          </a:p>
        </p:txBody>
      </p:sp>
    </p:spTree>
    <p:extLst>
      <p:ext uri="{BB962C8B-B14F-4D97-AF65-F5344CB8AC3E}">
        <p14:creationId xmlns:p14="http://schemas.microsoft.com/office/powerpoint/2010/main" val="115640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7" grpId="0"/>
      <p:bldP spid="4"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0 to +31</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-16 to +15</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-15 to +16</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-32 to +31</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13</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smtClean="0"/>
              <a:t>Suppose we had a 5-bit word. What integers can be represented in two’s complement?</a:t>
            </a:r>
          </a:p>
        </p:txBody>
      </p:sp>
    </p:spTree>
    <p:extLst>
      <p:ext uri="{BB962C8B-B14F-4D97-AF65-F5344CB8AC3E}">
        <p14:creationId xmlns:p14="http://schemas.microsoft.com/office/powerpoint/2010/main" val="904803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0 to +31</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-16 to +15</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-15 to +16</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-32 to +31</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14</a:t>
            </a:fld>
            <a:endParaRPr lang="en-US" dirty="0" smtClean="0"/>
          </a:p>
        </p:txBody>
      </p:sp>
      <p:sp>
        <p:nvSpPr>
          <p:cNvPr id="53258" name="TextBox 12"/>
          <p:cNvSpPr txBox="1">
            <a:spLocks noChangeArrowheads="1"/>
          </p:cNvSpPr>
          <p:nvPr/>
        </p:nvSpPr>
        <p:spPr bwMode="auto">
          <a:xfrm>
            <a:off x="685800" y="482600"/>
            <a:ext cx="5791200" cy="1384995"/>
          </a:xfrm>
          <a:prstGeom prst="rect">
            <a:avLst/>
          </a:prstGeom>
          <a:noFill/>
          <a:ln w="9525">
            <a:noFill/>
            <a:miter lim="800000"/>
            <a:headEnd/>
            <a:tailEnd/>
          </a:ln>
        </p:spPr>
        <p:txBody>
          <a:bodyPr>
            <a:prstTxWarp prst="textNoShape">
              <a:avLst/>
            </a:prstTxWarp>
            <a:spAutoFit/>
          </a:bodyPr>
          <a:lstStyle/>
          <a:p>
            <a:r>
              <a:rPr lang="en-US" sz="2800" dirty="0" smtClean="0"/>
              <a:t>Suppose we had a 5 bit word. What integers can be represented in two’s complement?</a:t>
            </a:r>
          </a:p>
        </p:txBody>
      </p:sp>
      <p:sp>
        <p:nvSpPr>
          <p:cNvPr id="3" name="Rectangle 2"/>
          <p:cNvSpPr/>
          <p:nvPr/>
        </p:nvSpPr>
        <p:spPr>
          <a:xfrm>
            <a:off x="780329" y="4130866"/>
            <a:ext cx="2524593" cy="703777"/>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90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Everything is a Number</a:t>
            </a:r>
          </a:p>
          <a:p>
            <a:r>
              <a:rPr lang="en-US" dirty="0" smtClean="0"/>
              <a:t>Computer Organization</a:t>
            </a:r>
          </a:p>
          <a:p>
            <a:r>
              <a:rPr lang="en-US" dirty="0" smtClean="0">
                <a:solidFill>
                  <a:schemeClr val="bg1">
                    <a:lumMod val="75000"/>
                  </a:schemeClr>
                </a:solidFill>
              </a:rPr>
              <a:t>Compile </a:t>
            </a:r>
            <a:r>
              <a:rPr lang="en-US" dirty="0" smtClean="0">
                <a:solidFill>
                  <a:schemeClr val="bg1">
                    <a:lumMod val="75000"/>
                  </a:schemeClr>
                </a:solidFill>
              </a:rPr>
              <a:t>vs. </a:t>
            </a:r>
            <a:r>
              <a:rPr lang="en-US" dirty="0" smtClean="0">
                <a:solidFill>
                  <a:schemeClr val="bg1">
                    <a:lumMod val="75000"/>
                  </a:schemeClr>
                </a:solidFill>
              </a:rPr>
              <a:t>Interpret</a:t>
            </a:r>
            <a:endParaRPr lang="en-US" dirty="0" smtClean="0">
              <a:solidFill>
                <a:schemeClr val="bg1">
                  <a:lumMod val="75000"/>
                </a:schemeClr>
              </a:solidFill>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Tree>
    <p:extLst>
      <p:ext uri="{BB962C8B-B14F-4D97-AF65-F5344CB8AC3E}">
        <p14:creationId xmlns:p14="http://schemas.microsoft.com/office/powerpoint/2010/main" val="2586211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descr="Eniac.jpg"/>
          <p:cNvPicPr>
            <a:picLocks noChangeAspect="1"/>
          </p:cNvPicPr>
          <p:nvPr/>
        </p:nvPicPr>
        <p:blipFill>
          <a:blip r:embed="rId3">
            <a:extLst>
              <a:ext uri="{28A0092B-C50C-407E-A947-70E740481C1C}">
                <a14:useLocalDpi xmlns:a14="http://schemas.microsoft.com/office/drawing/2010/main" val="0"/>
              </a:ext>
            </a:extLst>
          </a:blip>
          <a:srcRect t="5757" b="5757"/>
          <a:stretch>
            <a:fillRect/>
          </a:stretch>
        </p:blipFill>
        <p:spPr>
          <a:xfrm>
            <a:off x="405714" y="1180387"/>
            <a:ext cx="8396516" cy="5677613"/>
          </a:xfrm>
          <a:prstGeom prst="rect">
            <a:avLst/>
          </a:prstGeom>
        </p:spPr>
      </p:pic>
      <p:sp>
        <p:nvSpPr>
          <p:cNvPr id="2" name="Title 1"/>
          <p:cNvSpPr>
            <a:spLocks noGrp="1"/>
          </p:cNvSpPr>
          <p:nvPr>
            <p:ph type="title"/>
          </p:nvPr>
        </p:nvSpPr>
        <p:spPr>
          <a:xfrm>
            <a:off x="520247" y="121512"/>
            <a:ext cx="8229600" cy="1143000"/>
          </a:xfrm>
        </p:spPr>
        <p:txBody>
          <a:bodyPr>
            <a:normAutofit fontScale="90000"/>
          </a:bodyPr>
          <a:lstStyle/>
          <a:p>
            <a:r>
              <a:rPr lang="en-US" dirty="0" smtClean="0"/>
              <a:t>ENIAC (</a:t>
            </a:r>
            <a:r>
              <a:rPr lang="en-US" dirty="0" err="1" smtClean="0"/>
              <a:t>U.Penn</a:t>
            </a:r>
            <a:r>
              <a:rPr lang="en-US" dirty="0" smtClean="0"/>
              <a:t>., 1946)</a:t>
            </a:r>
            <a:br>
              <a:rPr lang="en-US" dirty="0" smtClean="0"/>
            </a:br>
            <a:r>
              <a:rPr lang="en-US" sz="4000" dirty="0" smtClean="0"/>
              <a:t>First Electronic General-Purpose Computer</a:t>
            </a:r>
            <a:endParaRPr lang="en-US" sz="40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16</a:t>
            </a:fld>
            <a:endParaRPr lang="en-US"/>
          </a:p>
        </p:txBody>
      </p:sp>
      <p:sp>
        <p:nvSpPr>
          <p:cNvPr id="13" name="Content Placeholder 12"/>
          <p:cNvSpPr>
            <a:spLocks noGrp="1"/>
          </p:cNvSpPr>
          <p:nvPr>
            <p:ph idx="1"/>
          </p:nvPr>
        </p:nvSpPr>
        <p:spPr>
          <a:xfrm>
            <a:off x="490465" y="1347805"/>
            <a:ext cx="8267666" cy="4525963"/>
          </a:xfrm>
        </p:spPr>
        <p:txBody>
          <a:bodyPr/>
          <a:lstStyle/>
          <a:p>
            <a:r>
              <a:rPr lang="en-US" dirty="0" smtClean="0">
                <a:solidFill>
                  <a:srgbClr val="FFFFFF"/>
                </a:solidFill>
                <a:effectLst>
                  <a:glow rad="381000">
                    <a:schemeClr val="tx1"/>
                  </a:glow>
                </a:effectLst>
              </a:rPr>
              <a:t>Blazingly fast (multiply in 2.8ms!)</a:t>
            </a:r>
          </a:p>
          <a:p>
            <a:pPr lvl="1"/>
            <a:r>
              <a:rPr lang="en-US" dirty="0" smtClean="0">
                <a:solidFill>
                  <a:srgbClr val="FFFFFF"/>
                </a:solidFill>
                <a:effectLst>
                  <a:glow rad="381000">
                    <a:schemeClr val="tx1"/>
                  </a:glow>
                </a:effectLst>
              </a:rPr>
              <a:t>10 decimal digits x 10 decimal digits</a:t>
            </a:r>
          </a:p>
          <a:p>
            <a:r>
              <a:rPr lang="en-US" dirty="0">
                <a:solidFill>
                  <a:srgbClr val="FFFFFF"/>
                </a:solidFill>
                <a:effectLst>
                  <a:glow rad="381000">
                    <a:schemeClr val="tx1"/>
                  </a:glow>
                </a:effectLst>
              </a:rPr>
              <a:t>But needed 2-3 days to setup new program, as programmed with patch cords and switches</a:t>
            </a:r>
          </a:p>
        </p:txBody>
      </p:sp>
    </p:spTree>
    <p:extLst>
      <p:ext uri="{BB962C8B-B14F-4D97-AF65-F5344CB8AC3E}">
        <p14:creationId xmlns:p14="http://schemas.microsoft.com/office/powerpoint/2010/main" val="37791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396893" y="1288138"/>
            <a:ext cx="7832045" cy="5569862"/>
          </a:xfrm>
          <a:prstGeom prst="rect">
            <a:avLst/>
          </a:prstGeom>
          <a:noFill/>
          <a:ln w="9525">
            <a:noFill/>
            <a:miter lim="800000"/>
            <a:headEnd/>
            <a:tailEnd/>
          </a:ln>
        </p:spPr>
      </p:pic>
      <p:sp>
        <p:nvSpPr>
          <p:cNvPr id="2" name="Title 1"/>
          <p:cNvSpPr>
            <a:spLocks noGrp="1"/>
          </p:cNvSpPr>
          <p:nvPr>
            <p:ph type="title"/>
          </p:nvPr>
        </p:nvSpPr>
        <p:spPr>
          <a:xfrm>
            <a:off x="520247" y="121512"/>
            <a:ext cx="8229600" cy="1143000"/>
          </a:xfrm>
        </p:spPr>
        <p:txBody>
          <a:bodyPr>
            <a:normAutofit fontScale="90000"/>
          </a:bodyPr>
          <a:lstStyle/>
          <a:p>
            <a:r>
              <a:rPr lang="en-US" dirty="0"/>
              <a:t>EDSAC (Cambridge, 1949)</a:t>
            </a:r>
            <a:br>
              <a:rPr lang="en-US" dirty="0"/>
            </a:br>
            <a:r>
              <a:rPr lang="en-US" sz="4000" dirty="0"/>
              <a:t>First General Stored-Program Computer</a:t>
            </a:r>
            <a:endParaRPr lang="en-US" sz="36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17</a:t>
            </a:fld>
            <a:endParaRPr lang="en-US"/>
          </a:p>
        </p:txBody>
      </p:sp>
      <p:sp>
        <p:nvSpPr>
          <p:cNvPr id="13" name="Content Placeholder 12"/>
          <p:cNvSpPr>
            <a:spLocks noGrp="1"/>
          </p:cNvSpPr>
          <p:nvPr>
            <p:ph idx="1"/>
          </p:nvPr>
        </p:nvSpPr>
        <p:spPr>
          <a:xfrm>
            <a:off x="490465" y="1347805"/>
            <a:ext cx="8267666" cy="4525963"/>
          </a:xfrm>
        </p:spPr>
        <p:txBody>
          <a:bodyPr/>
          <a:lstStyle/>
          <a:p>
            <a:r>
              <a:rPr lang="en-US" dirty="0" smtClean="0">
                <a:solidFill>
                  <a:srgbClr val="FFFFFF"/>
                </a:solidFill>
                <a:effectLst>
                  <a:glow rad="381000">
                    <a:schemeClr val="tx1"/>
                  </a:glow>
                </a:effectLst>
              </a:rPr>
              <a:t>Programs </a:t>
            </a:r>
            <a:r>
              <a:rPr lang="en-US" dirty="0">
                <a:solidFill>
                  <a:srgbClr val="FFFFFF"/>
                </a:solidFill>
                <a:effectLst>
                  <a:glow rad="381000">
                    <a:schemeClr val="tx1"/>
                  </a:glow>
                </a:effectLst>
              </a:rPr>
              <a:t>held as numbers in memory</a:t>
            </a:r>
          </a:p>
          <a:p>
            <a:r>
              <a:rPr lang="en-US" dirty="0">
                <a:solidFill>
                  <a:srgbClr val="FFFFFF"/>
                </a:solidFill>
                <a:effectLst>
                  <a:glow rad="381000">
                    <a:schemeClr val="tx1"/>
                  </a:glow>
                </a:effectLst>
              </a:rPr>
              <a:t>35-bit binary 2’s complement words</a:t>
            </a:r>
          </a:p>
          <a:p>
            <a:endParaRPr lang="en-US" dirty="0">
              <a:solidFill>
                <a:srgbClr val="FFFFFF"/>
              </a:solidFill>
              <a:effectLst>
                <a:glow rad="381000">
                  <a:schemeClr val="tx1"/>
                </a:glow>
              </a:effectLst>
            </a:endParaRPr>
          </a:p>
        </p:txBody>
      </p:sp>
    </p:spTree>
    <p:extLst>
      <p:ext uri="{BB962C8B-B14F-4D97-AF65-F5344CB8AC3E}">
        <p14:creationId xmlns:p14="http://schemas.microsoft.com/office/powerpoint/2010/main" val="317246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 name="Group 268"/>
          <p:cNvGrpSpPr/>
          <p:nvPr/>
        </p:nvGrpSpPr>
        <p:grpSpPr>
          <a:xfrm>
            <a:off x="609600" y="1676400"/>
            <a:ext cx="3048000" cy="3962400"/>
            <a:chOff x="609600" y="1676400"/>
            <a:chExt cx="3048000" cy="3962400"/>
          </a:xfrm>
        </p:grpSpPr>
        <p:sp>
          <p:nvSpPr>
            <p:cNvPr id="11" name="Rectangle 10"/>
            <p:cNvSpPr/>
            <p:nvPr/>
          </p:nvSpPr>
          <p:spPr>
            <a:xfrm>
              <a:off x="609600" y="1676400"/>
              <a:ext cx="3048000" cy="3962400"/>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Processor</a:t>
              </a:r>
            </a:p>
          </p:txBody>
        </p:sp>
        <p:sp>
          <p:nvSpPr>
            <p:cNvPr id="9" name="Rectangle 8"/>
            <p:cNvSpPr/>
            <p:nvPr/>
          </p:nvSpPr>
          <p:spPr>
            <a:xfrm>
              <a:off x="838200" y="2286000"/>
              <a:ext cx="2590800" cy="5334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Control</a:t>
              </a:r>
              <a:endParaRPr lang="en-US" b="1" dirty="0">
                <a:solidFill>
                  <a:schemeClr val="tx1"/>
                </a:solidFill>
              </a:endParaRPr>
            </a:p>
          </p:txBody>
        </p:sp>
        <p:sp>
          <p:nvSpPr>
            <p:cNvPr id="10" name="Rectangle 9"/>
            <p:cNvSpPr/>
            <p:nvPr/>
          </p:nvSpPr>
          <p:spPr>
            <a:xfrm>
              <a:off x="838200" y="3048000"/>
              <a:ext cx="2590800" cy="2362200"/>
            </a:xfrm>
            <a:prstGeom prst="rect">
              <a:avLst/>
            </a:prstGeom>
            <a:solidFill>
              <a:schemeClr val="accent1">
                <a:lumMod val="60000"/>
                <a:lumOff val="40000"/>
              </a:schemeClr>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err="1" smtClean="0">
                  <a:solidFill>
                    <a:schemeClr val="tx1"/>
                  </a:solidFill>
                </a:rPr>
                <a:t>Datapath</a:t>
              </a:r>
              <a:endParaRPr lang="en-US" b="1" dirty="0">
                <a:solidFill>
                  <a:schemeClr val="tx1"/>
                </a:solidFill>
              </a:endParaRPr>
            </a:p>
          </p:txBody>
        </p:sp>
        <p:cxnSp>
          <p:nvCxnSpPr>
            <p:cNvPr id="28" name="Straight Arrow Connector 27"/>
            <p:cNvCxnSpPr/>
            <p:nvPr/>
          </p:nvCxnSpPr>
          <p:spPr>
            <a:xfrm rot="5400000">
              <a:off x="1409700" y="2933700"/>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6200000" flipV="1">
              <a:off x="2553494" y="2932906"/>
              <a:ext cx="228600" cy="1588"/>
            </a:xfrm>
            <a:prstGeom prst="straightConnector1">
              <a:avLst/>
            </a:prstGeom>
            <a:ln w="12700" cap="flat" cmpd="sng" algn="ctr">
              <a:solidFill>
                <a:srgbClr val="000000"/>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normAutofit/>
          </a:bodyPr>
          <a:lstStyle/>
          <a:p>
            <a:r>
              <a:rPr lang="en-US" dirty="0" smtClean="0"/>
              <a:t>Components of a Computer</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18</a:t>
            </a:fld>
            <a:endParaRPr lang="en-US"/>
          </a:p>
        </p:txBody>
      </p:sp>
      <p:grpSp>
        <p:nvGrpSpPr>
          <p:cNvPr id="270" name="Group 269"/>
          <p:cNvGrpSpPr/>
          <p:nvPr/>
        </p:nvGrpSpPr>
        <p:grpSpPr>
          <a:xfrm>
            <a:off x="914399" y="3505200"/>
            <a:ext cx="2367431" cy="1828800"/>
            <a:chOff x="914399" y="3505200"/>
            <a:chExt cx="2367431" cy="1828800"/>
          </a:xfrm>
        </p:grpSpPr>
        <p:sp>
          <p:nvSpPr>
            <p:cNvPr id="12" name="Rectangle 11"/>
            <p:cNvSpPr/>
            <p:nvPr/>
          </p:nvSpPr>
          <p:spPr>
            <a:xfrm>
              <a:off x="914400" y="3505200"/>
              <a:ext cx="2362200" cy="228600"/>
            </a:xfrm>
            <a:prstGeom prst="rect">
              <a:avLst/>
            </a:prstGeom>
            <a:solidFill>
              <a:schemeClr val="accent3"/>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PC</a:t>
              </a:r>
              <a:endParaRPr lang="en-US" dirty="0">
                <a:solidFill>
                  <a:schemeClr val="tx1"/>
                </a:solidFill>
              </a:endParaRPr>
            </a:p>
          </p:txBody>
        </p:sp>
        <p:grpSp>
          <p:nvGrpSpPr>
            <p:cNvPr id="26" name="Group 25"/>
            <p:cNvGrpSpPr/>
            <p:nvPr/>
          </p:nvGrpSpPr>
          <p:grpSpPr>
            <a:xfrm>
              <a:off x="914399" y="3886200"/>
              <a:ext cx="2362202" cy="685800"/>
              <a:chOff x="1600199" y="3962400"/>
              <a:chExt cx="1600201" cy="685800"/>
            </a:xfrm>
            <a:solidFill>
              <a:srgbClr val="9BBB59"/>
            </a:solidFill>
          </p:grpSpPr>
          <p:sp>
            <p:nvSpPr>
              <p:cNvPr id="13" name="Rectangle 12"/>
              <p:cNvSpPr/>
              <p:nvPr/>
            </p:nvSpPr>
            <p:spPr>
              <a:xfrm>
                <a:off x="1600200" y="3962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p:cNvSpPr/>
              <p:nvPr/>
            </p:nvSpPr>
            <p:spPr>
              <a:xfrm>
                <a:off x="1600200" y="4038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Rectangle 14"/>
              <p:cNvSpPr/>
              <p:nvPr/>
            </p:nvSpPr>
            <p:spPr>
              <a:xfrm>
                <a:off x="1600200" y="41148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Rectangle 15"/>
              <p:cNvSpPr/>
              <p:nvPr/>
            </p:nvSpPr>
            <p:spPr>
              <a:xfrm>
                <a:off x="1600200" y="4191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effectLst>
                    <a:glow rad="101600">
                      <a:schemeClr val="bg1">
                        <a:alpha val="75000"/>
                      </a:schemeClr>
                    </a:glow>
                  </a:effectLst>
                </a:endParaRPr>
              </a:p>
              <a:p>
                <a:pPr algn="ctr"/>
                <a:endParaRPr lang="en-US" dirty="0">
                  <a:solidFill>
                    <a:schemeClr val="tx1"/>
                  </a:solidFill>
                </a:endParaRPr>
              </a:p>
            </p:txBody>
          </p:sp>
          <p:sp>
            <p:nvSpPr>
              <p:cNvPr id="17" name="Rectangle 16"/>
              <p:cNvSpPr/>
              <p:nvPr/>
            </p:nvSpPr>
            <p:spPr>
              <a:xfrm>
                <a:off x="1600200" y="42672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p:cNvSpPr/>
              <p:nvPr/>
            </p:nvSpPr>
            <p:spPr>
              <a:xfrm>
                <a:off x="1600200" y="43434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p:cNvSpPr/>
              <p:nvPr/>
            </p:nvSpPr>
            <p:spPr>
              <a:xfrm>
                <a:off x="1600200" y="44196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p:cNvSpPr/>
              <p:nvPr/>
            </p:nvSpPr>
            <p:spPr>
              <a:xfrm>
                <a:off x="1600199" y="4495800"/>
                <a:ext cx="1600199"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1600200" y="4572000"/>
                <a:ext cx="1600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1905000" y="4114800"/>
                <a:ext cx="1031051" cy="461665"/>
              </a:xfrm>
              <a:prstGeom prst="rect">
                <a:avLst/>
              </a:prstGeom>
              <a:noFill/>
            </p:spPr>
            <p:txBody>
              <a:bodyPr wrap="square" rtlCol="0">
                <a:spAutoFit/>
              </a:bodyPr>
              <a:lstStyle/>
              <a:p>
                <a:pPr algn="ctr"/>
                <a:r>
                  <a:rPr lang="en-US" sz="2400" dirty="0" smtClean="0">
                    <a:effectLst>
                      <a:glow rad="254000">
                        <a:schemeClr val="bg1">
                          <a:alpha val="75000"/>
                        </a:schemeClr>
                      </a:glow>
                    </a:effectLst>
                  </a:rPr>
                  <a:t>Registers</a:t>
                </a:r>
                <a:endParaRPr lang="en-US" sz="2400" dirty="0">
                  <a:effectLst>
                    <a:glow rad="254000">
                      <a:schemeClr val="bg1">
                        <a:alpha val="75000"/>
                      </a:schemeClr>
                    </a:glow>
                  </a:effectLst>
                </a:endParaRPr>
              </a:p>
            </p:txBody>
          </p:sp>
        </p:grpSp>
        <p:grpSp>
          <p:nvGrpSpPr>
            <p:cNvPr id="25" name="Group 24"/>
            <p:cNvGrpSpPr/>
            <p:nvPr/>
          </p:nvGrpSpPr>
          <p:grpSpPr>
            <a:xfrm>
              <a:off x="914400" y="4648200"/>
              <a:ext cx="2367430" cy="685800"/>
              <a:chOff x="4572000" y="3352800"/>
              <a:chExt cx="2367430" cy="685800"/>
            </a:xfrm>
          </p:grpSpPr>
          <p:sp>
            <p:nvSpPr>
              <p:cNvPr id="23" name="Trapezoid 22"/>
              <p:cNvSpPr/>
              <p:nvPr/>
            </p:nvSpPr>
            <p:spPr>
              <a:xfrm flipV="1">
                <a:off x="4572000" y="3429000"/>
                <a:ext cx="2362200" cy="609600"/>
              </a:xfrm>
              <a:prstGeom prst="trapezoid">
                <a:avLst>
                  <a:gd name="adj" fmla="val 25000"/>
                </a:avLst>
              </a:prstGeom>
              <a:solidFill>
                <a:srgbClr val="C0504D"/>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smtClean="0">
                  <a:solidFill>
                    <a:schemeClr val="tx1"/>
                  </a:solidFill>
                </a:endParaRPr>
              </a:p>
            </p:txBody>
          </p:sp>
          <p:sp>
            <p:nvSpPr>
              <p:cNvPr id="24" name="TextBox 23"/>
              <p:cNvSpPr txBox="1"/>
              <p:nvPr/>
            </p:nvSpPr>
            <p:spPr>
              <a:xfrm>
                <a:off x="4572000" y="3352800"/>
                <a:ext cx="2367430" cy="646331"/>
              </a:xfrm>
              <a:prstGeom prst="rect">
                <a:avLst/>
              </a:prstGeom>
              <a:noFill/>
            </p:spPr>
            <p:txBody>
              <a:bodyPr wrap="none" rtlCol="0" anchor="ctr">
                <a:spAutoFit/>
              </a:bodyPr>
              <a:lstStyle/>
              <a:p>
                <a:pPr algn="ctr"/>
                <a:r>
                  <a:rPr lang="en-US" dirty="0" smtClean="0">
                    <a:effectLst>
                      <a:glow rad="152400">
                        <a:schemeClr val="bg1">
                          <a:alpha val="75000"/>
                        </a:schemeClr>
                      </a:glow>
                    </a:effectLst>
                  </a:rPr>
                  <a:t>Arithmetic &amp; Logic Unit</a:t>
                </a:r>
              </a:p>
              <a:p>
                <a:pPr algn="ctr"/>
                <a:r>
                  <a:rPr lang="en-US" dirty="0" smtClean="0">
                    <a:effectLst>
                      <a:glow rad="152400">
                        <a:schemeClr val="bg1">
                          <a:alpha val="75000"/>
                        </a:schemeClr>
                      </a:glow>
                    </a:effectLst>
                  </a:rPr>
                  <a:t>(ALU)</a:t>
                </a:r>
                <a:endParaRPr lang="en-US" dirty="0">
                  <a:effectLst>
                    <a:glow rad="152400">
                      <a:schemeClr val="bg1">
                        <a:alpha val="75000"/>
                      </a:schemeClr>
                    </a:glow>
                  </a:effectLst>
                </a:endParaRPr>
              </a:p>
            </p:txBody>
          </p:sp>
        </p:grpSp>
      </p:grpSp>
      <p:sp>
        <p:nvSpPr>
          <p:cNvPr id="30" name="Rectangle 29"/>
          <p:cNvSpPr/>
          <p:nvPr/>
        </p:nvSpPr>
        <p:spPr>
          <a:xfrm>
            <a:off x="4800600" y="1524000"/>
            <a:ext cx="1905000" cy="41148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Memory</a:t>
            </a:r>
          </a:p>
        </p:txBody>
      </p:sp>
      <p:grpSp>
        <p:nvGrpSpPr>
          <p:cNvPr id="273" name="Group 272"/>
          <p:cNvGrpSpPr/>
          <p:nvPr/>
        </p:nvGrpSpPr>
        <p:grpSpPr>
          <a:xfrm>
            <a:off x="6705600" y="1676400"/>
            <a:ext cx="1524000" cy="762000"/>
            <a:chOff x="6705600" y="1676400"/>
            <a:chExt cx="1524000" cy="762000"/>
          </a:xfrm>
        </p:grpSpPr>
        <p:sp>
          <p:nvSpPr>
            <p:cNvPr id="51" name="Rectangle 50"/>
            <p:cNvSpPr/>
            <p:nvPr/>
          </p:nvSpPr>
          <p:spPr>
            <a:xfrm>
              <a:off x="7315200" y="16764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Input</a:t>
              </a:r>
            </a:p>
          </p:txBody>
        </p:sp>
        <p:cxnSp>
          <p:nvCxnSpPr>
            <p:cNvPr id="52" name="Straight Arrow Connector 51"/>
            <p:cNvCxnSpPr/>
            <p:nvPr/>
          </p:nvCxnSpPr>
          <p:spPr>
            <a:xfrm rot="10800000">
              <a:off x="6705600" y="19812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4" name="Group 273"/>
          <p:cNvGrpSpPr/>
          <p:nvPr/>
        </p:nvGrpSpPr>
        <p:grpSpPr>
          <a:xfrm>
            <a:off x="6705600" y="4800600"/>
            <a:ext cx="1524000" cy="762000"/>
            <a:chOff x="6705600" y="4800600"/>
            <a:chExt cx="1524000" cy="762000"/>
          </a:xfrm>
        </p:grpSpPr>
        <p:sp>
          <p:nvSpPr>
            <p:cNvPr id="55" name="Rectangle 54"/>
            <p:cNvSpPr/>
            <p:nvPr/>
          </p:nvSpPr>
          <p:spPr>
            <a:xfrm>
              <a:off x="7315200" y="4800600"/>
              <a:ext cx="914400" cy="762000"/>
            </a:xfrm>
            <a:prstGeom prst="rect">
              <a:avLst/>
            </a:prstGeom>
            <a:solidFill>
              <a:srgbClr val="95B3D7"/>
            </a:solid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dirty="0" smtClean="0">
                  <a:solidFill>
                    <a:schemeClr val="tx1"/>
                  </a:solidFill>
                </a:rPr>
                <a:t>Output</a:t>
              </a:r>
            </a:p>
          </p:txBody>
        </p:sp>
        <p:cxnSp>
          <p:nvCxnSpPr>
            <p:cNvPr id="59" name="Straight Arrow Connector 58"/>
            <p:cNvCxnSpPr/>
            <p:nvPr/>
          </p:nvCxnSpPr>
          <p:spPr>
            <a:xfrm rot="10800000" flipH="1">
              <a:off x="6705600" y="5181600"/>
              <a:ext cx="609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grpSp>
      <p:grpSp>
        <p:nvGrpSpPr>
          <p:cNvPr id="271" name="Group 270"/>
          <p:cNvGrpSpPr/>
          <p:nvPr/>
        </p:nvGrpSpPr>
        <p:grpSpPr>
          <a:xfrm>
            <a:off x="4953000" y="1981200"/>
            <a:ext cx="1524000" cy="3429000"/>
            <a:chOff x="4953000" y="1981200"/>
            <a:chExt cx="1524000" cy="3429000"/>
          </a:xfrm>
        </p:grpSpPr>
        <p:grpSp>
          <p:nvGrpSpPr>
            <p:cNvPr id="75" name="Group 74"/>
            <p:cNvGrpSpPr/>
            <p:nvPr/>
          </p:nvGrpSpPr>
          <p:grpSpPr>
            <a:xfrm>
              <a:off x="4953000" y="4038600"/>
              <a:ext cx="381000" cy="685800"/>
              <a:chOff x="7543800" y="3581400"/>
              <a:chExt cx="2362200" cy="685800"/>
            </a:xfrm>
            <a:solidFill>
              <a:schemeClr val="accent3"/>
            </a:solidFill>
          </p:grpSpPr>
          <p:sp>
            <p:nvSpPr>
              <p:cNvPr id="65" name="Rectangle 64"/>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6" name="Rectangle 65"/>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7" name="Rectangle 66"/>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8" name="Rectangle 67"/>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9" name="Rectangle 68"/>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0" name="Rectangle 69"/>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1" name="Rectangle 70"/>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2" name="Rectangle 71"/>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3" name="Rectangle 72"/>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76" name="Group 75"/>
            <p:cNvGrpSpPr/>
            <p:nvPr/>
          </p:nvGrpSpPr>
          <p:grpSpPr>
            <a:xfrm>
              <a:off x="5334000" y="4038600"/>
              <a:ext cx="381000" cy="685800"/>
              <a:chOff x="7543800" y="3581400"/>
              <a:chExt cx="2362200" cy="685800"/>
            </a:xfrm>
            <a:solidFill>
              <a:schemeClr val="accent3"/>
            </a:solidFill>
          </p:grpSpPr>
          <p:sp>
            <p:nvSpPr>
              <p:cNvPr id="77" name="Rectangle 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8" name="Rectangle 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0" name="Rectangle 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3" name="Rectangle 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4" name="Rectangle 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5" name="Rectangle 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86" name="Group 85"/>
            <p:cNvGrpSpPr/>
            <p:nvPr/>
          </p:nvGrpSpPr>
          <p:grpSpPr>
            <a:xfrm>
              <a:off x="5715000" y="4038600"/>
              <a:ext cx="381000" cy="685800"/>
              <a:chOff x="7543800" y="3581400"/>
              <a:chExt cx="2362200" cy="685800"/>
            </a:xfrm>
            <a:solidFill>
              <a:schemeClr val="accent3"/>
            </a:solidFill>
          </p:grpSpPr>
          <p:sp>
            <p:nvSpPr>
              <p:cNvPr id="87" name="Rectangle 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8" name="Rectangle 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9" name="Rectangle 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0" name="Rectangle 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 name="Rectangle 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Rectangle 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3" name="Rectangle 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4" name="Rectangle 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5" name="Rectangle 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96" name="Group 95"/>
            <p:cNvGrpSpPr/>
            <p:nvPr/>
          </p:nvGrpSpPr>
          <p:grpSpPr>
            <a:xfrm>
              <a:off x="6096000" y="4038600"/>
              <a:ext cx="381000" cy="685800"/>
              <a:chOff x="7543800" y="3581400"/>
              <a:chExt cx="2362200" cy="685800"/>
            </a:xfrm>
            <a:solidFill>
              <a:schemeClr val="accent3"/>
            </a:solidFill>
          </p:grpSpPr>
          <p:sp>
            <p:nvSpPr>
              <p:cNvPr id="97" name="Rectangle 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8" name="Rectangle 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9" name="Rectangle 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0" name="Rectangle 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1" name="Rectangle 1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2" name="Rectangle 1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3" name="Rectangle 1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4" name="Rectangle 1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5" name="Rectangle 1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06" name="Group 105"/>
            <p:cNvGrpSpPr/>
            <p:nvPr/>
          </p:nvGrpSpPr>
          <p:grpSpPr>
            <a:xfrm>
              <a:off x="4953000" y="4724400"/>
              <a:ext cx="381000" cy="685800"/>
              <a:chOff x="7543800" y="3581400"/>
              <a:chExt cx="2362200" cy="685800"/>
            </a:xfrm>
            <a:solidFill>
              <a:schemeClr val="accent3"/>
            </a:solidFill>
          </p:grpSpPr>
          <p:sp>
            <p:nvSpPr>
              <p:cNvPr id="107" name="Rectangle 1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8" name="Rectangle 1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9" name="Rectangle 1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0" name="Rectangle 1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1" name="Rectangle 1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2" name="Rectangle 1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3" name="Rectangle 1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4" name="Rectangle 1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5" name="Rectangle 1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16" name="Group 115"/>
            <p:cNvGrpSpPr/>
            <p:nvPr/>
          </p:nvGrpSpPr>
          <p:grpSpPr>
            <a:xfrm>
              <a:off x="5334000" y="4724400"/>
              <a:ext cx="381000" cy="685800"/>
              <a:chOff x="7543800" y="3581400"/>
              <a:chExt cx="2362200" cy="685800"/>
            </a:xfrm>
            <a:solidFill>
              <a:schemeClr val="accent3"/>
            </a:solidFill>
          </p:grpSpPr>
          <p:sp>
            <p:nvSpPr>
              <p:cNvPr id="117" name="Rectangle 1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8" name="Rectangle 1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9" name="Rectangle 1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0" name="Rectangle 1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1" name="Rectangle 1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2" name="Rectangle 1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3" name="Rectangle 1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4" name="Rectangle 1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5" name="Rectangle 1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26" name="Group 125"/>
            <p:cNvGrpSpPr/>
            <p:nvPr/>
          </p:nvGrpSpPr>
          <p:grpSpPr>
            <a:xfrm>
              <a:off x="5715000" y="4724400"/>
              <a:ext cx="381000" cy="685800"/>
              <a:chOff x="7543800" y="3581400"/>
              <a:chExt cx="2362200" cy="685800"/>
            </a:xfrm>
            <a:solidFill>
              <a:schemeClr val="accent3"/>
            </a:solidFill>
          </p:grpSpPr>
          <p:sp>
            <p:nvSpPr>
              <p:cNvPr id="127" name="Rectangle 1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9" name="Rectangle 1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0" name="Rectangle 1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1" name="Rectangle 1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2" name="Rectangle 1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5" name="Rectangle 1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36" name="Group 135"/>
            <p:cNvGrpSpPr/>
            <p:nvPr/>
          </p:nvGrpSpPr>
          <p:grpSpPr>
            <a:xfrm>
              <a:off x="6096000" y="4724400"/>
              <a:ext cx="381000" cy="685800"/>
              <a:chOff x="7543800" y="3581400"/>
              <a:chExt cx="2362200" cy="685800"/>
            </a:xfrm>
            <a:solidFill>
              <a:schemeClr val="accent3"/>
            </a:solidFill>
          </p:grpSpPr>
          <p:sp>
            <p:nvSpPr>
              <p:cNvPr id="137" name="Rectangle 1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8" name="Rectangle 1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9" name="Rectangle 1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0" name="Rectangle 1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2" name="Rectangle 1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3" name="Rectangle 1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4" name="Rectangle 1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5" name="Rectangle 1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46" name="Group 145"/>
            <p:cNvGrpSpPr/>
            <p:nvPr/>
          </p:nvGrpSpPr>
          <p:grpSpPr>
            <a:xfrm>
              <a:off x="4953000" y="3352800"/>
              <a:ext cx="381000" cy="685800"/>
              <a:chOff x="7543800" y="3581400"/>
              <a:chExt cx="2362200" cy="685800"/>
            </a:xfrm>
            <a:solidFill>
              <a:srgbClr val="9BBB59"/>
            </a:solidFill>
          </p:grpSpPr>
          <p:sp>
            <p:nvSpPr>
              <p:cNvPr id="147" name="Rectangle 1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8" name="Rectangle 1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9" name="Rectangle 1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0" name="Rectangle 1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1" name="Rectangle 1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2" name="Rectangle 1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3" name="Rectangle 1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4" name="Rectangle 1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5" name="Rectangle 1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56" name="Group 155"/>
            <p:cNvGrpSpPr/>
            <p:nvPr/>
          </p:nvGrpSpPr>
          <p:grpSpPr>
            <a:xfrm>
              <a:off x="5334000" y="3352800"/>
              <a:ext cx="381000" cy="685800"/>
              <a:chOff x="7543800" y="3581400"/>
              <a:chExt cx="2362200" cy="685800"/>
            </a:xfrm>
            <a:solidFill>
              <a:schemeClr val="accent3"/>
            </a:solidFill>
          </p:grpSpPr>
          <p:sp>
            <p:nvSpPr>
              <p:cNvPr id="157" name="Rectangle 1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8" name="Rectangle 1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Rectangle 1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0" name="Rectangle 1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Rectangle 1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2" name="Rectangle 1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1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4" name="Rectangle 1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Rectangle 1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66" name="Group 165"/>
            <p:cNvGrpSpPr/>
            <p:nvPr/>
          </p:nvGrpSpPr>
          <p:grpSpPr>
            <a:xfrm>
              <a:off x="5715000" y="3352800"/>
              <a:ext cx="381000" cy="685800"/>
              <a:chOff x="7543800" y="3581400"/>
              <a:chExt cx="2362200" cy="685800"/>
            </a:xfrm>
            <a:solidFill>
              <a:schemeClr val="accent3"/>
            </a:solidFill>
          </p:grpSpPr>
          <p:sp>
            <p:nvSpPr>
              <p:cNvPr id="167" name="Rectangle 16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8" name="Rectangle 16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9" name="Rectangle 16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0" name="Rectangle 16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1" name="Rectangle 17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2" name="Rectangle 17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3" name="Rectangle 17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4" name="Rectangle 17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5" name="Rectangle 17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76" name="Group 175"/>
            <p:cNvGrpSpPr/>
            <p:nvPr/>
          </p:nvGrpSpPr>
          <p:grpSpPr>
            <a:xfrm>
              <a:off x="6096000" y="3352800"/>
              <a:ext cx="381000" cy="685800"/>
              <a:chOff x="7543800" y="3581400"/>
              <a:chExt cx="2362200" cy="685800"/>
            </a:xfrm>
            <a:solidFill>
              <a:schemeClr val="accent3"/>
            </a:solidFill>
          </p:grpSpPr>
          <p:sp>
            <p:nvSpPr>
              <p:cNvPr id="177" name="Rectangle 17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8" name="Rectangle 17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79" name="Rectangle 17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0" name="Rectangle 17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1" name="Rectangle 18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2" name="Rectangle 18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3" name="Rectangle 18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4" name="Rectangle 18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5" name="Rectangle 18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86" name="Group 185"/>
            <p:cNvGrpSpPr/>
            <p:nvPr/>
          </p:nvGrpSpPr>
          <p:grpSpPr>
            <a:xfrm>
              <a:off x="4953000" y="2667000"/>
              <a:ext cx="381000" cy="685800"/>
              <a:chOff x="7543800" y="3581400"/>
              <a:chExt cx="2362200" cy="685800"/>
            </a:xfrm>
            <a:solidFill>
              <a:schemeClr val="accent3"/>
            </a:solidFill>
          </p:grpSpPr>
          <p:sp>
            <p:nvSpPr>
              <p:cNvPr id="187" name="Rectangle 18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8" name="Rectangle 18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9" name="Rectangle 18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0" name="Rectangle 18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1" name="Rectangle 19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2" name="Rectangle 19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3" name="Rectangle 19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4" name="Rectangle 19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5" name="Rectangle 19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196" name="Group 195"/>
            <p:cNvGrpSpPr/>
            <p:nvPr/>
          </p:nvGrpSpPr>
          <p:grpSpPr>
            <a:xfrm>
              <a:off x="5334000" y="2667000"/>
              <a:ext cx="381000" cy="685800"/>
              <a:chOff x="7543800" y="3581400"/>
              <a:chExt cx="2362200" cy="685800"/>
            </a:xfrm>
            <a:solidFill>
              <a:schemeClr val="accent3"/>
            </a:solidFill>
          </p:grpSpPr>
          <p:sp>
            <p:nvSpPr>
              <p:cNvPr id="197" name="Rectangle 19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8" name="Rectangle 19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9" name="Rectangle 19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0" name="Rectangle 19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1" name="Rectangle 20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2" name="Rectangle 20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3" name="Rectangle 20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4" name="Rectangle 20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5" name="Rectangle 20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06" name="Group 205"/>
            <p:cNvGrpSpPr/>
            <p:nvPr/>
          </p:nvGrpSpPr>
          <p:grpSpPr>
            <a:xfrm>
              <a:off x="5715000" y="2667000"/>
              <a:ext cx="381000" cy="685800"/>
              <a:chOff x="7543800" y="3581400"/>
              <a:chExt cx="2362200" cy="685800"/>
            </a:xfrm>
            <a:solidFill>
              <a:schemeClr val="accent3"/>
            </a:solidFill>
          </p:grpSpPr>
          <p:sp>
            <p:nvSpPr>
              <p:cNvPr id="207" name="Rectangle 20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8" name="Rectangle 20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09" name="Rectangle 20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0" name="Rectangle 20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1" name="Rectangle 21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2" name="Rectangle 21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3" name="Rectangle 21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4" name="Rectangle 21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5" name="Rectangle 21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16" name="Group 215"/>
            <p:cNvGrpSpPr/>
            <p:nvPr/>
          </p:nvGrpSpPr>
          <p:grpSpPr>
            <a:xfrm>
              <a:off x="6096000" y="2667000"/>
              <a:ext cx="381000" cy="685800"/>
              <a:chOff x="7543800" y="3581400"/>
              <a:chExt cx="2362200" cy="685800"/>
            </a:xfrm>
            <a:solidFill>
              <a:schemeClr val="accent3"/>
            </a:solidFill>
          </p:grpSpPr>
          <p:sp>
            <p:nvSpPr>
              <p:cNvPr id="217" name="Rectangle 21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8" name="Rectangle 21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9" name="Rectangle 21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0" name="Rectangle 21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1" name="Rectangle 22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2" name="Rectangle 22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3" name="Rectangle 22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4" name="Rectangle 22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5" name="Rectangle 22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26" name="Group 225"/>
            <p:cNvGrpSpPr/>
            <p:nvPr/>
          </p:nvGrpSpPr>
          <p:grpSpPr>
            <a:xfrm>
              <a:off x="4953000" y="1981200"/>
              <a:ext cx="381000" cy="685800"/>
              <a:chOff x="7543800" y="3581400"/>
              <a:chExt cx="2362200" cy="685800"/>
            </a:xfrm>
            <a:solidFill>
              <a:schemeClr val="accent3"/>
            </a:solidFill>
          </p:grpSpPr>
          <p:sp>
            <p:nvSpPr>
              <p:cNvPr id="227" name="Rectangle 22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8" name="Rectangle 22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9" name="Rectangle 22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0" name="Rectangle 22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1" name="Rectangle 23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2" name="Rectangle 23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3" name="Rectangle 23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4" name="Rectangle 23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5" name="Rectangle 23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6" name="Group 235"/>
            <p:cNvGrpSpPr/>
            <p:nvPr/>
          </p:nvGrpSpPr>
          <p:grpSpPr>
            <a:xfrm>
              <a:off x="5334000" y="1981200"/>
              <a:ext cx="381000" cy="685800"/>
              <a:chOff x="7543800" y="3581400"/>
              <a:chExt cx="2362200" cy="685800"/>
            </a:xfrm>
            <a:solidFill>
              <a:schemeClr val="accent3"/>
            </a:solidFill>
          </p:grpSpPr>
          <p:sp>
            <p:nvSpPr>
              <p:cNvPr id="237" name="Rectangle 23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8" name="Rectangle 23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39" name="Rectangle 23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0" name="Rectangle 23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1" name="Rectangle 24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2" name="Rectangle 24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3" name="Rectangle 24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4" name="Rectangle 24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5" name="Rectangle 24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46" name="Group 245"/>
            <p:cNvGrpSpPr/>
            <p:nvPr/>
          </p:nvGrpSpPr>
          <p:grpSpPr>
            <a:xfrm>
              <a:off x="5715000" y="1981200"/>
              <a:ext cx="381000" cy="685800"/>
              <a:chOff x="7543800" y="3581400"/>
              <a:chExt cx="2362200" cy="685800"/>
            </a:xfrm>
            <a:solidFill>
              <a:schemeClr val="accent3"/>
            </a:solidFill>
          </p:grpSpPr>
          <p:sp>
            <p:nvSpPr>
              <p:cNvPr id="247" name="Rectangle 24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8" name="Rectangle 24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9" name="Rectangle 24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0" name="Rectangle 24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1" name="Rectangle 25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2" name="Rectangle 25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3" name="Rectangle 25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4" name="Rectangle 25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5" name="Rectangle 25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56" name="Group 255"/>
            <p:cNvGrpSpPr/>
            <p:nvPr/>
          </p:nvGrpSpPr>
          <p:grpSpPr>
            <a:xfrm>
              <a:off x="6096000" y="1981200"/>
              <a:ext cx="381000" cy="685800"/>
              <a:chOff x="7543800" y="3581400"/>
              <a:chExt cx="2362200" cy="685800"/>
            </a:xfrm>
            <a:solidFill>
              <a:schemeClr val="accent3"/>
            </a:solidFill>
          </p:grpSpPr>
          <p:sp>
            <p:nvSpPr>
              <p:cNvPr id="257" name="Rectangle 256"/>
              <p:cNvSpPr/>
              <p:nvPr/>
            </p:nvSpPr>
            <p:spPr>
              <a:xfrm>
                <a:off x="7543800" y="3581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8" name="Rectangle 257"/>
              <p:cNvSpPr/>
              <p:nvPr/>
            </p:nvSpPr>
            <p:spPr>
              <a:xfrm>
                <a:off x="7543800" y="3657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9" name="Rectangle 258"/>
              <p:cNvSpPr/>
              <p:nvPr/>
            </p:nvSpPr>
            <p:spPr>
              <a:xfrm>
                <a:off x="7543800" y="3733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0" name="Rectangle 259"/>
              <p:cNvSpPr/>
              <p:nvPr/>
            </p:nvSpPr>
            <p:spPr>
              <a:xfrm>
                <a:off x="7543800" y="3810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1" name="Rectangle 260"/>
              <p:cNvSpPr/>
              <p:nvPr/>
            </p:nvSpPr>
            <p:spPr>
              <a:xfrm>
                <a:off x="7543800" y="38862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2" name="Rectangle 261"/>
              <p:cNvSpPr/>
              <p:nvPr/>
            </p:nvSpPr>
            <p:spPr>
              <a:xfrm>
                <a:off x="7543800" y="39624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3" name="Rectangle 262"/>
              <p:cNvSpPr/>
              <p:nvPr/>
            </p:nvSpPr>
            <p:spPr>
              <a:xfrm>
                <a:off x="7543800" y="40386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4" name="Rectangle 263"/>
              <p:cNvSpPr/>
              <p:nvPr/>
            </p:nvSpPr>
            <p:spPr>
              <a:xfrm>
                <a:off x="7543800" y="41148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5" name="Rectangle 264"/>
              <p:cNvSpPr/>
              <p:nvPr/>
            </p:nvSpPr>
            <p:spPr>
              <a:xfrm>
                <a:off x="7543800" y="4191000"/>
                <a:ext cx="2362200" cy="76200"/>
              </a:xfrm>
              <a:prstGeom prst="rect">
                <a:avLst/>
              </a:prstGeom>
              <a:grpFill/>
              <a:ln w="127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74" name="TextBox 73"/>
            <p:cNvSpPr txBox="1"/>
            <p:nvPr/>
          </p:nvSpPr>
          <p:spPr>
            <a:xfrm>
              <a:off x="5181600" y="3352800"/>
              <a:ext cx="1066800" cy="461665"/>
            </a:xfrm>
            <a:prstGeom prst="rect">
              <a:avLst/>
            </a:prstGeom>
            <a:noFill/>
          </p:spPr>
          <p:txBody>
            <a:bodyPr wrap="square" rtlCol="0">
              <a:spAutoFit/>
            </a:bodyPr>
            <a:lstStyle/>
            <a:p>
              <a:pPr algn="ctr"/>
              <a:r>
                <a:rPr lang="en-US" sz="2400" dirty="0" smtClean="0">
                  <a:effectLst>
                    <a:glow rad="228600">
                      <a:schemeClr val="bg1">
                        <a:alpha val="75000"/>
                      </a:schemeClr>
                    </a:glow>
                  </a:effectLst>
                </a:rPr>
                <a:t>Bytes</a:t>
              </a:r>
              <a:endParaRPr lang="en-US" sz="2400" dirty="0">
                <a:effectLst>
                  <a:glow rad="228600">
                    <a:schemeClr val="bg1">
                      <a:alpha val="75000"/>
                    </a:schemeClr>
                  </a:glow>
                </a:effectLst>
              </a:endParaRPr>
            </a:p>
          </p:txBody>
        </p:sp>
      </p:grpSp>
      <p:grpSp>
        <p:nvGrpSpPr>
          <p:cNvPr id="280" name="Group 279"/>
          <p:cNvGrpSpPr/>
          <p:nvPr/>
        </p:nvGrpSpPr>
        <p:grpSpPr>
          <a:xfrm>
            <a:off x="2743200" y="1828800"/>
            <a:ext cx="2854568" cy="4560332"/>
            <a:chOff x="2743200" y="1828800"/>
            <a:chExt cx="2854568" cy="4560332"/>
          </a:xfrm>
        </p:grpSpPr>
        <p:grpSp>
          <p:nvGrpSpPr>
            <p:cNvPr id="272" name="Group 271"/>
            <p:cNvGrpSpPr/>
            <p:nvPr/>
          </p:nvGrpSpPr>
          <p:grpSpPr>
            <a:xfrm>
              <a:off x="3429000" y="1828800"/>
              <a:ext cx="1415937" cy="3465731"/>
              <a:chOff x="3429000" y="1828800"/>
              <a:chExt cx="1415937" cy="3465731"/>
            </a:xfrm>
          </p:grpSpPr>
          <p:cxnSp>
            <p:nvCxnSpPr>
              <p:cNvPr id="31" name="Straight Arrow Connector 30"/>
              <p:cNvCxnSpPr/>
              <p:nvPr/>
            </p:nvCxnSpPr>
            <p:spPr>
              <a:xfrm>
                <a:off x="3429000" y="25146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0" idx="1"/>
              </p:cNvCxnSpPr>
              <p:nvPr/>
            </p:nvCxnSpPr>
            <p:spPr>
              <a:xfrm>
                <a:off x="3429000" y="3581400"/>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535269"/>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0800000">
                <a:off x="3429000" y="4725988"/>
                <a:ext cx="1371600" cy="1588"/>
              </a:xfrm>
              <a:prstGeom prst="straightConnector1">
                <a:avLst/>
              </a:prstGeom>
              <a:ln w="12700" cap="flat" cmpd="sng" algn="ctr">
                <a:solidFill>
                  <a:srgbClr val="000000"/>
                </a:solidFill>
                <a:prstDash val="solid"/>
                <a:round/>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3581400" y="1828800"/>
                <a:ext cx="1263537" cy="646331"/>
              </a:xfrm>
              <a:prstGeom prst="rect">
                <a:avLst/>
              </a:prstGeom>
              <a:noFill/>
            </p:spPr>
            <p:txBody>
              <a:bodyPr wrap="none" rtlCol="0">
                <a:spAutoFit/>
              </a:bodyPr>
              <a:lstStyle/>
              <a:p>
                <a:r>
                  <a:rPr lang="en-US" dirty="0" smtClean="0"/>
                  <a:t>Enable?</a:t>
                </a:r>
              </a:p>
              <a:p>
                <a:r>
                  <a:rPr lang="en-US" dirty="0" smtClean="0"/>
                  <a:t>Read/Write</a:t>
                </a:r>
                <a:endParaRPr lang="en-US" dirty="0"/>
              </a:p>
            </p:txBody>
          </p:sp>
          <p:sp>
            <p:nvSpPr>
              <p:cNvPr id="44" name="TextBox 43"/>
              <p:cNvSpPr txBox="1"/>
              <p:nvPr/>
            </p:nvSpPr>
            <p:spPr>
              <a:xfrm>
                <a:off x="3657600" y="3276600"/>
                <a:ext cx="933632" cy="369332"/>
              </a:xfrm>
              <a:prstGeom prst="rect">
                <a:avLst/>
              </a:prstGeom>
              <a:noFill/>
            </p:spPr>
            <p:txBody>
              <a:bodyPr wrap="none" rtlCol="0">
                <a:spAutoFit/>
              </a:bodyPr>
              <a:lstStyle/>
              <a:p>
                <a:r>
                  <a:rPr lang="en-US" dirty="0" smtClean="0"/>
                  <a:t>Address</a:t>
                </a:r>
                <a:endParaRPr lang="en-US" dirty="0"/>
              </a:p>
            </p:txBody>
          </p:sp>
          <p:sp>
            <p:nvSpPr>
              <p:cNvPr id="45" name="TextBox 44"/>
              <p:cNvSpPr txBox="1"/>
              <p:nvPr/>
            </p:nvSpPr>
            <p:spPr>
              <a:xfrm>
                <a:off x="3733800" y="3925669"/>
                <a:ext cx="762000" cy="646331"/>
              </a:xfrm>
              <a:prstGeom prst="rect">
                <a:avLst/>
              </a:prstGeom>
              <a:noFill/>
            </p:spPr>
            <p:txBody>
              <a:bodyPr wrap="square" rtlCol="0">
                <a:spAutoFit/>
              </a:bodyPr>
              <a:lstStyle/>
              <a:p>
                <a:r>
                  <a:rPr lang="en-US" dirty="0" smtClean="0"/>
                  <a:t>Write Data</a:t>
                </a:r>
                <a:endParaRPr lang="en-US" dirty="0"/>
              </a:p>
            </p:txBody>
          </p:sp>
          <p:sp>
            <p:nvSpPr>
              <p:cNvPr id="46" name="TextBox 45"/>
              <p:cNvSpPr txBox="1"/>
              <p:nvPr/>
            </p:nvSpPr>
            <p:spPr>
              <a:xfrm>
                <a:off x="3810000" y="4648200"/>
                <a:ext cx="685799" cy="646331"/>
              </a:xfrm>
              <a:prstGeom prst="rect">
                <a:avLst/>
              </a:prstGeom>
              <a:noFill/>
            </p:spPr>
            <p:txBody>
              <a:bodyPr wrap="square" rtlCol="0">
                <a:spAutoFit/>
              </a:bodyPr>
              <a:lstStyle/>
              <a:p>
                <a:r>
                  <a:rPr lang="en-US" dirty="0" err="1" smtClean="0"/>
                  <a:t>ReadData</a:t>
                </a:r>
                <a:endParaRPr lang="en-US" dirty="0"/>
              </a:p>
            </p:txBody>
          </p:sp>
        </p:grpSp>
        <p:grpSp>
          <p:nvGrpSpPr>
            <p:cNvPr id="279" name="Group 278"/>
            <p:cNvGrpSpPr/>
            <p:nvPr/>
          </p:nvGrpSpPr>
          <p:grpSpPr>
            <a:xfrm>
              <a:off x="2743200" y="5715000"/>
              <a:ext cx="2854568" cy="674132"/>
              <a:chOff x="2819400" y="5791200"/>
              <a:chExt cx="2854568" cy="674132"/>
            </a:xfrm>
          </p:grpSpPr>
          <p:sp>
            <p:nvSpPr>
              <p:cNvPr id="276" name="Left Brace 275"/>
              <p:cNvSpPr/>
              <p:nvPr/>
            </p:nvSpPr>
            <p:spPr>
              <a:xfrm rot="16200000">
                <a:off x="41148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TextBox 276"/>
              <p:cNvSpPr txBox="1"/>
              <p:nvPr/>
            </p:nvSpPr>
            <p:spPr>
              <a:xfrm>
                <a:off x="2819400" y="6096000"/>
                <a:ext cx="2854568" cy="369332"/>
              </a:xfrm>
              <a:prstGeom prst="rect">
                <a:avLst/>
              </a:prstGeom>
              <a:noFill/>
            </p:spPr>
            <p:txBody>
              <a:bodyPr wrap="none" rtlCol="0">
                <a:spAutoFit/>
              </a:bodyPr>
              <a:lstStyle/>
              <a:p>
                <a:r>
                  <a:rPr lang="en-US" dirty="0" smtClean="0"/>
                  <a:t>Processor-Memory Interface</a:t>
                </a:r>
                <a:endParaRPr lang="en-US" dirty="0"/>
              </a:p>
            </p:txBody>
          </p:sp>
        </p:grpSp>
      </p:grpSp>
      <p:grpSp>
        <p:nvGrpSpPr>
          <p:cNvPr id="285" name="Group 284"/>
          <p:cNvGrpSpPr/>
          <p:nvPr/>
        </p:nvGrpSpPr>
        <p:grpSpPr>
          <a:xfrm>
            <a:off x="6324600" y="5791200"/>
            <a:ext cx="2339102" cy="674132"/>
            <a:chOff x="6324600" y="5791200"/>
            <a:chExt cx="2339102" cy="674132"/>
          </a:xfrm>
        </p:grpSpPr>
        <p:sp>
          <p:nvSpPr>
            <p:cNvPr id="283" name="Left Brace 282"/>
            <p:cNvSpPr/>
            <p:nvPr/>
          </p:nvSpPr>
          <p:spPr>
            <a:xfrm rot="16200000">
              <a:off x="6934200" y="5410200"/>
              <a:ext cx="381000" cy="1143000"/>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TextBox 283"/>
            <p:cNvSpPr txBox="1"/>
            <p:nvPr/>
          </p:nvSpPr>
          <p:spPr>
            <a:xfrm>
              <a:off x="6324600" y="6096000"/>
              <a:ext cx="2339102" cy="369332"/>
            </a:xfrm>
            <a:prstGeom prst="rect">
              <a:avLst/>
            </a:prstGeom>
            <a:noFill/>
          </p:spPr>
          <p:txBody>
            <a:bodyPr wrap="none" rtlCol="0">
              <a:spAutoFit/>
            </a:bodyPr>
            <a:lstStyle/>
            <a:p>
              <a:r>
                <a:rPr lang="en-US" dirty="0" smtClean="0"/>
                <a:t>I/O-Memory Interfaces</a:t>
              </a:r>
              <a:endParaRPr lang="en-US" dirty="0"/>
            </a:p>
          </p:txBody>
        </p:sp>
      </p:grpSp>
      <p:sp>
        <p:nvSpPr>
          <p:cNvPr id="4" name="Rectangle 3"/>
          <p:cNvSpPr/>
          <p:nvPr/>
        </p:nvSpPr>
        <p:spPr>
          <a:xfrm>
            <a:off x="4965587" y="2601652"/>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Program</a:t>
            </a:r>
            <a:endParaRPr lang="en-US" dirty="0">
              <a:solidFill>
                <a:schemeClr val="tx1"/>
              </a:solidFill>
            </a:endParaRPr>
          </a:p>
        </p:txBody>
      </p:sp>
      <p:sp>
        <p:nvSpPr>
          <p:cNvPr id="288" name="Rectangle 287"/>
          <p:cNvSpPr/>
          <p:nvPr/>
        </p:nvSpPr>
        <p:spPr>
          <a:xfrm>
            <a:off x="4941589" y="4420874"/>
            <a:ext cx="1517017" cy="75844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val="15260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2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4000" y="1380067"/>
            <a:ext cx="8636000" cy="6519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Great Idea: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Grp="1" noChangeAspect="1"/>
          </p:cNvGraphicFramePr>
          <p:nvPr>
            <p:ph sz="quarter" idx="4294967295"/>
          </p:nvPr>
        </p:nvGraphicFramePr>
        <p:xfrm>
          <a:off x="4624585" y="5550380"/>
          <a:ext cx="1828800" cy="1257300"/>
        </p:xfrm>
        <a:graphic>
          <a:graphicData uri="http://schemas.openxmlformats.org/presentationml/2006/ole">
            <mc:AlternateContent xmlns:mc="http://schemas.openxmlformats.org/markup-compatibility/2006">
              <mc:Choice xmlns:v="urn:schemas-microsoft-com:vml" Requires="v">
                <p:oleObj spid="_x0000_s114703" name="Image" r:id="rId4" imgW="3492063" imgH="2400000" progId="">
                  <p:embed/>
                </p:oleObj>
              </mc:Choice>
              <mc:Fallback>
                <p:oleObj name="Image" r:id="rId4" imgW="3492063" imgH="24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585" y="5550380"/>
                        <a:ext cx="18288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pic>
                </p:oleObj>
              </mc:Fallback>
            </mc:AlternateContent>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bg1"/>
                </a:solidFill>
              </a:rPr>
              <a:t>High Level </a:t>
            </a:r>
            <a:r>
              <a:rPr lang="en-US" sz="1800" b="1" dirty="0" smtClean="0">
                <a:solidFill>
                  <a:schemeClr val="bg1"/>
                </a:solidFill>
              </a:rPr>
              <a:t>Language</a:t>
            </a:r>
            <a:br>
              <a:rPr lang="en-US" sz="1800" b="1" dirty="0" smtClean="0">
                <a:solidFill>
                  <a:schemeClr val="bg1"/>
                </a:solidFill>
              </a:rPr>
            </a:br>
            <a:r>
              <a:rPr lang="en-US" sz="1800" b="1" dirty="0" smtClean="0">
                <a:solidFill>
                  <a:schemeClr val="bg1"/>
                </a:solidFill>
              </a:rPr>
              <a:t>Program </a:t>
            </a:r>
            <a:r>
              <a:rPr lang="en-US" sz="1800" b="1" dirty="0">
                <a:solidFill>
                  <a:schemeClr val="bg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rgbClr val="FFFFFF"/>
                </a:solidFill>
              </a:rPr>
              <a:t>temp = </a:t>
            </a:r>
            <a:r>
              <a:rPr lang="en-US" sz="1800" b="1" dirty="0" err="1">
                <a:solidFill>
                  <a:srgbClr val="FFFFFF"/>
                </a:solidFill>
              </a:rPr>
              <a:t>v[k</a:t>
            </a:r>
            <a:r>
              <a:rPr lang="en-US" sz="1800" b="1" dirty="0">
                <a:solidFill>
                  <a:srgbClr val="FFFFFF"/>
                </a:solidFill>
              </a:rPr>
              <a:t>];</a:t>
            </a:r>
          </a:p>
          <a:p>
            <a:pPr marL="342900" indent="-342900" algn="l">
              <a:lnSpc>
                <a:spcPct val="78000"/>
              </a:lnSpc>
            </a:pPr>
            <a:r>
              <a:rPr lang="en-US" sz="1800" b="1" dirty="0" err="1">
                <a:solidFill>
                  <a:srgbClr val="FFFFFF"/>
                </a:solidFill>
              </a:rPr>
              <a:t>v[k</a:t>
            </a:r>
            <a:r>
              <a:rPr lang="en-US" sz="1800" b="1" dirty="0">
                <a:solidFill>
                  <a:srgbClr val="FFFFFF"/>
                </a:solidFill>
              </a:rPr>
              <a:t>] = v[k+1];</a:t>
            </a:r>
          </a:p>
          <a:p>
            <a:pPr marL="342900" indent="-342900" algn="l">
              <a:lnSpc>
                <a:spcPct val="78000"/>
              </a:lnSpc>
            </a:pPr>
            <a:r>
              <a:rPr lang="en-US" sz="1800" b="1" dirty="0">
                <a:solidFill>
                  <a:srgbClr val="FFFFFF"/>
                </a:solidFill>
              </a:rPr>
              <a:t>v[k+1] = temp;</a:t>
            </a:r>
            <a:endParaRPr lang="en-US" sz="1200" dirty="0">
              <a:solidFill>
                <a:srgbClr val="FFFFFF"/>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6"/>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19</a:t>
            </a:fld>
            <a:endParaRPr lang="en-US"/>
          </a:p>
        </p:txBody>
      </p:sp>
      <p:sp>
        <p:nvSpPr>
          <p:cNvPr id="30" name="TextBox 29"/>
          <p:cNvSpPr txBox="1"/>
          <p:nvPr/>
        </p:nvSpPr>
        <p:spPr>
          <a:xfrm>
            <a:off x="7325894" y="1497264"/>
            <a:ext cx="1453468" cy="369332"/>
          </a:xfrm>
          <a:prstGeom prst="rect">
            <a:avLst/>
          </a:prstGeom>
          <a:noFill/>
        </p:spPr>
        <p:txBody>
          <a:bodyPr wrap="none" rtlCol="0">
            <a:spAutoFit/>
          </a:bodyPr>
          <a:lstStyle/>
          <a:p>
            <a:r>
              <a:rPr lang="en-US" i="1" dirty="0" smtClean="0">
                <a:solidFill>
                  <a:srgbClr val="FFFFFF"/>
                </a:solidFill>
              </a:rPr>
              <a:t>We are here!</a:t>
            </a:r>
            <a:endParaRPr lang="en-US" i="1" dirty="0">
              <a:solidFill>
                <a:srgbClr val="FFFFFF"/>
              </a:solidFill>
            </a:endParaRPr>
          </a:p>
        </p:txBody>
      </p:sp>
    </p:spTree>
    <p:extLst>
      <p:ext uri="{BB962C8B-B14F-4D97-AF65-F5344CB8AC3E}">
        <p14:creationId xmlns:p14="http://schemas.microsoft.com/office/powerpoint/2010/main" val="20227417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t>Everything is a Number</a:t>
            </a:r>
          </a:p>
          <a:p>
            <a:r>
              <a:rPr lang="en-US" dirty="0" smtClean="0"/>
              <a:t>Computer Organization</a:t>
            </a:r>
          </a:p>
          <a:p>
            <a:r>
              <a:rPr lang="en-US" dirty="0" smtClean="0"/>
              <a:t>Compile </a:t>
            </a:r>
            <a:r>
              <a:rPr lang="en-US" dirty="0" smtClean="0"/>
              <a:t>vs. </a:t>
            </a:r>
            <a:r>
              <a:rPr lang="en-US" dirty="0" smtClean="0"/>
              <a:t>Interpret</a:t>
            </a: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extLst>
      <p:ext uri="{BB962C8B-B14F-4D97-AF65-F5344CB8AC3E}">
        <p14:creationId xmlns:p14="http://schemas.microsoft.com/office/powerpoint/2010/main" val="3391944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t>Introduction to C</a:t>
            </a:r>
            <a:br>
              <a:rPr lang="en-US" dirty="0" smtClean="0"/>
            </a:br>
            <a:r>
              <a:rPr lang="en-US" dirty="0" smtClean="0"/>
              <a:t>“The Universal Assembly Language”</a:t>
            </a:r>
            <a:endParaRPr lang="en-US" dirty="0"/>
          </a:p>
        </p:txBody>
      </p:sp>
      <p:pic>
        <p:nvPicPr>
          <p:cNvPr id="19459" name="Picture 3"/>
          <p:cNvPicPr>
            <a:picLocks noGrp="1" noChangeAspect="1" noChangeArrowheads="1"/>
          </p:cNvPicPr>
          <p:nvPr>
            <p:ph sz="half" idx="1"/>
          </p:nvPr>
        </p:nvPicPr>
        <p:blipFill>
          <a:blip r:embed="rId3"/>
          <a:srcRect l="-8882" r="-8882"/>
          <a:stretch>
            <a:fillRect/>
          </a:stretch>
        </p:blipFill>
        <p:spPr>
          <a:xfrm>
            <a:off x="524933" y="2411859"/>
            <a:ext cx="3682999" cy="4127449"/>
          </a:xfrm>
        </p:spPr>
      </p:pic>
      <p:sp>
        <p:nvSpPr>
          <p:cNvPr id="19460" name="Content Placeholder 11"/>
          <p:cNvSpPr>
            <a:spLocks noGrp="1"/>
          </p:cNvSpPr>
          <p:nvPr>
            <p:ph sz="half" idx="2"/>
          </p:nvPr>
        </p:nvSpPr>
        <p:spPr>
          <a:xfrm>
            <a:off x="4648200" y="1600200"/>
            <a:ext cx="4038600" cy="4525963"/>
          </a:xfrm>
        </p:spPr>
        <p:txBody>
          <a:bodyPr>
            <a:normAutofit/>
          </a:bodyPr>
          <a:lstStyle/>
          <a:p>
            <a:r>
              <a:rPr lang="en-US" dirty="0" smtClean="0"/>
              <a:t>Class pre-</a:t>
            </a:r>
            <a:r>
              <a:rPr lang="en-US" dirty="0" err="1" smtClean="0"/>
              <a:t>req</a:t>
            </a:r>
            <a:r>
              <a:rPr lang="en-US" dirty="0" smtClean="0"/>
              <a:t> included classes teaching Java</a:t>
            </a:r>
          </a:p>
          <a:p>
            <a:r>
              <a:rPr lang="en-US" dirty="0" smtClean="0"/>
              <a:t>Python used in two labs</a:t>
            </a:r>
          </a:p>
          <a:p>
            <a:r>
              <a:rPr lang="en-US" dirty="0" smtClean="0"/>
              <a:t>C used for everything else</a:t>
            </a:r>
          </a:p>
        </p:txBody>
      </p:sp>
      <p:sp>
        <p:nvSpPr>
          <p:cNvPr id="12" name="Content Placeholder 11"/>
          <p:cNvSpPr txBox="1">
            <a:spLocks/>
          </p:cNvSpPr>
          <p:nvPr/>
        </p:nvSpPr>
        <p:spPr>
          <a:xfrm>
            <a:off x="499534" y="1600200"/>
            <a:ext cx="4038600" cy="4525963"/>
          </a:xfrm>
          <a:prstGeom prst="rect">
            <a:avLst/>
          </a:prstGeom>
        </p:spPr>
        <p:txBody>
          <a:bodyPr vert="horz" lIns="91440" tIns="45720" rIns="91440" bIns="45720" rtlCol="0">
            <a:normAutofit/>
          </a:bodyPr>
          <a:lstStyle/>
          <a:p>
            <a:pPr marL="203200" indent="-203200">
              <a:lnSpc>
                <a:spcPct val="75000"/>
              </a:lnSpc>
              <a:buSzPct val="100000"/>
              <a:buFont typeface="Times" charset="0"/>
              <a:buChar char="•"/>
              <a:defRPr/>
            </a:pPr>
            <a:r>
              <a:rPr lang="en-US" sz="2600" kern="0" dirty="0" smtClean="0"/>
              <a:t>“Some” experience is required before CS61C</a:t>
            </a:r>
          </a:p>
          <a:p>
            <a:pPr marL="660400" lvl="1" indent="-203200">
              <a:lnSpc>
                <a:spcPct val="75000"/>
              </a:lnSpc>
              <a:buSzPct val="100000"/>
              <a:defRPr/>
            </a:pPr>
            <a:r>
              <a:rPr lang="en-US" sz="2400" i="1" kern="0" dirty="0" smtClean="0"/>
              <a:t>C++ or Java OK</a:t>
            </a:r>
          </a:p>
        </p:txBody>
      </p:sp>
      <p:sp>
        <p:nvSpPr>
          <p:cNvPr id="15" name="Slide Number Placeholder 14"/>
          <p:cNvSpPr>
            <a:spLocks noGrp="1"/>
          </p:cNvSpPr>
          <p:nvPr>
            <p:ph type="sldNum" sz="quarter" idx="12"/>
          </p:nvPr>
        </p:nvSpPr>
        <p:spPr/>
        <p:txBody>
          <a:bodyPr/>
          <a:lstStyle/>
          <a:p>
            <a:fld id="{3CC63E4C-4642-794D-A2FD-70F6B81535F5}" type="slidenum">
              <a:rPr lang="en-US" smtClean="0"/>
              <a:pPr/>
              <a:t>20</a:t>
            </a:fld>
            <a:endParaRPr lang="en-US" dirty="0"/>
          </a:p>
        </p:txBody>
      </p:sp>
    </p:spTree>
    <p:extLst>
      <p:ext uri="{BB962C8B-B14F-4D97-AF65-F5344CB8AC3E}">
        <p14:creationId xmlns:p14="http://schemas.microsoft.com/office/powerpoint/2010/main" val="1413527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960438" y="1984516"/>
            <a:ext cx="7545302" cy="523220"/>
            <a:chOff x="960651" y="1743728"/>
            <a:chExt cx="7308752" cy="392422"/>
          </a:xfrm>
        </p:grpSpPr>
        <p:sp>
          <p:nvSpPr>
            <p:cNvPr id="53259" name="TextBox 2"/>
            <p:cNvSpPr txBox="1">
              <a:spLocks noChangeArrowheads="1"/>
            </p:cNvSpPr>
            <p:nvPr/>
          </p:nvSpPr>
          <p:spPr bwMode="auto">
            <a:xfrm>
              <a:off x="1371600" y="1743728"/>
              <a:ext cx="6897803" cy="392422"/>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8000"/>
                  </a:solidFill>
                  <a:latin typeface="Calibri"/>
                  <a:cs typeface="Calibri"/>
                </a:rPr>
                <a:t>I have programmed in C, C++, C#, or Objective-C</a:t>
              </a:r>
              <a:endParaRPr lang="en-US" sz="2800" dirty="0">
                <a:solidFill>
                  <a:srgbClr val="FF8000"/>
                </a:solidFill>
                <a:latin typeface="Calibri"/>
                <a:cs typeface="Calibri"/>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grpSp>
        <p:nvGrpSpPr>
          <p:cNvPr id="6" name="Group 5"/>
          <p:cNvGrpSpPr/>
          <p:nvPr/>
        </p:nvGrpSpPr>
        <p:grpSpPr>
          <a:xfrm>
            <a:off x="969915" y="2610401"/>
            <a:ext cx="7116762" cy="523220"/>
            <a:chOff x="969915" y="3099911"/>
            <a:chExt cx="7116762" cy="523220"/>
          </a:xfrm>
        </p:grpSpPr>
        <p:sp>
          <p:nvSpPr>
            <p:cNvPr id="53250" name="TextBox 3"/>
            <p:cNvSpPr txBox="1">
              <a:spLocks noChangeArrowheads="1"/>
            </p:cNvSpPr>
            <p:nvPr/>
          </p:nvSpPr>
          <p:spPr bwMode="auto">
            <a:xfrm>
              <a:off x="1381077" y="3099911"/>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I have programmed in Java</a:t>
              </a:r>
            </a:p>
          </p:txBody>
        </p:sp>
        <p:sp>
          <p:nvSpPr>
            <p:cNvPr id="53254" name="Rectangle 7"/>
            <p:cNvSpPr>
              <a:spLocks noChangeArrowheads="1"/>
            </p:cNvSpPr>
            <p:nvPr/>
          </p:nvSpPr>
          <p:spPr bwMode="auto">
            <a:xfrm>
              <a:off x="969915" y="3191649"/>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5" name="Group 4"/>
          <p:cNvGrpSpPr/>
          <p:nvPr/>
        </p:nvGrpSpPr>
        <p:grpSpPr>
          <a:xfrm>
            <a:off x="960438" y="3193096"/>
            <a:ext cx="7107284" cy="954107"/>
            <a:chOff x="960438" y="3682606"/>
            <a:chExt cx="7107284" cy="954107"/>
          </a:xfrm>
        </p:grpSpPr>
        <p:sp>
          <p:nvSpPr>
            <p:cNvPr id="53251" name="TextBox 4"/>
            <p:cNvSpPr txBox="1">
              <a:spLocks noChangeArrowheads="1"/>
            </p:cNvSpPr>
            <p:nvPr/>
          </p:nvSpPr>
          <p:spPr bwMode="auto">
            <a:xfrm>
              <a:off x="1362122" y="3682606"/>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I have programmed in FORTRAN, Cobol, Algol-68, </a:t>
              </a:r>
              <a:r>
                <a:rPr lang="en-US" sz="2800" dirty="0" err="1" smtClean="0">
                  <a:solidFill>
                    <a:srgbClr val="FF66A0"/>
                  </a:solidFill>
                </a:rPr>
                <a:t>Ada</a:t>
              </a:r>
              <a:r>
                <a:rPr lang="en-US" sz="2800" dirty="0" smtClean="0">
                  <a:solidFill>
                    <a:srgbClr val="FF66A0"/>
                  </a:solidFill>
                </a:rPr>
                <a:t>, Pascal, or Basic</a:t>
              </a:r>
              <a:endParaRPr lang="en-US" sz="2800" dirty="0">
                <a:solidFill>
                  <a:srgbClr val="FF66A0"/>
                </a:solidFill>
                <a:latin typeface="Symbol" pitchFamily="1" charset="2"/>
              </a:endParaRPr>
            </a:p>
          </p:txBody>
        </p:sp>
        <p:sp>
          <p:nvSpPr>
            <p:cNvPr id="53255" name="Rectangle 8"/>
            <p:cNvSpPr>
              <a:spLocks noChangeArrowheads="1"/>
            </p:cNvSpPr>
            <p:nvPr/>
          </p:nvSpPr>
          <p:spPr bwMode="auto">
            <a:xfrm>
              <a:off x="960438" y="3916503"/>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grpSp>
        <p:nvGrpSpPr>
          <p:cNvPr id="4" name="Group 3"/>
          <p:cNvGrpSpPr/>
          <p:nvPr/>
        </p:nvGrpSpPr>
        <p:grpSpPr>
          <a:xfrm>
            <a:off x="947738" y="4211746"/>
            <a:ext cx="7129462" cy="523220"/>
            <a:chOff x="947738" y="4701256"/>
            <a:chExt cx="7129462" cy="523220"/>
          </a:xfrm>
        </p:grpSpPr>
        <p:sp>
          <p:nvSpPr>
            <p:cNvPr id="53252" name="TextBox 5"/>
            <p:cNvSpPr txBox="1">
              <a:spLocks noChangeArrowheads="1"/>
            </p:cNvSpPr>
            <p:nvPr/>
          </p:nvSpPr>
          <p:spPr bwMode="auto">
            <a:xfrm>
              <a:off x="1371600" y="4701256"/>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None of the above</a:t>
              </a:r>
            </a:p>
          </p:txBody>
        </p:sp>
        <p:sp>
          <p:nvSpPr>
            <p:cNvPr id="53256" name="Rectangle 9"/>
            <p:cNvSpPr>
              <a:spLocks noChangeArrowheads="1"/>
            </p:cNvSpPr>
            <p:nvPr/>
          </p:nvSpPr>
          <p:spPr bwMode="auto">
            <a:xfrm>
              <a:off x="947738" y="4815028"/>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7" name="Slide Number Placeholder 11"/>
          <p:cNvSpPr>
            <a:spLocks noGrp="1"/>
          </p:cNvSpPr>
          <p:nvPr>
            <p:ph type="sldNum" sz="quarter" idx="10"/>
          </p:nvPr>
        </p:nvSpPr>
        <p:spPr>
          <a:xfrm>
            <a:off x="6553200" y="6015178"/>
            <a:ext cx="2133600" cy="365125"/>
          </a:xfrm>
          <a:noFill/>
        </p:spPr>
        <p:txBody>
          <a:bodyPr/>
          <a:lstStyle/>
          <a:p>
            <a:fld id="{318A5DC7-8BDF-994F-9CC6-B289B75E5426}" type="slidenum">
              <a:rPr lang="en-US" smtClean="0"/>
              <a:pPr/>
              <a:t>21</a:t>
            </a:fld>
            <a:endParaRPr lang="en-US" dirty="0" smtClean="0"/>
          </a:p>
        </p:txBody>
      </p:sp>
      <p:sp>
        <p:nvSpPr>
          <p:cNvPr id="53258" name="TextBox 12"/>
          <p:cNvSpPr txBox="1">
            <a:spLocks noChangeArrowheads="1"/>
          </p:cNvSpPr>
          <p:nvPr/>
        </p:nvSpPr>
        <p:spPr bwMode="auto">
          <a:xfrm>
            <a:off x="2655830" y="368640"/>
            <a:ext cx="3612468" cy="769441"/>
          </a:xfrm>
          <a:prstGeom prst="rect">
            <a:avLst/>
          </a:prstGeom>
          <a:noFill/>
          <a:ln w="9525">
            <a:noFill/>
            <a:miter lim="800000"/>
            <a:headEnd/>
            <a:tailEnd/>
          </a:ln>
        </p:spPr>
        <p:txBody>
          <a:bodyPr wrap="square">
            <a:prstTxWarp prst="textNoShape">
              <a:avLst/>
            </a:prstTxWarp>
            <a:spAutoFit/>
          </a:bodyPr>
          <a:lstStyle/>
          <a:p>
            <a:r>
              <a:rPr lang="en-US" sz="4400" dirty="0" smtClean="0">
                <a:solidFill>
                  <a:srgbClr val="FF0000"/>
                </a:solidFill>
              </a:rPr>
              <a:t>Language Poll!</a:t>
            </a:r>
            <a:endParaRPr lang="en-US" sz="4400" dirty="0">
              <a:solidFill>
                <a:srgbClr val="FF0000"/>
              </a:solidFill>
            </a:endParaRPr>
          </a:p>
        </p:txBody>
      </p:sp>
      <p:sp>
        <p:nvSpPr>
          <p:cNvPr id="13" name="TextBox 12"/>
          <p:cNvSpPr txBox="1"/>
          <p:nvPr/>
        </p:nvSpPr>
        <p:spPr>
          <a:xfrm>
            <a:off x="521296" y="1355718"/>
            <a:ext cx="7718279" cy="461665"/>
          </a:xfrm>
          <a:prstGeom prst="rect">
            <a:avLst/>
          </a:prstGeom>
          <a:noFill/>
        </p:spPr>
        <p:txBody>
          <a:bodyPr wrap="none" rtlCol="0">
            <a:spAutoFit/>
          </a:bodyPr>
          <a:lstStyle/>
          <a:p>
            <a:r>
              <a:rPr lang="en-US" sz="2400" dirty="0" smtClean="0"/>
              <a:t>Please raise hand for </a:t>
            </a:r>
            <a:r>
              <a:rPr lang="en-US" sz="2400" i="1" dirty="0" smtClean="0"/>
              <a:t>first </a:t>
            </a:r>
            <a:r>
              <a:rPr lang="en-US" sz="2400" dirty="0" smtClean="0"/>
              <a:t>one of following you can say yes to</a:t>
            </a:r>
            <a:endParaRPr lang="en-US" sz="2400" dirty="0"/>
          </a:p>
        </p:txBody>
      </p:sp>
      <p:sp>
        <p:nvSpPr>
          <p:cNvPr id="3" name="TextBox 2"/>
          <p:cNvSpPr txBox="1"/>
          <p:nvPr/>
        </p:nvSpPr>
        <p:spPr>
          <a:xfrm>
            <a:off x="2526588" y="281794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2356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C</a:t>
            </a:r>
            <a:endParaRPr lang="en-US" dirty="0"/>
          </a:p>
        </p:txBody>
      </p:sp>
      <p:sp>
        <p:nvSpPr>
          <p:cNvPr id="3" name="Content Placeholder 2"/>
          <p:cNvSpPr>
            <a:spLocks noGrp="1"/>
          </p:cNvSpPr>
          <p:nvPr>
            <p:ph idx="1"/>
          </p:nvPr>
        </p:nvSpPr>
        <p:spPr>
          <a:xfrm>
            <a:off x="504590" y="1268496"/>
            <a:ext cx="8229600" cy="4776594"/>
          </a:xfrm>
        </p:spPr>
        <p:txBody>
          <a:bodyPr>
            <a:normAutofit/>
          </a:bodyPr>
          <a:lstStyle/>
          <a:p>
            <a:r>
              <a:rPr lang="en-US" i="1" dirty="0" smtClean="0"/>
              <a:t>C is not a “very high-level” language, nor a “big” one, and is not specialized to any particular area of application. But its absence of restrictions and its generality make it more convenient and effective for many tasks than supposedly more powerful languages.</a:t>
            </a:r>
          </a:p>
          <a:p>
            <a:pPr lvl="1" algn="r"/>
            <a:r>
              <a:rPr lang="en-US" dirty="0" smtClean="0"/>
              <a:t>Kernighan and Ritchie</a:t>
            </a:r>
          </a:p>
          <a:p>
            <a:r>
              <a:rPr lang="en-US" dirty="0" smtClean="0"/>
              <a:t>Enabled first operating system not written in assembly language: </a:t>
            </a:r>
            <a:r>
              <a:rPr lang="en-US" i="1" dirty="0" smtClean="0"/>
              <a:t>UNIX - </a:t>
            </a:r>
            <a:r>
              <a:rPr lang="en-US" dirty="0" smtClean="0"/>
              <a:t>A portable OS!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extLst>
      <p:ext uri="{BB962C8B-B14F-4D97-AF65-F5344CB8AC3E}">
        <p14:creationId xmlns:p14="http://schemas.microsoft.com/office/powerpoint/2010/main" val="1014084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C</a:t>
            </a:r>
            <a:endParaRPr lang="en-US" dirty="0"/>
          </a:p>
        </p:txBody>
      </p:sp>
      <p:sp>
        <p:nvSpPr>
          <p:cNvPr id="3" name="Content Placeholder 2"/>
          <p:cNvSpPr>
            <a:spLocks noGrp="1"/>
          </p:cNvSpPr>
          <p:nvPr>
            <p:ph idx="1"/>
          </p:nvPr>
        </p:nvSpPr>
        <p:spPr>
          <a:xfrm>
            <a:off x="504590" y="1776606"/>
            <a:ext cx="8229600" cy="4776594"/>
          </a:xfrm>
        </p:spPr>
        <p:txBody>
          <a:bodyPr>
            <a:normAutofit/>
          </a:bodyPr>
          <a:lstStyle/>
          <a:p>
            <a:r>
              <a:rPr lang="en-US" dirty="0" smtClean="0"/>
              <a:t>Why </a:t>
            </a:r>
            <a:r>
              <a:rPr lang="en-US" dirty="0"/>
              <a:t>C?: </a:t>
            </a:r>
            <a:r>
              <a:rPr lang="en-US" i="1" dirty="0"/>
              <a:t>we can write programs that allow us to exploit underlying features of the architecture – memory management, special instructions, </a:t>
            </a:r>
            <a:r>
              <a:rPr lang="en-US" i="1" dirty="0" smtClean="0"/>
              <a:t>parallelism</a:t>
            </a:r>
            <a:endParaRPr lang="en-US" dirty="0" smtClean="0"/>
          </a:p>
          <a:p>
            <a:r>
              <a:rPr lang="en-US" dirty="0" smtClean="0"/>
              <a:t>C and derivatives (C++/</a:t>
            </a:r>
            <a:r>
              <a:rPr lang="en-US" dirty="0" err="1" smtClean="0"/>
              <a:t>Obj</a:t>
            </a:r>
            <a:r>
              <a:rPr lang="en-US" dirty="0" smtClean="0"/>
              <a:t>-C/C#) still one of the most popular application programming languages after &gt;40 years!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extLst>
      <p:ext uri="{BB962C8B-B14F-4D97-AF65-F5344CB8AC3E}">
        <p14:creationId xmlns:p14="http://schemas.microsoft.com/office/powerpoint/2010/main" val="644672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287"/>
            <a:ext cx="9026724" cy="966146"/>
          </a:xfrm>
        </p:spPr>
        <p:txBody>
          <a:bodyPr>
            <a:normAutofit/>
          </a:bodyPr>
          <a:lstStyle/>
          <a:p>
            <a:r>
              <a:rPr lang="en-US" dirty="0" smtClean="0"/>
              <a:t>TIOBE </a:t>
            </a:r>
            <a:r>
              <a:rPr lang="en-US" sz="4000" dirty="0" smtClean="0"/>
              <a:t>Index of Language Popularity</a:t>
            </a:r>
            <a:endParaRPr lang="en-US" sz="4000"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
        <p:nvSpPr>
          <p:cNvPr id="8" name="TextBox 7"/>
          <p:cNvSpPr txBox="1"/>
          <p:nvPr/>
        </p:nvSpPr>
        <p:spPr>
          <a:xfrm>
            <a:off x="2514600" y="6172200"/>
            <a:ext cx="3025738" cy="461665"/>
          </a:xfrm>
          <a:prstGeom prst="rect">
            <a:avLst/>
          </a:prstGeom>
          <a:noFill/>
        </p:spPr>
        <p:txBody>
          <a:bodyPr wrap="none" rtlCol="0">
            <a:spAutoFit/>
          </a:bodyPr>
          <a:lstStyle/>
          <a:p>
            <a:r>
              <a:rPr lang="en-US" sz="2400" dirty="0"/>
              <a:t>http://</a:t>
            </a:r>
            <a:r>
              <a:rPr lang="en-US" sz="2400" dirty="0" err="1" smtClean="0"/>
              <a:t>www.tiobe.com</a:t>
            </a:r>
            <a:endParaRPr lang="en-US" sz="2400" dirty="0"/>
          </a:p>
        </p:txBody>
      </p:sp>
      <p:sp>
        <p:nvSpPr>
          <p:cNvPr id="4" name="TextBox 3"/>
          <p:cNvSpPr txBox="1"/>
          <p:nvPr/>
        </p:nvSpPr>
        <p:spPr>
          <a:xfrm>
            <a:off x="152401" y="5791200"/>
            <a:ext cx="8534400" cy="646331"/>
          </a:xfrm>
          <a:prstGeom prst="rect">
            <a:avLst/>
          </a:prstGeom>
          <a:noFill/>
        </p:spPr>
        <p:txBody>
          <a:bodyPr wrap="square" rtlCol="0">
            <a:spAutoFit/>
          </a:bodyPr>
          <a:lstStyle/>
          <a:p>
            <a:r>
              <a:rPr lang="en-US" dirty="0"/>
              <a:t>The ratings are based on the number of skilled engineers world-wide, courses and third party vendors.</a:t>
            </a:r>
          </a:p>
        </p:txBody>
      </p:sp>
      <p:pic>
        <p:nvPicPr>
          <p:cNvPr id="5" name="Picture 4"/>
          <p:cNvPicPr>
            <a:picLocks noChangeAspect="1"/>
          </p:cNvPicPr>
          <p:nvPr/>
        </p:nvPicPr>
        <p:blipFill rotWithShape="1">
          <a:blip r:embed="rId3"/>
          <a:srcRect l="16993" t="15958" r="29596" b="40065"/>
          <a:stretch/>
        </p:blipFill>
        <p:spPr>
          <a:xfrm>
            <a:off x="45917" y="861588"/>
            <a:ext cx="8980808" cy="4929611"/>
          </a:xfrm>
          <a:prstGeom prst="rect">
            <a:avLst/>
          </a:prstGeom>
        </p:spPr>
      </p:pic>
    </p:spTree>
    <p:extLst>
      <p:ext uri="{BB962C8B-B14F-4D97-AF65-F5344CB8AC3E}">
        <p14:creationId xmlns:p14="http://schemas.microsoft.com/office/powerpoint/2010/main" val="33132362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TIOBE Programming Community Index</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25</a:t>
            </a:fld>
            <a:endParaRPr lang="en-US"/>
          </a:p>
        </p:txBody>
      </p:sp>
      <p:pic>
        <p:nvPicPr>
          <p:cNvPr id="4" name="Picture 3"/>
          <p:cNvPicPr>
            <a:picLocks noChangeAspect="1"/>
          </p:cNvPicPr>
          <p:nvPr/>
        </p:nvPicPr>
        <p:blipFill rotWithShape="1">
          <a:blip r:embed="rId2"/>
          <a:srcRect l="17407" t="30399" r="30273" b="29035"/>
          <a:stretch/>
        </p:blipFill>
        <p:spPr>
          <a:xfrm>
            <a:off x="49837" y="1534602"/>
            <a:ext cx="9094163" cy="4700795"/>
          </a:xfrm>
          <a:prstGeom prst="rect">
            <a:avLst/>
          </a:prstGeom>
        </p:spPr>
      </p:pic>
    </p:spTree>
    <p:extLst>
      <p:ext uri="{BB962C8B-B14F-4D97-AF65-F5344CB8AC3E}">
        <p14:creationId xmlns:p14="http://schemas.microsoft.com/office/powerpoint/2010/main" val="996366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Disclaimer</a:t>
            </a:r>
            <a:endParaRPr lang="en-US" dirty="0"/>
          </a:p>
        </p:txBody>
      </p:sp>
      <p:sp>
        <p:nvSpPr>
          <p:cNvPr id="23555" name="Rectangle 3"/>
          <p:cNvSpPr>
            <a:spLocks noGrp="1" noChangeArrowheads="1"/>
          </p:cNvSpPr>
          <p:nvPr>
            <p:ph type="body" idx="1"/>
          </p:nvPr>
        </p:nvSpPr>
        <p:spPr>
          <a:xfrm>
            <a:off x="457200" y="1600200"/>
            <a:ext cx="8229600" cy="4847079"/>
          </a:xfrm>
        </p:spPr>
        <p:txBody>
          <a:bodyPr>
            <a:normAutofit fontScale="85000" lnSpcReduction="20000"/>
          </a:bodyPr>
          <a:lstStyle/>
          <a:p>
            <a:r>
              <a:rPr lang="en-US" dirty="0" smtClean="0"/>
              <a:t>You will not learn how to fully code in C in these lectures! You’ll still need your C reference for this course</a:t>
            </a:r>
          </a:p>
          <a:p>
            <a:pPr lvl="1"/>
            <a:r>
              <a:rPr lang="en-US" dirty="0" smtClean="0"/>
              <a:t>K&amp;R is a must-have</a:t>
            </a:r>
          </a:p>
          <a:p>
            <a:pPr lvl="2"/>
            <a:r>
              <a:rPr lang="en-US" dirty="0" smtClean="0"/>
              <a:t>Check online for more sources</a:t>
            </a:r>
          </a:p>
          <a:p>
            <a:pPr lvl="1"/>
            <a:r>
              <a:rPr lang="en-US" dirty="0" smtClean="0"/>
              <a:t>“JAVA in a Nutshell,” O’Reilly  </a:t>
            </a:r>
          </a:p>
          <a:p>
            <a:pPr lvl="2"/>
            <a:r>
              <a:rPr lang="en-US" dirty="0" smtClean="0"/>
              <a:t>Chapter 2, “How Java Differs from C”</a:t>
            </a:r>
          </a:p>
          <a:p>
            <a:pPr lvl="2"/>
            <a:r>
              <a:rPr lang="en-US" dirty="0" smtClean="0">
                <a:hlinkClick r:id="rId3"/>
              </a:rPr>
              <a:t>http://</a:t>
            </a:r>
            <a:r>
              <a:rPr lang="en-US" dirty="0" err="1" smtClean="0">
                <a:hlinkClick r:id="rId3"/>
              </a:rPr>
              <a:t>oreilly.com/catalog/javanut/excerpt/index.html</a:t>
            </a:r>
            <a:endParaRPr lang="en-US" dirty="0" smtClean="0"/>
          </a:p>
          <a:p>
            <a:pPr lvl="1"/>
            <a:r>
              <a:rPr lang="en-US" dirty="0" smtClean="0"/>
              <a:t>Brian Harvey’s helpful transition notes</a:t>
            </a:r>
          </a:p>
          <a:p>
            <a:pPr lvl="2"/>
            <a:r>
              <a:rPr lang="en-US" dirty="0" smtClean="0"/>
              <a:t>On CS61C class website: pages 3-19</a:t>
            </a:r>
          </a:p>
          <a:p>
            <a:pPr lvl="2"/>
            <a:r>
              <a:rPr lang="en-US" dirty="0" smtClean="0">
                <a:hlinkClick r:id="rId4"/>
              </a:rPr>
              <a:t>http://inst.eecs.berkeley.edu/~cs61c/resources/HarveyNotesC1-3.pdf</a:t>
            </a:r>
            <a:r>
              <a:rPr lang="en-US" dirty="0" smtClean="0"/>
              <a:t> </a:t>
            </a:r>
          </a:p>
          <a:p>
            <a:r>
              <a:rPr lang="en-US" dirty="0" smtClean="0"/>
              <a:t>Key C concepts: Pointers, Arrays, Implications for Memory management</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998751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lumMod val="75000"/>
                  </a:schemeClr>
                </a:solidFill>
              </a:rPr>
              <a:t>Everything is a Number</a:t>
            </a:r>
          </a:p>
          <a:p>
            <a:r>
              <a:rPr lang="en-US" dirty="0" smtClean="0">
                <a:solidFill>
                  <a:schemeClr val="bg1">
                    <a:lumMod val="75000"/>
                  </a:schemeClr>
                </a:solidFill>
              </a:rPr>
              <a:t>Computer Organization</a:t>
            </a:r>
          </a:p>
          <a:p>
            <a:r>
              <a:rPr lang="en-US" dirty="0" smtClean="0"/>
              <a:t>Compile </a:t>
            </a:r>
            <a:r>
              <a:rPr lang="en-US" dirty="0" smtClean="0"/>
              <a:t>vs. </a:t>
            </a:r>
            <a:r>
              <a:rPr lang="en-US" dirty="0" smtClean="0"/>
              <a:t>Interpret</a:t>
            </a:r>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extLst>
      <p:ext uri="{BB962C8B-B14F-4D97-AF65-F5344CB8AC3E}">
        <p14:creationId xmlns:p14="http://schemas.microsoft.com/office/powerpoint/2010/main" val="917977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Compilation: Overview</a:t>
            </a:r>
            <a:endParaRPr lang="en-US" dirty="0"/>
          </a:p>
        </p:txBody>
      </p:sp>
      <p:sp>
        <p:nvSpPr>
          <p:cNvPr id="25603" name="Rectangle 3"/>
          <p:cNvSpPr>
            <a:spLocks noGrp="1" noChangeArrowheads="1"/>
          </p:cNvSpPr>
          <p:nvPr>
            <p:ph type="body" idx="1"/>
          </p:nvPr>
        </p:nvSpPr>
        <p:spPr/>
        <p:txBody>
          <a:bodyPr>
            <a:normAutofit fontScale="92500" lnSpcReduction="20000"/>
          </a:bodyPr>
          <a:lstStyle/>
          <a:p>
            <a:r>
              <a:rPr lang="en-US" dirty="0" smtClean="0"/>
              <a:t>C </a:t>
            </a:r>
            <a:r>
              <a:rPr lang="en-US" i="1" dirty="0" smtClean="0"/>
              <a:t>compilers </a:t>
            </a:r>
            <a:r>
              <a:rPr lang="en-US" dirty="0" smtClean="0"/>
              <a:t>map C programs into architecture-specific machine code (string of 1s and 0s)</a:t>
            </a:r>
          </a:p>
          <a:p>
            <a:pPr lvl="1"/>
            <a:r>
              <a:rPr lang="en-US" dirty="0" smtClean="0"/>
              <a:t>Unlike </a:t>
            </a:r>
            <a:r>
              <a:rPr lang="en-US" i="1" dirty="0" smtClean="0"/>
              <a:t>Java</a:t>
            </a:r>
            <a:r>
              <a:rPr lang="en-US" dirty="0" smtClean="0"/>
              <a:t>, which converts to architecture-independent </a:t>
            </a:r>
            <a:r>
              <a:rPr lang="en-US" i="1" dirty="0" err="1" smtClean="0"/>
              <a:t>bytecode</a:t>
            </a:r>
            <a:endParaRPr lang="en-US" i="1" dirty="0" smtClean="0"/>
          </a:p>
          <a:p>
            <a:pPr lvl="1"/>
            <a:r>
              <a:rPr lang="en-US" dirty="0" smtClean="0"/>
              <a:t>Unlike </a:t>
            </a:r>
            <a:r>
              <a:rPr lang="en-US" i="1" dirty="0" smtClean="0"/>
              <a:t>Python </a:t>
            </a:r>
            <a:r>
              <a:rPr lang="en-US" dirty="0" smtClean="0"/>
              <a:t>environments, which </a:t>
            </a:r>
            <a:r>
              <a:rPr lang="en-US" i="1" dirty="0" smtClean="0"/>
              <a:t>interpret </a:t>
            </a:r>
            <a:r>
              <a:rPr lang="en-US" dirty="0" smtClean="0"/>
              <a:t>the code</a:t>
            </a:r>
          </a:p>
          <a:p>
            <a:pPr lvl="1"/>
            <a:r>
              <a:rPr lang="en-US" dirty="0" smtClean="0"/>
              <a:t>These differ mainly in exactly when your program is converted to low-level machine instructions (“levels of interpretation”)</a:t>
            </a:r>
          </a:p>
          <a:p>
            <a:pPr lvl="1"/>
            <a:r>
              <a:rPr lang="en-US" dirty="0" smtClean="0"/>
              <a:t>For C, generally a two part process of compiling .</a:t>
            </a:r>
            <a:r>
              <a:rPr lang="en-US" dirty="0" err="1" smtClean="0"/>
              <a:t>c</a:t>
            </a:r>
            <a:r>
              <a:rPr lang="en-US" dirty="0" smtClean="0"/>
              <a:t> files to .</a:t>
            </a:r>
            <a:r>
              <a:rPr lang="en-US" dirty="0" err="1" smtClean="0"/>
              <a:t>o</a:t>
            </a:r>
            <a:r>
              <a:rPr lang="en-US" dirty="0" smtClean="0"/>
              <a:t> files, then linking the .</a:t>
            </a:r>
            <a:r>
              <a:rPr lang="en-US" dirty="0" err="1" smtClean="0"/>
              <a:t>o</a:t>
            </a:r>
            <a:r>
              <a:rPr lang="en-US" dirty="0" smtClean="0"/>
              <a:t> files into executables;  </a:t>
            </a:r>
          </a:p>
          <a:p>
            <a:pPr lvl="1"/>
            <a:r>
              <a:rPr lang="en-US" dirty="0" smtClean="0"/>
              <a:t>Assembling is also done (but is hidden, i.e., done automatically, by default); we’ll talk about that later</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3074100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C Compilation Simplified Overview</a:t>
            </a:r>
            <a:br>
              <a:rPr lang="en-US" dirty="0" smtClean="0"/>
            </a:br>
            <a:r>
              <a:rPr lang="en-US" sz="4000" dirty="0" smtClean="0"/>
              <a:t>(more later in course)</a:t>
            </a:r>
            <a:endParaRPr lang="en-US" sz="4000"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29</a:t>
            </a:fld>
            <a:endParaRPr lang="en-US"/>
          </a:p>
        </p:txBody>
      </p:sp>
      <p:sp>
        <p:nvSpPr>
          <p:cNvPr id="5" name="Folded Corner 4"/>
          <p:cNvSpPr/>
          <p:nvPr/>
        </p:nvSpPr>
        <p:spPr>
          <a:xfrm>
            <a:off x="304800" y="1295401"/>
            <a:ext cx="1878632" cy="68580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foo.c</a:t>
            </a:r>
            <a:endParaRPr lang="en-US" sz="3200" dirty="0">
              <a:solidFill>
                <a:schemeClr val="tx1"/>
              </a:solidFill>
            </a:endParaRPr>
          </a:p>
        </p:txBody>
      </p:sp>
      <p:sp>
        <p:nvSpPr>
          <p:cNvPr id="6" name="Folded Corner 5"/>
          <p:cNvSpPr/>
          <p:nvPr/>
        </p:nvSpPr>
        <p:spPr>
          <a:xfrm>
            <a:off x="2667000" y="1295401"/>
            <a:ext cx="1884990" cy="60960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bar.c</a:t>
            </a:r>
            <a:endParaRPr lang="en-US" sz="3200" dirty="0">
              <a:solidFill>
                <a:schemeClr val="tx1"/>
              </a:solidFill>
            </a:endParaRPr>
          </a:p>
        </p:txBody>
      </p:sp>
      <p:sp>
        <p:nvSpPr>
          <p:cNvPr id="7" name="Oval 6"/>
          <p:cNvSpPr/>
          <p:nvPr/>
        </p:nvSpPr>
        <p:spPr>
          <a:xfrm>
            <a:off x="304800" y="2438400"/>
            <a:ext cx="1966831" cy="83782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Compiler</a:t>
            </a:r>
            <a:endParaRPr lang="en-US" sz="2400" dirty="0">
              <a:solidFill>
                <a:srgbClr val="000000"/>
              </a:solidFill>
            </a:endParaRPr>
          </a:p>
        </p:txBody>
      </p:sp>
      <p:sp>
        <p:nvSpPr>
          <p:cNvPr id="8" name="Oval 7"/>
          <p:cNvSpPr/>
          <p:nvPr/>
        </p:nvSpPr>
        <p:spPr>
          <a:xfrm>
            <a:off x="2590800" y="2362200"/>
            <a:ext cx="2087847" cy="83782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Compiler</a:t>
            </a:r>
            <a:endParaRPr lang="en-US" sz="2400" dirty="0">
              <a:solidFill>
                <a:srgbClr val="000000"/>
              </a:solidFill>
            </a:endParaRPr>
          </a:p>
        </p:txBody>
      </p:sp>
      <p:cxnSp>
        <p:nvCxnSpPr>
          <p:cNvPr id="10" name="Straight Arrow Connector 9"/>
          <p:cNvCxnSpPr>
            <a:stCxn id="5" idx="2"/>
            <a:endCxn id="7" idx="0"/>
          </p:cNvCxnSpPr>
          <p:nvPr/>
        </p:nvCxnSpPr>
        <p:spPr>
          <a:xfrm>
            <a:off x="1244116" y="1981201"/>
            <a:ext cx="44100" cy="4571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a:endCxn id="8" idx="0"/>
          </p:cNvCxnSpPr>
          <p:nvPr/>
        </p:nvCxnSpPr>
        <p:spPr>
          <a:xfrm>
            <a:off x="3609495" y="1905001"/>
            <a:ext cx="25229" cy="4571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Folded Corner 17"/>
          <p:cNvSpPr/>
          <p:nvPr/>
        </p:nvSpPr>
        <p:spPr>
          <a:xfrm>
            <a:off x="457200" y="3505200"/>
            <a:ext cx="1878632" cy="71187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foo.o</a:t>
            </a:r>
            <a:endParaRPr lang="en-US" sz="3200" dirty="0">
              <a:solidFill>
                <a:schemeClr val="tx1"/>
              </a:solidFill>
            </a:endParaRPr>
          </a:p>
        </p:txBody>
      </p:sp>
      <p:sp>
        <p:nvSpPr>
          <p:cNvPr id="19" name="Folded Corner 18"/>
          <p:cNvSpPr/>
          <p:nvPr/>
        </p:nvSpPr>
        <p:spPr>
          <a:xfrm>
            <a:off x="2819400" y="3505200"/>
            <a:ext cx="1878632" cy="71187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bar.o</a:t>
            </a:r>
            <a:endParaRPr lang="en-US" sz="3200" dirty="0">
              <a:solidFill>
                <a:schemeClr val="tx1"/>
              </a:solidFill>
            </a:endParaRPr>
          </a:p>
        </p:txBody>
      </p:sp>
      <p:cxnSp>
        <p:nvCxnSpPr>
          <p:cNvPr id="20" name="Straight Arrow Connector 19"/>
          <p:cNvCxnSpPr>
            <a:stCxn id="7" idx="4"/>
            <a:endCxn id="18" idx="0"/>
          </p:cNvCxnSpPr>
          <p:nvPr/>
        </p:nvCxnSpPr>
        <p:spPr>
          <a:xfrm>
            <a:off x="1288216" y="3276220"/>
            <a:ext cx="108300" cy="2289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4"/>
            <a:endCxn id="19" idx="0"/>
          </p:cNvCxnSpPr>
          <p:nvPr/>
        </p:nvCxnSpPr>
        <p:spPr>
          <a:xfrm>
            <a:off x="3634724" y="3200020"/>
            <a:ext cx="123992" cy="3051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524000" y="4495800"/>
            <a:ext cx="2087847" cy="83782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Linker</a:t>
            </a:r>
            <a:endParaRPr lang="en-US" sz="2400" dirty="0">
              <a:solidFill>
                <a:srgbClr val="000000"/>
              </a:solidFill>
            </a:endParaRPr>
          </a:p>
        </p:txBody>
      </p:sp>
      <p:cxnSp>
        <p:nvCxnSpPr>
          <p:cNvPr id="39" name="Straight Arrow Connector 38"/>
          <p:cNvCxnSpPr>
            <a:stCxn id="18" idx="2"/>
            <a:endCxn id="29" idx="1"/>
          </p:cNvCxnSpPr>
          <p:nvPr/>
        </p:nvCxnSpPr>
        <p:spPr>
          <a:xfrm>
            <a:off x="1396516" y="4217076"/>
            <a:ext cx="433242" cy="4014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9" idx="2"/>
            <a:endCxn id="29" idx="7"/>
          </p:cNvCxnSpPr>
          <p:nvPr/>
        </p:nvCxnSpPr>
        <p:spPr>
          <a:xfrm flipH="1">
            <a:off x="3306089" y="4217076"/>
            <a:ext cx="452627" cy="4014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 name="Folded Corner 44"/>
          <p:cNvSpPr/>
          <p:nvPr/>
        </p:nvSpPr>
        <p:spPr>
          <a:xfrm>
            <a:off x="4114800" y="4495800"/>
            <a:ext cx="1878632" cy="71187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lib.o</a:t>
            </a:r>
            <a:endParaRPr lang="en-US" sz="3200" dirty="0">
              <a:solidFill>
                <a:schemeClr val="tx1"/>
              </a:solidFill>
            </a:endParaRPr>
          </a:p>
        </p:txBody>
      </p:sp>
      <p:cxnSp>
        <p:nvCxnSpPr>
          <p:cNvPr id="46" name="Straight Arrow Connector 45"/>
          <p:cNvCxnSpPr>
            <a:stCxn id="45" idx="1"/>
            <a:endCxn id="29" idx="6"/>
          </p:cNvCxnSpPr>
          <p:nvPr/>
        </p:nvCxnSpPr>
        <p:spPr>
          <a:xfrm flipH="1">
            <a:off x="3611847" y="4851738"/>
            <a:ext cx="502953" cy="629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9" name="Folded Corner 48"/>
          <p:cNvSpPr/>
          <p:nvPr/>
        </p:nvSpPr>
        <p:spPr>
          <a:xfrm>
            <a:off x="1600200" y="5638800"/>
            <a:ext cx="1878632" cy="83820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a.out</a:t>
            </a:r>
            <a:endParaRPr lang="en-US" sz="3200" dirty="0">
              <a:solidFill>
                <a:schemeClr val="tx1"/>
              </a:solidFill>
            </a:endParaRPr>
          </a:p>
        </p:txBody>
      </p:sp>
      <p:cxnSp>
        <p:nvCxnSpPr>
          <p:cNvPr id="72" name="Straight Arrow Connector 71"/>
          <p:cNvCxnSpPr>
            <a:stCxn id="29" idx="4"/>
            <a:endCxn id="49" idx="0"/>
          </p:cNvCxnSpPr>
          <p:nvPr/>
        </p:nvCxnSpPr>
        <p:spPr>
          <a:xfrm flipH="1">
            <a:off x="2539516" y="5333620"/>
            <a:ext cx="28408" cy="3051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4953000" y="1371600"/>
            <a:ext cx="2618538" cy="461665"/>
          </a:xfrm>
          <a:prstGeom prst="rect">
            <a:avLst/>
          </a:prstGeom>
          <a:noFill/>
        </p:spPr>
        <p:txBody>
          <a:bodyPr wrap="none" rtlCol="0">
            <a:spAutoFit/>
          </a:bodyPr>
          <a:lstStyle/>
          <a:p>
            <a:r>
              <a:rPr lang="en-US" sz="2400" i="1" dirty="0" smtClean="0"/>
              <a:t>C source files (text)</a:t>
            </a:r>
            <a:endParaRPr lang="en-US" sz="2400" i="1" dirty="0"/>
          </a:p>
        </p:txBody>
      </p:sp>
      <p:sp>
        <p:nvSpPr>
          <p:cNvPr id="81" name="TextBox 80"/>
          <p:cNvSpPr txBox="1"/>
          <p:nvPr/>
        </p:nvSpPr>
        <p:spPr>
          <a:xfrm>
            <a:off x="4876800" y="3657600"/>
            <a:ext cx="3410822" cy="461665"/>
          </a:xfrm>
          <a:prstGeom prst="rect">
            <a:avLst/>
          </a:prstGeom>
          <a:noFill/>
        </p:spPr>
        <p:txBody>
          <a:bodyPr wrap="none" rtlCol="0">
            <a:spAutoFit/>
          </a:bodyPr>
          <a:lstStyle/>
          <a:p>
            <a:r>
              <a:rPr lang="en-US" sz="2400" i="1" dirty="0" smtClean="0"/>
              <a:t>Machine code object files</a:t>
            </a:r>
            <a:endParaRPr lang="en-US" sz="2400" i="1" dirty="0"/>
          </a:p>
        </p:txBody>
      </p:sp>
      <p:sp>
        <p:nvSpPr>
          <p:cNvPr id="82" name="TextBox 81"/>
          <p:cNvSpPr txBox="1"/>
          <p:nvPr/>
        </p:nvSpPr>
        <p:spPr>
          <a:xfrm>
            <a:off x="6096000" y="4495800"/>
            <a:ext cx="2267822" cy="830997"/>
          </a:xfrm>
          <a:prstGeom prst="rect">
            <a:avLst/>
          </a:prstGeom>
          <a:noFill/>
        </p:spPr>
        <p:txBody>
          <a:bodyPr wrap="square" rtlCol="0">
            <a:spAutoFit/>
          </a:bodyPr>
          <a:lstStyle/>
          <a:p>
            <a:r>
              <a:rPr lang="en-US" sz="2400" i="1" dirty="0" smtClean="0"/>
              <a:t>Pre-built object file libraries</a:t>
            </a:r>
            <a:endParaRPr lang="en-US" sz="2400" i="1" dirty="0"/>
          </a:p>
        </p:txBody>
      </p:sp>
      <p:sp>
        <p:nvSpPr>
          <p:cNvPr id="83" name="TextBox 82"/>
          <p:cNvSpPr txBox="1"/>
          <p:nvPr/>
        </p:nvSpPr>
        <p:spPr>
          <a:xfrm>
            <a:off x="3810000" y="5791200"/>
            <a:ext cx="3873839" cy="461665"/>
          </a:xfrm>
          <a:prstGeom prst="rect">
            <a:avLst/>
          </a:prstGeom>
          <a:noFill/>
        </p:spPr>
        <p:txBody>
          <a:bodyPr wrap="none" rtlCol="0">
            <a:spAutoFit/>
          </a:bodyPr>
          <a:lstStyle/>
          <a:p>
            <a:r>
              <a:rPr lang="en-US" sz="2400" i="1" dirty="0" smtClean="0"/>
              <a:t>Machine code executable file</a:t>
            </a:r>
            <a:endParaRPr lang="en-US" sz="2400" i="1" dirty="0"/>
          </a:p>
        </p:txBody>
      </p:sp>
      <p:sp>
        <p:nvSpPr>
          <p:cNvPr id="84" name="TextBox 83"/>
          <p:cNvSpPr txBox="1"/>
          <p:nvPr/>
        </p:nvSpPr>
        <p:spPr>
          <a:xfrm>
            <a:off x="5029200" y="2438400"/>
            <a:ext cx="3657600" cy="830997"/>
          </a:xfrm>
          <a:prstGeom prst="rect">
            <a:avLst/>
          </a:prstGeom>
          <a:noFill/>
        </p:spPr>
        <p:txBody>
          <a:bodyPr wrap="square" rtlCol="0">
            <a:spAutoFit/>
          </a:bodyPr>
          <a:lstStyle/>
          <a:p>
            <a:r>
              <a:rPr lang="en-US" sz="2400" i="1" dirty="0" smtClean="0"/>
              <a:t>Compiler/assembler combined here</a:t>
            </a:r>
            <a:endParaRPr lang="en-US" sz="2400" i="1" dirty="0"/>
          </a:p>
        </p:txBody>
      </p:sp>
    </p:spTree>
    <p:extLst>
      <p:ext uri="{BB962C8B-B14F-4D97-AF65-F5344CB8AC3E}">
        <p14:creationId xmlns:p14="http://schemas.microsoft.com/office/powerpoint/2010/main" val="2039487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a:xfrm>
            <a:off x="457199" y="1460500"/>
            <a:ext cx="8388777" cy="4525963"/>
          </a:xfrm>
        </p:spPr>
        <p:txBody>
          <a:bodyPr>
            <a:normAutofit/>
          </a:bodyPr>
          <a:lstStyle/>
          <a:p>
            <a:r>
              <a:rPr lang="en-US" dirty="0" smtClean="0"/>
              <a:t>Inside computers, everything is a number</a:t>
            </a:r>
          </a:p>
          <a:p>
            <a:r>
              <a:rPr lang="en-US" dirty="0" smtClean="0"/>
              <a:t>But numbers usually stored with a fixed size</a:t>
            </a:r>
          </a:p>
          <a:p>
            <a:pPr lvl="1"/>
            <a:r>
              <a:rPr lang="en-US" dirty="0" smtClean="0"/>
              <a:t>8-bit bytes, 16-bit half words, 32-bit words, 64-bit double words, …</a:t>
            </a:r>
          </a:p>
          <a:p>
            <a:r>
              <a:rPr lang="en-US" dirty="0" smtClean="0"/>
              <a:t>Integer and floating-point operations can lead to results too big/small to store within their representations: </a:t>
            </a:r>
            <a:r>
              <a:rPr lang="en-US" i="1" dirty="0" smtClean="0"/>
              <a:t>overflow</a:t>
            </a:r>
            <a:r>
              <a:rPr lang="en-US" dirty="0" smtClean="0"/>
              <a:t>/</a:t>
            </a:r>
            <a:r>
              <a:rPr lang="en-US" i="1" dirty="0" smtClean="0"/>
              <a:t>underflow</a:t>
            </a:r>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4702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Compilation: Advantages</a:t>
            </a:r>
            <a:endParaRPr lang="en-US" dirty="0"/>
          </a:p>
        </p:txBody>
      </p:sp>
      <p:sp>
        <p:nvSpPr>
          <p:cNvPr id="27651" name="Rectangle 3"/>
          <p:cNvSpPr>
            <a:spLocks noGrp="1" noChangeArrowheads="1"/>
          </p:cNvSpPr>
          <p:nvPr>
            <p:ph type="body" idx="1"/>
          </p:nvPr>
        </p:nvSpPr>
        <p:spPr/>
        <p:txBody>
          <a:bodyPr>
            <a:normAutofit/>
          </a:bodyPr>
          <a:lstStyle/>
          <a:p>
            <a:r>
              <a:rPr lang="en-US" dirty="0" smtClean="0"/>
              <a:t>Excellent run-time performance: generally much faster than Scheme or Java for comparable code (because it optimizes for a given architecture)</a:t>
            </a:r>
          </a:p>
          <a:p>
            <a:r>
              <a:rPr lang="en-US" dirty="0" smtClean="0"/>
              <a:t>Reasonable compilation time: enhancements in compilation procedure (</a:t>
            </a:r>
            <a:r>
              <a:rPr lang="en-US" dirty="0" err="1" smtClean="0"/>
              <a:t>Makefiles</a:t>
            </a:r>
            <a:r>
              <a:rPr lang="en-US" dirty="0" smtClean="0"/>
              <a:t>) allow only modified files to be recompiled</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30</a:t>
            </a:fld>
            <a:endParaRPr lang="en-US"/>
          </a:p>
        </p:txBody>
      </p:sp>
    </p:spTree>
    <p:extLst>
      <p:ext uri="{BB962C8B-B14F-4D97-AF65-F5344CB8AC3E}">
        <p14:creationId xmlns:p14="http://schemas.microsoft.com/office/powerpoint/2010/main" val="28914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Compilation: Disadvantages</a:t>
            </a:r>
            <a:endParaRPr lang="en-US" dirty="0"/>
          </a:p>
        </p:txBody>
      </p:sp>
      <p:sp>
        <p:nvSpPr>
          <p:cNvPr id="29699" name="Rectangle 3"/>
          <p:cNvSpPr>
            <a:spLocks noGrp="1" noChangeArrowheads="1"/>
          </p:cNvSpPr>
          <p:nvPr>
            <p:ph type="body" idx="1"/>
          </p:nvPr>
        </p:nvSpPr>
        <p:spPr/>
        <p:txBody>
          <a:bodyPr>
            <a:normAutofit fontScale="92500" lnSpcReduction="20000"/>
          </a:bodyPr>
          <a:lstStyle/>
          <a:p>
            <a:r>
              <a:rPr lang="en-US" dirty="0" smtClean="0"/>
              <a:t>Compiled files, including the executable, are architecture-specific, depending on processor type (e.g., MIPS vs. RISC-V) and the operating system (e.g., Windows vs. Linux)</a:t>
            </a:r>
          </a:p>
          <a:p>
            <a:r>
              <a:rPr lang="en-US" dirty="0" smtClean="0"/>
              <a:t>Executable must be rebuilt on each new system</a:t>
            </a:r>
          </a:p>
          <a:p>
            <a:pPr lvl="1"/>
            <a:r>
              <a:rPr lang="en-US" dirty="0" smtClean="0"/>
              <a:t>I.e., “porting your code” to a new architecture</a:t>
            </a:r>
          </a:p>
          <a:p>
            <a:r>
              <a:rPr lang="en-US" dirty="0" smtClean="0"/>
              <a:t>“Change </a:t>
            </a:r>
            <a:r>
              <a:rPr lang="en-US" dirty="0" smtClean="0">
                <a:sym typeface="Symbol" charset="2"/>
              </a:rPr>
              <a:t> </a:t>
            </a:r>
            <a:r>
              <a:rPr lang="en-US" dirty="0" smtClean="0"/>
              <a:t>Compile </a:t>
            </a:r>
            <a:r>
              <a:rPr lang="en-US" dirty="0" smtClean="0">
                <a:sym typeface="Symbol" charset="2"/>
              </a:rPr>
              <a:t> </a:t>
            </a:r>
            <a:r>
              <a:rPr lang="en-US" dirty="0" smtClean="0"/>
              <a:t>Run [repeat]” iteration cycle can be slow during development</a:t>
            </a:r>
          </a:p>
          <a:p>
            <a:pPr lvl="1"/>
            <a:r>
              <a:rPr lang="en-US" dirty="0" smtClean="0"/>
              <a:t>but Make tool only rebuilds changed pieces, and can do compiles in parallel (linker is sequential though -&gt; Amdahl’s Law)</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4432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Pre-Processor (CPP)</a:t>
            </a:r>
            <a:endParaRPr lang="en-US" dirty="0"/>
          </a:p>
        </p:txBody>
      </p:sp>
      <p:sp>
        <p:nvSpPr>
          <p:cNvPr id="3" name="Content Placeholder 2"/>
          <p:cNvSpPr>
            <a:spLocks noGrp="1"/>
          </p:cNvSpPr>
          <p:nvPr>
            <p:ph idx="1"/>
          </p:nvPr>
        </p:nvSpPr>
        <p:spPr>
          <a:xfrm>
            <a:off x="381000" y="2438400"/>
            <a:ext cx="8229600" cy="4221163"/>
          </a:xfrm>
        </p:spPr>
        <p:txBody>
          <a:bodyPr>
            <a:normAutofit lnSpcReduction="10000"/>
          </a:bodyPr>
          <a:lstStyle/>
          <a:p>
            <a:r>
              <a:rPr lang="en-US" sz="2400" dirty="0" smtClean="0"/>
              <a:t>C source files first pass through macro processor, CPP, before compiler sees code</a:t>
            </a:r>
          </a:p>
          <a:p>
            <a:r>
              <a:rPr lang="en-US" sz="2400" dirty="0" smtClean="0"/>
              <a:t>CPP replaces comments with a single space</a:t>
            </a:r>
          </a:p>
          <a:p>
            <a:r>
              <a:rPr lang="en-US" sz="2400" dirty="0" smtClean="0"/>
              <a:t>CPP commands begin with “#”</a:t>
            </a:r>
          </a:p>
          <a:p>
            <a:r>
              <a:rPr lang="en-US" sz="2400" dirty="0" smtClean="0"/>
              <a:t>#include “</a:t>
            </a:r>
            <a:r>
              <a:rPr lang="en-US" sz="2400" dirty="0" err="1" smtClean="0"/>
              <a:t>file.h</a:t>
            </a:r>
            <a:r>
              <a:rPr lang="en-US" sz="2400" dirty="0" smtClean="0"/>
              <a:t>” /* Inserts </a:t>
            </a:r>
            <a:r>
              <a:rPr lang="en-US" sz="2400" dirty="0" err="1" smtClean="0"/>
              <a:t>file.h</a:t>
            </a:r>
            <a:r>
              <a:rPr lang="en-US" sz="2400" dirty="0" smtClean="0"/>
              <a:t> into output */</a:t>
            </a:r>
          </a:p>
          <a:p>
            <a:r>
              <a:rPr lang="en-US" sz="2400" dirty="0" smtClean="0"/>
              <a:t>#include &lt;</a:t>
            </a:r>
            <a:r>
              <a:rPr lang="en-US" sz="2400" dirty="0" err="1" smtClean="0"/>
              <a:t>stdio.h</a:t>
            </a:r>
            <a:r>
              <a:rPr lang="en-US" sz="2400" dirty="0" smtClean="0"/>
              <a:t>&gt; /* Looks for file in standard location */</a:t>
            </a:r>
          </a:p>
          <a:p>
            <a:r>
              <a:rPr lang="en-US" sz="2400" dirty="0" smtClean="0"/>
              <a:t>#define M_PI (3.14159) /* Define constant */</a:t>
            </a:r>
          </a:p>
          <a:p>
            <a:r>
              <a:rPr lang="en-US" sz="2400" dirty="0" smtClean="0"/>
              <a:t>#if/#</a:t>
            </a:r>
            <a:r>
              <a:rPr lang="en-US" sz="2400" dirty="0" err="1" smtClean="0"/>
              <a:t>endif</a:t>
            </a:r>
            <a:r>
              <a:rPr lang="en-US" sz="2400" dirty="0" smtClean="0"/>
              <a:t> /* Conditional inclusion of text */</a:t>
            </a:r>
          </a:p>
          <a:p>
            <a:r>
              <a:rPr lang="en-US" sz="2400" dirty="0" smtClean="0"/>
              <a:t>Use –save-temps option to </a:t>
            </a:r>
            <a:r>
              <a:rPr lang="en-US" sz="2400" dirty="0" err="1" smtClean="0"/>
              <a:t>gcc</a:t>
            </a:r>
            <a:r>
              <a:rPr lang="en-US" sz="2400" dirty="0" smtClean="0"/>
              <a:t> to see result of preprocessing</a:t>
            </a:r>
          </a:p>
          <a:p>
            <a:r>
              <a:rPr lang="en-US" sz="2400" dirty="0" smtClean="0"/>
              <a:t>Full documentation at: </a:t>
            </a:r>
            <a:r>
              <a:rPr lang="en-US" sz="1800" b="1" dirty="0" smtClean="0">
                <a:latin typeface="Courier"/>
                <a:cs typeface="Courier"/>
              </a:rPr>
              <a:t>http</a:t>
            </a:r>
            <a:r>
              <a:rPr lang="en-US" sz="1800" b="1" dirty="0">
                <a:latin typeface="Courier"/>
                <a:cs typeface="Courier"/>
              </a:rPr>
              <a:t>://</a:t>
            </a:r>
            <a:r>
              <a:rPr lang="en-US" sz="1800" b="1" dirty="0" err="1">
                <a:latin typeface="Courier"/>
                <a:cs typeface="Courier"/>
              </a:rPr>
              <a:t>gcc.gnu.org</a:t>
            </a:r>
            <a:r>
              <a:rPr lang="en-US" sz="1800" b="1" dirty="0">
                <a:latin typeface="Courier"/>
                <a:cs typeface="Courier"/>
              </a:rPr>
              <a:t>/</a:t>
            </a:r>
            <a:r>
              <a:rPr lang="en-US" sz="1800" b="1" dirty="0" err="1">
                <a:latin typeface="Courier"/>
                <a:cs typeface="Courier"/>
              </a:rPr>
              <a:t>onlinedocs</a:t>
            </a:r>
            <a:r>
              <a:rPr lang="en-US" sz="1800" b="1" dirty="0">
                <a:latin typeface="Courier"/>
                <a:cs typeface="Courier"/>
              </a:rPr>
              <a:t>/</a:t>
            </a:r>
            <a:r>
              <a:rPr lang="en-US" sz="1800" b="1" dirty="0" err="1">
                <a:latin typeface="Courier"/>
                <a:cs typeface="Courier"/>
              </a:rPr>
              <a:t>cpp</a:t>
            </a:r>
            <a:r>
              <a:rPr lang="en-US" sz="1800" b="1" dirty="0">
                <a:latin typeface="Courier"/>
                <a:cs typeface="Courier"/>
              </a:rPr>
              <a:t>/</a:t>
            </a:r>
          </a:p>
        </p:txBody>
      </p:sp>
      <p:sp>
        <p:nvSpPr>
          <p:cNvPr id="4" name="Slide Number Placeholder 3"/>
          <p:cNvSpPr>
            <a:spLocks noGrp="1"/>
          </p:cNvSpPr>
          <p:nvPr>
            <p:ph type="sldNum" sz="quarter" idx="12"/>
          </p:nvPr>
        </p:nvSpPr>
        <p:spPr/>
        <p:txBody>
          <a:bodyPr/>
          <a:lstStyle/>
          <a:p>
            <a:fld id="{3CC63E4C-4642-794D-A2FD-70F6B81535F5}" type="slidenum">
              <a:rPr lang="en-US" smtClean="0"/>
              <a:pPr/>
              <a:t>32</a:t>
            </a:fld>
            <a:endParaRPr lang="en-US"/>
          </a:p>
        </p:txBody>
      </p:sp>
      <p:sp>
        <p:nvSpPr>
          <p:cNvPr id="5" name="Folded Corner 4"/>
          <p:cNvSpPr/>
          <p:nvPr/>
        </p:nvSpPr>
        <p:spPr>
          <a:xfrm>
            <a:off x="685800" y="1371600"/>
            <a:ext cx="1192832" cy="68580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foo.c</a:t>
            </a:r>
            <a:endParaRPr lang="en-US" sz="3200" dirty="0">
              <a:solidFill>
                <a:schemeClr val="tx1"/>
              </a:solidFill>
            </a:endParaRPr>
          </a:p>
        </p:txBody>
      </p:sp>
      <p:sp>
        <p:nvSpPr>
          <p:cNvPr id="6" name="Oval 5"/>
          <p:cNvSpPr/>
          <p:nvPr/>
        </p:nvSpPr>
        <p:spPr>
          <a:xfrm>
            <a:off x="2209800" y="1447800"/>
            <a:ext cx="1966831" cy="6858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CPP</a:t>
            </a:r>
            <a:endParaRPr lang="en-US" sz="2400" dirty="0">
              <a:solidFill>
                <a:srgbClr val="000000"/>
              </a:solidFill>
            </a:endParaRPr>
          </a:p>
        </p:txBody>
      </p:sp>
      <p:cxnSp>
        <p:nvCxnSpPr>
          <p:cNvPr id="7" name="Straight Arrow Connector 6"/>
          <p:cNvCxnSpPr>
            <a:stCxn id="5" idx="3"/>
            <a:endCxn id="6" idx="2"/>
          </p:cNvCxnSpPr>
          <p:nvPr/>
        </p:nvCxnSpPr>
        <p:spPr>
          <a:xfrm>
            <a:off x="1878632" y="1714500"/>
            <a:ext cx="331168" cy="76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Folded Corner 7"/>
          <p:cNvSpPr/>
          <p:nvPr/>
        </p:nvSpPr>
        <p:spPr>
          <a:xfrm>
            <a:off x="4495800" y="1371600"/>
            <a:ext cx="1878632" cy="71187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chemeClr val="tx1"/>
                </a:solidFill>
              </a:rPr>
              <a:t>foo.i</a:t>
            </a:r>
            <a:endParaRPr lang="en-US" sz="3200" dirty="0">
              <a:solidFill>
                <a:schemeClr val="tx1"/>
              </a:solidFill>
            </a:endParaRPr>
          </a:p>
        </p:txBody>
      </p:sp>
      <p:cxnSp>
        <p:nvCxnSpPr>
          <p:cNvPr id="9" name="Straight Arrow Connector 8"/>
          <p:cNvCxnSpPr>
            <a:stCxn id="6" idx="6"/>
            <a:endCxn id="8" idx="1"/>
          </p:cNvCxnSpPr>
          <p:nvPr/>
        </p:nvCxnSpPr>
        <p:spPr>
          <a:xfrm flipV="1">
            <a:off x="4176631" y="1727538"/>
            <a:ext cx="319169" cy="6316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6705600" y="1295400"/>
            <a:ext cx="2087847" cy="83782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Compiler</a:t>
            </a:r>
            <a:endParaRPr lang="en-US" sz="2400" dirty="0">
              <a:solidFill>
                <a:srgbClr val="000000"/>
              </a:solidFill>
            </a:endParaRPr>
          </a:p>
        </p:txBody>
      </p:sp>
      <p:cxnSp>
        <p:nvCxnSpPr>
          <p:cNvPr id="11" name="Straight Arrow Connector 10"/>
          <p:cNvCxnSpPr>
            <a:stCxn id="8" idx="3"/>
            <a:endCxn id="10" idx="2"/>
          </p:cNvCxnSpPr>
          <p:nvPr/>
        </p:nvCxnSpPr>
        <p:spPr>
          <a:xfrm flipV="1">
            <a:off x="6374432" y="1714310"/>
            <a:ext cx="331168" cy="1322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893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Representation</a:t>
            </a:r>
            <a:endParaRPr lang="en-US" dirty="0"/>
          </a:p>
        </p:txBody>
      </p:sp>
      <p:sp>
        <p:nvSpPr>
          <p:cNvPr id="3" name="Content Placeholder 2"/>
          <p:cNvSpPr>
            <a:spLocks noGrp="1"/>
          </p:cNvSpPr>
          <p:nvPr>
            <p:ph idx="1"/>
          </p:nvPr>
        </p:nvSpPr>
        <p:spPr>
          <a:xfrm>
            <a:off x="457200" y="1600200"/>
            <a:ext cx="8229600" cy="4787900"/>
          </a:xfrm>
        </p:spPr>
        <p:txBody>
          <a:bodyPr>
            <a:normAutofit fontScale="92500" lnSpcReduction="10000"/>
          </a:bodyPr>
          <a:lstStyle/>
          <a:p>
            <a:r>
              <a:rPr lang="en-US" dirty="0" smtClean="0"/>
              <a:t>Value of </a:t>
            </a:r>
            <a:r>
              <a:rPr lang="en-US" dirty="0" err="1" smtClean="0"/>
              <a:t>i-th</a:t>
            </a:r>
            <a:r>
              <a:rPr lang="en-US" dirty="0" smtClean="0"/>
              <a:t> digit is </a:t>
            </a:r>
            <a:r>
              <a:rPr lang="en-US" i="1" dirty="0" err="1" smtClean="0"/>
              <a:t>d</a:t>
            </a:r>
            <a:r>
              <a:rPr lang="en-US" i="1" dirty="0" smtClean="0"/>
              <a:t> × </a:t>
            </a:r>
            <a:r>
              <a:rPr lang="en-US" i="1" dirty="0" err="1" smtClean="0"/>
              <a:t>Base</a:t>
            </a:r>
            <a:r>
              <a:rPr lang="en-US" i="1" baseline="30000" dirty="0" err="1" smtClean="0"/>
              <a:t>i</a:t>
            </a:r>
            <a:r>
              <a:rPr lang="en-US" i="1" baseline="-25000" dirty="0" smtClean="0"/>
              <a:t> </a:t>
            </a:r>
            <a:r>
              <a:rPr lang="en-US" dirty="0" smtClean="0"/>
              <a:t>where </a:t>
            </a:r>
            <a:r>
              <a:rPr lang="en-US" i="1" dirty="0" err="1" smtClean="0"/>
              <a:t>i</a:t>
            </a:r>
            <a:r>
              <a:rPr lang="en-US" dirty="0" smtClean="0"/>
              <a:t> starts at 0 and increases from right to left:</a:t>
            </a:r>
          </a:p>
          <a:p>
            <a:pPr>
              <a:tabLst>
                <a:tab pos="1320800" algn="l"/>
              </a:tabLst>
            </a:pPr>
            <a:r>
              <a:rPr lang="en-US" dirty="0" smtClean="0"/>
              <a:t>123</a:t>
            </a:r>
            <a:r>
              <a:rPr lang="en-US" baseline="-25000" dirty="0" smtClean="0"/>
              <a:t>10 </a:t>
            </a:r>
            <a:r>
              <a:rPr lang="en-US" dirty="0" smtClean="0"/>
              <a:t>= 1</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2</a:t>
            </a:r>
            <a:r>
              <a:rPr lang="en-US" dirty="0" smtClean="0"/>
              <a:t> + 2</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1</a:t>
            </a:r>
            <a:r>
              <a:rPr lang="en-US" dirty="0" smtClean="0"/>
              <a:t> + 3</a:t>
            </a:r>
            <a:r>
              <a:rPr lang="en-US" baseline="-25000" dirty="0" smtClean="0"/>
              <a:t>10</a:t>
            </a:r>
            <a:r>
              <a:rPr lang="en-US" dirty="0" smtClean="0"/>
              <a:t> </a:t>
            </a:r>
            <a:r>
              <a:rPr lang="en-US" dirty="0" err="1" smtClean="0"/>
              <a:t>x</a:t>
            </a:r>
            <a:r>
              <a:rPr lang="en-US" dirty="0" smtClean="0"/>
              <a:t> 10</a:t>
            </a:r>
            <a:r>
              <a:rPr lang="en-US" baseline="-25000" dirty="0" smtClean="0"/>
              <a:t>10</a:t>
            </a:r>
            <a:r>
              <a:rPr lang="en-US" baseline="30000" dirty="0" smtClean="0"/>
              <a:t>0</a:t>
            </a:r>
          </a:p>
          <a:p>
            <a:pPr>
              <a:buNone/>
              <a:tabLst>
                <a:tab pos="1320800" algn="l"/>
              </a:tabLst>
            </a:pPr>
            <a:r>
              <a:rPr lang="en-US" baseline="30000" dirty="0" smtClean="0"/>
              <a:t>			</a:t>
            </a:r>
            <a:r>
              <a:rPr lang="en-US" dirty="0" smtClean="0"/>
              <a:t>= 1x100</a:t>
            </a:r>
            <a:r>
              <a:rPr lang="en-US" baseline="-25000" dirty="0" smtClean="0"/>
              <a:t>10</a:t>
            </a:r>
            <a:r>
              <a:rPr lang="en-US" dirty="0" smtClean="0"/>
              <a:t> + 2x10</a:t>
            </a:r>
            <a:r>
              <a:rPr lang="en-US" baseline="-25000" dirty="0" smtClean="0"/>
              <a:t>10</a:t>
            </a:r>
            <a:r>
              <a:rPr lang="en-US" dirty="0" smtClean="0"/>
              <a:t> + 3x1</a:t>
            </a:r>
            <a:r>
              <a:rPr lang="en-US" baseline="-25000" dirty="0" smtClean="0"/>
              <a:t>10</a:t>
            </a:r>
            <a:br>
              <a:rPr lang="en-US" baseline="-25000" dirty="0" smtClean="0"/>
            </a:br>
            <a:r>
              <a:rPr lang="en-US" baseline="-25000" dirty="0" smtClean="0"/>
              <a:t>	</a:t>
            </a:r>
            <a:r>
              <a:rPr lang="en-US" dirty="0" smtClean="0"/>
              <a:t>= 100</a:t>
            </a:r>
            <a:r>
              <a:rPr lang="en-US" baseline="-25000" dirty="0" smtClean="0"/>
              <a:t>10</a:t>
            </a:r>
            <a:r>
              <a:rPr lang="en-US" dirty="0" smtClean="0"/>
              <a:t> + 20</a:t>
            </a:r>
            <a:r>
              <a:rPr lang="en-US" baseline="-25000" dirty="0" smtClean="0"/>
              <a:t>10</a:t>
            </a:r>
            <a:r>
              <a:rPr lang="en-US" dirty="0" smtClean="0"/>
              <a:t> + 3</a:t>
            </a:r>
            <a:r>
              <a:rPr lang="en-US" baseline="-25000" dirty="0" smtClean="0"/>
              <a:t>10</a:t>
            </a:r>
          </a:p>
          <a:p>
            <a:pPr>
              <a:buNone/>
              <a:tabLst>
                <a:tab pos="1320800" algn="l"/>
              </a:tabLst>
            </a:pPr>
            <a:r>
              <a:rPr lang="en-US" baseline="-25000" dirty="0" smtClean="0"/>
              <a:t>			</a:t>
            </a:r>
            <a:r>
              <a:rPr lang="en-US" dirty="0" smtClean="0"/>
              <a:t>= 123</a:t>
            </a:r>
            <a:r>
              <a:rPr lang="en-US" baseline="-25000" dirty="0" smtClean="0"/>
              <a:t>10	</a:t>
            </a:r>
            <a:endParaRPr lang="en-US" dirty="0" smtClean="0"/>
          </a:p>
          <a:p>
            <a:r>
              <a:rPr lang="en-US" dirty="0" smtClean="0"/>
              <a:t>Binary (Base 2), Hexadecimal (Base 16), Decimal (Base 10) different ways to represent an integer</a:t>
            </a:r>
          </a:p>
          <a:p>
            <a:pPr lvl="1"/>
            <a:r>
              <a:rPr lang="en-US" dirty="0" smtClean="0"/>
              <a:t>We’ll </a:t>
            </a:r>
            <a:r>
              <a:rPr lang="en-US" dirty="0" smtClean="0"/>
              <a:t>use 1</a:t>
            </a:r>
            <a:r>
              <a:rPr lang="en-US" baseline="-25000" dirty="0" smtClean="0"/>
              <a:t>two</a:t>
            </a:r>
            <a:r>
              <a:rPr lang="en-US" dirty="0" smtClean="0"/>
              <a:t>, 5</a:t>
            </a:r>
            <a:r>
              <a:rPr lang="en-US" baseline="-25000" dirty="0" smtClean="0"/>
              <a:t>ten</a:t>
            </a:r>
            <a:r>
              <a:rPr lang="en-US" dirty="0" smtClean="0"/>
              <a:t>, 10</a:t>
            </a:r>
            <a:r>
              <a:rPr lang="en-US" baseline="-25000" dirty="0" smtClean="0"/>
              <a:t>hex</a:t>
            </a:r>
            <a:r>
              <a:rPr lang="en-US" dirty="0" smtClean="0"/>
              <a:t> to be clearer </a:t>
            </a:r>
            <a:br>
              <a:rPr lang="en-US" dirty="0" smtClean="0"/>
            </a:br>
            <a:r>
              <a:rPr lang="en-US" dirty="0" smtClean="0"/>
              <a:t>		(vs. 1</a:t>
            </a:r>
            <a:r>
              <a:rPr lang="en-US" baseline="-25000" dirty="0" smtClean="0"/>
              <a:t>2</a:t>
            </a:r>
            <a:r>
              <a:rPr lang="en-US" dirty="0" smtClean="0"/>
              <a:t>,    4</a:t>
            </a:r>
            <a:r>
              <a:rPr lang="en-US" baseline="-25000" dirty="0" smtClean="0"/>
              <a:t>8</a:t>
            </a:r>
            <a:r>
              <a:rPr lang="en-US" dirty="0" smtClean="0"/>
              <a:t>,   5</a:t>
            </a:r>
            <a:r>
              <a:rPr lang="en-US" baseline="-25000" dirty="0" smtClean="0"/>
              <a:t>10</a:t>
            </a:r>
            <a:r>
              <a:rPr lang="en-US" dirty="0" smtClean="0"/>
              <a:t>,  10</a:t>
            </a:r>
            <a:r>
              <a:rPr lang="en-US" baseline="-25000" dirty="0" smtClean="0"/>
              <a:t>16  </a:t>
            </a:r>
            <a:r>
              <a:rPr lang="en-US" dirty="0" smtClean="0"/>
              <a:t>)</a:t>
            </a:r>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extLst>
      <p:ext uri="{BB962C8B-B14F-4D97-AF65-F5344CB8AC3E}">
        <p14:creationId xmlns:p14="http://schemas.microsoft.com/office/powerpoint/2010/main" val="3036607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Representation</a:t>
            </a:r>
            <a:endParaRPr lang="en-US" dirty="0"/>
          </a:p>
        </p:txBody>
      </p:sp>
      <p:sp>
        <p:nvSpPr>
          <p:cNvPr id="3" name="Content Placeholder 2"/>
          <p:cNvSpPr>
            <a:spLocks noGrp="1"/>
          </p:cNvSpPr>
          <p:nvPr>
            <p:ph idx="1"/>
          </p:nvPr>
        </p:nvSpPr>
        <p:spPr>
          <a:xfrm>
            <a:off x="457199" y="1600200"/>
            <a:ext cx="8630093" cy="4787900"/>
          </a:xfrm>
        </p:spPr>
        <p:txBody>
          <a:bodyPr>
            <a:normAutofit/>
          </a:bodyPr>
          <a:lstStyle/>
          <a:p>
            <a:pPr>
              <a:tabLst>
                <a:tab pos="1143000" algn="l"/>
              </a:tabLst>
            </a:pPr>
            <a:r>
              <a:rPr lang="en-US" dirty="0" smtClean="0"/>
              <a:t>Hexadecimal digits: 0,1,2,3,4,5,6,7,8,9,A,B,C,D,E,F</a:t>
            </a:r>
          </a:p>
          <a:p>
            <a:pPr>
              <a:tabLst>
                <a:tab pos="1143000" algn="l"/>
              </a:tabLst>
            </a:pPr>
            <a:r>
              <a:rPr lang="en-US" dirty="0" err="1" smtClean="0"/>
              <a:t>FFF</a:t>
            </a:r>
            <a:r>
              <a:rPr lang="en-US" baseline="-25000" dirty="0" err="1" smtClean="0"/>
              <a:t>hex</a:t>
            </a:r>
            <a:r>
              <a:rPr lang="en-US" baseline="-25000" dirty="0" smtClean="0"/>
              <a:t>	</a:t>
            </a:r>
            <a:r>
              <a:rPr lang="en-US" dirty="0" smtClean="0"/>
              <a:t>= 15</a:t>
            </a:r>
            <a:r>
              <a:rPr lang="en-US" baseline="-25000" dirty="0" smtClean="0"/>
              <a:t>ten</a:t>
            </a:r>
            <a:r>
              <a:rPr lang="en-US" dirty="0" smtClean="0"/>
              <a:t>x 16</a:t>
            </a:r>
            <a:r>
              <a:rPr lang="en-US" baseline="-25000" dirty="0" smtClean="0"/>
              <a:t>ten</a:t>
            </a:r>
            <a:r>
              <a:rPr lang="en-US" baseline="30000" dirty="0" smtClean="0"/>
              <a:t>2</a:t>
            </a:r>
            <a:r>
              <a:rPr lang="en-US" dirty="0" smtClean="0"/>
              <a:t> + 15</a:t>
            </a:r>
            <a:r>
              <a:rPr lang="en-US" baseline="-25000" dirty="0" smtClean="0"/>
              <a:t>ten</a:t>
            </a:r>
            <a:r>
              <a:rPr lang="en-US" dirty="0" smtClean="0"/>
              <a:t>x 16</a:t>
            </a:r>
            <a:r>
              <a:rPr lang="en-US" baseline="-25000" dirty="0" smtClean="0"/>
              <a:t>ten</a:t>
            </a:r>
            <a:r>
              <a:rPr lang="en-US" baseline="30000" dirty="0" smtClean="0"/>
              <a:t>1</a:t>
            </a:r>
            <a:r>
              <a:rPr lang="en-US" dirty="0" smtClean="0"/>
              <a:t> + 15</a:t>
            </a:r>
            <a:r>
              <a:rPr lang="en-US" baseline="-25000" dirty="0" smtClean="0"/>
              <a:t>ten</a:t>
            </a:r>
            <a:r>
              <a:rPr lang="en-US" dirty="0" smtClean="0"/>
              <a:t>x 16</a:t>
            </a:r>
            <a:r>
              <a:rPr lang="en-US" baseline="-25000" dirty="0" smtClean="0"/>
              <a:t>ten</a:t>
            </a:r>
            <a:r>
              <a:rPr lang="en-US" baseline="30000" dirty="0" smtClean="0"/>
              <a:t>0</a:t>
            </a:r>
            <a:r>
              <a:rPr lang="en-US" dirty="0" smtClean="0"/>
              <a:t>  </a:t>
            </a:r>
            <a:br>
              <a:rPr lang="en-US" dirty="0" smtClean="0"/>
            </a:br>
            <a:r>
              <a:rPr lang="en-US" dirty="0" smtClean="0"/>
              <a:t>		= 3840</a:t>
            </a:r>
            <a:r>
              <a:rPr lang="en-US" baseline="-25000" dirty="0" smtClean="0"/>
              <a:t>ten</a:t>
            </a:r>
            <a:r>
              <a:rPr lang="en-US" dirty="0" smtClean="0"/>
              <a:t> + 240</a:t>
            </a:r>
            <a:r>
              <a:rPr lang="en-US" baseline="-25000" dirty="0" smtClean="0"/>
              <a:t>ten</a:t>
            </a:r>
            <a:r>
              <a:rPr lang="en-US" dirty="0" smtClean="0"/>
              <a:t> + 15</a:t>
            </a:r>
            <a:r>
              <a:rPr lang="en-US" baseline="-25000" dirty="0" smtClean="0"/>
              <a:t>ten</a:t>
            </a:r>
            <a:r>
              <a:rPr lang="en-US" dirty="0" smtClean="0"/>
              <a:t> </a:t>
            </a:r>
            <a:br>
              <a:rPr lang="en-US" dirty="0" smtClean="0"/>
            </a:br>
            <a:r>
              <a:rPr lang="en-US" dirty="0" smtClean="0"/>
              <a:t>		= 4095</a:t>
            </a:r>
            <a:r>
              <a:rPr lang="en-US" baseline="-25000" dirty="0" smtClean="0"/>
              <a:t>ten</a:t>
            </a:r>
            <a:endParaRPr lang="en-US" dirty="0" smtClean="0"/>
          </a:p>
          <a:p>
            <a:r>
              <a:rPr lang="en-US" dirty="0" smtClean="0"/>
              <a:t>1111 1111 1111</a:t>
            </a:r>
            <a:r>
              <a:rPr lang="en-US" baseline="-25000" dirty="0" smtClean="0"/>
              <a:t>two</a:t>
            </a:r>
            <a:r>
              <a:rPr lang="en-US" dirty="0" smtClean="0"/>
              <a:t> = </a:t>
            </a:r>
            <a:r>
              <a:rPr lang="en-US" dirty="0" err="1" smtClean="0"/>
              <a:t>FFF</a:t>
            </a:r>
            <a:r>
              <a:rPr lang="en-US" baseline="-25000" dirty="0" err="1" smtClean="0"/>
              <a:t>hex</a:t>
            </a:r>
            <a:r>
              <a:rPr lang="en-US" dirty="0" smtClean="0"/>
              <a:t> = 4095</a:t>
            </a:r>
            <a:r>
              <a:rPr lang="en-US" baseline="-25000" dirty="0" smtClean="0"/>
              <a:t>ten</a:t>
            </a:r>
          </a:p>
          <a:p>
            <a:r>
              <a:rPr lang="en-US" dirty="0" smtClean="0"/>
              <a:t>May put blanks every group of binary, octal, or hexadecimal digits to make it easier to parse, like commas in decimal</a:t>
            </a:r>
            <a:endParaRPr lang="en-US" baseline="-25000" dirty="0" smtClean="0"/>
          </a:p>
          <a:p>
            <a:endParaRPr lang="en-US" baseline="-25000"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spTree>
    <p:extLst>
      <p:ext uri="{BB962C8B-B14F-4D97-AF65-F5344CB8AC3E}">
        <p14:creationId xmlns:p14="http://schemas.microsoft.com/office/powerpoint/2010/main" val="2343547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Signed and Unsigned Integers</a:t>
            </a:r>
            <a:endParaRPr lang="en-US" dirty="0"/>
          </a:p>
        </p:txBody>
      </p:sp>
      <p:sp>
        <p:nvSpPr>
          <p:cNvPr id="3" name="Content Placeholder 2"/>
          <p:cNvSpPr>
            <a:spLocks noGrp="1"/>
          </p:cNvSpPr>
          <p:nvPr>
            <p:ph idx="1"/>
          </p:nvPr>
        </p:nvSpPr>
        <p:spPr>
          <a:xfrm>
            <a:off x="148856" y="1600200"/>
            <a:ext cx="8995144" cy="4826000"/>
          </a:xfrm>
        </p:spPr>
        <p:txBody>
          <a:bodyPr>
            <a:normAutofit/>
          </a:bodyPr>
          <a:lstStyle/>
          <a:p>
            <a:r>
              <a:rPr lang="en-US" dirty="0" smtClean="0"/>
              <a:t>C, C++, and Java have </a:t>
            </a:r>
            <a:r>
              <a:rPr lang="en-US" i="1" dirty="0" smtClean="0"/>
              <a:t>signed integers</a:t>
            </a:r>
            <a:r>
              <a:rPr lang="en-US" dirty="0" smtClean="0"/>
              <a:t>, e.g., 7, -255:</a:t>
            </a:r>
          </a:p>
          <a:p>
            <a:pPr lvl="1">
              <a:buNone/>
            </a:pPr>
            <a:r>
              <a:rPr lang="en-US" dirty="0" smtClean="0">
                <a:latin typeface="Courier New"/>
                <a:cs typeface="Courier New"/>
              </a:rPr>
              <a:t>int </a:t>
            </a:r>
            <a:r>
              <a:rPr lang="en-US" dirty="0" err="1" smtClean="0">
                <a:latin typeface="Courier New"/>
                <a:cs typeface="Courier New"/>
              </a:rPr>
              <a:t>x</a:t>
            </a:r>
            <a:r>
              <a:rPr lang="en-US" dirty="0" smtClean="0">
                <a:latin typeface="Courier New"/>
                <a:cs typeface="Courier New"/>
              </a:rPr>
              <a:t>, </a:t>
            </a:r>
            <a:r>
              <a:rPr lang="en-US" dirty="0" err="1" smtClean="0">
                <a:latin typeface="Courier New"/>
                <a:cs typeface="Courier New"/>
              </a:rPr>
              <a:t>y</a:t>
            </a:r>
            <a:r>
              <a:rPr lang="en-US" dirty="0" smtClean="0">
                <a:latin typeface="Courier New"/>
                <a:cs typeface="Courier New"/>
              </a:rPr>
              <a:t>, </a:t>
            </a:r>
            <a:r>
              <a:rPr lang="en-US" dirty="0" err="1" smtClean="0">
                <a:latin typeface="Courier New"/>
                <a:cs typeface="Courier New"/>
              </a:rPr>
              <a:t>z</a:t>
            </a:r>
            <a:r>
              <a:rPr lang="en-US" dirty="0" smtClean="0">
                <a:latin typeface="Courier New"/>
                <a:cs typeface="Courier New"/>
              </a:rPr>
              <a:t>;</a:t>
            </a:r>
          </a:p>
          <a:p>
            <a:r>
              <a:rPr lang="en-US" dirty="0" smtClean="0"/>
              <a:t>C, C++ also have </a:t>
            </a:r>
            <a:r>
              <a:rPr lang="en-US" i="1" dirty="0" smtClean="0">
                <a:solidFill>
                  <a:srgbClr val="000000"/>
                </a:solidFill>
              </a:rPr>
              <a:t>unsigned integers</a:t>
            </a:r>
            <a:r>
              <a:rPr lang="en-US" dirty="0" smtClean="0"/>
              <a:t>, which are used for addresses</a:t>
            </a:r>
          </a:p>
          <a:p>
            <a:r>
              <a:rPr lang="en-US" dirty="0" smtClean="0"/>
              <a:t>32-bit word can represent 2</a:t>
            </a:r>
            <a:r>
              <a:rPr lang="en-US" baseline="30000" dirty="0" smtClean="0"/>
              <a:t>32</a:t>
            </a:r>
            <a:r>
              <a:rPr lang="en-US" dirty="0" smtClean="0"/>
              <a:t> binary numbers</a:t>
            </a:r>
          </a:p>
          <a:p>
            <a:r>
              <a:rPr lang="en-US" dirty="0" smtClean="0"/>
              <a:t>Unsigned integers in 32 bit word represent </a:t>
            </a:r>
            <a:br>
              <a:rPr lang="en-US" dirty="0" smtClean="0"/>
            </a:br>
            <a:r>
              <a:rPr lang="en-US" dirty="0" smtClean="0"/>
              <a:t>0 to 2</a:t>
            </a:r>
            <a:r>
              <a:rPr lang="en-US" baseline="30000" dirty="0" smtClean="0"/>
              <a:t>32</a:t>
            </a:r>
            <a:r>
              <a:rPr lang="en-US" dirty="0" smtClean="0"/>
              <a:t>-1 (4,294,967,295)</a:t>
            </a:r>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extLst>
      <p:ext uri="{BB962C8B-B14F-4D97-AF65-F5344CB8AC3E}">
        <p14:creationId xmlns:p14="http://schemas.microsoft.com/office/powerpoint/2010/main" val="2368672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Unsigned Integers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0000 0000 0000 0000 0000 0000 0000 0000</a:t>
            </a:r>
            <a:r>
              <a:rPr lang="en-US" baseline="-25000" dirty="0" smtClean="0"/>
              <a:t>two</a:t>
            </a:r>
            <a:r>
              <a:rPr lang="en-US" dirty="0" smtClean="0"/>
              <a:t> = 0</a:t>
            </a:r>
            <a:r>
              <a:rPr lang="en-US" baseline="-25000" dirty="0" smtClean="0"/>
              <a:t>ten</a:t>
            </a:r>
          </a:p>
          <a:p>
            <a:pPr>
              <a:buNone/>
            </a:pPr>
            <a:r>
              <a:rPr lang="en-US" dirty="0" smtClean="0"/>
              <a:t>0000 0000 0000 0000 0000 0000 0000 0001</a:t>
            </a:r>
            <a:r>
              <a:rPr lang="en-US" baseline="-25000" dirty="0" smtClean="0"/>
              <a:t>two</a:t>
            </a:r>
            <a:r>
              <a:rPr lang="en-US" dirty="0" smtClean="0"/>
              <a:t> = 1</a:t>
            </a:r>
            <a:r>
              <a:rPr lang="en-US" baseline="-25000" dirty="0" smtClean="0"/>
              <a:t>ten</a:t>
            </a:r>
            <a:endParaRPr lang="en-US" dirty="0" smtClean="0"/>
          </a:p>
          <a:p>
            <a:pPr>
              <a:buNone/>
            </a:pPr>
            <a:r>
              <a:rPr lang="en-US" dirty="0" smtClean="0"/>
              <a:t>0000 0000 0000 0000 0000 0000 0000 0010</a:t>
            </a:r>
            <a:r>
              <a:rPr lang="en-US" baseline="-25000" dirty="0" smtClean="0"/>
              <a:t>two</a:t>
            </a:r>
            <a:r>
              <a:rPr lang="en-US" dirty="0" smtClean="0"/>
              <a:t> = 2</a:t>
            </a:r>
            <a:r>
              <a:rPr lang="en-US" baseline="-25000" dirty="0" smtClean="0"/>
              <a:t>ten</a:t>
            </a:r>
            <a:endParaRPr lang="en-US" dirty="0" smtClean="0"/>
          </a:p>
          <a:p>
            <a:pPr>
              <a:buNone/>
              <a:tabLst>
                <a:tab pos="2060575" algn="l"/>
                <a:tab pos="5024438" algn="l"/>
              </a:tabLst>
            </a:pPr>
            <a:r>
              <a:rPr lang="en-US" dirty="0" smtClean="0"/>
              <a:t>		... 		...</a:t>
            </a:r>
          </a:p>
          <a:p>
            <a:pPr>
              <a:buNone/>
            </a:pPr>
            <a:r>
              <a:rPr lang="en-US" dirty="0" smtClean="0"/>
              <a:t>0111 1111 1111 1111 1111 1111 1111 1101</a:t>
            </a:r>
            <a:r>
              <a:rPr lang="en-US" baseline="-25000" dirty="0" smtClean="0"/>
              <a:t>two</a:t>
            </a:r>
            <a:r>
              <a:rPr lang="en-US" dirty="0" smtClean="0"/>
              <a:t> = 2,147,483,645</a:t>
            </a:r>
            <a:r>
              <a:rPr lang="en-US" baseline="-25000" dirty="0" smtClean="0"/>
              <a:t>ten</a:t>
            </a:r>
            <a:endParaRPr lang="en-US" dirty="0" smtClean="0"/>
          </a:p>
          <a:p>
            <a:pPr>
              <a:buNone/>
            </a:pPr>
            <a:r>
              <a:rPr lang="en-US" dirty="0" smtClean="0"/>
              <a:t>0111 1111 1111 1111 1111 1111 1111 1110</a:t>
            </a:r>
            <a:r>
              <a:rPr lang="en-US" baseline="-25000" dirty="0" smtClean="0"/>
              <a:t>two</a:t>
            </a:r>
            <a:r>
              <a:rPr lang="en-US" dirty="0" smtClean="0"/>
              <a:t> = 2,147,483,646</a:t>
            </a:r>
            <a:r>
              <a:rPr lang="en-US" baseline="-25000" dirty="0" smtClean="0"/>
              <a:t>ten</a:t>
            </a:r>
            <a:endParaRPr lang="en-US" dirty="0" smtClean="0"/>
          </a:p>
          <a:p>
            <a:pPr>
              <a:buNone/>
            </a:pPr>
            <a:r>
              <a:rPr lang="en-US" dirty="0" smtClean="0"/>
              <a:t>0111 1111 1111 1111 1111 1111 1111 1111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1000 0000 0000 0000 0000 0000 0000 0000</a:t>
            </a:r>
            <a:r>
              <a:rPr lang="en-US" baseline="-25000" dirty="0" smtClean="0"/>
              <a:t>two</a:t>
            </a:r>
            <a:r>
              <a:rPr lang="en-US" dirty="0" smtClean="0"/>
              <a:t> = 2,147,483,648</a:t>
            </a:r>
            <a:r>
              <a:rPr lang="en-US" baseline="-25000" dirty="0" smtClean="0"/>
              <a:t>ten</a:t>
            </a:r>
            <a:endParaRPr lang="en-US" dirty="0" smtClean="0"/>
          </a:p>
          <a:p>
            <a:pPr>
              <a:buNone/>
            </a:pPr>
            <a:r>
              <a:rPr lang="en-US" dirty="0" smtClean="0"/>
              <a:t>1000 0000 0000 0000 0000 0000 0000 0001</a:t>
            </a:r>
            <a:r>
              <a:rPr lang="en-US" baseline="-25000" dirty="0" smtClean="0"/>
              <a:t>two</a:t>
            </a:r>
            <a:r>
              <a:rPr lang="en-US" dirty="0" smtClean="0"/>
              <a:t> = 2,147,483,649</a:t>
            </a:r>
            <a:r>
              <a:rPr lang="en-US" baseline="-25000" dirty="0" smtClean="0"/>
              <a:t>ten</a:t>
            </a:r>
            <a:endParaRPr lang="en-US" dirty="0" smtClean="0"/>
          </a:p>
          <a:p>
            <a:pPr>
              <a:buNone/>
            </a:pPr>
            <a:r>
              <a:rPr lang="en-US" dirty="0" smtClean="0"/>
              <a:t>1000 0000 0000 0000 0000 0000 0000 0010</a:t>
            </a:r>
            <a:r>
              <a:rPr lang="en-US" baseline="-25000" dirty="0" smtClean="0"/>
              <a:t>two</a:t>
            </a:r>
            <a:r>
              <a:rPr lang="en-US" dirty="0" smtClean="0"/>
              <a:t> = 2,147,483,650</a:t>
            </a:r>
            <a:r>
              <a:rPr lang="en-US" baseline="-25000" dirty="0" smtClean="0"/>
              <a:t>ten</a:t>
            </a:r>
            <a:endParaRPr lang="en-US" dirty="0" smtClean="0"/>
          </a:p>
          <a:p>
            <a:pPr>
              <a:buNone/>
              <a:tabLst>
                <a:tab pos="2060575" algn="l"/>
                <a:tab pos="5024438" algn="l"/>
              </a:tabLst>
            </a:pPr>
            <a:r>
              <a:rPr lang="en-US" dirty="0" smtClean="0"/>
              <a:t>		... 	...</a:t>
            </a:r>
          </a:p>
          <a:p>
            <a:pPr>
              <a:buNone/>
            </a:pPr>
            <a:r>
              <a:rPr lang="en-US" dirty="0" smtClean="0"/>
              <a:t>1111 1111 1111 1111 1111 1111 1111 1101</a:t>
            </a:r>
            <a:r>
              <a:rPr lang="en-US" baseline="-25000" dirty="0" smtClean="0"/>
              <a:t>two</a:t>
            </a:r>
            <a:r>
              <a:rPr lang="en-US" dirty="0" smtClean="0"/>
              <a:t> = 4,294,967,293</a:t>
            </a:r>
            <a:r>
              <a:rPr lang="en-US" baseline="-25000" dirty="0" smtClean="0"/>
              <a:t>ten</a:t>
            </a:r>
            <a:endParaRPr lang="en-US" dirty="0" smtClean="0"/>
          </a:p>
          <a:p>
            <a:pPr>
              <a:buNone/>
            </a:pPr>
            <a:r>
              <a:rPr lang="en-US" dirty="0" smtClean="0"/>
              <a:t>1111 1111 1111 1111 1111 1111 1111 1110</a:t>
            </a:r>
            <a:r>
              <a:rPr lang="en-US" baseline="-25000" dirty="0" smtClean="0"/>
              <a:t>two</a:t>
            </a:r>
            <a:r>
              <a:rPr lang="en-US" dirty="0" smtClean="0"/>
              <a:t> = 4,294,967,294</a:t>
            </a:r>
            <a:r>
              <a:rPr lang="en-US" baseline="-25000" dirty="0" smtClean="0"/>
              <a:t>ten</a:t>
            </a:r>
            <a:endParaRPr lang="en-US" dirty="0" smtClean="0"/>
          </a:p>
          <a:p>
            <a:pPr>
              <a:buNone/>
            </a:pPr>
            <a:r>
              <a:rPr lang="en-US" dirty="0" smtClean="0"/>
              <a:t>1111 1111 1111 1111 1111 1111 1111 1111</a:t>
            </a:r>
            <a:r>
              <a:rPr lang="en-US" baseline="-25000" dirty="0" smtClean="0"/>
              <a:t>two</a:t>
            </a:r>
            <a:r>
              <a:rPr lang="en-US" dirty="0" smtClean="0"/>
              <a:t> = 4,294,967,295</a:t>
            </a:r>
            <a:r>
              <a:rPr lang="en-US" baseline="-25000" dirty="0" smtClean="0"/>
              <a:t>ten</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extLst>
      <p:ext uri="{BB962C8B-B14F-4D97-AF65-F5344CB8AC3E}">
        <p14:creationId xmlns:p14="http://schemas.microsoft.com/office/powerpoint/2010/main" val="169620057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Signed Integers and </a:t>
            </a:r>
            <a:br>
              <a:rPr lang="en-US" dirty="0" smtClean="0"/>
            </a:br>
            <a:r>
              <a:rPr lang="en-US" dirty="0" smtClean="0"/>
              <a:t>Two’s-Complement Representation</a:t>
            </a:r>
            <a:endParaRPr lang="en-US" dirty="0"/>
          </a:p>
        </p:txBody>
      </p:sp>
      <p:sp>
        <p:nvSpPr>
          <p:cNvPr id="3" name="Content Placeholder 2"/>
          <p:cNvSpPr>
            <a:spLocks noGrp="1"/>
          </p:cNvSpPr>
          <p:nvPr>
            <p:ph idx="1"/>
          </p:nvPr>
        </p:nvSpPr>
        <p:spPr>
          <a:xfrm>
            <a:off x="457200" y="1642528"/>
            <a:ext cx="8204200" cy="4826000"/>
          </a:xfrm>
        </p:spPr>
        <p:txBody>
          <a:bodyPr>
            <a:normAutofit fontScale="92500" lnSpcReduction="20000"/>
          </a:bodyPr>
          <a:lstStyle/>
          <a:p>
            <a:r>
              <a:rPr lang="en-US" dirty="0" smtClean="0"/>
              <a:t>Signed integers in C; want ½ numbers &lt;0, want ½ numbers &gt;0, and want one 0 </a:t>
            </a:r>
          </a:p>
          <a:p>
            <a:r>
              <a:rPr lang="en-US" i="1" dirty="0" smtClean="0">
                <a:solidFill>
                  <a:srgbClr val="000000"/>
                </a:solidFill>
              </a:rPr>
              <a:t>Two’s complement </a:t>
            </a:r>
            <a:r>
              <a:rPr lang="en-US" dirty="0" smtClean="0"/>
              <a:t>treats 0 as positive, so 32-bit word represents 2</a:t>
            </a:r>
            <a:r>
              <a:rPr lang="en-US" baseline="30000" dirty="0" smtClean="0"/>
              <a:t>32 </a:t>
            </a:r>
            <a:r>
              <a:rPr lang="en-US" dirty="0" smtClean="0"/>
              <a:t>integers from</a:t>
            </a:r>
            <a:br>
              <a:rPr lang="en-US" dirty="0" smtClean="0"/>
            </a:br>
            <a:r>
              <a:rPr lang="en-US" dirty="0" smtClean="0"/>
              <a:t>-2</a:t>
            </a:r>
            <a:r>
              <a:rPr lang="en-US" baseline="30000" dirty="0" smtClean="0"/>
              <a:t>31 </a:t>
            </a:r>
            <a:r>
              <a:rPr lang="en-US" dirty="0" smtClean="0"/>
              <a:t>(–2,147,483,648) to 2</a:t>
            </a:r>
            <a:r>
              <a:rPr lang="en-US" baseline="30000" dirty="0" smtClean="0"/>
              <a:t>31</a:t>
            </a:r>
            <a:r>
              <a:rPr lang="en-US" dirty="0" smtClean="0"/>
              <a:t>-1 (2,147,483,647)</a:t>
            </a:r>
          </a:p>
          <a:p>
            <a:pPr lvl="1"/>
            <a:r>
              <a:rPr lang="en-US" dirty="0" smtClean="0"/>
              <a:t>Note: one negative number with no positive version</a:t>
            </a:r>
          </a:p>
          <a:p>
            <a:pPr lvl="1"/>
            <a:r>
              <a:rPr lang="en-US" dirty="0" smtClean="0"/>
              <a:t>Book lists some other options, all of which are worse</a:t>
            </a:r>
          </a:p>
          <a:p>
            <a:pPr lvl="1"/>
            <a:r>
              <a:rPr lang="en-US" dirty="0" smtClean="0"/>
              <a:t>Every computer uses two’s complement today</a:t>
            </a:r>
          </a:p>
          <a:p>
            <a:r>
              <a:rPr lang="en-US" i="1" dirty="0" smtClean="0">
                <a:solidFill>
                  <a:srgbClr val="000000"/>
                </a:solidFill>
              </a:rPr>
              <a:t>Most-significant bit </a:t>
            </a:r>
            <a:r>
              <a:rPr lang="en-US" dirty="0" smtClean="0">
                <a:solidFill>
                  <a:srgbClr val="000000"/>
                </a:solidFill>
              </a:rPr>
              <a:t>(leftmost) is the </a:t>
            </a:r>
            <a:r>
              <a:rPr lang="en-US" i="1" dirty="0" smtClean="0">
                <a:solidFill>
                  <a:srgbClr val="000000"/>
                </a:solidFill>
              </a:rPr>
              <a:t>sign bit</a:t>
            </a:r>
            <a:r>
              <a:rPr lang="en-US" dirty="0" smtClean="0">
                <a:solidFill>
                  <a:srgbClr val="000000"/>
                </a:solidFill>
              </a:rPr>
              <a:t>, </a:t>
            </a:r>
            <a:r>
              <a:rPr lang="en-US" dirty="0" smtClean="0"/>
              <a:t>since 0 means positive (including 0), 1 means negative</a:t>
            </a:r>
          </a:p>
          <a:p>
            <a:pPr lvl="1"/>
            <a:r>
              <a:rPr lang="en-US" dirty="0" smtClean="0"/>
              <a:t>Bit 31 is most significant, bit 0 is least significant</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Tree>
    <p:extLst>
      <p:ext uri="{BB962C8B-B14F-4D97-AF65-F5344CB8AC3E}">
        <p14:creationId xmlns:p14="http://schemas.microsoft.com/office/powerpoint/2010/main" val="391634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Two’s-Complement Integers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0000 0000 0000 0000 0000 0000 0000 0000</a:t>
            </a:r>
            <a:r>
              <a:rPr lang="en-US" baseline="-25000" dirty="0" smtClean="0"/>
              <a:t>two</a:t>
            </a:r>
            <a:r>
              <a:rPr lang="en-US" dirty="0" smtClean="0"/>
              <a:t> = 0</a:t>
            </a:r>
            <a:r>
              <a:rPr lang="en-US" baseline="-25000" dirty="0" smtClean="0"/>
              <a:t>ten</a:t>
            </a:r>
          </a:p>
          <a:p>
            <a:pPr>
              <a:buNone/>
            </a:pPr>
            <a:r>
              <a:rPr lang="en-US" dirty="0" smtClean="0"/>
              <a:t>0000 0000 0000 0000 0000 0000 0000 0001</a:t>
            </a:r>
            <a:r>
              <a:rPr lang="en-US" baseline="-25000" dirty="0" smtClean="0"/>
              <a:t>two</a:t>
            </a:r>
            <a:r>
              <a:rPr lang="en-US" dirty="0" smtClean="0"/>
              <a:t> = 1</a:t>
            </a:r>
            <a:r>
              <a:rPr lang="en-US" baseline="-25000" dirty="0" smtClean="0"/>
              <a:t>ten</a:t>
            </a:r>
            <a:endParaRPr lang="en-US" dirty="0" smtClean="0"/>
          </a:p>
          <a:p>
            <a:pPr>
              <a:buNone/>
            </a:pPr>
            <a:r>
              <a:rPr lang="en-US" dirty="0" smtClean="0"/>
              <a:t>0000 0000 0000 0000 0000 0000 0000 0010</a:t>
            </a:r>
            <a:r>
              <a:rPr lang="en-US" baseline="-25000" dirty="0" smtClean="0"/>
              <a:t>two</a:t>
            </a:r>
            <a:r>
              <a:rPr lang="en-US" dirty="0" smtClean="0"/>
              <a:t> = 2</a:t>
            </a:r>
            <a:r>
              <a:rPr lang="en-US" baseline="-25000" dirty="0" smtClean="0"/>
              <a:t>ten</a:t>
            </a:r>
            <a:endParaRPr lang="en-US" dirty="0" smtClean="0"/>
          </a:p>
          <a:p>
            <a:pPr>
              <a:buNone/>
              <a:tabLst>
                <a:tab pos="2517775" algn="l"/>
                <a:tab pos="5024438" algn="l"/>
              </a:tabLst>
            </a:pPr>
            <a:r>
              <a:rPr lang="en-US" dirty="0" smtClean="0"/>
              <a:t>		... 	...</a:t>
            </a:r>
          </a:p>
          <a:p>
            <a:pPr>
              <a:buNone/>
            </a:pPr>
            <a:r>
              <a:rPr lang="en-US" dirty="0" smtClean="0"/>
              <a:t>0111 1111 1111 1111 1111 1111 1111 1101</a:t>
            </a:r>
            <a:r>
              <a:rPr lang="en-US" baseline="-25000" dirty="0" smtClean="0"/>
              <a:t>two</a:t>
            </a:r>
            <a:r>
              <a:rPr lang="en-US" dirty="0" smtClean="0"/>
              <a:t> = 2,147,483,645</a:t>
            </a:r>
            <a:r>
              <a:rPr lang="en-US" baseline="-25000" dirty="0" smtClean="0"/>
              <a:t>ten</a:t>
            </a:r>
            <a:endParaRPr lang="en-US" dirty="0" smtClean="0"/>
          </a:p>
          <a:p>
            <a:pPr>
              <a:buNone/>
            </a:pPr>
            <a:r>
              <a:rPr lang="en-US" dirty="0" smtClean="0"/>
              <a:t>0111 1111 1111 1111 1111 1111 1111 1110</a:t>
            </a:r>
            <a:r>
              <a:rPr lang="en-US" baseline="-25000" dirty="0" smtClean="0"/>
              <a:t>two</a:t>
            </a:r>
            <a:r>
              <a:rPr lang="en-US" dirty="0" smtClean="0"/>
              <a:t> = 2,147,483,646</a:t>
            </a:r>
            <a:r>
              <a:rPr lang="en-US" baseline="-25000" dirty="0" smtClean="0"/>
              <a:t>ten</a:t>
            </a:r>
            <a:endParaRPr lang="en-US" dirty="0" smtClean="0"/>
          </a:p>
          <a:p>
            <a:pPr>
              <a:buNone/>
            </a:pPr>
            <a:r>
              <a:rPr lang="en-US" dirty="0" smtClean="0"/>
              <a:t>0111 1111 1111 1111 1111 1111 1111 1111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1000 0000 0000 0000 0000 0000 0000 0000</a:t>
            </a:r>
            <a:r>
              <a:rPr lang="en-US" baseline="-25000" dirty="0" smtClean="0"/>
              <a:t>two</a:t>
            </a:r>
            <a:r>
              <a:rPr lang="en-US" dirty="0" smtClean="0"/>
              <a:t> = –2,147,483,648</a:t>
            </a:r>
            <a:r>
              <a:rPr lang="en-US" baseline="-25000" dirty="0" smtClean="0"/>
              <a:t>ten</a:t>
            </a:r>
            <a:endParaRPr lang="en-US" dirty="0" smtClean="0"/>
          </a:p>
          <a:p>
            <a:pPr>
              <a:buNone/>
            </a:pPr>
            <a:r>
              <a:rPr lang="en-US" dirty="0" smtClean="0"/>
              <a:t>1000 0000 0000 0000 0000 0000 0000 0001</a:t>
            </a:r>
            <a:r>
              <a:rPr lang="en-US" baseline="-25000" dirty="0" smtClean="0"/>
              <a:t>two</a:t>
            </a:r>
            <a:r>
              <a:rPr lang="en-US" dirty="0" smtClean="0"/>
              <a:t> = –2,147,483,647</a:t>
            </a:r>
            <a:r>
              <a:rPr lang="en-US" baseline="-25000" dirty="0" smtClean="0"/>
              <a:t>ten</a:t>
            </a:r>
            <a:endParaRPr lang="en-US" dirty="0" smtClean="0"/>
          </a:p>
          <a:p>
            <a:pPr>
              <a:buNone/>
            </a:pPr>
            <a:r>
              <a:rPr lang="en-US" dirty="0" smtClean="0"/>
              <a:t>1000 0000 0000 0000 0000 0000 0000 0010</a:t>
            </a:r>
            <a:r>
              <a:rPr lang="en-US" baseline="-25000" dirty="0" smtClean="0"/>
              <a:t>two</a:t>
            </a:r>
            <a:r>
              <a:rPr lang="en-US" dirty="0" smtClean="0"/>
              <a:t> = –2,147,483,646</a:t>
            </a:r>
            <a:r>
              <a:rPr lang="en-US" baseline="-25000" dirty="0" smtClean="0"/>
              <a:t>ten</a:t>
            </a:r>
            <a:endParaRPr lang="en-US" dirty="0" smtClean="0"/>
          </a:p>
          <a:p>
            <a:pPr>
              <a:buNone/>
              <a:tabLst>
                <a:tab pos="2517775" algn="l"/>
                <a:tab pos="5024438" algn="l"/>
              </a:tabLst>
            </a:pPr>
            <a:r>
              <a:rPr lang="en-US" dirty="0" smtClean="0"/>
              <a:t>		... 	...</a:t>
            </a:r>
          </a:p>
          <a:p>
            <a:pPr>
              <a:buNone/>
            </a:pPr>
            <a:r>
              <a:rPr lang="en-US" dirty="0" smtClean="0"/>
              <a:t>1111 1111 1111 1111 1111 1111 1111 1101</a:t>
            </a:r>
            <a:r>
              <a:rPr lang="en-US" baseline="-25000" dirty="0" smtClean="0"/>
              <a:t>two</a:t>
            </a:r>
            <a:r>
              <a:rPr lang="en-US" dirty="0" smtClean="0"/>
              <a:t> = –3</a:t>
            </a:r>
            <a:r>
              <a:rPr lang="en-US" baseline="-25000" dirty="0" smtClean="0"/>
              <a:t>ten</a:t>
            </a:r>
            <a:endParaRPr lang="en-US" dirty="0" smtClean="0"/>
          </a:p>
          <a:p>
            <a:pPr>
              <a:buNone/>
            </a:pPr>
            <a:r>
              <a:rPr lang="en-US" dirty="0" smtClean="0"/>
              <a:t>1111 1111 1111 1111 1111 1111 1111 1110</a:t>
            </a:r>
            <a:r>
              <a:rPr lang="en-US" baseline="-25000" dirty="0" smtClean="0"/>
              <a:t>two</a:t>
            </a:r>
            <a:r>
              <a:rPr lang="en-US" dirty="0" smtClean="0"/>
              <a:t> = –2</a:t>
            </a:r>
            <a:r>
              <a:rPr lang="en-US" baseline="-25000" dirty="0" smtClean="0"/>
              <a:t>ten</a:t>
            </a:r>
            <a:endParaRPr lang="en-US" dirty="0" smtClean="0"/>
          </a:p>
          <a:p>
            <a:pPr>
              <a:buNone/>
            </a:pPr>
            <a:r>
              <a:rPr lang="en-US" dirty="0" smtClean="0"/>
              <a:t>1111 1111 1111 1111 1111 1111 1111 1111</a:t>
            </a:r>
            <a:r>
              <a:rPr lang="en-US" baseline="-25000" dirty="0" smtClean="0"/>
              <a:t>two</a:t>
            </a:r>
            <a:r>
              <a:rPr lang="en-US" dirty="0" smtClean="0"/>
              <a:t> = –1</a:t>
            </a:r>
            <a:r>
              <a:rPr lang="en-US" baseline="-25000" dirty="0" smtClean="0"/>
              <a:t>ten</a:t>
            </a:r>
            <a:endParaRPr lang="en-US" dirty="0"/>
          </a:p>
        </p:txBody>
      </p:sp>
      <p:sp>
        <p:nvSpPr>
          <p:cNvPr id="4" name="Date Placeholder 3"/>
          <p:cNvSpPr>
            <a:spLocks noGrp="1"/>
          </p:cNvSpPr>
          <p:nvPr>
            <p:ph type="dt" sz="half" idx="10"/>
          </p:nvPr>
        </p:nvSpPr>
        <p:spPr/>
        <p:txBody>
          <a:bodyPr/>
          <a:lstStyle/>
          <a:p>
            <a:fld id="{0DAFD0BC-260E-434D-9088-B05C87BE1229}" type="datetime1">
              <a:rPr lang="en-US" smtClean="0"/>
              <a:pPr/>
              <a:t>1/21/2016</a:t>
            </a:fld>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grpSp>
        <p:nvGrpSpPr>
          <p:cNvPr id="9" name="Group 11"/>
          <p:cNvGrpSpPr/>
          <p:nvPr/>
        </p:nvGrpSpPr>
        <p:grpSpPr>
          <a:xfrm>
            <a:off x="0" y="1024871"/>
            <a:ext cx="8166375" cy="4979534"/>
            <a:chOff x="0" y="1024871"/>
            <a:chExt cx="8166375" cy="4979534"/>
          </a:xfrm>
        </p:grpSpPr>
        <p:grpSp>
          <p:nvGrpSpPr>
            <p:cNvPr id="10" name="Group 8"/>
            <p:cNvGrpSpPr/>
            <p:nvPr/>
          </p:nvGrpSpPr>
          <p:grpSpPr>
            <a:xfrm>
              <a:off x="0" y="1024871"/>
              <a:ext cx="1268897" cy="4979534"/>
              <a:chOff x="0" y="1024871"/>
              <a:chExt cx="1268897" cy="4979534"/>
            </a:xfrm>
          </p:grpSpPr>
          <p:sp>
            <p:nvSpPr>
              <p:cNvPr id="7" name="Rounded Rectangle 6"/>
              <p:cNvSpPr/>
              <p:nvPr/>
            </p:nvSpPr>
            <p:spPr>
              <a:xfrm>
                <a:off x="501345" y="1492746"/>
                <a:ext cx="200539" cy="4511659"/>
              </a:xfrm>
              <a:prstGeom prst="roundRect">
                <a:avLst/>
              </a:prstGeom>
              <a:noFill/>
              <a:ln w="28575" cap="flat" cmpd="sng" algn="ctr">
                <a:solidFill>
                  <a:srgbClr val="3366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1024871"/>
                <a:ext cx="1268897" cy="523220"/>
              </a:xfrm>
              <a:prstGeom prst="rect">
                <a:avLst/>
              </a:prstGeom>
              <a:noFill/>
            </p:spPr>
            <p:txBody>
              <a:bodyPr wrap="none" rtlCol="0">
                <a:spAutoFit/>
              </a:bodyPr>
              <a:lstStyle/>
              <a:p>
                <a:r>
                  <a:rPr lang="en-US" sz="2800" dirty="0" smtClean="0">
                    <a:solidFill>
                      <a:srgbClr val="3366FF"/>
                    </a:solidFill>
                  </a:rPr>
                  <a:t>Sign Bit</a:t>
                </a:r>
                <a:endParaRPr lang="en-US" sz="2800" dirty="0">
                  <a:solidFill>
                    <a:srgbClr val="3366FF"/>
                  </a:solidFill>
                </a:endParaRPr>
              </a:p>
            </p:txBody>
          </p:sp>
        </p:grpSp>
        <p:cxnSp>
          <p:nvCxnSpPr>
            <p:cNvPr id="11" name="Straight Connector 10"/>
            <p:cNvCxnSpPr/>
            <p:nvPr/>
          </p:nvCxnSpPr>
          <p:spPr>
            <a:xfrm>
              <a:off x="0" y="3743006"/>
              <a:ext cx="8166375" cy="1114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99028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9244</TotalTime>
  <Words>1586</Words>
  <Application>Microsoft Office PowerPoint</Application>
  <PresentationFormat>On-screen Show (4:3)</PresentationFormat>
  <Paragraphs>367</Paragraphs>
  <Slides>32</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ＭＳ ゴシック</vt:lpstr>
      <vt:lpstr>ＭＳ Ｐゴシック</vt:lpstr>
      <vt:lpstr>Arial</vt:lpstr>
      <vt:lpstr>Calibri</vt:lpstr>
      <vt:lpstr>Courier</vt:lpstr>
      <vt:lpstr>Courier New</vt:lpstr>
      <vt:lpstr>Symbol</vt:lpstr>
      <vt:lpstr>Times</vt:lpstr>
      <vt:lpstr>Office Theme</vt:lpstr>
      <vt:lpstr>Image</vt:lpstr>
      <vt:lpstr>CS 61C:  Great Ideas in Computer Architecture  Lecture 2: Introduction to C, Part I</vt:lpstr>
      <vt:lpstr>Agenda</vt:lpstr>
      <vt:lpstr>Key Concepts</vt:lpstr>
      <vt:lpstr>Number Representation</vt:lpstr>
      <vt:lpstr>Number Representation</vt:lpstr>
      <vt:lpstr>Signed and Unsigned Integers</vt:lpstr>
      <vt:lpstr>Unsigned Integers</vt:lpstr>
      <vt:lpstr>Signed Integers and  Two’s-Complement Representation</vt:lpstr>
      <vt:lpstr>Two’s-Complement Integers</vt:lpstr>
      <vt:lpstr>Ways to Make Two’s Complement</vt:lpstr>
      <vt:lpstr>Binary Addition Example</vt:lpstr>
      <vt:lpstr>Two’s-Complement Examples</vt:lpstr>
      <vt:lpstr>PowerPoint Presentation</vt:lpstr>
      <vt:lpstr>PowerPoint Presentation</vt:lpstr>
      <vt:lpstr>Agenda</vt:lpstr>
      <vt:lpstr>ENIAC (U.Penn., 1946) First Electronic General-Purpose Computer</vt:lpstr>
      <vt:lpstr>EDSAC (Cambridge, 1949) First General Stored-Program Computer</vt:lpstr>
      <vt:lpstr>Components of a Computer</vt:lpstr>
      <vt:lpstr>Great Idea: Levels of Representation/Interpretation</vt:lpstr>
      <vt:lpstr>Introduction to C “The Universal Assembly Language”</vt:lpstr>
      <vt:lpstr>PowerPoint Presentation</vt:lpstr>
      <vt:lpstr>Intro to C</vt:lpstr>
      <vt:lpstr>Intro to C</vt:lpstr>
      <vt:lpstr>TIOBE Index of Language Popularity</vt:lpstr>
      <vt:lpstr>TIOBE Programming Community Index</vt:lpstr>
      <vt:lpstr>Disclaimer</vt:lpstr>
      <vt:lpstr>Agenda</vt:lpstr>
      <vt:lpstr>Compilation: Overview</vt:lpstr>
      <vt:lpstr>C Compilation Simplified Overview (more later in course)</vt:lpstr>
      <vt:lpstr>Compilation: Advantages</vt:lpstr>
      <vt:lpstr>Compilation: Disadvantages</vt:lpstr>
      <vt:lpstr>C Pre-Processor (CPP)</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Vladimir Stojanovic</cp:lastModifiedBy>
  <cp:revision>196</cp:revision>
  <cp:lastPrinted>2014-01-22T06:34:19Z</cp:lastPrinted>
  <dcterms:created xsi:type="dcterms:W3CDTF">2014-08-25T15:40:56Z</dcterms:created>
  <dcterms:modified xsi:type="dcterms:W3CDTF">2016-01-22T05:14:47Z</dcterms:modified>
</cp:coreProperties>
</file>