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Default Extension="pdf" ContentType="application/pdf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embeddings/oleObject2.bin" ContentType="application/vnd.openxmlformats-officedocument.oleObject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Default Extension="tiff" ContentType="image/tiff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1047" r:id="rId2"/>
    <p:sldId id="1060" r:id="rId3"/>
    <p:sldId id="1034" r:id="rId4"/>
    <p:sldId id="1061" r:id="rId5"/>
    <p:sldId id="1050" r:id="rId6"/>
    <p:sldId id="1054" r:id="rId7"/>
    <p:sldId id="1039" r:id="rId8"/>
    <p:sldId id="1055" r:id="rId9"/>
    <p:sldId id="1059" r:id="rId10"/>
    <p:sldId id="1062" r:id="rId11"/>
    <p:sldId id="1057" r:id="rId12"/>
    <p:sldId id="1058" r:id="rId13"/>
    <p:sldId id="1044" r:id="rId14"/>
    <p:sldId id="1045" r:id="rId15"/>
  </p:sldIdLst>
  <p:sldSz cx="9144000" cy="6858000" type="letter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clrMode="bw" frameSlides="1"/>
  <p:showPr showNarration="1" useTimings="0">
    <p:present/>
    <p:sldAll/>
    <p:penClr>
      <a:schemeClr val="tx1"/>
    </p:penClr>
  </p:showPr>
  <p:clrMru>
    <a:srgbClr val="212E5F"/>
    <a:srgbClr val="E8241C"/>
    <a:srgbClr val="32415C"/>
    <a:srgbClr val="FB0A10"/>
    <a:srgbClr val="94F0E4"/>
    <a:srgbClr val="5771A0"/>
    <a:srgbClr val="800080"/>
    <a:srgbClr val="66FF33"/>
    <a:srgbClr val="FF0000"/>
    <a:srgbClr val="33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1681" autoAdjust="0"/>
    <p:restoredTop sz="81191" autoAdjust="0"/>
  </p:normalViewPr>
  <p:slideViewPr>
    <p:cSldViewPr>
      <p:cViewPr varScale="1">
        <p:scale>
          <a:sx n="117" d="100"/>
          <a:sy n="117" d="100"/>
        </p:scale>
        <p:origin x="-576" y="-104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82" y="-90"/>
      </p:cViewPr>
      <p:guideLst>
        <p:guide orient="horz" pos="2931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8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3137" cy="4189412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2341" tIns="45360" rIns="92341" bIns="4536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580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1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51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6" tIns="45903" rIns="91806" bIns="4590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39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53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6" tIns="45903" rIns="91806" bIns="4590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8867" y="4420593"/>
            <a:ext cx="6052241" cy="4189711"/>
          </a:xfrm>
          <a:noFill/>
          <a:ln w="9525"/>
        </p:spPr>
        <p:txBody>
          <a:bodyPr lIns="90475" tIns="44444" rIns="90475" bIns="44444"/>
          <a:lstStyle/>
          <a:p>
            <a:endParaRPr lang="en-US"/>
          </a:p>
        </p:txBody>
      </p:sp>
      <p:sp>
        <p:nvSpPr>
          <p:cNvPr id="276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596900"/>
            <a:ext cx="4637087" cy="3478213"/>
          </a:xfr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4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867" y="4420591"/>
            <a:ext cx="6052241" cy="4189711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2341" tIns="45360" rIns="92341" bIns="4536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8403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10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0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8" tIns="45719" rIns="91438" bIns="4571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16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41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6" tIns="45903" rIns="91806" bIns="4590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37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43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4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6" tIns="45903" rIns="91806" bIns="4590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57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45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4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6" tIns="45903" rIns="91806" bIns="4590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8638" y="4421188"/>
            <a:ext cx="6051550" cy="4189412"/>
          </a:xfrm>
          <a:noFill/>
          <a:ln w="9525"/>
        </p:spPr>
        <p:txBody>
          <a:bodyPr lIns="92342" tIns="45361" rIns="92342" bIns="45361"/>
          <a:lstStyle/>
          <a:p>
            <a:r>
              <a:rPr lang="en-US">
                <a:latin typeface="Arial" charset="0"/>
              </a:rPr>
              <a:t>That is, any computer, no matter how primitive or advance, can be divided into five parts:</a:t>
            </a:r>
          </a:p>
          <a:p>
            <a:r>
              <a:rPr lang="en-US">
                <a:latin typeface="Arial" charset="0"/>
              </a:rPr>
              <a:t>1. The input devices bring the data from the outside world into the computer.</a:t>
            </a:r>
          </a:p>
          <a:p>
            <a:r>
              <a:rPr lang="en-US">
                <a:latin typeface="Arial" charset="0"/>
              </a:rPr>
              <a:t>2. These data are kept in the computer’s memory  until ...</a:t>
            </a:r>
          </a:p>
          <a:p>
            <a:r>
              <a:rPr lang="en-US">
                <a:latin typeface="Arial" charset="0"/>
              </a:rPr>
              <a:t>3. The datapath request and process them.</a:t>
            </a:r>
          </a:p>
          <a:p>
            <a:r>
              <a:rPr lang="en-US">
                <a:latin typeface="Arial" charset="0"/>
              </a:rPr>
              <a:t>4. The operation of the datapath is controlled by the computer’s controller.</a:t>
            </a:r>
          </a:p>
          <a:p>
            <a:r>
              <a:rPr lang="en-US">
                <a:latin typeface="Arial" charset="0"/>
              </a:rPr>
              <a:t>All the work done by the computer will NOT do us any good unless we can get the data back to the outside world. </a:t>
            </a:r>
          </a:p>
          <a:p>
            <a:r>
              <a:rPr lang="en-US">
                <a:latin typeface="Arial" charset="0"/>
              </a:rPr>
              <a:t> 5. Getting the data back to the outside world is the job of the output devices.</a:t>
            </a: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The most COMMON way to connect these 5 components together is to use a network of busses.</a:t>
            </a:r>
          </a:p>
        </p:txBody>
      </p:sp>
      <p:sp>
        <p:nvSpPr>
          <p:cNvPr id="21507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00150" y="596900"/>
            <a:ext cx="4635500" cy="3478213"/>
          </a:xfr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98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49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4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6" tIns="45903" rIns="91806" bIns="4590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8E3342FC-85AC-0141-B4E7-B626C592947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3767D12C-1D62-DB44-B351-8710E9C41DB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EB5093A4-CC93-424A-94EB-96D0AD625C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3848100" cy="992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2287588"/>
            <a:ext cx="3848100" cy="993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143000"/>
            <a:ext cx="7848600" cy="2138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01C1680E-D985-8A48-BA9E-A9F7CF2082B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F08356AB-6050-C54D-8146-0D0927CCFB8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344601BE-1874-5548-A792-BFB77CD508AE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50361CD5-B477-9E43-A365-B6CBAABDE15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CD69752C-0324-1C40-9504-CBF4C9360C2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4F050E0-6EC7-2D45-8299-7B7E99CE3E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9956C743-C58C-B546-AEA2-8065E3DEDFB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0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59692" y="13022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1298" y="1395380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0612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58E6A8A-592E-AF43-B50A-9BAEEB4055E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914400" y="6654800"/>
            <a:ext cx="4953000" cy="20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CS61C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 </a:t>
            </a:r>
            <a:r>
              <a:rPr lang="en-US" sz="1000" b="1" dirty="0" smtClean="0">
                <a:solidFill>
                  <a:srgbClr val="FFFF00"/>
                </a:solidFill>
                <a:latin typeface="18 VAG Rounded Black   09390"/>
              </a:rPr>
              <a:t>L40 </a:t>
            </a:r>
            <a:r>
              <a:rPr lang="en-US" sz="1000" b="1" baseline="0" dirty="0" smtClean="0">
                <a:solidFill>
                  <a:srgbClr val="FFFF00"/>
                </a:solidFill>
                <a:latin typeface="18 VAG Rounded Black   09390"/>
              </a:rPr>
              <a:t>Summary &amp; Goodbye 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000" b="1">
                <a:solidFill>
                  <a:schemeClr val="tx1"/>
                </a:solidFill>
                <a:latin typeface="18 VAG Rounded Black   09390"/>
              </a:rPr>
              <a:pPr>
                <a:defRPr/>
              </a:pPr>
              <a:t>‹#›</a:t>
            </a:fld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7492876" y="6651625"/>
            <a:ext cx="1654299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>
                <a:solidFill>
                  <a:schemeClr val="tx1"/>
                </a:solidFill>
                <a:latin typeface="18 VAG Rounded Black   09390"/>
              </a:rPr>
              <a:t>Garcia,</a:t>
            </a:r>
            <a:r>
              <a:rPr lang="en-US" sz="1000" b="1" baseline="0">
                <a:solidFill>
                  <a:schemeClr val="tx1"/>
                </a:solidFill>
                <a:latin typeface="18 VAG Rounded Black   09390"/>
              </a:rPr>
              <a:t> Spring 2014 </a:t>
            </a:r>
            <a:r>
              <a:rPr lang="en-US" sz="1000" b="1">
                <a:solidFill>
                  <a:schemeClr val="tx1"/>
                </a:solidFill>
                <a:latin typeface="18 VAG Rounded Black   09390"/>
              </a:rPr>
              <a:t>© UCB</a:t>
            </a:r>
          </a:p>
        </p:txBody>
      </p:sp>
      <p:pic>
        <p:nvPicPr>
          <p:cNvPr id="1034" name="Picture 14"/>
          <p:cNvPicPr>
            <a:picLocks noChangeAspect="1" noChangeArrowheads="1"/>
          </p:cNvPicPr>
          <p:nvPr userDrawn="1"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192838"/>
            <a:ext cx="8509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65" charset="2"/>
        <a:buChar char=""/>
        <a:defRPr sz="3000" b="0" i="0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65" charset="2"/>
        <a:buChar char=""/>
        <a:defRPr sz="2600" b="0" i="0" kern="1200">
          <a:solidFill>
            <a:schemeClr val="accent3">
              <a:lumMod val="40000"/>
              <a:lumOff val="60000"/>
            </a:schemeClr>
          </a:solidFill>
          <a:latin typeface="18 VAG Rounded Light   02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65" charset="2"/>
        <a:buChar char=""/>
        <a:defRPr sz="2400" b="0" i="0" kern="1200">
          <a:solidFill>
            <a:schemeClr val="tx2">
              <a:lumMod val="90000"/>
            </a:schemeClr>
          </a:solidFill>
          <a:latin typeface="18 VAG Rounded Light   02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65" charset="2"/>
        <a:buChar char=""/>
        <a:defRPr sz="2200" b="0" i="0" kern="1200">
          <a:solidFill>
            <a:srgbClr val="F273AF"/>
          </a:solidFill>
          <a:latin typeface="18 VAG Rounded Light   02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65" charset="2"/>
        <a:buChar char=""/>
        <a:defRPr sz="2000" b="0" i="0" kern="1200">
          <a:solidFill>
            <a:schemeClr val="tx1"/>
          </a:solidFill>
          <a:latin typeface="18 VAG Rounded Light   02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df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df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7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8.jpe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1.tiff"/><Relationship Id="rId6" Type="http://schemas.openxmlformats.org/officeDocument/2006/relationships/image" Target="../media/image12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1600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981200" y="318428"/>
            <a:ext cx="6629400" cy="2724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2800" b="1" dirty="0">
                <a:solidFill>
                  <a:schemeClr val="bg2"/>
                </a:solidFill>
                <a:latin typeface="Courier"/>
                <a:cs typeface="Courier"/>
              </a:rPr>
              <a:t>inst.eecs.berkeley.edu/~cs61c</a:t>
            </a:r>
            <a:r>
              <a:rPr lang="en-US" sz="3200" b="1" dirty="0">
                <a:solidFill>
                  <a:schemeClr val="bg2"/>
                </a:solidFill>
                <a:latin typeface="Courier"/>
                <a:cs typeface="Courier"/>
              </a:rPr>
              <a:t> </a:t>
            </a:r>
            <a:r>
              <a:rPr lang="en-US" sz="3200" b="1" dirty="0">
                <a:solidFill>
                  <a:schemeClr val="accent2"/>
                </a:solidFill>
                <a:latin typeface="18 VAG Rounded Light   02390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18 VAG Rounded Light   02390"/>
              </a:rPr>
            </a:br>
            <a:r>
              <a:rPr lang="en-US" sz="3600" b="1" dirty="0">
                <a:solidFill>
                  <a:schemeClr val="tx2"/>
                </a:solidFill>
                <a:latin typeface="18 VAG Rounded Light   02390"/>
                <a:cs typeface=""/>
              </a:rPr>
              <a:t>UCB CS61C</a:t>
            </a:r>
            <a:br>
              <a:rPr lang="en-US" sz="3600" b="1" dirty="0">
                <a:solidFill>
                  <a:schemeClr val="tx2"/>
                </a:solidFill>
                <a:latin typeface="18 VAG Rounded Light   02390"/>
                <a:cs typeface=""/>
              </a:rPr>
            </a:br>
            <a:r>
              <a:rPr lang="en-US" sz="2800" b="1" dirty="0">
                <a:solidFill>
                  <a:schemeClr val="tx2"/>
                </a:solidFill>
                <a:latin typeface="18 VAG Rounded Light   02390"/>
                <a:cs typeface=""/>
              </a:rPr>
              <a:t>Great Ideas in Computer Architecture</a:t>
            </a:r>
            <a:br>
              <a:rPr lang="en-US" sz="2800" b="1" dirty="0">
                <a:solidFill>
                  <a:schemeClr val="tx2"/>
                </a:solidFill>
                <a:latin typeface="18 VAG Rounded Light   02390"/>
                <a:cs typeface=""/>
              </a:rPr>
            </a:br>
            <a:r>
              <a:rPr lang="en-US" sz="2800" b="1" dirty="0">
                <a:solidFill>
                  <a:schemeClr val="tx2"/>
                </a:solidFill>
                <a:latin typeface="18 VAG Rounded Light   02390"/>
                <a:cs typeface=""/>
              </a:rPr>
              <a:t>(aka Machine Structures)</a:t>
            </a:r>
            <a:r>
              <a:rPr lang="en-US" sz="3200" b="1" dirty="0" smtClean="0">
                <a:solidFill>
                  <a:schemeClr val="tx2"/>
                </a:solidFill>
                <a:latin typeface="18 VAG Rounded Light   02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Light   02390"/>
                <a:cs typeface=""/>
              </a:rPr>
            </a:br>
            <a:endParaRPr lang="en-US" sz="3200" b="1" dirty="0" smtClean="0">
              <a:solidFill>
                <a:schemeClr val="tx2"/>
              </a:solidFill>
              <a:latin typeface="18 VAG Rounded Light   02390"/>
              <a:cs typeface=""/>
            </a:endParaRPr>
          </a:p>
          <a:p>
            <a:pPr algn="ctr">
              <a:lnSpc>
                <a:spcPct val="77000"/>
              </a:lnSpc>
            </a:pPr>
            <a:r>
              <a:rPr lang="en-US" sz="3200" b="1" dirty="0" smtClean="0">
                <a:latin typeface="18 VAG Rounded Light   02390"/>
                <a:cs typeface=""/>
              </a:rPr>
              <a:t>Lecture 40 – </a:t>
            </a:r>
            <a:br>
              <a:rPr lang="en-US" sz="3200" b="1" dirty="0" smtClean="0">
                <a:latin typeface="18 VAG Rounded Light   02390"/>
                <a:cs typeface=""/>
              </a:rPr>
            </a:br>
            <a:r>
              <a:rPr lang="en-US" sz="3200" b="1" dirty="0" smtClean="0">
                <a:latin typeface="18 VAG Rounded Light   02390"/>
                <a:cs typeface=""/>
              </a:rPr>
              <a:t>Summary &amp; Goodbye</a:t>
            </a:r>
            <a:endParaRPr lang="en-US" sz="3200" b="1" dirty="0">
              <a:solidFill>
                <a:schemeClr val="tx1"/>
              </a:solidFill>
              <a:latin typeface="18 VAG Rounded Light   02390"/>
              <a:cs typeface=""/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ctrTitle"/>
          </p:nvPr>
        </p:nvSpPr>
        <p:spPr>
          <a:xfrm>
            <a:off x="381000" y="3124200"/>
            <a:ext cx="8382000" cy="685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Top 10 breakthrough technologies (Mit TR)</a:t>
            </a:r>
            <a:endParaRPr lang="en-US" sz="2800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6200" y="2438400"/>
            <a:ext cx="2209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2"/>
                </a:solidFill>
                <a:latin typeface="18 VAG Rounded Bold   07390"/>
              </a:rPr>
              <a:t>Sr Lecturer SOE Dan Garcia</a:t>
            </a:r>
          </a:p>
          <a:p>
            <a:pPr algn="ctr">
              <a:defRPr/>
            </a:pPr>
            <a:endParaRPr lang="en-US" sz="2000" b="1" dirty="0">
              <a:solidFill>
                <a:schemeClr val="bg2"/>
              </a:solidFill>
              <a:latin typeface="18 VAG Rounded Bold   07390"/>
            </a:endParaRPr>
          </a:p>
        </p:txBody>
      </p:sp>
      <p:sp>
        <p:nvSpPr>
          <p:cNvPr id="15367" name="Subtitle 48"/>
          <p:cNvSpPr txBox="1">
            <a:spLocks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>
            <a:prstTxWarp prst="textNoShape">
              <a:avLst/>
            </a:prstTxWarp>
          </a:bodyPr>
          <a:lstStyle/>
          <a:p>
            <a:pPr algn="ctr"/>
            <a:r>
              <a:rPr lang="en-US" sz="2300" b="1" dirty="0" smtClean="0">
                <a:latin typeface="Courier"/>
                <a:cs typeface="Courier"/>
              </a:rPr>
              <a:t>www.technologyreview.com/lists/technologies/2014/</a:t>
            </a:r>
          </a:p>
        </p:txBody>
      </p:sp>
      <p:sp>
        <p:nvSpPr>
          <p:cNvPr id="54" name="Oval 53"/>
          <p:cNvSpPr/>
          <p:nvPr/>
        </p:nvSpPr>
        <p:spPr>
          <a:xfrm>
            <a:off x="1828800" y="6386052"/>
            <a:ext cx="54864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Rectangle 97"/>
          <p:cNvSpPr>
            <a:spLocks noChangeArrowheads="1"/>
          </p:cNvSpPr>
          <p:nvPr/>
        </p:nvSpPr>
        <p:spPr bwMode="auto">
          <a:xfrm>
            <a:off x="4343400" y="1902023"/>
            <a:ext cx="1828800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18 VAG Rounded Light   02390"/>
                <a:ea typeface="ＭＳ Ｐゴシック" pitchFamily="1" charset="-128"/>
                <a:cs typeface="ＭＳ Ｐゴシック" pitchFamily="1" charset="-128"/>
              </a:rPr>
              <a:t>Register your iclickers!</a:t>
            </a:r>
            <a:endParaRPr lang="en-US" sz="1200" b="1" dirty="0">
              <a:solidFill>
                <a:schemeClr val="bg1"/>
              </a:solidFill>
              <a:latin typeface="18 VAG Rounded Light   02390"/>
            </a:endParaRPr>
          </a:p>
        </p:txBody>
      </p:sp>
      <p:pic>
        <p:nvPicPr>
          <p:cNvPr id="12" name="Picture 11" descr="Screen Shot 2014-04-29 at 9.43.09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3657600"/>
            <a:ext cx="2729077" cy="2759178"/>
          </a:xfrm>
          <a:prstGeom prst="rect">
            <a:avLst/>
          </a:prstGeom>
        </p:spPr>
      </p:pic>
      <p:pic>
        <p:nvPicPr>
          <p:cNvPr id="13" name="Picture 12" descr="Screen Shot 2014-04-29 at 9.43.09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57600"/>
            <a:ext cx="2659926" cy="275917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534400" cy="5341938"/>
          </a:xfrm>
        </p:spPr>
        <p:txBody>
          <a:bodyPr/>
          <a:lstStyle/>
          <a:p>
            <a:pPr>
              <a:lnSpc>
                <a:spcPct val="65000"/>
              </a:lnSpc>
              <a:spcAft>
                <a:spcPts val="0"/>
              </a:spcAft>
            </a:pPr>
            <a:r>
              <a:rPr lang="en-US" sz="2800" dirty="0" err="1">
                <a:solidFill>
                  <a:srgbClr val="FFFF00"/>
                </a:solidFill>
              </a:rPr>
              <a:t>CS150 </a:t>
            </a:r>
            <a:r>
              <a:rPr lang="en-US" sz="2800" dirty="0"/>
              <a:t>(Digital Systems Design Techniques) </a:t>
            </a:r>
          </a:p>
          <a:p>
            <a:pPr lvl="1">
              <a:lnSpc>
                <a:spcPct val="75000"/>
              </a:lnSpc>
              <a:spcAft>
                <a:spcPts val="0"/>
              </a:spcAft>
            </a:pPr>
            <a:r>
              <a:rPr lang="en-US" sz="2400" dirty="0"/>
              <a:t>If you liked SDS, this is a great follow-on course!</a:t>
            </a:r>
          </a:p>
          <a:p>
            <a:pPr>
              <a:lnSpc>
                <a:spcPct val="65000"/>
              </a:lnSpc>
              <a:spcAft>
                <a:spcPts val="0"/>
              </a:spcAft>
            </a:pPr>
            <a:r>
              <a:rPr lang="en-US" sz="2800" dirty="0" err="1">
                <a:solidFill>
                  <a:srgbClr val="FFFF00"/>
                </a:solidFill>
              </a:rPr>
              <a:t>CS9 series </a:t>
            </a:r>
            <a:r>
              <a:rPr lang="en-US" sz="2800" dirty="0"/>
              <a:t>(learn a second language) </a:t>
            </a:r>
          </a:p>
          <a:p>
            <a:pPr lvl="1">
              <a:lnSpc>
                <a:spcPct val="75000"/>
              </a:lnSpc>
              <a:spcAft>
                <a:spcPts val="0"/>
              </a:spcAft>
            </a:pPr>
            <a:r>
              <a:rPr lang="en-US" sz="2400" dirty="0"/>
              <a:t>I would recommend Python next, CS9H</a:t>
            </a:r>
            <a:endParaRPr lang="en-US" sz="2800" dirty="0" err="1">
              <a:solidFill>
                <a:schemeClr val="accent2"/>
              </a:solidFill>
            </a:endParaRPr>
          </a:p>
          <a:p>
            <a:pPr>
              <a:lnSpc>
                <a:spcPct val="65000"/>
              </a:lnSpc>
              <a:spcAft>
                <a:spcPts val="0"/>
              </a:spcAft>
            </a:pPr>
            <a:r>
              <a:rPr lang="en-US" sz="2800" dirty="0" err="1">
                <a:solidFill>
                  <a:srgbClr val="FFFF00"/>
                </a:solidFill>
              </a:rPr>
              <a:t>GamesCrafters DeCal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/>
              <a:t>(Game Theory R &amp; D) </a:t>
            </a:r>
          </a:p>
          <a:p>
            <a:pPr lvl="1">
              <a:lnSpc>
                <a:spcPct val="75000"/>
              </a:lnSpc>
              <a:spcAft>
                <a:spcPts val="0"/>
              </a:spcAft>
            </a:pPr>
            <a:r>
              <a:rPr lang="en-US" sz="2400" dirty="0"/>
              <a:t>Develop SW, analysis on 2-person games of no chance. (e.g., go, chess, connect-4, </a:t>
            </a:r>
            <a:r>
              <a:rPr lang="en-US" sz="2400" dirty="0" err="1"/>
              <a:t>nim</a:t>
            </a:r>
            <a:r>
              <a:rPr lang="en-US" sz="2400" dirty="0"/>
              <a:t>, etc.)</a:t>
            </a:r>
          </a:p>
          <a:p>
            <a:pPr lvl="1">
              <a:lnSpc>
                <a:spcPct val="75000"/>
              </a:lnSpc>
              <a:spcAft>
                <a:spcPts val="0"/>
              </a:spcAft>
            </a:pPr>
            <a:r>
              <a:rPr lang="en-US" sz="2400" dirty="0" err="1">
                <a:solidFill>
                  <a:schemeClr val="accent1"/>
                </a:solidFill>
              </a:rPr>
              <a:t>Req</a:t>
            </a:r>
            <a:r>
              <a:rPr lang="en-US" sz="2400" dirty="0">
                <a:solidFill>
                  <a:schemeClr val="accent1"/>
                </a:solidFill>
              </a:rPr>
              <a:t>: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>
                <a:solidFill>
                  <a:schemeClr val="accent1"/>
                </a:solidFill>
              </a:rPr>
              <a:t>Game Theory / SW Interest</a:t>
            </a:r>
            <a:endParaRPr lang="en-US" sz="2800" dirty="0" smtClean="0">
              <a:solidFill>
                <a:schemeClr val="accent1"/>
              </a:solidFill>
            </a:endParaRPr>
          </a:p>
          <a:p>
            <a:pPr>
              <a:lnSpc>
                <a:spcPct val="65000"/>
              </a:lnSpc>
              <a:spcAft>
                <a:spcPts val="0"/>
              </a:spcAft>
            </a:pPr>
            <a:r>
              <a:rPr lang="en-US" sz="2800" dirty="0" smtClean="0">
                <a:solidFill>
                  <a:srgbClr val="FFFF00"/>
                </a:solidFill>
              </a:rPr>
              <a:t>MS</a:t>
            </a:r>
            <a:r>
              <a:rPr lang="en-US" sz="2800" dirty="0">
                <a:solidFill>
                  <a:srgbClr val="FFFF00"/>
                </a:solidFill>
              </a:rPr>
              <a:t>-DOS X DeCal </a:t>
            </a:r>
            <a:r>
              <a:rPr lang="en-US" sz="2800" dirty="0"/>
              <a:t>(Mac Student Developers)</a:t>
            </a:r>
          </a:p>
          <a:p>
            <a:pPr lvl="1">
              <a:lnSpc>
                <a:spcPct val="75000"/>
              </a:lnSpc>
              <a:spcAft>
                <a:spcPts val="0"/>
              </a:spcAft>
            </a:pPr>
            <a:r>
              <a:rPr lang="en-US" sz="2400" dirty="0"/>
              <a:t>Learn to program Macintoshes. </a:t>
            </a:r>
          </a:p>
          <a:p>
            <a:pPr lvl="1">
              <a:lnSpc>
                <a:spcPct val="75000"/>
              </a:lnSpc>
              <a:spcAft>
                <a:spcPts val="0"/>
              </a:spcAft>
            </a:pPr>
            <a:r>
              <a:rPr lang="en-US" sz="2400" dirty="0" err="1">
                <a:solidFill>
                  <a:schemeClr val="accent1"/>
                </a:solidFill>
              </a:rPr>
              <a:t>Req</a:t>
            </a:r>
            <a:r>
              <a:rPr lang="en-US" sz="2400" dirty="0">
                <a:solidFill>
                  <a:schemeClr val="accent1"/>
                </a:solidFill>
              </a:rPr>
              <a:t>: Interest. Owning a </a:t>
            </a:r>
            <a:r>
              <a:rPr lang="en-US" sz="2400" dirty="0" err="1">
                <a:solidFill>
                  <a:schemeClr val="accent1"/>
                </a:solidFill>
              </a:rPr>
              <a:t>mac</a:t>
            </a:r>
            <a:r>
              <a:rPr lang="en-US" sz="2400" dirty="0">
                <a:solidFill>
                  <a:schemeClr val="accent1"/>
                </a:solidFill>
              </a:rPr>
              <a:t> helps, not required.</a:t>
            </a:r>
            <a:endParaRPr lang="en-US" sz="2400" dirty="0"/>
          </a:p>
          <a:p>
            <a:pPr>
              <a:lnSpc>
                <a:spcPct val="65000"/>
              </a:lnSpc>
              <a:spcAft>
                <a:spcPts val="0"/>
              </a:spcAft>
            </a:pPr>
            <a:r>
              <a:rPr lang="en-US" sz="2800" dirty="0" smtClean="0">
                <a:solidFill>
                  <a:srgbClr val="FFFF00"/>
                </a:solidFill>
              </a:rPr>
              <a:t>UCBUGG DeCal </a:t>
            </a:r>
            <a:r>
              <a:rPr lang="en-US" sz="2800" dirty="0"/>
              <a:t>(Recreational Graphics)</a:t>
            </a:r>
          </a:p>
          <a:p>
            <a:pPr lvl="1">
              <a:lnSpc>
                <a:spcPct val="75000"/>
              </a:lnSpc>
              <a:spcAft>
                <a:spcPts val="0"/>
              </a:spcAft>
            </a:pPr>
            <a:r>
              <a:rPr lang="en-US" sz="2400" dirty="0"/>
              <a:t>Develop computer-generated images, animations. </a:t>
            </a:r>
          </a:p>
          <a:p>
            <a:pPr lvl="1">
              <a:lnSpc>
                <a:spcPct val="75000"/>
              </a:lnSpc>
              <a:spcAft>
                <a:spcPts val="0"/>
              </a:spcAft>
            </a:pPr>
            <a:r>
              <a:rPr lang="en-US" sz="2400" dirty="0" err="1">
                <a:solidFill>
                  <a:schemeClr val="accent1"/>
                </a:solidFill>
              </a:rPr>
              <a:t>Req</a:t>
            </a:r>
            <a:r>
              <a:rPr lang="en-US" sz="2400" dirty="0">
                <a:solidFill>
                  <a:schemeClr val="accent1"/>
                </a:solidFill>
              </a:rPr>
              <a:t>: 3D interest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 Next Semester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97850" cy="4746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/>
              <a:t>Review: 5 components of any Computer</a:t>
            </a:r>
          </a:p>
        </p:txBody>
      </p:sp>
      <p:sp>
        <p:nvSpPr>
          <p:cNvPr id="1854467" name="Rectangle 3"/>
          <p:cNvSpPr>
            <a:spLocks noChangeArrowheads="1"/>
          </p:cNvSpPr>
          <p:nvPr/>
        </p:nvSpPr>
        <p:spPr bwMode="auto">
          <a:xfrm>
            <a:off x="3048000" y="2590800"/>
            <a:ext cx="5143500" cy="300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854477" name="Rectangle 13"/>
          <p:cNvSpPr>
            <a:spLocks noChangeArrowheads="1"/>
          </p:cNvSpPr>
          <p:nvPr/>
        </p:nvSpPr>
        <p:spPr bwMode="auto">
          <a:xfrm>
            <a:off x="3429000" y="3149600"/>
            <a:ext cx="1460500" cy="2197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485" name="Rectangle 14"/>
          <p:cNvSpPr>
            <a:spLocks noChangeArrowheads="1"/>
          </p:cNvSpPr>
          <p:nvPr/>
        </p:nvSpPr>
        <p:spPr bwMode="auto">
          <a:xfrm>
            <a:off x="3467100" y="3282950"/>
            <a:ext cx="1395413" cy="528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chemeClr val="tx1"/>
                </a:solidFill>
                <a:latin typeface="18 VAG Rounded Bold   07390" charset="0"/>
              </a:rPr>
              <a:t> Processor</a:t>
            </a:r>
          </a:p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chemeClr val="tx1"/>
                </a:solidFill>
                <a:latin typeface="18 VAG Rounded Bold   07390" charset="0"/>
              </a:rPr>
              <a:t> </a:t>
            </a:r>
          </a:p>
        </p:txBody>
      </p:sp>
      <p:sp>
        <p:nvSpPr>
          <p:cNvPr id="1854479" name="Rectangle 15"/>
          <p:cNvSpPr>
            <a:spLocks noChangeArrowheads="1"/>
          </p:cNvSpPr>
          <p:nvPr/>
        </p:nvSpPr>
        <p:spPr bwMode="auto">
          <a:xfrm>
            <a:off x="5080000" y="3149600"/>
            <a:ext cx="1333500" cy="2222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854480" name="Rectangle 16"/>
          <p:cNvSpPr>
            <a:spLocks noChangeArrowheads="1"/>
          </p:cNvSpPr>
          <p:nvPr/>
        </p:nvSpPr>
        <p:spPr bwMode="auto">
          <a:xfrm>
            <a:off x="6578600" y="3149600"/>
            <a:ext cx="1333500" cy="2222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488" name="Rectangle 17"/>
          <p:cNvSpPr>
            <a:spLocks noChangeArrowheads="1"/>
          </p:cNvSpPr>
          <p:nvPr/>
        </p:nvSpPr>
        <p:spPr bwMode="auto">
          <a:xfrm>
            <a:off x="4800600" y="2641600"/>
            <a:ext cx="1911350" cy="48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3200" b="1">
                <a:solidFill>
                  <a:schemeClr val="tx1"/>
                </a:solidFill>
                <a:latin typeface="18 VAG Rounded Bold   07390" charset="0"/>
              </a:rPr>
              <a:t>Computer</a:t>
            </a:r>
          </a:p>
        </p:txBody>
      </p:sp>
      <p:sp>
        <p:nvSpPr>
          <p:cNvPr id="1854482" name="AutoShape 18"/>
          <p:cNvSpPr>
            <a:spLocks noChangeArrowheads="1"/>
          </p:cNvSpPr>
          <p:nvPr/>
        </p:nvSpPr>
        <p:spPr bwMode="auto">
          <a:xfrm>
            <a:off x="3632200" y="3835400"/>
            <a:ext cx="1079500" cy="5969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854483" name="AutoShape 19"/>
          <p:cNvSpPr>
            <a:spLocks noChangeArrowheads="1"/>
          </p:cNvSpPr>
          <p:nvPr/>
        </p:nvSpPr>
        <p:spPr bwMode="auto">
          <a:xfrm>
            <a:off x="3632200" y="4597400"/>
            <a:ext cx="1079500" cy="5969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2000"/>
          </a:p>
        </p:txBody>
      </p:sp>
      <p:sp>
        <p:nvSpPr>
          <p:cNvPr id="20491" name="Rectangle 20"/>
          <p:cNvSpPr>
            <a:spLocks noChangeArrowheads="1"/>
          </p:cNvSpPr>
          <p:nvPr/>
        </p:nvSpPr>
        <p:spPr bwMode="auto">
          <a:xfrm>
            <a:off x="3697288" y="3862388"/>
            <a:ext cx="989012" cy="528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rgbClr val="FFFF00"/>
                </a:solidFill>
                <a:latin typeface="18 VAG Rounded Bold   07390" charset="0"/>
              </a:rPr>
              <a:t>Control</a:t>
            </a:r>
          </a:p>
          <a:p>
            <a:pPr algn="ctr">
              <a:lnSpc>
                <a:spcPct val="85000"/>
              </a:lnSpc>
            </a:pPr>
            <a:r>
              <a:rPr lang="en-US" sz="1800">
                <a:solidFill>
                  <a:schemeClr val="tx1"/>
                </a:solidFill>
                <a:latin typeface="18 VAG Rounded Bold   07390" charset="0"/>
              </a:rPr>
              <a:t>(“brain”)</a:t>
            </a:r>
            <a:endParaRPr lang="en-US" sz="1800" b="1">
              <a:solidFill>
                <a:schemeClr val="tx1"/>
              </a:solidFill>
              <a:latin typeface="18 VAG Rounded Bold   07390" charset="0"/>
            </a:endParaRPr>
          </a:p>
        </p:txBody>
      </p:sp>
      <p:sp>
        <p:nvSpPr>
          <p:cNvPr id="20492" name="Rectangle 21"/>
          <p:cNvSpPr>
            <a:spLocks noChangeArrowheads="1"/>
          </p:cNvSpPr>
          <p:nvPr/>
        </p:nvSpPr>
        <p:spPr bwMode="auto">
          <a:xfrm>
            <a:off x="3614837" y="4673600"/>
            <a:ext cx="1128514" cy="5291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rgbClr val="FFFF00"/>
                </a:solidFill>
                <a:latin typeface="18 VAG Rounded Bold   07390" charset="0"/>
              </a:rPr>
              <a:t>Datapath</a:t>
            </a:r>
            <a:r>
              <a:rPr lang="en-US" sz="1800" b="1">
                <a:solidFill>
                  <a:schemeClr val="tx1"/>
                </a:solidFill>
                <a:latin typeface="18 VAG Rounded Bold   07390" charset="0"/>
              </a:rPr>
              <a:t/>
            </a:r>
            <a:br>
              <a:rPr lang="en-US" sz="1800" b="1">
                <a:solidFill>
                  <a:schemeClr val="tx1"/>
                </a:solidFill>
                <a:latin typeface="18 VAG Rounded Bold   07390" charset="0"/>
              </a:rPr>
            </a:br>
            <a:r>
              <a:rPr lang="en-US" sz="1800" b="1">
                <a:solidFill>
                  <a:schemeClr val="tx1"/>
                </a:solidFill>
                <a:latin typeface="18 VAG Rounded Bold   07390" charset="0"/>
              </a:rPr>
              <a:t>(“brawn”)</a:t>
            </a:r>
            <a:endParaRPr lang="en-US" sz="1800" b="1">
              <a:solidFill>
                <a:srgbClr val="FFFF00"/>
              </a:solidFill>
              <a:latin typeface="18 VAG Rounded Bold   07390" charset="0"/>
            </a:endParaRPr>
          </a:p>
        </p:txBody>
      </p:sp>
      <p:sp>
        <p:nvSpPr>
          <p:cNvPr id="20493" name="Rectangle 22"/>
          <p:cNvSpPr>
            <a:spLocks noChangeArrowheads="1"/>
          </p:cNvSpPr>
          <p:nvPr/>
        </p:nvSpPr>
        <p:spPr bwMode="auto">
          <a:xfrm>
            <a:off x="5162550" y="3952983"/>
            <a:ext cx="1162050" cy="10000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rgbClr val="FFFF00"/>
                </a:solidFill>
                <a:latin typeface="18 VAG Rounded Bold   07390" charset="0"/>
              </a:rPr>
              <a:t>Memory</a:t>
            </a:r>
          </a:p>
          <a:p>
            <a:pPr algn="ctr">
              <a:lnSpc>
                <a:spcPct val="85000"/>
              </a:lnSpc>
            </a:pPr>
            <a:endParaRPr lang="en-US" sz="1800" b="1">
              <a:solidFill>
                <a:schemeClr val="tx1"/>
              </a:solidFill>
              <a:latin typeface="18 VAG Rounded Bold   07390" charset="0"/>
            </a:endParaRPr>
          </a:p>
          <a:p>
            <a:pPr algn="ctr">
              <a:lnSpc>
                <a:spcPct val="85000"/>
              </a:lnSpc>
            </a:pPr>
            <a:endParaRPr lang="en-US" sz="1800" b="1">
              <a:solidFill>
                <a:schemeClr val="tx1"/>
              </a:solidFill>
              <a:latin typeface="18 VAG Rounded Bold   07390" charset="0"/>
            </a:endParaRPr>
          </a:p>
          <a:p>
            <a:pPr algn="ctr">
              <a:lnSpc>
                <a:spcPct val="85000"/>
              </a:lnSpc>
            </a:pPr>
            <a:endParaRPr lang="en-US" sz="1800" b="1">
              <a:solidFill>
                <a:schemeClr val="tx1"/>
              </a:solidFill>
              <a:latin typeface="18 VAG Rounded Bold   07390" charset="0"/>
            </a:endParaRPr>
          </a:p>
        </p:txBody>
      </p:sp>
      <p:sp>
        <p:nvSpPr>
          <p:cNvPr id="20494" name="Rectangle 23"/>
          <p:cNvSpPr>
            <a:spLocks noChangeArrowheads="1"/>
          </p:cNvSpPr>
          <p:nvPr/>
        </p:nvSpPr>
        <p:spPr bwMode="auto">
          <a:xfrm>
            <a:off x="6711950" y="3276600"/>
            <a:ext cx="1060450" cy="293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chemeClr val="tx1"/>
                </a:solidFill>
                <a:latin typeface="18 VAG Rounded Bold   07390" charset="0"/>
              </a:rPr>
              <a:t>Devices</a:t>
            </a:r>
          </a:p>
        </p:txBody>
      </p:sp>
      <p:sp>
        <p:nvSpPr>
          <p:cNvPr id="1854488" name="AutoShape 24"/>
          <p:cNvSpPr>
            <a:spLocks noChangeArrowheads="1"/>
          </p:cNvSpPr>
          <p:nvPr/>
        </p:nvSpPr>
        <p:spPr bwMode="auto">
          <a:xfrm>
            <a:off x="6705600" y="3683000"/>
            <a:ext cx="1079500" cy="5969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854489" name="AutoShape 25"/>
          <p:cNvSpPr>
            <a:spLocks noChangeArrowheads="1"/>
          </p:cNvSpPr>
          <p:nvPr/>
        </p:nvSpPr>
        <p:spPr bwMode="auto">
          <a:xfrm>
            <a:off x="6705600" y="4648200"/>
            <a:ext cx="1079500" cy="5969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497" name="Rectangle 26"/>
          <p:cNvSpPr>
            <a:spLocks noChangeArrowheads="1"/>
          </p:cNvSpPr>
          <p:nvPr/>
        </p:nvSpPr>
        <p:spPr bwMode="auto">
          <a:xfrm>
            <a:off x="6762750" y="3854450"/>
            <a:ext cx="966788" cy="293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rgbClr val="FFFF00"/>
                </a:solidFill>
                <a:latin typeface="18 VAG Rounded Bold   07390" charset="0"/>
              </a:rPr>
              <a:t>Input</a:t>
            </a:r>
          </a:p>
        </p:txBody>
      </p:sp>
      <p:sp>
        <p:nvSpPr>
          <p:cNvPr id="20498" name="Rectangle 27"/>
          <p:cNvSpPr>
            <a:spLocks noChangeArrowheads="1"/>
          </p:cNvSpPr>
          <p:nvPr/>
        </p:nvSpPr>
        <p:spPr bwMode="auto">
          <a:xfrm>
            <a:off x="6762750" y="4819650"/>
            <a:ext cx="971550" cy="293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rgbClr val="FFFF00"/>
                </a:solidFill>
                <a:latin typeface="18 VAG Rounded Bold   07390" charset="0"/>
              </a:rPr>
              <a:t>Output</a:t>
            </a:r>
          </a:p>
        </p:txBody>
      </p:sp>
      <p:pic>
        <p:nvPicPr>
          <p:cNvPr id="20504" name="Picture 35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1143000" y="990600"/>
            <a:ext cx="2235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5" name="AutoShape 36"/>
          <p:cNvSpPr>
            <a:spLocks noChangeArrowheads="1"/>
          </p:cNvSpPr>
          <p:nvPr/>
        </p:nvSpPr>
        <p:spPr bwMode="auto">
          <a:xfrm rot="-5400000">
            <a:off x="842963" y="2281237"/>
            <a:ext cx="2262188" cy="2119313"/>
          </a:xfrm>
          <a:custGeom>
            <a:avLst/>
            <a:gdLst>
              <a:gd name="T0" fmla="*/ 1584161 w 21600"/>
              <a:gd name="T1" fmla="*/ 0 h 21600"/>
              <a:gd name="T2" fmla="*/ 1584161 w 21600"/>
              <a:gd name="T3" fmla="*/ 1192898 h 21600"/>
              <a:gd name="T4" fmla="*/ 339014 w 21600"/>
              <a:gd name="T5" fmla="*/ 2119313 h 21600"/>
              <a:gd name="T6" fmla="*/ 2262190 w 21600"/>
              <a:gd name="T7" fmla="*/ 596449 h 21600"/>
              <a:gd name="T8" fmla="*/ 3 60000 65536"/>
              <a:gd name="T9" fmla="*/ 1 60000 65536"/>
              <a:gd name="T10" fmla="*/ 1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3657600" y="1219200"/>
            <a:ext cx="3733800" cy="10387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75000"/>
              </a:lnSpc>
              <a:spcBef>
                <a:spcPct val="65000"/>
              </a:spcBef>
              <a:buSzPct val="100000"/>
              <a:buFont typeface="Times" pitchFamily="100" charset="0"/>
              <a:buNone/>
            </a:pPr>
            <a:r>
              <a:rPr lang="en-US" sz="2800" b="1" dirty="0">
                <a:solidFill>
                  <a:schemeClr val="tx1"/>
                </a:solidFill>
                <a:latin typeface="18 VAG Rounded Thin   55390"/>
              </a:rPr>
              <a:t>In the future, what’ll </a:t>
            </a:r>
            <a:br>
              <a:rPr lang="en-US" sz="2800" b="1" dirty="0">
                <a:solidFill>
                  <a:schemeClr val="tx1"/>
                </a:solidFill>
                <a:latin typeface="18 VAG Rounded Thin   55390"/>
              </a:rPr>
            </a:br>
            <a:r>
              <a:rPr lang="en-US" sz="2800" b="1" dirty="0">
                <a:solidFill>
                  <a:schemeClr val="tx1"/>
                </a:solidFill>
                <a:latin typeface="18 VAG Rounded Thin   55390"/>
              </a:rPr>
              <a:t>be the most important</a:t>
            </a:r>
            <a:br>
              <a:rPr lang="en-US" sz="2800" b="1" dirty="0">
                <a:solidFill>
                  <a:schemeClr val="tx1"/>
                </a:solidFill>
                <a:latin typeface="18 VAG Rounded Thin   55390"/>
              </a:rPr>
            </a:br>
            <a:r>
              <a:rPr lang="en-US" sz="2800" b="1" dirty="0">
                <a:solidFill>
                  <a:schemeClr val="tx1"/>
                </a:solidFill>
                <a:latin typeface="18 VAG Rounded Thin   55390"/>
              </a:rPr>
              <a:t>computer component?</a:t>
            </a: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914400" y="4572000"/>
            <a:ext cx="2209800" cy="175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457200" indent="-457200" algn="l">
              <a:lnSpc>
                <a:spcPct val="85000"/>
              </a:lnSpc>
              <a:buSzPct val="100000"/>
              <a:buFont typeface="Times" pitchFamily="100" charset="0"/>
              <a:buAutoNum type="alphaLcParenR"/>
            </a:pPr>
            <a:r>
              <a:rPr lang="en-US" sz="2400" b="1" dirty="0">
                <a:solidFill>
                  <a:srgbClr val="FFFF00"/>
                </a:solidFill>
                <a:latin typeface="Courier"/>
                <a:cs typeface="Courier"/>
              </a:rPr>
              <a:t>Control</a:t>
            </a:r>
          </a:p>
          <a:p>
            <a:pPr marL="457200" indent="-457200" algn="l">
              <a:lnSpc>
                <a:spcPct val="85000"/>
              </a:lnSpc>
              <a:buSzPct val="100000"/>
              <a:buFont typeface="Times" pitchFamily="100" charset="0"/>
              <a:buAutoNum type="alphaLcParenR"/>
            </a:pPr>
            <a:r>
              <a:rPr lang="en-US" sz="2400" b="1" dirty="0" err="1">
                <a:solidFill>
                  <a:srgbClr val="FFFF00"/>
                </a:solidFill>
                <a:latin typeface="Courier"/>
                <a:cs typeface="Courier"/>
              </a:rPr>
              <a:t>Datapath</a:t>
            </a:r>
          </a:p>
          <a:p>
            <a:pPr marL="457200" indent="-457200" algn="l">
              <a:lnSpc>
                <a:spcPct val="85000"/>
              </a:lnSpc>
              <a:buSzPct val="100000"/>
              <a:buFont typeface="Times" pitchFamily="100" charset="0"/>
              <a:buAutoNum type="alphaLcParenR"/>
            </a:pPr>
            <a:r>
              <a:rPr lang="en-US" sz="2400" b="1" dirty="0" err="1">
                <a:solidFill>
                  <a:srgbClr val="FFFF00"/>
                </a:solidFill>
                <a:latin typeface="Courier"/>
                <a:cs typeface="Courier"/>
              </a:rPr>
              <a:t>M</a:t>
            </a:r>
            <a:r>
              <a:rPr lang="en-US" sz="2400" b="1" dirty="0">
                <a:solidFill>
                  <a:srgbClr val="FFFF00"/>
                </a:solidFill>
                <a:latin typeface="Courier"/>
                <a:cs typeface="Courier"/>
              </a:rPr>
              <a:t>emory</a:t>
            </a:r>
          </a:p>
          <a:p>
            <a:pPr marL="457200" indent="-457200" algn="l">
              <a:lnSpc>
                <a:spcPct val="85000"/>
              </a:lnSpc>
              <a:buSzPct val="100000"/>
              <a:buFont typeface="Times" pitchFamily="100" charset="0"/>
              <a:buAutoNum type="alphaLcParenR"/>
            </a:pPr>
            <a:r>
              <a:rPr lang="en-US" sz="2400" b="1" dirty="0">
                <a:solidFill>
                  <a:srgbClr val="FFFF00"/>
                </a:solidFill>
                <a:latin typeface="Courier"/>
                <a:cs typeface="Courier"/>
              </a:rPr>
              <a:t>Input</a:t>
            </a:r>
          </a:p>
          <a:p>
            <a:pPr marL="457200" indent="-457200" algn="l">
              <a:lnSpc>
                <a:spcPct val="85000"/>
              </a:lnSpc>
              <a:buSzPct val="100000"/>
              <a:buFont typeface="Times" pitchFamily="100" charset="0"/>
              <a:buAutoNum type="alphaLcParenR"/>
            </a:pPr>
            <a:r>
              <a:rPr lang="en-US" sz="2400" b="1" dirty="0">
                <a:solidFill>
                  <a:srgbClr val="FFFF00"/>
                </a:solidFill>
                <a:latin typeface="Courier"/>
                <a:cs typeface="Courier"/>
              </a:rPr>
              <a:t>Output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88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Peer Instruction Opinion</a:t>
            </a:r>
            <a:br>
              <a:rPr lang="en-US" smtClean="0"/>
            </a:b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“Forget cloning. Forget TVs on </a:t>
            </a:r>
            <a:br>
              <a:rPr lang="en-US" sz="2800" dirty="0" smtClean="0"/>
            </a:br>
            <a:r>
              <a:rPr lang="en-US" sz="2800" dirty="0" smtClean="0"/>
              <a:t>your wrist watch. The biggest </a:t>
            </a:r>
            <a:br>
              <a:rPr lang="en-US" sz="2800" dirty="0" smtClean="0"/>
            </a:br>
            <a:r>
              <a:rPr lang="en-US" sz="2800" dirty="0" smtClean="0"/>
              <a:t>invention of the next 100 years </a:t>
            </a:r>
            <a:br>
              <a:rPr lang="en-US" sz="2800" dirty="0" smtClean="0"/>
            </a:br>
            <a:r>
              <a:rPr lang="en-US" sz="2800" dirty="0" smtClean="0"/>
              <a:t>will be the ability to directly connect your brain to a machine, aka </a:t>
            </a:r>
            <a:r>
              <a:rPr lang="en-US" sz="2800" u="sng" dirty="0" smtClean="0"/>
              <a:t>wet computing</a:t>
            </a:r>
            <a:r>
              <a:rPr lang="en-US" sz="2800" dirty="0" smtClean="0"/>
              <a:t>.” – Dan Garcia</a:t>
            </a:r>
          </a:p>
          <a:p>
            <a:pPr lvl="1"/>
            <a:r>
              <a:rPr lang="en-US" sz="2400" dirty="0" smtClean="0"/>
              <a:t>A macaque monkey at Duke University can already control a robotic arm with thought.</a:t>
            </a:r>
          </a:p>
          <a:p>
            <a:pPr lvl="1"/>
            <a:r>
              <a:rPr lang="en-US" sz="2400" dirty="0" smtClean="0"/>
              <a:t>DARPA interested for mind-control robots &amp; flying</a:t>
            </a:r>
          </a:p>
          <a:p>
            <a:pPr lvl="1"/>
            <a:r>
              <a:rPr lang="en-US" sz="2400" dirty="0" smtClean="0"/>
              <a:t>Virtual Reality achieved with proper I/</a:t>
            </a:r>
            <a:r>
              <a:rPr lang="en-US" sz="2400" u="sng" dirty="0" smtClean="0"/>
              <a:t>O</a:t>
            </a:r>
            <a:r>
              <a:rPr lang="en-US" sz="2400" dirty="0" smtClean="0"/>
              <a:t> interfacing…</a:t>
            </a:r>
          </a:p>
          <a:p>
            <a:endParaRPr lang="en-US" sz="2800" dirty="0"/>
          </a:p>
        </p:txBody>
      </p:sp>
      <p:sp>
        <p:nvSpPr>
          <p:cNvPr id="3448836" name="Rectangle 4"/>
          <p:cNvSpPr>
            <a:spLocks noChangeArrowheads="1"/>
          </p:cNvSpPr>
          <p:nvPr/>
        </p:nvSpPr>
        <p:spPr bwMode="auto">
          <a:xfrm>
            <a:off x="2133600" y="5181600"/>
            <a:ext cx="6934200" cy="11069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>
              <a:lnSpc>
                <a:spcPct val="85000"/>
              </a:lnSpc>
              <a:spcBef>
                <a:spcPct val="65000"/>
              </a:spcBef>
              <a:buSzPct val="100000"/>
              <a:buFont typeface="Times" pitchFamily="100" charset="0"/>
              <a:buNone/>
            </a:pPr>
            <a:r>
              <a:rPr lang="en-US" sz="2800" b="1" dirty="0">
                <a:solidFill>
                  <a:schemeClr val="tx1"/>
                </a:solidFill>
                <a:latin typeface="18 VAG Rounded Thin   55390"/>
                <a:cs typeface="Courier New"/>
              </a:rPr>
              <a:t>Jose Carmena</a:t>
            </a:r>
            <a:r>
              <a:rPr lang="en-US" sz="2800" dirty="0">
                <a:solidFill>
                  <a:schemeClr val="tx1"/>
                </a:solidFill>
                <a:latin typeface="18 VAG Rounded Thin   55390"/>
                <a:cs typeface="Courier New"/>
              </a:rPr>
              <a:t>, UCB EECS Prof</a:t>
            </a:r>
            <a:br>
              <a:rPr lang="en-US" sz="2800" dirty="0">
                <a:solidFill>
                  <a:schemeClr val="tx1"/>
                </a:solidFill>
                <a:latin typeface="18 VAG Rounded Thin   55390"/>
                <a:cs typeface="Courier New"/>
              </a:rPr>
            </a:br>
            <a:r>
              <a:rPr lang="en-US" sz="2800" dirty="0">
                <a:solidFill>
                  <a:schemeClr val="tx1"/>
                </a:solidFill>
                <a:latin typeface="18 VAG Rounded Thin   55390"/>
                <a:cs typeface="Courier New"/>
              </a:rPr>
              <a:t>Research: Brain-Machine Interface</a:t>
            </a:r>
            <a:br>
              <a:rPr lang="en-US" sz="2800" dirty="0">
                <a:solidFill>
                  <a:schemeClr val="tx1"/>
                </a:solidFill>
                <a:latin typeface="18 VAG Rounded Thin   55390"/>
                <a:cs typeface="Courier New"/>
              </a:rPr>
            </a:br>
            <a:r>
              <a:rPr lang="en-US" sz="2400" b="1" dirty="0">
                <a:solidFill>
                  <a:schemeClr val="tx1"/>
                </a:solidFill>
                <a:latin typeface="Courier New"/>
                <a:cs typeface="Courier New"/>
              </a:rPr>
              <a:t>www.eecs.berkeley.edu/~carmena/</a:t>
            </a:r>
            <a:endParaRPr lang="en-US" sz="4000" b="1" dirty="0">
              <a:solidFill>
                <a:schemeClr val="tx1"/>
              </a:solidFill>
              <a:latin typeface="Courier New"/>
              <a:cs typeface="Courier New"/>
            </a:endParaRPr>
          </a:p>
        </p:txBody>
      </p:sp>
      <p:pic>
        <p:nvPicPr>
          <p:cNvPr id="3448837" name="Picture 5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6477000" y="152400"/>
            <a:ext cx="2509838" cy="2074863"/>
          </a:xfrm>
          <a:prstGeom prst="rect">
            <a:avLst/>
          </a:prstGeom>
          <a:noFill/>
        </p:spPr>
      </p:pic>
      <p:sp>
        <p:nvSpPr>
          <p:cNvPr id="3448842" name="Line 10"/>
          <p:cNvSpPr>
            <a:spLocks noChangeShapeType="1"/>
          </p:cNvSpPr>
          <p:nvPr/>
        </p:nvSpPr>
        <p:spPr bwMode="auto">
          <a:xfrm>
            <a:off x="7620000" y="304800"/>
            <a:ext cx="1143000" cy="457200"/>
          </a:xfrm>
          <a:prstGeom prst="line">
            <a:avLst/>
          </a:prstGeom>
          <a:noFill/>
          <a:ln w="127000">
            <a:solidFill>
              <a:schemeClr val="accent2"/>
            </a:solidFill>
            <a:round/>
            <a:headEnd type="arrow" w="med" len="med"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5029200"/>
            <a:ext cx="1109274" cy="15367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8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4344" y="990601"/>
            <a:ext cx="4717256" cy="5305864"/>
          </a:xfrm>
        </p:spPr>
        <p:txBody>
          <a:bodyPr/>
          <a:lstStyle/>
          <a:p>
            <a:r>
              <a:rPr lang="en-US" smtClean="0"/>
              <a:t>TAs</a:t>
            </a:r>
          </a:p>
          <a:p>
            <a:pPr lvl="1"/>
            <a:r>
              <a:rPr lang="en-US" smtClean="0"/>
              <a:t>Head TA Alan Christopher</a:t>
            </a:r>
          </a:p>
          <a:p>
            <a:pPr lvl="1"/>
            <a:r>
              <a:rPr lang="en-US" smtClean="0"/>
              <a:t>Jeffrey Dong</a:t>
            </a:r>
          </a:p>
          <a:p>
            <a:pPr lvl="1"/>
            <a:r>
              <a:rPr lang="en-US" dirty="0"/>
              <a:t>Kevin Liston</a:t>
            </a:r>
          </a:p>
          <a:p>
            <a:pPr lvl="1"/>
            <a:r>
              <a:rPr lang="en-US" dirty="0"/>
              <a:t>Roger Chen</a:t>
            </a:r>
          </a:p>
          <a:p>
            <a:pPr lvl="1"/>
            <a:r>
              <a:rPr lang="en-US" dirty="0"/>
              <a:t>Sagar Karandikar</a:t>
            </a:r>
          </a:p>
          <a:p>
            <a:pPr lvl="1"/>
            <a:r>
              <a:rPr lang="en-US" dirty="0"/>
              <a:t>Shreyas Chand</a:t>
            </a:r>
          </a:p>
          <a:p>
            <a:pPr lvl="1"/>
            <a:r>
              <a:rPr lang="en-US" dirty="0"/>
              <a:t>Sung Roa Yoon</a:t>
            </a:r>
          </a:p>
          <a:p>
            <a:pPr lvl="1"/>
            <a:r>
              <a:rPr lang="en-US" dirty="0"/>
              <a:t>William Ku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105400" y="990601"/>
            <a:ext cx="3588544" cy="5305864"/>
          </a:xfrm>
        </p:spPr>
        <p:txBody>
          <a:bodyPr/>
          <a:lstStyle/>
          <a:p>
            <a:r>
              <a:rPr lang="en-US" dirty="0" smtClean="0"/>
              <a:t>Readers</a:t>
            </a:r>
          </a:p>
          <a:p>
            <a:pPr lvl="1"/>
            <a:r>
              <a:rPr lang="en-US" dirty="0" err="1" smtClean="0"/>
              <a:t>William Huang	</a:t>
            </a:r>
          </a:p>
          <a:p>
            <a:pPr lvl="1"/>
            <a:r>
              <a:rPr lang="en-US" dirty="0" err="1" smtClean="0"/>
              <a:t>Ryoko Janlie</a:t>
            </a:r>
          </a:p>
          <a:p>
            <a:pPr lvl="1"/>
            <a:r>
              <a:rPr lang="en-US" dirty="0" err="1" smtClean="0"/>
              <a:t>Neal Lawton</a:t>
            </a:r>
          </a:p>
          <a:p>
            <a:pPr lvl="1"/>
            <a:r>
              <a:rPr lang="en-US" dirty="0" err="1" smtClean="0"/>
              <a:t>Jerry Lung</a:t>
            </a:r>
          </a:p>
          <a:p>
            <a:pPr lvl="1"/>
            <a:r>
              <a:rPr lang="en-US" dirty="0" err="1" smtClean="0"/>
              <a:t>Matthew Griffin</a:t>
            </a:r>
            <a:endParaRPr lang="en-US" dirty="0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Penultimate slide: Thanks to the staff!</a:t>
            </a:r>
            <a:endParaRPr lang="en-US" dirty="0"/>
          </a:p>
        </p:txBody>
      </p:sp>
      <p:sp>
        <p:nvSpPr>
          <p:cNvPr id="3450885" name="Rectangle 5"/>
          <p:cNvSpPr>
            <a:spLocks noChangeArrowheads="1"/>
          </p:cNvSpPr>
          <p:nvPr/>
        </p:nvSpPr>
        <p:spPr bwMode="auto">
          <a:xfrm>
            <a:off x="304800" y="5628382"/>
            <a:ext cx="8534400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18 VAG Rounded Thin   55390"/>
              </a:rPr>
              <a:t>Thanks to all the former CS61C instructors</a:t>
            </a:r>
            <a:br>
              <a:rPr lang="en-US" sz="3200" b="1" dirty="0">
                <a:solidFill>
                  <a:schemeClr val="tx1"/>
                </a:solidFill>
                <a:latin typeface="18 VAG Rounded Thin   55390"/>
              </a:rPr>
            </a:br>
            <a:r>
              <a:rPr lang="en-US" sz="3200" b="1" dirty="0">
                <a:solidFill>
                  <a:schemeClr val="tx1"/>
                </a:solidFill>
                <a:latin typeface="18 VAG Rounded Thin   55390"/>
              </a:rPr>
              <a:t>who have added to these notes…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49225"/>
            <a:ext cx="8083550" cy="581025"/>
          </a:xfrm>
          <a:noFill/>
          <a:ln/>
        </p:spPr>
        <p:txBody>
          <a:bodyPr/>
          <a:lstStyle/>
          <a:p>
            <a:r>
              <a:rPr lang="en-US" sz="4000"/>
              <a:t>The Future for Future Cal Alumni</a:t>
            </a:r>
          </a:p>
        </p:txBody>
      </p:sp>
      <p:sp>
        <p:nvSpPr>
          <p:cNvPr id="345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458200" cy="5695950"/>
          </a:xfrm>
          <a:noFill/>
          <a:ln/>
        </p:spPr>
        <p:txBody>
          <a:bodyPr/>
          <a:lstStyle/>
          <a:p>
            <a:r>
              <a:rPr lang="en-US" dirty="0"/>
              <a:t>What’s The Future?</a:t>
            </a:r>
          </a:p>
          <a:p>
            <a:r>
              <a:rPr lang="en-US" dirty="0"/>
              <a:t>New Millennium</a:t>
            </a:r>
            <a:endParaRPr lang="en-US" dirty="0" smtClean="0"/>
          </a:p>
          <a:p>
            <a:pPr lvl="1"/>
            <a:r>
              <a:rPr lang="en-US" dirty="0" smtClean="0"/>
              <a:t>Ubiquitous &amp; Quantum Computing, </a:t>
            </a:r>
            <a:r>
              <a:rPr lang="en-US" dirty="0"/>
              <a:t>Nanotechnology,</a:t>
            </a:r>
            <a:r>
              <a:rPr lang="en-US" dirty="0" smtClean="0"/>
              <a:t> 10 </a:t>
            </a:r>
            <a:r>
              <a:rPr lang="en-US" dirty="0"/>
              <a:t>M “volunteer” CPUs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1"/>
                </a:solidFill>
              </a:rPr>
              <a:t>the </a:t>
            </a:r>
            <a:r>
              <a:rPr lang="en-US" dirty="0">
                <a:solidFill>
                  <a:schemeClr val="accent1"/>
                </a:solidFill>
              </a:rPr>
              <a:t>Parallel revolution</a:t>
            </a:r>
            <a:r>
              <a:rPr lang="en-US" dirty="0"/>
              <a:t>...</a:t>
            </a:r>
          </a:p>
          <a:p>
            <a:pPr lvl="1"/>
            <a:r>
              <a:rPr lang="en-US" dirty="0"/>
              <a:t>Rapid Changes in Technology, Post-PC Era!</a:t>
            </a:r>
          </a:p>
          <a:p>
            <a:pPr lvl="1"/>
            <a:r>
              <a:rPr lang="en-US" dirty="0"/>
              <a:t>Arguably World’s Best Education</a:t>
            </a:r>
          </a:p>
          <a:p>
            <a:pPr lvl="1"/>
            <a:r>
              <a:rPr lang="en-US" dirty="0"/>
              <a:t>Never Give Up!</a:t>
            </a:r>
            <a:endParaRPr lang="en-US" dirty="0">
              <a:solidFill>
                <a:srgbClr val="800080"/>
              </a:solidFill>
            </a:endParaRPr>
          </a:p>
          <a:p>
            <a:pPr algn="ctr"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“The best way to predict the future is to invent it” </a:t>
            </a:r>
            <a:r>
              <a:rPr lang="en-US" sz="2800" dirty="0"/>
              <a:t>– Alan Kay</a:t>
            </a:r>
          </a:p>
          <a:p>
            <a:pPr algn="ctr">
              <a:buFontTx/>
              <a:buNone/>
            </a:pPr>
            <a:r>
              <a:rPr lang="en-US" sz="6000" dirty="0">
                <a:solidFill>
                  <a:srgbClr val="FFFF00"/>
                </a:solidFill>
              </a:rPr>
              <a:t>The Future is up to you!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5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5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2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52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52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2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52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52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2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52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52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293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n-US" sz="3600" dirty="0" smtClean="0"/>
              <a:t>6 Great Ideas in Computer Architecture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Abstraction</a:t>
            </a:r>
            <a:br>
              <a:rPr lang="en-US" dirty="0" smtClean="0"/>
            </a:br>
            <a:r>
              <a:rPr lang="en-US" dirty="0" smtClean="0"/>
              <a:t>(Layers of Representation/Interpretation)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Moore’s Law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Principle of Locality/Memory Hierarchy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Parallelism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Performance Measurement &amp; Improvement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Dependability via Redundancy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2400" y="1600200"/>
            <a:ext cx="8656638" cy="2425700"/>
            <a:chOff x="96" y="872"/>
            <a:chExt cx="5453" cy="1384"/>
          </a:xfrm>
        </p:grpSpPr>
        <p:sp>
          <p:nvSpPr>
            <p:cNvPr id="3457027" name="Oval 3" descr="5%"/>
            <p:cNvSpPr>
              <a:spLocks noChangeArrowheads="1"/>
            </p:cNvSpPr>
            <p:nvPr/>
          </p:nvSpPr>
          <p:spPr bwMode="auto">
            <a:xfrm>
              <a:off x="96" y="1200"/>
              <a:ext cx="5232" cy="1056"/>
            </a:xfrm>
            <a:prstGeom prst="ellips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7028" name="Text Box 4"/>
            <p:cNvSpPr txBox="1">
              <a:spLocks noChangeArrowheads="1"/>
            </p:cNvSpPr>
            <p:nvPr/>
          </p:nvSpPr>
          <p:spPr bwMode="auto">
            <a:xfrm>
              <a:off x="4608" y="872"/>
              <a:ext cx="941" cy="3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b="1" dirty="0">
                  <a:solidFill>
                    <a:srgbClr val="63DAC8"/>
                  </a:solidFill>
                </a:rPr>
                <a:t>CS61C</a:t>
              </a:r>
              <a:endParaRPr lang="en-US" sz="3200" dirty="0">
                <a:solidFill>
                  <a:srgbClr val="63DAC8"/>
                </a:solidFill>
              </a:endParaRPr>
            </a:p>
          </p:txBody>
        </p:sp>
      </p:grpSp>
      <p:sp>
        <p:nvSpPr>
          <p:cNvPr id="34570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0"/>
            <a:ext cx="8534400" cy="781050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en-US" dirty="0"/>
              <a:t>Coordination of </a:t>
            </a:r>
            <a:r>
              <a:rPr lang="en-US" dirty="0" smtClean="0"/>
              <a:t>many </a:t>
            </a:r>
            <a:r>
              <a:rPr lang="en-US" i="1" dirty="0" smtClean="0">
                <a:solidFill>
                  <a:schemeClr val="accent1"/>
                </a:solidFill>
              </a:rPr>
              <a:t>levels </a:t>
            </a:r>
            <a:r>
              <a:rPr lang="en-US" i="1" dirty="0">
                <a:solidFill>
                  <a:schemeClr val="accent1"/>
                </a:solidFill>
              </a:rPr>
              <a:t>(layers) of </a:t>
            </a:r>
            <a:r>
              <a:rPr lang="en-US" i="1" u="sng" dirty="0">
                <a:solidFill>
                  <a:schemeClr val="accent1"/>
                </a:solidFill>
              </a:rPr>
              <a:t>abstraction</a:t>
            </a:r>
            <a:endParaRPr lang="en-US" dirty="0"/>
          </a:p>
        </p:txBody>
      </p:sp>
      <p:sp>
        <p:nvSpPr>
          <p:cNvPr id="3457031" name="Rectangle 7"/>
          <p:cNvSpPr>
            <a:spLocks noChangeArrowheads="1"/>
          </p:cNvSpPr>
          <p:nvPr/>
        </p:nvSpPr>
        <p:spPr bwMode="auto">
          <a:xfrm>
            <a:off x="4572000" y="3124200"/>
            <a:ext cx="12827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102000"/>
              </a:lnSpc>
            </a:pPr>
            <a:r>
              <a:rPr lang="en-US" sz="1800" b="1">
                <a:solidFill>
                  <a:schemeClr val="tx1"/>
                </a:solidFill>
              </a:rPr>
              <a:t>I/O system</a:t>
            </a:r>
          </a:p>
        </p:txBody>
      </p:sp>
      <p:sp>
        <p:nvSpPr>
          <p:cNvPr id="3457032" name="Rectangle 8"/>
          <p:cNvSpPr>
            <a:spLocks noChangeArrowheads="1"/>
          </p:cNvSpPr>
          <p:nvPr/>
        </p:nvSpPr>
        <p:spPr bwMode="auto">
          <a:xfrm>
            <a:off x="2908300" y="4546600"/>
            <a:ext cx="25400" cy="2794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57033" name="Rectangle 9"/>
          <p:cNvSpPr>
            <a:spLocks noChangeArrowheads="1"/>
          </p:cNvSpPr>
          <p:nvPr/>
        </p:nvSpPr>
        <p:spPr bwMode="auto">
          <a:xfrm>
            <a:off x="2362200" y="3124200"/>
            <a:ext cx="12446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102000"/>
              </a:lnSpc>
            </a:pPr>
            <a:r>
              <a:rPr lang="en-US" sz="1800" b="1">
                <a:solidFill>
                  <a:schemeClr val="tx1"/>
                </a:solidFill>
              </a:rPr>
              <a:t>Processor</a:t>
            </a:r>
          </a:p>
        </p:txBody>
      </p:sp>
      <p:sp>
        <p:nvSpPr>
          <p:cNvPr id="3457034" name="Rectangle 10"/>
          <p:cNvSpPr>
            <a:spLocks noChangeArrowheads="1"/>
          </p:cNvSpPr>
          <p:nvPr/>
        </p:nvSpPr>
        <p:spPr bwMode="auto">
          <a:xfrm>
            <a:off x="2286000" y="3117850"/>
            <a:ext cx="3810000" cy="381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57035" name="Line 11"/>
          <p:cNvSpPr>
            <a:spLocks noChangeShapeType="1"/>
          </p:cNvSpPr>
          <p:nvPr/>
        </p:nvSpPr>
        <p:spPr bwMode="auto">
          <a:xfrm>
            <a:off x="4572000" y="3124200"/>
            <a:ext cx="0" cy="40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57036" name="Rectangle 12"/>
          <p:cNvSpPr>
            <a:spLocks noChangeArrowheads="1"/>
          </p:cNvSpPr>
          <p:nvPr/>
        </p:nvSpPr>
        <p:spPr bwMode="auto">
          <a:xfrm>
            <a:off x="2743200" y="2209800"/>
            <a:ext cx="11176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102000"/>
              </a:lnSpc>
            </a:pPr>
            <a:r>
              <a:rPr lang="en-US" sz="1800" b="1">
                <a:solidFill>
                  <a:schemeClr val="tx1"/>
                </a:solidFill>
              </a:rPr>
              <a:t>Compiler</a:t>
            </a:r>
          </a:p>
        </p:txBody>
      </p:sp>
      <p:sp>
        <p:nvSpPr>
          <p:cNvPr id="3457037" name="Rectangle 13"/>
          <p:cNvSpPr>
            <a:spLocks noChangeArrowheads="1"/>
          </p:cNvSpPr>
          <p:nvPr/>
        </p:nvSpPr>
        <p:spPr bwMode="auto">
          <a:xfrm>
            <a:off x="2743200" y="2590800"/>
            <a:ext cx="1295400" cy="330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57038" name="Rectangle 14"/>
          <p:cNvSpPr>
            <a:spLocks noChangeArrowheads="1"/>
          </p:cNvSpPr>
          <p:nvPr/>
        </p:nvSpPr>
        <p:spPr bwMode="auto">
          <a:xfrm>
            <a:off x="4267200" y="1905000"/>
            <a:ext cx="12065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102000"/>
              </a:lnSpc>
            </a:pPr>
            <a:r>
              <a:rPr lang="en-US" sz="1800" b="1">
                <a:solidFill>
                  <a:schemeClr val="tx1"/>
                </a:solidFill>
              </a:rPr>
              <a:t>Operating</a:t>
            </a:r>
          </a:p>
        </p:txBody>
      </p:sp>
      <p:sp>
        <p:nvSpPr>
          <p:cNvPr id="3457039" name="Rectangle 15"/>
          <p:cNvSpPr>
            <a:spLocks noChangeArrowheads="1"/>
          </p:cNvSpPr>
          <p:nvPr/>
        </p:nvSpPr>
        <p:spPr bwMode="auto">
          <a:xfrm>
            <a:off x="4279900" y="2209800"/>
            <a:ext cx="12700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2000"/>
              </a:lnSpc>
            </a:pPr>
            <a:r>
              <a:rPr lang="en-US" sz="1800" b="1">
                <a:solidFill>
                  <a:schemeClr val="tx1"/>
                </a:solidFill>
              </a:rPr>
              <a:t>System</a:t>
            </a:r>
          </a:p>
          <a:p>
            <a:pPr algn="ctr">
              <a:lnSpc>
                <a:spcPct val="102000"/>
              </a:lnSpc>
            </a:pPr>
            <a:r>
              <a:rPr lang="en-US" sz="1800" b="1">
                <a:solidFill>
                  <a:schemeClr val="tx1"/>
                </a:solidFill>
              </a:rPr>
              <a:t>(Mac OSX)</a:t>
            </a:r>
          </a:p>
        </p:txBody>
      </p:sp>
      <p:sp>
        <p:nvSpPr>
          <p:cNvPr id="3457040" name="Line 16"/>
          <p:cNvSpPr>
            <a:spLocks noChangeShapeType="1"/>
          </p:cNvSpPr>
          <p:nvPr/>
        </p:nvSpPr>
        <p:spPr bwMode="auto">
          <a:xfrm flipV="1">
            <a:off x="3505200" y="1905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57041" name="Line 17"/>
          <p:cNvSpPr>
            <a:spLocks noChangeShapeType="1"/>
          </p:cNvSpPr>
          <p:nvPr/>
        </p:nvSpPr>
        <p:spPr bwMode="auto">
          <a:xfrm>
            <a:off x="3511550" y="1905000"/>
            <a:ext cx="2203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57042" name="Line 18"/>
          <p:cNvSpPr>
            <a:spLocks noChangeShapeType="1"/>
          </p:cNvSpPr>
          <p:nvPr/>
        </p:nvSpPr>
        <p:spPr bwMode="auto">
          <a:xfrm>
            <a:off x="5715000" y="1905000"/>
            <a:ext cx="0" cy="1054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57043" name="Rectangle 19"/>
          <p:cNvSpPr>
            <a:spLocks noChangeArrowheads="1"/>
          </p:cNvSpPr>
          <p:nvPr/>
        </p:nvSpPr>
        <p:spPr bwMode="auto">
          <a:xfrm>
            <a:off x="2667000" y="1549400"/>
            <a:ext cx="28702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102000"/>
              </a:lnSpc>
            </a:pPr>
            <a:r>
              <a:rPr lang="en-US" sz="1800" b="1">
                <a:solidFill>
                  <a:schemeClr val="tx1"/>
                </a:solidFill>
              </a:rPr>
              <a:t>Application (ex: browser)</a:t>
            </a:r>
          </a:p>
        </p:txBody>
      </p:sp>
      <p:sp>
        <p:nvSpPr>
          <p:cNvPr id="3457044" name="Line 20"/>
          <p:cNvSpPr>
            <a:spLocks noChangeShapeType="1"/>
          </p:cNvSpPr>
          <p:nvPr/>
        </p:nvSpPr>
        <p:spPr bwMode="auto">
          <a:xfrm flipV="1">
            <a:off x="2438400" y="1447800"/>
            <a:ext cx="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57045" name="Line 21"/>
          <p:cNvSpPr>
            <a:spLocks noChangeShapeType="1"/>
          </p:cNvSpPr>
          <p:nvPr/>
        </p:nvSpPr>
        <p:spPr bwMode="auto">
          <a:xfrm>
            <a:off x="5562600" y="1454150"/>
            <a:ext cx="0" cy="444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57046" name="Rectangle 22"/>
          <p:cNvSpPr>
            <a:spLocks noChangeArrowheads="1"/>
          </p:cNvSpPr>
          <p:nvPr/>
        </p:nvSpPr>
        <p:spPr bwMode="auto">
          <a:xfrm>
            <a:off x="3187700" y="4025900"/>
            <a:ext cx="1651000" cy="3302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102000"/>
              </a:lnSpc>
            </a:pPr>
            <a:r>
              <a:rPr lang="en-US" sz="1800" b="1">
                <a:solidFill>
                  <a:schemeClr val="tx1"/>
                </a:solidFill>
              </a:rPr>
              <a:t>Digital Design</a:t>
            </a:r>
          </a:p>
        </p:txBody>
      </p:sp>
      <p:sp>
        <p:nvSpPr>
          <p:cNvPr id="3457047" name="Rectangle 23"/>
          <p:cNvSpPr>
            <a:spLocks noChangeArrowheads="1"/>
          </p:cNvSpPr>
          <p:nvPr/>
        </p:nvSpPr>
        <p:spPr bwMode="auto">
          <a:xfrm>
            <a:off x="2724150" y="3994150"/>
            <a:ext cx="2654300" cy="342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57048" name="Rectangle 24"/>
          <p:cNvSpPr>
            <a:spLocks noChangeArrowheads="1"/>
          </p:cNvSpPr>
          <p:nvPr/>
        </p:nvSpPr>
        <p:spPr bwMode="auto">
          <a:xfrm>
            <a:off x="3124200" y="4318000"/>
            <a:ext cx="1676400" cy="3302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102000"/>
              </a:lnSpc>
            </a:pPr>
            <a:r>
              <a:rPr lang="en-US" sz="1800" b="1">
                <a:solidFill>
                  <a:schemeClr val="tx1"/>
                </a:solidFill>
              </a:rPr>
              <a:t>Circuit Design</a:t>
            </a:r>
          </a:p>
        </p:txBody>
      </p:sp>
      <p:sp>
        <p:nvSpPr>
          <p:cNvPr id="3457049" name="Rectangle 25"/>
          <p:cNvSpPr>
            <a:spLocks noChangeArrowheads="1"/>
          </p:cNvSpPr>
          <p:nvPr/>
        </p:nvSpPr>
        <p:spPr bwMode="auto">
          <a:xfrm>
            <a:off x="2895600" y="4343400"/>
            <a:ext cx="22479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57050" name="Rectangle 26" descr="50%"/>
          <p:cNvSpPr>
            <a:spLocks noChangeArrowheads="1"/>
          </p:cNvSpPr>
          <p:nvPr/>
        </p:nvSpPr>
        <p:spPr bwMode="auto">
          <a:xfrm>
            <a:off x="838200" y="2895600"/>
            <a:ext cx="5372100" cy="192088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57051" name="Rectangle 27"/>
          <p:cNvSpPr>
            <a:spLocks noChangeArrowheads="1"/>
          </p:cNvSpPr>
          <p:nvPr/>
        </p:nvSpPr>
        <p:spPr bwMode="auto">
          <a:xfrm>
            <a:off x="6172200" y="2895600"/>
            <a:ext cx="172720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>
                <a:solidFill>
                  <a:schemeClr val="tx1"/>
                </a:solidFill>
              </a:rPr>
              <a:t>Instruction Set</a:t>
            </a:r>
          </a:p>
          <a:p>
            <a:pPr algn="l">
              <a:lnSpc>
                <a:spcPct val="85000"/>
              </a:lnSpc>
            </a:pPr>
            <a:r>
              <a:rPr lang="en-US" sz="1800" b="1">
                <a:solidFill>
                  <a:schemeClr val="tx1"/>
                </a:solidFill>
              </a:rPr>
              <a:t> Architecture</a:t>
            </a:r>
          </a:p>
        </p:txBody>
      </p:sp>
      <p:sp>
        <p:nvSpPr>
          <p:cNvPr id="3457052" name="Line 28"/>
          <p:cNvSpPr>
            <a:spLocks noChangeShapeType="1"/>
          </p:cNvSpPr>
          <p:nvPr/>
        </p:nvSpPr>
        <p:spPr bwMode="auto">
          <a:xfrm>
            <a:off x="2444750" y="1447800"/>
            <a:ext cx="3117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57053" name="Rectangle 29"/>
          <p:cNvSpPr>
            <a:spLocks noChangeArrowheads="1"/>
          </p:cNvSpPr>
          <p:nvPr/>
        </p:nvSpPr>
        <p:spPr bwMode="auto">
          <a:xfrm>
            <a:off x="2881313" y="3559175"/>
            <a:ext cx="23272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1">
                <a:solidFill>
                  <a:schemeClr val="tx1"/>
                </a:solidFill>
              </a:rPr>
              <a:t>Datapath &amp; Control </a:t>
            </a:r>
          </a:p>
        </p:txBody>
      </p:sp>
      <p:sp>
        <p:nvSpPr>
          <p:cNvPr id="3457054" name="Rectangle 30"/>
          <p:cNvSpPr>
            <a:spLocks noChangeArrowheads="1"/>
          </p:cNvSpPr>
          <p:nvPr/>
        </p:nvSpPr>
        <p:spPr bwMode="auto">
          <a:xfrm>
            <a:off x="2597150" y="3511550"/>
            <a:ext cx="2882900" cy="4445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57055" name="Rectangle 31"/>
          <p:cNvSpPr>
            <a:spLocks noChangeArrowheads="1"/>
          </p:cNvSpPr>
          <p:nvPr/>
        </p:nvSpPr>
        <p:spPr bwMode="auto">
          <a:xfrm>
            <a:off x="3276600" y="4619625"/>
            <a:ext cx="129540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</a:rPr>
              <a:t>transistors</a:t>
            </a:r>
          </a:p>
        </p:txBody>
      </p:sp>
      <p:sp>
        <p:nvSpPr>
          <p:cNvPr id="3457056" name="Rectangle 32"/>
          <p:cNvSpPr>
            <a:spLocks noChangeArrowheads="1"/>
          </p:cNvSpPr>
          <p:nvPr/>
        </p:nvSpPr>
        <p:spPr bwMode="auto">
          <a:xfrm>
            <a:off x="2978150" y="4654550"/>
            <a:ext cx="2044700" cy="2984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57057" name="Line 33"/>
          <p:cNvSpPr>
            <a:spLocks noChangeShapeType="1"/>
          </p:cNvSpPr>
          <p:nvPr/>
        </p:nvSpPr>
        <p:spPr bwMode="auto">
          <a:xfrm>
            <a:off x="3581400" y="3124200"/>
            <a:ext cx="0" cy="40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57058" name="Rectangle 34"/>
          <p:cNvSpPr>
            <a:spLocks noChangeArrowheads="1"/>
          </p:cNvSpPr>
          <p:nvPr/>
        </p:nvSpPr>
        <p:spPr bwMode="auto">
          <a:xfrm>
            <a:off x="3568700" y="3124200"/>
            <a:ext cx="10033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102000"/>
              </a:lnSpc>
            </a:pPr>
            <a:r>
              <a:rPr lang="en-US" sz="1800" b="1">
                <a:solidFill>
                  <a:schemeClr val="tx1"/>
                </a:solidFill>
              </a:rPr>
              <a:t>Memory</a:t>
            </a:r>
          </a:p>
        </p:txBody>
      </p:sp>
      <p:sp>
        <p:nvSpPr>
          <p:cNvPr id="3457059" name="Text Box 35"/>
          <p:cNvSpPr txBox="1">
            <a:spLocks noChangeArrowheads="1"/>
          </p:cNvSpPr>
          <p:nvPr/>
        </p:nvSpPr>
        <p:spPr bwMode="auto">
          <a:xfrm>
            <a:off x="762000" y="3048000"/>
            <a:ext cx="13414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/>
              <a:t>Hardware</a:t>
            </a:r>
          </a:p>
        </p:txBody>
      </p:sp>
      <p:sp>
        <p:nvSpPr>
          <p:cNvPr id="3457060" name="Text Box 36"/>
          <p:cNvSpPr txBox="1">
            <a:spLocks noChangeArrowheads="1"/>
          </p:cNvSpPr>
          <p:nvPr/>
        </p:nvSpPr>
        <p:spPr bwMode="auto">
          <a:xfrm>
            <a:off x="762000" y="2514600"/>
            <a:ext cx="12573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/>
              <a:t>Software</a:t>
            </a:r>
          </a:p>
        </p:txBody>
      </p:sp>
      <p:sp>
        <p:nvSpPr>
          <p:cNvPr id="3457061" name="Line 37"/>
          <p:cNvSpPr>
            <a:spLocks noChangeShapeType="1"/>
          </p:cNvSpPr>
          <p:nvPr/>
        </p:nvSpPr>
        <p:spPr bwMode="auto">
          <a:xfrm flipV="1">
            <a:off x="2133600" y="19050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57062" name="Line 38"/>
          <p:cNvSpPr>
            <a:spLocks noChangeShapeType="1"/>
          </p:cNvSpPr>
          <p:nvPr/>
        </p:nvSpPr>
        <p:spPr bwMode="auto">
          <a:xfrm>
            <a:off x="2133600" y="30988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57063" name="Rectangle 39"/>
          <p:cNvSpPr>
            <a:spLocks noChangeArrowheads="1"/>
          </p:cNvSpPr>
          <p:nvPr/>
        </p:nvSpPr>
        <p:spPr bwMode="auto">
          <a:xfrm>
            <a:off x="2755900" y="2209800"/>
            <a:ext cx="1143000" cy="330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57064" name="Rectangle 40"/>
          <p:cNvSpPr>
            <a:spLocks noChangeArrowheads="1"/>
          </p:cNvSpPr>
          <p:nvPr/>
        </p:nvSpPr>
        <p:spPr bwMode="auto">
          <a:xfrm>
            <a:off x="2743200" y="2590800"/>
            <a:ext cx="13716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102000"/>
              </a:lnSpc>
            </a:pPr>
            <a:r>
              <a:rPr lang="en-US" sz="1800" b="1">
                <a:solidFill>
                  <a:schemeClr val="tx1"/>
                </a:solidFill>
              </a:rPr>
              <a:t>Assembler</a:t>
            </a:r>
          </a:p>
        </p:txBody>
      </p:sp>
      <p:sp>
        <p:nvSpPr>
          <p:cNvPr id="3457065" name="Line 41"/>
          <p:cNvSpPr>
            <a:spLocks noChangeShapeType="1"/>
          </p:cNvSpPr>
          <p:nvPr/>
        </p:nvSpPr>
        <p:spPr bwMode="auto">
          <a:xfrm flipV="1">
            <a:off x="6459538" y="1981200"/>
            <a:ext cx="855662" cy="350838"/>
          </a:xfrm>
          <a:prstGeom prst="line">
            <a:avLst/>
          </a:prstGeom>
          <a:noFill/>
          <a:ln w="28575">
            <a:solidFill>
              <a:srgbClr val="00DFCA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" name="Title 42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pPr algn="ctr"/>
            <a:r>
              <a:rPr lang="en-US" sz="3600" dirty="0" smtClean="0"/>
              <a:t>We learned Old-School “Machine Structures”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20266" y="2214862"/>
            <a:ext cx="1023734" cy="70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37576"/>
            <a:ext cx="9144000" cy="953024"/>
          </a:xfrm>
        </p:spPr>
        <p:txBody>
          <a:bodyPr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US" b="1" dirty="0" smtClean="0">
                <a:latin typeface="18 VAG Rounded Thin   55390"/>
                <a:cs typeface="Calibri (Headings)"/>
              </a:rPr>
              <a:t>…and New-School Machine Structures</a:t>
            </a:r>
            <a:r>
              <a:rPr lang="en-US" dirty="0" smtClean="0">
                <a:latin typeface="18 VAG Rounded Thin   55390"/>
                <a:cs typeface="Calibri (Headings)"/>
              </a:rPr>
              <a:t/>
            </a:r>
            <a:br>
              <a:rPr lang="en-US" dirty="0" smtClean="0">
                <a:latin typeface="18 VAG Rounded Thin   55390"/>
                <a:cs typeface="Calibri (Headings)"/>
              </a:rPr>
            </a:br>
            <a:r>
              <a:rPr lang="en-US" sz="2400" dirty="0" smtClean="0">
                <a:latin typeface="18 VAG Rounded Thin   55390"/>
                <a:cs typeface="Calibri (Headings)"/>
              </a:rPr>
              <a:t>(It’s a bit more complicated!)</a:t>
            </a:r>
            <a:endParaRPr lang="en-US" dirty="0">
              <a:latin typeface="18 VAG Rounded Thin   55390"/>
              <a:cs typeface="Calibri (Headings)"/>
            </a:endParaRPr>
          </a:p>
        </p:txBody>
      </p:sp>
      <p:sp>
        <p:nvSpPr>
          <p:cNvPr id="43" name="Content Placeholder 42"/>
          <p:cNvSpPr>
            <a:spLocks noGrp="1"/>
          </p:cNvSpPr>
          <p:nvPr>
            <p:ph sz="half" idx="1"/>
          </p:nvPr>
        </p:nvSpPr>
        <p:spPr>
          <a:xfrm>
            <a:off x="0" y="1341437"/>
            <a:ext cx="3421902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latin typeface="Calibri"/>
                <a:cs typeface="Calibri"/>
              </a:rPr>
              <a:t>Parallel Requests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>
                <a:latin typeface="Calibri"/>
                <a:cs typeface="Calibri"/>
              </a:rPr>
              <a:t>Assigned to computer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>
                <a:latin typeface="Calibri"/>
                <a:cs typeface="Calibri"/>
              </a:rPr>
              <a:t>e.g., Search “CS61C”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Calibri"/>
                <a:cs typeface="Calibri"/>
              </a:rPr>
              <a:t>Parallel Threads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>
                <a:latin typeface="Calibri"/>
                <a:cs typeface="Calibri"/>
              </a:rPr>
              <a:t>Assigned to core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>
                <a:latin typeface="Calibri"/>
                <a:cs typeface="Calibri"/>
              </a:rPr>
              <a:t>e.g., Lookup, Ads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Calibri"/>
                <a:cs typeface="Calibri"/>
              </a:rPr>
              <a:t>Parallel Instructions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>
                <a:latin typeface="Calibri"/>
                <a:cs typeface="Calibri"/>
              </a:rPr>
              <a:t>&gt;1 instruction @ one time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>
                <a:latin typeface="Calibri"/>
                <a:cs typeface="Calibri"/>
              </a:rPr>
              <a:t>e.g., 5 pipelined instructions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Calibri"/>
                <a:cs typeface="Calibri"/>
              </a:rPr>
              <a:t>Parallel Data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>
                <a:latin typeface="Calibri"/>
                <a:cs typeface="Calibri"/>
              </a:rPr>
              <a:t>&gt;1 data item @ one time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>
                <a:latin typeface="Calibri"/>
                <a:cs typeface="Calibri"/>
              </a:rPr>
              <a:t>e.g., Add of 4 pairs of words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Calibri"/>
                <a:cs typeface="Calibri"/>
              </a:rPr>
              <a:t>Hardware descriptions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>
                <a:latin typeface="Calibri"/>
                <a:cs typeface="Calibri"/>
              </a:rPr>
              <a:t>All gates functioning in parallel at same time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8253924" y="1665638"/>
            <a:ext cx="703813" cy="4442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400" dirty="0" smtClean="0"/>
              <a:t>Smart</a:t>
            </a:r>
            <a:br>
              <a:rPr lang="en-US" sz="1400" dirty="0" smtClean="0"/>
            </a:br>
            <a:r>
              <a:rPr lang="en-US" sz="1400" dirty="0" smtClean="0"/>
              <a:t>Phone</a:t>
            </a:r>
            <a:endParaRPr lang="en-US" sz="1400" dirty="0"/>
          </a:p>
        </p:txBody>
      </p:sp>
      <p:sp>
        <p:nvSpPr>
          <p:cNvPr id="118" name="TextBox 117"/>
          <p:cNvSpPr txBox="1"/>
          <p:nvPr/>
        </p:nvSpPr>
        <p:spPr>
          <a:xfrm>
            <a:off x="3916478" y="1665944"/>
            <a:ext cx="1305493" cy="61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400" dirty="0" smtClean="0"/>
              <a:t>Warehouse Scale Computer</a:t>
            </a:r>
            <a:endParaRPr lang="en-US" sz="1400" dirty="0"/>
          </a:p>
        </p:txBody>
      </p:sp>
      <p:cxnSp>
        <p:nvCxnSpPr>
          <p:cNvPr id="168" name="Straight Connector 167"/>
          <p:cNvCxnSpPr/>
          <p:nvPr/>
        </p:nvCxnSpPr>
        <p:spPr>
          <a:xfrm rot="5400000">
            <a:off x="736707" y="3834054"/>
            <a:ext cx="5250171" cy="1588"/>
          </a:xfrm>
          <a:prstGeom prst="line">
            <a:avLst/>
          </a:prstGeom>
          <a:ln w="152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1869899" y="1062860"/>
            <a:ext cx="3482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Software        Hardware</a:t>
            </a:r>
            <a:endParaRPr lang="en-US" sz="2400" i="1" dirty="0"/>
          </a:p>
        </p:txBody>
      </p:sp>
      <p:sp>
        <p:nvSpPr>
          <p:cNvPr id="171" name="TextBox 170"/>
          <p:cNvSpPr txBox="1"/>
          <p:nvPr/>
        </p:nvSpPr>
        <p:spPr>
          <a:xfrm>
            <a:off x="2728021" y="2275669"/>
            <a:ext cx="1283211" cy="8715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i="1" dirty="0" smtClean="0"/>
              <a:t>Harness</a:t>
            </a:r>
            <a:br>
              <a:rPr lang="en-US" sz="1400" i="1" dirty="0" smtClean="0"/>
            </a:br>
            <a:r>
              <a:rPr lang="en-US" sz="1400" i="1" dirty="0" smtClean="0"/>
              <a:t>Parallelism &amp;</a:t>
            </a:r>
          </a:p>
          <a:p>
            <a:pPr algn="ctr">
              <a:lnSpc>
                <a:spcPct val="90000"/>
              </a:lnSpc>
            </a:pPr>
            <a:r>
              <a:rPr lang="en-US" sz="1400" i="1" dirty="0" smtClean="0"/>
              <a:t>Achieve High</a:t>
            </a:r>
            <a:br>
              <a:rPr lang="en-US" sz="1400" i="1" dirty="0" smtClean="0"/>
            </a:br>
            <a:r>
              <a:rPr lang="en-US" sz="1400" i="1" dirty="0" smtClean="0"/>
              <a:t>Performance</a:t>
            </a:r>
            <a:endParaRPr lang="en-US" sz="1400" i="1" dirty="0"/>
          </a:p>
        </p:txBody>
      </p:sp>
      <p:grpSp>
        <p:nvGrpSpPr>
          <p:cNvPr id="2" name="Group 50"/>
          <p:cNvGrpSpPr/>
          <p:nvPr/>
        </p:nvGrpSpPr>
        <p:grpSpPr>
          <a:xfrm>
            <a:off x="5831288" y="5537200"/>
            <a:ext cx="3253750" cy="1289820"/>
            <a:chOff x="5831288" y="5537200"/>
            <a:chExt cx="3253750" cy="1289820"/>
          </a:xfrm>
        </p:grpSpPr>
        <p:sp>
          <p:nvSpPr>
            <p:cNvPr id="166" name="TextBox 165"/>
            <p:cNvSpPr txBox="1"/>
            <p:nvPr/>
          </p:nvSpPr>
          <p:spPr>
            <a:xfrm>
              <a:off x="7942290" y="5985754"/>
              <a:ext cx="11427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Logic Gates</a:t>
              </a:r>
              <a:endParaRPr lang="en-US" sz="1400" dirty="0"/>
            </a:p>
          </p:txBody>
        </p:sp>
        <p:cxnSp>
          <p:nvCxnSpPr>
            <p:cNvPr id="172" name="Straight Connector 171"/>
            <p:cNvCxnSpPr>
              <a:stCxn id="104" idx="2"/>
              <a:endCxn id="177" idx="3"/>
            </p:cNvCxnSpPr>
            <p:nvPr/>
          </p:nvCxnSpPr>
          <p:spPr>
            <a:xfrm flipH="1">
              <a:off x="7920438" y="5537200"/>
              <a:ext cx="54947" cy="581173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104" idx="1"/>
              <a:endCxn id="177" idx="0"/>
            </p:cNvCxnSpPr>
            <p:nvPr/>
          </p:nvCxnSpPr>
          <p:spPr>
            <a:xfrm flipH="1">
              <a:off x="6543773" y="5537200"/>
              <a:ext cx="955786" cy="581173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177"/>
            <p:cNvGrpSpPr/>
            <p:nvPr/>
          </p:nvGrpSpPr>
          <p:grpSpPr>
            <a:xfrm>
              <a:off x="5831288" y="6109003"/>
              <a:ext cx="2089150" cy="718017"/>
              <a:chOff x="5831288" y="6139983"/>
              <a:chExt cx="2089150" cy="718017"/>
            </a:xfrm>
          </p:grpSpPr>
          <p:graphicFrame>
            <p:nvGraphicFramePr>
              <p:cNvPr id="93186" name="Object 2"/>
              <p:cNvGraphicFramePr>
                <a:graphicFrameLocks noChangeAspect="1"/>
              </p:cNvGraphicFramePr>
              <p:nvPr/>
            </p:nvGraphicFramePr>
            <p:xfrm>
              <a:off x="6560469" y="6139983"/>
              <a:ext cx="1044389" cy="718017"/>
            </p:xfrm>
            <a:graphic>
              <a:graphicData uri="http://schemas.openxmlformats.org/presentationml/2006/ole">
                <p:oleObj spid="_x0000_s279554" name="Image" r:id="rId5" imgW="3492063" imgH="2400000" progId="">
                  <p:embed/>
                </p:oleObj>
              </a:graphicData>
            </a:graphic>
          </p:graphicFrame>
          <p:sp>
            <p:nvSpPr>
              <p:cNvPr id="177" name="Freeform 176"/>
              <p:cNvSpPr/>
              <p:nvPr/>
            </p:nvSpPr>
            <p:spPr>
              <a:xfrm>
                <a:off x="5831288" y="6149353"/>
                <a:ext cx="2089150" cy="708647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 smtClean="0">
                    <a:solidFill>
                      <a:srgbClr val="000000"/>
                    </a:solidFill>
                  </a:rPr>
                  <a:t>    </a:t>
                </a: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17" name="Picture 116" descr="cern-rack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3656" y="1334878"/>
            <a:ext cx="2859651" cy="1667628"/>
          </a:xfrm>
          <a:prstGeom prst="rect">
            <a:avLst/>
          </a:prstGeom>
        </p:spPr>
      </p:pic>
      <p:grpSp>
        <p:nvGrpSpPr>
          <p:cNvPr id="4" name="Group 55"/>
          <p:cNvGrpSpPr/>
          <p:nvPr/>
        </p:nvGrpSpPr>
        <p:grpSpPr>
          <a:xfrm>
            <a:off x="3442017" y="2980266"/>
            <a:ext cx="5143176" cy="1625601"/>
            <a:chOff x="3442017" y="2980266"/>
            <a:chExt cx="5143176" cy="1625601"/>
          </a:xfrm>
        </p:grpSpPr>
        <p:grpSp>
          <p:nvGrpSpPr>
            <p:cNvPr id="5" name="Group 53"/>
            <p:cNvGrpSpPr/>
            <p:nvPr/>
          </p:nvGrpSpPr>
          <p:grpSpPr>
            <a:xfrm>
              <a:off x="3442017" y="2980266"/>
              <a:ext cx="5143176" cy="1625601"/>
              <a:chOff x="3442017" y="2980266"/>
              <a:chExt cx="5143176" cy="1625601"/>
            </a:xfrm>
          </p:grpSpPr>
          <p:pic>
            <p:nvPicPr>
              <p:cNvPr id="48" name="Picture 5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42017" y="3451864"/>
                <a:ext cx="1792390" cy="8568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35" name="Straight Connector 134"/>
              <p:cNvCxnSpPr>
                <a:endCxn id="98" idx="1"/>
              </p:cNvCxnSpPr>
              <p:nvPr/>
            </p:nvCxnSpPr>
            <p:spPr>
              <a:xfrm rot="10800000" flipV="1">
                <a:off x="5432954" y="2980266"/>
                <a:ext cx="1729843" cy="38947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>
                <a:endCxn id="98" idx="0"/>
              </p:cNvCxnSpPr>
              <p:nvPr/>
            </p:nvCxnSpPr>
            <p:spPr>
              <a:xfrm>
                <a:off x="7501460" y="2980267"/>
                <a:ext cx="1083733" cy="389477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144"/>
              <p:cNvGrpSpPr/>
              <p:nvPr/>
            </p:nvGrpSpPr>
            <p:grpSpPr>
              <a:xfrm>
                <a:off x="3894659" y="3369744"/>
                <a:ext cx="4690534" cy="1236123"/>
                <a:chOff x="3539066" y="3369744"/>
                <a:chExt cx="4690534" cy="1236123"/>
              </a:xfrm>
            </p:grpSpPr>
            <p:sp>
              <p:nvSpPr>
                <p:cNvPr id="98" name="Freeform 97"/>
                <p:cNvSpPr/>
                <p:nvPr/>
              </p:nvSpPr>
              <p:spPr>
                <a:xfrm>
                  <a:off x="3539066" y="3369744"/>
                  <a:ext cx="4690534" cy="1236123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32" name="Freeform 131"/>
                <p:cNvSpPr/>
                <p:nvPr/>
              </p:nvSpPr>
              <p:spPr>
                <a:xfrm>
                  <a:off x="4758265" y="3454411"/>
                  <a:ext cx="1185333" cy="314727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tx1"/>
                      </a:solidFill>
                    </a:rPr>
                    <a:t>Core</a:t>
                  </a:r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Freeform 132"/>
                <p:cNvSpPr/>
                <p:nvPr/>
              </p:nvSpPr>
              <p:spPr>
                <a:xfrm>
                  <a:off x="6790242" y="3454411"/>
                  <a:ext cx="1185333" cy="314727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tx1"/>
                      </a:solidFill>
                    </a:rPr>
                    <a:t>Core</a:t>
                  </a:r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" name="Rectangle 137"/>
                <p:cNvSpPr/>
                <p:nvPr/>
              </p:nvSpPr>
              <p:spPr>
                <a:xfrm>
                  <a:off x="6242320" y="3413668"/>
                  <a:ext cx="36420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400" dirty="0" smtClean="0"/>
                    <a:t>…</a:t>
                  </a:r>
                  <a:endParaRPr lang="en-US" sz="1400" dirty="0"/>
                </a:p>
              </p:txBody>
            </p:sp>
            <p:sp>
              <p:nvSpPr>
                <p:cNvPr id="140" name="Freeform 139"/>
                <p:cNvSpPr/>
                <p:nvPr/>
              </p:nvSpPr>
              <p:spPr>
                <a:xfrm>
                  <a:off x="4284134" y="3810000"/>
                  <a:ext cx="3302000" cy="355600"/>
                </a:xfrm>
                <a:custGeom>
                  <a:avLst/>
                  <a:gdLst>
                    <a:gd name="connsiteX0" fmla="*/ 423334 w 3302000"/>
                    <a:gd name="connsiteY0" fmla="*/ 0 h 355600"/>
                    <a:gd name="connsiteX1" fmla="*/ 3302000 w 3302000"/>
                    <a:gd name="connsiteY1" fmla="*/ 0 h 355600"/>
                    <a:gd name="connsiteX2" fmla="*/ 2895600 w 3302000"/>
                    <a:gd name="connsiteY2" fmla="*/ 355600 h 355600"/>
                    <a:gd name="connsiteX3" fmla="*/ 0 w 3302000"/>
                    <a:gd name="connsiteY3" fmla="*/ 338666 h 355600"/>
                    <a:gd name="connsiteX4" fmla="*/ 423334 w 3302000"/>
                    <a:gd name="connsiteY4" fmla="*/ 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0" h="355600">
                      <a:moveTo>
                        <a:pt x="423334" y="0"/>
                      </a:moveTo>
                      <a:lnTo>
                        <a:pt x="3302000" y="0"/>
                      </a:lnTo>
                      <a:lnTo>
                        <a:pt x="2895600" y="355600"/>
                      </a:lnTo>
                      <a:lnTo>
                        <a:pt x="0" y="338666"/>
                      </a:lnTo>
                      <a:lnTo>
                        <a:pt x="423334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rgbClr val="FFFFFF"/>
                      </a:solidFill>
                    </a:rPr>
                    <a:t>     Memory               (Cache)</a:t>
                  </a:r>
                  <a:endParaRPr lang="en-US" sz="14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4" name="Freeform 143"/>
                <p:cNvSpPr/>
                <p:nvPr/>
              </p:nvSpPr>
              <p:spPr>
                <a:xfrm>
                  <a:off x="3826935" y="4199466"/>
                  <a:ext cx="3302000" cy="355600"/>
                </a:xfrm>
                <a:custGeom>
                  <a:avLst/>
                  <a:gdLst>
                    <a:gd name="connsiteX0" fmla="*/ 423334 w 3302000"/>
                    <a:gd name="connsiteY0" fmla="*/ 0 h 355600"/>
                    <a:gd name="connsiteX1" fmla="*/ 3302000 w 3302000"/>
                    <a:gd name="connsiteY1" fmla="*/ 0 h 355600"/>
                    <a:gd name="connsiteX2" fmla="*/ 2895600 w 3302000"/>
                    <a:gd name="connsiteY2" fmla="*/ 355600 h 355600"/>
                    <a:gd name="connsiteX3" fmla="*/ 0 w 3302000"/>
                    <a:gd name="connsiteY3" fmla="*/ 338666 h 355600"/>
                    <a:gd name="connsiteX4" fmla="*/ 423334 w 3302000"/>
                    <a:gd name="connsiteY4" fmla="*/ 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0" h="355600">
                      <a:moveTo>
                        <a:pt x="423334" y="0"/>
                      </a:moveTo>
                      <a:lnTo>
                        <a:pt x="3302000" y="0"/>
                      </a:lnTo>
                      <a:lnTo>
                        <a:pt x="2895600" y="355600"/>
                      </a:lnTo>
                      <a:lnTo>
                        <a:pt x="0" y="338666"/>
                      </a:lnTo>
                      <a:lnTo>
                        <a:pt x="423334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rgbClr val="FFFFFF"/>
                      </a:solidFill>
                    </a:rPr>
                    <a:t>Input/Output</a:t>
                  </a:r>
                  <a:endParaRPr lang="en-US" sz="1400" dirty="0">
                    <a:solidFill>
                      <a:srgbClr val="FFFFFF"/>
                    </a:solidFill>
                  </a:endParaRPr>
                </a:p>
              </p:txBody>
            </p:sp>
          </p:grpSp>
        </p:grpSp>
        <p:sp>
          <p:nvSpPr>
            <p:cNvPr id="55" name="TextBox 54"/>
            <p:cNvSpPr txBox="1"/>
            <p:nvPr/>
          </p:nvSpPr>
          <p:spPr>
            <a:xfrm>
              <a:off x="6906945" y="3049938"/>
              <a:ext cx="979755" cy="2718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400" dirty="0" smtClean="0"/>
                <a:t>Computer</a:t>
              </a:r>
            </a:p>
          </p:txBody>
        </p:sp>
      </p:grpSp>
      <p:grpSp>
        <p:nvGrpSpPr>
          <p:cNvPr id="7" name="Group 90"/>
          <p:cNvGrpSpPr/>
          <p:nvPr/>
        </p:nvGrpSpPr>
        <p:grpSpPr>
          <a:xfrm>
            <a:off x="3365862" y="3454411"/>
            <a:ext cx="5625738" cy="2622539"/>
            <a:chOff x="3365862" y="3454411"/>
            <a:chExt cx="5625738" cy="2622539"/>
          </a:xfrm>
        </p:grpSpPr>
        <p:sp>
          <p:nvSpPr>
            <p:cNvPr id="151" name="Freeform 150"/>
            <p:cNvSpPr/>
            <p:nvPr/>
          </p:nvSpPr>
          <p:spPr>
            <a:xfrm>
              <a:off x="3971023" y="5625230"/>
              <a:ext cx="3626511" cy="341684"/>
            </a:xfrm>
            <a:custGeom>
              <a:avLst/>
              <a:gdLst>
                <a:gd name="connsiteX0" fmla="*/ 423334 w 3302000"/>
                <a:gd name="connsiteY0" fmla="*/ 0 h 355600"/>
                <a:gd name="connsiteX1" fmla="*/ 3302000 w 3302000"/>
                <a:gd name="connsiteY1" fmla="*/ 0 h 355600"/>
                <a:gd name="connsiteX2" fmla="*/ 2895600 w 3302000"/>
                <a:gd name="connsiteY2" fmla="*/ 355600 h 355600"/>
                <a:gd name="connsiteX3" fmla="*/ 0 w 3302000"/>
                <a:gd name="connsiteY3" fmla="*/ 338666 h 355600"/>
                <a:gd name="connsiteX4" fmla="*/ 423334 w 3302000"/>
                <a:gd name="connsiteY4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2000" h="355600">
                  <a:moveTo>
                    <a:pt x="423334" y="0"/>
                  </a:moveTo>
                  <a:lnTo>
                    <a:pt x="3302000" y="0"/>
                  </a:lnTo>
                  <a:lnTo>
                    <a:pt x="2895600" y="355600"/>
                  </a:lnTo>
                  <a:lnTo>
                    <a:pt x="0" y="338666"/>
                  </a:lnTo>
                  <a:lnTo>
                    <a:pt x="423334" y="0"/>
                  </a:lnTo>
                  <a:close/>
                </a:path>
              </a:pathLst>
            </a:cu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Main Memory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grpSp>
          <p:nvGrpSpPr>
            <p:cNvPr id="8" name="Group 89"/>
            <p:cNvGrpSpPr/>
            <p:nvPr/>
          </p:nvGrpSpPr>
          <p:grpSpPr>
            <a:xfrm>
              <a:off x="3365862" y="3454411"/>
              <a:ext cx="5625738" cy="2622539"/>
              <a:chOff x="3365862" y="3454411"/>
              <a:chExt cx="5625738" cy="2622539"/>
            </a:xfrm>
          </p:grpSpPr>
          <p:grpSp>
            <p:nvGrpSpPr>
              <p:cNvPr id="9" name="Group 48"/>
              <p:cNvGrpSpPr/>
              <p:nvPr/>
            </p:nvGrpSpPr>
            <p:grpSpPr>
              <a:xfrm>
                <a:off x="3365862" y="3454411"/>
                <a:ext cx="5625738" cy="2622539"/>
                <a:chOff x="3365862" y="3454411"/>
                <a:chExt cx="5454288" cy="2850775"/>
              </a:xfrm>
            </p:grpSpPr>
            <p:sp>
              <p:nvSpPr>
                <p:cNvPr id="147" name="Freeform 146"/>
                <p:cNvSpPr/>
                <p:nvPr/>
              </p:nvSpPr>
              <p:spPr>
                <a:xfrm>
                  <a:off x="3365862" y="4775213"/>
                  <a:ext cx="5454288" cy="1529973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cxnSp>
              <p:nvCxnSpPr>
                <p:cNvPr id="156" name="Straight Connector 155"/>
                <p:cNvCxnSpPr>
                  <a:stCxn id="133" idx="1"/>
                  <a:endCxn id="147" idx="1"/>
                </p:cNvCxnSpPr>
                <p:nvPr/>
              </p:nvCxnSpPr>
              <p:spPr>
                <a:xfrm flipH="1">
                  <a:off x="5154635" y="3454411"/>
                  <a:ext cx="2252893" cy="1320802"/>
                </a:xfrm>
                <a:prstGeom prst="line">
                  <a:avLst/>
                </a:prstGeom>
                <a:ln w="25400" cap="flat" cmpd="sng" algn="ctr">
                  <a:solidFill>
                    <a:schemeClr val="accent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>
                  <a:stCxn id="133" idx="0"/>
                  <a:endCxn id="147" idx="0"/>
                </p:cNvCxnSpPr>
                <p:nvPr/>
              </p:nvCxnSpPr>
              <p:spPr>
                <a:xfrm>
                  <a:off x="8179845" y="3454411"/>
                  <a:ext cx="640305" cy="1320802"/>
                </a:xfrm>
                <a:prstGeom prst="line">
                  <a:avLst/>
                </a:prstGeom>
                <a:ln w="25400" cap="flat" cmpd="sng" algn="ctr">
                  <a:solidFill>
                    <a:schemeClr val="accent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2" name="TextBox 161"/>
              <p:cNvSpPr txBox="1"/>
              <p:nvPr/>
            </p:nvSpPr>
            <p:spPr>
              <a:xfrm>
                <a:off x="7515253" y="4306692"/>
                <a:ext cx="64130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Core</a:t>
                </a:r>
                <a:endParaRPr lang="en-US" sz="1400" dirty="0"/>
              </a:p>
            </p:txBody>
          </p:sp>
          <p:sp>
            <p:nvSpPr>
              <p:cNvPr id="163" name="Freeform 162"/>
              <p:cNvSpPr/>
              <p:nvPr/>
            </p:nvSpPr>
            <p:spPr>
              <a:xfrm>
                <a:off x="4108450" y="4718050"/>
                <a:ext cx="2705100" cy="850900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 smtClean="0">
                    <a:solidFill>
                      <a:schemeClr val="tx1"/>
                    </a:solidFill>
                  </a:rPr>
                  <a:t>         Instruction </a:t>
                </a:r>
                <a:r>
                  <a:rPr lang="en-US" sz="1400" dirty="0" err="1" smtClean="0">
                    <a:solidFill>
                      <a:schemeClr val="tx1"/>
                    </a:solidFill>
                  </a:rPr>
                  <a:t>Unit(s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pPr algn="ctr">
                  <a:lnSpc>
                    <a:spcPct val="90000"/>
                  </a:lnSpc>
                </a:pPr>
                <a:endParaRPr lang="en-US" sz="1400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90000"/>
                  </a:lnSpc>
                </a:pP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5" name="Freeform 164"/>
              <p:cNvSpPr/>
              <p:nvPr/>
            </p:nvSpPr>
            <p:spPr>
              <a:xfrm>
                <a:off x="6438900" y="4686300"/>
                <a:ext cx="2362199" cy="488950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 smtClean="0">
                    <a:solidFill>
                      <a:schemeClr val="tx1"/>
                    </a:solidFill>
                  </a:rPr>
                  <a:t>       Functional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1400" dirty="0" err="1" smtClean="0">
                    <a:solidFill>
                      <a:schemeClr val="tx1"/>
                    </a:solidFill>
                  </a:rPr>
                  <a:t>Unit(s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)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57" name="Picture 56" descr="600px-Pipeline_5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75262" y="4921249"/>
              <a:ext cx="908064" cy="654673"/>
            </a:xfrm>
            <a:prstGeom prst="rect">
              <a:avLst/>
            </a:prstGeom>
          </p:spPr>
        </p:pic>
        <p:grpSp>
          <p:nvGrpSpPr>
            <p:cNvPr id="10" name="Group 88"/>
            <p:cNvGrpSpPr/>
            <p:nvPr/>
          </p:nvGrpSpPr>
          <p:grpSpPr>
            <a:xfrm>
              <a:off x="6108909" y="5194300"/>
              <a:ext cx="2127517" cy="361950"/>
              <a:chOff x="6108909" y="5194300"/>
              <a:chExt cx="2127517" cy="361950"/>
            </a:xfrm>
          </p:grpSpPr>
          <p:grpSp>
            <p:nvGrpSpPr>
              <p:cNvPr id="11" name="Group 68"/>
              <p:cNvGrpSpPr/>
              <p:nvPr/>
            </p:nvGrpSpPr>
            <p:grpSpPr>
              <a:xfrm>
                <a:off x="7499559" y="5194300"/>
                <a:ext cx="736867" cy="342900"/>
                <a:chOff x="7499559" y="5194300"/>
                <a:chExt cx="736867" cy="342900"/>
              </a:xfrm>
            </p:grpSpPr>
            <p:sp>
              <p:nvSpPr>
                <p:cNvPr id="114" name="TextBox 113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3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3</a:t>
                  </a:r>
                  <a:endParaRPr lang="en-US" sz="1400" dirty="0"/>
                </a:p>
              </p:txBody>
            </p:sp>
            <p:sp>
              <p:nvSpPr>
                <p:cNvPr id="104" name="Freeform 103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sz="14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2" name="Group 79"/>
              <p:cNvGrpSpPr/>
              <p:nvPr/>
            </p:nvGrpSpPr>
            <p:grpSpPr>
              <a:xfrm>
                <a:off x="7036009" y="5200650"/>
                <a:ext cx="736867" cy="342900"/>
                <a:chOff x="7499559" y="5194300"/>
                <a:chExt cx="736867" cy="342900"/>
              </a:xfrm>
            </p:grpSpPr>
            <p:sp>
              <p:nvSpPr>
                <p:cNvPr id="81" name="TextBox 80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2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2</a:t>
                  </a:r>
                  <a:endParaRPr lang="en-US" sz="1400" dirty="0"/>
                </a:p>
              </p:txBody>
            </p:sp>
            <p:sp>
              <p:nvSpPr>
                <p:cNvPr id="82" name="Freeform 81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sz="14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" name="Group 82"/>
              <p:cNvGrpSpPr/>
              <p:nvPr/>
            </p:nvGrpSpPr>
            <p:grpSpPr>
              <a:xfrm>
                <a:off x="6572459" y="5207000"/>
                <a:ext cx="736867" cy="342900"/>
                <a:chOff x="7499559" y="5194300"/>
                <a:chExt cx="736867" cy="342900"/>
              </a:xfrm>
            </p:grpSpPr>
            <p:sp>
              <p:nvSpPr>
                <p:cNvPr id="84" name="TextBox 83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1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1</a:t>
                  </a:r>
                  <a:endParaRPr lang="en-US" sz="1400" dirty="0"/>
                </a:p>
              </p:txBody>
            </p:sp>
            <p:sp>
              <p:nvSpPr>
                <p:cNvPr id="85" name="Freeform 84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sz="14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4" name="Group 85"/>
              <p:cNvGrpSpPr/>
              <p:nvPr/>
            </p:nvGrpSpPr>
            <p:grpSpPr>
              <a:xfrm>
                <a:off x="6108909" y="5213350"/>
                <a:ext cx="736867" cy="342900"/>
                <a:chOff x="7499559" y="5194300"/>
                <a:chExt cx="736867" cy="342900"/>
              </a:xfrm>
            </p:grpSpPr>
            <p:sp>
              <p:nvSpPr>
                <p:cNvPr id="87" name="TextBox 86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0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0</a:t>
                  </a:r>
                  <a:endParaRPr lang="en-US" sz="1400" dirty="0"/>
                </a:p>
              </p:txBody>
            </p:sp>
            <p:sp>
              <p:nvSpPr>
                <p:cNvPr id="88" name="Freeform 87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sz="1400" dirty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15" name="Group 60"/>
          <p:cNvGrpSpPr/>
          <p:nvPr/>
        </p:nvGrpSpPr>
        <p:grpSpPr>
          <a:xfrm>
            <a:off x="4038600" y="3048000"/>
            <a:ext cx="2579294" cy="1540930"/>
            <a:chOff x="2441765" y="1377385"/>
            <a:chExt cx="5669301" cy="1653681"/>
          </a:xfrm>
        </p:grpSpPr>
        <p:sp>
          <p:nvSpPr>
            <p:cNvPr id="62" name="Rectangle 61"/>
            <p:cNvSpPr/>
            <p:nvPr/>
          </p:nvSpPr>
          <p:spPr>
            <a:xfrm>
              <a:off x="4284133" y="1595451"/>
              <a:ext cx="3826933" cy="143561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441765" y="1377385"/>
              <a:ext cx="3202168" cy="330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Project 1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74"/>
          <p:cNvGrpSpPr/>
          <p:nvPr/>
        </p:nvGrpSpPr>
        <p:grpSpPr>
          <a:xfrm>
            <a:off x="0" y="1134533"/>
            <a:ext cx="8991600" cy="4284134"/>
            <a:chOff x="0" y="1134533"/>
            <a:chExt cx="8991600" cy="4284134"/>
          </a:xfrm>
        </p:grpSpPr>
        <p:grpSp>
          <p:nvGrpSpPr>
            <p:cNvPr id="17" name="Group 59"/>
            <p:cNvGrpSpPr/>
            <p:nvPr/>
          </p:nvGrpSpPr>
          <p:grpSpPr>
            <a:xfrm>
              <a:off x="3894667" y="1134533"/>
              <a:ext cx="5096933" cy="1896534"/>
              <a:chOff x="4284133" y="1134533"/>
              <a:chExt cx="4691342" cy="1896534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4284133" y="1134533"/>
                <a:ext cx="3826934" cy="189653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8099161" y="1140023"/>
                <a:ext cx="8763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Project 2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73" name="Rectangle 72"/>
            <p:cNvSpPr/>
            <p:nvPr/>
          </p:nvSpPr>
          <p:spPr>
            <a:xfrm>
              <a:off x="0" y="4368800"/>
              <a:ext cx="3200400" cy="104986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18" name="Group 91"/>
          <p:cNvGrpSpPr/>
          <p:nvPr/>
        </p:nvGrpSpPr>
        <p:grpSpPr>
          <a:xfrm>
            <a:off x="0" y="2404534"/>
            <a:ext cx="9601200" cy="3064933"/>
            <a:chOff x="0" y="2404534"/>
            <a:chExt cx="9601200" cy="3064933"/>
          </a:xfrm>
        </p:grpSpPr>
        <p:grpSp>
          <p:nvGrpSpPr>
            <p:cNvPr id="19" name="Group 64"/>
            <p:cNvGrpSpPr/>
            <p:nvPr/>
          </p:nvGrpSpPr>
          <p:grpSpPr>
            <a:xfrm>
              <a:off x="5232400" y="3151501"/>
              <a:ext cx="4368800" cy="2317966"/>
              <a:chOff x="1678763" y="1325247"/>
              <a:chExt cx="9602644" cy="1681255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1678763" y="1325247"/>
                <a:ext cx="6469521" cy="168125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8079239" y="1855976"/>
                <a:ext cx="3202168" cy="223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Project 3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76" name="Rectangle 75"/>
            <p:cNvSpPr/>
            <p:nvPr/>
          </p:nvSpPr>
          <p:spPr>
            <a:xfrm>
              <a:off x="0" y="4368800"/>
              <a:ext cx="3200400" cy="104986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0" y="2404534"/>
              <a:ext cx="3200400" cy="104986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20" name="Group 94"/>
          <p:cNvGrpSpPr/>
          <p:nvPr/>
        </p:nvGrpSpPr>
        <p:grpSpPr>
          <a:xfrm>
            <a:off x="0" y="3471333"/>
            <a:ext cx="9023089" cy="3386667"/>
            <a:chOff x="0" y="3471333"/>
            <a:chExt cx="9023089" cy="3386667"/>
          </a:xfrm>
        </p:grpSpPr>
        <p:grpSp>
          <p:nvGrpSpPr>
            <p:cNvPr id="21" name="Group 67"/>
            <p:cNvGrpSpPr/>
            <p:nvPr/>
          </p:nvGrpSpPr>
          <p:grpSpPr>
            <a:xfrm>
              <a:off x="6062133" y="6028267"/>
              <a:ext cx="2960956" cy="829733"/>
              <a:chOff x="4284133" y="2140621"/>
              <a:chExt cx="6508197" cy="890445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4284133" y="2140621"/>
                <a:ext cx="3826933" cy="89044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8228113" y="2449545"/>
                <a:ext cx="2564217" cy="330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Project 4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79" name="Rectangle 78"/>
            <p:cNvSpPr/>
            <p:nvPr/>
          </p:nvSpPr>
          <p:spPr>
            <a:xfrm>
              <a:off x="0" y="5520266"/>
              <a:ext cx="3200400" cy="104986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0" y="3471333"/>
              <a:ext cx="3200400" cy="89746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394" name="Rectangle 18"/>
          <p:cNvSpPr>
            <a:spLocks noGrp="1" noChangeArrowheads="1"/>
          </p:cNvSpPr>
          <p:nvPr>
            <p:ph type="body" sz="half" idx="1"/>
          </p:nvPr>
        </p:nvSpPr>
        <p:spPr>
          <a:xfrm>
            <a:off x="4267200" y="2074862"/>
            <a:ext cx="3848100" cy="896938"/>
          </a:xfrm>
          <a:noFill/>
          <a:ln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  <a:buFont typeface="Times" pitchFamily="-65" charset="0"/>
              <a:buNone/>
              <a:tabLst>
                <a:tab pos="1066800" algn="l"/>
              </a:tabLst>
            </a:pPr>
            <a:r>
              <a:rPr lang="en-US" sz="1600" b="1" dirty="0" err="1">
                <a:solidFill>
                  <a:schemeClr val="accent2"/>
                </a:solidFill>
                <a:latin typeface="Courier"/>
                <a:cs typeface="Courier"/>
              </a:rPr>
              <a:t>lw</a:t>
            </a:r>
            <a:r>
              <a:rPr lang="en-US" sz="1600" b="1" dirty="0">
                <a:solidFill>
                  <a:schemeClr val="accent2"/>
                </a:solidFill>
                <a:latin typeface="Courier"/>
                <a:cs typeface="Courier"/>
              </a:rPr>
              <a:t>	  $t0, 0($2)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 typeface="Times" pitchFamily="-65" charset="0"/>
              <a:buNone/>
              <a:tabLst>
                <a:tab pos="1066800" algn="l"/>
              </a:tabLst>
            </a:pPr>
            <a:r>
              <a:rPr lang="en-US" sz="1600" b="1" dirty="0" err="1">
                <a:solidFill>
                  <a:schemeClr val="accent2"/>
                </a:solidFill>
                <a:latin typeface="Courier"/>
                <a:cs typeface="Courier"/>
              </a:rPr>
              <a:t>lw</a:t>
            </a:r>
            <a:r>
              <a:rPr lang="en-US" sz="1600" b="1" dirty="0">
                <a:solidFill>
                  <a:schemeClr val="accent2"/>
                </a:solidFill>
                <a:latin typeface="Courier"/>
                <a:cs typeface="Courier"/>
              </a:rPr>
              <a:t>	  $t1, 4($2)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 typeface="Times" pitchFamily="-65" charset="0"/>
              <a:buNone/>
              <a:tabLst>
                <a:tab pos="1066800" algn="l"/>
              </a:tabLst>
            </a:pPr>
            <a:r>
              <a:rPr lang="en-US" sz="1600" b="1" dirty="0" err="1">
                <a:solidFill>
                  <a:schemeClr val="accent2"/>
                </a:solidFill>
                <a:latin typeface="Courier"/>
                <a:cs typeface="Courier"/>
              </a:rPr>
              <a:t>sw</a:t>
            </a:r>
            <a:r>
              <a:rPr lang="en-US" sz="1600" b="1" dirty="0">
                <a:solidFill>
                  <a:schemeClr val="accent2"/>
                </a:solidFill>
                <a:latin typeface="Courier"/>
                <a:cs typeface="Courier"/>
              </a:rPr>
              <a:t>	  $t1, 0($2)</a:t>
            </a:r>
          </a:p>
          <a:p>
            <a:pPr marL="342900" indent="-342900">
              <a:spcBef>
                <a:spcPct val="0"/>
              </a:spcBef>
              <a:buFont typeface="Times" pitchFamily="-65" charset="0"/>
              <a:buNone/>
              <a:tabLst>
                <a:tab pos="1066800" algn="l"/>
              </a:tabLst>
            </a:pPr>
            <a:r>
              <a:rPr lang="en-US" sz="1600" b="1" dirty="0" err="1">
                <a:solidFill>
                  <a:schemeClr val="accent2"/>
                </a:solidFill>
                <a:latin typeface="Courier"/>
                <a:cs typeface="Courier"/>
              </a:rPr>
              <a:t>sw</a:t>
            </a:r>
            <a:r>
              <a:rPr lang="en-US" sz="1600" b="1" dirty="0">
                <a:solidFill>
                  <a:schemeClr val="accent2"/>
                </a:solidFill>
                <a:latin typeface="Courier"/>
                <a:cs typeface="Courier"/>
              </a:rPr>
              <a:t>	  $t0, 4($2)</a:t>
            </a:r>
          </a:p>
        </p:txBody>
      </p:sp>
      <p:sp>
        <p:nvSpPr>
          <p:cNvPr id="997382" name="Rectangle 6"/>
          <p:cNvSpPr>
            <a:spLocks noChangeArrowheads="1"/>
          </p:cNvSpPr>
          <p:nvPr/>
        </p:nvSpPr>
        <p:spPr bwMode="auto">
          <a:xfrm>
            <a:off x="596900" y="1054100"/>
            <a:ext cx="74295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7383" name="Rectangle 7"/>
          <p:cNvSpPr>
            <a:spLocks noChangeArrowheads="1"/>
          </p:cNvSpPr>
          <p:nvPr/>
        </p:nvSpPr>
        <p:spPr bwMode="auto">
          <a:xfrm>
            <a:off x="857250" y="1187450"/>
            <a:ext cx="2590800" cy="546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ct val="85000"/>
              </a:lnSpc>
              <a:spcBef>
                <a:spcPct val="41000"/>
              </a:spcBef>
            </a:pPr>
            <a:r>
              <a:rPr lang="en-US" sz="1800" b="1">
                <a:solidFill>
                  <a:schemeClr val="tx1"/>
                </a:solidFill>
              </a:rPr>
              <a:t>High Level Language Program (e.g., C)</a:t>
            </a:r>
          </a:p>
        </p:txBody>
      </p:sp>
      <p:sp>
        <p:nvSpPr>
          <p:cNvPr id="997384" name="Rectangle 8"/>
          <p:cNvSpPr>
            <a:spLocks noChangeArrowheads="1"/>
          </p:cNvSpPr>
          <p:nvPr/>
        </p:nvSpPr>
        <p:spPr bwMode="auto">
          <a:xfrm>
            <a:off x="857250" y="2133600"/>
            <a:ext cx="2800350" cy="546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ct val="85000"/>
              </a:lnSpc>
              <a:spcBef>
                <a:spcPct val="41000"/>
              </a:spcBef>
            </a:pPr>
            <a:r>
              <a:rPr lang="en-US" sz="1800" b="1">
                <a:solidFill>
                  <a:schemeClr val="accent2"/>
                </a:solidFill>
              </a:rPr>
              <a:t>Assembly  Language Program (e.g.,MIPS)</a:t>
            </a:r>
            <a:endParaRPr lang="en-US" sz="1800" b="1">
              <a:solidFill>
                <a:schemeClr val="tx1"/>
              </a:solidFill>
            </a:endParaRPr>
          </a:p>
        </p:txBody>
      </p:sp>
      <p:sp>
        <p:nvSpPr>
          <p:cNvPr id="997385" name="Rectangle 9"/>
          <p:cNvSpPr>
            <a:spLocks noChangeArrowheads="1"/>
          </p:cNvSpPr>
          <p:nvPr/>
        </p:nvSpPr>
        <p:spPr bwMode="auto">
          <a:xfrm>
            <a:off x="908050" y="3048000"/>
            <a:ext cx="2590800" cy="546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ct val="85000"/>
              </a:lnSpc>
              <a:spcBef>
                <a:spcPct val="41000"/>
              </a:spcBef>
            </a:pPr>
            <a:r>
              <a:rPr lang="en-US" sz="1800" b="1"/>
              <a:t>Machine  Language Program (MIPS)</a:t>
            </a:r>
          </a:p>
        </p:txBody>
      </p:sp>
      <p:sp>
        <p:nvSpPr>
          <p:cNvPr id="997386" name="Rectangle 10"/>
          <p:cNvSpPr>
            <a:spLocks noChangeArrowheads="1"/>
          </p:cNvSpPr>
          <p:nvPr/>
        </p:nvSpPr>
        <p:spPr bwMode="auto">
          <a:xfrm>
            <a:off x="304800" y="4419600"/>
            <a:ext cx="4038600" cy="561975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ct val="88000"/>
              </a:lnSpc>
              <a:spcBef>
                <a:spcPct val="43000"/>
              </a:spcBef>
            </a:pPr>
            <a:r>
              <a:rPr lang="en-US" sz="1800" b="1">
                <a:solidFill>
                  <a:srgbClr val="800080"/>
                </a:solidFill>
              </a:rPr>
              <a:t>Hardware Architecture Description (e.g., block diagrams)</a:t>
            </a:r>
            <a:r>
              <a:rPr lang="en-US" sz="18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97387" name="Line 11"/>
          <p:cNvSpPr>
            <a:spLocks noChangeShapeType="1"/>
          </p:cNvSpPr>
          <p:nvPr/>
        </p:nvSpPr>
        <p:spPr bwMode="auto">
          <a:xfrm>
            <a:off x="2057400" y="1733550"/>
            <a:ext cx="0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7389" name="Rectangle 13"/>
          <p:cNvSpPr>
            <a:spLocks noChangeArrowheads="1"/>
          </p:cNvSpPr>
          <p:nvPr/>
        </p:nvSpPr>
        <p:spPr bwMode="auto">
          <a:xfrm>
            <a:off x="2197100" y="1828800"/>
            <a:ext cx="130810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>
                <a:solidFill>
                  <a:schemeClr val="tx1"/>
                </a:solidFill>
              </a:rPr>
              <a:t>Compiler</a:t>
            </a:r>
          </a:p>
        </p:txBody>
      </p:sp>
      <p:sp>
        <p:nvSpPr>
          <p:cNvPr id="997390" name="Rectangle 14"/>
          <p:cNvSpPr>
            <a:spLocks noChangeArrowheads="1"/>
          </p:cNvSpPr>
          <p:nvPr/>
        </p:nvSpPr>
        <p:spPr bwMode="auto">
          <a:xfrm>
            <a:off x="2222500" y="2743200"/>
            <a:ext cx="143510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>
                <a:solidFill>
                  <a:schemeClr val="tx1"/>
                </a:solidFill>
              </a:rPr>
              <a:t>Assembler</a:t>
            </a:r>
          </a:p>
        </p:txBody>
      </p:sp>
      <p:sp>
        <p:nvSpPr>
          <p:cNvPr id="997391" name="Line 15"/>
          <p:cNvSpPr>
            <a:spLocks noChangeShapeType="1"/>
          </p:cNvSpPr>
          <p:nvPr/>
        </p:nvSpPr>
        <p:spPr bwMode="auto">
          <a:xfrm>
            <a:off x="2108200" y="3568700"/>
            <a:ext cx="0" cy="850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7392" name="Rectangle 16"/>
          <p:cNvSpPr>
            <a:spLocks noChangeArrowheads="1"/>
          </p:cNvSpPr>
          <p:nvPr/>
        </p:nvSpPr>
        <p:spPr bwMode="auto">
          <a:xfrm>
            <a:off x="381000" y="3810000"/>
            <a:ext cx="167640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>
                <a:solidFill>
                  <a:schemeClr val="tx1"/>
                </a:solidFill>
              </a:rPr>
              <a:t>Machine Interpretation</a:t>
            </a:r>
          </a:p>
        </p:txBody>
      </p:sp>
      <p:sp>
        <p:nvSpPr>
          <p:cNvPr id="997393" name="Rectangle 17"/>
          <p:cNvSpPr>
            <a:spLocks noChangeArrowheads="1"/>
          </p:cNvSpPr>
          <p:nvPr/>
        </p:nvSpPr>
        <p:spPr bwMode="auto">
          <a:xfrm>
            <a:off x="4343400" y="1131887"/>
            <a:ext cx="3086100" cy="94230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ct val="78000"/>
              </a:lnSpc>
              <a:spcBef>
                <a:spcPct val="42000"/>
              </a:spcBef>
            </a:pPr>
            <a:r>
              <a:rPr lang="en-US" sz="1800" b="1" dirty="0">
                <a:solidFill>
                  <a:schemeClr val="tx1"/>
                </a:solidFill>
                <a:latin typeface="Courier"/>
                <a:cs typeface="Courier"/>
              </a:rPr>
              <a:t>temp = </a:t>
            </a:r>
            <a:r>
              <a:rPr lang="en-US" sz="1800" b="1" dirty="0" err="1">
                <a:solidFill>
                  <a:schemeClr val="tx1"/>
                </a:solidFill>
                <a:latin typeface="Courier"/>
                <a:cs typeface="Courier"/>
              </a:rPr>
              <a:t>v[k</a:t>
            </a:r>
            <a:r>
              <a:rPr lang="en-US" sz="1800" b="1" dirty="0">
                <a:solidFill>
                  <a:schemeClr val="tx1"/>
                </a:solidFill>
                <a:latin typeface="Courier"/>
                <a:cs typeface="Courier"/>
              </a:rPr>
              <a:t>];</a:t>
            </a:r>
          </a:p>
          <a:p>
            <a:pPr marL="342900" indent="-342900" algn="l">
              <a:lnSpc>
                <a:spcPct val="78000"/>
              </a:lnSpc>
              <a:spcBef>
                <a:spcPct val="42000"/>
              </a:spcBef>
            </a:pPr>
            <a:r>
              <a:rPr lang="en-US" sz="1800" b="1" dirty="0" err="1">
                <a:solidFill>
                  <a:schemeClr val="tx1"/>
                </a:solidFill>
                <a:latin typeface="Courier"/>
                <a:cs typeface="Courier"/>
              </a:rPr>
              <a:t>v[k</a:t>
            </a:r>
            <a:r>
              <a:rPr lang="en-US" sz="1800" b="1" dirty="0">
                <a:solidFill>
                  <a:schemeClr val="tx1"/>
                </a:solidFill>
                <a:latin typeface="Courier"/>
                <a:cs typeface="Courier"/>
              </a:rPr>
              <a:t>] = v[k+1];</a:t>
            </a:r>
          </a:p>
          <a:p>
            <a:pPr marL="342900" indent="-342900" algn="l">
              <a:lnSpc>
                <a:spcPct val="78000"/>
              </a:lnSpc>
              <a:spcBef>
                <a:spcPct val="42000"/>
              </a:spcBef>
            </a:pPr>
            <a:r>
              <a:rPr lang="en-US" sz="1800" b="1" dirty="0">
                <a:solidFill>
                  <a:schemeClr val="tx1"/>
                </a:solidFill>
                <a:latin typeface="Courier"/>
                <a:cs typeface="Courier"/>
              </a:rPr>
              <a:t>v[k+1] = temp;</a:t>
            </a:r>
            <a:endParaRPr lang="en-US" sz="12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997395" name="Rectangle 19"/>
          <p:cNvSpPr>
            <a:spLocks noChangeArrowheads="1"/>
          </p:cNvSpPr>
          <p:nvPr/>
        </p:nvSpPr>
        <p:spPr bwMode="auto">
          <a:xfrm>
            <a:off x="5270500" y="4051300"/>
            <a:ext cx="29845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7396" name="Rectangle 20"/>
          <p:cNvSpPr>
            <a:spLocks noChangeArrowheads="1"/>
          </p:cNvSpPr>
          <p:nvPr/>
        </p:nvSpPr>
        <p:spPr bwMode="auto">
          <a:xfrm>
            <a:off x="4314825" y="3048000"/>
            <a:ext cx="3484182" cy="7668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1100" dirty="0">
                <a:solidFill>
                  <a:srgbClr val="FFFFFF"/>
                </a:solidFill>
                <a:latin typeface="Courier"/>
                <a:cs typeface="Courier"/>
              </a:rPr>
              <a:t>0000 1001 1100 0110 1010 1111 0101 1000</a:t>
            </a:r>
          </a:p>
          <a:p>
            <a:pPr algn="l"/>
            <a:r>
              <a:rPr lang="en-US" sz="1100" dirty="0">
                <a:solidFill>
                  <a:srgbClr val="FFFFFF"/>
                </a:solidFill>
                <a:latin typeface="Courier"/>
                <a:cs typeface="Courier"/>
              </a:rPr>
              <a:t>1010 1111 0101 1000 0000 1001 1100 0110 </a:t>
            </a:r>
          </a:p>
          <a:p>
            <a:pPr algn="l"/>
            <a:r>
              <a:rPr lang="en-US" sz="1100" dirty="0">
                <a:solidFill>
                  <a:srgbClr val="FFFFFF"/>
                </a:solidFill>
                <a:latin typeface="Courier"/>
                <a:cs typeface="Courier"/>
              </a:rPr>
              <a:t>1100 0110 1010 1111 0101 1000 0000 1001 </a:t>
            </a:r>
          </a:p>
          <a:p>
            <a:pPr algn="l"/>
            <a:r>
              <a:rPr lang="en-US" sz="1100" dirty="0">
                <a:solidFill>
                  <a:srgbClr val="FFFFFF"/>
                </a:solidFill>
                <a:latin typeface="Courier"/>
                <a:cs typeface="Courier"/>
              </a:rPr>
              <a:t>0101 1000 0000 1001 1100 0110 1010 1111 </a:t>
            </a:r>
          </a:p>
        </p:txBody>
      </p:sp>
      <p:sp>
        <p:nvSpPr>
          <p:cNvPr id="997398" name="Rectangle 22"/>
          <p:cNvSpPr>
            <a:spLocks noChangeArrowheads="1"/>
          </p:cNvSpPr>
          <p:nvPr/>
        </p:nvSpPr>
        <p:spPr bwMode="auto">
          <a:xfrm>
            <a:off x="844550" y="3568700"/>
            <a:ext cx="2730500" cy="139700"/>
          </a:xfrm>
          <a:prstGeom prst="rect">
            <a:avLst/>
          </a:prstGeom>
          <a:solidFill>
            <a:srgbClr val="FF8DA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7399" name="Line 23"/>
          <p:cNvSpPr>
            <a:spLocks noChangeShapeType="1"/>
          </p:cNvSpPr>
          <p:nvPr/>
        </p:nvSpPr>
        <p:spPr bwMode="auto">
          <a:xfrm>
            <a:off x="2085975" y="2674938"/>
            <a:ext cx="0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7400" name="Rectangle 24"/>
          <p:cNvSpPr>
            <a:spLocks noChangeArrowheads="1"/>
          </p:cNvSpPr>
          <p:nvPr/>
        </p:nvSpPr>
        <p:spPr bwMode="auto">
          <a:xfrm>
            <a:off x="609600" y="5822950"/>
            <a:ext cx="3708400" cy="561975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ct val="88000"/>
              </a:lnSpc>
              <a:spcBef>
                <a:spcPct val="43000"/>
              </a:spcBef>
            </a:pPr>
            <a:r>
              <a:rPr lang="en-US" sz="1800" b="1">
                <a:solidFill>
                  <a:srgbClr val="005400"/>
                </a:solidFill>
              </a:rPr>
              <a:t>Logic Circuit Description</a:t>
            </a:r>
            <a:br>
              <a:rPr lang="en-US" sz="1800" b="1">
                <a:solidFill>
                  <a:srgbClr val="005400"/>
                </a:solidFill>
              </a:rPr>
            </a:br>
            <a:r>
              <a:rPr lang="en-US" sz="1800" b="1">
                <a:solidFill>
                  <a:srgbClr val="005400"/>
                </a:solidFill>
              </a:rPr>
              <a:t>(Circuit Schematic Diagrams)</a:t>
            </a:r>
          </a:p>
        </p:txBody>
      </p:sp>
      <p:sp>
        <p:nvSpPr>
          <p:cNvPr id="997402" name="Line 26"/>
          <p:cNvSpPr>
            <a:spLocks noChangeShapeType="1"/>
          </p:cNvSpPr>
          <p:nvPr/>
        </p:nvSpPr>
        <p:spPr bwMode="auto">
          <a:xfrm>
            <a:off x="2286000" y="4976813"/>
            <a:ext cx="0" cy="850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7403" name="Rectangle 27"/>
          <p:cNvSpPr>
            <a:spLocks noChangeArrowheads="1"/>
          </p:cNvSpPr>
          <p:nvPr/>
        </p:nvSpPr>
        <p:spPr bwMode="auto">
          <a:xfrm>
            <a:off x="381000" y="5121275"/>
            <a:ext cx="198120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>
                <a:solidFill>
                  <a:schemeClr val="tx1"/>
                </a:solidFill>
              </a:rPr>
              <a:t>Architecture Implementation</a:t>
            </a:r>
          </a:p>
        </p:txBody>
      </p:sp>
      <p:graphicFrame>
        <p:nvGraphicFramePr>
          <p:cNvPr id="997408" name="Object 32"/>
          <p:cNvGraphicFramePr>
            <a:graphicFrameLocks noChangeAspect="1"/>
          </p:cNvGraphicFramePr>
          <p:nvPr>
            <p:ph sz="quarter" idx="3"/>
          </p:nvPr>
        </p:nvGraphicFramePr>
        <p:xfrm>
          <a:off x="4800600" y="5486400"/>
          <a:ext cx="1828800" cy="1257300"/>
        </p:xfrm>
        <a:graphic>
          <a:graphicData uri="http://schemas.openxmlformats.org/presentationml/2006/ole">
            <p:oleObj spid="_x0000_s239618" name="Image" r:id="rId4" imgW="3492063" imgH="2400000" progId="">
              <p:embed/>
            </p:oleObj>
          </a:graphicData>
        </a:graphic>
      </p:graphicFrame>
      <p:pic>
        <p:nvPicPr>
          <p:cNvPr id="997411" name="Picture 35" descr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400"/>
              </a:clrFrom>
              <a:clrTo>
                <a:srgbClr val="0004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4038600"/>
            <a:ext cx="1638300" cy="1373188"/>
          </a:xfrm>
          <a:prstGeom prst="rect">
            <a:avLst/>
          </a:prstGeom>
          <a:noFill/>
        </p:spPr>
      </p:pic>
      <p:sp>
        <p:nvSpPr>
          <p:cNvPr id="997412" name="Rectangle 36"/>
          <p:cNvSpPr>
            <a:spLocks noChangeArrowheads="1"/>
          </p:cNvSpPr>
          <p:nvPr/>
        </p:nvSpPr>
        <p:spPr bwMode="auto">
          <a:xfrm>
            <a:off x="6128327" y="5073650"/>
            <a:ext cx="304800" cy="336550"/>
          </a:xfrm>
          <a:prstGeom prst="rect">
            <a:avLst/>
          </a:prstGeom>
          <a:solidFill>
            <a:srgbClr val="212E5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97413" name="Picture 37" descr="CreationOfMan"/>
          <p:cNvPicPr>
            <a:picLocks noChangeAspect="1" noChangeArrowheads="1"/>
          </p:cNvPicPr>
          <p:nvPr/>
        </p:nvPicPr>
        <p:blipFill>
          <a:blip r:embed="rId6">
            <a:alphaModFix amt="50000"/>
          </a:blip>
          <a:srcRect l="59843"/>
          <a:stretch>
            <a:fillRect/>
          </a:stretch>
        </p:blipFill>
        <p:spPr bwMode="auto">
          <a:xfrm rot="-5400000">
            <a:off x="1244926" y="806394"/>
            <a:ext cx="1991386" cy="3719237"/>
          </a:xfrm>
          <a:prstGeom prst="rect">
            <a:avLst/>
          </a:prstGeom>
          <a:noFill/>
        </p:spPr>
      </p:pic>
      <p:pic>
        <p:nvPicPr>
          <p:cNvPr id="27" name="Picture 37" descr="CreationOfMan"/>
          <p:cNvPicPr>
            <a:picLocks noChangeAspect="1" noChangeArrowheads="1"/>
          </p:cNvPicPr>
          <p:nvPr/>
        </p:nvPicPr>
        <p:blipFill>
          <a:blip r:embed="rId6">
            <a:alphaModFix amt="50000"/>
          </a:blip>
          <a:srcRect l="5047" r="40643"/>
          <a:stretch>
            <a:fillRect/>
          </a:stretch>
        </p:blipFill>
        <p:spPr bwMode="auto">
          <a:xfrm rot="-5400000">
            <a:off x="903517" y="3129004"/>
            <a:ext cx="2743200" cy="3788232"/>
          </a:xfrm>
          <a:prstGeom prst="rect">
            <a:avLst/>
          </a:prstGeom>
          <a:noFill/>
        </p:spPr>
      </p:pic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762000" y="152400"/>
            <a:ext cx="7924800" cy="474663"/>
          </a:xfrm>
        </p:spPr>
        <p:txBody>
          <a:bodyPr/>
          <a:lstStyle/>
          <a:p>
            <a:r>
              <a:rPr lang="en-US" dirty="0" smtClean="0"/>
              <a:t>We made HW/SW contact!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00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5867400" cy="474663"/>
          </a:xfrm>
        </p:spPr>
        <p:txBody>
          <a:bodyPr/>
          <a:lstStyle/>
          <a:p>
            <a:r>
              <a:rPr lang="en-US"/>
              <a:t>Upcoming Calendar</a:t>
            </a:r>
          </a:p>
        </p:txBody>
      </p:sp>
      <p:graphicFrame>
        <p:nvGraphicFramePr>
          <p:cNvPr id="3200061" name="Group 61"/>
          <p:cNvGraphicFramePr>
            <a:graphicFrameLocks noGrp="1"/>
          </p:cNvGraphicFramePr>
          <p:nvPr>
            <p:ph type="tbl" idx="1"/>
          </p:nvPr>
        </p:nvGraphicFramePr>
        <p:xfrm>
          <a:off x="228600" y="947738"/>
          <a:ext cx="8718550" cy="3911599"/>
        </p:xfrm>
        <a:graphic>
          <a:graphicData uri="http://schemas.openxmlformats.org/drawingml/2006/table">
            <a:tbl>
              <a:tblPr/>
              <a:tblGrid>
                <a:gridCol w="1524000"/>
                <a:gridCol w="1219200"/>
                <a:gridCol w="1828800"/>
                <a:gridCol w="1676400"/>
                <a:gridCol w="1010890"/>
                <a:gridCol w="1459260"/>
              </a:tblGrid>
              <a:tr h="668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Thin   55390"/>
                        </a:rPr>
                        <a:t>Week #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Thin   55390"/>
                        </a:rPr>
                        <a:t>Mon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Thin   55390"/>
                        </a:rPr>
                        <a:t>Tue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Thin   55390"/>
                        </a:rPr>
                        <a:t>Wed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Thin   55390"/>
                        </a:rPr>
                        <a:t>Thu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Thin   55390"/>
                        </a:rPr>
                        <a:t>Fri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Thin   55390"/>
                        </a:rPr>
                        <a:t>#14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Thin   55390"/>
                        </a:rPr>
                        <a:t>Last week</a:t>
                      </a:r>
                      <a:b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Thin   55390"/>
                        </a:rPr>
                      </a:b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Thin   55390"/>
                        </a:rPr>
                        <a:t>o’ classes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4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18 VAG Rounded Thin   55390"/>
                        </a:rPr>
                        <a:t>I/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18 VAG Rounded Thin   55390"/>
                        </a:rPr>
                        <a:t>O </a:t>
                      </a:r>
                      <a:b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18 VAG Rounded Thin   55390"/>
                        </a:rPr>
                      </a:b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18 VAG Rounded Thin   55390"/>
                        </a:rPr>
                        <a:t>Disks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18 VAG Rounded Thin   55390"/>
                        </a:rPr>
                        <a:t>VM + I/O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18 VAG Rounded Thin   55390"/>
                        </a:rPr>
                        <a:t>GPU </a:t>
                      </a:r>
                      <a:b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18 VAG Rounded Thin   55390"/>
                        </a:rPr>
                      </a:b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18 VAG Rounded Thin   55390"/>
                        </a:rPr>
                        <a:t>Coding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18 VAG Rounded Thin   55390"/>
                        </a:rPr>
                        <a:t>Open</a:t>
                      </a:r>
                      <a:b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18 VAG Rounded Thin   55390"/>
                        </a:rPr>
                      </a:b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18 VAG Rounded Thin   55390"/>
                        </a:rPr>
                        <a:t>Lab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Thin   55390"/>
                        </a:rPr>
                        <a:t>Today</a:t>
                      </a:r>
                      <a:b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Thin   55390"/>
                        </a:rPr>
                      </a:b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Thin   55390"/>
                        </a:rPr>
                        <a:t>Summary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142364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Thin   55390"/>
                        </a:rPr>
                        <a:t>#15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Thin   55390"/>
                        </a:rPr>
                        <a:t>RRR Week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4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18 VAG Rounded Thin   5539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  <a:defRPr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18 VAG Rounded Thin   5539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18 VAG Rounded Thin   55390"/>
                        </a:rPr>
                        <a:t>Review</a:t>
                      </a:r>
                      <a:b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18 VAG Rounded Thin   55390"/>
                        </a:rPr>
                      </a:b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18 VAG Rounded Thin   55390"/>
                        </a:rPr>
                        <a:t>12-3pm</a:t>
                      </a:r>
                      <a:b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18 VAG Rounded Thin   55390"/>
                        </a:rPr>
                      </a:b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18 VAG Rounded Thin   55390"/>
                        </a:rPr>
                        <a:t>155 Dwinelle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18 VAG Rounded Thin   5539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18 VAG Rounded Thin   5539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5538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Thin   55390"/>
                        </a:rPr>
                        <a:t>#16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Thin   55390"/>
                        </a:rPr>
                        <a:t>Finals Week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18 VAG Rounded Thin   5539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4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18 VAG Rounded Thin   5539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18 VAG Rounded Thin   55390"/>
                        </a:rPr>
                        <a:t>Final Exam</a:t>
                      </a:r>
                      <a:b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18 VAG Rounded Thin   55390"/>
                        </a:rPr>
                      </a:b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18 VAG Rounded Thin   55390"/>
                        </a:rPr>
                        <a:t>11:30-2:30pm</a:t>
                      </a:r>
                      <a:b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18 VAG Rounded Thin   55390"/>
                        </a:rPr>
                      </a:b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18 VAG Rounded Thin   55390"/>
                        </a:rPr>
                        <a:t>1 Pimentel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Thin   55390"/>
                        </a:rPr>
                        <a:t/>
                      </a:r>
                      <a:b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Thin   55390"/>
                        </a:rPr>
                      </a:b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18 VAG Rounded Thin   5539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  <a:defRPr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18 VAG Rounded Thin   5539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18 VAG Rounded Thin   5539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Administrivia</a:t>
            </a:r>
            <a:r>
              <a:rPr lang="en-US" dirty="0" smtClean="0"/>
              <a:t>: Become active!</a:t>
            </a:r>
            <a:endParaRPr lang="en-US" dirty="0"/>
          </a:p>
        </p:txBody>
      </p:sp>
      <p:sp>
        <p:nvSpPr>
          <p:cNvPr id="34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610600" cy="5365750"/>
          </a:xfrm>
        </p:spPr>
        <p:txBody>
          <a:bodyPr/>
          <a:lstStyle/>
          <a:p>
            <a:r>
              <a:rPr lang="en-US" sz="2800" b="1">
                <a:latin typeface="18 VAG Rounded Light   02390"/>
              </a:rPr>
              <a:t>Final Exam details</a:t>
            </a:r>
          </a:p>
          <a:p>
            <a:pPr lvl="1"/>
            <a:r>
              <a:rPr lang="en-US" sz="2400" dirty="0" smtClean="0">
                <a:solidFill>
                  <a:srgbClr val="FFFFFF"/>
                </a:solidFill>
              </a:rPr>
              <a:t>Only bring </a:t>
            </a:r>
            <a:r>
              <a:rPr lang="en-US" sz="2400" dirty="0" err="1" smtClean="0">
                <a:solidFill>
                  <a:srgbClr val="FFFFFF"/>
                </a:solidFill>
              </a:rPr>
              <a:t>pen{,cil}s</a:t>
            </a:r>
            <a:r>
              <a:rPr lang="en-US" sz="2400" dirty="0" smtClean="0">
                <a:solidFill>
                  <a:srgbClr val="FFFFFF"/>
                </a:solidFill>
              </a:rPr>
              <a:t>, two 8.5”x11” handwritten sheets </a:t>
            </a:r>
            <a:br>
              <a:rPr lang="en-US" sz="2400" dirty="0" smtClean="0">
                <a:solidFill>
                  <a:srgbClr val="FFFFFF"/>
                </a:solidFill>
              </a:rPr>
            </a:br>
            <a:r>
              <a:rPr lang="en-US" sz="2400" dirty="0" smtClean="0">
                <a:solidFill>
                  <a:srgbClr val="FFFFFF"/>
                </a:solidFill>
              </a:rPr>
              <a:t>(writing on both sides) + green sheet. </a:t>
            </a:r>
          </a:p>
          <a:p>
            <a:pPr lvl="1"/>
            <a:r>
              <a:rPr lang="en-US" sz="2400" dirty="0" smtClean="0">
                <a:solidFill>
                  <a:schemeClr val="accent1"/>
                </a:solidFill>
              </a:rPr>
              <a:t>Leave backpacks, books, calculators home!</a:t>
            </a:r>
          </a:p>
          <a:p>
            <a:pPr lvl="1"/>
            <a:r>
              <a:rPr lang="en-US" sz="2400" dirty="0" smtClean="0">
                <a:solidFill>
                  <a:srgbClr val="FFFFFF"/>
                </a:solidFill>
              </a:rPr>
              <a:t>Everyone must take ALL of the final!</a:t>
            </a:r>
            <a:endParaRPr lang="en-US" sz="2800" dirty="0">
              <a:solidFill>
                <a:srgbClr val="FFFFFF"/>
              </a:solidFill>
            </a:endParaRPr>
          </a:p>
          <a:p>
            <a:r>
              <a:rPr lang="en-US" sz="2800" b="1" dirty="0" smtClean="0">
                <a:latin typeface="18 VAG Rounded Light   02390"/>
              </a:rPr>
              <a:t>If you did well in CS10 or 61[ABC] </a:t>
            </a:r>
            <a:br>
              <a:rPr lang="en-US" sz="2800" b="1" dirty="0" smtClean="0">
                <a:latin typeface="18 VAG Rounded Light   02390"/>
              </a:rPr>
            </a:br>
            <a:r>
              <a:rPr lang="en-US" sz="2800" b="1" dirty="0" smtClean="0">
                <a:latin typeface="18 VAG Rounded Light   02390"/>
              </a:rPr>
              <a:t>(B or above) and want to be on staff?</a:t>
            </a:r>
          </a:p>
          <a:p>
            <a:pPr lvl="1"/>
            <a:r>
              <a:rPr lang="en-US" sz="2400" dirty="0" smtClean="0"/>
              <a:t>Usual path: Lab Assistant </a:t>
            </a:r>
            <a:r>
              <a:rPr lang="en-US" sz="2400" dirty="0" err="1" smtClean="0"/>
              <a:t></a:t>
            </a:r>
            <a:r>
              <a:rPr lang="en-US" sz="2400" dirty="0" smtClean="0">
                <a:sym typeface="SymbolProp BT" pitchFamily="100" charset="2"/>
              </a:rPr>
              <a:t> Reader </a:t>
            </a:r>
            <a:r>
              <a:rPr lang="en-US" sz="2400" dirty="0" err="1" smtClean="0"/>
              <a:t></a:t>
            </a:r>
            <a:r>
              <a:rPr lang="en-US" sz="2400" dirty="0" smtClean="0">
                <a:sym typeface="SymbolProp BT" pitchFamily="100" charset="2"/>
              </a:rPr>
              <a:t> </a:t>
            </a:r>
            <a:r>
              <a:rPr lang="en-US" sz="2400" dirty="0" smtClean="0"/>
              <a:t>TA </a:t>
            </a:r>
          </a:p>
          <a:p>
            <a:pPr lvl="1"/>
            <a:r>
              <a:rPr lang="en-US" sz="2400" dirty="0" smtClean="0"/>
              <a:t>Reader/TA/LA forms: </a:t>
            </a:r>
            <a:r>
              <a:rPr lang="en-US" sz="2400" b="1" dirty="0" err="1" smtClean="0">
                <a:cs typeface="Courier New"/>
              </a:rPr>
              <a:t/>
            </a:r>
            <a:br>
              <a:rPr lang="en-US" sz="2400" b="1" dirty="0" err="1" smtClean="0">
                <a:cs typeface="Courier New"/>
              </a:rPr>
            </a:br>
            <a:r>
              <a:rPr lang="en-US" sz="2400" dirty="0" err="1" smtClean="0">
                <a:cs typeface="Courier New"/>
              </a:rPr>
              <a:t>www.eecs.berkeley.edu/Scheduling/ta_applications.shtml </a:t>
            </a:r>
            <a:endParaRPr lang="en-US" sz="2400" dirty="0" smtClean="0">
              <a:cs typeface="Courier New"/>
            </a:endParaRPr>
          </a:p>
          <a:p>
            <a:pPr lvl="1"/>
            <a:r>
              <a:rPr lang="en-US" sz="2400" dirty="0" smtClean="0"/>
              <a:t>I </a:t>
            </a:r>
            <a:r>
              <a:rPr lang="en-US" sz="2400" u="sng" dirty="0" smtClean="0"/>
              <a:t>strongly</a:t>
            </a:r>
            <a:r>
              <a:rPr lang="en-US" sz="2400" dirty="0" smtClean="0"/>
              <a:t> encourage anyone who gets an B or above in the class to follow this path…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8077200" cy="5707063"/>
          </a:xfrm>
        </p:spPr>
        <p:txBody>
          <a:bodyPr/>
          <a:lstStyle/>
          <a:p>
            <a:pPr algn="ctr">
              <a:buFont typeface="Times" pitchFamily="100" charset="0"/>
              <a:buNone/>
            </a:pPr>
            <a:r>
              <a:rPr lang="en-US" sz="2400" i="1" dirty="0">
                <a:solidFill>
                  <a:srgbClr val="FFFF00"/>
                </a:solidFill>
                <a:latin typeface="18 VAG Rounded Light   02390"/>
              </a:rPr>
              <a:t>“The Godfather answers all of life’s questions”</a:t>
            </a:r>
            <a:r>
              <a:rPr lang="en-US" sz="2400" i="1" dirty="0">
                <a:effectLst>
                  <a:outerShdw blurRad="38100" dist="38100" dir="2700000" algn="tl">
                    <a:srgbClr val="DDDDDD"/>
                  </a:outerShdw>
                </a:effectLst>
                <a:latin typeface="18 VAG Rounded Light   02390"/>
              </a:rPr>
              <a:t/>
            </a:r>
            <a:br>
              <a:rPr lang="en-US" sz="2400" i="1" dirty="0">
                <a:effectLst>
                  <a:outerShdw blurRad="38100" dist="38100" dir="2700000" algn="tl">
                    <a:srgbClr val="DDDDDD"/>
                  </a:outerShdw>
                </a:effectLst>
                <a:latin typeface="18 VAG Rounded Light   02390"/>
              </a:rPr>
            </a:br>
            <a:r>
              <a:rPr lang="en-US" sz="1800" b="0" dirty="0">
                <a:effectLst>
                  <a:outerShdw blurRad="38100" dist="38100" dir="2700000" algn="tl">
                    <a:srgbClr val="DDDDDD"/>
                  </a:outerShdw>
                </a:effectLst>
                <a:latin typeface="18 VAG Rounded Light   02390"/>
              </a:rPr>
              <a:t>– Heard in “You’ve got Mail”</a:t>
            </a:r>
          </a:p>
          <a:p>
            <a:r>
              <a:rPr lang="en-US" sz="2800" b="1" dirty="0">
                <a:latin typeface="18 VAG Rounded Light   02390"/>
              </a:rPr>
              <a:t>Why</a:t>
            </a:r>
            <a:r>
              <a:rPr lang="en-US" sz="2800" b="1" dirty="0" smtClean="0">
                <a:latin typeface="18 VAG Rounded Light   02390"/>
              </a:rPr>
              <a:t> are we one of the top </a:t>
            </a:r>
            <a:r>
              <a:rPr lang="en-US" sz="2800" b="1" dirty="0" err="1">
                <a:latin typeface="18 VAG Rounded Light   02390"/>
              </a:rPr>
              <a:t>Univ</a:t>
            </a:r>
            <a:r>
              <a:rPr lang="en-US" sz="2800" b="1" dirty="0">
                <a:latin typeface="18 VAG Rounded Light   02390"/>
              </a:rPr>
              <a:t> in the WORLD?</a:t>
            </a:r>
          </a:p>
          <a:p>
            <a:pPr lvl="1"/>
            <a:r>
              <a:rPr lang="en-US" sz="2400" dirty="0"/>
              <a:t>Research, </a:t>
            </a:r>
            <a:r>
              <a:rPr lang="en-US" sz="2400" dirty="0" err="1"/>
              <a:t>reseach</a:t>
            </a:r>
            <a:r>
              <a:rPr lang="en-US" sz="2400" dirty="0"/>
              <a:t>, research!</a:t>
            </a:r>
          </a:p>
          <a:p>
            <a:pPr lvl="1"/>
            <a:r>
              <a:rPr lang="en-US" sz="2400" dirty="0"/>
              <a:t>Whether you want to go to grad school or industry, you need someone to vouch for you</a:t>
            </a:r>
            <a:r>
              <a:rPr lang="en-US" sz="2400" dirty="0" smtClean="0"/>
              <a:t>!</a:t>
            </a:r>
          </a:p>
          <a:p>
            <a:pPr lvl="2"/>
            <a:r>
              <a:rPr lang="en-US" sz="2000" dirty="0" smtClean="0"/>
              <a:t>…as </a:t>
            </a:r>
            <a:r>
              <a:rPr lang="en-US" sz="2000" dirty="0"/>
              <a:t>is the case with the </a:t>
            </a:r>
            <a:r>
              <a:rPr lang="en-US" sz="2000" dirty="0" smtClean="0"/>
              <a:t>Mob</a:t>
            </a:r>
          </a:p>
          <a:p>
            <a:r>
              <a:rPr lang="en-US" sz="2800" b="1" dirty="0">
                <a:latin typeface="18 VAG Rounded Light   02390"/>
              </a:rPr>
              <a:t>Techniques</a:t>
            </a:r>
          </a:p>
          <a:p>
            <a:pPr lvl="1"/>
            <a:r>
              <a:rPr lang="en-US" sz="2400" dirty="0"/>
              <a:t>Find out what you like, do lots of web research (read published papers), hit OH of Prof, be a go-getter!</a:t>
            </a:r>
          </a:p>
          <a:p>
            <a:r>
              <a:rPr lang="en-US" sz="2800" b="1" dirty="0">
                <a:latin typeface="18 VAG Rounded Light   02390"/>
              </a:rPr>
              <a:t>http://</a:t>
            </a:r>
            <a:r>
              <a:rPr lang="en-US" sz="2800" b="1" dirty="0" err="1">
                <a:latin typeface="18 VAG Rounded Light   02390"/>
              </a:rPr>
              <a:t>research.berkeley.edu</a:t>
            </a:r>
            <a:r>
              <a:rPr lang="en-US" sz="2800" b="1" dirty="0">
                <a:latin typeface="18 VAG Rounded Light   02390"/>
              </a:rPr>
              <a:t>/</a:t>
            </a:r>
          </a:p>
          <a:p>
            <a:r>
              <a:rPr lang="en-US" sz="2800" b="1" dirty="0">
                <a:latin typeface="18 VAG Rounded Light   02390"/>
              </a:rPr>
              <a:t>http://researchmatch.heroku.com/</a:t>
            </a:r>
          </a:p>
          <a:p>
            <a:endParaRPr lang="en-US" sz="2800" b="1" dirty="0">
              <a:latin typeface="18 VAG Rounded Light   0239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advantage of Cal Opportunities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CS Illustrated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Ensemble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Improve CS10/Snap!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Game Theory!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Dan’s Research Projects</a:t>
            </a:r>
          </a:p>
        </p:txBody>
      </p:sp>
      <p:pic>
        <p:nvPicPr>
          <p:cNvPr id="7" name="Picture 6" descr="Screen Shot 2012-11-27 at 8.28.4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191000"/>
            <a:ext cx="4114800" cy="1884947"/>
          </a:xfrm>
          <a:prstGeom prst="rect">
            <a:avLst/>
          </a:prstGeom>
        </p:spPr>
      </p:pic>
      <p:pic>
        <p:nvPicPr>
          <p:cNvPr id="9" name="Picture 8" descr="Screen Shot 2012-11-27 at 8.33.18 PM.png"/>
          <p:cNvPicPr>
            <a:picLocks noChangeAspect="1"/>
          </p:cNvPicPr>
          <p:nvPr/>
        </p:nvPicPr>
        <p:blipFill>
          <a:blip r:embed="rId3"/>
          <a:srcRect b="40512"/>
          <a:stretch>
            <a:fillRect/>
          </a:stretch>
        </p:blipFill>
        <p:spPr>
          <a:xfrm>
            <a:off x="5181600" y="1524000"/>
            <a:ext cx="3352800" cy="2057400"/>
          </a:xfrm>
          <a:prstGeom prst="rect">
            <a:avLst/>
          </a:prstGeom>
        </p:spPr>
      </p:pic>
      <p:pic>
        <p:nvPicPr>
          <p:cNvPr id="10" name="Picture 9" descr="Screen Shot 2012-11-27 at 8.34.49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524000"/>
            <a:ext cx="2971800" cy="2028426"/>
          </a:xfrm>
          <a:prstGeom prst="rect">
            <a:avLst/>
          </a:prstGeom>
        </p:spPr>
      </p:pic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5867400" y="2743200"/>
            <a:ext cx="1183401" cy="5899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4000" b="1">
                <a:solidFill>
                  <a:schemeClr val="tx1"/>
                </a:solidFill>
                <a:latin typeface="18 VAG Rounded Bold   07390" charset="0"/>
              </a:rPr>
              <a:t>edX!</a:t>
            </a:r>
          </a:p>
        </p:txBody>
      </p:sp>
      <p:pic>
        <p:nvPicPr>
          <p:cNvPr id="11" name="Picture 10" descr="Screen Shot 2014-05-01 at 12.59.21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4191000"/>
            <a:ext cx="4038600" cy="104745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39207</TotalTime>
  <Pages>47</Pages>
  <Words>1291</Words>
  <Application>Microsoft Macintosh PowerPoint</Application>
  <PresentationFormat>Letter Paper (8.5x11 in)</PresentationFormat>
  <Paragraphs>223</Paragraphs>
  <Slides>14</Slides>
  <Notes>11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Metro</vt:lpstr>
      <vt:lpstr>Image</vt:lpstr>
      <vt:lpstr>Top 10 breakthrough technologies (Mit TR)</vt:lpstr>
      <vt:lpstr>6 Great Ideas in Computer Architecture</vt:lpstr>
      <vt:lpstr>We learned Old-School “Machine Structures”</vt:lpstr>
      <vt:lpstr>…and New-School Machine Structures (It’s a bit more complicated!)</vt:lpstr>
      <vt:lpstr>We made HW/SW contact!</vt:lpstr>
      <vt:lpstr>Upcoming Calendar</vt:lpstr>
      <vt:lpstr>Administrivia: Become active!</vt:lpstr>
      <vt:lpstr>Taking advantage of Cal Opportunities</vt:lpstr>
      <vt:lpstr>Dan’s Research Projects</vt:lpstr>
      <vt:lpstr>Opportunities Next Semester</vt:lpstr>
      <vt:lpstr>Review: 5 components of any Computer</vt:lpstr>
      <vt:lpstr>Peer Instruction Opinion </vt:lpstr>
      <vt:lpstr>Penultimate slide: Thanks to the staff!</vt:lpstr>
      <vt:lpstr>The Future for Future Cal Alumni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Dan Garcia</cp:lastModifiedBy>
  <cp:revision>2535</cp:revision>
  <cp:lastPrinted>2014-05-01T20:35:18Z</cp:lastPrinted>
  <dcterms:created xsi:type="dcterms:W3CDTF">2014-05-01T17:47:26Z</dcterms:created>
  <dcterms:modified xsi:type="dcterms:W3CDTF">2014-05-01T20:35:50Z</dcterms:modified>
</cp:coreProperties>
</file>