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933" r:id="rId2"/>
    <p:sldId id="1118" r:id="rId3"/>
    <p:sldId id="1098" r:id="rId4"/>
    <p:sldId id="1095" r:id="rId5"/>
    <p:sldId id="1102" r:id="rId6"/>
    <p:sldId id="1101" r:id="rId7"/>
    <p:sldId id="1103" r:id="rId8"/>
    <p:sldId id="1104" r:id="rId9"/>
    <p:sldId id="1105" r:id="rId10"/>
    <p:sldId id="1106" r:id="rId11"/>
    <p:sldId id="1107" r:id="rId12"/>
    <p:sldId id="1108" r:id="rId13"/>
    <p:sldId id="1109" r:id="rId14"/>
    <p:sldId id="1110" r:id="rId15"/>
    <p:sldId id="1111" r:id="rId16"/>
    <p:sldId id="1112" r:id="rId17"/>
    <p:sldId id="1113" r:id="rId18"/>
    <p:sldId id="1114" r:id="rId19"/>
    <p:sldId id="1100" r:id="rId20"/>
    <p:sldId id="1115" r:id="rId21"/>
    <p:sldId id="1116" r:id="rId22"/>
    <p:sldId id="1117" r:id="rId23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1191" autoAdjust="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4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5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711200"/>
            <a:ext cx="4621212" cy="3465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0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3" tIns="46657" rIns="93313" bIns="466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49962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5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8088" y="601663"/>
            <a:ext cx="4629150" cy="34718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49962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L35 Virtual Memory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8223845" y="6651625"/>
            <a:ext cx="923330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35 – Virtual Memory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Table</a:t>
            </a:r>
            <a:endParaRPr lang="en-US"/>
          </a:p>
        </p:txBody>
      </p:sp>
      <p:sp>
        <p:nvSpPr>
          <p:cNvPr id="306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page table is an operating system structure which contains the mapping of virtual addresses to physical locations</a:t>
            </a:r>
          </a:p>
          <a:p>
            <a:pPr lvl="1"/>
            <a:r>
              <a:rPr lang="en-US" dirty="0" smtClean="0"/>
              <a:t>There are several different ways, all up to the operating system, to keep this data around</a:t>
            </a:r>
          </a:p>
          <a:p>
            <a:r>
              <a:rPr lang="en-US" dirty="0" smtClean="0"/>
              <a:t>Each process running in the operating system has its own page table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2"/>
                </a:solidFill>
              </a:rPr>
              <a:t>State</a:t>
            </a:r>
            <a:r>
              <a:rPr lang="en-US" dirty="0" smtClean="0"/>
              <a:t>” of process is PC, all registers, plus page table</a:t>
            </a:r>
          </a:p>
          <a:p>
            <a:pPr lvl="1"/>
            <a:r>
              <a:rPr lang="en-US" dirty="0" smtClean="0"/>
              <a:t>OS changes page tables by changing contents of </a:t>
            </a:r>
            <a:r>
              <a:rPr lang="en-US" dirty="0" smtClean="0">
                <a:solidFill>
                  <a:schemeClr val="accent1"/>
                </a:solidFill>
              </a:rPr>
              <a:t>Page Table Base Register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revisited</a:t>
            </a:r>
            <a:endParaRPr lang="en-US"/>
          </a:p>
        </p:txBody>
      </p:sp>
      <p:sp>
        <p:nvSpPr>
          <p:cNvPr id="307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motivation for VM: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Sharing memory with protection</a:t>
            </a:r>
          </a:p>
          <a:p>
            <a:pPr lvl="1"/>
            <a:r>
              <a:rPr lang="en-US" dirty="0" smtClean="0"/>
              <a:t>Different physical pages can be allocated to different processes (sharing)</a:t>
            </a:r>
          </a:p>
          <a:p>
            <a:pPr lvl="1"/>
            <a:r>
              <a:rPr lang="en-US" dirty="0" smtClean="0"/>
              <a:t>A process can only touch pages in its own page table (protection)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Separate address spaces</a:t>
            </a:r>
          </a:p>
          <a:p>
            <a:pPr lvl="1"/>
            <a:r>
              <a:rPr lang="en-US" dirty="0" smtClean="0"/>
              <a:t>Since programs work only with virtual addresses, different programs can have different data/code at the same address!</a:t>
            </a:r>
          </a:p>
          <a:p>
            <a:r>
              <a:rPr lang="en-US" dirty="0" smtClean="0"/>
              <a:t>What about the memory hierarchy?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Table Entry (PTE) Format</a:t>
            </a:r>
            <a:endParaRPr lang="en-US"/>
          </a:p>
        </p:txBody>
      </p:sp>
      <p:sp>
        <p:nvSpPr>
          <p:cNvPr id="307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Contains either Physical Page Number or indication not in Main Memory</a:t>
            </a:r>
          </a:p>
          <a:p>
            <a:r>
              <a:rPr lang="en-US" dirty="0" smtClean="0"/>
              <a:t>OS maps to disk if Not Valid (V = 0)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valid, also check if have permission to use page: </a:t>
            </a:r>
            <a:r>
              <a:rPr lang="en-US" dirty="0" smtClean="0">
                <a:solidFill>
                  <a:schemeClr val="accent2"/>
                </a:solidFill>
              </a:rPr>
              <a:t>Access Rights </a:t>
            </a:r>
            <a:r>
              <a:rPr lang="en-US" dirty="0" smtClean="0"/>
              <a:t>(A.R.) may be Read Only, Read/Write, Executable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6113" y="2336800"/>
            <a:ext cx="7583487" cy="2925763"/>
            <a:chOff x="217" y="1353"/>
            <a:chExt cx="4777" cy="1843"/>
          </a:xfrm>
        </p:grpSpPr>
        <p:sp>
          <p:nvSpPr>
            <p:cNvPr id="3073030" name="Text Box 6"/>
            <p:cNvSpPr txBox="1">
              <a:spLocks noChangeArrowheads="1"/>
            </p:cNvSpPr>
            <p:nvPr/>
          </p:nvSpPr>
          <p:spPr bwMode="auto">
            <a:xfrm>
              <a:off x="2305" y="1353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rgbClr val="FFFF00"/>
                </a:solidFill>
                <a:latin typeface="18 VAG Rounded Light   0239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17" y="1523"/>
              <a:ext cx="4777" cy="1673"/>
              <a:chOff x="217" y="1523"/>
              <a:chExt cx="4777" cy="1673"/>
            </a:xfrm>
          </p:grpSpPr>
          <p:sp>
            <p:nvSpPr>
              <p:cNvPr id="3073032" name="Rectangle 8"/>
              <p:cNvSpPr>
                <a:spLocks noChangeArrowheads="1"/>
              </p:cNvSpPr>
              <p:nvPr/>
            </p:nvSpPr>
            <p:spPr bwMode="auto">
              <a:xfrm>
                <a:off x="217" y="1788"/>
                <a:ext cx="1119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Page Table</a:t>
                </a:r>
              </a:p>
            </p:txBody>
          </p:sp>
          <p:sp>
            <p:nvSpPr>
              <p:cNvPr id="3073033" name="Rectangle 9"/>
              <p:cNvSpPr>
                <a:spLocks noChangeArrowheads="1"/>
              </p:cNvSpPr>
              <p:nvPr/>
            </p:nvSpPr>
            <p:spPr bwMode="auto">
              <a:xfrm>
                <a:off x="1586" y="2001"/>
                <a:ext cx="380" cy="5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Val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-id</a:t>
                </a:r>
              </a:p>
            </p:txBody>
          </p:sp>
          <p:sp>
            <p:nvSpPr>
              <p:cNvPr id="3073034" name="Rectangle 10"/>
              <p:cNvSpPr>
                <a:spLocks noChangeArrowheads="1"/>
              </p:cNvSpPr>
              <p:nvPr/>
            </p:nvSpPr>
            <p:spPr bwMode="auto">
              <a:xfrm>
                <a:off x="2023" y="1957"/>
                <a:ext cx="759" cy="5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Access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Rights</a:t>
                </a:r>
              </a:p>
            </p:txBody>
          </p:sp>
          <p:sp>
            <p:nvSpPr>
              <p:cNvPr id="3073035" name="Rectangle 11"/>
              <p:cNvSpPr>
                <a:spLocks noChangeArrowheads="1"/>
              </p:cNvSpPr>
              <p:nvPr/>
            </p:nvSpPr>
            <p:spPr bwMode="auto">
              <a:xfrm>
                <a:off x="2875" y="1969"/>
                <a:ext cx="857" cy="7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Physical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Page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Number</a:t>
                </a:r>
              </a:p>
            </p:txBody>
          </p:sp>
          <p:sp>
            <p:nvSpPr>
              <p:cNvPr id="3073036" name="Rectangle 12"/>
              <p:cNvSpPr>
                <a:spLocks noChangeArrowheads="1"/>
              </p:cNvSpPr>
              <p:nvPr/>
            </p:nvSpPr>
            <p:spPr bwMode="auto">
              <a:xfrm>
                <a:off x="1571" y="1523"/>
                <a:ext cx="2340" cy="167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7" name="Line 13"/>
              <p:cNvSpPr>
                <a:spLocks noChangeShapeType="1"/>
              </p:cNvSpPr>
              <p:nvPr/>
            </p:nvSpPr>
            <p:spPr bwMode="auto">
              <a:xfrm>
                <a:off x="1583" y="1955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8" name="Line 14"/>
              <p:cNvSpPr>
                <a:spLocks noChangeShapeType="1"/>
              </p:cNvSpPr>
              <p:nvPr/>
            </p:nvSpPr>
            <p:spPr bwMode="auto">
              <a:xfrm>
                <a:off x="1583" y="2747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9" name="Line 15"/>
              <p:cNvSpPr>
                <a:spLocks noChangeShapeType="1"/>
              </p:cNvSpPr>
              <p:nvPr/>
            </p:nvSpPr>
            <p:spPr bwMode="auto">
              <a:xfrm>
                <a:off x="2015" y="1943"/>
                <a:ext cx="0" cy="792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1583" y="2713"/>
                <a:ext cx="2328" cy="310"/>
                <a:chOff x="1644" y="2702"/>
                <a:chExt cx="2328" cy="310"/>
              </a:xfrm>
            </p:grpSpPr>
            <p:sp>
              <p:nvSpPr>
                <p:cNvPr id="3073041" name="Line 17"/>
                <p:cNvSpPr>
                  <a:spLocks noChangeShapeType="1"/>
                </p:cNvSpPr>
                <p:nvPr/>
              </p:nvSpPr>
              <p:spPr bwMode="auto">
                <a:xfrm>
                  <a:off x="2940" y="2736"/>
                  <a:ext cx="0" cy="276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  <p:sp>
              <p:nvSpPr>
                <p:cNvPr id="30730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740" y="2702"/>
                  <a:ext cx="210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V</a:t>
                  </a:r>
                </a:p>
              </p:txBody>
            </p:sp>
            <p:sp>
              <p:nvSpPr>
                <p:cNvPr id="3073043" name="Rectangle 19"/>
                <p:cNvSpPr>
                  <a:spLocks noChangeArrowheads="1"/>
                </p:cNvSpPr>
                <p:nvPr/>
              </p:nvSpPr>
              <p:spPr bwMode="auto">
                <a:xfrm>
                  <a:off x="2240" y="2702"/>
                  <a:ext cx="450" cy="28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A.R.</a:t>
                  </a:r>
                </a:p>
              </p:txBody>
            </p:sp>
            <p:sp>
              <p:nvSpPr>
                <p:cNvPr id="3073044" name="Rectangle 20"/>
                <p:cNvSpPr>
                  <a:spLocks noChangeArrowheads="1"/>
                </p:cNvSpPr>
                <p:nvPr/>
              </p:nvSpPr>
              <p:spPr bwMode="auto">
                <a:xfrm>
                  <a:off x="2936" y="2702"/>
                  <a:ext cx="699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P. P. N.</a:t>
                  </a:r>
                </a:p>
              </p:txBody>
            </p:sp>
            <p:sp>
              <p:nvSpPr>
                <p:cNvPr id="3073045" name="Line 21"/>
                <p:cNvSpPr>
                  <a:spLocks noChangeShapeType="1"/>
                </p:cNvSpPr>
                <p:nvPr/>
              </p:nvSpPr>
              <p:spPr bwMode="auto">
                <a:xfrm>
                  <a:off x="2076" y="2760"/>
                  <a:ext cx="0" cy="204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  <p:sp>
              <p:nvSpPr>
                <p:cNvPr id="3073046" name="Line 22"/>
                <p:cNvSpPr>
                  <a:spLocks noChangeShapeType="1"/>
                </p:cNvSpPr>
                <p:nvPr/>
              </p:nvSpPr>
              <p:spPr bwMode="auto">
                <a:xfrm>
                  <a:off x="1644" y="3000"/>
                  <a:ext cx="23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</p:grpSp>
          <p:sp>
            <p:nvSpPr>
              <p:cNvPr id="3073047" name="Line 23"/>
              <p:cNvSpPr>
                <a:spLocks noChangeShapeType="1"/>
              </p:cNvSpPr>
              <p:nvPr/>
            </p:nvSpPr>
            <p:spPr bwMode="auto">
              <a:xfrm>
                <a:off x="2879" y="1691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48" name="Rectangle 24"/>
              <p:cNvSpPr>
                <a:spLocks noChangeArrowheads="1"/>
              </p:cNvSpPr>
              <p:nvPr/>
            </p:nvSpPr>
            <p:spPr bwMode="auto">
              <a:xfrm>
                <a:off x="1679" y="1657"/>
                <a:ext cx="210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2800" dirty="0">
                    <a:solidFill>
                      <a:srgbClr val="FFFF00"/>
                    </a:solidFill>
                    <a:latin typeface="18 VAG Rounded Light   02390"/>
                  </a:rPr>
                  <a:t>V</a:t>
                </a:r>
              </a:p>
            </p:txBody>
          </p:sp>
          <p:sp>
            <p:nvSpPr>
              <p:cNvPr id="3073049" name="Rectangle 25"/>
              <p:cNvSpPr>
                <a:spLocks noChangeArrowheads="1"/>
              </p:cNvSpPr>
              <p:nvPr/>
            </p:nvSpPr>
            <p:spPr bwMode="auto">
              <a:xfrm>
                <a:off x="2179" y="1657"/>
                <a:ext cx="450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A.R.</a:t>
                </a:r>
              </a:p>
            </p:txBody>
          </p:sp>
          <p:sp>
            <p:nvSpPr>
              <p:cNvPr id="3073050" name="Rectangle 26"/>
              <p:cNvSpPr>
                <a:spLocks noChangeArrowheads="1"/>
              </p:cNvSpPr>
              <p:nvPr/>
            </p:nvSpPr>
            <p:spPr bwMode="auto">
              <a:xfrm>
                <a:off x="2875" y="1657"/>
                <a:ext cx="643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P. P.N.</a:t>
                </a:r>
              </a:p>
            </p:txBody>
          </p:sp>
          <p:sp>
            <p:nvSpPr>
              <p:cNvPr id="3073051" name="Line 27"/>
              <p:cNvSpPr>
                <a:spLocks noChangeShapeType="1"/>
              </p:cNvSpPr>
              <p:nvPr/>
            </p:nvSpPr>
            <p:spPr bwMode="auto">
              <a:xfrm>
                <a:off x="2015" y="1715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2" name="Line 28"/>
              <p:cNvSpPr>
                <a:spLocks noChangeShapeType="1"/>
              </p:cNvSpPr>
              <p:nvPr/>
            </p:nvSpPr>
            <p:spPr bwMode="auto">
              <a:xfrm>
                <a:off x="1583" y="1703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3" name="Text Box 29"/>
              <p:cNvSpPr txBox="1">
                <a:spLocks noChangeArrowheads="1"/>
              </p:cNvSpPr>
              <p:nvPr/>
            </p:nvSpPr>
            <p:spPr bwMode="auto">
              <a:xfrm>
                <a:off x="2305" y="2828"/>
                <a:ext cx="310" cy="3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rgbClr val="FFFF00"/>
                    </a:solidFill>
                    <a:latin typeface="18 VAG Rounded Light   02390"/>
                  </a:rPr>
                  <a:t>...</a:t>
                </a:r>
                <a:endParaRPr lang="en-US" sz="2000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4" name="Line 30"/>
              <p:cNvSpPr>
                <a:spLocks noChangeShapeType="1"/>
              </p:cNvSpPr>
              <p:nvPr/>
            </p:nvSpPr>
            <p:spPr bwMode="auto">
              <a:xfrm>
                <a:off x="2879" y="1919"/>
                <a:ext cx="0" cy="8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185"/>
                <a:ext cx="617" cy="3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rgbClr val="FFFF00"/>
                    </a:solidFill>
                    <a:latin typeface="18 VAG Rounded Light   02390"/>
                  </a:rPr>
                  <a:t>P.T.E.</a:t>
                </a:r>
                <a:endParaRPr lang="en-US" sz="2000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6" name="Line 32"/>
              <p:cNvSpPr>
                <a:spLocks noChangeShapeType="1"/>
              </p:cNvSpPr>
              <p:nvPr/>
            </p:nvSpPr>
            <p:spPr bwMode="auto">
              <a:xfrm flipH="1" flipV="1">
                <a:off x="3977" y="1788"/>
                <a:ext cx="400" cy="3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7" name="Line 33"/>
              <p:cNvSpPr>
                <a:spLocks noChangeShapeType="1"/>
              </p:cNvSpPr>
              <p:nvPr/>
            </p:nvSpPr>
            <p:spPr bwMode="auto">
              <a:xfrm flipH="1" flipV="1">
                <a:off x="3977" y="2351"/>
                <a:ext cx="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8" name="Line 34"/>
              <p:cNvSpPr>
                <a:spLocks noChangeShapeType="1"/>
              </p:cNvSpPr>
              <p:nvPr/>
            </p:nvSpPr>
            <p:spPr bwMode="auto">
              <a:xfrm flipH="1">
                <a:off x="3977" y="2523"/>
                <a:ext cx="400" cy="3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Paging/Virtual Memory Multiple Processes</a:t>
            </a:r>
            <a:endParaRPr lang="en-US" sz="3600" dirty="0"/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22500" y="3822700"/>
            <a:ext cx="1112838" cy="2779713"/>
            <a:chOff x="1398" y="2408"/>
            <a:chExt cx="701" cy="1751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98" y="3294"/>
              <a:ext cx="701" cy="8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/>
                <a:t>A </a:t>
              </a:r>
            </a:p>
            <a:p>
              <a:pPr algn="ctr"/>
              <a:r>
                <a:rPr lang="en-US" sz="2800" b="1"/>
                <a:t>Page</a:t>
              </a:r>
            </a:p>
            <a:p>
              <a:pPr algn="ctr"/>
              <a:r>
                <a:rPr lang="en-US" sz="2800" b="1"/>
                <a:t>Table</a:t>
              </a:r>
              <a:endParaRPr lang="en-US" sz="2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608644" y="3822700"/>
            <a:ext cx="1112838" cy="2779713"/>
            <a:chOff x="3531" y="2408"/>
            <a:chExt cx="701" cy="1751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531" y="3294"/>
              <a:ext cx="701" cy="8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/>
                <a:t>B </a:t>
              </a:r>
            </a:p>
            <a:p>
              <a:pPr algn="ctr"/>
              <a:r>
                <a:rPr lang="en-US" sz="2800" b="1"/>
                <a:t>Page</a:t>
              </a:r>
            </a:p>
            <a:p>
              <a:pPr algn="ctr"/>
              <a:r>
                <a:rPr lang="en-US" sz="2800" b="1"/>
                <a:t>Table</a:t>
              </a:r>
              <a:endParaRPr lang="en-US" sz="200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A: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2 levels of hierarchy</a:t>
            </a:r>
            <a:endParaRPr lang="en-US" dirty="0"/>
          </a:p>
        </p:txBody>
      </p:sp>
      <p:sp>
        <p:nvSpPr>
          <p:cNvPr id="307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/>
              <a:t>Cache version</a:t>
            </a:r>
            <a:r>
              <a:rPr lang="en-US" sz="2800" dirty="0" smtClean="0"/>
              <a:t>			</a:t>
            </a:r>
            <a:r>
              <a:rPr lang="en-US" sz="2800" u="sng" dirty="0" smtClean="0">
                <a:solidFill>
                  <a:srgbClr val="FFFF00"/>
                </a:solidFill>
              </a:rPr>
              <a:t>Virtual Memory </a:t>
            </a:r>
            <a:r>
              <a:rPr lang="en-US" sz="2800" u="sng" dirty="0" err="1" smtClean="0">
                <a:solidFill>
                  <a:srgbClr val="FFFF00"/>
                </a:solidFill>
              </a:rPr>
              <a:t>vers</a:t>
            </a:r>
            <a:r>
              <a:rPr lang="en-US" sz="2800" u="sng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sz="2800" dirty="0" smtClean="0"/>
              <a:t>Block or Line			</a:t>
            </a:r>
            <a:r>
              <a:rPr lang="en-US" sz="2800" dirty="0" smtClean="0">
                <a:solidFill>
                  <a:srgbClr val="FFFF00"/>
                </a:solidFill>
              </a:rPr>
              <a:t>Page</a:t>
            </a:r>
          </a:p>
          <a:p>
            <a:pPr>
              <a:buNone/>
            </a:pPr>
            <a:r>
              <a:rPr lang="en-US" sz="2800" dirty="0" smtClean="0"/>
              <a:t>Miss					</a:t>
            </a:r>
            <a:r>
              <a:rPr lang="en-US" sz="2800" dirty="0" smtClean="0">
                <a:solidFill>
                  <a:srgbClr val="FFFF00"/>
                </a:solidFill>
              </a:rPr>
              <a:t>Page Fault</a:t>
            </a:r>
          </a:p>
          <a:p>
            <a:pPr>
              <a:buNone/>
            </a:pPr>
            <a:r>
              <a:rPr lang="en-US" sz="2800" dirty="0" smtClean="0"/>
              <a:t>Block Size: 32-64B	</a:t>
            </a:r>
            <a:r>
              <a:rPr lang="en-US" sz="2800" dirty="0" smtClean="0">
                <a:solidFill>
                  <a:srgbClr val="FFFF00"/>
                </a:solidFill>
              </a:rPr>
              <a:t>Page Size: 4K-8KB</a:t>
            </a:r>
          </a:p>
          <a:p>
            <a:pPr>
              <a:buNone/>
            </a:pPr>
            <a:r>
              <a:rPr lang="en-US" sz="2800" dirty="0" smtClean="0"/>
              <a:t>Placement:			</a:t>
            </a:r>
            <a:r>
              <a:rPr lang="en-US" sz="2800" dirty="0" smtClean="0">
                <a:solidFill>
                  <a:srgbClr val="FFFF00"/>
                </a:solidFill>
              </a:rPr>
              <a:t>Fully Associative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Direct Mapped, </a:t>
            </a:r>
            <a:br>
              <a:rPr lang="en-US" sz="2800" dirty="0" smtClean="0"/>
            </a:br>
            <a:r>
              <a:rPr lang="en-US" sz="2800" dirty="0" smtClean="0"/>
              <a:t>N-way Set Associative</a:t>
            </a:r>
          </a:p>
          <a:p>
            <a:pPr>
              <a:buNone/>
            </a:pPr>
            <a:r>
              <a:rPr lang="en-US" sz="2800" dirty="0" smtClean="0"/>
              <a:t>Replacement:			</a:t>
            </a:r>
            <a:r>
              <a:rPr lang="en-US" sz="2800" dirty="0" smtClean="0">
                <a:solidFill>
                  <a:srgbClr val="FFFF00"/>
                </a:solidFill>
              </a:rPr>
              <a:t>Least Recently Used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LRU or Random	</a:t>
            </a:r>
            <a:r>
              <a:rPr lang="en-US" sz="2800" dirty="0" smtClean="0">
                <a:solidFill>
                  <a:srgbClr val="FFFF00"/>
                </a:solidFill>
              </a:rPr>
              <a:t>(LRU)</a:t>
            </a:r>
          </a:p>
          <a:p>
            <a:pPr>
              <a:buNone/>
            </a:pPr>
            <a:r>
              <a:rPr lang="en-US" sz="2800" dirty="0" smtClean="0"/>
              <a:t>Write Thru or Back	</a:t>
            </a:r>
            <a:r>
              <a:rPr lang="en-US" sz="2800" dirty="0" smtClean="0">
                <a:solidFill>
                  <a:srgbClr val="FFFF00"/>
                </a:solidFill>
              </a:rPr>
              <a:t>Write Back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Page Table</a:t>
            </a:r>
            <a:endParaRPr lang="en-US"/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Solves Fragmentation problem: all chunks same size, so all holes can be used</a:t>
            </a:r>
          </a:p>
          <a:p>
            <a:r>
              <a:rPr lang="en-US" dirty="0" smtClean="0"/>
              <a:t>OS must reserve “</a:t>
            </a:r>
            <a:r>
              <a:rPr lang="en-US" dirty="0" smtClean="0">
                <a:solidFill>
                  <a:schemeClr val="accent1"/>
                </a:solidFill>
              </a:rPr>
              <a:t>Swap Space</a:t>
            </a:r>
            <a:r>
              <a:rPr lang="en-US" dirty="0" smtClean="0"/>
              <a:t>” on disk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for each process</a:t>
            </a:r>
          </a:p>
          <a:p>
            <a:r>
              <a:rPr lang="en-US" dirty="0" smtClean="0"/>
              <a:t>To grow a process, ask Operating System</a:t>
            </a:r>
          </a:p>
          <a:p>
            <a:pPr lvl="1"/>
            <a:r>
              <a:rPr lang="en-US" dirty="0" smtClean="0"/>
              <a:t>If unused pages, OS uses them first</a:t>
            </a:r>
          </a:p>
          <a:p>
            <a:pPr lvl="1"/>
            <a:r>
              <a:rPr lang="en-US" dirty="0" smtClean="0"/>
              <a:t>If not, OS swaps some old pages to disk</a:t>
            </a:r>
          </a:p>
          <a:p>
            <a:pPr lvl="1"/>
            <a:r>
              <a:rPr lang="en-US" dirty="0" smtClean="0"/>
              <a:t>(Least Recently Used to pick pages to swap)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Each process has own Page Table</a:t>
            </a:r>
          </a:p>
          <a:p>
            <a:r>
              <a:rPr lang="en-US" dirty="0" smtClean="0"/>
              <a:t>Will add details, but Page Table is essence of Virtual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218" name="Rectangle 2" descr="Wide upward diagonal"/>
          <p:cNvSpPr>
            <a:spLocks noChangeArrowheads="1"/>
          </p:cNvSpPr>
          <p:nvPr/>
        </p:nvSpPr>
        <p:spPr bwMode="auto">
          <a:xfrm>
            <a:off x="6400800" y="1575137"/>
            <a:ext cx="2438400" cy="1828800"/>
          </a:xfrm>
          <a:prstGeom prst="rect">
            <a:avLst/>
          </a:prstGeom>
          <a:pattFill prst="wdUp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334000" cy="5829300"/>
          </a:xfrm>
        </p:spPr>
        <p:txBody>
          <a:bodyPr/>
          <a:lstStyle/>
          <a:p>
            <a:r>
              <a:rPr lang="en-US" dirty="0"/>
              <a:t>A program’s </a:t>
            </a:r>
            <a:r>
              <a:rPr lang="en-US" i="1" dirty="0">
                <a:solidFill>
                  <a:schemeClr val="accent2"/>
                </a:solidFill>
              </a:rPr>
              <a:t>address space</a:t>
            </a:r>
            <a:r>
              <a:rPr lang="en-US" dirty="0"/>
              <a:t> contains 4 regions: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stack</a:t>
            </a:r>
            <a:r>
              <a:rPr lang="en-US" dirty="0"/>
              <a:t>: local variables,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downward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heap</a:t>
            </a:r>
            <a:r>
              <a:rPr lang="en-US" dirty="0"/>
              <a:t>: space requested for pointers via </a:t>
            </a:r>
            <a:r>
              <a:rPr lang="en-US" b="1" dirty="0" err="1">
                <a:latin typeface="Courier New" pitchFamily="-65" charset="0"/>
              </a:rPr>
              <a:t>malloc</a:t>
            </a:r>
            <a:r>
              <a:rPr lang="en-US" b="1" dirty="0">
                <a:latin typeface="Courier New" pitchFamily="-65" charset="0"/>
              </a:rPr>
              <a:t>()</a:t>
            </a:r>
            <a:r>
              <a:rPr lang="en-US" b="1" dirty="0" smtClean="0"/>
              <a:t> ; </a:t>
            </a:r>
            <a:r>
              <a:rPr lang="en-US" dirty="0"/>
              <a:t>resizes dynamically,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upward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static data</a:t>
            </a:r>
            <a:r>
              <a:rPr lang="en-US" dirty="0"/>
              <a:t>: variables declared outside main, does not grow or shrink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code</a:t>
            </a:r>
            <a:r>
              <a:rPr lang="en-US" dirty="0"/>
              <a:t>: loaded when program starts, does not change</a:t>
            </a:r>
          </a:p>
        </p:txBody>
      </p:sp>
      <p:sp>
        <p:nvSpPr>
          <p:cNvPr id="3081221" name="Rectangle 5"/>
          <p:cNvSpPr>
            <a:spLocks noChangeArrowheads="1"/>
          </p:cNvSpPr>
          <p:nvPr/>
        </p:nvSpPr>
        <p:spPr bwMode="auto">
          <a:xfrm>
            <a:off x="6400800" y="1041737"/>
            <a:ext cx="24384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2" name="Rectangle 6"/>
          <p:cNvSpPr>
            <a:spLocks noChangeArrowheads="1"/>
          </p:cNvSpPr>
          <p:nvPr/>
        </p:nvSpPr>
        <p:spPr bwMode="auto">
          <a:xfrm>
            <a:off x="6400800" y="4775537"/>
            <a:ext cx="2438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3" name="Rectangle 7"/>
          <p:cNvSpPr>
            <a:spLocks noChangeArrowheads="1"/>
          </p:cNvSpPr>
          <p:nvPr/>
        </p:nvSpPr>
        <p:spPr bwMode="auto">
          <a:xfrm>
            <a:off x="6400800" y="4089737"/>
            <a:ext cx="2438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4" name="Line 8"/>
          <p:cNvSpPr>
            <a:spLocks noChangeShapeType="1"/>
          </p:cNvSpPr>
          <p:nvPr/>
        </p:nvSpPr>
        <p:spPr bwMode="auto">
          <a:xfrm>
            <a:off x="6400800" y="34039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5" name="Line 9"/>
          <p:cNvSpPr>
            <a:spLocks noChangeShapeType="1"/>
          </p:cNvSpPr>
          <p:nvPr/>
        </p:nvSpPr>
        <p:spPr bwMode="auto">
          <a:xfrm>
            <a:off x="6400800" y="15751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6" name="Text Box 10"/>
          <p:cNvSpPr txBox="1">
            <a:spLocks noChangeArrowheads="1"/>
          </p:cNvSpPr>
          <p:nvPr/>
        </p:nvSpPr>
        <p:spPr bwMode="auto">
          <a:xfrm>
            <a:off x="6705600" y="4788237"/>
            <a:ext cx="10652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81227" name="Text Box 11"/>
          <p:cNvSpPr txBox="1">
            <a:spLocks noChangeArrowheads="1"/>
          </p:cNvSpPr>
          <p:nvPr/>
        </p:nvSpPr>
        <p:spPr bwMode="auto">
          <a:xfrm>
            <a:off x="6704013" y="4102437"/>
            <a:ext cx="2036762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static data</a:t>
            </a:r>
          </a:p>
        </p:txBody>
      </p:sp>
      <p:sp>
        <p:nvSpPr>
          <p:cNvPr id="3081228" name="Text Box 12"/>
          <p:cNvSpPr txBox="1">
            <a:spLocks noChangeArrowheads="1"/>
          </p:cNvSpPr>
          <p:nvPr/>
        </p:nvSpPr>
        <p:spPr bwMode="auto">
          <a:xfrm>
            <a:off x="6792913" y="3416637"/>
            <a:ext cx="10890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81229" name="Text Box 13"/>
          <p:cNvSpPr txBox="1">
            <a:spLocks noChangeArrowheads="1"/>
          </p:cNvSpPr>
          <p:nvPr/>
        </p:nvSpPr>
        <p:spPr bwMode="auto">
          <a:xfrm>
            <a:off x="7023100" y="1041737"/>
            <a:ext cx="1133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81230" name="Line 14"/>
          <p:cNvSpPr>
            <a:spLocks noChangeShapeType="1"/>
          </p:cNvSpPr>
          <p:nvPr/>
        </p:nvSpPr>
        <p:spPr bwMode="auto">
          <a:xfrm flipV="1">
            <a:off x="7467600" y="30229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1" name="Line 15"/>
          <p:cNvSpPr>
            <a:spLocks noChangeShapeType="1"/>
          </p:cNvSpPr>
          <p:nvPr/>
        </p:nvSpPr>
        <p:spPr bwMode="auto">
          <a:xfrm>
            <a:off x="7467600" y="15751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2" name="Text Box 16"/>
          <p:cNvSpPr txBox="1">
            <a:spLocks noChangeArrowheads="1"/>
          </p:cNvSpPr>
          <p:nvPr/>
        </p:nvSpPr>
        <p:spPr bwMode="auto">
          <a:xfrm>
            <a:off x="5410200" y="5689937"/>
            <a:ext cx="37338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18 VAG Rounded Light   02390"/>
              </a:rPr>
              <a:t>For now, OS somehow</a:t>
            </a:r>
            <a:br>
              <a:rPr lang="en-US" sz="2000" dirty="0">
                <a:latin typeface="18 VAG Rounded Light   02390"/>
              </a:rPr>
            </a:br>
            <a:r>
              <a:rPr lang="en-US" sz="2000" dirty="0">
                <a:latin typeface="18 VAG Rounded Light   02390"/>
              </a:rPr>
              <a:t>prevents accesses between stack and heap (gray hash lines). </a:t>
            </a:r>
          </a:p>
        </p:txBody>
      </p:sp>
      <p:sp>
        <p:nvSpPr>
          <p:cNvPr id="3081233" name="Text Box 17"/>
          <p:cNvSpPr txBox="1">
            <a:spLocks noChangeArrowheads="1"/>
          </p:cNvSpPr>
          <p:nvPr/>
        </p:nvSpPr>
        <p:spPr bwMode="auto">
          <a:xfrm>
            <a:off x="5029200" y="965537"/>
            <a:ext cx="14525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FFFF FFFF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3081234" name="Text Box 18"/>
          <p:cNvSpPr txBox="1">
            <a:spLocks noChangeArrowheads="1"/>
          </p:cNvSpPr>
          <p:nvPr/>
        </p:nvSpPr>
        <p:spPr bwMode="auto">
          <a:xfrm>
            <a:off x="5791200" y="5385137"/>
            <a:ext cx="6334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0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dirty="0" smtClean="0"/>
              <a:t>Why would a process need to “grow”?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Problem #1</a:t>
            </a:r>
            <a:endParaRPr lang="en-US"/>
          </a:p>
        </p:txBody>
      </p:sp>
      <p:sp>
        <p:nvSpPr>
          <p:cNvPr id="308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Map every address </a:t>
            </a:r>
            <a:r>
              <a:rPr lang="en-US" sz="2800" dirty="0" err="1" smtClean="0"/>
              <a:t></a:t>
            </a:r>
            <a:r>
              <a:rPr lang="en-US" sz="2800" dirty="0" smtClean="0"/>
              <a:t> 1 indirection via Page Table in memory per virtual address </a:t>
            </a:r>
            <a:r>
              <a:rPr lang="en-US" sz="2800" dirty="0" err="1" smtClean="0"/>
              <a:t></a:t>
            </a:r>
            <a:r>
              <a:rPr lang="en-US" sz="2800" dirty="0" smtClean="0"/>
              <a:t> 1 virtual memory accesses = </a:t>
            </a:r>
            <a:br>
              <a:rPr lang="en-US" sz="2800" dirty="0" smtClean="0"/>
            </a:br>
            <a:r>
              <a:rPr lang="en-US" sz="2800" dirty="0" smtClean="0"/>
              <a:t>2 physical memory accesses </a:t>
            </a:r>
            <a:r>
              <a:rPr lang="en-US" sz="2800" dirty="0" err="1" smtClean="0"/>
              <a:t></a:t>
            </a:r>
            <a:r>
              <a:rPr lang="en-US" sz="2800" dirty="0" smtClean="0"/>
              <a:t> SLOW!</a:t>
            </a:r>
          </a:p>
          <a:p>
            <a:r>
              <a:rPr lang="en-US" sz="2800" dirty="0" smtClean="0"/>
              <a:t>Observation: since locality in pages of data, there must be locality in </a:t>
            </a:r>
            <a:r>
              <a:rPr lang="en-US" sz="2800" dirty="0" smtClean="0">
                <a:solidFill>
                  <a:schemeClr val="accent2"/>
                </a:solidFill>
              </a:rPr>
              <a:t>virtual address translations </a:t>
            </a:r>
            <a:r>
              <a:rPr lang="en-US" sz="2800" dirty="0" smtClean="0"/>
              <a:t>of those pages</a:t>
            </a:r>
          </a:p>
          <a:p>
            <a:r>
              <a:rPr lang="en-US" sz="2800" dirty="0" smtClean="0"/>
              <a:t>Since small is fast, why not use a small cache of virtual to physical address translations to make translation fast?</a:t>
            </a:r>
          </a:p>
          <a:p>
            <a:r>
              <a:rPr lang="en-US" sz="2800" dirty="0" smtClean="0"/>
              <a:t>For historical reasons, cache is called a </a:t>
            </a:r>
            <a:r>
              <a:rPr lang="en-US" sz="2800" dirty="0" smtClean="0">
                <a:solidFill>
                  <a:schemeClr val="accent2"/>
                </a:solidFill>
              </a:rPr>
              <a:t>Translation </a:t>
            </a:r>
            <a:r>
              <a:rPr lang="en-US" sz="2800" dirty="0" err="1" smtClean="0">
                <a:solidFill>
                  <a:schemeClr val="accent2"/>
                </a:solidFill>
              </a:rPr>
              <a:t>Lookaside</a:t>
            </a:r>
            <a:r>
              <a:rPr lang="en-US" sz="2800" dirty="0" smtClean="0">
                <a:solidFill>
                  <a:schemeClr val="accent2"/>
                </a:solidFill>
              </a:rPr>
              <a:t> Buffer</a:t>
            </a:r>
            <a:r>
              <a:rPr lang="en-US" sz="2800" dirty="0" smtClean="0"/>
              <a:t>, or </a:t>
            </a:r>
            <a:r>
              <a:rPr lang="en-US" sz="2800" dirty="0" smtClean="0">
                <a:solidFill>
                  <a:schemeClr val="accent2"/>
                </a:solidFill>
              </a:rPr>
              <a:t>TLB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Look-Aside Buffers (TLBs)</a:t>
            </a: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TLBs</a:t>
            </a:r>
            <a:r>
              <a:rPr lang="en-US" dirty="0" smtClean="0"/>
              <a:t> usually small, typically 128 - 256 entries</a:t>
            </a:r>
          </a:p>
          <a:p>
            <a:r>
              <a:rPr lang="en-US" dirty="0" smtClean="0"/>
              <a:t>Like any other cache, the TLB can be direct mapped, set associative, or fully associative</a:t>
            </a:r>
            <a:endParaRPr lang="en-US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330200" y="34290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2851150" y="3194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4889500" y="31940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067550" y="32067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209800" y="29146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249738" y="29908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035675" y="34290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4781550" y="41656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019800" y="41910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2984500" y="4565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733800" y="26670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2971800" y="4102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048000" y="4146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9" name="Text Box 17"/>
          <p:cNvSpPr txBox="1">
            <a:spLocks noChangeArrowheads="1"/>
          </p:cNvSpPr>
          <p:nvPr/>
        </p:nvSpPr>
        <p:spPr bwMode="auto">
          <a:xfrm>
            <a:off x="152400" y="5791200"/>
            <a:ext cx="8839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latin typeface="18 VAG Rounded Light   02390"/>
              </a:rPr>
              <a:t>On TLB miss, get page table entry from main memory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304800" y="30480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6858000" y="30480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2819400" y="3124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2819400" y="4572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209800" y="335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191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038600" y="4114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0198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209800" y="39624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3962400" y="2667000"/>
            <a:ext cx="1066800" cy="1066800"/>
          </a:xfrm>
          <a:prstGeom prst="donut">
            <a:avLst/>
          </a:prstGeom>
          <a:gradFill flip="none" rotWithShape="1">
            <a:gsLst>
              <a:gs pos="0">
                <a:schemeClr val="accent1">
                  <a:tint val="48000"/>
                  <a:satMod val="138000"/>
                  <a:alpha val="18000"/>
                </a:schemeClr>
              </a:gs>
              <a:gs pos="25000">
                <a:schemeClr val="accent1">
                  <a:tint val="85000"/>
                  <a:alpha val="18000"/>
                </a:schemeClr>
              </a:gs>
              <a:gs pos="40000">
                <a:schemeClr val="accent1">
                  <a:tint val="92000"/>
                  <a:alpha val="18000"/>
                </a:schemeClr>
              </a:gs>
              <a:gs pos="50000">
                <a:schemeClr val="accent1">
                  <a:tint val="93000"/>
                  <a:alpha val="18000"/>
                </a:schemeClr>
              </a:gs>
              <a:gs pos="60000">
                <a:schemeClr val="accent1">
                  <a:tint val="92000"/>
                  <a:alpha val="18000"/>
                </a:schemeClr>
              </a:gs>
              <a:gs pos="75000">
                <a:schemeClr val="accent1">
                  <a:tint val="83000"/>
                  <a:satMod val="108000"/>
                  <a:alpha val="18000"/>
                </a:schemeClr>
              </a:gs>
              <a:gs pos="100000">
                <a:schemeClr val="accent1">
                  <a:tint val="48000"/>
                  <a:satMod val="150000"/>
                  <a:alpha val="18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7175"/>
          </a:xfrm>
        </p:spPr>
        <p:txBody>
          <a:bodyPr/>
          <a:lstStyle/>
          <a:p>
            <a:r>
              <a:rPr lang="en-US" dirty="0" smtClean="0"/>
              <a:t>Book title like </a:t>
            </a:r>
            <a:r>
              <a:rPr lang="en-US" dirty="0" smtClean="0">
                <a:solidFill>
                  <a:schemeClr val="accent1"/>
                </a:solidFill>
              </a:rPr>
              <a:t>virtual address</a:t>
            </a:r>
            <a:endParaRPr lang="en-US" dirty="0" smtClean="0"/>
          </a:p>
          <a:p>
            <a:r>
              <a:rPr lang="en-US" dirty="0" smtClean="0"/>
              <a:t>Library of Congress call number like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  <a:endParaRPr lang="en-US" dirty="0" smtClean="0"/>
          </a:p>
          <a:p>
            <a:r>
              <a:rPr lang="en-US" dirty="0" smtClean="0"/>
              <a:t>Card catalogue like </a:t>
            </a:r>
            <a:r>
              <a:rPr lang="en-US" dirty="0" smtClean="0">
                <a:solidFill>
                  <a:schemeClr val="accent1"/>
                </a:solidFill>
              </a:rPr>
              <a:t>page table</a:t>
            </a:r>
            <a:r>
              <a:rPr lang="en-US" dirty="0" smtClean="0"/>
              <a:t>, mapping from book title to call #</a:t>
            </a:r>
          </a:p>
          <a:p>
            <a:r>
              <a:rPr lang="en-US" dirty="0" smtClean="0"/>
              <a:t>On card for book, in local library vs. in another branch like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indicating in main memory vs. on disk</a:t>
            </a:r>
          </a:p>
          <a:p>
            <a:r>
              <a:rPr lang="en-US" dirty="0" smtClean="0"/>
              <a:t>On card, available for 2-hour in library use (vs. 2-week checkout) like </a:t>
            </a:r>
            <a:r>
              <a:rPr lang="en-US" dirty="0" smtClean="0">
                <a:solidFill>
                  <a:schemeClr val="accent1"/>
                </a:solidFill>
              </a:rPr>
              <a:t>access rights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Analogy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35 – Virtual Memory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OPTICAL COMPUTING realized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5626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Researchers at Stanford have developed “nanoscale single-mode LED”, which can transmit chip-to-chip data at 10 Gbs (10x what is currently used) at 1/1000th the energy.  Pretty cool! (get it?)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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http://news.stanford.edu/news/2011/november/data-transmission-breakthrough-111511.html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69108" y="6005052"/>
            <a:ext cx="2822492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981450"/>
            <a:ext cx="2635152" cy="19763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0"/>
            <a:ext cx="7467600" cy="20574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Locality is important yet different for cache and virtual memory (VM): temporal locality for caches but spatial locality for VM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VM helps both with security and cost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2400" y="12954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Locality is important yet different for cache and virtual memory (VM): temporal locality for caches but spatial locality for VM</a:t>
            </a: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VM helps both with security and cost</a:t>
            </a:r>
          </a:p>
        </p:txBody>
      </p:sp>
      <p:sp>
        <p:nvSpPr>
          <p:cNvPr id="3089413" name="Text Box 5"/>
          <p:cNvSpPr txBox="1">
            <a:spLocks noChangeArrowheads="1"/>
          </p:cNvSpPr>
          <p:nvPr/>
        </p:nvSpPr>
        <p:spPr bwMode="auto">
          <a:xfrm>
            <a:off x="990600" y="1114961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18 VAG Rounded Light   02390"/>
              </a:rPr>
              <a:t>F A L S E</a:t>
            </a:r>
          </a:p>
        </p:txBody>
      </p:sp>
      <p:sp>
        <p:nvSpPr>
          <p:cNvPr id="3089414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4524057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>
                <a:latin typeface="18 VAG Rounded Light   02390"/>
              </a:rPr>
              <a:t>1. No. Both for VM </a:t>
            </a:r>
            <a:r>
              <a:rPr lang="en-US" sz="2800" u="sng">
                <a:latin typeface="18 VAG Rounded Light   02390"/>
              </a:rPr>
              <a:t>and</a:t>
            </a:r>
            <a:r>
              <a:rPr lang="en-US" sz="2800">
                <a:latin typeface="18 VAG Rounded Light   02390"/>
              </a:rPr>
              <a:t> cache</a:t>
            </a:r>
          </a:p>
        </p:txBody>
      </p:sp>
      <p:sp>
        <p:nvSpPr>
          <p:cNvPr id="3089416" name="Rectangle 8"/>
          <p:cNvSpPr>
            <a:spLocks noChangeArrowheads="1"/>
          </p:cNvSpPr>
          <p:nvPr/>
        </p:nvSpPr>
        <p:spPr bwMode="auto">
          <a:xfrm>
            <a:off x="4191000" y="3276600"/>
            <a:ext cx="3933998" cy="7961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2.   Yes. Protection </a:t>
            </a:r>
            <a:r>
              <a:rPr lang="en-US" sz="2800" u="sng" dirty="0">
                <a:solidFill>
                  <a:schemeClr val="accent2"/>
                </a:solidFill>
                <a:latin typeface="18 VAG Rounded Light   02390"/>
              </a:rPr>
              <a:t>and</a:t>
            </a: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 a bit smaller memory</a:t>
            </a:r>
          </a:p>
        </p:txBody>
      </p:sp>
      <p:sp>
        <p:nvSpPr>
          <p:cNvPr id="3089417" name="Text Box 9"/>
          <p:cNvSpPr txBox="1">
            <a:spLocks noChangeArrowheads="1"/>
          </p:cNvSpPr>
          <p:nvPr/>
        </p:nvSpPr>
        <p:spPr bwMode="auto">
          <a:xfrm>
            <a:off x="990600" y="2362200"/>
            <a:ext cx="330090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T R U E</a:t>
            </a:r>
          </a:p>
        </p:txBody>
      </p:sp>
      <p:sp>
        <p:nvSpPr>
          <p:cNvPr id="3089418" name="AutoShape 10"/>
          <p:cNvSpPr>
            <a:spLocks noChangeArrowheads="1"/>
          </p:cNvSpPr>
          <p:nvPr/>
        </p:nvSpPr>
        <p:spPr bwMode="auto">
          <a:xfrm>
            <a:off x="7508168" y="5181600"/>
            <a:ext cx="14478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Peer Instruction Answer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8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413" grpId="0" autoUpdateAnimBg="0"/>
      <p:bldP spid="3089414" grpId="0" autoUpdateAnimBg="0"/>
      <p:bldP spid="3089416" grpId="0" autoUpdateAnimBg="0"/>
      <p:bldP spid="3089417" grpId="0" autoUpdateAnimBg="0"/>
      <p:bldP spid="3089418" grpId="0" animBg="1"/>
      <p:bldP spid="308941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conclusion…</a:t>
            </a:r>
            <a:endParaRPr lang="en-US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Next level in the memory hierarchy:</a:t>
            </a:r>
          </a:p>
          <a:p>
            <a:pPr lvl="1"/>
            <a:r>
              <a:rPr lang="en-US" sz="2400" dirty="0" smtClean="0"/>
              <a:t>Provides program with </a:t>
            </a:r>
            <a:r>
              <a:rPr lang="en-US" sz="2400" u="sng" dirty="0" smtClean="0"/>
              <a:t>illusion</a:t>
            </a:r>
            <a:r>
              <a:rPr lang="en-US" sz="2400" dirty="0" smtClean="0"/>
              <a:t> of a very large main memory:</a:t>
            </a:r>
          </a:p>
          <a:p>
            <a:pPr lvl="1"/>
            <a:r>
              <a:rPr lang="en-US" sz="2400" dirty="0" smtClean="0"/>
              <a:t>Working set of “pages” reside in main memory - others reside on disk.</a:t>
            </a:r>
          </a:p>
          <a:p>
            <a:r>
              <a:rPr lang="en-US" sz="2800" dirty="0" smtClean="0"/>
              <a:t>Also allows OS to share memory, protect programs from each other</a:t>
            </a:r>
          </a:p>
          <a:p>
            <a:r>
              <a:rPr lang="en-US" sz="2800" dirty="0" smtClean="0"/>
              <a:t>Today, more important for </a:t>
            </a:r>
            <a:r>
              <a:rPr lang="en-US" sz="2800" dirty="0" smtClean="0">
                <a:solidFill>
                  <a:schemeClr val="accent1"/>
                </a:solidFill>
              </a:rPr>
              <a:t>protection </a:t>
            </a:r>
            <a:r>
              <a:rPr lang="en-US" sz="2800" dirty="0" smtClean="0"/>
              <a:t>vs. just another level of memory hierarchy</a:t>
            </a:r>
          </a:p>
          <a:p>
            <a:r>
              <a:rPr lang="en-US" sz="2800" dirty="0" smtClean="0"/>
              <a:t>Each process thinks it has all the memory to itself</a:t>
            </a:r>
          </a:p>
          <a:p>
            <a:r>
              <a:rPr lang="en-US" sz="2800" dirty="0" smtClean="0"/>
              <a:t>(Historically, it predates caches)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4355" name="Rectangle 3"/>
          <p:cNvSpPr>
            <a:spLocks noChangeArrowheads="1"/>
          </p:cNvSpPr>
          <p:nvPr/>
        </p:nvSpPr>
        <p:spPr bwMode="auto">
          <a:xfrm>
            <a:off x="3251200" y="1027112"/>
            <a:ext cx="1193800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56" name="Rectangle 4"/>
          <p:cNvSpPr>
            <a:spLocks noChangeArrowheads="1"/>
          </p:cNvSpPr>
          <p:nvPr/>
        </p:nvSpPr>
        <p:spPr bwMode="auto">
          <a:xfrm>
            <a:off x="3321050" y="990600"/>
            <a:ext cx="996950" cy="41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Regs</a:t>
            </a:r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044357" name="Rectangle 5"/>
          <p:cNvSpPr>
            <a:spLocks noChangeArrowheads="1"/>
          </p:cNvSpPr>
          <p:nvPr/>
        </p:nvSpPr>
        <p:spPr bwMode="auto">
          <a:xfrm>
            <a:off x="3073400" y="3052762"/>
            <a:ext cx="17081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L2 Cache</a:t>
            </a:r>
          </a:p>
        </p:txBody>
      </p:sp>
      <p:sp>
        <p:nvSpPr>
          <p:cNvPr id="3044358" name="Rectangle 6"/>
          <p:cNvSpPr>
            <a:spLocks noChangeArrowheads="1"/>
          </p:cNvSpPr>
          <p:nvPr/>
        </p:nvSpPr>
        <p:spPr bwMode="auto">
          <a:xfrm>
            <a:off x="3168650" y="4100512"/>
            <a:ext cx="14906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Memory</a:t>
            </a:r>
          </a:p>
        </p:txBody>
      </p:sp>
      <p:sp>
        <p:nvSpPr>
          <p:cNvPr id="3044359" name="Rectangle 7"/>
          <p:cNvSpPr>
            <a:spLocks noChangeArrowheads="1"/>
          </p:cNvSpPr>
          <p:nvPr/>
        </p:nvSpPr>
        <p:spPr bwMode="auto">
          <a:xfrm>
            <a:off x="3435350" y="5205412"/>
            <a:ext cx="87788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Disk</a:t>
            </a:r>
          </a:p>
        </p:txBody>
      </p:sp>
      <p:sp>
        <p:nvSpPr>
          <p:cNvPr id="3044360" name="Rectangle 8"/>
          <p:cNvSpPr>
            <a:spLocks noChangeArrowheads="1"/>
          </p:cNvSpPr>
          <p:nvPr/>
        </p:nvSpPr>
        <p:spPr bwMode="auto">
          <a:xfrm>
            <a:off x="3511550" y="6172200"/>
            <a:ext cx="9572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Tape</a:t>
            </a:r>
          </a:p>
        </p:txBody>
      </p:sp>
      <p:sp>
        <p:nvSpPr>
          <p:cNvPr id="3044361" name="Rectangle 9"/>
          <p:cNvSpPr>
            <a:spLocks noChangeArrowheads="1"/>
          </p:cNvSpPr>
          <p:nvPr/>
        </p:nvSpPr>
        <p:spPr bwMode="auto">
          <a:xfrm>
            <a:off x="2908300" y="2989262"/>
            <a:ext cx="195580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2" name="Rectangle 10"/>
          <p:cNvSpPr>
            <a:spLocks noChangeArrowheads="1"/>
          </p:cNvSpPr>
          <p:nvPr/>
        </p:nvSpPr>
        <p:spPr bwMode="auto">
          <a:xfrm>
            <a:off x="2603500" y="4056062"/>
            <a:ext cx="2870200" cy="50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3" name="Rectangle 11"/>
          <p:cNvSpPr>
            <a:spLocks noChangeArrowheads="1"/>
          </p:cNvSpPr>
          <p:nvPr/>
        </p:nvSpPr>
        <p:spPr bwMode="auto">
          <a:xfrm>
            <a:off x="2070100" y="5122862"/>
            <a:ext cx="3937000" cy="50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4" name="Rectangle 12"/>
          <p:cNvSpPr>
            <a:spLocks noChangeArrowheads="1"/>
          </p:cNvSpPr>
          <p:nvPr/>
        </p:nvSpPr>
        <p:spPr bwMode="auto">
          <a:xfrm>
            <a:off x="1765300" y="6189662"/>
            <a:ext cx="469900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5" name="Line 13"/>
          <p:cNvSpPr>
            <a:spLocks noChangeShapeType="1"/>
          </p:cNvSpPr>
          <p:nvPr/>
        </p:nvSpPr>
        <p:spPr bwMode="auto">
          <a:xfrm>
            <a:off x="3848100" y="14478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6" name="Line 14"/>
          <p:cNvSpPr>
            <a:spLocks noChangeShapeType="1"/>
          </p:cNvSpPr>
          <p:nvPr/>
        </p:nvSpPr>
        <p:spPr bwMode="auto">
          <a:xfrm>
            <a:off x="3886200" y="35163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7" name="Line 15"/>
          <p:cNvSpPr>
            <a:spLocks noChangeShapeType="1"/>
          </p:cNvSpPr>
          <p:nvPr/>
        </p:nvSpPr>
        <p:spPr bwMode="auto">
          <a:xfrm>
            <a:off x="3886200" y="4589462"/>
            <a:ext cx="0" cy="508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8" name="Line 16"/>
          <p:cNvSpPr>
            <a:spLocks noChangeShapeType="1"/>
          </p:cNvSpPr>
          <p:nvPr/>
        </p:nvSpPr>
        <p:spPr bwMode="auto">
          <a:xfrm>
            <a:off x="3886200" y="56499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9" name="Rectangle 17"/>
          <p:cNvSpPr>
            <a:spLocks noChangeArrowheads="1"/>
          </p:cNvSpPr>
          <p:nvPr/>
        </p:nvSpPr>
        <p:spPr bwMode="auto">
          <a:xfrm>
            <a:off x="3930650" y="1447800"/>
            <a:ext cx="25781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Arial" pitchFamily="-65" charset="0"/>
              </a:rPr>
              <a:t>Instr. Operands</a:t>
            </a:r>
          </a:p>
        </p:txBody>
      </p:sp>
      <p:sp>
        <p:nvSpPr>
          <p:cNvPr id="3044370" name="Rectangle 18"/>
          <p:cNvSpPr>
            <a:spLocks noChangeArrowheads="1"/>
          </p:cNvSpPr>
          <p:nvPr/>
        </p:nvSpPr>
        <p:spPr bwMode="auto">
          <a:xfrm>
            <a:off x="3968750" y="3505200"/>
            <a:ext cx="11747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Arial" pitchFamily="-65" charset="0"/>
              </a:rPr>
              <a:t>Blocks</a:t>
            </a:r>
          </a:p>
        </p:txBody>
      </p:sp>
      <p:sp>
        <p:nvSpPr>
          <p:cNvPr id="3044371" name="Rectangle 19"/>
          <p:cNvSpPr>
            <a:spLocks noChangeArrowheads="1"/>
          </p:cNvSpPr>
          <p:nvPr/>
        </p:nvSpPr>
        <p:spPr bwMode="auto">
          <a:xfrm>
            <a:off x="3968750" y="4572000"/>
            <a:ext cx="11350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Pages</a:t>
            </a:r>
          </a:p>
        </p:txBody>
      </p:sp>
      <p:sp>
        <p:nvSpPr>
          <p:cNvPr id="3044372" name="Rectangle 20"/>
          <p:cNvSpPr>
            <a:spLocks noChangeArrowheads="1"/>
          </p:cNvSpPr>
          <p:nvPr/>
        </p:nvSpPr>
        <p:spPr bwMode="auto">
          <a:xfrm>
            <a:off x="3968750" y="5638800"/>
            <a:ext cx="87788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Files</a:t>
            </a:r>
          </a:p>
        </p:txBody>
      </p:sp>
      <p:sp>
        <p:nvSpPr>
          <p:cNvPr id="3044373" name="Rectangle 21"/>
          <p:cNvSpPr>
            <a:spLocks noChangeArrowheads="1"/>
          </p:cNvSpPr>
          <p:nvPr/>
        </p:nvSpPr>
        <p:spPr bwMode="auto">
          <a:xfrm>
            <a:off x="6845300" y="1109662"/>
            <a:ext cx="2044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latin typeface="Arial" pitchFamily="-65" charset="0"/>
              </a:rPr>
              <a:t>Upper Level</a:t>
            </a:r>
          </a:p>
        </p:txBody>
      </p:sp>
      <p:sp>
        <p:nvSpPr>
          <p:cNvPr id="3044374" name="Rectangle 22"/>
          <p:cNvSpPr>
            <a:spLocks noChangeArrowheads="1"/>
          </p:cNvSpPr>
          <p:nvPr/>
        </p:nvSpPr>
        <p:spPr bwMode="auto">
          <a:xfrm>
            <a:off x="6692900" y="6291262"/>
            <a:ext cx="2044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latin typeface="Arial" pitchFamily="-65" charset="0"/>
              </a:rPr>
              <a:t>Lower Level</a:t>
            </a:r>
          </a:p>
        </p:txBody>
      </p:sp>
      <p:sp>
        <p:nvSpPr>
          <p:cNvPr id="3044375" name="Line 23"/>
          <p:cNvSpPr>
            <a:spLocks noChangeShapeType="1"/>
          </p:cNvSpPr>
          <p:nvPr/>
        </p:nvSpPr>
        <p:spPr bwMode="auto">
          <a:xfrm flipV="1">
            <a:off x="7219950" y="1693862"/>
            <a:ext cx="0" cy="443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76" name="Rectangle 24"/>
          <p:cNvSpPr>
            <a:spLocks noChangeArrowheads="1"/>
          </p:cNvSpPr>
          <p:nvPr/>
        </p:nvSpPr>
        <p:spPr bwMode="auto">
          <a:xfrm>
            <a:off x="7397750" y="1662112"/>
            <a:ext cx="11350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Faster</a:t>
            </a:r>
          </a:p>
        </p:txBody>
      </p:sp>
      <p:sp>
        <p:nvSpPr>
          <p:cNvPr id="3044377" name="Line 25"/>
          <p:cNvSpPr>
            <a:spLocks noChangeShapeType="1"/>
          </p:cNvSpPr>
          <p:nvPr/>
        </p:nvSpPr>
        <p:spPr bwMode="auto">
          <a:xfrm>
            <a:off x="7829550" y="2087562"/>
            <a:ext cx="0" cy="3721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78" name="Rectangle 26"/>
          <p:cNvSpPr>
            <a:spLocks noChangeArrowheads="1"/>
          </p:cNvSpPr>
          <p:nvPr/>
        </p:nvSpPr>
        <p:spPr bwMode="auto">
          <a:xfrm>
            <a:off x="7454900" y="5910262"/>
            <a:ext cx="1155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Larger</a:t>
            </a:r>
          </a:p>
        </p:txBody>
      </p:sp>
      <p:sp>
        <p:nvSpPr>
          <p:cNvPr id="3044379" name="Rectangle 27"/>
          <p:cNvSpPr>
            <a:spLocks noChangeArrowheads="1"/>
          </p:cNvSpPr>
          <p:nvPr/>
        </p:nvSpPr>
        <p:spPr bwMode="auto">
          <a:xfrm>
            <a:off x="3206750" y="2005012"/>
            <a:ext cx="11938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Cache</a:t>
            </a:r>
          </a:p>
        </p:txBody>
      </p:sp>
      <p:sp>
        <p:nvSpPr>
          <p:cNvPr id="3044380" name="Rectangle 28"/>
          <p:cNvSpPr>
            <a:spLocks noChangeArrowheads="1"/>
          </p:cNvSpPr>
          <p:nvPr/>
        </p:nvSpPr>
        <p:spPr bwMode="auto">
          <a:xfrm>
            <a:off x="3155950" y="1960562"/>
            <a:ext cx="151765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81" name="Line 29"/>
          <p:cNvSpPr>
            <a:spLocks noChangeShapeType="1"/>
          </p:cNvSpPr>
          <p:nvPr/>
        </p:nvSpPr>
        <p:spPr bwMode="auto">
          <a:xfrm>
            <a:off x="3886200" y="24876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82" name="Rectangle 30"/>
          <p:cNvSpPr>
            <a:spLocks noChangeArrowheads="1"/>
          </p:cNvSpPr>
          <p:nvPr/>
        </p:nvSpPr>
        <p:spPr bwMode="auto">
          <a:xfrm>
            <a:off x="3949700" y="2500312"/>
            <a:ext cx="11747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Blocks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11150" y="1852612"/>
            <a:ext cx="2406650" cy="2317750"/>
            <a:chOff x="196" y="1008"/>
            <a:chExt cx="1516" cy="1460"/>
          </a:xfrm>
        </p:grpSpPr>
        <p:sp>
          <p:nvSpPr>
            <p:cNvPr id="3044384" name="Rectangle 32"/>
            <p:cNvSpPr>
              <a:spLocks noChangeArrowheads="1"/>
            </p:cNvSpPr>
            <p:nvPr/>
          </p:nvSpPr>
          <p:spPr bwMode="auto">
            <a:xfrm>
              <a:off x="196" y="1680"/>
              <a:ext cx="902" cy="2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Thus far</a:t>
              </a:r>
            </a:p>
          </p:txBody>
        </p:sp>
        <p:sp>
          <p:nvSpPr>
            <p:cNvPr id="3044385" name="Rectangle 33"/>
            <p:cNvSpPr>
              <a:spLocks noChangeArrowheads="1"/>
            </p:cNvSpPr>
            <p:nvPr/>
          </p:nvSpPr>
          <p:spPr bwMode="auto">
            <a:xfrm>
              <a:off x="960" y="1008"/>
              <a:ext cx="752" cy="1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7500" dirty="0">
                  <a:latin typeface="Times New Roman" pitchFamily="-65" charset="0"/>
                </a:rPr>
                <a:t>{</a:t>
              </a:r>
              <a:endParaRPr lang="en-US" sz="2800" dirty="0">
                <a:latin typeface="Arial" pitchFamily="-65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17500" y="4114798"/>
            <a:ext cx="1868488" cy="1527175"/>
            <a:chOff x="200" y="2433"/>
            <a:chExt cx="1177" cy="962"/>
          </a:xfrm>
        </p:grpSpPr>
        <p:sp>
          <p:nvSpPr>
            <p:cNvPr id="3044387" name="Rectangle 35"/>
            <p:cNvSpPr>
              <a:spLocks noChangeArrowheads="1"/>
            </p:cNvSpPr>
            <p:nvPr/>
          </p:nvSpPr>
          <p:spPr bwMode="auto">
            <a:xfrm>
              <a:off x="928" y="2460"/>
              <a:ext cx="449" cy="8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9600">
                  <a:latin typeface="Times New Roman" pitchFamily="-65" charset="0"/>
                </a:rPr>
                <a:t>{</a:t>
              </a:r>
              <a:endParaRPr lang="en-US" sz="2800">
                <a:latin typeface="Arial" pitchFamily="-65" charset="0"/>
              </a:endParaRPr>
            </a:p>
          </p:txBody>
        </p:sp>
        <p:sp>
          <p:nvSpPr>
            <p:cNvPr id="3044388" name="Rectangle 36"/>
            <p:cNvSpPr>
              <a:spLocks noChangeArrowheads="1"/>
            </p:cNvSpPr>
            <p:nvPr/>
          </p:nvSpPr>
          <p:spPr bwMode="auto">
            <a:xfrm>
              <a:off x="200" y="2433"/>
              <a:ext cx="9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This</a:t>
              </a:r>
              <a:br>
                <a:rPr lang="en-US" sz="2800">
                  <a:latin typeface="Arial" pitchFamily="-65" charset="0"/>
                </a:rPr>
              </a:br>
              <a:r>
                <a:rPr lang="en-US" sz="2800">
                  <a:latin typeface="Arial" pitchFamily="-65" charset="0"/>
                </a:rPr>
                <a:t>week: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Virtual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Memory</a:t>
              </a:r>
            </a:p>
          </p:txBody>
        </p:sp>
      </p:grp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Review: View of the Memory Hierarchy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8735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105400" cy="5365750"/>
          </a:xfrm>
        </p:spPr>
        <p:txBody>
          <a:bodyPr/>
          <a:lstStyle/>
          <a:p>
            <a:r>
              <a:rPr lang="en-US" sz="2400" dirty="0" smtClean="0"/>
              <a:t>Divide into equal sized</a:t>
            </a:r>
            <a:br>
              <a:rPr lang="en-US" sz="2400" dirty="0" smtClean="0"/>
            </a:br>
            <a:r>
              <a:rPr lang="en-US" sz="2400" dirty="0" smtClean="0"/>
              <a:t>chunks (about 4 KB - 8 KB)</a:t>
            </a:r>
          </a:p>
          <a:p>
            <a:r>
              <a:rPr lang="en-US" sz="2400" dirty="0" smtClean="0"/>
              <a:t>Any chunk of Virtual Memory assigned to any chuck of Physical Memory (“</a:t>
            </a:r>
            <a:r>
              <a:rPr lang="en-US" sz="2400" dirty="0" smtClean="0">
                <a:solidFill>
                  <a:schemeClr val="accent2"/>
                </a:solidFill>
              </a:rPr>
              <a:t>page</a:t>
            </a:r>
            <a:r>
              <a:rPr lang="en-US" sz="2400" dirty="0" smtClean="0"/>
              <a:t>”)</a:t>
            </a:r>
          </a:p>
          <a:p>
            <a:endParaRPr lang="en-US" sz="2400" dirty="0"/>
          </a:p>
        </p:txBody>
      </p:sp>
      <p:sp>
        <p:nvSpPr>
          <p:cNvPr id="3058691" name="Text Box 3"/>
          <p:cNvSpPr txBox="1">
            <a:spLocks noChangeArrowheads="1"/>
          </p:cNvSpPr>
          <p:nvPr/>
        </p:nvSpPr>
        <p:spPr bwMode="auto">
          <a:xfrm>
            <a:off x="1066800" y="6116638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58692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25905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Physical Memory</a:t>
            </a:r>
          </a:p>
        </p:txBody>
      </p:sp>
      <p:sp>
        <p:nvSpPr>
          <p:cNvPr id="3058693" name="Rectangle 5"/>
          <p:cNvSpPr>
            <a:spLocks noChangeArrowheads="1"/>
          </p:cNvSpPr>
          <p:nvPr/>
        </p:nvSpPr>
        <p:spPr bwMode="auto">
          <a:xfrm>
            <a:off x="1905000" y="3402013"/>
            <a:ext cx="1600200" cy="3167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694" name="Text Box 6"/>
          <p:cNvSpPr txBox="1">
            <a:spLocks noChangeArrowheads="1"/>
          </p:cNvSpPr>
          <p:nvPr/>
        </p:nvSpPr>
        <p:spPr bwMode="auto">
          <a:xfrm>
            <a:off x="5918200" y="914400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  <a:endParaRPr lang="en-US" sz="4000" b="1"/>
          </a:p>
        </p:txBody>
      </p:sp>
      <p:sp>
        <p:nvSpPr>
          <p:cNvPr id="3058695" name="Text Box 7"/>
          <p:cNvSpPr txBox="1">
            <a:spLocks noChangeArrowheads="1"/>
          </p:cNvSpPr>
          <p:nvPr/>
        </p:nvSpPr>
        <p:spPr bwMode="auto">
          <a:xfrm>
            <a:off x="6059488" y="709613"/>
            <a:ext cx="27527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527800" y="5502275"/>
            <a:ext cx="1600200" cy="1066800"/>
            <a:chOff x="1056" y="2976"/>
            <a:chExt cx="1008" cy="672"/>
          </a:xfrm>
        </p:grpSpPr>
        <p:sp>
          <p:nvSpPr>
            <p:cNvPr id="3058697" name="Text Box 9"/>
            <p:cNvSpPr txBox="1">
              <a:spLocks noChangeArrowheads="1"/>
            </p:cNvSpPr>
            <p:nvPr/>
          </p:nvSpPr>
          <p:spPr bwMode="auto">
            <a:xfrm>
              <a:off x="1190" y="3143"/>
              <a:ext cx="75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Code</a:t>
              </a:r>
            </a:p>
          </p:txBody>
        </p:sp>
        <p:sp>
          <p:nvSpPr>
            <p:cNvPr id="3058698" name="Rectangle 10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27800" y="4435475"/>
            <a:ext cx="1600200" cy="1066800"/>
            <a:chOff x="1056" y="2976"/>
            <a:chExt cx="1008" cy="672"/>
          </a:xfrm>
        </p:grpSpPr>
        <p:sp>
          <p:nvSpPr>
            <p:cNvPr id="3058700" name="Text Box 12"/>
            <p:cNvSpPr txBox="1">
              <a:spLocks noChangeArrowheads="1"/>
            </p:cNvSpPr>
            <p:nvPr/>
          </p:nvSpPr>
          <p:spPr bwMode="auto">
            <a:xfrm>
              <a:off x="1190" y="3143"/>
              <a:ext cx="813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Static</a:t>
              </a:r>
            </a:p>
          </p:txBody>
        </p:sp>
        <p:sp>
          <p:nvSpPr>
            <p:cNvPr id="3058701" name="Rectangle 13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27800" y="2987675"/>
            <a:ext cx="1600200" cy="1447800"/>
            <a:chOff x="1056" y="1728"/>
            <a:chExt cx="1008" cy="91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056" y="1968"/>
              <a:ext cx="1008" cy="672"/>
              <a:chOff x="1056" y="2976"/>
              <a:chExt cx="1008" cy="672"/>
            </a:xfrm>
          </p:grpSpPr>
          <p:sp>
            <p:nvSpPr>
              <p:cNvPr id="3058704" name="Text Box 16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2" cy="3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</a:rPr>
                  <a:t>Heap</a:t>
                </a:r>
              </a:p>
            </p:txBody>
          </p:sp>
          <p:sp>
            <p:nvSpPr>
              <p:cNvPr id="3058705" name="Rectangle 1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58706" name="Line 18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8707" name="Text Box 19"/>
          <p:cNvSpPr txBox="1">
            <a:spLocks noChangeArrowheads="1"/>
          </p:cNvSpPr>
          <p:nvPr/>
        </p:nvSpPr>
        <p:spPr bwMode="auto">
          <a:xfrm>
            <a:off x="6740525" y="13668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58708" name="Rectangle 20"/>
          <p:cNvSpPr>
            <a:spLocks noChangeArrowheads="1"/>
          </p:cNvSpPr>
          <p:nvPr/>
        </p:nvSpPr>
        <p:spPr bwMode="auto">
          <a:xfrm>
            <a:off x="6527800" y="1139825"/>
            <a:ext cx="16002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09" name="Line 21"/>
          <p:cNvSpPr>
            <a:spLocks noChangeShapeType="1"/>
          </p:cNvSpPr>
          <p:nvPr/>
        </p:nvSpPr>
        <p:spPr bwMode="auto">
          <a:xfrm flipV="1">
            <a:off x="7289800" y="22066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10" name="Text Box 22"/>
          <p:cNvSpPr txBox="1">
            <a:spLocks noChangeArrowheads="1"/>
          </p:cNvSpPr>
          <p:nvPr/>
        </p:nvSpPr>
        <p:spPr bwMode="auto">
          <a:xfrm>
            <a:off x="328613" y="3111500"/>
            <a:ext cx="1381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905000" y="1139825"/>
            <a:ext cx="6223000" cy="5429250"/>
            <a:chOff x="1200" y="666"/>
            <a:chExt cx="3920" cy="342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200" y="2091"/>
              <a:ext cx="1008" cy="1995"/>
              <a:chOff x="1200" y="2091"/>
              <a:chExt cx="1008" cy="1995"/>
            </a:xfrm>
          </p:grpSpPr>
          <p:sp>
            <p:nvSpPr>
              <p:cNvPr id="3058713" name="Rectangle 25"/>
              <p:cNvSpPr>
                <a:spLocks noChangeArrowheads="1"/>
              </p:cNvSpPr>
              <p:nvPr/>
            </p:nvSpPr>
            <p:spPr bwMode="auto">
              <a:xfrm>
                <a:off x="1200" y="323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14" name="Rectangle 26"/>
              <p:cNvSpPr>
                <a:spLocks noChangeArrowheads="1"/>
              </p:cNvSpPr>
              <p:nvPr/>
            </p:nvSpPr>
            <p:spPr bwMode="auto">
              <a:xfrm>
                <a:off x="1200" y="266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200" y="2091"/>
                <a:ext cx="1008" cy="1995"/>
                <a:chOff x="1200" y="2091"/>
                <a:chExt cx="1008" cy="1995"/>
              </a:xfrm>
            </p:grpSpPr>
            <p:sp>
              <p:nvSpPr>
                <p:cNvPr id="305871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51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0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12" y="666"/>
              <a:ext cx="1008" cy="3420"/>
              <a:chOff x="4112" y="666"/>
              <a:chExt cx="1008" cy="3420"/>
            </a:xfrm>
          </p:grpSpPr>
          <p:sp>
            <p:nvSpPr>
              <p:cNvPr id="3058722" name="Rectangle 3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3" name="Rectangle 3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4" name="Rectangle 3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5872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8" name="Rectangle 4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9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1" name="Rectangle 4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2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3" name="Rectangle 4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Virtual Memory to Physical Memory </a:t>
            </a:r>
            <a:endParaRPr lang="en-US" sz="3200" dirty="0"/>
          </a:p>
        </p:txBody>
      </p:sp>
      <p:sp>
        <p:nvSpPr>
          <p:cNvPr id="3058736" name="Text Box 48"/>
          <p:cNvSpPr txBox="1">
            <a:spLocks noChangeArrowheads="1"/>
          </p:cNvSpPr>
          <p:nvPr/>
        </p:nvSpPr>
        <p:spPr bwMode="auto">
          <a:xfrm>
            <a:off x="5918200" y="6278563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1905000" y="1149350"/>
            <a:ext cx="6248400" cy="5410200"/>
            <a:chOff x="1200" y="672"/>
            <a:chExt cx="3936" cy="3408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208" y="809"/>
              <a:ext cx="1892" cy="3135"/>
              <a:chOff x="2208" y="809"/>
              <a:chExt cx="1892" cy="3135"/>
            </a:xfrm>
          </p:grpSpPr>
          <p:cxnSp>
            <p:nvCxnSpPr>
              <p:cNvPr id="3058740" name="AutoShape 52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809"/>
                <a:ext cx="1880" cy="1710"/>
              </a:xfrm>
              <a:prstGeom prst="curvedConnector3">
                <a:avLst>
                  <a:gd name="adj1" fmla="val 30421"/>
                </a:avLst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1" name="AutoShape 53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1094"/>
                <a:ext cx="1880" cy="1140"/>
              </a:xfrm>
              <a:prstGeom prst="curvedConnector3">
                <a:avLst>
                  <a:gd name="adj1" fmla="val 25741"/>
                </a:avLst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2" name="AutoShape 54"/>
              <p:cNvCxnSpPr>
                <a:cxnSpLocks noChangeShapeType="1"/>
              </p:cNvCxnSpPr>
              <p:nvPr/>
            </p:nvCxnSpPr>
            <p:spPr bwMode="auto">
              <a:xfrm rot="10800000">
                <a:off x="2220" y="2742"/>
                <a:ext cx="1880" cy="1202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3" name="AutoShape 55"/>
              <p:cNvCxnSpPr>
                <a:cxnSpLocks noChangeShapeType="1"/>
              </p:cNvCxnSpPr>
              <p:nvPr/>
            </p:nvCxnSpPr>
            <p:spPr bwMode="auto">
              <a:xfrm rot="10800000">
                <a:off x="2208" y="3414"/>
                <a:ext cx="1892" cy="245"/>
              </a:xfrm>
              <a:prstGeom prst="curvedConnector3">
                <a:avLst>
                  <a:gd name="adj1" fmla="val 4968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4" name="AutoShape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804"/>
                <a:ext cx="1880" cy="855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5" name="AutoShape 57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234"/>
                <a:ext cx="1880" cy="838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8DA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6" name="AutoShape 58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3374"/>
                <a:ext cx="1880" cy="570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058747" name="Rectangle 5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8" name="Rectangle 60"/>
            <p:cNvSpPr>
              <a:spLocks noChangeArrowheads="1"/>
            </p:cNvSpPr>
            <p:nvPr/>
          </p:nvSpPr>
          <p:spPr bwMode="auto">
            <a:xfrm>
              <a:off x="1200" y="2640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9" name="Rectangle 61"/>
            <p:cNvSpPr>
              <a:spLocks noChangeArrowheads="1"/>
            </p:cNvSpPr>
            <p:nvPr/>
          </p:nvSpPr>
          <p:spPr bwMode="auto">
            <a:xfrm>
              <a:off x="4128" y="3504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0" name="Rectangle 62"/>
            <p:cNvSpPr>
              <a:spLocks noChangeArrowheads="1"/>
            </p:cNvSpPr>
            <p:nvPr/>
          </p:nvSpPr>
          <p:spPr bwMode="auto">
            <a:xfrm>
              <a:off x="1200" y="3216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1" name="Rectangle 63"/>
            <p:cNvSpPr>
              <a:spLocks noChangeArrowheads="1"/>
            </p:cNvSpPr>
            <p:nvPr/>
          </p:nvSpPr>
          <p:spPr bwMode="auto">
            <a:xfrm>
              <a:off x="4128" y="3216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2" name="Rectangle 64"/>
            <p:cNvSpPr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3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4" name="Rectangle 66"/>
            <p:cNvSpPr>
              <a:spLocks noChangeArrowheads="1"/>
            </p:cNvSpPr>
            <p:nvPr/>
          </p:nvSpPr>
          <p:spPr bwMode="auto">
            <a:xfrm>
              <a:off x="1200" y="3504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5" name="Rectangle 67"/>
            <p:cNvSpPr>
              <a:spLocks noChangeArrowheads="1"/>
            </p:cNvSpPr>
            <p:nvPr/>
          </p:nvSpPr>
          <p:spPr bwMode="auto">
            <a:xfrm>
              <a:off x="4128" y="2064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6" name="Rectangle 68"/>
            <p:cNvSpPr>
              <a:spLocks noChangeArrowheads="1"/>
            </p:cNvSpPr>
            <p:nvPr/>
          </p:nvSpPr>
          <p:spPr bwMode="auto">
            <a:xfrm>
              <a:off x="1200" y="2928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7" name="Rectangle 69"/>
            <p:cNvSpPr>
              <a:spLocks noChangeArrowheads="1"/>
            </p:cNvSpPr>
            <p:nvPr/>
          </p:nvSpPr>
          <p:spPr bwMode="auto">
            <a:xfrm>
              <a:off x="4128" y="960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8" name="Rectangle 70"/>
            <p:cNvSpPr>
              <a:spLocks noChangeArrowheads="1"/>
            </p:cNvSpPr>
            <p:nvPr/>
          </p:nvSpPr>
          <p:spPr bwMode="auto">
            <a:xfrm>
              <a:off x="1200" y="2064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9" name="Rectangle 71"/>
            <p:cNvSpPr>
              <a:spLocks noChangeArrowheads="1"/>
            </p:cNvSpPr>
            <p:nvPr/>
          </p:nvSpPr>
          <p:spPr bwMode="auto">
            <a:xfrm>
              <a:off x="4128" y="67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8760" name="Rectangle 72"/>
            <p:cNvSpPr>
              <a:spLocks noChangeArrowheads="1"/>
            </p:cNvSpPr>
            <p:nvPr/>
          </p:nvSpPr>
          <p:spPr bwMode="auto">
            <a:xfrm>
              <a:off x="1200" y="235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87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643" name="Text Box 3"/>
          <p:cNvSpPr txBox="1">
            <a:spLocks noChangeArrowheads="1"/>
          </p:cNvSpPr>
          <p:nvPr/>
        </p:nvSpPr>
        <p:spPr bwMode="auto">
          <a:xfrm>
            <a:off x="1441450" y="5745537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0</a:t>
            </a:r>
          </a:p>
        </p:txBody>
      </p:sp>
      <p:sp>
        <p:nvSpPr>
          <p:cNvPr id="3056644" name="Text Box 4"/>
          <p:cNvSpPr txBox="1">
            <a:spLocks noChangeArrowheads="1"/>
          </p:cNvSpPr>
          <p:nvPr/>
        </p:nvSpPr>
        <p:spPr bwMode="auto">
          <a:xfrm>
            <a:off x="1452563" y="1000499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latin typeface="Symbol" pitchFamily="-65" charset="2"/>
              </a:rPr>
              <a:t>¥</a:t>
            </a:r>
            <a:endParaRPr lang="en-US" sz="2800" b="1"/>
          </a:p>
        </p:txBody>
      </p:sp>
      <p:sp>
        <p:nvSpPr>
          <p:cNvPr id="3056645" name="Text Box 5"/>
          <p:cNvSpPr txBox="1">
            <a:spLocks noChangeArrowheads="1"/>
          </p:cNvSpPr>
          <p:nvPr/>
        </p:nvSpPr>
        <p:spPr bwMode="auto">
          <a:xfrm>
            <a:off x="2328863" y="5691562"/>
            <a:ext cx="67097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3056646" name="Rectangle 6"/>
          <p:cNvSpPr>
            <a:spLocks noChangeArrowheads="1"/>
          </p:cNvSpPr>
          <p:nvPr/>
        </p:nvSpPr>
        <p:spPr bwMode="auto">
          <a:xfrm>
            <a:off x="1914525" y="5029574"/>
            <a:ext cx="1600200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7" name="Text Box 7"/>
          <p:cNvSpPr txBox="1">
            <a:spLocks noChangeArrowheads="1"/>
          </p:cNvSpPr>
          <p:nvPr/>
        </p:nvSpPr>
        <p:spPr bwMode="auto">
          <a:xfrm>
            <a:off x="2022475" y="4038974"/>
            <a:ext cx="1274708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User A</a:t>
            </a:r>
          </a:p>
        </p:txBody>
      </p:sp>
      <p:sp>
        <p:nvSpPr>
          <p:cNvPr id="3056648" name="Rectangle 8"/>
          <p:cNvSpPr>
            <a:spLocks noChangeArrowheads="1"/>
          </p:cNvSpPr>
          <p:nvPr/>
        </p:nvSpPr>
        <p:spPr bwMode="auto">
          <a:xfrm>
            <a:off x="1914525" y="3756399"/>
            <a:ext cx="16002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9" name="Text Box 9"/>
          <p:cNvSpPr txBox="1">
            <a:spLocks noChangeArrowheads="1"/>
          </p:cNvSpPr>
          <p:nvPr/>
        </p:nvSpPr>
        <p:spPr bwMode="auto">
          <a:xfrm>
            <a:off x="2020888" y="2967412"/>
            <a:ext cx="1493837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User B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056650" name="Rectangle 10"/>
          <p:cNvSpPr>
            <a:spLocks noChangeArrowheads="1"/>
          </p:cNvSpPr>
          <p:nvPr/>
        </p:nvSpPr>
        <p:spPr bwMode="auto">
          <a:xfrm>
            <a:off x="1914525" y="2572124"/>
            <a:ext cx="1600200" cy="974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51" name="Text Box 11"/>
          <p:cNvSpPr txBox="1">
            <a:spLocks noChangeArrowheads="1"/>
          </p:cNvSpPr>
          <p:nvPr/>
        </p:nvSpPr>
        <p:spPr bwMode="auto">
          <a:xfrm>
            <a:off x="2020888" y="1576762"/>
            <a:ext cx="126909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User C</a:t>
            </a:r>
          </a:p>
        </p:txBody>
      </p:sp>
      <p:sp>
        <p:nvSpPr>
          <p:cNvPr id="3056652" name="Rectangle 12"/>
          <p:cNvSpPr>
            <a:spLocks noChangeArrowheads="1"/>
          </p:cNvSpPr>
          <p:nvPr/>
        </p:nvSpPr>
        <p:spPr bwMode="auto">
          <a:xfrm>
            <a:off x="1916113" y="1576762"/>
            <a:ext cx="1600200" cy="7858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8450" y="3383337"/>
            <a:ext cx="1617663" cy="946150"/>
            <a:chOff x="361" y="2184"/>
            <a:chExt cx="1019" cy="1172"/>
          </a:xfrm>
        </p:grpSpPr>
        <p:sp>
          <p:nvSpPr>
            <p:cNvPr id="3056654" name="Text Box 14"/>
            <p:cNvSpPr txBox="1">
              <a:spLocks noChangeArrowheads="1"/>
            </p:cNvSpPr>
            <p:nvPr/>
          </p:nvSpPr>
          <p:spPr bwMode="auto">
            <a:xfrm>
              <a:off x="361" y="2184"/>
              <a:ext cx="850" cy="11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latin typeface="Courier New" pitchFamily="-65" charset="0"/>
                </a:rPr>
                <a:t>$base</a:t>
              </a:r>
              <a:r>
                <a:rPr lang="en-US" sz="2800" b="1"/>
                <a:t> </a:t>
              </a:r>
            </a:p>
            <a:p>
              <a:pPr algn="ctr"/>
              <a:endParaRPr lang="en-US" sz="2800" b="1"/>
            </a:p>
          </p:txBody>
        </p:sp>
        <p:sp>
          <p:nvSpPr>
            <p:cNvPr id="3056655" name="Line 15"/>
            <p:cNvSpPr>
              <a:spLocks noChangeShapeType="1"/>
            </p:cNvSpPr>
            <p:nvPr/>
          </p:nvSpPr>
          <p:spPr bwMode="auto">
            <a:xfrm>
              <a:off x="1140" y="2376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0650" y="2156199"/>
            <a:ext cx="1795463" cy="946150"/>
            <a:chOff x="656" y="1670"/>
            <a:chExt cx="1131" cy="596"/>
          </a:xfrm>
        </p:grpSpPr>
        <p:sp>
          <p:nvSpPr>
            <p:cNvPr id="3056657" name="Text Box 17"/>
            <p:cNvSpPr txBox="1">
              <a:spLocks noChangeArrowheads="1"/>
            </p:cNvSpPr>
            <p:nvPr/>
          </p:nvSpPr>
          <p:spPr bwMode="auto">
            <a:xfrm>
              <a:off x="656" y="1670"/>
              <a:ext cx="985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latin typeface="Courier New" pitchFamily="-65" charset="0"/>
                </a:rPr>
                <a:t>$base+</a:t>
              </a:r>
              <a:br>
                <a:rPr lang="en-US" sz="2800" b="1">
                  <a:latin typeface="Courier New" pitchFamily="-65" charset="0"/>
                </a:rPr>
              </a:br>
              <a:r>
                <a:rPr lang="en-US" sz="2800" b="1">
                  <a:latin typeface="Courier New" pitchFamily="-65" charset="0"/>
                </a:rPr>
                <a:t>$bound</a:t>
              </a:r>
              <a:r>
                <a:rPr lang="en-US" sz="2800" b="1"/>
                <a:t> </a:t>
              </a:r>
            </a:p>
          </p:txBody>
        </p:sp>
        <p:sp>
          <p:nvSpPr>
            <p:cNvPr id="3056658" name="Line 18"/>
            <p:cNvSpPr>
              <a:spLocks noChangeShapeType="1"/>
            </p:cNvSpPr>
            <p:nvPr/>
          </p:nvSpPr>
          <p:spPr bwMode="auto">
            <a:xfrm>
              <a:off x="1547" y="1968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6659" name="Rectangle 19" descr="Wide upward diagonal"/>
          <p:cNvSpPr>
            <a:spLocks noChangeArrowheads="1"/>
          </p:cNvSpPr>
          <p:nvPr/>
        </p:nvSpPr>
        <p:spPr bwMode="auto">
          <a:xfrm>
            <a:off x="1914525" y="4762874"/>
            <a:ext cx="1600200" cy="2667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0" name="Rectangle 20" descr="Wide upward diagonal"/>
          <p:cNvSpPr>
            <a:spLocks noChangeArrowheads="1"/>
          </p:cNvSpPr>
          <p:nvPr/>
        </p:nvSpPr>
        <p:spPr bwMode="auto">
          <a:xfrm>
            <a:off x="1916113" y="1225924"/>
            <a:ext cx="1600200" cy="3873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1" name="Rectangle 21" descr="Wide upward diagonal"/>
          <p:cNvSpPr>
            <a:spLocks noChangeArrowheads="1"/>
          </p:cNvSpPr>
          <p:nvPr/>
        </p:nvSpPr>
        <p:spPr bwMode="auto">
          <a:xfrm>
            <a:off x="1916113" y="2362574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2" name="Rectangle 22" descr="Wide upward diagonal"/>
          <p:cNvSpPr>
            <a:spLocks noChangeArrowheads="1"/>
          </p:cNvSpPr>
          <p:nvPr/>
        </p:nvSpPr>
        <p:spPr bwMode="auto">
          <a:xfrm>
            <a:off x="1916113" y="3546849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3" name="Rectangle 23"/>
          <p:cNvSpPr>
            <a:spLocks noChangeArrowheads="1"/>
          </p:cNvSpPr>
          <p:nvPr/>
        </p:nvSpPr>
        <p:spPr bwMode="auto">
          <a:xfrm>
            <a:off x="4473575" y="3523037"/>
            <a:ext cx="4518025" cy="3030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Want: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discontinuous mapping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Process size &gt;&gt; </a:t>
            </a:r>
            <a:r>
              <a:rPr lang="en-US" sz="2800" dirty="0" err="1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mem</a:t>
            </a:r>
            <a:endParaRPr lang="en-US" sz="2800" dirty="0">
              <a:solidFill>
                <a:schemeClr val="accent3"/>
              </a:solidFill>
              <a:latin typeface="18 VAG Rounded Light   02390"/>
              <a:ea typeface="ＭＳ Ｐゴシック" pitchFamily="-65" charset="-128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Addition not enough</a:t>
            </a:r>
            <a:r>
              <a:rPr lang="en-US" sz="3200" dirty="0" smtClean="0">
                <a:solidFill>
                  <a:schemeClr val="tx1"/>
                </a:solidFill>
                <a:latin typeface="18 VAG Rounded Light   02390"/>
              </a:rPr>
              <a:t>!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dirty="0" err="1" smtClean="0">
                <a:solidFill>
                  <a:schemeClr val="accent2"/>
                </a:solidFill>
                <a:latin typeface="18 VAG Rounded Light   02390"/>
              </a:rPr>
              <a:t></a:t>
            </a:r>
            <a:r>
              <a:rPr lang="en-US" sz="3200" dirty="0" smtClean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18 VAG Rounded Light   02390"/>
              </a:rPr>
              <a:t>use Indirection!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617912" y="1381499"/>
            <a:ext cx="5068888" cy="3508375"/>
            <a:chOff x="2208" y="768"/>
            <a:chExt cx="3193" cy="2210"/>
          </a:xfrm>
        </p:grpSpPr>
        <p:sp>
          <p:nvSpPr>
            <p:cNvPr id="3056665" name="Text Box 25"/>
            <p:cNvSpPr txBox="1">
              <a:spLocks noChangeArrowheads="1"/>
            </p:cNvSpPr>
            <p:nvPr/>
          </p:nvSpPr>
          <p:spPr bwMode="auto">
            <a:xfrm>
              <a:off x="2829" y="1290"/>
              <a:ext cx="2572" cy="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Enough space for User D,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but discontinuous 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(“fragmentation problem”) 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56666" name="Line 26"/>
            <p:cNvSpPr>
              <a:spLocks noChangeShapeType="1"/>
            </p:cNvSpPr>
            <p:nvPr/>
          </p:nvSpPr>
          <p:spPr bwMode="auto">
            <a:xfrm flipH="1" flipV="1">
              <a:off x="2209" y="768"/>
              <a:ext cx="59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7" name="Line 27"/>
            <p:cNvSpPr>
              <a:spLocks noChangeShapeType="1"/>
            </p:cNvSpPr>
            <p:nvPr/>
          </p:nvSpPr>
          <p:spPr bwMode="auto">
            <a:xfrm flipH="1" flipV="1">
              <a:off x="2208" y="1464"/>
              <a:ext cx="592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8" name="Line 28"/>
            <p:cNvSpPr>
              <a:spLocks noChangeShapeType="1"/>
            </p:cNvSpPr>
            <p:nvPr/>
          </p:nvSpPr>
          <p:spPr bwMode="auto">
            <a:xfrm flipH="1">
              <a:off x="2208" y="1858"/>
              <a:ext cx="592" cy="3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9" name="Line 29"/>
            <p:cNvSpPr>
              <a:spLocks noChangeShapeType="1"/>
            </p:cNvSpPr>
            <p:nvPr/>
          </p:nvSpPr>
          <p:spPr bwMode="auto">
            <a:xfrm flipH="1">
              <a:off x="2208" y="2058"/>
              <a:ext cx="621" cy="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Model: Base and Bound </a:t>
            </a:r>
            <a:r>
              <a:rPr lang="en-US" dirty="0" err="1" smtClean="0"/>
              <a:t>Reg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66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Paging Organization (assume 32B pages)</a:t>
            </a:r>
            <a:endParaRPr lang="en-US" sz="3600" dirty="0"/>
          </a:p>
        </p:txBody>
      </p:sp>
      <p:sp>
        <p:nvSpPr>
          <p:cNvPr id="3060739" name="Rectangle 3"/>
          <p:cNvSpPr>
            <a:spLocks noChangeArrowheads="1"/>
          </p:cNvSpPr>
          <p:nvPr/>
        </p:nvSpPr>
        <p:spPr bwMode="auto">
          <a:xfrm>
            <a:off x="4243387" y="2644775"/>
            <a:ext cx="1060450" cy="1339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Addr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Trans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MAP</a:t>
            </a:r>
          </a:p>
        </p:txBody>
      </p:sp>
      <p:sp>
        <p:nvSpPr>
          <p:cNvPr id="3060740" name="Line 4"/>
          <p:cNvSpPr>
            <a:spLocks noChangeShapeType="1"/>
          </p:cNvSpPr>
          <p:nvPr/>
        </p:nvSpPr>
        <p:spPr bwMode="auto">
          <a:xfrm>
            <a:off x="3608387" y="2390775"/>
            <a:ext cx="6286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1" name="Line 5"/>
          <p:cNvSpPr>
            <a:spLocks noChangeShapeType="1"/>
          </p:cNvSpPr>
          <p:nvPr/>
        </p:nvSpPr>
        <p:spPr bwMode="auto">
          <a:xfrm flipV="1">
            <a:off x="3576637" y="3889375"/>
            <a:ext cx="641350" cy="13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2" name="Line 6"/>
          <p:cNvSpPr>
            <a:spLocks noChangeShapeType="1"/>
          </p:cNvSpPr>
          <p:nvPr/>
        </p:nvSpPr>
        <p:spPr bwMode="auto">
          <a:xfrm flipV="1">
            <a:off x="5329237" y="2377754"/>
            <a:ext cx="277574" cy="4130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3" name="Line 7"/>
          <p:cNvSpPr>
            <a:spLocks noChangeShapeType="1"/>
          </p:cNvSpPr>
          <p:nvPr/>
        </p:nvSpPr>
        <p:spPr bwMode="auto">
          <a:xfrm>
            <a:off x="5303837" y="3895725"/>
            <a:ext cx="350261" cy="5558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4" name="Rectangle 8"/>
          <p:cNvSpPr>
            <a:spLocks noChangeArrowheads="1"/>
          </p:cNvSpPr>
          <p:nvPr/>
        </p:nvSpPr>
        <p:spPr bwMode="auto">
          <a:xfrm>
            <a:off x="2598737" y="1450975"/>
            <a:ext cx="1885131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Page is unit </a:t>
            </a:r>
            <a:br>
              <a:rPr lang="en-US" sz="2800">
                <a:solidFill>
                  <a:schemeClr val="hlink"/>
                </a:solidFill>
                <a:latin typeface="18 VAG Rounded Light   02390"/>
              </a:rPr>
            </a:b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of mapping</a:t>
            </a:r>
          </a:p>
        </p:txBody>
      </p:sp>
      <p:sp>
        <p:nvSpPr>
          <p:cNvPr id="3060745" name="Rectangle 9"/>
          <p:cNvSpPr>
            <a:spLocks noChangeArrowheads="1"/>
          </p:cNvSpPr>
          <p:nvPr/>
        </p:nvSpPr>
        <p:spPr bwMode="auto">
          <a:xfrm>
            <a:off x="3208337" y="4625975"/>
            <a:ext cx="35242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Page also unit of transfer from disk to physical memory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86403" y="1447800"/>
            <a:ext cx="3581401" cy="4252913"/>
            <a:chOff x="3187" y="494"/>
            <a:chExt cx="2256" cy="2679"/>
          </a:xfrm>
        </p:grpSpPr>
        <p:sp>
          <p:nvSpPr>
            <p:cNvPr id="3060747" name="Rectangle 11"/>
            <p:cNvSpPr>
              <a:spLocks noChangeArrowheads="1"/>
            </p:cNvSpPr>
            <p:nvPr/>
          </p:nvSpPr>
          <p:spPr bwMode="auto">
            <a:xfrm>
              <a:off x="4134" y="937"/>
              <a:ext cx="867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0</a:t>
              </a:r>
            </a:p>
          </p:txBody>
        </p:sp>
        <p:sp>
          <p:nvSpPr>
            <p:cNvPr id="3060748" name="Rectangle 12"/>
            <p:cNvSpPr>
              <a:spLocks noChangeArrowheads="1"/>
            </p:cNvSpPr>
            <p:nvPr/>
          </p:nvSpPr>
          <p:spPr bwMode="auto">
            <a:xfrm>
              <a:off x="4982" y="972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49" name="Rectangle 13"/>
            <p:cNvSpPr>
              <a:spLocks noChangeArrowheads="1"/>
            </p:cNvSpPr>
            <p:nvPr/>
          </p:nvSpPr>
          <p:spPr bwMode="auto">
            <a:xfrm>
              <a:off x="4998" y="1224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0" name="Rectangle 14"/>
            <p:cNvSpPr>
              <a:spLocks noChangeArrowheads="1"/>
            </p:cNvSpPr>
            <p:nvPr/>
          </p:nvSpPr>
          <p:spPr bwMode="auto">
            <a:xfrm>
              <a:off x="4980" y="2260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1" name="Rectangle 15"/>
            <p:cNvSpPr>
              <a:spLocks noChangeArrowheads="1"/>
            </p:cNvSpPr>
            <p:nvPr/>
          </p:nvSpPr>
          <p:spPr bwMode="auto">
            <a:xfrm>
              <a:off x="3270" y="964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000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2" name="Rectangle 16"/>
            <p:cNvSpPr>
              <a:spLocks noChangeArrowheads="1"/>
            </p:cNvSpPr>
            <p:nvPr/>
          </p:nvSpPr>
          <p:spPr bwMode="auto">
            <a:xfrm>
              <a:off x="3275" y="1232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001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3" name="Rectangle 17"/>
            <p:cNvSpPr>
              <a:spLocks noChangeArrowheads="1"/>
            </p:cNvSpPr>
            <p:nvPr/>
          </p:nvSpPr>
          <p:spPr bwMode="auto">
            <a:xfrm>
              <a:off x="3283" y="2292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111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4" name="Rectangle 18"/>
            <p:cNvSpPr>
              <a:spLocks noChangeArrowheads="1"/>
            </p:cNvSpPr>
            <p:nvPr/>
          </p:nvSpPr>
          <p:spPr bwMode="auto">
            <a:xfrm>
              <a:off x="4032" y="2672"/>
              <a:ext cx="873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Virtual </a:t>
              </a:r>
              <a:br>
                <a:rPr lang="en-US" sz="2800">
                  <a:latin typeface="18 VAG Rounded Light   02390"/>
                </a:rPr>
              </a:br>
              <a:r>
                <a:rPr lang="en-US" sz="2800">
                  <a:latin typeface="18 VAG Rounded Light   02390"/>
                </a:rPr>
                <a:t>Memory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55" name="Rectangle 19"/>
            <p:cNvSpPr>
              <a:spLocks noChangeArrowheads="1"/>
            </p:cNvSpPr>
            <p:nvPr/>
          </p:nvSpPr>
          <p:spPr bwMode="auto">
            <a:xfrm>
              <a:off x="3187" y="494"/>
              <a:ext cx="923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Virtual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Address</a:t>
              </a:r>
            </a:p>
          </p:txBody>
        </p:sp>
        <p:sp>
          <p:nvSpPr>
            <p:cNvPr id="3060756" name="Rectangle 20"/>
            <p:cNvSpPr>
              <a:spLocks noChangeArrowheads="1"/>
            </p:cNvSpPr>
            <p:nvPr/>
          </p:nvSpPr>
          <p:spPr bwMode="auto">
            <a:xfrm>
              <a:off x="4134" y="1208"/>
              <a:ext cx="871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1</a:t>
              </a:r>
            </a:p>
          </p:txBody>
        </p:sp>
        <p:sp>
          <p:nvSpPr>
            <p:cNvPr id="3060757" name="Rectangle 21"/>
            <p:cNvSpPr>
              <a:spLocks noChangeArrowheads="1"/>
            </p:cNvSpPr>
            <p:nvPr/>
          </p:nvSpPr>
          <p:spPr bwMode="auto">
            <a:xfrm>
              <a:off x="4134" y="2252"/>
              <a:ext cx="858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7 </a:t>
              </a:r>
            </a:p>
          </p:txBody>
        </p:sp>
        <p:sp>
          <p:nvSpPr>
            <p:cNvPr id="3060758" name="Rectangle 22"/>
            <p:cNvSpPr>
              <a:spLocks noChangeArrowheads="1"/>
            </p:cNvSpPr>
            <p:nvPr/>
          </p:nvSpPr>
          <p:spPr bwMode="auto">
            <a:xfrm>
              <a:off x="4998" y="1500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9" name="Rectangle 23"/>
            <p:cNvSpPr>
              <a:spLocks noChangeArrowheads="1"/>
            </p:cNvSpPr>
            <p:nvPr/>
          </p:nvSpPr>
          <p:spPr bwMode="auto">
            <a:xfrm>
              <a:off x="3284" y="1508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010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60" name="Rectangle 24"/>
            <p:cNvSpPr>
              <a:spLocks noChangeArrowheads="1"/>
            </p:cNvSpPr>
            <p:nvPr/>
          </p:nvSpPr>
          <p:spPr bwMode="auto">
            <a:xfrm>
              <a:off x="4134" y="1484"/>
              <a:ext cx="871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2</a:t>
              </a:r>
            </a:p>
          </p:txBody>
        </p:sp>
        <p:sp>
          <p:nvSpPr>
            <p:cNvPr id="3060761" name="Text Box 25"/>
            <p:cNvSpPr txBox="1">
              <a:spLocks noChangeArrowheads="1"/>
            </p:cNvSpPr>
            <p:nvPr/>
          </p:nvSpPr>
          <p:spPr bwMode="auto">
            <a:xfrm>
              <a:off x="4406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0762" name="Text Box 26"/>
            <p:cNvSpPr txBox="1">
              <a:spLocks noChangeArrowheads="1"/>
            </p:cNvSpPr>
            <p:nvPr/>
          </p:nvSpPr>
          <p:spPr bwMode="auto">
            <a:xfrm>
              <a:off x="3482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63" name="Text Box 27"/>
            <p:cNvSpPr txBox="1">
              <a:spLocks noChangeArrowheads="1"/>
            </p:cNvSpPr>
            <p:nvPr/>
          </p:nvSpPr>
          <p:spPr bwMode="auto">
            <a:xfrm>
              <a:off x="4982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80999" y="1447800"/>
            <a:ext cx="3151188" cy="3636963"/>
            <a:chOff x="-29" y="494"/>
            <a:chExt cx="1985" cy="2291"/>
          </a:xfrm>
        </p:grpSpPr>
        <p:sp>
          <p:nvSpPr>
            <p:cNvPr id="3060765" name="Rectangle 29"/>
            <p:cNvSpPr>
              <a:spLocks noChangeArrowheads="1"/>
            </p:cNvSpPr>
            <p:nvPr/>
          </p:nvSpPr>
          <p:spPr bwMode="auto">
            <a:xfrm>
              <a:off x="744" y="1042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0</a:t>
              </a:r>
            </a:p>
          </p:txBody>
        </p:sp>
        <p:sp>
          <p:nvSpPr>
            <p:cNvPr id="3060769" name="Rectangle 33"/>
            <p:cNvSpPr>
              <a:spLocks noChangeArrowheads="1"/>
            </p:cNvSpPr>
            <p:nvPr/>
          </p:nvSpPr>
          <p:spPr bwMode="auto">
            <a:xfrm>
              <a:off x="-29" y="494"/>
              <a:ext cx="88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0770" name="Rectangle 34"/>
            <p:cNvSpPr>
              <a:spLocks noChangeArrowheads="1"/>
            </p:cNvSpPr>
            <p:nvPr/>
          </p:nvSpPr>
          <p:spPr bwMode="auto">
            <a:xfrm>
              <a:off x="705" y="2284"/>
              <a:ext cx="873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Memory</a:t>
              </a:r>
            </a:p>
          </p:txBody>
        </p:sp>
        <p:sp>
          <p:nvSpPr>
            <p:cNvPr id="3060771" name="Rectangle 35"/>
            <p:cNvSpPr>
              <a:spLocks noChangeArrowheads="1"/>
            </p:cNvSpPr>
            <p:nvPr/>
          </p:nvSpPr>
          <p:spPr bwMode="auto">
            <a:xfrm>
              <a:off x="1507" y="1024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2" name="Rectangle 36"/>
            <p:cNvSpPr>
              <a:spLocks noChangeArrowheads="1"/>
            </p:cNvSpPr>
            <p:nvPr/>
          </p:nvSpPr>
          <p:spPr bwMode="auto">
            <a:xfrm>
              <a:off x="1511" y="1276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3" name="Rectangle 37"/>
            <p:cNvSpPr>
              <a:spLocks noChangeArrowheads="1"/>
            </p:cNvSpPr>
            <p:nvPr/>
          </p:nvSpPr>
          <p:spPr bwMode="auto">
            <a:xfrm>
              <a:off x="1511" y="1888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4" name="Rectangle 38"/>
            <p:cNvSpPr>
              <a:spLocks noChangeArrowheads="1"/>
            </p:cNvSpPr>
            <p:nvPr/>
          </p:nvSpPr>
          <p:spPr bwMode="auto">
            <a:xfrm>
              <a:off x="744" y="1312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1</a:t>
              </a:r>
            </a:p>
          </p:txBody>
        </p:sp>
        <p:sp>
          <p:nvSpPr>
            <p:cNvPr id="3060775" name="Rectangle 39"/>
            <p:cNvSpPr>
              <a:spLocks noChangeArrowheads="1"/>
            </p:cNvSpPr>
            <p:nvPr/>
          </p:nvSpPr>
          <p:spPr bwMode="auto">
            <a:xfrm>
              <a:off x="744" y="1840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3</a:t>
              </a:r>
            </a:p>
          </p:txBody>
        </p:sp>
        <p:sp>
          <p:nvSpPr>
            <p:cNvPr id="3060776" name="Text Box 40"/>
            <p:cNvSpPr txBox="1">
              <a:spLocks noChangeArrowheads="1"/>
            </p:cNvSpPr>
            <p:nvPr/>
          </p:nvSpPr>
          <p:spPr bwMode="auto">
            <a:xfrm>
              <a:off x="1106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0777" name="Text Box 41"/>
            <p:cNvSpPr txBox="1">
              <a:spLocks noChangeArrowheads="1"/>
            </p:cNvSpPr>
            <p:nvPr/>
          </p:nvSpPr>
          <p:spPr bwMode="auto">
            <a:xfrm>
              <a:off x="182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78" name="Text Box 42"/>
            <p:cNvSpPr txBox="1">
              <a:spLocks noChangeArrowheads="1"/>
            </p:cNvSpPr>
            <p:nvPr/>
          </p:nvSpPr>
          <p:spPr bwMode="auto">
            <a:xfrm>
              <a:off x="1525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</p:grp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82513" y="2286000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00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389237" y="2803599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01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89237" y="3657600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11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0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0744" grpId="0" build="p" autoUpdateAnimBg="0"/>
      <p:bldP spid="306074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Mapping Function</a:t>
            </a:r>
            <a:endParaRPr lang="en-US"/>
          </a:p>
        </p:txBody>
      </p:sp>
      <p:sp>
        <p:nvSpPr>
          <p:cNvPr id="306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365750"/>
          </a:xfrm>
        </p:spPr>
        <p:txBody>
          <a:bodyPr/>
          <a:lstStyle/>
          <a:p>
            <a:r>
              <a:rPr lang="en-US" dirty="0" smtClean="0"/>
              <a:t>Cannot have simple function to predict arbitrary mapping</a:t>
            </a:r>
          </a:p>
          <a:p>
            <a:r>
              <a:rPr lang="en-US" dirty="0" smtClean="0"/>
              <a:t>Use table lookup of mappings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table lookup (“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r>
              <a:rPr lang="en-US" dirty="0" smtClean="0"/>
              <a:t>”) for mappings: Page number is index</a:t>
            </a:r>
          </a:p>
          <a:p>
            <a:r>
              <a:rPr lang="en-US" dirty="0" smtClean="0"/>
              <a:t>Virtual Memory Mapping Function</a:t>
            </a:r>
          </a:p>
          <a:p>
            <a:pPr lvl="1"/>
            <a:r>
              <a:rPr lang="en-US" dirty="0" smtClean="0"/>
              <a:t>Physical Offset = Virtual Offset</a:t>
            </a:r>
          </a:p>
          <a:p>
            <a:pPr lvl="1"/>
            <a:r>
              <a:rPr lang="en-US" dirty="0" smtClean="0"/>
              <a:t>Physical Page Number = </a:t>
            </a:r>
            <a:r>
              <a:rPr lang="en-US" dirty="0" err="1" smtClean="0"/>
              <a:t>PageTable[Virtual</a:t>
            </a:r>
            <a:r>
              <a:rPr lang="en-US" dirty="0" smtClean="0"/>
              <a:t> Page Number]</a:t>
            </a:r>
          </a:p>
          <a:p>
            <a:pPr lvl="1">
              <a:buNone/>
            </a:pPr>
            <a:r>
              <a:rPr lang="en-US" dirty="0" smtClean="0"/>
              <a:t>(P.P.N. also called “</a:t>
            </a:r>
            <a:r>
              <a:rPr lang="en-US" dirty="0" smtClean="0">
                <a:solidFill>
                  <a:schemeClr val="accent2"/>
                </a:solidFill>
              </a:rPr>
              <a:t>Page Frame</a:t>
            </a:r>
            <a:r>
              <a:rPr lang="en-US" dirty="0" smtClean="0"/>
              <a:t>”)</a:t>
            </a:r>
          </a:p>
          <a:p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2514600"/>
            <a:ext cx="4495800" cy="627063"/>
            <a:chOff x="192" y="1719"/>
            <a:chExt cx="2832" cy="395"/>
          </a:xfrm>
        </p:grpSpPr>
        <p:sp>
          <p:nvSpPr>
            <p:cNvPr id="3062790" name="Rectangle 6"/>
            <p:cNvSpPr>
              <a:spLocks noChangeArrowheads="1"/>
            </p:cNvSpPr>
            <p:nvPr/>
          </p:nvSpPr>
          <p:spPr bwMode="auto">
            <a:xfrm>
              <a:off x="192" y="1719"/>
              <a:ext cx="2832" cy="395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2791" name="Text Box 7"/>
            <p:cNvSpPr txBox="1">
              <a:spLocks noChangeArrowheads="1"/>
            </p:cNvSpPr>
            <p:nvPr/>
          </p:nvSpPr>
          <p:spPr bwMode="auto">
            <a:xfrm>
              <a:off x="308" y="1719"/>
              <a:ext cx="263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18 VAG Rounded Bold   07390"/>
                </a:rPr>
                <a:t>Page Number</a:t>
              </a:r>
              <a:r>
                <a:rPr lang="en-US" sz="2800" b="1" dirty="0" smtClean="0">
                  <a:solidFill>
                    <a:srgbClr val="FFFF00"/>
                  </a:solidFill>
                  <a:latin typeface="18 VAG Rounded Bold   07390"/>
                </a:rPr>
                <a:t>         Offset</a:t>
              </a:r>
              <a:endParaRPr lang="en-US" sz="2000" dirty="0">
                <a:solidFill>
                  <a:srgbClr val="FFFF00"/>
                </a:solidFill>
                <a:latin typeface="18 VAG Rounded Bold   07390"/>
              </a:endParaRPr>
            </a:p>
          </p:txBody>
        </p:sp>
        <p:sp>
          <p:nvSpPr>
            <p:cNvPr id="3062792" name="Line 8"/>
            <p:cNvSpPr>
              <a:spLocks noChangeShapeType="1"/>
            </p:cNvSpPr>
            <p:nvPr/>
          </p:nvSpPr>
          <p:spPr bwMode="auto">
            <a:xfrm>
              <a:off x="2016" y="1719"/>
              <a:ext cx="0" cy="39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901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094046"/>
            <a:ext cx="1555750" cy="3139941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318000" y="1898650"/>
            <a:ext cx="4625976" cy="3740150"/>
            <a:chOff x="2450" y="887"/>
            <a:chExt cx="2914" cy="2356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1104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377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  <a:stCxn id="3064838" idx="3"/>
            </p:cNvCxnSpPr>
            <p:nvPr/>
          </p:nvCxnSpPr>
          <p:spPr bwMode="auto">
            <a:xfrm>
              <a:off x="2450" y="887"/>
              <a:ext cx="2752" cy="1060"/>
            </a:xfrm>
            <a:prstGeom prst="bentConnector3">
              <a:avLst>
                <a:gd name="adj1" fmla="val 10009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818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4770" y="1947"/>
              <a:ext cx="0" cy="24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7985595" y="3505200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18 VAG Rounded Light   02390"/>
              </a:rPr>
              <a:t>offset</a:t>
            </a:r>
            <a:endParaRPr lang="en-US" sz="5400"/>
          </a:p>
        </p:txBody>
      </p:sp>
      <p:sp>
        <p:nvSpPr>
          <p:cNvPr id="62" name="Rectangle 61"/>
          <p:cNvSpPr/>
          <p:nvPr/>
        </p:nvSpPr>
        <p:spPr>
          <a:xfrm>
            <a:off x="7239000" y="3505200"/>
            <a:ext cx="79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PPN</a:t>
            </a:r>
            <a:endParaRPr 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32308</TotalTime>
  <Pages>47</Pages>
  <Words>1648</Words>
  <Application>Microsoft Macintosh PowerPoint</Application>
  <PresentationFormat>Letter Paper (8.5x11 in)</PresentationFormat>
  <Paragraphs>304</Paragraphs>
  <Slides>22</Slides>
  <Notes>20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Slide 1</vt:lpstr>
      <vt:lpstr>OPTICAL COMPUTING realized</vt:lpstr>
      <vt:lpstr>Review</vt:lpstr>
      <vt:lpstr>Review: View of the Memory Hierarchy</vt:lpstr>
      <vt:lpstr>Mapping Virtual Memory to Physical Memory </vt:lpstr>
      <vt:lpstr>Another Model: Base and Bound Reg</vt:lpstr>
      <vt:lpstr>Paging Organization (assume 32B pages)</vt:lpstr>
      <vt:lpstr>Virtual Memory Mapping Function</vt:lpstr>
      <vt:lpstr>Address Mapping: Page Table</vt:lpstr>
      <vt:lpstr>Page Table</vt:lpstr>
      <vt:lpstr>Requirements revisited</vt:lpstr>
      <vt:lpstr>Page Table Entry (PTE) Format</vt:lpstr>
      <vt:lpstr>Paging/Virtual Memory Multiple Processes</vt:lpstr>
      <vt:lpstr>Comparing the 2 levels of hierarchy</vt:lpstr>
      <vt:lpstr>Notes on Page Table</vt:lpstr>
      <vt:lpstr>Why would a process need to “grow”?</vt:lpstr>
      <vt:lpstr>Virtual Memory Problem #1</vt:lpstr>
      <vt:lpstr>Translation Look-Aside Buffers (TLBs)</vt:lpstr>
      <vt:lpstr>Another Analogy</vt:lpstr>
      <vt:lpstr>Peer Instruction</vt:lpstr>
      <vt:lpstr>Peer Instruction Answer</vt:lpstr>
      <vt:lpstr>And in 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2199</cp:revision>
  <cp:lastPrinted>2014-04-18T16:07:50Z</cp:lastPrinted>
  <dcterms:created xsi:type="dcterms:W3CDTF">2014-04-18T15:41:34Z</dcterms:created>
  <dcterms:modified xsi:type="dcterms:W3CDTF">2014-04-18T16:07:54Z</dcterms:modified>
</cp:coreProperties>
</file>