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631" r:id="rId2"/>
    <p:sldId id="632" r:id="rId3"/>
    <p:sldId id="633" r:id="rId4"/>
    <p:sldId id="664" r:id="rId5"/>
    <p:sldId id="659" r:id="rId6"/>
    <p:sldId id="656" r:id="rId7"/>
    <p:sldId id="657" r:id="rId8"/>
    <p:sldId id="658" r:id="rId9"/>
    <p:sldId id="673" r:id="rId10"/>
    <p:sldId id="660" r:id="rId11"/>
    <p:sldId id="661" r:id="rId12"/>
    <p:sldId id="483" r:id="rId13"/>
    <p:sldId id="563" r:id="rId14"/>
    <p:sldId id="484" r:id="rId15"/>
    <p:sldId id="507" r:id="rId16"/>
    <p:sldId id="510" r:id="rId17"/>
    <p:sldId id="511" r:id="rId18"/>
    <p:sldId id="665" r:id="rId19"/>
    <p:sldId id="666" r:id="rId20"/>
    <p:sldId id="667" r:id="rId21"/>
    <p:sldId id="619" r:id="rId22"/>
    <p:sldId id="620" r:id="rId23"/>
    <p:sldId id="621" r:id="rId24"/>
    <p:sldId id="627" r:id="rId25"/>
    <p:sldId id="640" r:id="rId26"/>
    <p:sldId id="622" r:id="rId27"/>
    <p:sldId id="623" r:id="rId28"/>
    <p:sldId id="625" r:id="rId29"/>
    <p:sldId id="624" r:id="rId30"/>
    <p:sldId id="645" r:id="rId31"/>
    <p:sldId id="668" r:id="rId32"/>
    <p:sldId id="548" r:id="rId33"/>
    <p:sldId id="549" r:id="rId34"/>
    <p:sldId id="611" r:id="rId35"/>
    <p:sldId id="669" r:id="rId36"/>
    <p:sldId id="670" r:id="rId37"/>
    <p:sldId id="671" r:id="rId38"/>
    <p:sldId id="672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C9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2999" autoAdjust="0"/>
    <p:restoredTop sz="92751" autoAdjust="0"/>
  </p:normalViewPr>
  <p:slideViewPr>
    <p:cSldViewPr snapToGrid="0">
      <p:cViewPr varScale="1">
        <p:scale>
          <a:sx n="108" d="100"/>
          <a:sy n="108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27883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5274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D0913-1523-8D4B-8560-7E799E01DF39}" type="slidenum">
              <a:rPr lang="en-AU"/>
              <a:pPr/>
              <a:t>14</a:t>
            </a:fld>
            <a:endParaRPr lang="en-AU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605" tIns="47946" rIns="97605" bIns="479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0" y="4563197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42" tIns="48521" rIns="97042" bIns="4852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0" y="4563197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42" tIns="48521" rIns="97042" bIns="4852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24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figure 4.54 on p.</a:t>
            </a:r>
            <a:r>
              <a:rPr lang="en-US" baseline="0" dirty="0" smtClean="0"/>
              <a:t> 368.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5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1" tIns="47536" rIns="95071" bIns="47536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1" tIns="47536" rIns="95071" bIns="47536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1" tIns="47536" rIns="95071" bIns="47536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4DF24-4FCB-9148-9F9E-F7987219468E}" type="slidenum">
              <a:rPr lang="en-AU"/>
              <a:pPr/>
              <a:t>30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A3701-F82B-BB49-A793-6738827A0BD5}" type="slidenum">
              <a:rPr lang="en-AU"/>
              <a:pPr/>
              <a:t>32</a:t>
            </a:fld>
            <a:endParaRPr lang="en-A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8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20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20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20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r>
              <a:rPr lang="en-US" dirty="0" smtClean="0"/>
              <a:t>Each instruction has identical latency!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4363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597" tIns="47942" rIns="97597" bIns="479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9125"/>
            <a:ext cx="4776787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184A8-8F2E-4349-A075-3319C28009C3}" type="slidenum">
              <a:rPr lang="en-AU"/>
              <a:pPr/>
              <a:t>9</a:t>
            </a:fld>
            <a:endParaRPr lang="en-A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10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DC005-0863-424E-AD4E-E9456B986DF7}" type="slidenum">
              <a:rPr lang="en-AU"/>
              <a:pPr/>
              <a:t>11</a:t>
            </a:fld>
            <a:endParaRPr lang="en-A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using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as “time between completion</a:t>
            </a:r>
            <a:r>
              <a:rPr lang="en-US" baseline="0" dirty="0" smtClean="0"/>
              <a:t> of </a:t>
            </a:r>
            <a:r>
              <a:rPr lang="en-US" dirty="0" smtClean="0"/>
              <a:t>instructions.”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0A29-AEEE-FC40-BB80-748ECE9067B2}" type="slidenum">
              <a:rPr lang="en-AU"/>
              <a:pPr/>
              <a:t>12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140316" name="Image" r:id="rId3" imgW="10057143" imgH="1269841" progId="">
              <p:embed/>
            </p:oleObj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1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 </a:t>
            </a:r>
            <a:r>
              <a:rPr lang="en-US" dirty="0" smtClean="0">
                <a:solidFill>
                  <a:schemeClr val="tx1"/>
                </a:solidFill>
              </a:rPr>
              <a:t>Senior Lecturer SOE Dan Garcia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endParaRPr lang="en-US" sz="3556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Pipelining Hazards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004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Performance (2/3)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Assume time for stages is</a:t>
            </a:r>
          </a:p>
          <a:p>
            <a:pPr lvl="1"/>
            <a:r>
              <a:rPr lang="en-US" sz="2400" dirty="0"/>
              <a:t>100ps for register read or write</a:t>
            </a:r>
          </a:p>
          <a:p>
            <a:pPr lvl="1"/>
            <a:r>
              <a:rPr lang="en-US" sz="2400" dirty="0"/>
              <a:t>200ps for other stages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pipelined clock rate?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/>
              <a:t>pipelined </a:t>
            </a:r>
            <a:r>
              <a:rPr lang="en-US" sz="2400" dirty="0" err="1"/>
              <a:t>datapath</a:t>
            </a:r>
            <a:r>
              <a:rPr lang="en-US" sz="2400" dirty="0"/>
              <a:t> with single-cycle </a:t>
            </a:r>
            <a:r>
              <a:rPr lang="en-US" sz="2400" dirty="0" err="1"/>
              <a:t>datapath</a:t>
            </a:r>
            <a:endParaRPr lang="en-US" sz="24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154680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fetch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Performance (3/3)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29734" name="Picture 6" descr="f04-2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920" y="1600200"/>
            <a:ext cx="7062896" cy="49377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" y="2377440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Single-cycle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800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" y="5029200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Pipelined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200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A </a:t>
            </a:r>
            <a:r>
              <a:rPr lang="en-US" i="1" dirty="0" smtClean="0"/>
              <a:t>hazard</a:t>
            </a:r>
            <a:r>
              <a:rPr lang="en-US" dirty="0" smtClean="0"/>
              <a:t> is a situation </a:t>
            </a:r>
            <a:r>
              <a:rPr lang="en-US" dirty="0"/>
              <a:t>that </a:t>
            </a:r>
            <a:r>
              <a:rPr lang="en-US" dirty="0" smtClean="0"/>
              <a:t>prevents </a:t>
            </a:r>
            <a:r>
              <a:rPr lang="en-US" dirty="0"/>
              <a:t>starting the </a:t>
            </a:r>
            <a:r>
              <a:rPr lang="en-US" dirty="0" smtClean="0"/>
              <a:t>next instruction </a:t>
            </a:r>
            <a:r>
              <a:rPr lang="en-US" dirty="0"/>
              <a:t>in the next</a:t>
            </a:r>
            <a:r>
              <a:rPr lang="en-US" dirty="0" smtClean="0"/>
              <a:t> clock cycle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 smtClean="0">
                <a:solidFill>
                  <a:srgbClr val="FF0000"/>
                </a:solidFill>
              </a:rPr>
              <a:t>Structural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required </a:t>
            </a:r>
            <a:r>
              <a:rPr lang="en-US" dirty="0"/>
              <a:t>resource is </a:t>
            </a:r>
            <a:r>
              <a:rPr lang="en-US" dirty="0" smtClean="0"/>
              <a:t>busy</a:t>
            </a:r>
            <a:br>
              <a:rPr lang="en-US" dirty="0" smtClean="0"/>
            </a:br>
            <a:r>
              <a:rPr lang="en-US" dirty="0" smtClean="0"/>
              <a:t>(e.g. needed in multiple stages)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Data </a:t>
            </a:r>
            <a:r>
              <a:rPr lang="en-US" i="1" dirty="0" smtClean="0">
                <a:solidFill>
                  <a:srgbClr val="FF0000"/>
                </a:solidFill>
              </a:rPr>
              <a:t>hazard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Data dependency between instructions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Need </a:t>
            </a:r>
            <a:r>
              <a:rPr lang="en-US" dirty="0"/>
              <a:t>to wait for previous instruction to complete its data </a:t>
            </a:r>
            <a:r>
              <a:rPr lang="en-US" dirty="0" smtClean="0"/>
              <a:t>read/write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Control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Flow of execution depends </a:t>
            </a:r>
            <a:r>
              <a:rPr lang="en-US" dirty="0"/>
              <a:t>on previous </a:t>
            </a:r>
            <a:r>
              <a:rPr lang="en-US" dirty="0" smtClean="0"/>
              <a:t>instruction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Pipelining Performance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Structural Hazards</a:t>
            </a: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</a:p>
          <a:p>
            <a:pPr lvl="1"/>
            <a:r>
              <a:rPr lang="en-US" sz="2800" dirty="0" smtClean="0"/>
              <a:t>Load Delay Slot</a:t>
            </a:r>
            <a:endParaRPr lang="en-US" sz="3200" dirty="0" smtClean="0"/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1. Structural </a:t>
            </a: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Conflict for use of a resource</a:t>
            </a:r>
          </a:p>
          <a:p>
            <a:r>
              <a:rPr lang="en-US" dirty="0" smtClean="0"/>
              <a:t>MIPS </a:t>
            </a:r>
            <a:r>
              <a:rPr lang="en-US" dirty="0"/>
              <a:t>pipeline with a single </a:t>
            </a:r>
            <a:r>
              <a:rPr lang="en-US" dirty="0" smtClean="0"/>
              <a:t>memory?</a:t>
            </a:r>
            <a:endParaRPr lang="en-US" dirty="0"/>
          </a:p>
          <a:p>
            <a:pPr lvl="1"/>
            <a:r>
              <a:rPr lang="en-US" dirty="0"/>
              <a:t>Load</a:t>
            </a:r>
            <a:r>
              <a:rPr lang="en-US" dirty="0" smtClean="0"/>
              <a:t>/Store </a:t>
            </a:r>
            <a:r>
              <a:rPr lang="en-US" dirty="0"/>
              <a:t>requires</a:t>
            </a:r>
            <a:r>
              <a:rPr lang="en-US" dirty="0" smtClean="0"/>
              <a:t> memory access for data</a:t>
            </a:r>
          </a:p>
          <a:p>
            <a:pPr lvl="1"/>
            <a:r>
              <a:rPr lang="en-US" dirty="0"/>
              <a:t>Instruction fetch would have to </a:t>
            </a:r>
            <a:r>
              <a:rPr lang="en-US" i="1" dirty="0">
                <a:solidFill>
                  <a:srgbClr val="FF0000"/>
                </a:solidFill>
              </a:rPr>
              <a:t>stall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that cycle</a:t>
            </a:r>
            <a:endParaRPr lang="en-US" dirty="0" smtClean="0"/>
          </a:p>
          <a:p>
            <a:pPr lvl="2"/>
            <a:r>
              <a:rPr lang="en-US" dirty="0" smtClean="0"/>
              <a:t>Causes </a:t>
            </a:r>
            <a:r>
              <a:rPr lang="en-US" dirty="0"/>
              <a:t>a pipeline “</a:t>
            </a:r>
            <a:r>
              <a:rPr lang="en-US" i="1" dirty="0">
                <a:solidFill>
                  <a:srgbClr val="FF0000"/>
                </a:solidFill>
              </a:rPr>
              <a:t>bubble</a:t>
            </a:r>
            <a:r>
              <a:rPr lang="en-US" dirty="0"/>
              <a:t>”</a:t>
            </a:r>
          </a:p>
          <a:p>
            <a:r>
              <a:rPr lang="en-US" dirty="0"/>
              <a:t>Hence, pipelined </a:t>
            </a:r>
            <a:r>
              <a:rPr lang="en-US" dirty="0" err="1"/>
              <a:t>datapaths</a:t>
            </a:r>
            <a:r>
              <a:rPr lang="en-US" dirty="0"/>
              <a:t> require separate instruction/data memories</a:t>
            </a:r>
            <a:endParaRPr lang="en-US" dirty="0" smtClean="0"/>
          </a:p>
          <a:p>
            <a:pPr lvl="1"/>
            <a:r>
              <a:rPr lang="en-US" dirty="0" smtClean="0"/>
              <a:t>Separate L1 I$ and L1 D$ take care of this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74369" y="2380135"/>
            <a:ext cx="1019175" cy="3089275"/>
            <a:chOff x="2470" y="1034"/>
            <a:chExt cx="642" cy="1946"/>
          </a:xfrm>
        </p:grpSpPr>
        <p:sp>
          <p:nvSpPr>
            <p:cNvPr id="2743301" name="Oval 5"/>
            <p:cNvSpPr>
              <a:spLocks noChangeArrowheads="1"/>
            </p:cNvSpPr>
            <p:nvPr/>
          </p:nvSpPr>
          <p:spPr bwMode="auto">
            <a:xfrm>
              <a:off x="2470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02" name="Oval 6"/>
            <p:cNvSpPr>
              <a:spLocks noChangeArrowheads="1"/>
            </p:cNvSpPr>
            <p:nvPr/>
          </p:nvSpPr>
          <p:spPr bwMode="auto">
            <a:xfrm>
              <a:off x="2489" y="1034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43305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6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43308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9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10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43311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2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3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43314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2743315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43316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2743317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43318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9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0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1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2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3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4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5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43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43330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43332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33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4333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43336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37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38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39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0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1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43342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43344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45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46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7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8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9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50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43353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54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4335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43358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59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60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43362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63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64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5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6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7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6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4336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1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43373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4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5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6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7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8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9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43382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83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0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433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1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433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89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2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43391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2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93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4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5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6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43398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9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0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4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43402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03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43410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1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43412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43414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5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16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7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8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9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43421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2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3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4342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7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8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9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0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1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43434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35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1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4343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743329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43439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440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441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31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43443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44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45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6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7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8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433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43450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1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2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43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43454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5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6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7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8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9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60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61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43462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167" name="Title 16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Structural Hazard #1: Single Memory</a:t>
            </a:r>
            <a:endParaRPr lang="en-US" sz="4000" dirty="0">
              <a:solidFill>
                <a:schemeClr val="accent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64957" y="2380135"/>
            <a:ext cx="3679891" cy="2473326"/>
            <a:chOff x="5364957" y="2380135"/>
            <a:chExt cx="3679891" cy="2473326"/>
          </a:xfrm>
        </p:grpSpPr>
        <p:sp>
          <p:nvSpPr>
            <p:cNvPr id="35" name="TextBox 34"/>
            <p:cNvSpPr txBox="1"/>
            <p:nvPr/>
          </p:nvSpPr>
          <p:spPr>
            <a:xfrm>
              <a:off x="7181059" y="2380135"/>
              <a:ext cx="186378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Trying to read same memory twice in same clock cycle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511008" y="2873055"/>
              <a:ext cx="15748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364957" y="3661249"/>
              <a:ext cx="1722438" cy="11922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</a:t>
            </a:r>
            <a:r>
              <a:rPr lang="en-US" dirty="0">
                <a:solidFill>
                  <a:schemeClr val="accent1"/>
                </a:solidFill>
              </a:rPr>
              <a:t>Hazard #2: Registers (1/2)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67825" y="2450780"/>
            <a:ext cx="1090612" cy="2986087"/>
            <a:chOff x="2897" y="1099"/>
            <a:chExt cx="687" cy="1881"/>
          </a:xfrm>
        </p:grpSpPr>
        <p:sp>
          <p:nvSpPr>
            <p:cNvPr id="2747397" name="Oval 5"/>
            <p:cNvSpPr>
              <a:spLocks noChangeArrowheads="1"/>
            </p:cNvSpPr>
            <p:nvPr/>
          </p:nvSpPr>
          <p:spPr bwMode="auto">
            <a:xfrm>
              <a:off x="2897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7398" name="Oval 6"/>
            <p:cNvSpPr>
              <a:spLocks noChangeArrowheads="1"/>
            </p:cNvSpPr>
            <p:nvPr/>
          </p:nvSpPr>
          <p:spPr bwMode="auto">
            <a:xfrm>
              <a:off x="2961" y="1099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17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331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329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6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177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181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182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183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184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2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193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323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324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325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95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321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6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00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1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319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2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7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291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317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92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313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315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3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94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311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5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99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30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0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301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307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2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263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89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64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86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5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66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83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7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1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81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9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61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1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59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2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6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57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5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9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4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27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53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28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50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51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9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0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47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1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45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6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7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43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8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5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26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2000" y="2926080"/>
            <a:ext cx="3020691" cy="1834634"/>
            <a:chOff x="6012000" y="2926080"/>
            <a:chExt cx="3020691" cy="1834634"/>
          </a:xfrm>
        </p:grpSpPr>
        <p:sp>
          <p:nvSpPr>
            <p:cNvPr id="3" name="TextBox 2"/>
            <p:cNvSpPr txBox="1"/>
            <p:nvPr/>
          </p:nvSpPr>
          <p:spPr>
            <a:xfrm>
              <a:off x="6858000" y="2926080"/>
              <a:ext cx="217469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Can we read and write to registers simultaneously?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188870" y="3056411"/>
              <a:ext cx="595314" cy="122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2747397" idx="7"/>
            </p:cNvCxnSpPr>
            <p:nvPr/>
          </p:nvCxnSpPr>
          <p:spPr>
            <a:xfrm flipH="1">
              <a:off x="6012000" y="3981924"/>
              <a:ext cx="784882" cy="7787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</a:t>
            </a:r>
            <a:r>
              <a:rPr lang="en-US" dirty="0">
                <a:solidFill>
                  <a:schemeClr val="accent1"/>
                </a:solidFill>
              </a:rPr>
              <a:t>Hazard #2: Registers (2/2)</a:t>
            </a:r>
          </a:p>
        </p:txBody>
      </p:sp>
      <p:sp>
        <p:nvSpPr>
          <p:cNvPr id="274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Two different solutions have been used: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Split </a:t>
            </a:r>
            <a:r>
              <a:rPr lang="en-US" dirty="0" err="1" smtClean="0"/>
              <a:t>RegFile</a:t>
            </a:r>
            <a:r>
              <a:rPr lang="en-US" dirty="0" smtClean="0"/>
              <a:t> access in two:  Write during 1</a:t>
            </a:r>
            <a:r>
              <a:rPr lang="en-US" baseline="30000" dirty="0" smtClean="0"/>
              <a:t>st</a:t>
            </a:r>
            <a:r>
              <a:rPr lang="en-US" dirty="0" smtClean="0"/>
              <a:t> half and Read during 2</a:t>
            </a:r>
            <a:r>
              <a:rPr lang="en-US" baseline="30000" dirty="0" smtClean="0"/>
              <a:t>nd</a:t>
            </a:r>
            <a:r>
              <a:rPr lang="en-US" dirty="0" smtClean="0"/>
              <a:t> half of each clock cycle</a:t>
            </a:r>
          </a:p>
          <a:p>
            <a:pPr marL="1371600" lvl="2" indent="-514350"/>
            <a:r>
              <a:rPr lang="en-US" dirty="0" smtClean="0"/>
              <a:t>Possible because </a:t>
            </a:r>
            <a:r>
              <a:rPr lang="en-US" dirty="0" err="1" smtClean="0"/>
              <a:t>RegFile</a:t>
            </a:r>
            <a:r>
              <a:rPr lang="en-US" dirty="0" smtClean="0"/>
              <a:t> </a:t>
            </a:r>
            <a:r>
              <a:rPr lang="en-US" dirty="0"/>
              <a:t>access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smtClean="0"/>
              <a:t>fast </a:t>
            </a:r>
            <a:br>
              <a:rPr lang="en-US" dirty="0" smtClean="0"/>
            </a:br>
            <a:r>
              <a:rPr lang="en-US" dirty="0" smtClean="0"/>
              <a:t>(takes </a:t>
            </a:r>
            <a:r>
              <a:rPr lang="en-US" dirty="0"/>
              <a:t>less than half the time of ALU </a:t>
            </a:r>
            <a:r>
              <a:rPr lang="en-US" dirty="0" smtClean="0"/>
              <a:t>stage)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Build </a:t>
            </a:r>
            <a:r>
              <a:rPr lang="en-US" dirty="0" err="1"/>
              <a:t>RegFile</a:t>
            </a:r>
            <a:r>
              <a:rPr lang="en-US" dirty="0"/>
              <a:t> with independent read and write ports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Conclusion: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Write to registers </a:t>
            </a:r>
            <a:r>
              <a:rPr lang="en-US" dirty="0">
                <a:solidFill>
                  <a:srgbClr val="FF0000"/>
                </a:solidFill>
              </a:rPr>
              <a:t>during same clock </a:t>
            </a:r>
            <a:r>
              <a:rPr lang="en-US" dirty="0" smtClean="0">
                <a:solidFill>
                  <a:srgbClr val="FF0000"/>
                </a:solidFill>
              </a:rPr>
              <a:t>cycle is okay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Pipelining Performance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Administrivia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</a:p>
          <a:p>
            <a:pPr lvl="1"/>
            <a:r>
              <a:rPr lang="en-US" sz="2800" dirty="0" smtClean="0"/>
              <a:t>Load Delay Slot</a:t>
            </a:r>
            <a:endParaRPr lang="en-US" sz="3200" dirty="0" smtClean="0"/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Check-in with Project 3…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p:oleObj spid="_x0000_s121884" name="Image" r:id="rId7" imgW="3492063" imgH="2400000" progId="">
                  <p:embed/>
                </p:oleObj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0" y="3410712"/>
            <a:ext cx="3386667" cy="1005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7304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Pipelining Performance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Forwarding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Load Delay Slot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(1/2)</a:t>
            </a:r>
          </a:p>
        </p:txBody>
      </p:sp>
      <p:sp>
        <p:nvSpPr>
          <p:cNvPr id="5734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Consider the following sequence of instructions: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923" y="2834786"/>
            <a:ext cx="4625976" cy="2776538"/>
            <a:chOff x="709" y="1614"/>
            <a:chExt cx="2914" cy="1749"/>
          </a:xfrm>
        </p:grpSpPr>
        <p:sp>
          <p:nvSpPr>
            <p:cNvPr id="57349" name="Rectangle 4"/>
            <p:cNvSpPr>
              <a:spLocks noChangeArrowheads="1"/>
            </p:cNvSpPr>
            <p:nvPr/>
          </p:nvSpPr>
          <p:spPr bwMode="auto">
            <a:xfrm>
              <a:off x="709" y="1614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add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$t0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, $t1, $t2</a:t>
              </a:r>
            </a:p>
          </p:txBody>
        </p:sp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709" y="1960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sub $t4,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t3</a:t>
              </a:r>
            </a:p>
          </p:txBody>
        </p:sp>
        <p:sp>
          <p:nvSpPr>
            <p:cNvPr id="57351" name="Rectangle 6"/>
            <p:cNvSpPr>
              <a:spLocks noChangeArrowheads="1"/>
            </p:cNvSpPr>
            <p:nvPr/>
          </p:nvSpPr>
          <p:spPr bwMode="auto">
            <a:xfrm>
              <a:off x="709" y="2305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and $t5,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t6</a:t>
              </a:r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709" y="2651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or  $t7,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t8</a:t>
              </a:r>
            </a:p>
          </p:txBody>
        </p:sp>
        <p:sp>
          <p:nvSpPr>
            <p:cNvPr id="57353" name="Rectangle 8"/>
            <p:cNvSpPr>
              <a:spLocks noChangeArrowheads="1"/>
            </p:cNvSpPr>
            <p:nvPr/>
          </p:nvSpPr>
          <p:spPr bwMode="auto">
            <a:xfrm>
              <a:off x="709" y="2996"/>
              <a:ext cx="291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Courier New" pitchFamily="49" charset="0"/>
                </a:rPr>
                <a:t>xor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 $t9,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t10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(2/2)</a:t>
            </a:r>
          </a:p>
        </p:txBody>
      </p:sp>
      <p:sp>
        <p:nvSpPr>
          <p:cNvPr id="59396" name="Content Placeholder 169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8229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Data-flow </a:t>
            </a:r>
            <a:r>
              <a:rPr lang="en-US" i="1" dirty="0" smtClean="0">
                <a:ea typeface="ＭＳ Ｐゴシック" pitchFamily="34" charset="-128"/>
              </a:rPr>
              <a:t>backwards</a:t>
            </a:r>
            <a:r>
              <a:rPr lang="en-US" dirty="0" smtClean="0">
                <a:ea typeface="ＭＳ Ｐゴシック" pitchFamily="34" charset="-128"/>
              </a:rPr>
              <a:t> in time are hazards</a:t>
            </a:r>
          </a:p>
          <a:p>
            <a:pPr>
              <a:buFont typeface="Times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263772" y="1920240"/>
            <a:ext cx="8801100" cy="4430243"/>
            <a:chOff x="263772" y="1920240"/>
            <a:chExt cx="8801100" cy="4430243"/>
          </a:xfrm>
        </p:grpSpPr>
        <p:sp>
          <p:nvSpPr>
            <p:cNvPr id="59394" name="Freeform 14" descr="25%"/>
            <p:cNvSpPr>
              <a:spLocks/>
            </p:cNvSpPr>
            <p:nvPr/>
          </p:nvSpPr>
          <p:spPr bwMode="auto">
            <a:xfrm>
              <a:off x="6734422" y="5620232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667372" y="2468880"/>
              <a:ext cx="4800600" cy="3840480"/>
              <a:chOff x="2245" y="1216"/>
              <a:chExt cx="3024" cy="2592"/>
            </a:xfrm>
          </p:grpSpPr>
          <p:sp>
            <p:nvSpPr>
              <p:cNvPr id="59552" name="Line 5"/>
              <p:cNvSpPr>
                <a:spLocks noChangeShapeType="1"/>
              </p:cNvSpPr>
              <p:nvPr/>
            </p:nvSpPr>
            <p:spPr bwMode="auto">
              <a:xfrm>
                <a:off x="224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3" name="Line 6"/>
              <p:cNvSpPr>
                <a:spLocks noChangeShapeType="1"/>
              </p:cNvSpPr>
              <p:nvPr/>
            </p:nvSpPr>
            <p:spPr bwMode="auto">
              <a:xfrm>
                <a:off x="267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4" name="Line 7"/>
              <p:cNvSpPr>
                <a:spLocks noChangeShapeType="1"/>
              </p:cNvSpPr>
              <p:nvPr/>
            </p:nvSpPr>
            <p:spPr bwMode="auto">
              <a:xfrm>
                <a:off x="310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5" name="Line 8"/>
              <p:cNvSpPr>
                <a:spLocks noChangeShapeType="1"/>
              </p:cNvSpPr>
              <p:nvPr/>
            </p:nvSpPr>
            <p:spPr bwMode="auto">
              <a:xfrm>
                <a:off x="3541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6" name="Line 9"/>
              <p:cNvSpPr>
                <a:spLocks noChangeShapeType="1"/>
              </p:cNvSpPr>
              <p:nvPr/>
            </p:nvSpPr>
            <p:spPr bwMode="auto">
              <a:xfrm>
                <a:off x="3973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7" name="Line 10"/>
              <p:cNvSpPr>
                <a:spLocks noChangeShapeType="1"/>
              </p:cNvSpPr>
              <p:nvPr/>
            </p:nvSpPr>
            <p:spPr bwMode="auto">
              <a:xfrm>
                <a:off x="440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8" name="Line 11"/>
              <p:cNvSpPr>
                <a:spLocks noChangeShapeType="1"/>
              </p:cNvSpPr>
              <p:nvPr/>
            </p:nvSpPr>
            <p:spPr bwMode="auto">
              <a:xfrm>
                <a:off x="483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9" name="Line 12"/>
              <p:cNvSpPr>
                <a:spLocks noChangeShapeType="1"/>
              </p:cNvSpPr>
              <p:nvPr/>
            </p:nvSpPr>
            <p:spPr bwMode="auto">
              <a:xfrm>
                <a:off x="526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840035" y="3343757"/>
              <a:ext cx="6191250" cy="814388"/>
              <a:chOff x="464" y="1896"/>
              <a:chExt cx="3900" cy="513"/>
            </a:xfrm>
          </p:grpSpPr>
          <p:sp>
            <p:nvSpPr>
              <p:cNvPr id="59524" name="Freeform 14" descr="25%"/>
              <p:cNvSpPr>
                <a:spLocks/>
              </p:cNvSpPr>
              <p:nvPr/>
            </p:nvSpPr>
            <p:spPr bwMode="auto">
              <a:xfrm>
                <a:off x="2895" y="199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5" name="Rectangle 15"/>
              <p:cNvSpPr>
                <a:spLocks noChangeArrowheads="1"/>
              </p:cNvSpPr>
              <p:nvPr/>
            </p:nvSpPr>
            <p:spPr bwMode="auto">
              <a:xfrm>
                <a:off x="464" y="19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03" y="1896"/>
                <a:ext cx="223" cy="481"/>
                <a:chOff x="3278" y="1701"/>
                <a:chExt cx="223" cy="481"/>
              </a:xfrm>
            </p:grpSpPr>
            <p:sp>
              <p:nvSpPr>
                <p:cNvPr id="59550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1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287" y="1992"/>
                <a:ext cx="340" cy="289"/>
                <a:chOff x="2362" y="1797"/>
                <a:chExt cx="340" cy="289"/>
              </a:xfrm>
            </p:grpSpPr>
            <p:sp>
              <p:nvSpPr>
                <p:cNvPr id="5954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59548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49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28" name="Rectangle 24"/>
              <p:cNvSpPr>
                <a:spLocks noChangeArrowheads="1"/>
              </p:cNvSpPr>
              <p:nvPr/>
            </p:nvSpPr>
            <p:spPr bwMode="auto">
              <a:xfrm>
                <a:off x="2728" y="199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29" name="Freeform 25"/>
              <p:cNvSpPr>
                <a:spLocks/>
              </p:cNvSpPr>
              <p:nvPr/>
            </p:nvSpPr>
            <p:spPr bwMode="auto">
              <a:xfrm>
                <a:off x="2747" y="199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0" name="Line 26"/>
              <p:cNvSpPr>
                <a:spLocks noChangeShapeType="1"/>
              </p:cNvSpPr>
              <p:nvPr/>
            </p:nvSpPr>
            <p:spPr bwMode="auto">
              <a:xfrm>
                <a:off x="2632" y="21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1" name="Freeform 27"/>
              <p:cNvSpPr>
                <a:spLocks/>
              </p:cNvSpPr>
              <p:nvPr/>
            </p:nvSpPr>
            <p:spPr bwMode="auto">
              <a:xfrm>
                <a:off x="2694" y="204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2" name="Line 28"/>
              <p:cNvSpPr>
                <a:spLocks noChangeShapeType="1"/>
              </p:cNvSpPr>
              <p:nvPr/>
            </p:nvSpPr>
            <p:spPr bwMode="auto">
              <a:xfrm>
                <a:off x="3048" y="204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3" name="Rectangle 29"/>
              <p:cNvSpPr>
                <a:spLocks noChangeArrowheads="1"/>
              </p:cNvSpPr>
              <p:nvPr/>
            </p:nvSpPr>
            <p:spPr bwMode="auto">
              <a:xfrm>
                <a:off x="3545" y="199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96" y="1992"/>
                <a:ext cx="325" cy="289"/>
                <a:chOff x="3671" y="1797"/>
                <a:chExt cx="325" cy="289"/>
              </a:xfrm>
            </p:grpSpPr>
            <p:sp>
              <p:nvSpPr>
                <p:cNvPr id="59544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5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5" name="Rectangle 33"/>
              <p:cNvSpPr>
                <a:spLocks noChangeArrowheads="1"/>
              </p:cNvSpPr>
              <p:nvPr/>
            </p:nvSpPr>
            <p:spPr bwMode="auto">
              <a:xfrm>
                <a:off x="4037" y="199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064" y="1992"/>
                <a:ext cx="284" cy="289"/>
                <a:chOff x="4139" y="1797"/>
                <a:chExt cx="284" cy="289"/>
              </a:xfrm>
            </p:grpSpPr>
            <p:sp>
              <p:nvSpPr>
                <p:cNvPr id="59542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3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7" name="Line 37"/>
              <p:cNvSpPr>
                <a:spLocks noChangeShapeType="1"/>
              </p:cNvSpPr>
              <p:nvPr/>
            </p:nvSpPr>
            <p:spPr bwMode="auto">
              <a:xfrm>
                <a:off x="3917" y="213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8" name="Line 38"/>
              <p:cNvSpPr>
                <a:spLocks noChangeShapeType="1"/>
              </p:cNvSpPr>
              <p:nvPr/>
            </p:nvSpPr>
            <p:spPr bwMode="auto">
              <a:xfrm>
                <a:off x="3433" y="213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9" name="Freeform 39"/>
              <p:cNvSpPr>
                <a:spLocks/>
              </p:cNvSpPr>
              <p:nvPr/>
            </p:nvSpPr>
            <p:spPr bwMode="auto">
              <a:xfrm>
                <a:off x="3554" y="213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0" name="Line 40"/>
              <p:cNvSpPr>
                <a:spLocks noChangeShapeType="1"/>
              </p:cNvSpPr>
              <p:nvPr/>
            </p:nvSpPr>
            <p:spPr bwMode="auto">
              <a:xfrm>
                <a:off x="3048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41" name="Freeform 41"/>
              <p:cNvSpPr>
                <a:spLocks/>
              </p:cNvSpPr>
              <p:nvPr/>
            </p:nvSpPr>
            <p:spPr bwMode="auto">
              <a:xfrm>
                <a:off x="3141" y="213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814635" y="4054957"/>
              <a:ext cx="6894512" cy="814388"/>
              <a:chOff x="448" y="2344"/>
              <a:chExt cx="4343" cy="513"/>
            </a:xfrm>
          </p:grpSpPr>
          <p:sp>
            <p:nvSpPr>
              <p:cNvPr id="59496" name="Line 43"/>
              <p:cNvSpPr>
                <a:spLocks noChangeShapeType="1"/>
              </p:cNvSpPr>
              <p:nvPr/>
            </p:nvSpPr>
            <p:spPr bwMode="auto">
              <a:xfrm>
                <a:off x="3475" y="2488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7" name="Freeform 44" descr="25%"/>
              <p:cNvSpPr>
                <a:spLocks/>
              </p:cNvSpPr>
              <p:nvPr/>
            </p:nvSpPr>
            <p:spPr bwMode="auto">
              <a:xfrm>
                <a:off x="3322" y="2440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8" name="Rectangle 45"/>
              <p:cNvSpPr>
                <a:spLocks noChangeArrowheads="1"/>
              </p:cNvSpPr>
              <p:nvPr/>
            </p:nvSpPr>
            <p:spPr bwMode="auto">
              <a:xfrm>
                <a:off x="448" y="2449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59499" name="Freeform 46"/>
              <p:cNvSpPr>
                <a:spLocks/>
              </p:cNvSpPr>
              <p:nvPr/>
            </p:nvSpPr>
            <p:spPr bwMode="auto">
              <a:xfrm>
                <a:off x="3981" y="2584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3630" y="2344"/>
                <a:ext cx="223" cy="481"/>
                <a:chOff x="3705" y="2149"/>
                <a:chExt cx="223" cy="481"/>
              </a:xfrm>
            </p:grpSpPr>
            <p:sp>
              <p:nvSpPr>
                <p:cNvPr id="59522" name="Freeform 48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23" name="Rectangle 49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2714" y="2440"/>
                <a:ext cx="340" cy="289"/>
                <a:chOff x="2789" y="2245"/>
                <a:chExt cx="340" cy="289"/>
              </a:xfrm>
            </p:grpSpPr>
            <p:sp>
              <p:nvSpPr>
                <p:cNvPr id="59518" name="Rectangle 51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2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59520" name="Freeform 53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21" name="Freeform 54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02" name="Rectangle 55"/>
              <p:cNvSpPr>
                <a:spLocks noChangeArrowheads="1"/>
              </p:cNvSpPr>
              <p:nvPr/>
            </p:nvSpPr>
            <p:spPr bwMode="auto">
              <a:xfrm>
                <a:off x="3155" y="24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03" name="Freeform 56"/>
              <p:cNvSpPr>
                <a:spLocks/>
              </p:cNvSpPr>
              <p:nvPr/>
            </p:nvSpPr>
            <p:spPr bwMode="auto">
              <a:xfrm>
                <a:off x="3174" y="2440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4" name="Line 57"/>
              <p:cNvSpPr>
                <a:spLocks noChangeShapeType="1"/>
              </p:cNvSpPr>
              <p:nvPr/>
            </p:nvSpPr>
            <p:spPr bwMode="auto">
              <a:xfrm>
                <a:off x="3059" y="25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5" name="Freeform 58"/>
              <p:cNvSpPr>
                <a:spLocks/>
              </p:cNvSpPr>
              <p:nvPr/>
            </p:nvSpPr>
            <p:spPr bwMode="auto">
              <a:xfrm>
                <a:off x="3121" y="2488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6" name="Rectangle 59"/>
              <p:cNvSpPr>
                <a:spLocks noChangeArrowheads="1"/>
              </p:cNvSpPr>
              <p:nvPr/>
            </p:nvSpPr>
            <p:spPr bwMode="auto">
              <a:xfrm>
                <a:off x="3972" y="244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4023" y="2440"/>
                <a:ext cx="325" cy="289"/>
                <a:chOff x="4098" y="2245"/>
                <a:chExt cx="325" cy="289"/>
              </a:xfrm>
            </p:grpSpPr>
            <p:sp>
              <p:nvSpPr>
                <p:cNvPr id="59516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7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08" name="Rectangle 63"/>
              <p:cNvSpPr>
                <a:spLocks noChangeArrowheads="1"/>
              </p:cNvSpPr>
              <p:nvPr/>
            </p:nvSpPr>
            <p:spPr bwMode="auto">
              <a:xfrm>
                <a:off x="4464" y="24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491" y="2440"/>
                <a:ext cx="284" cy="289"/>
                <a:chOff x="4566" y="2245"/>
                <a:chExt cx="284" cy="289"/>
              </a:xfrm>
            </p:grpSpPr>
            <p:sp>
              <p:nvSpPr>
                <p:cNvPr id="59514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5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10" name="Line 67"/>
              <p:cNvSpPr>
                <a:spLocks noChangeShapeType="1"/>
              </p:cNvSpPr>
              <p:nvPr/>
            </p:nvSpPr>
            <p:spPr bwMode="auto">
              <a:xfrm>
                <a:off x="4344" y="25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1" name="Line 68"/>
              <p:cNvSpPr>
                <a:spLocks noChangeShapeType="1"/>
              </p:cNvSpPr>
              <p:nvPr/>
            </p:nvSpPr>
            <p:spPr bwMode="auto">
              <a:xfrm>
                <a:off x="3860" y="25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2" name="Line 69"/>
              <p:cNvSpPr>
                <a:spLocks noChangeShapeType="1"/>
              </p:cNvSpPr>
              <p:nvPr/>
            </p:nvSpPr>
            <p:spPr bwMode="auto">
              <a:xfrm>
                <a:off x="3475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3" name="Freeform 70"/>
              <p:cNvSpPr>
                <a:spLocks/>
              </p:cNvSpPr>
              <p:nvPr/>
            </p:nvSpPr>
            <p:spPr bwMode="auto">
              <a:xfrm>
                <a:off x="3568" y="2579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789235" y="4766157"/>
              <a:ext cx="7597775" cy="814388"/>
              <a:chOff x="432" y="2792"/>
              <a:chExt cx="4786" cy="513"/>
            </a:xfrm>
          </p:grpSpPr>
          <p:sp>
            <p:nvSpPr>
              <p:cNvPr id="59473" name="Line 72"/>
              <p:cNvSpPr>
                <a:spLocks noChangeShapeType="1"/>
              </p:cNvSpPr>
              <p:nvPr/>
            </p:nvSpPr>
            <p:spPr bwMode="auto">
              <a:xfrm>
                <a:off x="3902" y="2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4" name="Freeform 73" descr="25%"/>
              <p:cNvSpPr>
                <a:spLocks/>
              </p:cNvSpPr>
              <p:nvPr/>
            </p:nvSpPr>
            <p:spPr bwMode="auto">
              <a:xfrm>
                <a:off x="3749" y="28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5" name="Rectangle 74"/>
              <p:cNvSpPr>
                <a:spLocks noChangeArrowheads="1"/>
              </p:cNvSpPr>
              <p:nvPr/>
            </p:nvSpPr>
            <p:spPr bwMode="auto">
              <a:xfrm>
                <a:off x="432" y="2905"/>
                <a:ext cx="147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t7</a:t>
                </a:r>
                <a:r>
                  <a:rPr lang="en-US" sz="2400" b="1" dirty="0" smtClean="0"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t8</a:t>
                </a:r>
              </a:p>
            </p:txBody>
          </p:sp>
          <p:sp>
            <p:nvSpPr>
              <p:cNvPr id="59476" name="Freeform 75"/>
              <p:cNvSpPr>
                <a:spLocks/>
              </p:cNvSpPr>
              <p:nvPr/>
            </p:nvSpPr>
            <p:spPr bwMode="auto">
              <a:xfrm>
                <a:off x="4067" y="27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7" name="Freeform 76"/>
              <p:cNvSpPr>
                <a:spLocks/>
              </p:cNvSpPr>
              <p:nvPr/>
            </p:nvSpPr>
            <p:spPr bwMode="auto">
              <a:xfrm>
                <a:off x="4408" y="30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8" name="Freeform 77"/>
              <p:cNvSpPr>
                <a:spLocks/>
              </p:cNvSpPr>
              <p:nvPr/>
            </p:nvSpPr>
            <p:spPr bwMode="auto">
              <a:xfrm>
                <a:off x="3141" y="2888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9" name="Freeform 78"/>
              <p:cNvSpPr>
                <a:spLocks/>
              </p:cNvSpPr>
              <p:nvPr/>
            </p:nvSpPr>
            <p:spPr bwMode="auto">
              <a:xfrm>
                <a:off x="3310" y="2888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0" name="Rectangle 79"/>
              <p:cNvSpPr>
                <a:spLocks noChangeArrowheads="1"/>
              </p:cNvSpPr>
              <p:nvPr/>
            </p:nvSpPr>
            <p:spPr bwMode="auto">
              <a:xfrm>
                <a:off x="3122" y="2890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59481" name="Rectangle 80"/>
              <p:cNvSpPr>
                <a:spLocks noChangeArrowheads="1"/>
              </p:cNvSpPr>
              <p:nvPr/>
            </p:nvSpPr>
            <p:spPr bwMode="auto">
              <a:xfrm rot="5400000">
                <a:off x="3970" y="29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82" name="Rectangle 81"/>
              <p:cNvSpPr>
                <a:spLocks noChangeArrowheads="1"/>
              </p:cNvSpPr>
              <p:nvPr/>
            </p:nvSpPr>
            <p:spPr bwMode="auto">
              <a:xfrm>
                <a:off x="3582" y="28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83" name="Freeform 82"/>
              <p:cNvSpPr>
                <a:spLocks/>
              </p:cNvSpPr>
              <p:nvPr/>
            </p:nvSpPr>
            <p:spPr bwMode="auto">
              <a:xfrm>
                <a:off x="3601" y="28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4" name="Line 83"/>
              <p:cNvSpPr>
                <a:spLocks noChangeShapeType="1"/>
              </p:cNvSpPr>
              <p:nvPr/>
            </p:nvSpPr>
            <p:spPr bwMode="auto">
              <a:xfrm>
                <a:off x="3486" y="30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Freeform 84"/>
              <p:cNvSpPr>
                <a:spLocks/>
              </p:cNvSpPr>
              <p:nvPr/>
            </p:nvSpPr>
            <p:spPr bwMode="auto">
              <a:xfrm>
                <a:off x="3548" y="29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Rectangle 85"/>
              <p:cNvSpPr>
                <a:spLocks noChangeArrowheads="1"/>
              </p:cNvSpPr>
              <p:nvPr/>
            </p:nvSpPr>
            <p:spPr bwMode="auto">
              <a:xfrm>
                <a:off x="4399" y="2890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87" name="Freeform 86"/>
              <p:cNvSpPr>
                <a:spLocks/>
              </p:cNvSpPr>
              <p:nvPr/>
            </p:nvSpPr>
            <p:spPr bwMode="auto">
              <a:xfrm>
                <a:off x="4450" y="28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87"/>
              <p:cNvSpPr>
                <a:spLocks/>
              </p:cNvSpPr>
              <p:nvPr/>
            </p:nvSpPr>
            <p:spPr bwMode="auto">
              <a:xfrm>
                <a:off x="4611" y="28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Rectangle 88"/>
              <p:cNvSpPr>
                <a:spLocks noChangeArrowheads="1"/>
              </p:cNvSpPr>
              <p:nvPr/>
            </p:nvSpPr>
            <p:spPr bwMode="auto">
              <a:xfrm>
                <a:off x="4891" y="28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90" name="Freeform 89"/>
              <p:cNvSpPr>
                <a:spLocks/>
              </p:cNvSpPr>
              <p:nvPr/>
            </p:nvSpPr>
            <p:spPr bwMode="auto">
              <a:xfrm>
                <a:off x="4918" y="28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1" name="Freeform 90"/>
              <p:cNvSpPr>
                <a:spLocks/>
              </p:cNvSpPr>
              <p:nvPr/>
            </p:nvSpPr>
            <p:spPr bwMode="auto">
              <a:xfrm>
                <a:off x="5059" y="28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2" name="Line 91"/>
              <p:cNvSpPr>
                <a:spLocks noChangeShapeType="1"/>
              </p:cNvSpPr>
              <p:nvPr/>
            </p:nvSpPr>
            <p:spPr bwMode="auto">
              <a:xfrm>
                <a:off x="4771" y="30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Line 92"/>
              <p:cNvSpPr>
                <a:spLocks noChangeShapeType="1"/>
              </p:cNvSpPr>
              <p:nvPr/>
            </p:nvSpPr>
            <p:spPr bwMode="auto">
              <a:xfrm>
                <a:off x="4287" y="30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4" name="Line 93"/>
              <p:cNvSpPr>
                <a:spLocks noChangeShapeType="1"/>
              </p:cNvSpPr>
              <p:nvPr/>
            </p:nvSpPr>
            <p:spPr bwMode="auto">
              <a:xfrm>
                <a:off x="3902" y="31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Freeform 94"/>
              <p:cNvSpPr>
                <a:spLocks/>
              </p:cNvSpPr>
              <p:nvPr/>
            </p:nvSpPr>
            <p:spPr bwMode="auto">
              <a:xfrm>
                <a:off x="3995" y="30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814635" y="5477357"/>
              <a:ext cx="8250237" cy="814388"/>
              <a:chOff x="448" y="3240"/>
              <a:chExt cx="5197" cy="513"/>
            </a:xfrm>
          </p:grpSpPr>
          <p:sp>
            <p:nvSpPr>
              <p:cNvPr id="59443" name="Rectangle 96"/>
              <p:cNvSpPr>
                <a:spLocks noChangeArrowheads="1"/>
              </p:cNvSpPr>
              <p:nvPr/>
            </p:nvSpPr>
            <p:spPr bwMode="auto">
              <a:xfrm>
                <a:off x="448" y="3361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568" y="3240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59471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72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5946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59469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70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944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088" y="3141"/>
                  <a:ext cx="311" cy="289"/>
                  <a:chOff x="4088" y="3141"/>
                  <a:chExt cx="311" cy="289"/>
                </a:xfrm>
              </p:grpSpPr>
              <p:sp>
                <p:nvSpPr>
                  <p:cNvPr id="59465" name="Freeform 108"/>
                  <p:cNvSpPr>
                    <a:spLocks/>
                  </p:cNvSpPr>
                  <p:nvPr/>
                </p:nvSpPr>
                <p:spPr bwMode="auto">
                  <a:xfrm>
                    <a:off x="4088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/>
                  </a:p>
                </p:txBody>
              </p:sp>
              <p:sp>
                <p:nvSpPr>
                  <p:cNvPr id="59466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49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1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59463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4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4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59461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2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6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7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8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9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0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822572" y="2457932"/>
              <a:ext cx="5634038" cy="989013"/>
              <a:chOff x="453" y="1338"/>
              <a:chExt cx="3549" cy="623"/>
            </a:xfrm>
          </p:grpSpPr>
          <p:sp>
            <p:nvSpPr>
              <p:cNvPr id="59414" name="Freeform 130" descr="25%"/>
              <p:cNvSpPr>
                <a:spLocks/>
              </p:cNvSpPr>
              <p:nvPr/>
            </p:nvSpPr>
            <p:spPr bwMode="auto">
              <a:xfrm>
                <a:off x="3637" y="1544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5" name="Rectangle 131"/>
              <p:cNvSpPr>
                <a:spLocks noChangeArrowheads="1"/>
              </p:cNvSpPr>
              <p:nvPr/>
            </p:nvSpPr>
            <p:spPr bwMode="auto">
              <a:xfrm>
                <a:off x="453" y="1537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59416" name="Rectangle 132"/>
              <p:cNvSpPr>
                <a:spLocks noChangeArrowheads="1"/>
              </p:cNvSpPr>
              <p:nvPr/>
            </p:nvSpPr>
            <p:spPr bwMode="auto">
              <a:xfrm>
                <a:off x="1896" y="1338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59417" name="Rectangle 133"/>
              <p:cNvSpPr>
                <a:spLocks noChangeArrowheads="1"/>
              </p:cNvSpPr>
              <p:nvPr/>
            </p:nvSpPr>
            <p:spPr bwMode="auto">
              <a:xfrm>
                <a:off x="2248" y="1338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59418" name="Rectangle 134"/>
              <p:cNvSpPr>
                <a:spLocks noChangeArrowheads="1"/>
              </p:cNvSpPr>
              <p:nvPr/>
            </p:nvSpPr>
            <p:spPr bwMode="auto">
              <a:xfrm>
                <a:off x="2803" y="1338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59419" name="Rectangle 135"/>
              <p:cNvSpPr>
                <a:spLocks noChangeArrowheads="1"/>
              </p:cNvSpPr>
              <p:nvPr/>
            </p:nvSpPr>
            <p:spPr bwMode="auto">
              <a:xfrm>
                <a:off x="3133" y="1338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59420" name="Rectangle 136"/>
              <p:cNvSpPr>
                <a:spLocks noChangeArrowheads="1"/>
              </p:cNvSpPr>
              <p:nvPr/>
            </p:nvSpPr>
            <p:spPr bwMode="auto">
              <a:xfrm>
                <a:off x="3640" y="1338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59421" name="Freeform 137"/>
              <p:cNvSpPr>
                <a:spLocks/>
              </p:cNvSpPr>
              <p:nvPr/>
            </p:nvSpPr>
            <p:spPr bwMode="auto">
              <a:xfrm>
                <a:off x="3169" y="1544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Freeform 138"/>
              <p:cNvSpPr>
                <a:spLocks/>
              </p:cNvSpPr>
              <p:nvPr/>
            </p:nvSpPr>
            <p:spPr bwMode="auto">
              <a:xfrm>
                <a:off x="3330" y="1544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139"/>
              <p:cNvSpPr>
                <a:spLocks/>
              </p:cNvSpPr>
              <p:nvPr/>
            </p:nvSpPr>
            <p:spPr bwMode="auto">
              <a:xfrm>
                <a:off x="2786" y="1448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Rectangle 140"/>
              <p:cNvSpPr>
                <a:spLocks noChangeArrowheads="1"/>
              </p:cNvSpPr>
              <p:nvPr/>
            </p:nvSpPr>
            <p:spPr bwMode="auto">
              <a:xfrm rot="5400000">
                <a:off x="2689" y="157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25" name="Rectangle 141"/>
              <p:cNvSpPr>
                <a:spLocks noChangeArrowheads="1"/>
              </p:cNvSpPr>
              <p:nvPr/>
            </p:nvSpPr>
            <p:spPr bwMode="auto">
              <a:xfrm>
                <a:off x="1920" y="1578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2"/>
              <p:cNvGrpSpPr>
                <a:grpSpLocks/>
              </p:cNvGrpSpPr>
              <p:nvPr/>
            </p:nvGrpSpPr>
            <p:grpSpPr bwMode="auto">
              <a:xfrm>
                <a:off x="1860" y="1544"/>
                <a:ext cx="340" cy="289"/>
                <a:chOff x="1935" y="1349"/>
                <a:chExt cx="340" cy="289"/>
              </a:xfrm>
            </p:grpSpPr>
            <p:sp>
              <p:nvSpPr>
                <p:cNvPr id="59441" name="Freeform 1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2" name="Freeform 1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7" name="Rectangle 145"/>
              <p:cNvSpPr>
                <a:spLocks noChangeArrowheads="1"/>
              </p:cNvSpPr>
              <p:nvPr/>
            </p:nvSpPr>
            <p:spPr bwMode="auto">
              <a:xfrm>
                <a:off x="2301" y="15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28" name="Freeform 146"/>
              <p:cNvSpPr>
                <a:spLocks/>
              </p:cNvSpPr>
              <p:nvPr/>
            </p:nvSpPr>
            <p:spPr bwMode="auto">
              <a:xfrm>
                <a:off x="2320" y="154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9" name="Freeform 147"/>
              <p:cNvSpPr>
                <a:spLocks/>
              </p:cNvSpPr>
              <p:nvPr/>
            </p:nvSpPr>
            <p:spPr bwMode="auto">
              <a:xfrm>
                <a:off x="2468" y="154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148"/>
              <p:cNvSpPr>
                <a:spLocks noChangeShapeType="1"/>
              </p:cNvSpPr>
              <p:nvPr/>
            </p:nvSpPr>
            <p:spPr bwMode="auto">
              <a:xfrm>
                <a:off x="2205" y="16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Freeform 149"/>
              <p:cNvSpPr>
                <a:spLocks/>
              </p:cNvSpPr>
              <p:nvPr/>
            </p:nvSpPr>
            <p:spPr bwMode="auto">
              <a:xfrm>
                <a:off x="2267" y="159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150"/>
              <p:cNvSpPr>
                <a:spLocks noChangeShapeType="1"/>
              </p:cNvSpPr>
              <p:nvPr/>
            </p:nvSpPr>
            <p:spPr bwMode="auto">
              <a:xfrm>
                <a:off x="2621" y="15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3" name="Rectangle 151"/>
              <p:cNvSpPr>
                <a:spLocks noChangeArrowheads="1"/>
              </p:cNvSpPr>
              <p:nvPr/>
            </p:nvSpPr>
            <p:spPr bwMode="auto">
              <a:xfrm>
                <a:off x="3150" y="158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34" name="Rectangle 152"/>
              <p:cNvSpPr>
                <a:spLocks noChangeArrowheads="1"/>
              </p:cNvSpPr>
              <p:nvPr/>
            </p:nvSpPr>
            <p:spPr bwMode="auto">
              <a:xfrm>
                <a:off x="3610" y="15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35" name="Freeform 153"/>
              <p:cNvSpPr>
                <a:spLocks/>
              </p:cNvSpPr>
              <p:nvPr/>
            </p:nvSpPr>
            <p:spPr bwMode="auto">
              <a:xfrm>
                <a:off x="3778" y="1544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Line 154"/>
              <p:cNvSpPr>
                <a:spLocks noChangeShapeType="1"/>
              </p:cNvSpPr>
              <p:nvPr/>
            </p:nvSpPr>
            <p:spPr bwMode="auto">
              <a:xfrm>
                <a:off x="3490" y="16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Line 155"/>
              <p:cNvSpPr>
                <a:spLocks noChangeShapeType="1"/>
              </p:cNvSpPr>
              <p:nvPr/>
            </p:nvSpPr>
            <p:spPr bwMode="auto">
              <a:xfrm>
                <a:off x="3006" y="16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Freeform 156"/>
              <p:cNvSpPr>
                <a:spLocks/>
              </p:cNvSpPr>
              <p:nvPr/>
            </p:nvSpPr>
            <p:spPr bwMode="auto">
              <a:xfrm>
                <a:off x="3127" y="168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157"/>
              <p:cNvSpPr>
                <a:spLocks noChangeShapeType="1"/>
              </p:cNvSpPr>
              <p:nvPr/>
            </p:nvSpPr>
            <p:spPr bwMode="auto">
              <a:xfrm>
                <a:off x="2621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Freeform 158"/>
              <p:cNvSpPr>
                <a:spLocks/>
              </p:cNvSpPr>
              <p:nvPr/>
            </p:nvSpPr>
            <p:spPr bwMode="auto">
              <a:xfrm>
                <a:off x="2714" y="168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60"/>
            <p:cNvGrpSpPr>
              <a:grpSpLocks/>
            </p:cNvGrpSpPr>
            <p:nvPr/>
          </p:nvGrpSpPr>
          <p:grpSpPr bwMode="auto">
            <a:xfrm>
              <a:off x="263772" y="2469045"/>
              <a:ext cx="571499" cy="3881438"/>
              <a:chOff x="101" y="1345"/>
              <a:chExt cx="360" cy="2445"/>
            </a:xfrm>
          </p:grpSpPr>
          <p:sp>
            <p:nvSpPr>
              <p:cNvPr id="59412" name="Line 161"/>
              <p:cNvSpPr>
                <a:spLocks noChangeShapeType="1"/>
              </p:cNvSpPr>
              <p:nvPr/>
            </p:nvSpPr>
            <p:spPr bwMode="auto">
              <a:xfrm>
                <a:off x="461" y="1659"/>
                <a:ext cx="0" cy="2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3" name="Rectangle 162"/>
              <p:cNvSpPr>
                <a:spLocks noChangeArrowheads="1"/>
              </p:cNvSpPr>
              <p:nvPr/>
            </p:nvSpPr>
            <p:spPr bwMode="auto">
              <a:xfrm>
                <a:off x="101" y="1345"/>
                <a:ext cx="291" cy="24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I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O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</p:txBody>
          </p:sp>
        </p:grpSp>
        <p:grpSp>
          <p:nvGrpSpPr>
            <p:cNvPr id="27" name="Group 163"/>
            <p:cNvGrpSpPr>
              <a:grpSpLocks/>
            </p:cNvGrpSpPr>
            <p:nvPr/>
          </p:nvGrpSpPr>
          <p:grpSpPr bwMode="auto">
            <a:xfrm>
              <a:off x="1235322" y="1920240"/>
              <a:ext cx="7707313" cy="515938"/>
              <a:chOff x="713" y="818"/>
              <a:chExt cx="4855" cy="325"/>
            </a:xfrm>
          </p:grpSpPr>
          <p:sp>
            <p:nvSpPr>
              <p:cNvPr id="59410" name="Line 164"/>
              <p:cNvSpPr>
                <a:spLocks noChangeShapeType="1"/>
              </p:cNvSpPr>
              <p:nvPr/>
            </p:nvSpPr>
            <p:spPr bwMode="auto">
              <a:xfrm>
                <a:off x="764" y="1143"/>
                <a:ext cx="48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1" name="Rectangle 165"/>
              <p:cNvSpPr>
                <a:spLocks noChangeArrowheads="1"/>
              </p:cNvSpPr>
              <p:nvPr/>
            </p:nvSpPr>
            <p:spPr bwMode="auto">
              <a:xfrm>
                <a:off x="713" y="818"/>
                <a:ext cx="4844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Time (clock cycles)</a:t>
                </a:r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4691310" y="2949813"/>
            <a:ext cx="1990725" cy="2638669"/>
            <a:chOff x="4691310" y="2949813"/>
            <a:chExt cx="1990725" cy="2638669"/>
          </a:xfrm>
        </p:grpSpPr>
        <p:sp>
          <p:nvSpPr>
            <p:cNvPr id="59403" name="Line 127"/>
            <p:cNvSpPr>
              <a:spLocks noChangeShapeType="1"/>
            </p:cNvSpPr>
            <p:nvPr/>
          </p:nvSpPr>
          <p:spPr bwMode="auto">
            <a:xfrm flipH="1">
              <a:off x="6137030" y="3121269"/>
              <a:ext cx="35168" cy="181121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128"/>
            <p:cNvSpPr>
              <a:spLocks noChangeShapeType="1"/>
            </p:cNvSpPr>
            <p:nvPr/>
          </p:nvSpPr>
          <p:spPr bwMode="auto">
            <a:xfrm>
              <a:off x="6260123" y="3112477"/>
              <a:ext cx="421912" cy="247600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66"/>
            <p:cNvSpPr>
              <a:spLocks noChangeShapeType="1"/>
            </p:cNvSpPr>
            <p:nvPr/>
          </p:nvSpPr>
          <p:spPr bwMode="auto">
            <a:xfrm flipH="1">
              <a:off x="4691310" y="3033347"/>
              <a:ext cx="1410552" cy="5056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Line 126"/>
            <p:cNvSpPr>
              <a:spLocks noChangeShapeType="1"/>
            </p:cNvSpPr>
            <p:nvPr/>
          </p:nvSpPr>
          <p:spPr bwMode="auto">
            <a:xfrm flipH="1">
              <a:off x="5318372" y="3094893"/>
              <a:ext cx="809866" cy="11219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159"/>
            <p:cNvSpPr>
              <a:spLocks noChangeArrowheads="1"/>
            </p:cNvSpPr>
            <p:nvPr/>
          </p:nvSpPr>
          <p:spPr bwMode="auto">
            <a:xfrm>
              <a:off x="6116641" y="2949813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 Solution: Forwarding</a:t>
            </a:r>
          </a:p>
        </p:txBody>
      </p:sp>
      <p:sp>
        <p:nvSpPr>
          <p:cNvPr id="61444" name="Content Placeholder 16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 Forward result as soon as it is available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OK that it’s not stored in </a:t>
            </a:r>
            <a:r>
              <a:rPr lang="en-US" sz="2400" dirty="0" err="1" smtClean="0">
                <a:latin typeface="+mj-lt"/>
                <a:ea typeface="ＭＳ Ｐゴシック" pitchFamily="34" charset="-128"/>
              </a:rPr>
              <a:t>RegFile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yet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639763" y="2286000"/>
            <a:ext cx="8275637" cy="3952229"/>
            <a:chOff x="639763" y="2286000"/>
            <a:chExt cx="8275637" cy="3952229"/>
          </a:xfrm>
        </p:grpSpPr>
        <p:sp>
          <p:nvSpPr>
            <p:cNvPr id="61442" name="Freeform 14" descr="25%"/>
            <p:cNvSpPr>
              <a:spLocks/>
            </p:cNvSpPr>
            <p:nvPr/>
          </p:nvSpPr>
          <p:spPr bwMode="auto">
            <a:xfrm>
              <a:off x="6591300" y="5467248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517900" y="2286000"/>
              <a:ext cx="4775200" cy="3952229"/>
              <a:chOff x="2149" y="960"/>
              <a:chExt cx="3008" cy="2667"/>
            </a:xfrm>
          </p:grpSpPr>
          <p:sp>
            <p:nvSpPr>
              <p:cNvPr id="61596" name="Line 5"/>
              <p:cNvSpPr>
                <a:spLocks noChangeShapeType="1"/>
              </p:cNvSpPr>
              <p:nvPr/>
            </p:nvSpPr>
            <p:spPr bwMode="auto">
              <a:xfrm>
                <a:off x="214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7" name="Line 6"/>
              <p:cNvSpPr>
                <a:spLocks noChangeShapeType="1"/>
              </p:cNvSpPr>
              <p:nvPr/>
            </p:nvSpPr>
            <p:spPr bwMode="auto">
              <a:xfrm>
                <a:off x="2581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8" name="Line 7"/>
              <p:cNvSpPr>
                <a:spLocks noChangeShapeType="1"/>
              </p:cNvSpPr>
              <p:nvPr/>
            </p:nvSpPr>
            <p:spPr bwMode="auto">
              <a:xfrm>
                <a:off x="3013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9" name="Line 8"/>
              <p:cNvSpPr>
                <a:spLocks noChangeShapeType="1"/>
              </p:cNvSpPr>
              <p:nvPr/>
            </p:nvSpPr>
            <p:spPr bwMode="auto">
              <a:xfrm>
                <a:off x="344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0" name="Line 9"/>
              <p:cNvSpPr>
                <a:spLocks noChangeShapeType="1"/>
              </p:cNvSpPr>
              <p:nvPr/>
            </p:nvSpPr>
            <p:spPr bwMode="auto">
              <a:xfrm>
                <a:off x="387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1" name="Line 10"/>
              <p:cNvSpPr>
                <a:spLocks noChangeShapeType="1"/>
              </p:cNvSpPr>
              <p:nvPr/>
            </p:nvSpPr>
            <p:spPr bwMode="auto">
              <a:xfrm>
                <a:off x="430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2" name="Line 11"/>
              <p:cNvSpPr>
                <a:spLocks noChangeShapeType="1"/>
              </p:cNvSpPr>
              <p:nvPr/>
            </p:nvSpPr>
            <p:spPr bwMode="auto">
              <a:xfrm flipH="1">
                <a:off x="472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3" name="Line 12"/>
              <p:cNvSpPr>
                <a:spLocks noChangeShapeType="1"/>
              </p:cNvSpPr>
              <p:nvPr/>
            </p:nvSpPr>
            <p:spPr bwMode="auto">
              <a:xfrm flipH="1">
                <a:off x="515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90563" y="3186011"/>
              <a:ext cx="6191250" cy="814387"/>
              <a:chOff x="368" y="1640"/>
              <a:chExt cx="3900" cy="513"/>
            </a:xfrm>
          </p:grpSpPr>
          <p:sp>
            <p:nvSpPr>
              <p:cNvPr id="61568" name="Freeform 14" descr="25%"/>
              <p:cNvSpPr>
                <a:spLocks/>
              </p:cNvSpPr>
              <p:nvPr/>
            </p:nvSpPr>
            <p:spPr bwMode="auto">
              <a:xfrm>
                <a:off x="2799" y="1736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9" name="Rectangle 15"/>
              <p:cNvSpPr>
                <a:spLocks noChangeArrowheads="1"/>
              </p:cNvSpPr>
              <p:nvPr/>
            </p:nvSpPr>
            <p:spPr bwMode="auto">
              <a:xfrm>
                <a:off x="368" y="1737"/>
                <a:ext cx="151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107" y="1640"/>
                <a:ext cx="223" cy="481"/>
                <a:chOff x="3278" y="1701"/>
                <a:chExt cx="223" cy="481"/>
              </a:xfrm>
            </p:grpSpPr>
            <p:sp>
              <p:nvSpPr>
                <p:cNvPr id="61594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5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191" y="1736"/>
                <a:ext cx="340" cy="289"/>
                <a:chOff x="2362" y="1797"/>
                <a:chExt cx="340" cy="289"/>
              </a:xfrm>
            </p:grpSpPr>
            <p:sp>
              <p:nvSpPr>
                <p:cNvPr id="615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159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9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72" name="Rectangle 24"/>
              <p:cNvSpPr>
                <a:spLocks noChangeArrowheads="1"/>
              </p:cNvSpPr>
              <p:nvPr/>
            </p:nvSpPr>
            <p:spPr bwMode="auto">
              <a:xfrm>
                <a:off x="2632" y="174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73" name="Freeform 25"/>
              <p:cNvSpPr>
                <a:spLocks/>
              </p:cNvSpPr>
              <p:nvPr/>
            </p:nvSpPr>
            <p:spPr bwMode="auto">
              <a:xfrm>
                <a:off x="2651" y="1736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4" name="Line 26"/>
              <p:cNvSpPr>
                <a:spLocks noChangeShapeType="1"/>
              </p:cNvSpPr>
              <p:nvPr/>
            </p:nvSpPr>
            <p:spPr bwMode="auto">
              <a:xfrm>
                <a:off x="2536" y="188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5" name="Freeform 27"/>
              <p:cNvSpPr>
                <a:spLocks/>
              </p:cNvSpPr>
              <p:nvPr/>
            </p:nvSpPr>
            <p:spPr bwMode="auto">
              <a:xfrm>
                <a:off x="2598" y="1784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6" name="Line 28"/>
              <p:cNvSpPr>
                <a:spLocks noChangeShapeType="1"/>
              </p:cNvSpPr>
              <p:nvPr/>
            </p:nvSpPr>
            <p:spPr bwMode="auto">
              <a:xfrm>
                <a:off x="2952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7" name="Rectangle 29"/>
              <p:cNvSpPr>
                <a:spLocks noChangeArrowheads="1"/>
              </p:cNvSpPr>
              <p:nvPr/>
            </p:nvSpPr>
            <p:spPr bwMode="auto">
              <a:xfrm>
                <a:off x="3449" y="173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00" y="1736"/>
                <a:ext cx="325" cy="289"/>
                <a:chOff x="3671" y="1797"/>
                <a:chExt cx="325" cy="289"/>
              </a:xfrm>
            </p:grpSpPr>
            <p:sp>
              <p:nvSpPr>
                <p:cNvPr id="61588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9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79" name="Rectangle 33"/>
              <p:cNvSpPr>
                <a:spLocks noChangeArrowheads="1"/>
              </p:cNvSpPr>
              <p:nvPr/>
            </p:nvSpPr>
            <p:spPr bwMode="auto">
              <a:xfrm>
                <a:off x="3941" y="173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3968" y="1736"/>
                <a:ext cx="284" cy="289"/>
                <a:chOff x="4139" y="1797"/>
                <a:chExt cx="284" cy="289"/>
              </a:xfrm>
            </p:grpSpPr>
            <p:sp>
              <p:nvSpPr>
                <p:cNvPr id="61586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7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81" name="Line 37"/>
              <p:cNvSpPr>
                <a:spLocks noChangeShapeType="1"/>
              </p:cNvSpPr>
              <p:nvPr/>
            </p:nvSpPr>
            <p:spPr bwMode="auto">
              <a:xfrm>
                <a:off x="3821" y="188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2" name="Line 38"/>
              <p:cNvSpPr>
                <a:spLocks noChangeShapeType="1"/>
              </p:cNvSpPr>
              <p:nvPr/>
            </p:nvSpPr>
            <p:spPr bwMode="auto">
              <a:xfrm>
                <a:off x="3337" y="188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3" name="Freeform 39"/>
              <p:cNvSpPr>
                <a:spLocks/>
              </p:cNvSpPr>
              <p:nvPr/>
            </p:nvSpPr>
            <p:spPr bwMode="auto">
              <a:xfrm>
                <a:off x="3458" y="1880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4" name="Line 40"/>
              <p:cNvSpPr>
                <a:spLocks noChangeShapeType="1"/>
              </p:cNvSpPr>
              <p:nvPr/>
            </p:nvSpPr>
            <p:spPr bwMode="auto">
              <a:xfrm>
                <a:off x="2952" y="197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5" name="Freeform 41"/>
              <p:cNvSpPr>
                <a:spLocks/>
              </p:cNvSpPr>
              <p:nvPr/>
            </p:nvSpPr>
            <p:spPr bwMode="auto">
              <a:xfrm>
                <a:off x="3045" y="1875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65163" y="3897211"/>
              <a:ext cx="6894512" cy="814387"/>
              <a:chOff x="352" y="2088"/>
              <a:chExt cx="4343" cy="513"/>
            </a:xfrm>
          </p:grpSpPr>
          <p:sp>
            <p:nvSpPr>
              <p:cNvPr id="61540" name="Freeform 43" descr="25%"/>
              <p:cNvSpPr>
                <a:spLocks/>
              </p:cNvSpPr>
              <p:nvPr/>
            </p:nvSpPr>
            <p:spPr bwMode="auto">
              <a:xfrm>
                <a:off x="3226" y="218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1" name="Rectangle 44"/>
              <p:cNvSpPr>
                <a:spLocks noChangeArrowheads="1"/>
              </p:cNvSpPr>
              <p:nvPr/>
            </p:nvSpPr>
            <p:spPr bwMode="auto">
              <a:xfrm>
                <a:off x="352" y="21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61542" name="Freeform 45"/>
              <p:cNvSpPr>
                <a:spLocks/>
              </p:cNvSpPr>
              <p:nvPr/>
            </p:nvSpPr>
            <p:spPr bwMode="auto">
              <a:xfrm>
                <a:off x="3885" y="232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3534" y="2088"/>
                <a:ext cx="223" cy="481"/>
                <a:chOff x="3705" y="2149"/>
                <a:chExt cx="223" cy="481"/>
              </a:xfrm>
            </p:grpSpPr>
            <p:sp>
              <p:nvSpPr>
                <p:cNvPr id="61566" name="Freeform 47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7" name="Rectangle 48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2618" y="2184"/>
                <a:ext cx="340" cy="289"/>
                <a:chOff x="2789" y="2245"/>
                <a:chExt cx="340" cy="289"/>
              </a:xfrm>
            </p:grpSpPr>
            <p:sp>
              <p:nvSpPr>
                <p:cNvPr id="61562" name="Rectangle 50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1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61564" name="Freeform 52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65" name="Freeform 53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45" name="Rectangle 54"/>
              <p:cNvSpPr>
                <a:spLocks noChangeArrowheads="1"/>
              </p:cNvSpPr>
              <p:nvPr/>
            </p:nvSpPr>
            <p:spPr bwMode="auto">
              <a:xfrm>
                <a:off x="3059" y="219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46" name="Freeform 55"/>
              <p:cNvSpPr>
                <a:spLocks/>
              </p:cNvSpPr>
              <p:nvPr/>
            </p:nvSpPr>
            <p:spPr bwMode="auto">
              <a:xfrm>
                <a:off x="3078" y="218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7" name="Line 56"/>
              <p:cNvSpPr>
                <a:spLocks noChangeShapeType="1"/>
              </p:cNvSpPr>
              <p:nvPr/>
            </p:nvSpPr>
            <p:spPr bwMode="auto">
              <a:xfrm>
                <a:off x="2963" y="232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8" name="Freeform 57"/>
              <p:cNvSpPr>
                <a:spLocks/>
              </p:cNvSpPr>
              <p:nvPr/>
            </p:nvSpPr>
            <p:spPr bwMode="auto">
              <a:xfrm>
                <a:off x="3025" y="223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9" name="Line 58"/>
              <p:cNvSpPr>
                <a:spLocks noChangeShapeType="1"/>
              </p:cNvSpPr>
              <p:nvPr/>
            </p:nvSpPr>
            <p:spPr bwMode="auto">
              <a:xfrm>
                <a:off x="3379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0" name="Rectangle 59"/>
              <p:cNvSpPr>
                <a:spLocks noChangeArrowheads="1"/>
              </p:cNvSpPr>
              <p:nvPr/>
            </p:nvSpPr>
            <p:spPr bwMode="auto">
              <a:xfrm>
                <a:off x="3876" y="218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3927" y="2184"/>
                <a:ext cx="325" cy="289"/>
                <a:chOff x="4098" y="2245"/>
                <a:chExt cx="325" cy="289"/>
              </a:xfrm>
            </p:grpSpPr>
            <p:sp>
              <p:nvSpPr>
                <p:cNvPr id="61560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1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2" name="Rectangle 63"/>
              <p:cNvSpPr>
                <a:spLocks noChangeArrowheads="1"/>
              </p:cNvSpPr>
              <p:nvPr/>
            </p:nvSpPr>
            <p:spPr bwMode="auto">
              <a:xfrm>
                <a:off x="4368" y="218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395" y="2184"/>
                <a:ext cx="284" cy="289"/>
                <a:chOff x="4566" y="2245"/>
                <a:chExt cx="284" cy="289"/>
              </a:xfrm>
            </p:grpSpPr>
            <p:sp>
              <p:nvSpPr>
                <p:cNvPr id="61558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9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4" name="Line 67"/>
              <p:cNvSpPr>
                <a:spLocks noChangeShapeType="1"/>
              </p:cNvSpPr>
              <p:nvPr/>
            </p:nvSpPr>
            <p:spPr bwMode="auto">
              <a:xfrm>
                <a:off x="4248" y="232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5" name="Line 68"/>
              <p:cNvSpPr>
                <a:spLocks noChangeShapeType="1"/>
              </p:cNvSpPr>
              <p:nvPr/>
            </p:nvSpPr>
            <p:spPr bwMode="auto">
              <a:xfrm>
                <a:off x="3764" y="232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6" name="Line 69"/>
              <p:cNvSpPr>
                <a:spLocks noChangeShapeType="1"/>
              </p:cNvSpPr>
              <p:nvPr/>
            </p:nvSpPr>
            <p:spPr bwMode="auto">
              <a:xfrm>
                <a:off x="3379" y="242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7" name="Freeform 70"/>
              <p:cNvSpPr>
                <a:spLocks/>
              </p:cNvSpPr>
              <p:nvPr/>
            </p:nvSpPr>
            <p:spPr bwMode="auto">
              <a:xfrm>
                <a:off x="3472" y="232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639763" y="4608411"/>
              <a:ext cx="7597775" cy="814387"/>
              <a:chOff x="336" y="2536"/>
              <a:chExt cx="4786" cy="513"/>
            </a:xfrm>
          </p:grpSpPr>
          <p:sp>
            <p:nvSpPr>
              <p:cNvPr id="61517" name="Freeform 72"/>
              <p:cNvSpPr>
                <a:spLocks/>
              </p:cNvSpPr>
              <p:nvPr/>
            </p:nvSpPr>
            <p:spPr bwMode="auto">
              <a:xfrm>
                <a:off x="3971" y="2536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8" name="Freeform 73" descr="25%"/>
              <p:cNvSpPr>
                <a:spLocks/>
              </p:cNvSpPr>
              <p:nvPr/>
            </p:nvSpPr>
            <p:spPr bwMode="auto">
              <a:xfrm>
                <a:off x="3653" y="263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9" name="Rectangle 74"/>
              <p:cNvSpPr>
                <a:spLocks noChangeArrowheads="1"/>
              </p:cNvSpPr>
              <p:nvPr/>
            </p:nvSpPr>
            <p:spPr bwMode="auto">
              <a:xfrm>
                <a:off x="336" y="2649"/>
                <a:ext cx="14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$t7,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,$t8</a:t>
                </a:r>
              </a:p>
            </p:txBody>
          </p:sp>
          <p:sp>
            <p:nvSpPr>
              <p:cNvPr id="61520" name="Freeform 75"/>
              <p:cNvSpPr>
                <a:spLocks/>
              </p:cNvSpPr>
              <p:nvPr/>
            </p:nvSpPr>
            <p:spPr bwMode="auto">
              <a:xfrm>
                <a:off x="4312" y="277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1" name="Freeform 76"/>
              <p:cNvSpPr>
                <a:spLocks/>
              </p:cNvSpPr>
              <p:nvPr/>
            </p:nvSpPr>
            <p:spPr bwMode="auto">
              <a:xfrm>
                <a:off x="3045" y="2632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2" name="Freeform 77"/>
              <p:cNvSpPr>
                <a:spLocks/>
              </p:cNvSpPr>
              <p:nvPr/>
            </p:nvSpPr>
            <p:spPr bwMode="auto">
              <a:xfrm>
                <a:off x="3214" y="2632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3" name="Rectangle 78"/>
              <p:cNvSpPr>
                <a:spLocks noChangeArrowheads="1"/>
              </p:cNvSpPr>
              <p:nvPr/>
            </p:nvSpPr>
            <p:spPr bwMode="auto">
              <a:xfrm>
                <a:off x="3026" y="2634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61524" name="Rectangle 79"/>
              <p:cNvSpPr>
                <a:spLocks noChangeArrowheads="1"/>
              </p:cNvSpPr>
              <p:nvPr/>
            </p:nvSpPr>
            <p:spPr bwMode="auto">
              <a:xfrm rot="5400000">
                <a:off x="3874" y="265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525" name="Rectangle 80"/>
              <p:cNvSpPr>
                <a:spLocks noChangeArrowheads="1"/>
              </p:cNvSpPr>
              <p:nvPr/>
            </p:nvSpPr>
            <p:spPr bwMode="auto">
              <a:xfrm>
                <a:off x="3486" y="263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26" name="Freeform 81"/>
              <p:cNvSpPr>
                <a:spLocks/>
              </p:cNvSpPr>
              <p:nvPr/>
            </p:nvSpPr>
            <p:spPr bwMode="auto">
              <a:xfrm>
                <a:off x="3505" y="263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7" name="Line 82"/>
              <p:cNvSpPr>
                <a:spLocks noChangeShapeType="1"/>
              </p:cNvSpPr>
              <p:nvPr/>
            </p:nvSpPr>
            <p:spPr bwMode="auto">
              <a:xfrm>
                <a:off x="3390" y="277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Freeform 83"/>
              <p:cNvSpPr>
                <a:spLocks/>
              </p:cNvSpPr>
              <p:nvPr/>
            </p:nvSpPr>
            <p:spPr bwMode="auto">
              <a:xfrm>
                <a:off x="3452" y="268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9" name="Line 84"/>
              <p:cNvSpPr>
                <a:spLocks noChangeShapeType="1"/>
              </p:cNvSpPr>
              <p:nvPr/>
            </p:nvSpPr>
            <p:spPr bwMode="auto">
              <a:xfrm>
                <a:off x="3806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Rectangle 85"/>
              <p:cNvSpPr>
                <a:spLocks noChangeArrowheads="1"/>
              </p:cNvSpPr>
              <p:nvPr/>
            </p:nvSpPr>
            <p:spPr bwMode="auto">
              <a:xfrm>
                <a:off x="4303" y="263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531" name="Freeform 86"/>
              <p:cNvSpPr>
                <a:spLocks/>
              </p:cNvSpPr>
              <p:nvPr/>
            </p:nvSpPr>
            <p:spPr bwMode="auto">
              <a:xfrm>
                <a:off x="4354" y="2632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2" name="Freeform 87"/>
              <p:cNvSpPr>
                <a:spLocks/>
              </p:cNvSpPr>
              <p:nvPr/>
            </p:nvSpPr>
            <p:spPr bwMode="auto">
              <a:xfrm>
                <a:off x="4515" y="2632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3" name="Rectangle 88"/>
              <p:cNvSpPr>
                <a:spLocks noChangeArrowheads="1"/>
              </p:cNvSpPr>
              <p:nvPr/>
            </p:nvSpPr>
            <p:spPr bwMode="auto">
              <a:xfrm>
                <a:off x="4795" y="263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34" name="Freeform 89"/>
              <p:cNvSpPr>
                <a:spLocks/>
              </p:cNvSpPr>
              <p:nvPr/>
            </p:nvSpPr>
            <p:spPr bwMode="auto">
              <a:xfrm>
                <a:off x="4822" y="2632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5" name="Freeform 90"/>
              <p:cNvSpPr>
                <a:spLocks/>
              </p:cNvSpPr>
              <p:nvPr/>
            </p:nvSpPr>
            <p:spPr bwMode="auto">
              <a:xfrm>
                <a:off x="4963" y="2632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6" name="Line 91"/>
              <p:cNvSpPr>
                <a:spLocks noChangeShapeType="1"/>
              </p:cNvSpPr>
              <p:nvPr/>
            </p:nvSpPr>
            <p:spPr bwMode="auto">
              <a:xfrm>
                <a:off x="4675" y="277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7" name="Line 92"/>
              <p:cNvSpPr>
                <a:spLocks noChangeShapeType="1"/>
              </p:cNvSpPr>
              <p:nvPr/>
            </p:nvSpPr>
            <p:spPr bwMode="auto">
              <a:xfrm>
                <a:off x="4191" y="277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Line 93"/>
              <p:cNvSpPr>
                <a:spLocks noChangeShapeType="1"/>
              </p:cNvSpPr>
              <p:nvPr/>
            </p:nvSpPr>
            <p:spPr bwMode="auto">
              <a:xfrm>
                <a:off x="3806" y="287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9" name="Freeform 94"/>
              <p:cNvSpPr>
                <a:spLocks/>
              </p:cNvSpPr>
              <p:nvPr/>
            </p:nvSpPr>
            <p:spPr bwMode="auto">
              <a:xfrm>
                <a:off x="3899" y="277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665163" y="5319611"/>
              <a:ext cx="8250237" cy="814387"/>
              <a:chOff x="352" y="2984"/>
              <a:chExt cx="5197" cy="513"/>
            </a:xfrm>
          </p:grpSpPr>
          <p:sp>
            <p:nvSpPr>
              <p:cNvPr id="61487" name="Rectangle 96"/>
              <p:cNvSpPr>
                <a:spLocks noChangeArrowheads="1"/>
              </p:cNvSpPr>
              <p:nvPr/>
            </p:nvSpPr>
            <p:spPr bwMode="auto">
              <a:xfrm>
                <a:off x="352" y="3105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472" y="2984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61515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6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6151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6151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14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49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103" y="3141"/>
                  <a:ext cx="296" cy="289"/>
                  <a:chOff x="4103" y="3141"/>
                  <a:chExt cx="296" cy="289"/>
                </a:xfrm>
              </p:grpSpPr>
              <p:sp>
                <p:nvSpPr>
                  <p:cNvPr id="61509" name="Freeform 108"/>
                  <p:cNvSpPr>
                    <a:spLocks/>
                  </p:cNvSpPr>
                  <p:nvPr/>
                </p:nvSpPr>
                <p:spPr bwMode="auto">
                  <a:xfrm>
                    <a:off x="4103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0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3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4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5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6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61507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8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8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61505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6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00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1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2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3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4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673100" y="2300186"/>
              <a:ext cx="5570538" cy="989012"/>
              <a:chOff x="357" y="1082"/>
              <a:chExt cx="3509" cy="623"/>
            </a:xfrm>
          </p:grpSpPr>
          <p:sp>
            <p:nvSpPr>
              <p:cNvPr id="61458" name="Freeform 130"/>
              <p:cNvSpPr>
                <a:spLocks/>
              </p:cNvSpPr>
              <p:nvPr/>
            </p:nvSpPr>
            <p:spPr bwMode="auto">
              <a:xfrm>
                <a:off x="2618" y="14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9" name="Freeform 131" descr="25%"/>
              <p:cNvSpPr>
                <a:spLocks/>
              </p:cNvSpPr>
              <p:nvPr/>
            </p:nvSpPr>
            <p:spPr bwMode="auto">
              <a:xfrm>
                <a:off x="3541" y="12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Rectangle 132"/>
              <p:cNvSpPr>
                <a:spLocks noChangeArrowheads="1"/>
              </p:cNvSpPr>
              <p:nvPr/>
            </p:nvSpPr>
            <p:spPr bwMode="auto">
              <a:xfrm>
                <a:off x="357" y="1281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61461" name="Rectangle 133"/>
              <p:cNvSpPr>
                <a:spLocks noChangeArrowheads="1"/>
              </p:cNvSpPr>
              <p:nvPr/>
            </p:nvSpPr>
            <p:spPr bwMode="auto">
              <a:xfrm>
                <a:off x="1800" y="1082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61462" name="Rectangle 134"/>
              <p:cNvSpPr>
                <a:spLocks noChangeArrowheads="1"/>
              </p:cNvSpPr>
              <p:nvPr/>
            </p:nvSpPr>
            <p:spPr bwMode="auto">
              <a:xfrm>
                <a:off x="2112" y="1082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61463" name="Rectangle 135"/>
              <p:cNvSpPr>
                <a:spLocks noChangeArrowheads="1"/>
              </p:cNvSpPr>
              <p:nvPr/>
            </p:nvSpPr>
            <p:spPr bwMode="auto">
              <a:xfrm>
                <a:off x="2710" y="1082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61464" name="Rectangle 136"/>
              <p:cNvSpPr>
                <a:spLocks noChangeArrowheads="1"/>
              </p:cNvSpPr>
              <p:nvPr/>
            </p:nvSpPr>
            <p:spPr bwMode="auto">
              <a:xfrm>
                <a:off x="3024" y="1082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61465" name="Rectangle 137"/>
              <p:cNvSpPr>
                <a:spLocks noChangeArrowheads="1"/>
              </p:cNvSpPr>
              <p:nvPr/>
            </p:nvSpPr>
            <p:spPr bwMode="auto">
              <a:xfrm>
                <a:off x="3504" y="1082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61466" name="Freeform 138"/>
              <p:cNvSpPr>
                <a:spLocks/>
              </p:cNvSpPr>
              <p:nvPr/>
            </p:nvSpPr>
            <p:spPr bwMode="auto">
              <a:xfrm>
                <a:off x="3073" y="12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7" name="Freeform 139"/>
              <p:cNvSpPr>
                <a:spLocks/>
              </p:cNvSpPr>
              <p:nvPr/>
            </p:nvSpPr>
            <p:spPr bwMode="auto">
              <a:xfrm>
                <a:off x="3234" y="12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8" name="Freeform 140"/>
              <p:cNvSpPr>
                <a:spLocks/>
              </p:cNvSpPr>
              <p:nvPr/>
            </p:nvSpPr>
            <p:spPr bwMode="auto">
              <a:xfrm>
                <a:off x="2690" y="11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Rectangle 141"/>
              <p:cNvSpPr>
                <a:spLocks noChangeArrowheads="1"/>
              </p:cNvSpPr>
              <p:nvPr/>
            </p:nvSpPr>
            <p:spPr bwMode="auto">
              <a:xfrm rot="5400000">
                <a:off x="2593" y="13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470" name="Rectangle 142"/>
              <p:cNvSpPr>
                <a:spLocks noChangeArrowheads="1"/>
              </p:cNvSpPr>
              <p:nvPr/>
            </p:nvSpPr>
            <p:spPr bwMode="auto">
              <a:xfrm>
                <a:off x="1824" y="1322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3"/>
              <p:cNvGrpSpPr>
                <a:grpSpLocks/>
              </p:cNvGrpSpPr>
              <p:nvPr/>
            </p:nvGrpSpPr>
            <p:grpSpPr bwMode="auto">
              <a:xfrm>
                <a:off x="1764" y="1288"/>
                <a:ext cx="340" cy="289"/>
                <a:chOff x="1935" y="1349"/>
                <a:chExt cx="340" cy="289"/>
              </a:xfrm>
            </p:grpSpPr>
            <p:sp>
              <p:nvSpPr>
                <p:cNvPr id="61485" name="Freeform 14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6" name="Freeform 14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72" name="Rectangle 146"/>
              <p:cNvSpPr>
                <a:spLocks noChangeArrowheads="1"/>
              </p:cNvSpPr>
              <p:nvPr/>
            </p:nvSpPr>
            <p:spPr bwMode="auto">
              <a:xfrm>
                <a:off x="2205" y="12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73" name="Freeform 147"/>
              <p:cNvSpPr>
                <a:spLocks/>
              </p:cNvSpPr>
              <p:nvPr/>
            </p:nvSpPr>
            <p:spPr bwMode="auto">
              <a:xfrm>
                <a:off x="2224" y="12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4" name="Freeform 148"/>
              <p:cNvSpPr>
                <a:spLocks/>
              </p:cNvSpPr>
              <p:nvPr/>
            </p:nvSpPr>
            <p:spPr bwMode="auto">
              <a:xfrm>
                <a:off x="2372" y="12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149"/>
              <p:cNvSpPr>
                <a:spLocks noChangeShapeType="1"/>
              </p:cNvSpPr>
              <p:nvPr/>
            </p:nvSpPr>
            <p:spPr bwMode="auto">
              <a:xfrm>
                <a:off x="2109" y="14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6" name="Freeform 150"/>
              <p:cNvSpPr>
                <a:spLocks/>
              </p:cNvSpPr>
              <p:nvPr/>
            </p:nvSpPr>
            <p:spPr bwMode="auto">
              <a:xfrm>
                <a:off x="2171" y="13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Line 151"/>
              <p:cNvSpPr>
                <a:spLocks noChangeShapeType="1"/>
              </p:cNvSpPr>
              <p:nvPr/>
            </p:nvSpPr>
            <p:spPr bwMode="auto">
              <a:xfrm>
                <a:off x="2525" y="13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8" name="Rectangle 152"/>
              <p:cNvSpPr>
                <a:spLocks noChangeArrowheads="1"/>
              </p:cNvSpPr>
              <p:nvPr/>
            </p:nvSpPr>
            <p:spPr bwMode="auto">
              <a:xfrm>
                <a:off x="3054" y="133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479" name="Rectangle 153"/>
              <p:cNvSpPr>
                <a:spLocks noChangeArrowheads="1"/>
              </p:cNvSpPr>
              <p:nvPr/>
            </p:nvSpPr>
            <p:spPr bwMode="auto">
              <a:xfrm>
                <a:off x="3514" y="12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80" name="Freeform 154"/>
              <p:cNvSpPr>
                <a:spLocks/>
              </p:cNvSpPr>
              <p:nvPr/>
            </p:nvSpPr>
            <p:spPr bwMode="auto">
              <a:xfrm>
                <a:off x="3682" y="12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1" name="Line 155"/>
              <p:cNvSpPr>
                <a:spLocks noChangeShapeType="1"/>
              </p:cNvSpPr>
              <p:nvPr/>
            </p:nvSpPr>
            <p:spPr bwMode="auto">
              <a:xfrm>
                <a:off x="3394" y="14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2" name="Line 156"/>
              <p:cNvSpPr>
                <a:spLocks noChangeShapeType="1"/>
              </p:cNvSpPr>
              <p:nvPr/>
            </p:nvSpPr>
            <p:spPr bwMode="auto">
              <a:xfrm>
                <a:off x="2910" y="14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3" name="Freeform 157"/>
              <p:cNvSpPr>
                <a:spLocks/>
              </p:cNvSpPr>
              <p:nvPr/>
            </p:nvSpPr>
            <p:spPr bwMode="auto">
              <a:xfrm>
                <a:off x="3031" y="14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4" name="Line 158"/>
              <p:cNvSpPr>
                <a:spLocks noChangeShapeType="1"/>
              </p:cNvSpPr>
              <p:nvPr/>
            </p:nvSpPr>
            <p:spPr bwMode="auto">
              <a:xfrm>
                <a:off x="2525" y="15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57738" y="2827236"/>
            <a:ext cx="842962" cy="1290637"/>
            <a:chOff x="4757738" y="2827236"/>
            <a:chExt cx="842962" cy="1290637"/>
          </a:xfrm>
        </p:grpSpPr>
        <p:sp>
          <p:nvSpPr>
            <p:cNvPr id="61451" name="Line 127"/>
            <p:cNvSpPr>
              <a:spLocks noChangeShapeType="1"/>
            </p:cNvSpPr>
            <p:nvPr/>
          </p:nvSpPr>
          <p:spPr bwMode="auto">
            <a:xfrm>
              <a:off x="4813300" y="2873273"/>
              <a:ext cx="101600" cy="5588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Line 128"/>
            <p:cNvSpPr>
              <a:spLocks noChangeShapeType="1"/>
            </p:cNvSpPr>
            <p:nvPr/>
          </p:nvSpPr>
          <p:spPr bwMode="auto">
            <a:xfrm>
              <a:off x="4813300" y="2873273"/>
              <a:ext cx="787400" cy="12446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Oval 159"/>
            <p:cNvSpPr>
              <a:spLocks noChangeArrowheads="1"/>
            </p:cNvSpPr>
            <p:nvPr/>
          </p:nvSpPr>
          <p:spPr bwMode="auto">
            <a:xfrm>
              <a:off x="4757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900738" y="2827236"/>
            <a:ext cx="631825" cy="2720975"/>
            <a:chOff x="5900738" y="2827236"/>
            <a:chExt cx="631825" cy="2720975"/>
          </a:xfrm>
        </p:grpSpPr>
        <p:sp>
          <p:nvSpPr>
            <p:cNvPr id="61450" name="Line 126"/>
            <p:cNvSpPr>
              <a:spLocks noChangeShapeType="1"/>
            </p:cNvSpPr>
            <p:nvPr/>
          </p:nvSpPr>
          <p:spPr bwMode="auto">
            <a:xfrm>
              <a:off x="5930900" y="2873273"/>
              <a:ext cx="601663" cy="267493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Oval 160"/>
            <p:cNvSpPr>
              <a:spLocks noChangeArrowheads="1"/>
            </p:cNvSpPr>
            <p:nvPr/>
          </p:nvSpPr>
          <p:spPr bwMode="auto">
            <a:xfrm>
              <a:off x="5900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Line 162"/>
            <p:cNvSpPr>
              <a:spLocks noChangeShapeType="1"/>
            </p:cNvSpPr>
            <p:nvPr/>
          </p:nvSpPr>
          <p:spPr bwMode="auto">
            <a:xfrm>
              <a:off x="5930900" y="2873273"/>
              <a:ext cx="0" cy="21590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 smtClean="0">
                <a:solidFill>
                  <a:schemeClr val="accent1"/>
                </a:solidFill>
              </a:rPr>
              <a:t> Forwarding (1/2)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86000"/>
            <a:ext cx="8778240" cy="4045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199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What changes need to be made here?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for Forwarding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Handled by </a:t>
            </a:r>
            <a:r>
              <a:rPr lang="en-US" i="1" dirty="0" smtClean="0"/>
              <a:t>forwarding unit</a:t>
            </a:r>
            <a:endParaRPr lang="en-US" i="1" dirty="0"/>
          </a:p>
        </p:txBody>
      </p:sp>
      <p:pic>
        <p:nvPicPr>
          <p:cNvPr id="7" name="Picture 6" descr="f04-54-P374493-bottom"/>
          <p:cNvPicPr>
            <a:picLocks noChangeAspect="1" noChangeArrowheads="1"/>
          </p:cNvPicPr>
          <p:nvPr/>
        </p:nvPicPr>
        <p:blipFill>
          <a:blip r:embed="rId3"/>
          <a:srcRect b="4104"/>
          <a:stretch>
            <a:fillRect/>
          </a:stretch>
        </p:blipFill>
        <p:spPr bwMode="auto">
          <a:xfrm>
            <a:off x="1331913" y="2194560"/>
            <a:ext cx="6618287" cy="42291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(1/4)</a:t>
            </a:r>
          </a:p>
        </p:txBody>
      </p:sp>
      <p:sp>
        <p:nvSpPr>
          <p:cNvPr id="63491" name="Content Placeholder 7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Recall:</a:t>
            </a:r>
            <a:r>
              <a:rPr lang="en-US" dirty="0" smtClean="0">
                <a:ea typeface="ＭＳ Ｐゴシック" pitchFamily="34" charset="-128"/>
              </a:rPr>
              <a:t>  Dataflow backwards in time are hazards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Can’t solve all cases with forwarding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>
                <a:ea typeface="ＭＳ Ｐゴシック" pitchFamily="34" charset="-128"/>
              </a:rPr>
              <a:t>Must </a:t>
            </a:r>
            <a:r>
              <a:rPr lang="en-US" i="1" dirty="0" smtClean="0">
                <a:ea typeface="ＭＳ Ｐゴシック" pitchFamily="34" charset="-128"/>
              </a:rPr>
              <a:t>stall</a:t>
            </a:r>
            <a:r>
              <a:rPr lang="en-US" dirty="0" smtClean="0">
                <a:ea typeface="ＭＳ Ｐゴシック" pitchFamily="34" charset="-128"/>
              </a:rPr>
              <a:t> instruction dependent on load, then forward (more hardware)</a:t>
            </a:r>
            <a:endParaRPr lang="en-US" sz="2000" dirty="0" smtClean="0">
              <a:latin typeface="Times" charset="0"/>
              <a:ea typeface="ＭＳ Ｐゴシック" pitchFamily="34" charset="-128"/>
            </a:endParaRPr>
          </a:p>
          <a:p>
            <a:pPr>
              <a:buNone/>
            </a:pPr>
            <a:endParaRPr lang="en-US" sz="3600" dirty="0" smtClean="0">
              <a:ea typeface="ＭＳ Ｐゴシック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4752" y="2651760"/>
            <a:ext cx="6256337" cy="2193926"/>
            <a:chOff x="1444752" y="2286000"/>
            <a:chExt cx="6256337" cy="2193926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272089" y="2286000"/>
              <a:ext cx="3429000" cy="2193926"/>
              <a:chOff x="2320" y="1021"/>
              <a:chExt cx="2160" cy="1382"/>
            </a:xfrm>
          </p:grpSpPr>
          <p:sp>
            <p:nvSpPr>
              <p:cNvPr id="63554" name="Line 5"/>
              <p:cNvSpPr>
                <a:spLocks noChangeShapeType="1"/>
              </p:cNvSpPr>
              <p:nvPr/>
            </p:nvSpPr>
            <p:spPr bwMode="auto">
              <a:xfrm>
                <a:off x="232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5" name="Line 6"/>
              <p:cNvSpPr>
                <a:spLocks noChangeShapeType="1"/>
              </p:cNvSpPr>
              <p:nvPr/>
            </p:nvSpPr>
            <p:spPr bwMode="auto">
              <a:xfrm>
                <a:off x="2752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6" name="Line 7"/>
              <p:cNvSpPr>
                <a:spLocks noChangeShapeType="1"/>
              </p:cNvSpPr>
              <p:nvPr/>
            </p:nvSpPr>
            <p:spPr bwMode="auto">
              <a:xfrm>
                <a:off x="3184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7" name="Line 8"/>
              <p:cNvSpPr>
                <a:spLocks noChangeShapeType="1"/>
              </p:cNvSpPr>
              <p:nvPr/>
            </p:nvSpPr>
            <p:spPr bwMode="auto">
              <a:xfrm>
                <a:off x="3616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8" name="Line 9"/>
              <p:cNvSpPr>
                <a:spLocks noChangeShapeType="1"/>
              </p:cNvSpPr>
              <p:nvPr/>
            </p:nvSpPr>
            <p:spPr bwMode="auto">
              <a:xfrm>
                <a:off x="4048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9" name="Line 10"/>
              <p:cNvSpPr>
                <a:spLocks noChangeShapeType="1"/>
              </p:cNvSpPr>
              <p:nvPr/>
            </p:nvSpPr>
            <p:spPr bwMode="auto">
              <a:xfrm>
                <a:off x="448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44752" y="3365500"/>
              <a:ext cx="6191250" cy="814388"/>
              <a:chOff x="539" y="2008"/>
              <a:chExt cx="3900" cy="513"/>
            </a:xfrm>
          </p:grpSpPr>
          <p:sp>
            <p:nvSpPr>
              <p:cNvPr id="63526" name="Freeform 14" descr="25%"/>
              <p:cNvSpPr>
                <a:spLocks/>
              </p:cNvSpPr>
              <p:nvPr/>
            </p:nvSpPr>
            <p:spPr bwMode="auto">
              <a:xfrm>
                <a:off x="2970" y="210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7" name="Rectangle 15"/>
              <p:cNvSpPr>
                <a:spLocks noChangeArrowheads="1"/>
              </p:cNvSpPr>
              <p:nvPr/>
            </p:nvSpPr>
            <p:spPr bwMode="auto">
              <a:xfrm>
                <a:off x="539" y="2105"/>
                <a:ext cx="168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sub $t3,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,$t2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78" y="2008"/>
                <a:ext cx="223" cy="481"/>
                <a:chOff x="3278" y="1701"/>
                <a:chExt cx="223" cy="481"/>
              </a:xfrm>
            </p:grpSpPr>
            <p:sp>
              <p:nvSpPr>
                <p:cNvPr id="63552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3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62" y="2104"/>
                <a:ext cx="340" cy="289"/>
                <a:chOff x="2362" y="1797"/>
                <a:chExt cx="340" cy="289"/>
              </a:xfrm>
            </p:grpSpPr>
            <p:sp>
              <p:nvSpPr>
                <p:cNvPr id="63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3550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51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3530" name="Rectangle 24"/>
              <p:cNvSpPr>
                <a:spLocks noChangeArrowheads="1"/>
              </p:cNvSpPr>
              <p:nvPr/>
            </p:nvSpPr>
            <p:spPr bwMode="auto">
              <a:xfrm>
                <a:off x="2803" y="211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3531" name="Freeform 25"/>
              <p:cNvSpPr>
                <a:spLocks/>
              </p:cNvSpPr>
              <p:nvPr/>
            </p:nvSpPr>
            <p:spPr bwMode="auto">
              <a:xfrm>
                <a:off x="2822" y="210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2" name="Line 26"/>
              <p:cNvSpPr>
                <a:spLocks noChangeShapeType="1"/>
              </p:cNvSpPr>
              <p:nvPr/>
            </p:nvSpPr>
            <p:spPr bwMode="auto">
              <a:xfrm>
                <a:off x="2707" y="22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3" name="Freeform 27"/>
              <p:cNvSpPr>
                <a:spLocks/>
              </p:cNvSpPr>
              <p:nvPr/>
            </p:nvSpPr>
            <p:spPr bwMode="auto">
              <a:xfrm>
                <a:off x="2769" y="215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4" name="Line 28"/>
              <p:cNvSpPr>
                <a:spLocks noChangeShapeType="1"/>
              </p:cNvSpPr>
              <p:nvPr/>
            </p:nvSpPr>
            <p:spPr bwMode="auto">
              <a:xfrm>
                <a:off x="3123" y="215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5" name="Rectangle 29"/>
              <p:cNvSpPr>
                <a:spLocks noChangeArrowheads="1"/>
              </p:cNvSpPr>
              <p:nvPr/>
            </p:nvSpPr>
            <p:spPr bwMode="auto">
              <a:xfrm>
                <a:off x="3620" y="210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671" y="2104"/>
                <a:ext cx="325" cy="289"/>
                <a:chOff x="3671" y="1797"/>
                <a:chExt cx="325" cy="289"/>
              </a:xfrm>
            </p:grpSpPr>
            <p:sp>
              <p:nvSpPr>
                <p:cNvPr id="63546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7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7" name="Rectangle 33"/>
              <p:cNvSpPr>
                <a:spLocks noChangeArrowheads="1"/>
              </p:cNvSpPr>
              <p:nvPr/>
            </p:nvSpPr>
            <p:spPr bwMode="auto">
              <a:xfrm>
                <a:off x="4112" y="210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139" y="2104"/>
                <a:ext cx="284" cy="289"/>
                <a:chOff x="4139" y="1797"/>
                <a:chExt cx="284" cy="289"/>
              </a:xfrm>
            </p:grpSpPr>
            <p:sp>
              <p:nvSpPr>
                <p:cNvPr id="63544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5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9" name="Line 37"/>
              <p:cNvSpPr>
                <a:spLocks noChangeShapeType="1"/>
              </p:cNvSpPr>
              <p:nvPr/>
            </p:nvSpPr>
            <p:spPr bwMode="auto">
              <a:xfrm>
                <a:off x="3992" y="224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0" name="Line 38"/>
              <p:cNvSpPr>
                <a:spLocks noChangeShapeType="1"/>
              </p:cNvSpPr>
              <p:nvPr/>
            </p:nvSpPr>
            <p:spPr bwMode="auto">
              <a:xfrm>
                <a:off x="3508" y="224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1" name="Freeform 39"/>
              <p:cNvSpPr>
                <a:spLocks/>
              </p:cNvSpPr>
              <p:nvPr/>
            </p:nvSpPr>
            <p:spPr bwMode="auto">
              <a:xfrm>
                <a:off x="3629" y="224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2" name="Line 40"/>
              <p:cNvSpPr>
                <a:spLocks noChangeShapeType="1"/>
              </p:cNvSpPr>
              <p:nvPr/>
            </p:nvSpPr>
            <p:spPr bwMode="auto">
              <a:xfrm>
                <a:off x="3123" y="23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3" name="Freeform 41"/>
              <p:cNvSpPr>
                <a:spLocks/>
              </p:cNvSpPr>
              <p:nvPr/>
            </p:nvSpPr>
            <p:spPr bwMode="auto">
              <a:xfrm>
                <a:off x="3216" y="224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496" name="Freeform 44" descr="25%"/>
            <p:cNvSpPr>
              <a:spLocks/>
            </p:cNvSpPr>
            <p:nvPr/>
          </p:nvSpPr>
          <p:spPr bwMode="auto">
            <a:xfrm>
              <a:off x="6481889" y="2806700"/>
              <a:ext cx="225425" cy="458788"/>
            </a:xfrm>
            <a:custGeom>
              <a:avLst/>
              <a:gdLst>
                <a:gd name="T0" fmla="*/ 223838 w 142"/>
                <a:gd name="T1" fmla="*/ 0 h 289"/>
                <a:gd name="T2" fmla="*/ 0 w 142"/>
                <a:gd name="T3" fmla="*/ 0 h 289"/>
                <a:gd name="T4" fmla="*/ 0 w 142"/>
                <a:gd name="T5" fmla="*/ 457200 h 289"/>
                <a:gd name="T6" fmla="*/ 223838 w 142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289"/>
                <a:gd name="T14" fmla="*/ 142 w 142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45"/>
            <p:cNvSpPr>
              <a:spLocks noChangeArrowheads="1"/>
            </p:cNvSpPr>
            <p:nvPr/>
          </p:nvSpPr>
          <p:spPr bwMode="auto">
            <a:xfrm>
              <a:off x="1470152" y="2795588"/>
              <a:ext cx="223837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,0($t1)</a:t>
              </a:r>
            </a:p>
          </p:txBody>
        </p:sp>
        <p:sp>
          <p:nvSpPr>
            <p:cNvPr id="63498" name="Rectangle 46"/>
            <p:cNvSpPr>
              <a:spLocks noChangeArrowheads="1"/>
            </p:cNvSpPr>
            <p:nvPr/>
          </p:nvSpPr>
          <p:spPr bwMode="auto">
            <a:xfrm>
              <a:off x="3718052" y="2479675"/>
              <a:ext cx="3968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IF</a:t>
              </a:r>
            </a:p>
          </p:txBody>
        </p:sp>
        <p:sp>
          <p:nvSpPr>
            <p:cNvPr id="63499" name="Rectangle 47"/>
            <p:cNvSpPr>
              <a:spLocks noChangeArrowheads="1"/>
            </p:cNvSpPr>
            <p:nvPr/>
          </p:nvSpPr>
          <p:spPr bwMode="auto">
            <a:xfrm>
              <a:off x="4246689" y="2479675"/>
              <a:ext cx="7905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Arial" pitchFamily="34" charset="0"/>
                </a:rPr>
                <a:t>ID/RF</a:t>
              </a:r>
            </a:p>
          </p:txBody>
        </p:sp>
        <p:sp>
          <p:nvSpPr>
            <p:cNvPr id="63500" name="Rectangle 48"/>
            <p:cNvSpPr>
              <a:spLocks noChangeArrowheads="1"/>
            </p:cNvSpPr>
            <p:nvPr/>
          </p:nvSpPr>
          <p:spPr bwMode="auto">
            <a:xfrm>
              <a:off x="5165852" y="2479675"/>
              <a:ext cx="4984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EX</a:t>
              </a:r>
            </a:p>
          </p:txBody>
        </p:sp>
        <p:sp>
          <p:nvSpPr>
            <p:cNvPr id="63501" name="Rectangle 49"/>
            <p:cNvSpPr>
              <a:spLocks noChangeArrowheads="1"/>
            </p:cNvSpPr>
            <p:nvPr/>
          </p:nvSpPr>
          <p:spPr bwMode="auto">
            <a:xfrm>
              <a:off x="5694489" y="2463800"/>
              <a:ext cx="7270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MEM</a:t>
              </a:r>
            </a:p>
          </p:txBody>
        </p:sp>
        <p:sp>
          <p:nvSpPr>
            <p:cNvPr id="63502" name="Rectangle 50"/>
            <p:cNvSpPr>
              <a:spLocks noChangeArrowheads="1"/>
            </p:cNvSpPr>
            <p:nvPr/>
          </p:nvSpPr>
          <p:spPr bwMode="auto">
            <a:xfrm>
              <a:off x="6456489" y="2479675"/>
              <a:ext cx="5746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WB</a:t>
              </a:r>
            </a:p>
          </p:txBody>
        </p:sp>
        <p:sp>
          <p:nvSpPr>
            <p:cNvPr id="63503" name="Freeform 51"/>
            <p:cNvSpPr>
              <a:spLocks/>
            </p:cNvSpPr>
            <p:nvPr/>
          </p:nvSpPr>
          <p:spPr bwMode="auto">
            <a:xfrm>
              <a:off x="5130927" y="2654300"/>
              <a:ext cx="338137" cy="763588"/>
            </a:xfrm>
            <a:custGeom>
              <a:avLst/>
              <a:gdLst>
                <a:gd name="T0" fmla="*/ 0 w 213"/>
                <a:gd name="T1" fmla="*/ 508000 h 481"/>
                <a:gd name="T2" fmla="*/ 112712 w 213"/>
                <a:gd name="T3" fmla="*/ 381000 h 481"/>
                <a:gd name="T4" fmla="*/ 0 w 213"/>
                <a:gd name="T5" fmla="*/ 254000 h 481"/>
                <a:gd name="T6" fmla="*/ 0 w 213"/>
                <a:gd name="T7" fmla="*/ 0 h 481"/>
                <a:gd name="T8" fmla="*/ 336550 w 213"/>
                <a:gd name="T9" fmla="*/ 254000 h 481"/>
                <a:gd name="T10" fmla="*/ 336550 w 213"/>
                <a:gd name="T11" fmla="*/ 508000 h 481"/>
                <a:gd name="T12" fmla="*/ 0 w 213"/>
                <a:gd name="T13" fmla="*/ 762000 h 481"/>
                <a:gd name="T14" fmla="*/ 0 w 213"/>
                <a:gd name="T15" fmla="*/ 508000 h 4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481"/>
                <a:gd name="T26" fmla="*/ 213 w 213"/>
                <a:gd name="T27" fmla="*/ 481 h 4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Rectangle 52"/>
            <p:cNvSpPr>
              <a:spLocks noChangeArrowheads="1"/>
            </p:cNvSpPr>
            <p:nvPr/>
          </p:nvSpPr>
          <p:spPr bwMode="auto">
            <a:xfrm rot="5400000">
              <a:off x="4976940" y="2849562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ALU</a:t>
              </a:r>
            </a:p>
          </p:txBody>
        </p:sp>
        <p:sp>
          <p:nvSpPr>
            <p:cNvPr id="63505" name="Rectangle 53"/>
            <p:cNvSpPr>
              <a:spLocks noChangeArrowheads="1"/>
            </p:cNvSpPr>
            <p:nvPr/>
          </p:nvSpPr>
          <p:spPr bwMode="auto">
            <a:xfrm>
              <a:off x="3756152" y="2860675"/>
              <a:ext cx="36195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I$</a:t>
              </a: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660902" y="2806700"/>
              <a:ext cx="539750" cy="458788"/>
              <a:chOff x="1935" y="1349"/>
              <a:chExt cx="340" cy="289"/>
            </a:xfrm>
          </p:grpSpPr>
          <p:sp>
            <p:nvSpPr>
              <p:cNvPr id="63524" name="Freeform 55"/>
              <p:cNvSpPr>
                <a:spLocks/>
              </p:cNvSpPr>
              <p:nvPr/>
            </p:nvSpPr>
            <p:spPr bwMode="auto">
              <a:xfrm>
                <a:off x="1935" y="1349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5" name="Freeform 56"/>
              <p:cNvSpPr>
                <a:spLocks/>
              </p:cNvSpPr>
              <p:nvPr/>
            </p:nvSpPr>
            <p:spPr bwMode="auto">
              <a:xfrm>
                <a:off x="2104" y="1349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07" name="Rectangle 57"/>
            <p:cNvSpPr>
              <a:spLocks noChangeArrowheads="1"/>
            </p:cNvSpPr>
            <p:nvPr/>
          </p:nvSpPr>
          <p:spPr bwMode="auto">
            <a:xfrm>
              <a:off x="4360989" y="2817813"/>
              <a:ext cx="5191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08" name="Freeform 58"/>
            <p:cNvSpPr>
              <a:spLocks/>
            </p:cNvSpPr>
            <p:nvPr/>
          </p:nvSpPr>
          <p:spPr bwMode="auto">
            <a:xfrm>
              <a:off x="4391152" y="2806700"/>
              <a:ext cx="236537" cy="458788"/>
            </a:xfrm>
            <a:custGeom>
              <a:avLst/>
              <a:gdLst>
                <a:gd name="T0" fmla="*/ 234950 w 149"/>
                <a:gd name="T1" fmla="*/ 0 h 289"/>
                <a:gd name="T2" fmla="*/ 0 w 149"/>
                <a:gd name="T3" fmla="*/ 0 h 289"/>
                <a:gd name="T4" fmla="*/ 0 w 149"/>
                <a:gd name="T5" fmla="*/ 457200 h 289"/>
                <a:gd name="T6" fmla="*/ 234950 w 149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289"/>
                <a:gd name="T14" fmla="*/ 149 w 14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59"/>
            <p:cNvSpPr>
              <a:spLocks/>
            </p:cNvSpPr>
            <p:nvPr/>
          </p:nvSpPr>
          <p:spPr bwMode="auto">
            <a:xfrm>
              <a:off x="4626102" y="2806700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60"/>
            <p:cNvSpPr>
              <a:spLocks noChangeShapeType="1"/>
            </p:cNvSpPr>
            <p:nvPr/>
          </p:nvSpPr>
          <p:spPr bwMode="auto">
            <a:xfrm>
              <a:off x="4208589" y="30353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Freeform 61"/>
            <p:cNvSpPr>
              <a:spLocks/>
            </p:cNvSpPr>
            <p:nvPr/>
          </p:nvSpPr>
          <p:spPr bwMode="auto">
            <a:xfrm>
              <a:off x="4307014" y="2882900"/>
              <a:ext cx="76200" cy="153988"/>
            </a:xfrm>
            <a:custGeom>
              <a:avLst/>
              <a:gdLst>
                <a:gd name="T0" fmla="*/ 0 w 48"/>
                <a:gd name="T1" fmla="*/ 152400 h 97"/>
                <a:gd name="T2" fmla="*/ 0 w 48"/>
                <a:gd name="T3" fmla="*/ 0 h 97"/>
                <a:gd name="T4" fmla="*/ 74613 w 48"/>
                <a:gd name="T5" fmla="*/ 0 h 97"/>
                <a:gd name="T6" fmla="*/ 74613 w 48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7"/>
                <a:gd name="T14" fmla="*/ 48 w 48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62"/>
            <p:cNvSpPr>
              <a:spLocks noChangeShapeType="1"/>
            </p:cNvSpPr>
            <p:nvPr/>
          </p:nvSpPr>
          <p:spPr bwMode="auto">
            <a:xfrm>
              <a:off x="4868989" y="28829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Rectangle 63"/>
            <p:cNvSpPr>
              <a:spLocks noChangeArrowheads="1"/>
            </p:cNvSpPr>
            <p:nvPr/>
          </p:nvSpPr>
          <p:spPr bwMode="auto">
            <a:xfrm>
              <a:off x="5708777" y="2876550"/>
              <a:ext cx="47942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 D$</a:t>
              </a:r>
            </a:p>
          </p:txBody>
        </p:sp>
        <p:sp>
          <p:nvSpPr>
            <p:cNvPr id="63514" name="Rectangle 64"/>
            <p:cNvSpPr>
              <a:spLocks noChangeArrowheads="1"/>
            </p:cNvSpPr>
            <p:nvPr/>
          </p:nvSpPr>
          <p:spPr bwMode="auto">
            <a:xfrm>
              <a:off x="6439027" y="2809875"/>
              <a:ext cx="519112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15" name="Freeform 65"/>
            <p:cNvSpPr>
              <a:spLocks/>
            </p:cNvSpPr>
            <p:nvPr/>
          </p:nvSpPr>
          <p:spPr bwMode="auto">
            <a:xfrm>
              <a:off x="6705727" y="2806700"/>
              <a:ext cx="227012" cy="458788"/>
            </a:xfrm>
            <a:custGeom>
              <a:avLst/>
              <a:gdLst>
                <a:gd name="T0" fmla="*/ 0 w 143"/>
                <a:gd name="T1" fmla="*/ 0 h 289"/>
                <a:gd name="T2" fmla="*/ 225425 w 143"/>
                <a:gd name="T3" fmla="*/ 0 h 289"/>
                <a:gd name="T4" fmla="*/ 225425 w 143"/>
                <a:gd name="T5" fmla="*/ 457200 h 289"/>
                <a:gd name="T6" fmla="*/ 0 w 143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289"/>
                <a:gd name="T14" fmla="*/ 143 w 143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66"/>
            <p:cNvSpPr>
              <a:spLocks noChangeShapeType="1"/>
            </p:cNvSpPr>
            <p:nvPr/>
          </p:nvSpPr>
          <p:spPr bwMode="auto">
            <a:xfrm>
              <a:off x="6248527" y="3035300"/>
              <a:ext cx="2206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Line 67"/>
            <p:cNvSpPr>
              <a:spLocks noChangeShapeType="1"/>
            </p:cNvSpPr>
            <p:nvPr/>
          </p:nvSpPr>
          <p:spPr bwMode="auto">
            <a:xfrm>
              <a:off x="5480177" y="3035300"/>
              <a:ext cx="2460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Freeform 68"/>
            <p:cNvSpPr>
              <a:spLocks/>
            </p:cNvSpPr>
            <p:nvPr/>
          </p:nvSpPr>
          <p:spPr bwMode="auto">
            <a:xfrm>
              <a:off x="5672264" y="3035300"/>
              <a:ext cx="684213" cy="306388"/>
            </a:xfrm>
            <a:custGeom>
              <a:avLst/>
              <a:gdLst>
                <a:gd name="T0" fmla="*/ 0 w 431"/>
                <a:gd name="T1" fmla="*/ 0 h 193"/>
                <a:gd name="T2" fmla="*/ 0 w 431"/>
                <a:gd name="T3" fmla="*/ 304800 h 193"/>
                <a:gd name="T4" fmla="*/ 620713 w 431"/>
                <a:gd name="T5" fmla="*/ 304800 h 193"/>
                <a:gd name="T6" fmla="*/ 620713 w 431"/>
                <a:gd name="T7" fmla="*/ 101600 h 193"/>
                <a:gd name="T8" fmla="*/ 682625 w 431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93"/>
                <a:gd name="T17" fmla="*/ 431 w 431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69"/>
            <p:cNvSpPr>
              <a:spLocks noChangeShapeType="1"/>
            </p:cNvSpPr>
            <p:nvPr/>
          </p:nvSpPr>
          <p:spPr bwMode="auto">
            <a:xfrm>
              <a:off x="4868989" y="31877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Freeform 70"/>
            <p:cNvSpPr>
              <a:spLocks/>
            </p:cNvSpPr>
            <p:nvPr/>
          </p:nvSpPr>
          <p:spPr bwMode="auto">
            <a:xfrm>
              <a:off x="5016627" y="3027363"/>
              <a:ext cx="534987" cy="441325"/>
            </a:xfrm>
            <a:custGeom>
              <a:avLst/>
              <a:gdLst>
                <a:gd name="T0" fmla="*/ 0 w 337"/>
                <a:gd name="T1" fmla="*/ 160338 h 278"/>
                <a:gd name="T2" fmla="*/ 0 w 337"/>
                <a:gd name="T3" fmla="*/ 439738 h 278"/>
                <a:gd name="T4" fmla="*/ 466725 w 337"/>
                <a:gd name="T5" fmla="*/ 439738 h 278"/>
                <a:gd name="T6" fmla="*/ 466725 w 337"/>
                <a:gd name="T7" fmla="*/ 142875 h 278"/>
                <a:gd name="T8" fmla="*/ 533400 w 337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278"/>
                <a:gd name="T17" fmla="*/ 337 w 337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5711952" y="2843213"/>
              <a:ext cx="515937" cy="458787"/>
              <a:chOff x="3671" y="1797"/>
              <a:chExt cx="325" cy="289"/>
            </a:xfrm>
          </p:grpSpPr>
          <p:sp>
            <p:nvSpPr>
              <p:cNvPr id="63522" name="Freeform 72"/>
              <p:cNvSpPr>
                <a:spLocks/>
              </p:cNvSpPr>
              <p:nvPr/>
            </p:nvSpPr>
            <p:spPr bwMode="auto">
              <a:xfrm>
                <a:off x="3671" y="1797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3" name="Freeform 73"/>
              <p:cNvSpPr>
                <a:spLocks/>
              </p:cNvSpPr>
              <p:nvPr/>
            </p:nvSpPr>
            <p:spPr bwMode="auto">
              <a:xfrm>
                <a:off x="3832" y="1797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653456" y="3374136"/>
            <a:ext cx="714133" cy="687994"/>
            <a:chOff x="5653456" y="3006725"/>
            <a:chExt cx="714133" cy="687994"/>
          </a:xfrm>
        </p:grpSpPr>
        <p:sp>
          <p:nvSpPr>
            <p:cNvPr id="63494" name="Line 42"/>
            <p:cNvSpPr>
              <a:spLocks noChangeShapeType="1"/>
            </p:cNvSpPr>
            <p:nvPr/>
          </p:nvSpPr>
          <p:spPr bwMode="auto">
            <a:xfrm flipH="1">
              <a:off x="5653456" y="3076575"/>
              <a:ext cx="647331" cy="6181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Oval 43"/>
            <p:cNvSpPr>
              <a:spLocks noChangeArrowheads="1"/>
            </p:cNvSpPr>
            <p:nvPr/>
          </p:nvSpPr>
          <p:spPr bwMode="auto">
            <a:xfrm>
              <a:off x="6273927" y="3006725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(2/4)</a:t>
            </a:r>
          </a:p>
        </p:txBody>
      </p:sp>
      <p:sp>
        <p:nvSpPr>
          <p:cNvPr id="65539" name="Content Placeholder 13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444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i="1" dirty="0" smtClean="0">
                <a:ea typeface="ＭＳ Ｐゴシック" pitchFamily="34" charset="-128"/>
              </a:rPr>
              <a:t>Hardware</a:t>
            </a:r>
            <a:r>
              <a:rPr 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stalls pipeline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Called “hardware interlock”</a:t>
            </a:r>
            <a:endParaRPr lang="en-US" sz="1600" dirty="0" smtClean="0">
              <a:latin typeface="Times" charset="0"/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5544" name="Line 101"/>
          <p:cNvSpPr>
            <a:spLocks noChangeShapeType="1"/>
          </p:cNvSpPr>
          <p:nvPr/>
        </p:nvSpPr>
        <p:spPr bwMode="auto">
          <a:xfrm>
            <a:off x="5954713" y="3100388"/>
            <a:ext cx="168275" cy="71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522287" y="2532063"/>
            <a:ext cx="8316913" cy="3868420"/>
            <a:chOff x="522287" y="2532063"/>
            <a:chExt cx="8316913" cy="386842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211513" y="2560320"/>
              <a:ext cx="4800600" cy="3840163"/>
              <a:chOff x="1934" y="1056"/>
              <a:chExt cx="3024" cy="2419"/>
            </a:xfrm>
          </p:grpSpPr>
          <p:sp>
            <p:nvSpPr>
              <p:cNvPr id="65547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9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0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1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2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3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4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31812" y="3578227"/>
              <a:ext cx="7458075" cy="823913"/>
              <a:chOff x="246" y="1897"/>
              <a:chExt cx="4698" cy="519"/>
            </a:xfrm>
            <a:noFill/>
          </p:grpSpPr>
          <p:sp>
            <p:nvSpPr>
              <p:cNvPr id="2790414" name="Rectangle 14"/>
              <p:cNvSpPr>
                <a:spLocks noChangeArrowheads="1"/>
              </p:cNvSpPr>
              <p:nvPr/>
            </p:nvSpPr>
            <p:spPr bwMode="auto">
              <a:xfrm>
                <a:off x="246" y="1961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sub $t3,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,$t2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415" name="Freeform 15" descr="25%"/>
              <p:cNvSpPr>
                <a:spLocks/>
              </p:cNvSpPr>
              <p:nvPr/>
            </p:nvSpPr>
            <p:spPr bwMode="auto">
              <a:xfrm>
                <a:off x="2995" y="199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782" y="1897"/>
                <a:ext cx="225" cy="481"/>
                <a:chOff x="3276" y="1701"/>
                <a:chExt cx="225" cy="481"/>
              </a:xfrm>
              <a:grpFill/>
            </p:grpSpPr>
            <p:sp>
              <p:nvSpPr>
                <p:cNvPr id="2790417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18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89" y="1823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87" y="1999"/>
                <a:ext cx="340" cy="289"/>
                <a:chOff x="2362" y="1797"/>
                <a:chExt cx="340" cy="289"/>
              </a:xfrm>
              <a:grpFill/>
            </p:grpSpPr>
            <p:sp>
              <p:nvSpPr>
                <p:cNvPr id="27904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  <a:grpFill/>
              </p:grpSpPr>
              <p:sp>
                <p:nvSpPr>
                  <p:cNvPr id="279042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2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24" name="Rectangle 24"/>
              <p:cNvSpPr>
                <a:spLocks noChangeArrowheads="1"/>
              </p:cNvSpPr>
              <p:nvPr/>
            </p:nvSpPr>
            <p:spPr bwMode="auto">
              <a:xfrm>
                <a:off x="2828" y="2006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25" name="Freeform 25"/>
              <p:cNvSpPr>
                <a:spLocks/>
              </p:cNvSpPr>
              <p:nvPr/>
            </p:nvSpPr>
            <p:spPr bwMode="auto">
              <a:xfrm>
                <a:off x="2847" y="199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6" name="Line 26"/>
              <p:cNvSpPr>
                <a:spLocks noChangeShapeType="1"/>
              </p:cNvSpPr>
              <p:nvPr/>
            </p:nvSpPr>
            <p:spPr bwMode="auto">
              <a:xfrm>
                <a:off x="2732" y="2143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7" name="Freeform 27"/>
              <p:cNvSpPr>
                <a:spLocks/>
              </p:cNvSpPr>
              <p:nvPr/>
            </p:nvSpPr>
            <p:spPr bwMode="auto">
              <a:xfrm>
                <a:off x="2794" y="2047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8" name="Line 28"/>
              <p:cNvSpPr>
                <a:spLocks noChangeShapeType="1"/>
              </p:cNvSpPr>
              <p:nvPr/>
            </p:nvSpPr>
            <p:spPr bwMode="auto">
              <a:xfrm>
                <a:off x="3628" y="204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9" name="Rectangle 29"/>
              <p:cNvSpPr>
                <a:spLocks noChangeArrowheads="1"/>
              </p:cNvSpPr>
              <p:nvPr/>
            </p:nvSpPr>
            <p:spPr bwMode="auto">
              <a:xfrm>
                <a:off x="4125" y="20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176" y="1999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431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2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3" name="Rectangle 33"/>
              <p:cNvSpPr>
                <a:spLocks noChangeArrowheads="1"/>
              </p:cNvSpPr>
              <p:nvPr/>
            </p:nvSpPr>
            <p:spPr bwMode="auto">
              <a:xfrm>
                <a:off x="4617" y="2001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644" y="1999"/>
                <a:ext cx="284" cy="289"/>
                <a:chOff x="4139" y="1797"/>
                <a:chExt cx="284" cy="289"/>
              </a:xfrm>
              <a:grpFill/>
            </p:grpSpPr>
            <p:sp>
              <p:nvSpPr>
                <p:cNvPr id="2790435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6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7" name="Line 37"/>
              <p:cNvSpPr>
                <a:spLocks noChangeShapeType="1"/>
              </p:cNvSpPr>
              <p:nvPr/>
            </p:nvSpPr>
            <p:spPr bwMode="auto">
              <a:xfrm>
                <a:off x="4497" y="2143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8" name="Line 38"/>
              <p:cNvSpPr>
                <a:spLocks noChangeShapeType="1"/>
              </p:cNvSpPr>
              <p:nvPr/>
            </p:nvSpPr>
            <p:spPr bwMode="auto">
              <a:xfrm>
                <a:off x="4013" y="2143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9" name="Freeform 39"/>
              <p:cNvSpPr>
                <a:spLocks/>
              </p:cNvSpPr>
              <p:nvPr/>
            </p:nvSpPr>
            <p:spPr bwMode="auto">
              <a:xfrm>
                <a:off x="4134" y="2143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0" name="Line 40"/>
              <p:cNvSpPr>
                <a:spLocks noChangeShapeType="1"/>
              </p:cNvSpPr>
              <p:nvPr/>
            </p:nvSpPr>
            <p:spPr bwMode="auto">
              <a:xfrm>
                <a:off x="3628" y="223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1" name="Freeform 41"/>
              <p:cNvSpPr>
                <a:spLocks/>
              </p:cNvSpPr>
              <p:nvPr/>
            </p:nvSpPr>
            <p:spPr bwMode="auto">
              <a:xfrm>
                <a:off x="3721" y="2138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155" y="1899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43" name="AutoShape 4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522287" y="4440237"/>
              <a:ext cx="8104188" cy="814388"/>
              <a:chOff x="240" y="2440"/>
              <a:chExt cx="5105" cy="513"/>
            </a:xfrm>
            <a:noFill/>
          </p:grpSpPr>
          <p:sp>
            <p:nvSpPr>
              <p:cNvPr id="2790446" name="Rectangle 46"/>
              <p:cNvSpPr>
                <a:spLocks noChangeArrowheads="1"/>
              </p:cNvSpPr>
              <p:nvPr/>
            </p:nvSpPr>
            <p:spPr bwMode="auto">
              <a:xfrm>
                <a:off x="240" y="2549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and $t5,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,$t4</a:t>
                </a:r>
              </a:p>
            </p:txBody>
          </p:sp>
          <p:sp>
            <p:nvSpPr>
              <p:cNvPr id="2790447" name="Freeform 47" descr="25%"/>
              <p:cNvSpPr>
                <a:spLocks/>
              </p:cNvSpPr>
              <p:nvPr/>
            </p:nvSpPr>
            <p:spPr bwMode="auto">
              <a:xfrm>
                <a:off x="3876" y="253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8" name="Freeform 48"/>
              <p:cNvSpPr>
                <a:spLocks/>
              </p:cNvSpPr>
              <p:nvPr/>
            </p:nvSpPr>
            <p:spPr bwMode="auto">
              <a:xfrm>
                <a:off x="4535" y="268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4182" y="2440"/>
                <a:ext cx="225" cy="481"/>
                <a:chOff x="3703" y="2149"/>
                <a:chExt cx="225" cy="481"/>
              </a:xfrm>
              <a:grpFill/>
            </p:grpSpPr>
            <p:sp>
              <p:nvSpPr>
                <p:cNvPr id="2790450" name="Freeform 50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51" name="Rectangle 51"/>
                <p:cNvSpPr>
                  <a:spLocks noChangeArrowheads="1"/>
                </p:cNvSpPr>
                <p:nvPr/>
              </p:nvSpPr>
              <p:spPr bwMode="auto">
                <a:xfrm rot="5400000">
                  <a:off x="3616" y="2271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2863" y="2536"/>
                <a:ext cx="340" cy="289"/>
                <a:chOff x="2789" y="2245"/>
                <a:chExt cx="340" cy="289"/>
              </a:xfrm>
              <a:grpFill/>
            </p:grpSpPr>
            <p:sp>
              <p:nvSpPr>
                <p:cNvPr id="27904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  <a:grpFill/>
              </p:grpSpPr>
              <p:sp>
                <p:nvSpPr>
                  <p:cNvPr id="2790455" name="Freeform 55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56" name="Freeform 56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57" name="Rectangle 57"/>
              <p:cNvSpPr>
                <a:spLocks noChangeArrowheads="1"/>
              </p:cNvSpPr>
              <p:nvPr/>
            </p:nvSpPr>
            <p:spPr bwMode="auto">
              <a:xfrm>
                <a:off x="3709" y="2543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58" name="Freeform 58"/>
              <p:cNvSpPr>
                <a:spLocks/>
              </p:cNvSpPr>
              <p:nvPr/>
            </p:nvSpPr>
            <p:spPr bwMode="auto">
              <a:xfrm>
                <a:off x="3728" y="253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59" name="Line 59"/>
              <p:cNvSpPr>
                <a:spLocks noChangeShapeType="1"/>
              </p:cNvSpPr>
              <p:nvPr/>
            </p:nvSpPr>
            <p:spPr bwMode="auto">
              <a:xfrm>
                <a:off x="3613" y="2680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0" name="Freeform 60"/>
              <p:cNvSpPr>
                <a:spLocks/>
              </p:cNvSpPr>
              <p:nvPr/>
            </p:nvSpPr>
            <p:spPr bwMode="auto">
              <a:xfrm>
                <a:off x="3675" y="258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1" name="Line 61"/>
              <p:cNvSpPr>
                <a:spLocks noChangeShapeType="1"/>
              </p:cNvSpPr>
              <p:nvPr/>
            </p:nvSpPr>
            <p:spPr bwMode="auto">
              <a:xfrm>
                <a:off x="4029" y="2584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2" name="Rectangle 62"/>
              <p:cNvSpPr>
                <a:spLocks noChangeArrowheads="1"/>
              </p:cNvSpPr>
              <p:nvPr/>
            </p:nvSpPr>
            <p:spPr bwMode="auto">
              <a:xfrm>
                <a:off x="4526" y="2538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4577" y="2536"/>
                <a:ext cx="325" cy="289"/>
                <a:chOff x="4098" y="2245"/>
                <a:chExt cx="325" cy="289"/>
              </a:xfrm>
              <a:grpFill/>
            </p:grpSpPr>
            <p:sp>
              <p:nvSpPr>
                <p:cNvPr id="2790464" name="Freeform 64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5" name="Freeform 65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66" name="Rectangle 66"/>
              <p:cNvSpPr>
                <a:spLocks noChangeArrowheads="1"/>
              </p:cNvSpPr>
              <p:nvPr/>
            </p:nvSpPr>
            <p:spPr bwMode="auto">
              <a:xfrm>
                <a:off x="5018" y="253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 dirty="0" err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  <a:endParaRPr lang="en-US" sz="1600" b="1" dirty="0">
                  <a:solidFill>
                    <a:schemeClr val="tx1"/>
                  </a:solidFill>
                  <a:latin typeface="Times" pitchFamily="-65" charset="0"/>
                  <a:ea typeface="+mn-ea"/>
                </a:endParaRPr>
              </a:p>
            </p:txBody>
          </p:sp>
          <p:grpSp>
            <p:nvGrpSpPr>
              <p:cNvPr id="15" name="Group 67"/>
              <p:cNvGrpSpPr>
                <a:grpSpLocks/>
              </p:cNvGrpSpPr>
              <p:nvPr/>
            </p:nvGrpSpPr>
            <p:grpSpPr bwMode="auto">
              <a:xfrm>
                <a:off x="5045" y="2536"/>
                <a:ext cx="284" cy="289"/>
                <a:chOff x="4566" y="2245"/>
                <a:chExt cx="284" cy="289"/>
              </a:xfrm>
              <a:grpFill/>
            </p:grpSpPr>
            <p:sp>
              <p:nvSpPr>
                <p:cNvPr id="2790468" name="Freeform 68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9" name="Freeform 69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70" name="Line 70"/>
              <p:cNvSpPr>
                <a:spLocks noChangeShapeType="1"/>
              </p:cNvSpPr>
              <p:nvPr/>
            </p:nvSpPr>
            <p:spPr bwMode="auto">
              <a:xfrm>
                <a:off x="4898" y="2680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1" name="Line 71"/>
              <p:cNvSpPr>
                <a:spLocks noChangeShapeType="1"/>
              </p:cNvSpPr>
              <p:nvPr/>
            </p:nvSpPr>
            <p:spPr bwMode="auto">
              <a:xfrm>
                <a:off x="4414" y="2680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2" name="Line 72"/>
              <p:cNvSpPr>
                <a:spLocks noChangeShapeType="1"/>
              </p:cNvSpPr>
              <p:nvPr/>
            </p:nvSpPr>
            <p:spPr bwMode="auto">
              <a:xfrm>
                <a:off x="4029" y="2776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3" name="Freeform 73"/>
              <p:cNvSpPr>
                <a:spLocks/>
              </p:cNvSpPr>
              <p:nvPr/>
            </p:nvSpPr>
            <p:spPr bwMode="auto">
              <a:xfrm>
                <a:off x="4122" y="267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6" name="Group 74"/>
              <p:cNvGrpSpPr>
                <a:grpSpLocks/>
              </p:cNvGrpSpPr>
              <p:nvPr/>
            </p:nvGrpSpPr>
            <p:grpSpPr bwMode="auto">
              <a:xfrm>
                <a:off x="3202" y="2476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75" name="AutoShape 75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7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522287" y="5432425"/>
              <a:ext cx="8316913" cy="814387"/>
              <a:chOff x="240" y="3065"/>
              <a:chExt cx="5239" cy="513"/>
            </a:xfrm>
            <a:noFill/>
          </p:grpSpPr>
          <p:sp>
            <p:nvSpPr>
              <p:cNvPr id="2790478" name="Rectangle 78"/>
              <p:cNvSpPr>
                <a:spLocks noChangeArrowheads="1"/>
              </p:cNvSpPr>
              <p:nvPr/>
            </p:nvSpPr>
            <p:spPr bwMode="auto">
              <a:xfrm>
                <a:off x="240" y="3125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0479" name="Freeform 79" descr="25%"/>
              <p:cNvSpPr>
                <a:spLocks/>
              </p:cNvSpPr>
              <p:nvPr/>
            </p:nvSpPr>
            <p:spPr bwMode="auto">
              <a:xfrm>
                <a:off x="4318" y="3161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0" name="Freeform 80"/>
              <p:cNvSpPr>
                <a:spLocks/>
              </p:cNvSpPr>
              <p:nvPr/>
            </p:nvSpPr>
            <p:spPr bwMode="auto">
              <a:xfrm>
                <a:off x="4636" y="3065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1" name="Freeform 81"/>
              <p:cNvSpPr>
                <a:spLocks/>
              </p:cNvSpPr>
              <p:nvPr/>
            </p:nvSpPr>
            <p:spPr bwMode="auto">
              <a:xfrm>
                <a:off x="4977" y="3305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2" name="Freeform 82"/>
              <p:cNvSpPr>
                <a:spLocks/>
              </p:cNvSpPr>
              <p:nvPr/>
            </p:nvSpPr>
            <p:spPr bwMode="auto">
              <a:xfrm>
                <a:off x="3710" y="3161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3" name="Freeform 83"/>
              <p:cNvSpPr>
                <a:spLocks/>
              </p:cNvSpPr>
              <p:nvPr/>
            </p:nvSpPr>
            <p:spPr bwMode="auto">
              <a:xfrm>
                <a:off x="3868" y="3155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4" name="Rectangle 84"/>
              <p:cNvSpPr>
                <a:spLocks noChangeArrowheads="1"/>
              </p:cNvSpPr>
              <p:nvPr/>
            </p:nvSpPr>
            <p:spPr bwMode="auto">
              <a:xfrm>
                <a:off x="3691" y="3163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0485" name="Rectangle 85"/>
              <p:cNvSpPr>
                <a:spLocks noChangeArrowheads="1"/>
              </p:cNvSpPr>
              <p:nvPr/>
            </p:nvSpPr>
            <p:spPr bwMode="auto">
              <a:xfrm rot="5400000">
                <a:off x="4537" y="3187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486" name="Rectangle 86"/>
              <p:cNvSpPr>
                <a:spLocks noChangeArrowheads="1"/>
              </p:cNvSpPr>
              <p:nvPr/>
            </p:nvSpPr>
            <p:spPr bwMode="auto">
              <a:xfrm>
                <a:off x="4151" y="316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87" name="Freeform 87"/>
              <p:cNvSpPr>
                <a:spLocks/>
              </p:cNvSpPr>
              <p:nvPr/>
            </p:nvSpPr>
            <p:spPr bwMode="auto">
              <a:xfrm>
                <a:off x="4170" y="3161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8" name="Line 88"/>
              <p:cNvSpPr>
                <a:spLocks noChangeShapeType="1"/>
              </p:cNvSpPr>
              <p:nvPr/>
            </p:nvSpPr>
            <p:spPr bwMode="auto">
              <a:xfrm>
                <a:off x="4055" y="3305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9" name="Freeform 89"/>
              <p:cNvSpPr>
                <a:spLocks/>
              </p:cNvSpPr>
              <p:nvPr/>
            </p:nvSpPr>
            <p:spPr bwMode="auto">
              <a:xfrm>
                <a:off x="4117" y="3209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0" name="Line 90"/>
              <p:cNvSpPr>
                <a:spLocks noChangeShapeType="1"/>
              </p:cNvSpPr>
              <p:nvPr/>
            </p:nvSpPr>
            <p:spPr bwMode="auto">
              <a:xfrm>
                <a:off x="4471" y="320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1" name="Rectangle 91"/>
              <p:cNvSpPr>
                <a:spLocks noChangeArrowheads="1"/>
              </p:cNvSpPr>
              <p:nvPr/>
            </p:nvSpPr>
            <p:spPr bwMode="auto">
              <a:xfrm>
                <a:off x="4968" y="3163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492" name="Freeform 92"/>
              <p:cNvSpPr>
                <a:spLocks/>
              </p:cNvSpPr>
              <p:nvPr/>
            </p:nvSpPr>
            <p:spPr bwMode="auto">
              <a:xfrm>
                <a:off x="5019" y="3161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3" name="Freeform 93"/>
              <p:cNvSpPr>
                <a:spLocks/>
              </p:cNvSpPr>
              <p:nvPr/>
            </p:nvSpPr>
            <p:spPr bwMode="auto">
              <a:xfrm>
                <a:off x="5180" y="3161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4" name="Line 94"/>
              <p:cNvSpPr>
                <a:spLocks noChangeShapeType="1"/>
              </p:cNvSpPr>
              <p:nvPr/>
            </p:nvSpPr>
            <p:spPr bwMode="auto">
              <a:xfrm>
                <a:off x="5340" y="3305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5" name="Line 95"/>
              <p:cNvSpPr>
                <a:spLocks noChangeShapeType="1"/>
              </p:cNvSpPr>
              <p:nvPr/>
            </p:nvSpPr>
            <p:spPr bwMode="auto">
              <a:xfrm>
                <a:off x="4856" y="3305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6" name="Line 96"/>
              <p:cNvSpPr>
                <a:spLocks noChangeShapeType="1"/>
              </p:cNvSpPr>
              <p:nvPr/>
            </p:nvSpPr>
            <p:spPr bwMode="auto">
              <a:xfrm>
                <a:off x="4471" y="3401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7" name="Freeform 97"/>
              <p:cNvSpPr>
                <a:spLocks/>
              </p:cNvSpPr>
              <p:nvPr/>
            </p:nvSpPr>
            <p:spPr bwMode="auto">
              <a:xfrm>
                <a:off x="4564" y="3300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8" name="Group 98"/>
              <p:cNvGrpSpPr>
                <a:grpSpLocks/>
              </p:cNvGrpSpPr>
              <p:nvPr/>
            </p:nvGrpSpPr>
            <p:grpSpPr bwMode="auto">
              <a:xfrm>
                <a:off x="3202" y="3065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99" name="AutoShape 99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50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9" name="Group 102"/>
            <p:cNvGrpSpPr>
              <a:grpSpLocks/>
            </p:cNvGrpSpPr>
            <p:nvPr/>
          </p:nvGrpSpPr>
          <p:grpSpPr bwMode="auto">
            <a:xfrm>
              <a:off x="674687" y="2532063"/>
              <a:ext cx="5919788" cy="1108075"/>
              <a:chOff x="336" y="1238"/>
              <a:chExt cx="3729" cy="698"/>
            </a:xfrm>
            <a:noFill/>
          </p:grpSpPr>
          <p:sp>
            <p:nvSpPr>
              <p:cNvPr id="2790503" name="Rectangle 103"/>
              <p:cNvSpPr>
                <a:spLocks noChangeArrowheads="1"/>
              </p:cNvSpPr>
              <p:nvPr/>
            </p:nvSpPr>
            <p:spPr bwMode="auto">
              <a:xfrm>
                <a:off x="336" y="1337"/>
                <a:ext cx="1475" cy="59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lw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 0($t1)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504" name="Freeform 104" descr="25%"/>
              <p:cNvSpPr>
                <a:spLocks/>
              </p:cNvSpPr>
              <p:nvPr/>
            </p:nvSpPr>
            <p:spPr bwMode="auto">
              <a:xfrm>
                <a:off x="3742" y="1457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05" name="Rectangle 105"/>
              <p:cNvSpPr>
                <a:spLocks noChangeArrowheads="1"/>
              </p:cNvSpPr>
              <p:nvPr/>
            </p:nvSpPr>
            <p:spPr bwMode="auto">
              <a:xfrm>
                <a:off x="2001" y="1251"/>
                <a:ext cx="250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IF</a:t>
                </a:r>
              </a:p>
            </p:txBody>
          </p:sp>
          <p:sp>
            <p:nvSpPr>
              <p:cNvPr id="2790506" name="Rectangle 106"/>
              <p:cNvSpPr>
                <a:spLocks noChangeArrowheads="1"/>
              </p:cNvSpPr>
              <p:nvPr/>
            </p:nvSpPr>
            <p:spPr bwMode="auto">
              <a:xfrm>
                <a:off x="2359" y="1251"/>
                <a:ext cx="49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ID/RF</a:t>
                </a:r>
              </a:p>
            </p:txBody>
          </p:sp>
          <p:sp>
            <p:nvSpPr>
              <p:cNvPr id="2790507" name="Rectangle 107"/>
              <p:cNvSpPr>
                <a:spLocks noChangeArrowheads="1"/>
              </p:cNvSpPr>
              <p:nvPr/>
            </p:nvSpPr>
            <p:spPr bwMode="auto">
              <a:xfrm>
                <a:off x="2913" y="1251"/>
                <a:ext cx="314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EX</a:t>
                </a:r>
              </a:p>
            </p:txBody>
          </p:sp>
          <p:sp>
            <p:nvSpPr>
              <p:cNvPr id="2790508" name="Rectangle 108"/>
              <p:cNvSpPr>
                <a:spLocks noChangeArrowheads="1"/>
              </p:cNvSpPr>
              <p:nvPr/>
            </p:nvSpPr>
            <p:spPr bwMode="auto">
              <a:xfrm>
                <a:off x="3245" y="1238"/>
                <a:ext cx="45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MEM</a:t>
                </a:r>
              </a:p>
            </p:txBody>
          </p:sp>
          <p:sp>
            <p:nvSpPr>
              <p:cNvPr id="2790509" name="Rectangle 109"/>
              <p:cNvSpPr>
                <a:spLocks noChangeArrowheads="1"/>
              </p:cNvSpPr>
              <p:nvPr/>
            </p:nvSpPr>
            <p:spPr bwMode="auto">
              <a:xfrm>
                <a:off x="3703" y="1251"/>
                <a:ext cx="362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WB</a:t>
                </a:r>
              </a:p>
            </p:txBody>
          </p:sp>
          <p:sp>
            <p:nvSpPr>
              <p:cNvPr id="2790510" name="Freeform 110"/>
              <p:cNvSpPr>
                <a:spLocks/>
              </p:cNvSpPr>
              <p:nvPr/>
            </p:nvSpPr>
            <p:spPr bwMode="auto">
              <a:xfrm>
                <a:off x="2891" y="136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1" name="Rectangle 111"/>
              <p:cNvSpPr>
                <a:spLocks noChangeArrowheads="1"/>
              </p:cNvSpPr>
              <p:nvPr/>
            </p:nvSpPr>
            <p:spPr bwMode="auto">
              <a:xfrm rot="5400000">
                <a:off x="2792" y="1483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512" name="Rectangle 112"/>
              <p:cNvSpPr>
                <a:spLocks noChangeArrowheads="1"/>
              </p:cNvSpPr>
              <p:nvPr/>
            </p:nvSpPr>
            <p:spPr bwMode="auto">
              <a:xfrm>
                <a:off x="2025" y="1491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grpSp>
            <p:nvGrpSpPr>
              <p:cNvPr id="20" name="Group 113"/>
              <p:cNvGrpSpPr>
                <a:grpSpLocks/>
              </p:cNvGrpSpPr>
              <p:nvPr/>
            </p:nvGrpSpPr>
            <p:grpSpPr bwMode="auto">
              <a:xfrm>
                <a:off x="1965" y="1457"/>
                <a:ext cx="340" cy="289"/>
                <a:chOff x="1935" y="1349"/>
                <a:chExt cx="340" cy="289"/>
              </a:xfrm>
              <a:grpFill/>
            </p:grpSpPr>
            <p:sp>
              <p:nvSpPr>
                <p:cNvPr id="2790514" name="Freeform 11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15" name="Freeform 11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516" name="Rectangle 116"/>
              <p:cNvSpPr>
                <a:spLocks noChangeArrowheads="1"/>
              </p:cNvSpPr>
              <p:nvPr/>
            </p:nvSpPr>
            <p:spPr bwMode="auto">
              <a:xfrm>
                <a:off x="2406" y="146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17" name="Freeform 117"/>
              <p:cNvSpPr>
                <a:spLocks/>
              </p:cNvSpPr>
              <p:nvPr/>
            </p:nvSpPr>
            <p:spPr bwMode="auto">
              <a:xfrm>
                <a:off x="2425" y="145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8" name="Freeform 118"/>
              <p:cNvSpPr>
                <a:spLocks/>
              </p:cNvSpPr>
              <p:nvPr/>
            </p:nvSpPr>
            <p:spPr bwMode="auto">
              <a:xfrm>
                <a:off x="2573" y="145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9" name="Line 119"/>
              <p:cNvSpPr>
                <a:spLocks noChangeShapeType="1"/>
              </p:cNvSpPr>
              <p:nvPr/>
            </p:nvSpPr>
            <p:spPr bwMode="auto">
              <a:xfrm>
                <a:off x="2310" y="160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0" name="Freeform 120"/>
              <p:cNvSpPr>
                <a:spLocks/>
              </p:cNvSpPr>
              <p:nvPr/>
            </p:nvSpPr>
            <p:spPr bwMode="auto">
              <a:xfrm>
                <a:off x="2372" y="150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1" name="Line 121"/>
              <p:cNvSpPr>
                <a:spLocks noChangeShapeType="1"/>
              </p:cNvSpPr>
              <p:nvPr/>
            </p:nvSpPr>
            <p:spPr bwMode="auto">
              <a:xfrm>
                <a:off x="2726" y="150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2" name="Rectangle 122"/>
              <p:cNvSpPr>
                <a:spLocks noChangeArrowheads="1"/>
              </p:cNvSpPr>
              <p:nvPr/>
            </p:nvSpPr>
            <p:spPr bwMode="auto">
              <a:xfrm>
                <a:off x="3255" y="15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523" name="Rectangle 123"/>
              <p:cNvSpPr>
                <a:spLocks noChangeArrowheads="1"/>
              </p:cNvSpPr>
              <p:nvPr/>
            </p:nvSpPr>
            <p:spPr bwMode="auto">
              <a:xfrm>
                <a:off x="3715" y="1459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24" name="Freeform 124"/>
              <p:cNvSpPr>
                <a:spLocks/>
              </p:cNvSpPr>
              <p:nvPr/>
            </p:nvSpPr>
            <p:spPr bwMode="auto">
              <a:xfrm>
                <a:off x="3883" y="1457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5" name="Line 125"/>
              <p:cNvSpPr>
                <a:spLocks noChangeShapeType="1"/>
              </p:cNvSpPr>
              <p:nvPr/>
            </p:nvSpPr>
            <p:spPr bwMode="auto">
              <a:xfrm>
                <a:off x="3595" y="160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6" name="Line 126"/>
              <p:cNvSpPr>
                <a:spLocks noChangeShapeType="1"/>
              </p:cNvSpPr>
              <p:nvPr/>
            </p:nvSpPr>
            <p:spPr bwMode="auto">
              <a:xfrm>
                <a:off x="3111" y="160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7" name="Freeform 127"/>
              <p:cNvSpPr>
                <a:spLocks/>
              </p:cNvSpPr>
              <p:nvPr/>
            </p:nvSpPr>
            <p:spPr bwMode="auto">
              <a:xfrm>
                <a:off x="3232" y="160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8" name="Line 128"/>
              <p:cNvSpPr>
                <a:spLocks noChangeShapeType="1"/>
              </p:cNvSpPr>
              <p:nvPr/>
            </p:nvSpPr>
            <p:spPr bwMode="auto">
              <a:xfrm>
                <a:off x="2726" y="169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9" name="Freeform 129"/>
              <p:cNvSpPr>
                <a:spLocks/>
              </p:cNvSpPr>
              <p:nvPr/>
            </p:nvSpPr>
            <p:spPr bwMode="auto">
              <a:xfrm>
                <a:off x="2819" y="159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21" name="Group 130"/>
              <p:cNvGrpSpPr>
                <a:grpSpLocks/>
              </p:cNvGrpSpPr>
              <p:nvPr/>
            </p:nvGrpSpPr>
            <p:grpSpPr bwMode="auto">
              <a:xfrm>
                <a:off x="3265" y="1435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531" name="Freeform 1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32" name="Freeform 1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</p:grpSp>
      <p:sp>
        <p:nvSpPr>
          <p:cNvPr id="65546" name="Oval 133"/>
          <p:cNvSpPr>
            <a:spLocks noChangeArrowheads="1"/>
          </p:cNvSpPr>
          <p:nvPr/>
        </p:nvSpPr>
        <p:spPr bwMode="auto">
          <a:xfrm>
            <a:off x="5147628" y="3439478"/>
            <a:ext cx="884237" cy="28590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5769182" y="1509502"/>
            <a:ext cx="3374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Schematically, this is what we want, but in reality stalls done “horizontally”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246120" y="5391396"/>
            <a:ext cx="1872145" cy="914400"/>
            <a:chOff x="3246120" y="5391396"/>
            <a:chExt cx="1872145" cy="914400"/>
          </a:xfrm>
        </p:grpSpPr>
        <p:sp>
          <p:nvSpPr>
            <p:cNvPr id="141" name="TextBox 140"/>
            <p:cNvSpPr txBox="1"/>
            <p:nvPr/>
          </p:nvSpPr>
          <p:spPr>
            <a:xfrm>
              <a:off x="3246120" y="5391396"/>
              <a:ext cx="1280160" cy="914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How to stall just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part </a:t>
              </a:r>
              <a:r>
                <a:rPr lang="en-US" sz="2000" dirty="0" smtClean="0">
                  <a:solidFill>
                    <a:srgbClr val="FF0000"/>
                  </a:solidFill>
                </a:rPr>
                <a:t>of pipeline?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 flipV="1">
              <a:off x="4476997" y="5700156"/>
              <a:ext cx="641268" cy="1781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  <p:bldP spid="65546" grpId="0" animBg="1"/>
      <p:bldP spid="1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(3/4)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Stall is equivalent to </a:t>
            </a:r>
            <a:r>
              <a:rPr lang="en-US" sz="3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endParaRPr lang="en-US" sz="30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381000" y="2286000"/>
            <a:ext cx="8316913" cy="4206875"/>
            <a:chOff x="381000" y="2286000"/>
            <a:chExt cx="8316913" cy="4206875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048000" y="2286000"/>
              <a:ext cx="4800600" cy="4206875"/>
              <a:chOff x="1934" y="1056"/>
              <a:chExt cx="3024" cy="2650"/>
            </a:xfrm>
          </p:grpSpPr>
          <p:sp>
            <p:nvSpPr>
              <p:cNvPr id="69736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7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8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9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0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1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2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3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37" name="Rectangle 13"/>
            <p:cNvSpPr>
              <a:spLocks noChangeArrowheads="1"/>
            </p:cNvSpPr>
            <p:nvPr/>
          </p:nvSpPr>
          <p:spPr bwMode="auto">
            <a:xfrm>
              <a:off x="390525" y="4253955"/>
              <a:ext cx="2657475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sub $t3,</a:t>
              </a:r>
              <a:r>
                <a:rPr lang="en-US" sz="2800" b="1" dirty="0">
                  <a:solidFill>
                    <a:schemeClr val="accent1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,$t2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9638" name="Rectangle 14"/>
            <p:cNvSpPr>
              <a:spLocks noChangeArrowheads="1"/>
            </p:cNvSpPr>
            <p:nvPr/>
          </p:nvSpPr>
          <p:spPr bwMode="auto">
            <a:xfrm>
              <a:off x="381000" y="4968330"/>
              <a:ext cx="267652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and $t5,</a:t>
              </a:r>
              <a:r>
                <a:rPr lang="en-US" sz="2800" b="1">
                  <a:latin typeface="Arial" pitchFamily="34" charset="0"/>
                </a:rPr>
                <a:t>$t0</a:t>
              </a:r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,$t4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81000" y="5677943"/>
              <a:ext cx="8316913" cy="814387"/>
              <a:chOff x="240" y="2991"/>
              <a:chExt cx="5239" cy="513"/>
            </a:xfrm>
            <a:noFill/>
          </p:grpSpPr>
          <p:sp>
            <p:nvSpPr>
              <p:cNvPr id="2794512" name="Rectangle 16"/>
              <p:cNvSpPr>
                <a:spLocks noChangeArrowheads="1"/>
              </p:cNvSpPr>
              <p:nvPr/>
            </p:nvSpPr>
            <p:spPr bwMode="auto">
              <a:xfrm>
                <a:off x="240" y="3051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4513" name="Freeform 17" descr="25%"/>
              <p:cNvSpPr>
                <a:spLocks/>
              </p:cNvSpPr>
              <p:nvPr/>
            </p:nvSpPr>
            <p:spPr bwMode="auto">
              <a:xfrm>
                <a:off x="4318" y="308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4" name="Freeform 18"/>
              <p:cNvSpPr>
                <a:spLocks/>
              </p:cNvSpPr>
              <p:nvPr/>
            </p:nvSpPr>
            <p:spPr bwMode="auto">
              <a:xfrm>
                <a:off x="4636" y="299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5" name="Freeform 19"/>
              <p:cNvSpPr>
                <a:spLocks/>
              </p:cNvSpPr>
              <p:nvPr/>
            </p:nvSpPr>
            <p:spPr bwMode="auto">
              <a:xfrm>
                <a:off x="4977" y="323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6" name="Freeform 20"/>
              <p:cNvSpPr>
                <a:spLocks/>
              </p:cNvSpPr>
              <p:nvPr/>
            </p:nvSpPr>
            <p:spPr bwMode="auto">
              <a:xfrm>
                <a:off x="3710" y="3087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7" name="Freeform 21"/>
              <p:cNvSpPr>
                <a:spLocks/>
              </p:cNvSpPr>
              <p:nvPr/>
            </p:nvSpPr>
            <p:spPr bwMode="auto">
              <a:xfrm>
                <a:off x="3868" y="3081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8" name="Rectangle 22"/>
              <p:cNvSpPr>
                <a:spLocks noChangeArrowheads="1"/>
              </p:cNvSpPr>
              <p:nvPr/>
            </p:nvSpPr>
            <p:spPr bwMode="auto">
              <a:xfrm>
                <a:off x="3691" y="3089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4519" name="Rectangle 23"/>
              <p:cNvSpPr>
                <a:spLocks noChangeArrowheads="1"/>
              </p:cNvSpPr>
              <p:nvPr/>
            </p:nvSpPr>
            <p:spPr bwMode="auto">
              <a:xfrm rot="5400000">
                <a:off x="4537" y="3114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4520" name="Rectangle 24"/>
              <p:cNvSpPr>
                <a:spLocks noChangeArrowheads="1"/>
              </p:cNvSpPr>
              <p:nvPr/>
            </p:nvSpPr>
            <p:spPr bwMode="auto">
              <a:xfrm>
                <a:off x="4151" y="309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4521" name="Freeform 25"/>
              <p:cNvSpPr>
                <a:spLocks/>
              </p:cNvSpPr>
              <p:nvPr/>
            </p:nvSpPr>
            <p:spPr bwMode="auto">
              <a:xfrm>
                <a:off x="4170" y="308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2" name="Line 26"/>
              <p:cNvSpPr>
                <a:spLocks noChangeShapeType="1"/>
              </p:cNvSpPr>
              <p:nvPr/>
            </p:nvSpPr>
            <p:spPr bwMode="auto">
              <a:xfrm>
                <a:off x="4055" y="323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3" name="Freeform 27"/>
              <p:cNvSpPr>
                <a:spLocks/>
              </p:cNvSpPr>
              <p:nvPr/>
            </p:nvSpPr>
            <p:spPr bwMode="auto">
              <a:xfrm>
                <a:off x="4117" y="313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4" name="Line 28"/>
              <p:cNvSpPr>
                <a:spLocks noChangeShapeType="1"/>
              </p:cNvSpPr>
              <p:nvPr/>
            </p:nvSpPr>
            <p:spPr bwMode="auto">
              <a:xfrm>
                <a:off x="4471" y="313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5" name="Rectangle 29"/>
              <p:cNvSpPr>
                <a:spLocks noChangeArrowheads="1"/>
              </p:cNvSpPr>
              <p:nvPr/>
            </p:nvSpPr>
            <p:spPr bwMode="auto">
              <a:xfrm>
                <a:off x="4968" y="3089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4526" name="Freeform 30"/>
              <p:cNvSpPr>
                <a:spLocks/>
              </p:cNvSpPr>
              <p:nvPr/>
            </p:nvSpPr>
            <p:spPr bwMode="auto">
              <a:xfrm>
                <a:off x="5019" y="3087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7" name="Freeform 31"/>
              <p:cNvSpPr>
                <a:spLocks/>
              </p:cNvSpPr>
              <p:nvPr/>
            </p:nvSpPr>
            <p:spPr bwMode="auto">
              <a:xfrm>
                <a:off x="5180" y="3087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8" name="Line 32"/>
              <p:cNvSpPr>
                <a:spLocks noChangeShapeType="1"/>
              </p:cNvSpPr>
              <p:nvPr/>
            </p:nvSpPr>
            <p:spPr bwMode="auto">
              <a:xfrm>
                <a:off x="5340" y="323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9" name="Line 33"/>
              <p:cNvSpPr>
                <a:spLocks noChangeShapeType="1"/>
              </p:cNvSpPr>
              <p:nvPr/>
            </p:nvSpPr>
            <p:spPr bwMode="auto">
              <a:xfrm>
                <a:off x="4856" y="323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0" name="Line 34"/>
              <p:cNvSpPr>
                <a:spLocks noChangeShapeType="1"/>
              </p:cNvSpPr>
              <p:nvPr/>
            </p:nvSpPr>
            <p:spPr bwMode="auto">
              <a:xfrm>
                <a:off x="4471" y="332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1" name="Freeform 35"/>
              <p:cNvSpPr>
                <a:spLocks/>
              </p:cNvSpPr>
              <p:nvPr/>
            </p:nvSpPr>
            <p:spPr bwMode="auto">
              <a:xfrm>
                <a:off x="4564" y="322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9640" name="Rectangle 36"/>
            <p:cNvSpPr>
              <a:spLocks noChangeArrowheads="1"/>
            </p:cNvSpPr>
            <p:nvPr/>
          </p:nvSpPr>
          <p:spPr bwMode="auto">
            <a:xfrm>
              <a:off x="533400" y="2290218"/>
              <a:ext cx="2341987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 0($t1)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119438" y="2328318"/>
              <a:ext cx="3297237" cy="814387"/>
              <a:chOff x="1965" y="881"/>
              <a:chExt cx="2077" cy="513"/>
            </a:xfrm>
          </p:grpSpPr>
          <p:sp>
            <p:nvSpPr>
              <p:cNvPr id="69712" name="Freeform 38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3" name="Freeform 39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4" name="Rectangle 40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715" name="Rectangle 41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734" name="Freeform 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5" name="Freeform 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717" name="Rectangle 45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18" name="Freeform 46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9" name="Freeform 47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0" name="Line 48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1" name="Freeform 49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2" name="Line 50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3" name="Rectangle 51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724" name="Rectangle 52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25" name="Freeform 53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6" name="Line 54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7" name="Line 55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8" name="Freeform 56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9" name="Line 57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0" name="Freeform 58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9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732" name="Freeform 60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3" name="Freeform 61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3657600" y="3215730"/>
              <a:ext cx="3527425" cy="685800"/>
              <a:chOff x="3202" y="2544"/>
              <a:chExt cx="2222" cy="432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202" y="2559"/>
                <a:ext cx="497" cy="417"/>
                <a:chOff x="2115" y="2560"/>
                <a:chExt cx="497" cy="417"/>
              </a:xfrm>
            </p:grpSpPr>
            <p:sp>
              <p:nvSpPr>
                <p:cNvPr id="69710" name="AutoShape 64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1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3600" y="2544"/>
                <a:ext cx="497" cy="417"/>
                <a:chOff x="2115" y="2560"/>
                <a:chExt cx="497" cy="417"/>
              </a:xfrm>
            </p:grpSpPr>
            <p:sp>
              <p:nvSpPr>
                <p:cNvPr id="69708" name="AutoShape 67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0" name="Group 69"/>
              <p:cNvGrpSpPr>
                <a:grpSpLocks/>
              </p:cNvGrpSpPr>
              <p:nvPr/>
            </p:nvGrpSpPr>
            <p:grpSpPr bwMode="auto">
              <a:xfrm>
                <a:off x="4032" y="2544"/>
                <a:ext cx="497" cy="417"/>
                <a:chOff x="2115" y="2560"/>
                <a:chExt cx="497" cy="417"/>
              </a:xfrm>
            </p:grpSpPr>
            <p:sp>
              <p:nvSpPr>
                <p:cNvPr id="69706" name="AutoShape 70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1" name="Group 72"/>
              <p:cNvGrpSpPr>
                <a:grpSpLocks/>
              </p:cNvGrpSpPr>
              <p:nvPr/>
            </p:nvGrpSpPr>
            <p:grpSpPr bwMode="auto">
              <a:xfrm>
                <a:off x="4495" y="2544"/>
                <a:ext cx="497" cy="417"/>
                <a:chOff x="2115" y="2560"/>
                <a:chExt cx="497" cy="417"/>
              </a:xfrm>
            </p:grpSpPr>
            <p:sp>
              <p:nvSpPr>
                <p:cNvPr id="69704" name="AutoShape 7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4927" y="2544"/>
                <a:ext cx="497" cy="417"/>
                <a:chOff x="2115" y="2560"/>
                <a:chExt cx="497" cy="417"/>
              </a:xfrm>
            </p:grpSpPr>
            <p:sp>
              <p:nvSpPr>
                <p:cNvPr id="69702" name="AutoShape 76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</p:grp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4495800" y="4053930"/>
              <a:ext cx="3297238" cy="814388"/>
              <a:chOff x="1965" y="881"/>
              <a:chExt cx="2077" cy="513"/>
            </a:xfrm>
          </p:grpSpPr>
          <p:sp>
            <p:nvSpPr>
              <p:cNvPr id="69673" name="Freeform 80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4" name="Freeform 81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5" name="Rectangle 82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76" name="Rectangle 83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4" name="Group 84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95" name="Freeform 85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6" name="Freeform 86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78" name="Rectangle 87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79" name="Freeform 88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0" name="Freeform 89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1" name="Line 90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2" name="Freeform 91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Line 92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4" name="Rectangle 93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85" name="Rectangle 94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86" name="Freeform 95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7" name="Line 96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8" name="Line 97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Freeform 98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0" name="Line 99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1" name="Freeform 100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101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93" name="Freeform 102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4" name="Freeform 103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5181600" y="4892130"/>
              <a:ext cx="3297238" cy="814388"/>
              <a:chOff x="1965" y="881"/>
              <a:chExt cx="2077" cy="513"/>
            </a:xfrm>
          </p:grpSpPr>
          <p:sp>
            <p:nvSpPr>
              <p:cNvPr id="69649" name="Freeform 105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0" name="Freeform 106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1" name="Rectangle 107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52" name="Rectangle 108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7" name="Group 109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71" name="Freeform 110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2" name="Freeform 111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54" name="Rectangle 112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55" name="Freeform 113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6" name="Freeform 114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Line 115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8" name="Freeform 116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Line 117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0" name="Rectangle 118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61" name="Rectangle 119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62" name="Freeform 120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3" name="Line 121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Line 122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5" name="Freeform 123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6" name="Line 124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Freeform 125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26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69" name="Freeform 127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0" name="Freeform 128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9646" name="Rectangle 129"/>
            <p:cNvSpPr>
              <a:spLocks noChangeArrowheads="1"/>
            </p:cNvSpPr>
            <p:nvPr/>
          </p:nvSpPr>
          <p:spPr bwMode="auto">
            <a:xfrm>
              <a:off x="457200" y="3291930"/>
              <a:ext cx="83185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nop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761038" y="2688680"/>
            <a:ext cx="106362" cy="1524000"/>
            <a:chOff x="5761038" y="2688680"/>
            <a:chExt cx="106362" cy="1524000"/>
          </a:xfrm>
        </p:grpSpPr>
        <p:sp>
          <p:nvSpPr>
            <p:cNvPr id="69647" name="Line 126"/>
            <p:cNvSpPr>
              <a:spLocks noChangeShapeType="1"/>
            </p:cNvSpPr>
            <p:nvPr/>
          </p:nvSpPr>
          <p:spPr bwMode="auto">
            <a:xfrm>
              <a:off x="5799138" y="2734718"/>
              <a:ext cx="68262" cy="147796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Oval 159"/>
            <p:cNvSpPr>
              <a:spLocks noChangeArrowheads="1"/>
            </p:cNvSpPr>
            <p:nvPr/>
          </p:nvSpPr>
          <p:spPr bwMode="auto">
            <a:xfrm>
              <a:off x="5761038" y="2688680"/>
              <a:ext cx="93662" cy="93663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" name="Oval 133"/>
          <p:cNvSpPr>
            <a:spLocks noChangeArrowheads="1"/>
          </p:cNvSpPr>
          <p:nvPr/>
        </p:nvSpPr>
        <p:spPr bwMode="auto">
          <a:xfrm rot="16200000">
            <a:off x="5021263" y="1508442"/>
            <a:ext cx="884237" cy="413797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chemeClr val="bg1"/>
          </a:solidFill>
        </p:spPr>
        <p:txBody>
          <a:bodyPr wrap="square" lIns="90487" tIns="44450" rIns="90487" bIns="44450" anchor="ctr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(4/4)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Slot after a load is called a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load delay slot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If that instruction uses the result of the load, then the hardware interlock will stall it for one cycle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Letting the hardware stall the instruction in the delay slot is equivalent to putting a </a:t>
            </a:r>
            <a:r>
              <a:rPr 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r>
              <a:rPr lang="en-US" dirty="0" smtClean="0">
                <a:ea typeface="ＭＳ Ｐゴシック" pitchFamily="34" charset="-128"/>
              </a:rPr>
              <a:t> in the slot  (except the latter uses more code space)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ea typeface="ＭＳ Ｐゴシック" pitchFamily="34" charset="-128"/>
              </a:rPr>
              <a:t>Idea:</a:t>
            </a:r>
            <a:r>
              <a:rPr lang="en-US" dirty="0" smtClean="0">
                <a:ea typeface="ＭＳ Ｐゴシック" pitchFamily="34" charset="-128"/>
              </a:rPr>
              <a:t>  Let the compiler put an unrelated instruction in that slot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dirty="0" smtClean="0">
                <a:ea typeface="ＭＳ Ｐゴシック" pitchFamily="34" charset="-128"/>
              </a:rPr>
              <a:t> no stall!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controller for your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Take decoded signals from instruction and generate control signals</a:t>
            </a:r>
          </a:p>
          <a:p>
            <a:pPr lvl="1"/>
            <a:r>
              <a:rPr lang="en-US" dirty="0" smtClean="0"/>
              <a:t>Use “AND” and “OR” Logic scheme</a:t>
            </a:r>
          </a:p>
          <a:p>
            <a:r>
              <a:rPr lang="en-US" dirty="0" smtClean="0"/>
              <a:t>Pipelining improves performance by exploiting Instruction Level Parallelism</a:t>
            </a:r>
          </a:p>
          <a:p>
            <a:pPr lvl="1"/>
            <a:r>
              <a:rPr lang="en-US" dirty="0" smtClean="0"/>
              <a:t>5-stage pipeline for MIPS:  IF, ID, EX, MEM, WB</a:t>
            </a:r>
          </a:p>
          <a:p>
            <a:pPr lvl="1"/>
            <a:r>
              <a:rPr lang="en-US" dirty="0" smtClean="0"/>
              <a:t>Executes multiple instructions in parallel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can go wrong???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Code Scheduling to Avoid Stalls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43087"/>
          </a:xfrm>
        </p:spPr>
        <p:txBody>
          <a:bodyPr/>
          <a:lstStyle/>
          <a:p>
            <a:r>
              <a:rPr lang="en-US" dirty="0" smtClean="0"/>
              <a:t>Reorder </a:t>
            </a:r>
            <a:r>
              <a:rPr lang="en-US" dirty="0"/>
              <a:t>code to avoid use of load result in the next </a:t>
            </a:r>
            <a:r>
              <a:rPr lang="en-US" dirty="0" smtClean="0"/>
              <a:t>instruction!</a:t>
            </a:r>
            <a:endParaRPr lang="en-US" dirty="0"/>
          </a:p>
          <a:p>
            <a:r>
              <a:rPr lang="en-US" dirty="0" smtClean="0"/>
              <a:t>MIPS </a:t>
            </a:r>
            <a:r>
              <a:rPr lang="en-US" dirty="0"/>
              <a:t>code </a:t>
            </a:r>
            <a:r>
              <a:rPr lang="en-US" dirty="0" smtClean="0"/>
              <a:t>for 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=A+B; E=A+C;</a:t>
            </a:r>
            <a:endParaRPr lang="en-AU" sz="3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463040" y="3273110"/>
            <a:ext cx="2820003" cy="298543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1: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303520" y="3225800"/>
            <a:ext cx="2820003" cy="2985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2: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4283044" y="4515359"/>
            <a:ext cx="1020476" cy="769429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03120" y="3977198"/>
            <a:ext cx="2160588" cy="792162"/>
            <a:chOff x="2782792" y="3937024"/>
            <a:chExt cx="2160588" cy="792162"/>
          </a:xfrm>
        </p:grpSpPr>
        <p:sp>
          <p:nvSpPr>
            <p:cNvPr id="346121" name="Oval 9"/>
            <p:cNvSpPr>
              <a:spLocks noChangeArrowheads="1"/>
            </p:cNvSpPr>
            <p:nvPr/>
          </p:nvSpPr>
          <p:spPr bwMode="auto">
            <a:xfrm>
              <a:off x="2782792" y="3937024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2" name="Oval 10"/>
            <p:cNvSpPr>
              <a:spLocks noChangeArrowheads="1"/>
            </p:cNvSpPr>
            <p:nvPr/>
          </p:nvSpPr>
          <p:spPr bwMode="auto">
            <a:xfrm>
              <a:off x="4295680" y="4297386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>
              <a:off x="3420967" y="4183086"/>
              <a:ext cx="879475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3120" y="5083622"/>
            <a:ext cx="2160588" cy="792162"/>
            <a:chOff x="2793809" y="5027541"/>
            <a:chExt cx="2160588" cy="792162"/>
          </a:xfrm>
        </p:grpSpPr>
        <p:sp>
          <p:nvSpPr>
            <p:cNvPr id="346123" name="Oval 11"/>
            <p:cNvSpPr>
              <a:spLocks noChangeArrowheads="1"/>
            </p:cNvSpPr>
            <p:nvPr/>
          </p:nvSpPr>
          <p:spPr bwMode="auto">
            <a:xfrm>
              <a:off x="2793809" y="5027541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4306697" y="538790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0" name="Line 18"/>
            <p:cNvSpPr>
              <a:spLocks noChangeShapeType="1"/>
            </p:cNvSpPr>
            <p:nvPr/>
          </p:nvSpPr>
          <p:spPr bwMode="auto">
            <a:xfrm>
              <a:off x="3422459" y="5292653"/>
              <a:ext cx="90328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31920"/>
            <a:ext cx="2159000" cy="1150937"/>
            <a:chOff x="6084888" y="3573463"/>
            <a:chExt cx="2159000" cy="1150937"/>
          </a:xfrm>
        </p:grpSpPr>
        <p:sp>
          <p:nvSpPr>
            <p:cNvPr id="346125" name="Oval 13"/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6" name="Oval 14"/>
            <p:cNvSpPr>
              <a:spLocks noChangeArrowheads="1"/>
            </p:cNvSpPr>
            <p:nvPr/>
          </p:nvSpPr>
          <p:spPr bwMode="auto">
            <a:xfrm>
              <a:off x="7596188" y="4292600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1" name="Line 19"/>
            <p:cNvSpPr>
              <a:spLocks noChangeShapeType="1"/>
            </p:cNvSpPr>
            <p:nvPr/>
          </p:nvSpPr>
          <p:spPr bwMode="auto">
            <a:xfrm>
              <a:off x="6726238" y="3829050"/>
              <a:ext cx="895350" cy="6080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4297680"/>
            <a:ext cx="2159000" cy="1511300"/>
            <a:chOff x="6084888" y="3933825"/>
            <a:chExt cx="2159000" cy="1511300"/>
          </a:xfrm>
        </p:grpSpPr>
        <p:sp>
          <p:nvSpPr>
            <p:cNvPr id="346127" name="Oval 15"/>
            <p:cNvSpPr>
              <a:spLocks noChangeArrowheads="1"/>
            </p:cNvSpPr>
            <p:nvPr/>
          </p:nvSpPr>
          <p:spPr bwMode="auto">
            <a:xfrm>
              <a:off x="7596188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8" name="Oval 16"/>
            <p:cNvSpPr>
              <a:spLocks noChangeArrowheads="1"/>
            </p:cNvSpPr>
            <p:nvPr/>
          </p:nvSpPr>
          <p:spPr bwMode="auto">
            <a:xfrm>
              <a:off x="6084888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>
              <a:off x="6654800" y="4287838"/>
              <a:ext cx="966788" cy="846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640" y="4193098"/>
            <a:ext cx="1584141" cy="400110"/>
            <a:chOff x="518979" y="4303268"/>
            <a:chExt cx="1584141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48640" y="5284790"/>
            <a:ext cx="1584141" cy="400110"/>
            <a:chOff x="518979" y="4303268"/>
            <a:chExt cx="1584141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4389120" y="3273109"/>
            <a:ext cx="0" cy="1133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9120" y="4406966"/>
            <a:ext cx="0" cy="1097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75870" y="5504246"/>
            <a:ext cx="1026499" cy="943310"/>
            <a:chOff x="3875870" y="5504246"/>
            <a:chExt cx="1026499" cy="94331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89120" y="5504246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75870" y="6078224"/>
              <a:ext cx="1026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13 cycles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13144" y="3227832"/>
            <a:ext cx="1032911" cy="3222260"/>
            <a:chOff x="7713144" y="3227832"/>
            <a:chExt cx="1032911" cy="322226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229600" y="3227832"/>
              <a:ext cx="0" cy="29169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713144" y="6080760"/>
              <a:ext cx="1032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 cycles</a:t>
              </a:r>
              <a:endParaRPr lang="en-US" b="1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1616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9" grpId="0" animBg="1"/>
      <p:bldP spid="3461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More Pipelining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Delay Slot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Control Hazards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</a:t>
            </a: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Branch (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dirty="0" smtClean="0"/>
              <a:t>,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dirty="0" smtClean="0"/>
              <a:t>) </a:t>
            </a:r>
            <a:r>
              <a:rPr lang="en-US" dirty="0"/>
              <a:t>determines flow of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Fetching next instruction depends on branch outcome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Pipeline can’t always fetch correct instruction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Still working on </a:t>
            </a:r>
            <a:r>
              <a:rPr lang="en-US" dirty="0" smtClean="0"/>
              <a:t>ID stage </a:t>
            </a:r>
            <a:r>
              <a:rPr lang="en-US" dirty="0"/>
              <a:t>of branch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b="1" dirty="0" smtClean="0"/>
              <a:t>Simple Solution:</a:t>
            </a:r>
            <a:r>
              <a:rPr lang="en-US" dirty="0" smtClean="0"/>
              <a:t>  Stall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i="1" dirty="0" smtClean="0"/>
              <a:t>every </a:t>
            </a:r>
            <a:r>
              <a:rPr lang="en-US" dirty="0" smtClean="0"/>
              <a:t>branch until we have the new PC value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How long must we stall?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Branch Stall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457200" y="1371599"/>
            <a:ext cx="822960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When is comparison result available?</a:t>
            </a:r>
            <a:endParaRPr lang="en-US" sz="3200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225" y="2011680"/>
            <a:ext cx="7800975" cy="4398963"/>
            <a:chOff x="214" y="758"/>
            <a:chExt cx="4914" cy="27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1075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1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beq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1</a:t>
              </a: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60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4" y="1075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758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200526" y="3018948"/>
            <a:ext cx="207962" cy="19042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77088" y="2800668"/>
            <a:ext cx="173736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TWO bubbles required per branch!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Hazards reduce effectiveness of pipelining</a:t>
            </a:r>
          </a:p>
          <a:p>
            <a:pPr lvl="1"/>
            <a:r>
              <a:rPr lang="en-US" dirty="0" smtClean="0"/>
              <a:t>Cause stalls/bubbles</a:t>
            </a:r>
          </a:p>
          <a:p>
            <a:r>
              <a:rPr lang="en-US" dirty="0" smtClean="0"/>
              <a:t>Structural Hazards</a:t>
            </a:r>
          </a:p>
          <a:p>
            <a:pPr lvl="1"/>
            <a:r>
              <a:rPr lang="en-US" dirty="0" smtClean="0"/>
              <a:t>Conflict in use of </a:t>
            </a:r>
            <a:r>
              <a:rPr lang="en-US" dirty="0" err="1" smtClean="0"/>
              <a:t>datapath</a:t>
            </a:r>
            <a:r>
              <a:rPr lang="en-US" dirty="0" smtClean="0"/>
              <a:t> component</a:t>
            </a:r>
          </a:p>
          <a:p>
            <a:r>
              <a:rPr lang="en-US" dirty="0" smtClean="0"/>
              <a:t>Data Hazards</a:t>
            </a:r>
          </a:p>
          <a:p>
            <a:pPr lvl="1"/>
            <a:r>
              <a:rPr lang="en-US" dirty="0" smtClean="0"/>
              <a:t>Need to wait for result of a previous instruction</a:t>
            </a:r>
          </a:p>
          <a:p>
            <a:r>
              <a:rPr lang="en-US" dirty="0" smtClean="0"/>
              <a:t>Control Hazards</a:t>
            </a:r>
          </a:p>
          <a:p>
            <a:pPr lvl="1"/>
            <a:r>
              <a:rPr lang="en-US" dirty="0" smtClean="0"/>
              <a:t>Address of next instruction uncertain/unknown</a:t>
            </a:r>
          </a:p>
          <a:p>
            <a:pPr lvl="1"/>
            <a:r>
              <a:rPr lang="en-US" i="1" dirty="0" smtClean="0"/>
              <a:t>More to come next lecture!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For each code sequences below, choose one of the statements below: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05840" y="4111384"/>
            <a:ext cx="5127171" cy="526636"/>
            <a:chOff x="960651" y="1741167"/>
            <a:chExt cx="5127011" cy="394984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515805" y="1743729"/>
              <a:ext cx="4571857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8000"/>
                  </a:solidFill>
                </a:rPr>
                <a:t>No stalls as is</a:t>
              </a:r>
              <a:endParaRPr lang="en-US" sz="2800" b="1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741167"/>
              <a:ext cx="514869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A)</a:t>
              </a:r>
              <a:endParaRPr lang="en-US" sz="28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05840" y="4846320"/>
            <a:ext cx="5127171" cy="523537"/>
            <a:chOff x="960438" y="3240088"/>
            <a:chExt cx="5127171" cy="523537"/>
          </a:xfrm>
        </p:grpSpPr>
        <p:sp>
          <p:nvSpPr>
            <p:cNvPr id="53250" name="TextBox 3"/>
            <p:cNvSpPr txBox="1">
              <a:spLocks noChangeArrowheads="1"/>
            </p:cNvSpPr>
            <p:nvPr/>
          </p:nvSpPr>
          <p:spPr bwMode="auto">
            <a:xfrm>
              <a:off x="1515609" y="32400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408000"/>
                  </a:solidFill>
                </a:rPr>
                <a:t>No stalls with forwarding</a:t>
              </a:r>
              <a:endParaRPr lang="en-US" sz="2800" b="1" dirty="0">
                <a:solidFill>
                  <a:srgbClr val="408000"/>
                </a:solidFill>
                <a:latin typeface="Symbol" pitchFamily="1" charset="2"/>
              </a:endParaRPr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960438" y="3240405"/>
              <a:ext cx="4988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+mj-lt"/>
                  <a:ea typeface="ＭＳ ゴシック" pitchFamily="1" charset="-128"/>
                </a:rPr>
                <a:t>B)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05840" y="5577840"/>
            <a:ext cx="5127171" cy="534967"/>
            <a:chOff x="960438" y="4154488"/>
            <a:chExt cx="5127171" cy="534967"/>
          </a:xfrm>
        </p:grpSpPr>
        <p:sp>
          <p:nvSpPr>
            <p:cNvPr id="53251" name="TextBox 4"/>
            <p:cNvSpPr txBox="1">
              <a:spLocks noChangeArrowheads="1"/>
            </p:cNvSpPr>
            <p:nvPr/>
          </p:nvSpPr>
          <p:spPr bwMode="auto">
            <a:xfrm>
              <a:off x="1515609" y="41544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66A0"/>
                  </a:solidFill>
                </a:rPr>
                <a:t>Must stall</a:t>
              </a:r>
              <a:endParaRPr lang="en-US" sz="2800" b="1" dirty="0">
                <a:solidFill>
                  <a:srgbClr val="FF66A0"/>
                </a:solidFill>
                <a:latin typeface="Symbol" pitchFamily="1" charset="2"/>
              </a:endParaRPr>
            </a:p>
          </p:txBody>
        </p:sp>
        <p:sp>
          <p:nvSpPr>
            <p:cNvPr id="53255" name="Rectangle 8"/>
            <p:cNvSpPr>
              <a:spLocks noChangeArrowheads="1"/>
            </p:cNvSpPr>
            <p:nvPr/>
          </p:nvSpPr>
          <p:spPr bwMode="auto">
            <a:xfrm>
              <a:off x="960438" y="4166235"/>
              <a:ext cx="4876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C)</a:t>
              </a:r>
              <a:endParaRPr lang="en-US" sz="2800" b="1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4836001"/>
              </p:ext>
            </p:extLst>
          </p:nvPr>
        </p:nvGraphicFramePr>
        <p:xfrm>
          <a:off x="626535" y="1828800"/>
          <a:ext cx="8043333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111"/>
                <a:gridCol w="2681111"/>
                <a:gridCol w="2681111"/>
              </a:tblGrid>
              <a:tr h="440009">
                <a:tc>
                  <a:txBody>
                    <a:bodyPr/>
                    <a:lstStyle/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800" baseline="0" dirty="0" smtClean="0">
                          <a:latin typeface="+mn-lt"/>
                        </a:rPr>
                        <a:t>1: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2000" baseline="0" dirty="0" err="1" smtClean="0">
                          <a:latin typeface="Courier New"/>
                          <a:cs typeface="Courier New"/>
                        </a:rPr>
                        <a:t>lw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$t0,0($t0)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add $t1,$t0,$t0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2: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add $t1,$t0,$t0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$t2,$t0,5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$t4,$t1,5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/>
                        </a:rPr>
                        <a:t>	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$t1,$t0,1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$t3,$t0,4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$t5,$t1,5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934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1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353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lw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 flipH="1">
            <a:off x="4317022" y="2453054"/>
            <a:ext cx="580291" cy="7209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4"/>
          <p:cNvSpPr txBox="1">
            <a:spLocks noChangeArrowheads="1"/>
          </p:cNvSpPr>
          <p:nvPr/>
        </p:nvSpPr>
        <p:spPr bwMode="auto">
          <a:xfrm>
            <a:off x="6484939" y="2257547"/>
            <a:ext cx="167531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A0"/>
                </a:solidFill>
              </a:rPr>
              <a:t>Must stall</a:t>
            </a:r>
            <a:endParaRPr lang="en-US" sz="2800" b="1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2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305623" y="2497992"/>
            <a:ext cx="697200" cy="148492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358661" y="1732085"/>
            <a:ext cx="164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forwarding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8" name="Line 164"/>
          <p:cNvSpPr>
            <a:spLocks noChangeShapeType="1"/>
          </p:cNvSpPr>
          <p:nvPr/>
        </p:nvSpPr>
        <p:spPr bwMode="auto">
          <a:xfrm flipH="1">
            <a:off x="4369777" y="2523392"/>
            <a:ext cx="1248508" cy="14595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691554" y="2069123"/>
            <a:ext cx="199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 forwarding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0" name="TextBox 3"/>
          <p:cNvSpPr txBox="1">
            <a:spLocks noChangeArrowheads="1"/>
          </p:cNvSpPr>
          <p:nvPr/>
        </p:nvSpPr>
        <p:spPr bwMode="auto">
          <a:xfrm>
            <a:off x="6503989" y="2467386"/>
            <a:ext cx="2286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408000"/>
                </a:solidFill>
              </a:rPr>
              <a:t>No stalls with </a:t>
            </a:r>
            <a:br>
              <a:rPr lang="en-US" sz="2800" b="1" dirty="0" smtClean="0">
                <a:solidFill>
                  <a:srgbClr val="408000"/>
                </a:solidFill>
              </a:rPr>
            </a:br>
            <a:r>
              <a:rPr lang="en-US" sz="2800" b="1" dirty="0" smtClean="0">
                <a:solidFill>
                  <a:srgbClr val="408000"/>
                </a:solidFill>
              </a:rPr>
              <a:t>forwarding</a:t>
            </a:r>
            <a:endParaRPr lang="en-US" sz="2800" b="1" dirty="0">
              <a:solidFill>
                <a:srgbClr val="408000"/>
              </a:solidFill>
              <a:latin typeface="Symbol" pitchFamily="1" charset="2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/>
      <p:bldP spid="168" grpId="0" animBg="1"/>
      <p:bldP spid="169" grpId="0"/>
      <p:bldP spid="1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3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5363307" y="2602522"/>
            <a:ext cx="413239" cy="276957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2"/>
          <p:cNvSpPr txBox="1">
            <a:spLocks noChangeArrowheads="1"/>
          </p:cNvSpPr>
          <p:nvPr/>
        </p:nvSpPr>
        <p:spPr bwMode="auto">
          <a:xfrm>
            <a:off x="6543925" y="2232353"/>
            <a:ext cx="22188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8000"/>
                </a:solidFill>
              </a:rPr>
              <a:t>No stalls as is</a:t>
            </a:r>
            <a:endParaRPr lang="en-US" sz="2800" b="1" dirty="0">
              <a:solidFill>
                <a:srgbClr val="FF8000"/>
              </a:solidFill>
              <a:latin typeface="Symbol" pitchFamily="1" charset="2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Pipelining Performance</a:t>
            </a:r>
          </a:p>
          <a:p>
            <a:r>
              <a:rPr lang="en-US" sz="3200" dirty="0" smtClean="0"/>
              <a:t>Structural Hazards</a:t>
            </a: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</a:p>
          <a:p>
            <a:pPr lvl="1"/>
            <a:r>
              <a:rPr lang="en-US" sz="2800" dirty="0" smtClean="0"/>
              <a:t>Load Delay Slot</a:t>
            </a:r>
            <a:endParaRPr lang="en-US" sz="3200" dirty="0" smtClean="0"/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Review: Pipelined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654965"/>
            <a:ext cx="8778240" cy="404599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Pipelined Execution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2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29200"/>
            <a:ext cx="8229600" cy="139446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instruction must take same number of </a:t>
            </a:r>
            <a:r>
              <a:rPr lang="en-US" dirty="0" smtClean="0"/>
              <a:t>steps, </a:t>
            </a:r>
            <a:r>
              <a:rPr lang="en-US" dirty="0"/>
              <a:t>so </a:t>
            </a:r>
            <a:r>
              <a:rPr lang="en-US" dirty="0" smtClean="0"/>
              <a:t>some stages </a:t>
            </a:r>
            <a:r>
              <a:rPr lang="en-US" dirty="0"/>
              <a:t>will </a:t>
            </a:r>
            <a:r>
              <a:rPr lang="en-US" dirty="0" smtClean="0"/>
              <a:t>idle</a:t>
            </a:r>
          </a:p>
          <a:p>
            <a:pPr lvl="1"/>
            <a:r>
              <a:rPr lang="en-US" dirty="0" smtClean="0"/>
              <a:t>e.g. MEM stage for any arithmetic instruction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755775"/>
            <a:ext cx="8362950" cy="3125788"/>
            <a:chOff x="340" y="990"/>
            <a:chExt cx="5268" cy="1969"/>
          </a:xfrm>
        </p:grpSpPr>
        <p:sp>
          <p:nvSpPr>
            <p:cNvPr id="2728965" name="Rectangle 5"/>
            <p:cNvSpPr>
              <a:spLocks noChangeArrowheads="1"/>
            </p:cNvSpPr>
            <p:nvPr/>
          </p:nvSpPr>
          <p:spPr bwMode="auto">
            <a:xfrm>
              <a:off x="344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6" name="Rectangle 6"/>
            <p:cNvSpPr>
              <a:spLocks noChangeArrowheads="1"/>
            </p:cNvSpPr>
            <p:nvPr/>
          </p:nvSpPr>
          <p:spPr bwMode="auto">
            <a:xfrm>
              <a:off x="340" y="99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67" name="Rectangle 7"/>
            <p:cNvSpPr>
              <a:spLocks noChangeArrowheads="1"/>
            </p:cNvSpPr>
            <p:nvPr/>
          </p:nvSpPr>
          <p:spPr bwMode="auto">
            <a:xfrm>
              <a:off x="872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8" name="Rectangle 8"/>
            <p:cNvSpPr>
              <a:spLocks noChangeArrowheads="1"/>
            </p:cNvSpPr>
            <p:nvPr/>
          </p:nvSpPr>
          <p:spPr bwMode="auto">
            <a:xfrm>
              <a:off x="1400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9" name="Rectangle 9"/>
            <p:cNvSpPr>
              <a:spLocks noChangeArrowheads="1"/>
            </p:cNvSpPr>
            <p:nvPr/>
          </p:nvSpPr>
          <p:spPr bwMode="auto">
            <a:xfrm>
              <a:off x="1928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0" name="Rectangle 10"/>
            <p:cNvSpPr>
              <a:spLocks noChangeArrowheads="1"/>
            </p:cNvSpPr>
            <p:nvPr/>
          </p:nvSpPr>
          <p:spPr bwMode="auto">
            <a:xfrm>
              <a:off x="2456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1" name="Rectangle 11"/>
            <p:cNvSpPr>
              <a:spLocks noChangeArrowheads="1"/>
            </p:cNvSpPr>
            <p:nvPr/>
          </p:nvSpPr>
          <p:spPr bwMode="auto">
            <a:xfrm>
              <a:off x="851" y="99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2" name="Rectangle 12"/>
            <p:cNvSpPr>
              <a:spLocks noChangeArrowheads="1"/>
            </p:cNvSpPr>
            <p:nvPr/>
          </p:nvSpPr>
          <p:spPr bwMode="auto">
            <a:xfrm>
              <a:off x="1379" y="99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3" name="Rectangle 13"/>
            <p:cNvSpPr>
              <a:spLocks noChangeArrowheads="1"/>
            </p:cNvSpPr>
            <p:nvPr/>
          </p:nvSpPr>
          <p:spPr bwMode="auto">
            <a:xfrm>
              <a:off x="1907" y="99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4" name="Rectangle 14"/>
            <p:cNvSpPr>
              <a:spLocks noChangeArrowheads="1"/>
            </p:cNvSpPr>
            <p:nvPr/>
          </p:nvSpPr>
          <p:spPr bwMode="auto">
            <a:xfrm>
              <a:off x="2483" y="99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  <p:sp>
          <p:nvSpPr>
            <p:cNvPr id="2728975" name="Rectangle 15"/>
            <p:cNvSpPr>
              <a:spLocks noChangeArrowheads="1"/>
            </p:cNvSpPr>
            <p:nvPr/>
          </p:nvSpPr>
          <p:spPr bwMode="auto">
            <a:xfrm>
              <a:off x="872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6" name="Rectangle 16"/>
            <p:cNvSpPr>
              <a:spLocks noChangeArrowheads="1"/>
            </p:cNvSpPr>
            <p:nvPr/>
          </p:nvSpPr>
          <p:spPr bwMode="auto">
            <a:xfrm>
              <a:off x="868" y="1326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IF</a:t>
              </a:r>
              <a:endParaRPr lang="en-US" sz="2400" b="1" dirty="0"/>
            </a:p>
          </p:txBody>
        </p:sp>
        <p:sp>
          <p:nvSpPr>
            <p:cNvPr id="2728977" name="Rectangle 17"/>
            <p:cNvSpPr>
              <a:spLocks noChangeArrowheads="1"/>
            </p:cNvSpPr>
            <p:nvPr/>
          </p:nvSpPr>
          <p:spPr bwMode="auto">
            <a:xfrm>
              <a:off x="1400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8" name="Rectangle 18"/>
            <p:cNvSpPr>
              <a:spLocks noChangeArrowheads="1"/>
            </p:cNvSpPr>
            <p:nvPr/>
          </p:nvSpPr>
          <p:spPr bwMode="auto">
            <a:xfrm>
              <a:off x="1928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9" name="Rectangle 19"/>
            <p:cNvSpPr>
              <a:spLocks noChangeArrowheads="1"/>
            </p:cNvSpPr>
            <p:nvPr/>
          </p:nvSpPr>
          <p:spPr bwMode="auto">
            <a:xfrm>
              <a:off x="2456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0" name="Rectangle 20"/>
            <p:cNvSpPr>
              <a:spLocks noChangeArrowheads="1"/>
            </p:cNvSpPr>
            <p:nvPr/>
          </p:nvSpPr>
          <p:spPr bwMode="auto">
            <a:xfrm>
              <a:off x="2984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1" name="Rectangle 21"/>
            <p:cNvSpPr>
              <a:spLocks noChangeArrowheads="1"/>
            </p:cNvSpPr>
            <p:nvPr/>
          </p:nvSpPr>
          <p:spPr bwMode="auto">
            <a:xfrm>
              <a:off x="1379" y="1326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/>
            </a:p>
          </p:txBody>
        </p:sp>
        <p:sp>
          <p:nvSpPr>
            <p:cNvPr id="2728982" name="Rectangle 22"/>
            <p:cNvSpPr>
              <a:spLocks noChangeArrowheads="1"/>
            </p:cNvSpPr>
            <p:nvPr/>
          </p:nvSpPr>
          <p:spPr bwMode="auto">
            <a:xfrm>
              <a:off x="1907" y="1326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EX</a:t>
              </a:r>
              <a:endParaRPr lang="en-US" sz="2400" b="1" dirty="0"/>
            </a:p>
          </p:txBody>
        </p:sp>
        <p:sp>
          <p:nvSpPr>
            <p:cNvPr id="2728983" name="Rectangle 23"/>
            <p:cNvSpPr>
              <a:spLocks noChangeArrowheads="1"/>
            </p:cNvSpPr>
            <p:nvPr/>
          </p:nvSpPr>
          <p:spPr bwMode="auto">
            <a:xfrm>
              <a:off x="2435" y="1326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MEM</a:t>
              </a:r>
              <a:endParaRPr lang="en-US" sz="2400" b="1" dirty="0"/>
            </a:p>
          </p:txBody>
        </p:sp>
        <p:sp>
          <p:nvSpPr>
            <p:cNvPr id="2728984" name="Rectangle 24"/>
            <p:cNvSpPr>
              <a:spLocks noChangeArrowheads="1"/>
            </p:cNvSpPr>
            <p:nvPr/>
          </p:nvSpPr>
          <p:spPr bwMode="auto">
            <a:xfrm>
              <a:off x="3011" y="1326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WB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396" y="1662"/>
              <a:ext cx="2628" cy="289"/>
              <a:chOff x="1396" y="1662"/>
              <a:chExt cx="2628" cy="289"/>
            </a:xfrm>
          </p:grpSpPr>
          <p:sp>
            <p:nvSpPr>
              <p:cNvPr id="2728986" name="Rectangle 26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7" name="Rectangle 27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IF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88" name="Rectangle 28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9" name="Rectangle 29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0" name="Rectangle 30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1" name="Rectangle 31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2" name="Rectangle 32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ID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3" name="Rectangle 33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EX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4" name="Rectangle 34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MEM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5" name="Rectangle 35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434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accent2"/>
                    </a:solidFill>
                  </a:rPr>
                  <a:t>WB</a:t>
                </a:r>
              </a:p>
            </p:txBody>
          </p:sp>
        </p:grpSp>
        <p:sp>
          <p:nvSpPr>
            <p:cNvPr id="2728996" name="Rectangle 36"/>
            <p:cNvSpPr>
              <a:spLocks noChangeArrowheads="1"/>
            </p:cNvSpPr>
            <p:nvPr/>
          </p:nvSpPr>
          <p:spPr bwMode="auto">
            <a:xfrm>
              <a:off x="1928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7" name="Rectangle 37"/>
            <p:cNvSpPr>
              <a:spLocks noChangeArrowheads="1"/>
            </p:cNvSpPr>
            <p:nvPr/>
          </p:nvSpPr>
          <p:spPr bwMode="auto">
            <a:xfrm>
              <a:off x="1924" y="1998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IF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8998" name="Rectangle 38"/>
            <p:cNvSpPr>
              <a:spLocks noChangeArrowheads="1"/>
            </p:cNvSpPr>
            <p:nvPr/>
          </p:nvSpPr>
          <p:spPr bwMode="auto">
            <a:xfrm>
              <a:off x="2456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9" name="Rectangle 39"/>
            <p:cNvSpPr>
              <a:spLocks noChangeArrowheads="1"/>
            </p:cNvSpPr>
            <p:nvPr/>
          </p:nvSpPr>
          <p:spPr bwMode="auto">
            <a:xfrm>
              <a:off x="2984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0" name="Rectangle 40"/>
            <p:cNvSpPr>
              <a:spLocks noChangeArrowheads="1"/>
            </p:cNvSpPr>
            <p:nvPr/>
          </p:nvSpPr>
          <p:spPr bwMode="auto">
            <a:xfrm>
              <a:off x="3512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1" name="Rectangle 41"/>
            <p:cNvSpPr>
              <a:spLocks noChangeArrowheads="1"/>
            </p:cNvSpPr>
            <p:nvPr/>
          </p:nvSpPr>
          <p:spPr bwMode="auto">
            <a:xfrm>
              <a:off x="4040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2" name="Rectangle 42"/>
            <p:cNvSpPr>
              <a:spLocks noChangeArrowheads="1"/>
            </p:cNvSpPr>
            <p:nvPr/>
          </p:nvSpPr>
          <p:spPr bwMode="auto">
            <a:xfrm>
              <a:off x="2435" y="1998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ID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3" name="Rectangle 43"/>
            <p:cNvSpPr>
              <a:spLocks noChangeArrowheads="1"/>
            </p:cNvSpPr>
            <p:nvPr/>
          </p:nvSpPr>
          <p:spPr bwMode="auto">
            <a:xfrm>
              <a:off x="2963" y="1998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EX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4" name="Rectangle 44"/>
            <p:cNvSpPr>
              <a:spLocks noChangeArrowheads="1"/>
            </p:cNvSpPr>
            <p:nvPr/>
          </p:nvSpPr>
          <p:spPr bwMode="auto">
            <a:xfrm>
              <a:off x="3491" y="1998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MEM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5" name="Rectangle 45"/>
            <p:cNvSpPr>
              <a:spLocks noChangeArrowheads="1"/>
            </p:cNvSpPr>
            <p:nvPr/>
          </p:nvSpPr>
          <p:spPr bwMode="auto">
            <a:xfrm>
              <a:off x="4067" y="1998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5400"/>
                  </a:solidFill>
                </a:rPr>
                <a:t>WB</a:t>
              </a:r>
            </a:p>
          </p:txBody>
        </p:sp>
        <p:sp>
          <p:nvSpPr>
            <p:cNvPr id="2729006" name="Rectangle 46"/>
            <p:cNvSpPr>
              <a:spLocks noChangeArrowheads="1"/>
            </p:cNvSpPr>
            <p:nvPr/>
          </p:nvSpPr>
          <p:spPr bwMode="auto">
            <a:xfrm>
              <a:off x="2456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7" name="Rectangle 47"/>
            <p:cNvSpPr>
              <a:spLocks noChangeArrowheads="1"/>
            </p:cNvSpPr>
            <p:nvPr/>
          </p:nvSpPr>
          <p:spPr bwMode="auto">
            <a:xfrm>
              <a:off x="2452" y="2334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IF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08" name="Rectangle 48"/>
            <p:cNvSpPr>
              <a:spLocks noChangeArrowheads="1"/>
            </p:cNvSpPr>
            <p:nvPr/>
          </p:nvSpPr>
          <p:spPr bwMode="auto">
            <a:xfrm>
              <a:off x="2984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9" name="Rectangle 49"/>
            <p:cNvSpPr>
              <a:spLocks noChangeArrowheads="1"/>
            </p:cNvSpPr>
            <p:nvPr/>
          </p:nvSpPr>
          <p:spPr bwMode="auto">
            <a:xfrm>
              <a:off x="3512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0" name="Rectangle 50"/>
            <p:cNvSpPr>
              <a:spLocks noChangeArrowheads="1"/>
            </p:cNvSpPr>
            <p:nvPr/>
          </p:nvSpPr>
          <p:spPr bwMode="auto">
            <a:xfrm>
              <a:off x="4040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1" name="Rectangle 51"/>
            <p:cNvSpPr>
              <a:spLocks noChangeArrowheads="1"/>
            </p:cNvSpPr>
            <p:nvPr/>
          </p:nvSpPr>
          <p:spPr bwMode="auto">
            <a:xfrm>
              <a:off x="4568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2" name="Rectangle 52"/>
            <p:cNvSpPr>
              <a:spLocks noChangeArrowheads="1"/>
            </p:cNvSpPr>
            <p:nvPr/>
          </p:nvSpPr>
          <p:spPr bwMode="auto">
            <a:xfrm>
              <a:off x="2963" y="2334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ID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3" name="Rectangle 53"/>
            <p:cNvSpPr>
              <a:spLocks noChangeArrowheads="1"/>
            </p:cNvSpPr>
            <p:nvPr/>
          </p:nvSpPr>
          <p:spPr bwMode="auto">
            <a:xfrm>
              <a:off x="3491" y="2334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EX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4" name="Rectangle 54"/>
            <p:cNvSpPr>
              <a:spLocks noChangeArrowheads="1"/>
            </p:cNvSpPr>
            <p:nvPr/>
          </p:nvSpPr>
          <p:spPr bwMode="auto">
            <a:xfrm>
              <a:off x="4019" y="2334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MEM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5" name="Rectangle 55"/>
            <p:cNvSpPr>
              <a:spLocks noChangeArrowheads="1"/>
            </p:cNvSpPr>
            <p:nvPr/>
          </p:nvSpPr>
          <p:spPr bwMode="auto">
            <a:xfrm>
              <a:off x="4595" y="2334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WB</a:t>
              </a:r>
            </a:p>
          </p:txBody>
        </p:sp>
        <p:sp>
          <p:nvSpPr>
            <p:cNvPr id="2729016" name="Rectangle 56"/>
            <p:cNvSpPr>
              <a:spLocks noChangeArrowheads="1"/>
            </p:cNvSpPr>
            <p:nvPr/>
          </p:nvSpPr>
          <p:spPr bwMode="auto">
            <a:xfrm>
              <a:off x="2984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7" name="Rectangle 57"/>
            <p:cNvSpPr>
              <a:spLocks noChangeArrowheads="1"/>
            </p:cNvSpPr>
            <p:nvPr/>
          </p:nvSpPr>
          <p:spPr bwMode="auto">
            <a:xfrm>
              <a:off x="2980" y="267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18" name="Rectangle 58"/>
            <p:cNvSpPr>
              <a:spLocks noChangeArrowheads="1"/>
            </p:cNvSpPr>
            <p:nvPr/>
          </p:nvSpPr>
          <p:spPr bwMode="auto">
            <a:xfrm>
              <a:off x="3512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9" name="Rectangle 59"/>
            <p:cNvSpPr>
              <a:spLocks noChangeArrowheads="1"/>
            </p:cNvSpPr>
            <p:nvPr/>
          </p:nvSpPr>
          <p:spPr bwMode="auto">
            <a:xfrm>
              <a:off x="4040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0" name="Rectangle 60"/>
            <p:cNvSpPr>
              <a:spLocks noChangeArrowheads="1"/>
            </p:cNvSpPr>
            <p:nvPr/>
          </p:nvSpPr>
          <p:spPr bwMode="auto">
            <a:xfrm>
              <a:off x="4568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1" name="Rectangle 61"/>
            <p:cNvSpPr>
              <a:spLocks noChangeArrowheads="1"/>
            </p:cNvSpPr>
            <p:nvPr/>
          </p:nvSpPr>
          <p:spPr bwMode="auto">
            <a:xfrm>
              <a:off x="5096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2" name="Rectangle 62"/>
            <p:cNvSpPr>
              <a:spLocks noChangeArrowheads="1"/>
            </p:cNvSpPr>
            <p:nvPr/>
          </p:nvSpPr>
          <p:spPr bwMode="auto">
            <a:xfrm>
              <a:off x="3491" y="267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3" name="Rectangle 63"/>
            <p:cNvSpPr>
              <a:spLocks noChangeArrowheads="1"/>
            </p:cNvSpPr>
            <p:nvPr/>
          </p:nvSpPr>
          <p:spPr bwMode="auto">
            <a:xfrm>
              <a:off x="4019" y="267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4" name="Rectangle 64"/>
            <p:cNvSpPr>
              <a:spLocks noChangeArrowheads="1"/>
            </p:cNvSpPr>
            <p:nvPr/>
          </p:nvSpPr>
          <p:spPr bwMode="auto">
            <a:xfrm>
              <a:off x="4547" y="267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5" name="Rectangle 65"/>
            <p:cNvSpPr>
              <a:spLocks noChangeArrowheads="1"/>
            </p:cNvSpPr>
            <p:nvPr/>
          </p:nvSpPr>
          <p:spPr bwMode="auto">
            <a:xfrm>
              <a:off x="5123" y="267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69900" y="1222375"/>
            <a:ext cx="7670800" cy="515938"/>
            <a:chOff x="296" y="654"/>
            <a:chExt cx="4832" cy="325"/>
          </a:xfrm>
        </p:grpSpPr>
        <p:sp>
          <p:nvSpPr>
            <p:cNvPr id="2729027" name="Line 67"/>
            <p:cNvSpPr>
              <a:spLocks noChangeShapeType="1"/>
            </p:cNvSpPr>
            <p:nvPr/>
          </p:nvSpPr>
          <p:spPr bwMode="auto">
            <a:xfrm>
              <a:off x="296" y="912"/>
              <a:ext cx="4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8" name="Rectangle 68"/>
            <p:cNvSpPr>
              <a:spLocks noChangeArrowheads="1"/>
            </p:cNvSpPr>
            <p:nvPr/>
          </p:nvSpPr>
          <p:spPr bwMode="auto">
            <a:xfrm>
              <a:off x="419" y="654"/>
              <a:ext cx="6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Time</a:t>
              </a:r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Diagrams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Content Placeholder 101"/>
          <p:cNvSpPr>
            <a:spLocks noGrp="1"/>
          </p:cNvSpPr>
          <p:nvPr>
            <p:ph idx="1"/>
          </p:nvPr>
        </p:nvSpPr>
        <p:spPr>
          <a:xfrm>
            <a:off x="491067" y="4345694"/>
            <a:ext cx="8229600" cy="116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err="1" smtClean="0"/>
              <a:t>datapath</a:t>
            </a:r>
            <a:r>
              <a:rPr lang="en-US" sz="2800" dirty="0" smtClean="0"/>
              <a:t> figure below to represent pipeline: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7168" y="4800600"/>
            <a:ext cx="4171950" cy="1658938"/>
            <a:chOff x="1357" y="2946"/>
            <a:chExt cx="2628" cy="1045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986" y="3520"/>
              <a:ext cx="209" cy="28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9" y="288"/>
                </a:cxn>
              </a:cxnLst>
              <a:rect l="0" t="0" r="r" b="b"/>
              <a:pathLst>
                <a:path w="170" h="289">
                  <a:moveTo>
                    <a:pt x="169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9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93" y="3520"/>
              <a:ext cx="210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0" y="288"/>
                </a:cxn>
                <a:cxn ang="0">
                  <a:pos x="0" y="288"/>
                </a:cxn>
              </a:cxnLst>
              <a:rect l="0" t="0" r="r" b="b"/>
              <a:pathLst>
                <a:path w="171" h="289">
                  <a:moveTo>
                    <a:pt x="0" y="0"/>
                  </a:moveTo>
                  <a:lnTo>
                    <a:pt x="170" y="0"/>
                  </a:lnTo>
                  <a:lnTo>
                    <a:pt x="170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57" y="2946"/>
              <a:ext cx="2628" cy="289"/>
              <a:chOff x="1396" y="1662"/>
              <a:chExt cx="2628" cy="289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9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IF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Rectangle 10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1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2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4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EX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0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Mem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39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WB</a:t>
                </a:r>
              </a:p>
            </p:txBody>
          </p:sp>
        </p:grp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2551" y="3472"/>
              <a:ext cx="261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 rot="5400000">
              <a:off x="2491" y="359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Times" pitchFamily="-65" charset="0"/>
                </a:rPr>
                <a:t>ALU</a:t>
              </a:r>
              <a:endParaRPr lang="en-US" sz="1600" b="1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1392" y="357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419" y="3568"/>
              <a:ext cx="418" cy="289"/>
              <a:chOff x="1343" y="1248"/>
              <a:chExt cx="340" cy="289"/>
            </a:xfrm>
          </p:grpSpPr>
          <p:sp>
            <p:nvSpPr>
              <p:cNvPr id="92" name="Freeform 22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956" y="357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979" y="3568"/>
              <a:ext cx="183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2161" y="3568"/>
              <a:ext cx="18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1838" y="3712"/>
              <a:ext cx="11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1914" y="3616"/>
              <a:ext cx="59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2349" y="3616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958" y="357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3562" y="357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3595" y="3568"/>
              <a:ext cx="174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3768" y="3568"/>
              <a:ext cx="17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3414" y="3712"/>
              <a:ext cx="1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2821" y="3712"/>
              <a:ext cx="19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2969" y="3712"/>
              <a:ext cx="529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2349" y="3808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2463" y="3707"/>
              <a:ext cx="413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1664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2172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2688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323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381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 flipH="1">
              <a:off x="188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>
              <a:off x="2410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>
              <a:off x="2935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 flipH="1">
              <a:off x="347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548640" y="1371600"/>
            <a:ext cx="8238152" cy="2964180"/>
            <a:chOff x="548640" y="1600200"/>
            <a:chExt cx="8238152" cy="2964180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414463" y="3840480"/>
              <a:ext cx="1919690" cy="722313"/>
              <a:chOff x="729" y="2832"/>
              <a:chExt cx="1562" cy="455"/>
            </a:xfrm>
          </p:grpSpPr>
          <p:sp>
            <p:nvSpPr>
              <p:cNvPr id="110" name="Text Box 41"/>
              <p:cNvSpPr txBox="1">
                <a:spLocks noChangeArrowheads="1"/>
              </p:cNvSpPr>
              <p:nvPr/>
            </p:nvSpPr>
            <p:spPr bwMode="auto">
              <a:xfrm>
                <a:off x="732" y="2841"/>
                <a:ext cx="1272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1. Instruction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Fetch</a:t>
                </a:r>
              </a:p>
            </p:txBody>
          </p:sp>
          <p:sp>
            <p:nvSpPr>
              <p:cNvPr id="111" name="Line 42"/>
              <p:cNvSpPr>
                <a:spLocks noChangeShapeType="1"/>
              </p:cNvSpPr>
              <p:nvPr/>
            </p:nvSpPr>
            <p:spPr bwMode="auto">
              <a:xfrm>
                <a:off x="729" y="2832"/>
                <a:ext cx="156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3201028" y="3840480"/>
              <a:ext cx="1828746" cy="723900"/>
              <a:chOff x="676" y="2832"/>
              <a:chExt cx="1406" cy="456"/>
            </a:xfrm>
          </p:grpSpPr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676" y="2842"/>
                <a:ext cx="1406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. Decode/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Register Read</a:t>
                </a:r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>
                <a:off x="957" y="2832"/>
                <a:ext cx="10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4983484" y="3840480"/>
              <a:ext cx="1247759" cy="415925"/>
              <a:chOff x="573" y="2832"/>
              <a:chExt cx="1127" cy="262"/>
            </a:xfrm>
          </p:grpSpPr>
          <p:sp>
            <p:nvSpPr>
              <p:cNvPr id="116" name="Text Box 47"/>
              <p:cNvSpPr txBox="1">
                <a:spLocks noChangeArrowheads="1"/>
              </p:cNvSpPr>
              <p:nvPr/>
            </p:nvSpPr>
            <p:spPr bwMode="auto">
              <a:xfrm>
                <a:off x="573" y="2842"/>
                <a:ext cx="1127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3. Execute</a:t>
                </a:r>
              </a:p>
            </p:txBody>
          </p:sp>
          <p:sp>
            <p:nvSpPr>
              <p:cNvPr id="117" name="Line 48"/>
              <p:cNvSpPr>
                <a:spLocks noChangeShapeType="1"/>
              </p:cNvSpPr>
              <p:nvPr/>
            </p:nvSpPr>
            <p:spPr bwMode="auto">
              <a:xfrm>
                <a:off x="697" y="2832"/>
                <a:ext cx="9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6309380" y="3840480"/>
              <a:ext cx="1330325" cy="415925"/>
              <a:chOff x="31" y="2832"/>
              <a:chExt cx="2149" cy="262"/>
            </a:xfrm>
          </p:grpSpPr>
          <p:sp>
            <p:nvSpPr>
              <p:cNvPr id="119" name="Text Box 50"/>
              <p:cNvSpPr txBox="1">
                <a:spLocks noChangeArrowheads="1"/>
              </p:cNvSpPr>
              <p:nvPr/>
            </p:nvSpPr>
            <p:spPr bwMode="auto">
              <a:xfrm>
                <a:off x="31" y="2842"/>
                <a:ext cx="2149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4. Memory</a:t>
                </a:r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79" y="2832"/>
                <a:ext cx="19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7769246" y="3840480"/>
              <a:ext cx="1017546" cy="723900"/>
              <a:chOff x="760" y="2832"/>
              <a:chExt cx="1313" cy="456"/>
            </a:xfrm>
          </p:grpSpPr>
          <p:sp>
            <p:nvSpPr>
              <p:cNvPr id="122" name="Text Box 53"/>
              <p:cNvSpPr txBox="1">
                <a:spLocks noChangeArrowheads="1"/>
              </p:cNvSpPr>
              <p:nvPr/>
            </p:nvSpPr>
            <p:spPr bwMode="auto">
              <a:xfrm>
                <a:off x="760" y="2842"/>
                <a:ext cx="1313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5.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Write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 Back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123" name="Line 54"/>
              <p:cNvSpPr>
                <a:spLocks noChangeShapeType="1"/>
              </p:cNvSpPr>
              <p:nvPr/>
            </p:nvSpPr>
            <p:spPr bwMode="auto">
              <a:xfrm>
                <a:off x="823" y="2832"/>
                <a:ext cx="11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123"/>
            <p:cNvGrpSpPr/>
            <p:nvPr/>
          </p:nvGrpSpPr>
          <p:grpSpPr>
            <a:xfrm>
              <a:off x="548640" y="1600200"/>
              <a:ext cx="7315200" cy="2186884"/>
              <a:chOff x="533400" y="1968500"/>
              <a:chExt cx="7391400" cy="2917111"/>
            </a:xfrm>
          </p:grpSpPr>
          <p:sp>
            <p:nvSpPr>
              <p:cNvPr id="125" name="Rectangle 4"/>
              <p:cNvSpPr>
                <a:spLocks noChangeArrowheads="1"/>
              </p:cNvSpPr>
              <p:nvPr/>
            </p:nvSpPr>
            <p:spPr bwMode="auto">
              <a:xfrm rot="16200000">
                <a:off x="457348" y="2922095"/>
                <a:ext cx="1292913" cy="37880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PC</a:t>
                </a:r>
                <a:endParaRPr lang="en-US" sz="2000" dirty="0"/>
              </a:p>
            </p:txBody>
          </p:sp>
          <p:sp>
            <p:nvSpPr>
              <p:cNvPr id="126" name="Rectangle 5"/>
              <p:cNvSpPr>
                <a:spLocks noChangeArrowheads="1"/>
              </p:cNvSpPr>
              <p:nvPr/>
            </p:nvSpPr>
            <p:spPr bwMode="auto">
              <a:xfrm rot="-5400000">
                <a:off x="1600200" y="28067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instruction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27" name="AutoShape 6"/>
              <p:cNvSpPr>
                <a:spLocks noChangeArrowheads="1"/>
              </p:cNvSpPr>
              <p:nvPr/>
            </p:nvSpPr>
            <p:spPr bwMode="auto">
              <a:xfrm>
                <a:off x="1524000" y="3933825"/>
                <a:ext cx="366713" cy="5492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+4</a:t>
                </a:r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1295400" y="31115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8"/>
              <p:cNvSpPr>
                <a:spLocks noChangeArrowheads="1"/>
              </p:cNvSpPr>
              <p:nvPr/>
            </p:nvSpPr>
            <p:spPr bwMode="auto">
              <a:xfrm>
                <a:off x="3657600" y="2501900"/>
                <a:ext cx="990600" cy="12954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Register</a:t>
                </a:r>
              </a:p>
              <a:p>
                <a:pPr algn="ctr"/>
                <a:r>
                  <a:rPr lang="en-US" sz="2000" dirty="0" smtClean="0"/>
                  <a:t>File</a:t>
                </a:r>
                <a:endParaRPr lang="en-US" sz="2000" dirty="0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124200" y="29591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124200" y="3332163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3124200" y="36449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 Box 12"/>
              <p:cNvSpPr txBox="1">
                <a:spLocks noChangeArrowheads="1"/>
              </p:cNvSpPr>
              <p:nvPr/>
            </p:nvSpPr>
            <p:spPr bwMode="auto">
              <a:xfrm>
                <a:off x="3088173" y="3248024"/>
                <a:ext cx="33972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rt</a:t>
                </a:r>
                <a:endParaRPr lang="en-US" sz="2000" dirty="0"/>
              </a:p>
            </p:txBody>
          </p:sp>
          <p:sp>
            <p:nvSpPr>
              <p:cNvPr id="134" name="Text Box 13"/>
              <p:cNvSpPr txBox="1">
                <a:spLocks noChangeArrowheads="1"/>
              </p:cNvSpPr>
              <p:nvPr/>
            </p:nvSpPr>
            <p:spPr bwMode="auto">
              <a:xfrm>
                <a:off x="3076333" y="2943226"/>
                <a:ext cx="395287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rs</a:t>
                </a:r>
                <a:endParaRPr lang="en-US" sz="2000" dirty="0"/>
              </a:p>
            </p:txBody>
          </p:sp>
          <p:sp>
            <p:nvSpPr>
              <p:cNvPr id="135" name="Text Box 14"/>
              <p:cNvSpPr txBox="1">
                <a:spLocks noChangeArrowheads="1"/>
              </p:cNvSpPr>
              <p:nvPr/>
            </p:nvSpPr>
            <p:spPr bwMode="auto">
              <a:xfrm>
                <a:off x="3079750" y="2562225"/>
                <a:ext cx="409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rd</a:t>
                </a:r>
              </a:p>
            </p:txBody>
          </p: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5334000" y="2562225"/>
                <a:ext cx="1219200" cy="1524000"/>
                <a:chOff x="3648" y="1348"/>
                <a:chExt cx="768" cy="960"/>
              </a:xfrm>
            </p:grpSpPr>
            <p:sp>
              <p:nvSpPr>
                <p:cNvPr id="157" name="Freeform 18"/>
                <p:cNvSpPr>
                  <a:spLocks/>
                </p:cNvSpPr>
                <p:nvPr/>
              </p:nvSpPr>
              <p:spPr bwMode="auto">
                <a:xfrm>
                  <a:off x="3648" y="1348"/>
                  <a:ext cx="528" cy="960"/>
                </a:xfrm>
                <a:custGeom>
                  <a:avLst/>
                  <a:gdLst>
                    <a:gd name="T0" fmla="*/ 0 w 528"/>
                    <a:gd name="T1" fmla="*/ 0 h 960"/>
                    <a:gd name="T2" fmla="*/ 528 w 528"/>
                    <a:gd name="T3" fmla="*/ 192 h 960"/>
                    <a:gd name="T4" fmla="*/ 528 w 528"/>
                    <a:gd name="T5" fmla="*/ 672 h 960"/>
                    <a:gd name="T6" fmla="*/ 0 w 528"/>
                    <a:gd name="T7" fmla="*/ 960 h 960"/>
                    <a:gd name="T8" fmla="*/ 0 w 528"/>
                    <a:gd name="T9" fmla="*/ 528 h 960"/>
                    <a:gd name="T10" fmla="*/ 48 w 528"/>
                    <a:gd name="T11" fmla="*/ 480 h 960"/>
                    <a:gd name="T12" fmla="*/ 0 w 528"/>
                    <a:gd name="T13" fmla="*/ 432 h 960"/>
                    <a:gd name="T14" fmla="*/ 0 w 528"/>
                    <a:gd name="T15" fmla="*/ 0 h 9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8"/>
                    <a:gd name="T25" fmla="*/ 0 h 960"/>
                    <a:gd name="T26" fmla="*/ 528 w 528"/>
                    <a:gd name="T27" fmla="*/ 960 h 9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8" h="960">
                      <a:moveTo>
                        <a:pt x="0" y="0"/>
                      </a:moveTo>
                      <a:lnTo>
                        <a:pt x="528" y="192"/>
                      </a:lnTo>
                      <a:lnTo>
                        <a:pt x="528" y="672"/>
                      </a:lnTo>
                      <a:lnTo>
                        <a:pt x="0" y="960"/>
                      </a:lnTo>
                      <a:lnTo>
                        <a:pt x="0" y="528"/>
                      </a:lnTo>
                      <a:lnTo>
                        <a:pt x="48" y="480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000" dirty="0" smtClean="0"/>
                    <a:t>ALU</a:t>
                  </a:r>
                  <a:endParaRPr lang="en-US" sz="2000" dirty="0"/>
                </a:p>
              </p:txBody>
            </p:sp>
            <p:sp>
              <p:nvSpPr>
                <p:cNvPr id="158" name="Line 19"/>
                <p:cNvSpPr>
                  <a:spLocks noChangeShapeType="1"/>
                </p:cNvSpPr>
                <p:nvPr/>
              </p:nvSpPr>
              <p:spPr bwMode="auto">
                <a:xfrm>
                  <a:off x="4176" y="17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7" name="Line 20"/>
              <p:cNvSpPr>
                <a:spLocks noChangeShapeType="1"/>
              </p:cNvSpPr>
              <p:nvPr/>
            </p:nvSpPr>
            <p:spPr bwMode="auto">
              <a:xfrm>
                <a:off x="4648200" y="3644900"/>
                <a:ext cx="685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1"/>
              <p:cNvSpPr>
                <a:spLocks noChangeShapeType="1"/>
              </p:cNvSpPr>
              <p:nvPr/>
            </p:nvSpPr>
            <p:spPr bwMode="auto">
              <a:xfrm>
                <a:off x="3124200" y="3995738"/>
                <a:ext cx="2179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2"/>
              <p:cNvSpPr>
                <a:spLocks noChangeShapeType="1"/>
              </p:cNvSpPr>
              <p:nvPr/>
            </p:nvSpPr>
            <p:spPr bwMode="auto">
              <a:xfrm>
                <a:off x="4648200" y="2830513"/>
                <a:ext cx="655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/>
            </p:nvSpPr>
            <p:spPr bwMode="auto">
              <a:xfrm rot="-5400000">
                <a:off x="6096000" y="29591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Data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41" name="Line 24"/>
              <p:cNvSpPr>
                <a:spLocks noChangeShapeType="1"/>
              </p:cNvSpPr>
              <p:nvPr/>
            </p:nvSpPr>
            <p:spPr bwMode="auto">
              <a:xfrm>
                <a:off x="4876800" y="3644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auto">
              <a:xfrm>
                <a:off x="4876800" y="4025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auto">
              <a:xfrm>
                <a:off x="4876800" y="4330700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7"/>
              <p:cNvSpPr>
                <a:spLocks noChangeShapeType="1"/>
              </p:cNvSpPr>
              <p:nvPr/>
            </p:nvSpPr>
            <p:spPr bwMode="auto">
              <a:xfrm>
                <a:off x="7620000" y="3248025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28"/>
              <p:cNvSpPr>
                <a:spLocks noChangeShapeType="1"/>
              </p:cNvSpPr>
              <p:nvPr/>
            </p:nvSpPr>
            <p:spPr bwMode="auto">
              <a:xfrm flipV="1">
                <a:off x="7924800" y="1968500"/>
                <a:ext cx="0" cy="1279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9"/>
              <p:cNvSpPr>
                <a:spLocks noChangeShapeType="1"/>
              </p:cNvSpPr>
              <p:nvPr/>
            </p:nvSpPr>
            <p:spPr bwMode="auto">
              <a:xfrm flipH="1">
                <a:off x="3921125" y="1968500"/>
                <a:ext cx="40036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0"/>
              <p:cNvSpPr>
                <a:spLocks noChangeShapeType="1"/>
              </p:cNvSpPr>
              <p:nvPr/>
            </p:nvSpPr>
            <p:spPr bwMode="auto">
              <a:xfrm>
                <a:off x="3921125" y="19685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Text Box 31"/>
              <p:cNvSpPr txBox="1">
                <a:spLocks noChangeArrowheads="1"/>
              </p:cNvSpPr>
              <p:nvPr/>
            </p:nvSpPr>
            <p:spPr bwMode="auto">
              <a:xfrm>
                <a:off x="3079750" y="3949700"/>
                <a:ext cx="663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imm</a:t>
                </a:r>
              </a:p>
            </p:txBody>
          </p:sp>
          <p:sp>
            <p:nvSpPr>
              <p:cNvPr id="149" name="Line 32"/>
              <p:cNvSpPr>
                <a:spLocks noChangeShapeType="1"/>
              </p:cNvSpPr>
              <p:nvPr/>
            </p:nvSpPr>
            <p:spPr bwMode="auto">
              <a:xfrm>
                <a:off x="1676400" y="3111500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AutoShape 33"/>
              <p:cNvSpPr>
                <a:spLocks noChangeArrowheads="1"/>
              </p:cNvSpPr>
              <p:nvPr/>
            </p:nvSpPr>
            <p:spPr bwMode="auto">
              <a:xfrm rot="16200000">
                <a:off x="703652" y="4293696"/>
                <a:ext cx="805021" cy="3788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MUX</a:t>
                </a:r>
                <a:endParaRPr lang="en-US" sz="2000" dirty="0"/>
              </a:p>
            </p:txBody>
          </p:sp>
          <p:sp>
            <p:nvSpPr>
              <p:cNvPr id="151" name="Line 34"/>
              <p:cNvSpPr>
                <a:spLocks noChangeShapeType="1"/>
              </p:cNvSpPr>
              <p:nvPr/>
            </p:nvSpPr>
            <p:spPr bwMode="auto">
              <a:xfrm flipH="1">
                <a:off x="1295400" y="4308475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35"/>
              <p:cNvSpPr>
                <a:spLocks noChangeShapeType="1"/>
              </p:cNvSpPr>
              <p:nvPr/>
            </p:nvSpPr>
            <p:spPr bwMode="auto">
              <a:xfrm>
                <a:off x="3743325" y="3995738"/>
                <a:ext cx="0" cy="6715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36"/>
              <p:cNvSpPr>
                <a:spLocks noChangeShapeType="1"/>
              </p:cNvSpPr>
              <p:nvPr/>
            </p:nvSpPr>
            <p:spPr bwMode="auto">
              <a:xfrm flipH="1">
                <a:off x="1295400" y="4667250"/>
                <a:ext cx="2447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37"/>
              <p:cNvSpPr>
                <a:spLocks noChangeShapeType="1"/>
              </p:cNvSpPr>
              <p:nvPr/>
            </p:nvSpPr>
            <p:spPr bwMode="auto">
              <a:xfrm flipH="1">
                <a:off x="533400" y="44831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38"/>
              <p:cNvSpPr>
                <a:spLocks noChangeShapeType="1"/>
              </p:cNvSpPr>
              <p:nvPr/>
            </p:nvSpPr>
            <p:spPr bwMode="auto">
              <a:xfrm flipV="1">
                <a:off x="533400" y="3111500"/>
                <a:ext cx="0" cy="1371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39"/>
              <p:cNvSpPr>
                <a:spLocks noChangeShapeType="1"/>
              </p:cNvSpPr>
              <p:nvPr/>
            </p:nvSpPr>
            <p:spPr bwMode="auto">
              <a:xfrm>
                <a:off x="533400" y="31115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3"/>
            <p:cNvGrpSpPr/>
            <p:nvPr/>
          </p:nvGrpSpPr>
          <p:grpSpPr>
            <a:xfrm>
              <a:off x="3383280" y="1719072"/>
              <a:ext cx="4361688" cy="2423031"/>
              <a:chOff x="3383280" y="1719072"/>
              <a:chExt cx="4361688" cy="2423031"/>
            </a:xfrm>
          </p:grpSpPr>
          <p:grpSp>
            <p:nvGrpSpPr>
              <p:cNvPr id="14" name="Group 59"/>
              <p:cNvGrpSpPr/>
              <p:nvPr/>
            </p:nvGrpSpPr>
            <p:grpSpPr>
              <a:xfrm>
                <a:off x="338328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" name="Group 7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8" name="Isosceles Triangle 177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79"/>
              <p:cNvGrpSpPr/>
              <p:nvPr/>
            </p:nvGrpSpPr>
            <p:grpSpPr>
              <a:xfrm>
                <a:off x="493776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8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4" name="Isosceles Triangle 173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84"/>
              <p:cNvGrpSpPr/>
              <p:nvPr/>
            </p:nvGrpSpPr>
            <p:grpSpPr>
              <a:xfrm>
                <a:off x="621792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8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0" name="Isosceles Triangle 169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Group 89"/>
              <p:cNvGrpSpPr/>
              <p:nvPr/>
            </p:nvGrpSpPr>
            <p:grpSpPr>
              <a:xfrm>
                <a:off x="763524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9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66" name="Isosceles Triangle 165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82" name="Slide Number Placeholder 1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2733060" name="Rectangle 4"/>
            <p:cNvSpPr>
              <a:spLocks noChangeArrowheads="1"/>
            </p:cNvSpPr>
            <p:nvPr/>
          </p:nvSpPr>
          <p:spPr bwMode="auto">
            <a:xfrm>
              <a:off x="215" y="876"/>
              <a:ext cx="291" cy="2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33061" name="Line 5"/>
            <p:cNvSpPr>
              <a:spLocks noChangeShapeType="1"/>
            </p:cNvSpPr>
            <p:nvPr/>
          </p:nvSpPr>
          <p:spPr bwMode="auto">
            <a:xfrm>
              <a:off x="579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2733063" name="Rectangle 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33064" name="Rectangle 8"/>
            <p:cNvSpPr>
              <a:spLocks noChangeArrowheads="1"/>
            </p:cNvSpPr>
            <p:nvPr/>
          </p:nvSpPr>
          <p:spPr bwMode="auto">
            <a:xfrm>
              <a:off x="563" y="1718"/>
              <a:ext cx="5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Add</a:t>
              </a:r>
            </a:p>
          </p:txBody>
        </p:sp>
        <p:sp>
          <p:nvSpPr>
            <p:cNvPr id="2733065" name="Rectangle 9"/>
            <p:cNvSpPr>
              <a:spLocks noChangeArrowheads="1"/>
            </p:cNvSpPr>
            <p:nvPr/>
          </p:nvSpPr>
          <p:spPr bwMode="auto">
            <a:xfrm>
              <a:off x="555" y="2182"/>
              <a:ext cx="68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Store</a:t>
              </a:r>
            </a:p>
          </p:txBody>
        </p:sp>
        <p:sp>
          <p:nvSpPr>
            <p:cNvPr id="2733066" name="Rectangle 10"/>
            <p:cNvSpPr>
              <a:spLocks noChangeArrowheads="1"/>
            </p:cNvSpPr>
            <p:nvPr/>
          </p:nvSpPr>
          <p:spPr bwMode="auto">
            <a:xfrm>
              <a:off x="598" y="2612"/>
              <a:ext cx="5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Sub</a:t>
              </a:r>
            </a:p>
          </p:txBody>
        </p:sp>
        <p:sp>
          <p:nvSpPr>
            <p:cNvPr id="2733067" name="Rectangle 11"/>
            <p:cNvSpPr>
              <a:spLocks noChangeArrowheads="1"/>
            </p:cNvSpPr>
            <p:nvPr/>
          </p:nvSpPr>
          <p:spPr bwMode="auto">
            <a:xfrm>
              <a:off x="587" y="3067"/>
              <a:ext cx="3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65939" y="2305661"/>
            <a:ext cx="4800600" cy="4206875"/>
            <a:chOff x="1728" y="920"/>
            <a:chExt cx="3024" cy="2650"/>
          </a:xfrm>
        </p:grpSpPr>
        <p:sp>
          <p:nvSpPr>
            <p:cNvPr id="2733069" name="Line 13"/>
            <p:cNvSpPr>
              <a:spLocks noChangeShapeType="1"/>
            </p:cNvSpPr>
            <p:nvPr/>
          </p:nvSpPr>
          <p:spPr bwMode="auto">
            <a:xfrm>
              <a:off x="172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0" name="Line 14"/>
            <p:cNvSpPr>
              <a:spLocks noChangeShapeType="1"/>
            </p:cNvSpPr>
            <p:nvPr/>
          </p:nvSpPr>
          <p:spPr bwMode="auto">
            <a:xfrm>
              <a:off x="216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1" name="Line 15"/>
            <p:cNvSpPr>
              <a:spLocks noChangeShapeType="1"/>
            </p:cNvSpPr>
            <p:nvPr/>
          </p:nvSpPr>
          <p:spPr bwMode="auto">
            <a:xfrm>
              <a:off x="259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2" name="Line 16"/>
            <p:cNvSpPr>
              <a:spLocks noChangeShapeType="1"/>
            </p:cNvSpPr>
            <p:nvPr/>
          </p:nvSpPr>
          <p:spPr bwMode="auto">
            <a:xfrm>
              <a:off x="3024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3" name="Line 17"/>
            <p:cNvSpPr>
              <a:spLocks noChangeShapeType="1"/>
            </p:cNvSpPr>
            <p:nvPr/>
          </p:nvSpPr>
          <p:spPr bwMode="auto">
            <a:xfrm>
              <a:off x="3456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4" name="Line 18"/>
            <p:cNvSpPr>
              <a:spLocks noChangeShapeType="1"/>
            </p:cNvSpPr>
            <p:nvPr/>
          </p:nvSpPr>
          <p:spPr bwMode="auto">
            <a:xfrm>
              <a:off x="388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5" name="Line 19"/>
            <p:cNvSpPr>
              <a:spLocks noChangeShapeType="1"/>
            </p:cNvSpPr>
            <p:nvPr/>
          </p:nvSpPr>
          <p:spPr bwMode="auto">
            <a:xfrm>
              <a:off x="432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6" name="Line 20"/>
            <p:cNvSpPr>
              <a:spLocks noChangeShapeType="1"/>
            </p:cNvSpPr>
            <p:nvPr/>
          </p:nvSpPr>
          <p:spPr bwMode="auto">
            <a:xfrm>
              <a:off x="475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24589" y="2826361"/>
            <a:ext cx="569913" cy="458787"/>
            <a:chOff x="1324" y="1248"/>
            <a:chExt cx="359" cy="289"/>
          </a:xfrm>
        </p:grpSpPr>
        <p:sp>
          <p:nvSpPr>
            <p:cNvPr id="2733078" name="Rectangle 22"/>
            <p:cNvSpPr>
              <a:spLocks noChangeArrowheads="1"/>
            </p:cNvSpPr>
            <p:nvPr/>
          </p:nvSpPr>
          <p:spPr bwMode="auto">
            <a:xfrm>
              <a:off x="1324" y="125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43" y="1248"/>
              <a:ext cx="340" cy="289"/>
              <a:chOff x="1343" y="1248"/>
              <a:chExt cx="340" cy="289"/>
            </a:xfrm>
          </p:grpSpPr>
          <p:sp>
            <p:nvSpPr>
              <p:cNvPr id="2733080" name="Freeform 24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81" name="Freeform 25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784839" y="1781785"/>
            <a:ext cx="6311900" cy="515938"/>
            <a:chOff x="984" y="551"/>
            <a:chExt cx="3976" cy="325"/>
          </a:xfrm>
        </p:grpSpPr>
        <p:sp>
          <p:nvSpPr>
            <p:cNvPr id="2733083" name="Line 27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4" name="Rectangle 28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62839" y="2673961"/>
            <a:ext cx="857250" cy="2033587"/>
            <a:chOff x="2104" y="1437"/>
            <a:chExt cx="540" cy="1281"/>
          </a:xfrm>
        </p:grpSpPr>
        <p:sp>
          <p:nvSpPr>
            <p:cNvPr id="2733086" name="Line 30"/>
            <p:cNvSpPr>
              <a:spLocks noChangeShapeType="1"/>
            </p:cNvSpPr>
            <p:nvPr/>
          </p:nvSpPr>
          <p:spPr bwMode="auto">
            <a:xfrm>
              <a:off x="2489" y="1677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7" name="Freeform 31" descr="25%"/>
            <p:cNvSpPr>
              <a:spLocks/>
            </p:cNvSpPr>
            <p:nvPr/>
          </p:nvSpPr>
          <p:spPr bwMode="auto">
            <a:xfrm>
              <a:off x="2396" y="1965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78" y="2429"/>
              <a:ext cx="359" cy="289"/>
              <a:chOff x="2178" y="2144"/>
              <a:chExt cx="359" cy="289"/>
            </a:xfrm>
          </p:grpSpPr>
          <p:sp>
            <p:nvSpPr>
              <p:cNvPr id="2733089" name="Rectangle 33"/>
              <p:cNvSpPr>
                <a:spLocks noChangeArrowheads="1"/>
              </p:cNvSpPr>
              <p:nvPr/>
            </p:nvSpPr>
            <p:spPr bwMode="auto">
              <a:xfrm>
                <a:off x="2178" y="2146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197" y="2144"/>
                <a:ext cx="340" cy="289"/>
                <a:chOff x="2197" y="2144"/>
                <a:chExt cx="340" cy="289"/>
              </a:xfrm>
            </p:grpSpPr>
            <p:sp>
              <p:nvSpPr>
                <p:cNvPr id="2733091" name="Freeform 35"/>
                <p:cNvSpPr>
                  <a:spLocks/>
                </p:cNvSpPr>
                <p:nvPr/>
              </p:nvSpPr>
              <p:spPr bwMode="auto">
                <a:xfrm>
                  <a:off x="2197" y="2144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092" name="Freeform 36"/>
                <p:cNvSpPr>
                  <a:spLocks/>
                </p:cNvSpPr>
                <p:nvPr/>
              </p:nvSpPr>
              <p:spPr bwMode="auto">
                <a:xfrm>
                  <a:off x="2366" y="2144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255" y="1437"/>
              <a:ext cx="227" cy="481"/>
              <a:chOff x="2255" y="1152"/>
              <a:chExt cx="227" cy="481"/>
            </a:xfrm>
          </p:grpSpPr>
          <p:sp>
            <p:nvSpPr>
              <p:cNvPr id="2733094" name="Freeform 3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95" name="Rectangle 39"/>
              <p:cNvSpPr>
                <a:spLocks noChangeArrowheads="1"/>
              </p:cNvSpPr>
              <p:nvPr/>
            </p:nvSpPr>
            <p:spPr bwMode="auto">
              <a:xfrm rot="5400000">
                <a:off x="2168" y="1273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096" name="Line 40"/>
            <p:cNvSpPr>
              <a:spLocks noChangeShapeType="1"/>
            </p:cNvSpPr>
            <p:nvPr/>
          </p:nvSpPr>
          <p:spPr bwMode="auto">
            <a:xfrm>
              <a:off x="2104" y="158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7" name="Line 41"/>
            <p:cNvSpPr>
              <a:spLocks noChangeShapeType="1"/>
            </p:cNvSpPr>
            <p:nvPr/>
          </p:nvSpPr>
          <p:spPr bwMode="auto">
            <a:xfrm>
              <a:off x="2104" y="1773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8" name="Freeform 42"/>
            <p:cNvSpPr>
              <a:spLocks/>
            </p:cNvSpPr>
            <p:nvPr/>
          </p:nvSpPr>
          <p:spPr bwMode="auto">
            <a:xfrm>
              <a:off x="2197" y="1672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9" name="Rectangle 43"/>
            <p:cNvSpPr>
              <a:spLocks noChangeArrowheads="1"/>
            </p:cNvSpPr>
            <p:nvPr/>
          </p:nvSpPr>
          <p:spPr bwMode="auto">
            <a:xfrm>
              <a:off x="2211" y="1988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230" y="1981"/>
              <a:ext cx="296" cy="289"/>
              <a:chOff x="2230" y="1696"/>
              <a:chExt cx="296" cy="289"/>
            </a:xfrm>
          </p:grpSpPr>
          <p:sp>
            <p:nvSpPr>
              <p:cNvPr id="2733101" name="Freeform 45"/>
              <p:cNvSpPr>
                <a:spLocks/>
              </p:cNvSpPr>
              <p:nvPr/>
            </p:nvSpPr>
            <p:spPr bwMode="auto">
              <a:xfrm>
                <a:off x="2230" y="169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02" name="Freeform 46"/>
              <p:cNvSpPr>
                <a:spLocks/>
              </p:cNvSpPr>
              <p:nvPr/>
            </p:nvSpPr>
            <p:spPr bwMode="auto">
              <a:xfrm>
                <a:off x="2378" y="169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03" name="Line 47"/>
            <p:cNvSpPr>
              <a:spLocks noChangeShapeType="1"/>
            </p:cNvSpPr>
            <p:nvPr/>
          </p:nvSpPr>
          <p:spPr bwMode="auto">
            <a:xfrm>
              <a:off x="2115" y="2125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4" name="Freeform 48"/>
            <p:cNvSpPr>
              <a:spLocks/>
            </p:cNvSpPr>
            <p:nvPr/>
          </p:nvSpPr>
          <p:spPr bwMode="auto">
            <a:xfrm>
              <a:off x="2177" y="2029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240702" y="2750161"/>
            <a:ext cx="857250" cy="2668587"/>
            <a:chOff x="2531" y="1485"/>
            <a:chExt cx="540" cy="1681"/>
          </a:xfrm>
        </p:grpSpPr>
        <p:sp>
          <p:nvSpPr>
            <p:cNvPr id="2733106" name="Line 50"/>
            <p:cNvSpPr>
              <a:spLocks noChangeShapeType="1"/>
            </p:cNvSpPr>
            <p:nvPr/>
          </p:nvSpPr>
          <p:spPr bwMode="auto">
            <a:xfrm>
              <a:off x="2916" y="2125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7" name="Freeform 51"/>
            <p:cNvSpPr>
              <a:spLocks/>
            </p:cNvSpPr>
            <p:nvPr/>
          </p:nvSpPr>
          <p:spPr bwMode="auto">
            <a:xfrm>
              <a:off x="2610" y="1677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8" name="Freeform 52" descr="25%"/>
            <p:cNvSpPr>
              <a:spLocks/>
            </p:cNvSpPr>
            <p:nvPr/>
          </p:nvSpPr>
          <p:spPr bwMode="auto">
            <a:xfrm>
              <a:off x="2806" y="243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2624" y="1485"/>
              <a:ext cx="340" cy="289"/>
              <a:chOff x="2624" y="1200"/>
              <a:chExt cx="340" cy="289"/>
            </a:xfrm>
          </p:grpSpPr>
          <p:sp>
            <p:nvSpPr>
              <p:cNvPr id="2733110" name="Freeform 54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1" name="Freeform 55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2" name="Rectangle 56"/>
            <p:cNvSpPr>
              <a:spLocks noChangeArrowheads="1"/>
            </p:cNvSpPr>
            <p:nvPr/>
          </p:nvSpPr>
          <p:spPr bwMode="auto">
            <a:xfrm>
              <a:off x="2638" y="243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657" y="2429"/>
              <a:ext cx="296" cy="289"/>
              <a:chOff x="2657" y="2144"/>
              <a:chExt cx="296" cy="289"/>
            </a:xfrm>
          </p:grpSpPr>
          <p:sp>
            <p:nvSpPr>
              <p:cNvPr id="2733114" name="Freeform 58"/>
              <p:cNvSpPr>
                <a:spLocks/>
              </p:cNvSpPr>
              <p:nvPr/>
            </p:nvSpPr>
            <p:spPr bwMode="auto">
              <a:xfrm>
                <a:off x="2657" y="2144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5" name="Freeform 59"/>
              <p:cNvSpPr>
                <a:spLocks/>
              </p:cNvSpPr>
              <p:nvPr/>
            </p:nvSpPr>
            <p:spPr bwMode="auto">
              <a:xfrm>
                <a:off x="2805" y="214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6" name="Line 60"/>
            <p:cNvSpPr>
              <a:spLocks noChangeShapeType="1"/>
            </p:cNvSpPr>
            <p:nvPr/>
          </p:nvSpPr>
          <p:spPr bwMode="auto">
            <a:xfrm>
              <a:off x="2542" y="257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17" name="Freeform 61"/>
            <p:cNvSpPr>
              <a:spLocks/>
            </p:cNvSpPr>
            <p:nvPr/>
          </p:nvSpPr>
          <p:spPr bwMode="auto">
            <a:xfrm>
              <a:off x="2604" y="2477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624" y="2877"/>
              <a:ext cx="340" cy="289"/>
              <a:chOff x="2624" y="2592"/>
              <a:chExt cx="340" cy="289"/>
            </a:xfrm>
          </p:grpSpPr>
          <p:sp>
            <p:nvSpPr>
              <p:cNvPr id="2733119" name="Freeform 63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0" name="Freeform 64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21" name="Rectangle 65"/>
            <p:cNvSpPr>
              <a:spLocks noChangeArrowheads="1"/>
            </p:cNvSpPr>
            <p:nvPr/>
          </p:nvSpPr>
          <p:spPr bwMode="auto">
            <a:xfrm>
              <a:off x="2605" y="287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33122" name="Rectangle 66"/>
            <p:cNvSpPr>
              <a:spLocks noChangeArrowheads="1"/>
            </p:cNvSpPr>
            <p:nvPr/>
          </p:nvSpPr>
          <p:spPr bwMode="auto">
            <a:xfrm>
              <a:off x="2601" y="1535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2682" y="1885"/>
              <a:ext cx="227" cy="481"/>
              <a:chOff x="2682" y="1600"/>
              <a:chExt cx="227" cy="481"/>
            </a:xfrm>
          </p:grpSpPr>
          <p:sp>
            <p:nvSpPr>
              <p:cNvPr id="2733124" name="Freeform 68"/>
              <p:cNvSpPr>
                <a:spLocks/>
              </p:cNvSpPr>
              <p:nvPr/>
            </p:nvSpPr>
            <p:spPr bwMode="auto">
              <a:xfrm>
                <a:off x="2696" y="1600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5" name="Rectangle 69"/>
              <p:cNvSpPr>
                <a:spLocks noChangeArrowheads="1"/>
              </p:cNvSpPr>
              <p:nvPr/>
            </p:nvSpPr>
            <p:spPr bwMode="auto">
              <a:xfrm rot="5400000">
                <a:off x="2595" y="172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26" name="Line 70"/>
            <p:cNvSpPr>
              <a:spLocks noChangeShapeType="1"/>
            </p:cNvSpPr>
            <p:nvPr/>
          </p:nvSpPr>
          <p:spPr bwMode="auto">
            <a:xfrm>
              <a:off x="2531" y="202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7" name="Line 71"/>
            <p:cNvSpPr>
              <a:spLocks noChangeShapeType="1"/>
            </p:cNvSpPr>
            <p:nvPr/>
          </p:nvSpPr>
          <p:spPr bwMode="auto">
            <a:xfrm>
              <a:off x="2531" y="222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8" name="Freeform 72"/>
            <p:cNvSpPr>
              <a:spLocks/>
            </p:cNvSpPr>
            <p:nvPr/>
          </p:nvSpPr>
          <p:spPr bwMode="auto">
            <a:xfrm>
              <a:off x="2624" y="2120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918564" y="2826361"/>
            <a:ext cx="857250" cy="3303587"/>
            <a:chOff x="2958" y="1533"/>
            <a:chExt cx="540" cy="2081"/>
          </a:xfrm>
        </p:grpSpPr>
        <p:sp>
          <p:nvSpPr>
            <p:cNvPr id="2733130" name="Line 74"/>
            <p:cNvSpPr>
              <a:spLocks noChangeShapeType="1"/>
            </p:cNvSpPr>
            <p:nvPr/>
          </p:nvSpPr>
          <p:spPr bwMode="auto">
            <a:xfrm>
              <a:off x="3343" y="257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1" name="Freeform 75"/>
            <p:cNvSpPr>
              <a:spLocks/>
            </p:cNvSpPr>
            <p:nvPr/>
          </p:nvSpPr>
          <p:spPr bwMode="auto">
            <a:xfrm>
              <a:off x="3037" y="2125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2" name="Freeform 76" descr="25%"/>
            <p:cNvSpPr>
              <a:spLocks/>
            </p:cNvSpPr>
            <p:nvPr/>
          </p:nvSpPr>
          <p:spPr bwMode="auto">
            <a:xfrm>
              <a:off x="3237" y="2871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3" name="Freeform 77" descr="25%"/>
            <p:cNvSpPr>
              <a:spLocks/>
            </p:cNvSpPr>
            <p:nvPr/>
          </p:nvSpPr>
          <p:spPr bwMode="auto">
            <a:xfrm flipH="1">
              <a:off x="3123" y="1540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3109" y="2333"/>
              <a:ext cx="227" cy="481"/>
              <a:chOff x="3109" y="2048"/>
              <a:chExt cx="227" cy="481"/>
            </a:xfrm>
          </p:grpSpPr>
          <p:sp>
            <p:nvSpPr>
              <p:cNvPr id="2733135" name="Freeform 79"/>
              <p:cNvSpPr>
                <a:spLocks/>
              </p:cNvSpPr>
              <p:nvPr/>
            </p:nvSpPr>
            <p:spPr bwMode="auto">
              <a:xfrm>
                <a:off x="3123" y="2048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36" name="Rectangle 80"/>
              <p:cNvSpPr>
                <a:spLocks noChangeArrowheads="1"/>
              </p:cNvSpPr>
              <p:nvPr/>
            </p:nvSpPr>
            <p:spPr bwMode="auto">
              <a:xfrm rot="5400000">
                <a:off x="3022" y="216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37" name="Line 81"/>
            <p:cNvSpPr>
              <a:spLocks noChangeShapeType="1"/>
            </p:cNvSpPr>
            <p:nvPr/>
          </p:nvSpPr>
          <p:spPr bwMode="auto">
            <a:xfrm>
              <a:off x="2958" y="247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8" name="Line 82"/>
            <p:cNvSpPr>
              <a:spLocks noChangeShapeType="1"/>
            </p:cNvSpPr>
            <p:nvPr/>
          </p:nvSpPr>
          <p:spPr bwMode="auto">
            <a:xfrm>
              <a:off x="2958" y="266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9" name="Freeform 83"/>
            <p:cNvSpPr>
              <a:spLocks/>
            </p:cNvSpPr>
            <p:nvPr/>
          </p:nvSpPr>
          <p:spPr bwMode="auto">
            <a:xfrm>
              <a:off x="3051" y="2568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0" name="Rectangle 84"/>
            <p:cNvSpPr>
              <a:spLocks noChangeArrowheads="1"/>
            </p:cNvSpPr>
            <p:nvPr/>
          </p:nvSpPr>
          <p:spPr bwMode="auto">
            <a:xfrm>
              <a:off x="3093" y="153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3120" y="1533"/>
              <a:ext cx="284" cy="289"/>
              <a:chOff x="3120" y="1248"/>
              <a:chExt cx="284" cy="289"/>
            </a:xfrm>
          </p:grpSpPr>
          <p:sp>
            <p:nvSpPr>
              <p:cNvPr id="2733142" name="Freeform 86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3" name="Freeform 87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4" name="Line 88"/>
            <p:cNvSpPr>
              <a:spLocks noChangeShapeType="1"/>
            </p:cNvSpPr>
            <p:nvPr/>
          </p:nvSpPr>
          <p:spPr bwMode="auto">
            <a:xfrm>
              <a:off x="2973" y="1677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5" name="Rectangle 89"/>
            <p:cNvSpPr>
              <a:spLocks noChangeArrowheads="1"/>
            </p:cNvSpPr>
            <p:nvPr/>
          </p:nvSpPr>
          <p:spPr bwMode="auto">
            <a:xfrm>
              <a:off x="3028" y="1983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079" y="1981"/>
              <a:ext cx="325" cy="289"/>
              <a:chOff x="3079" y="1696"/>
              <a:chExt cx="325" cy="289"/>
            </a:xfrm>
          </p:grpSpPr>
          <p:sp>
            <p:nvSpPr>
              <p:cNvPr id="2733147" name="Freeform 91"/>
              <p:cNvSpPr>
                <a:spLocks/>
              </p:cNvSpPr>
              <p:nvPr/>
            </p:nvSpPr>
            <p:spPr bwMode="auto">
              <a:xfrm>
                <a:off x="3079" y="1696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8" name="Freeform 92"/>
              <p:cNvSpPr>
                <a:spLocks/>
              </p:cNvSpPr>
              <p:nvPr/>
            </p:nvSpPr>
            <p:spPr bwMode="auto">
              <a:xfrm>
                <a:off x="3240" y="1696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9" name="Rectangle 93"/>
            <p:cNvSpPr>
              <a:spLocks noChangeArrowheads="1"/>
            </p:cNvSpPr>
            <p:nvPr/>
          </p:nvSpPr>
          <p:spPr bwMode="auto">
            <a:xfrm>
              <a:off x="3065" y="288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3084" y="2877"/>
              <a:ext cx="296" cy="289"/>
              <a:chOff x="3084" y="2592"/>
              <a:chExt cx="296" cy="289"/>
            </a:xfrm>
          </p:grpSpPr>
          <p:sp>
            <p:nvSpPr>
              <p:cNvPr id="2733151" name="Freeform 9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52" name="Freeform 9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53" name="Line 97"/>
            <p:cNvSpPr>
              <a:spLocks noChangeShapeType="1"/>
            </p:cNvSpPr>
            <p:nvPr/>
          </p:nvSpPr>
          <p:spPr bwMode="auto">
            <a:xfrm>
              <a:off x="2969" y="3021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54" name="Freeform 98"/>
            <p:cNvSpPr>
              <a:spLocks/>
            </p:cNvSpPr>
            <p:nvPr/>
          </p:nvSpPr>
          <p:spPr bwMode="auto">
            <a:xfrm>
              <a:off x="3031" y="2925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/>
            </p:cNvGrpSpPr>
            <p:nvPr/>
          </p:nvGrpSpPr>
          <p:grpSpPr bwMode="auto">
            <a:xfrm>
              <a:off x="3032" y="3325"/>
              <a:ext cx="359" cy="289"/>
              <a:chOff x="3032" y="3040"/>
              <a:chExt cx="359" cy="289"/>
            </a:xfrm>
          </p:grpSpPr>
          <p:sp>
            <p:nvSpPr>
              <p:cNvPr id="2733156" name="Rectangle 100"/>
              <p:cNvSpPr>
                <a:spLocks noChangeArrowheads="1"/>
              </p:cNvSpPr>
              <p:nvPr/>
            </p:nvSpPr>
            <p:spPr bwMode="auto">
              <a:xfrm>
                <a:off x="3032" y="3042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24" name="Group 101"/>
              <p:cNvGrpSpPr>
                <a:grpSpLocks/>
              </p:cNvGrpSpPr>
              <p:nvPr/>
            </p:nvGrpSpPr>
            <p:grpSpPr bwMode="auto">
              <a:xfrm>
                <a:off x="3051" y="3040"/>
                <a:ext cx="340" cy="289"/>
                <a:chOff x="3051" y="3040"/>
                <a:chExt cx="340" cy="289"/>
              </a:xfrm>
            </p:grpSpPr>
            <p:sp>
              <p:nvSpPr>
                <p:cNvPr id="2733158" name="Freeform 102"/>
                <p:cNvSpPr>
                  <a:spLocks/>
                </p:cNvSpPr>
                <p:nvPr/>
              </p:nvSpPr>
              <p:spPr bwMode="auto">
                <a:xfrm>
                  <a:off x="3051" y="3040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59" name="Freeform 103"/>
                <p:cNvSpPr>
                  <a:spLocks/>
                </p:cNvSpPr>
                <p:nvPr/>
              </p:nvSpPr>
              <p:spPr bwMode="auto">
                <a:xfrm>
                  <a:off x="3220" y="3040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5" name="Group 184"/>
          <p:cNvGrpSpPr/>
          <p:nvPr/>
        </p:nvGrpSpPr>
        <p:grpSpPr>
          <a:xfrm>
            <a:off x="5596427" y="3537561"/>
            <a:ext cx="2767012" cy="2795587"/>
            <a:chOff x="5596427" y="3537561"/>
            <a:chExt cx="2767012" cy="2795587"/>
          </a:xfrm>
        </p:grpSpPr>
        <p:grpSp>
          <p:nvGrpSpPr>
            <p:cNvPr id="25" name="Group 104"/>
            <p:cNvGrpSpPr>
              <a:grpSpLocks/>
            </p:cNvGrpSpPr>
            <p:nvPr/>
          </p:nvGrpSpPr>
          <p:grpSpPr bwMode="auto">
            <a:xfrm>
              <a:off x="5596427" y="3537561"/>
              <a:ext cx="809625" cy="2603500"/>
              <a:chOff x="3385" y="1981"/>
              <a:chExt cx="510" cy="1640"/>
            </a:xfrm>
          </p:grpSpPr>
          <p:sp>
            <p:nvSpPr>
              <p:cNvPr id="2733161" name="Freeform 105"/>
              <p:cNvSpPr>
                <a:spLocks/>
              </p:cNvSpPr>
              <p:nvPr/>
            </p:nvSpPr>
            <p:spPr bwMode="auto">
              <a:xfrm>
                <a:off x="3464" y="2573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2" name="Freeform 106" descr="25%"/>
              <p:cNvSpPr>
                <a:spLocks/>
              </p:cNvSpPr>
              <p:nvPr/>
            </p:nvSpPr>
            <p:spPr bwMode="auto">
              <a:xfrm>
                <a:off x="3660" y="333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3" name="Freeform 107" descr="25%"/>
              <p:cNvSpPr>
                <a:spLocks/>
              </p:cNvSpPr>
              <p:nvPr/>
            </p:nvSpPr>
            <p:spPr bwMode="auto">
              <a:xfrm flipH="1">
                <a:off x="3547" y="198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4" name="Rectangle 108"/>
              <p:cNvSpPr>
                <a:spLocks noChangeArrowheads="1"/>
              </p:cNvSpPr>
              <p:nvPr/>
            </p:nvSpPr>
            <p:spPr bwMode="auto">
              <a:xfrm>
                <a:off x="3455" y="2431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6" name="Group 109"/>
              <p:cNvGrpSpPr>
                <a:grpSpLocks/>
              </p:cNvGrpSpPr>
              <p:nvPr/>
            </p:nvGrpSpPr>
            <p:grpSpPr bwMode="auto">
              <a:xfrm>
                <a:off x="3506" y="2429"/>
                <a:ext cx="325" cy="289"/>
                <a:chOff x="3506" y="2144"/>
                <a:chExt cx="325" cy="289"/>
              </a:xfrm>
            </p:grpSpPr>
            <p:sp>
              <p:nvSpPr>
                <p:cNvPr id="2733166" name="Freeform 110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67" name="Freeform 111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68" name="Rectangle 112"/>
              <p:cNvSpPr>
                <a:spLocks noChangeArrowheads="1"/>
              </p:cNvSpPr>
              <p:nvPr/>
            </p:nvSpPr>
            <p:spPr bwMode="auto">
              <a:xfrm>
                <a:off x="3520" y="198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" name="Group 113"/>
              <p:cNvGrpSpPr>
                <a:grpSpLocks/>
              </p:cNvGrpSpPr>
              <p:nvPr/>
            </p:nvGrpSpPr>
            <p:grpSpPr bwMode="auto">
              <a:xfrm>
                <a:off x="3547" y="1981"/>
                <a:ext cx="284" cy="289"/>
                <a:chOff x="3547" y="1696"/>
                <a:chExt cx="284" cy="289"/>
              </a:xfrm>
            </p:grpSpPr>
            <p:sp>
              <p:nvSpPr>
                <p:cNvPr id="2733170" name="Freeform 11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71" name="Freeform 11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72" name="Line 116"/>
              <p:cNvSpPr>
                <a:spLocks noChangeShapeType="1"/>
              </p:cNvSpPr>
              <p:nvPr/>
            </p:nvSpPr>
            <p:spPr bwMode="auto">
              <a:xfrm>
                <a:off x="3400" y="2125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" name="Group 117"/>
              <p:cNvGrpSpPr>
                <a:grpSpLocks/>
              </p:cNvGrpSpPr>
              <p:nvPr/>
            </p:nvGrpSpPr>
            <p:grpSpPr bwMode="auto">
              <a:xfrm>
                <a:off x="3536" y="2781"/>
                <a:ext cx="227" cy="481"/>
                <a:chOff x="3536" y="2496"/>
                <a:chExt cx="227" cy="481"/>
              </a:xfrm>
            </p:grpSpPr>
            <p:sp>
              <p:nvSpPr>
                <p:cNvPr id="2733174" name="Freeform 118"/>
                <p:cNvSpPr>
                  <a:spLocks/>
                </p:cNvSpPr>
                <p:nvPr/>
              </p:nvSpPr>
              <p:spPr bwMode="auto">
                <a:xfrm>
                  <a:off x="3550" y="2496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75" name="Rectangle 119"/>
                <p:cNvSpPr>
                  <a:spLocks noChangeArrowheads="1"/>
                </p:cNvSpPr>
                <p:nvPr/>
              </p:nvSpPr>
              <p:spPr bwMode="auto">
                <a:xfrm rot="5400000">
                  <a:off x="3449" y="2617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sp>
            <p:nvSpPr>
              <p:cNvPr id="2733176" name="Line 120"/>
              <p:cNvSpPr>
                <a:spLocks noChangeShapeType="1"/>
              </p:cNvSpPr>
              <p:nvPr/>
            </p:nvSpPr>
            <p:spPr bwMode="auto">
              <a:xfrm>
                <a:off x="3385" y="29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7" name="Line 121"/>
              <p:cNvSpPr>
                <a:spLocks noChangeShapeType="1"/>
              </p:cNvSpPr>
              <p:nvPr/>
            </p:nvSpPr>
            <p:spPr bwMode="auto">
              <a:xfrm>
                <a:off x="3385" y="31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8" name="Freeform 122"/>
              <p:cNvSpPr>
                <a:spLocks/>
              </p:cNvSpPr>
              <p:nvPr/>
            </p:nvSpPr>
            <p:spPr bwMode="auto">
              <a:xfrm>
                <a:off x="3478" y="301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9" name="Rectangle 123"/>
              <p:cNvSpPr>
                <a:spLocks noChangeArrowheads="1"/>
              </p:cNvSpPr>
              <p:nvPr/>
            </p:nvSpPr>
            <p:spPr bwMode="auto">
              <a:xfrm>
                <a:off x="3492" y="333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9" name="Group 124"/>
              <p:cNvGrpSpPr>
                <a:grpSpLocks/>
              </p:cNvGrpSpPr>
              <p:nvPr/>
            </p:nvGrpSpPr>
            <p:grpSpPr bwMode="auto">
              <a:xfrm>
                <a:off x="3511" y="3325"/>
                <a:ext cx="296" cy="289"/>
                <a:chOff x="3511" y="3040"/>
                <a:chExt cx="296" cy="289"/>
              </a:xfrm>
            </p:grpSpPr>
            <p:sp>
              <p:nvSpPr>
                <p:cNvPr id="2733181" name="Freeform 125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82" name="Freeform 126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83" name="Line 127"/>
              <p:cNvSpPr>
                <a:spLocks noChangeShapeType="1"/>
              </p:cNvSpPr>
              <p:nvPr/>
            </p:nvSpPr>
            <p:spPr bwMode="auto">
              <a:xfrm>
                <a:off x="3396" y="3469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4" name="Freeform 128"/>
              <p:cNvSpPr>
                <a:spLocks/>
              </p:cNvSpPr>
              <p:nvPr/>
            </p:nvSpPr>
            <p:spPr bwMode="auto">
              <a:xfrm>
                <a:off x="3458" y="3373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7653827" y="5661636"/>
              <a:ext cx="709612" cy="468312"/>
              <a:chOff x="4681" y="3034"/>
              <a:chExt cx="447" cy="295"/>
            </a:xfrm>
          </p:grpSpPr>
          <p:sp>
            <p:nvSpPr>
              <p:cNvPr id="2733186" name="Freeform 130" descr="25%"/>
              <p:cNvSpPr>
                <a:spLocks/>
              </p:cNvSpPr>
              <p:nvPr/>
            </p:nvSpPr>
            <p:spPr bwMode="auto">
              <a:xfrm flipH="1">
                <a:off x="4828" y="303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7" name="Rectangle 131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 err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  <a:endParaRPr lang="en-US" sz="16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grpSp>
            <p:nvGrpSpPr>
              <p:cNvPr id="31" name="Group 132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33189" name="Freeform 133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90" name="Freeform 134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91" name="Line 135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33056" name="Group 136"/>
            <p:cNvGrpSpPr>
              <a:grpSpLocks/>
            </p:cNvGrpSpPr>
            <p:nvPr/>
          </p:nvGrpSpPr>
          <p:grpSpPr bwMode="auto">
            <a:xfrm>
              <a:off x="6885477" y="4950436"/>
              <a:ext cx="876300" cy="1255712"/>
              <a:chOff x="4197" y="2586"/>
              <a:chExt cx="552" cy="791"/>
            </a:xfrm>
          </p:grpSpPr>
          <p:sp>
            <p:nvSpPr>
              <p:cNvPr id="2733193" name="Freeform 137" descr="25%"/>
              <p:cNvSpPr>
                <a:spLocks/>
              </p:cNvSpPr>
              <p:nvPr/>
            </p:nvSpPr>
            <p:spPr bwMode="auto">
              <a:xfrm flipH="1">
                <a:off x="4401" y="258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4" name="Rectangle 138"/>
              <p:cNvSpPr>
                <a:spLocks noChangeArrowheads="1"/>
              </p:cNvSpPr>
              <p:nvPr/>
            </p:nvSpPr>
            <p:spPr bwMode="auto">
              <a:xfrm>
                <a:off x="4374" y="259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3057" name="Group 139"/>
              <p:cNvGrpSpPr>
                <a:grpSpLocks/>
              </p:cNvGrpSpPr>
              <p:nvPr/>
            </p:nvGrpSpPr>
            <p:grpSpPr bwMode="auto">
              <a:xfrm>
                <a:off x="4401" y="2592"/>
                <a:ext cx="284" cy="289"/>
                <a:chOff x="4401" y="2592"/>
                <a:chExt cx="284" cy="289"/>
              </a:xfrm>
            </p:grpSpPr>
            <p:sp>
              <p:nvSpPr>
                <p:cNvPr id="2733196" name="Freeform 140"/>
                <p:cNvSpPr>
                  <a:spLocks/>
                </p:cNvSpPr>
                <p:nvPr/>
              </p:nvSpPr>
              <p:spPr bwMode="auto">
                <a:xfrm>
                  <a:off x="4401" y="2592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97" name="Freeform 141"/>
                <p:cNvSpPr>
                  <a:spLocks/>
                </p:cNvSpPr>
                <p:nvPr/>
              </p:nvSpPr>
              <p:spPr bwMode="auto">
                <a:xfrm>
                  <a:off x="4542" y="2592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98" name="Line 142"/>
              <p:cNvSpPr>
                <a:spLocks noChangeShapeType="1"/>
              </p:cNvSpPr>
              <p:nvPr/>
            </p:nvSpPr>
            <p:spPr bwMode="auto">
              <a:xfrm>
                <a:off x="4254" y="273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9" name="Rectangle 143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33058" name="Group 144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33201" name="Freeform 145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02" name="Freeform 146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03" name="Line 147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4" name="Freeform 148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33059" name="Group 149"/>
            <p:cNvGrpSpPr>
              <a:grpSpLocks/>
            </p:cNvGrpSpPr>
            <p:nvPr/>
          </p:nvGrpSpPr>
          <p:grpSpPr bwMode="auto">
            <a:xfrm>
              <a:off x="6207614" y="4248761"/>
              <a:ext cx="876300" cy="2084387"/>
              <a:chOff x="3770" y="2144"/>
              <a:chExt cx="552" cy="1313"/>
            </a:xfrm>
          </p:grpSpPr>
          <p:sp>
            <p:nvSpPr>
              <p:cNvPr id="2733206" name="Rectangle 150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3062" name="Group 151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33208" name="Freeform 152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09" name="Freeform 153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10" name="Line 154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1" name="Rectangle 155"/>
              <p:cNvSpPr>
                <a:spLocks noChangeArrowheads="1"/>
              </p:cNvSpPr>
              <p:nvPr/>
            </p:nvSpPr>
            <p:spPr bwMode="auto">
              <a:xfrm>
                <a:off x="3882" y="2594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33068" name="Group 156"/>
              <p:cNvGrpSpPr>
                <a:grpSpLocks/>
              </p:cNvGrpSpPr>
              <p:nvPr/>
            </p:nvGrpSpPr>
            <p:grpSpPr bwMode="auto">
              <a:xfrm>
                <a:off x="3933" y="2592"/>
                <a:ext cx="325" cy="289"/>
                <a:chOff x="3933" y="2592"/>
                <a:chExt cx="325" cy="289"/>
              </a:xfrm>
            </p:grpSpPr>
            <p:sp>
              <p:nvSpPr>
                <p:cNvPr id="2733213" name="Freeform 157"/>
                <p:cNvSpPr>
                  <a:spLocks/>
                </p:cNvSpPr>
                <p:nvPr/>
              </p:nvSpPr>
              <p:spPr bwMode="auto">
                <a:xfrm>
                  <a:off x="3933" y="2592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14" name="Freeform 158"/>
                <p:cNvSpPr>
                  <a:spLocks/>
                </p:cNvSpPr>
                <p:nvPr/>
              </p:nvSpPr>
              <p:spPr bwMode="auto">
                <a:xfrm>
                  <a:off x="4094" y="2592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15" name="Line 159"/>
              <p:cNvSpPr>
                <a:spLocks noChangeShapeType="1"/>
              </p:cNvSpPr>
              <p:nvPr/>
            </p:nvSpPr>
            <p:spPr bwMode="auto">
              <a:xfrm>
                <a:off x="3770" y="273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6" name="Freeform 160"/>
              <p:cNvSpPr>
                <a:spLocks/>
              </p:cNvSpPr>
              <p:nvPr/>
            </p:nvSpPr>
            <p:spPr bwMode="auto">
              <a:xfrm>
                <a:off x="3891" y="2736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33077" name="Group 161"/>
              <p:cNvGrpSpPr>
                <a:grpSpLocks/>
              </p:cNvGrpSpPr>
              <p:nvPr/>
            </p:nvGrpSpPr>
            <p:grpSpPr bwMode="auto">
              <a:xfrm>
                <a:off x="3963" y="2944"/>
                <a:ext cx="227" cy="481"/>
                <a:chOff x="3963" y="2944"/>
                <a:chExt cx="227" cy="481"/>
              </a:xfrm>
            </p:grpSpPr>
            <p:sp>
              <p:nvSpPr>
                <p:cNvPr id="2733218" name="Freeform 162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19" name="Rectangle 163"/>
                <p:cNvSpPr>
                  <a:spLocks noChangeArrowheads="1"/>
                </p:cNvSpPr>
                <p:nvPr/>
              </p:nvSpPr>
              <p:spPr bwMode="auto">
                <a:xfrm rot="5400000">
                  <a:off x="3876" y="3065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sp>
            <p:nvSpPr>
              <p:cNvPr id="2733220" name="Line 164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21" name="Line 165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22" name="Freeform 166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33223" name="Rectangle 167"/>
          <p:cNvSpPr>
            <a:spLocks noChangeArrowheads="1"/>
          </p:cNvSpPr>
          <p:nvPr/>
        </p:nvSpPr>
        <p:spPr bwMode="auto">
          <a:xfrm>
            <a:off x="457200" y="1371600"/>
            <a:ext cx="8229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RegFile</a:t>
            </a:r>
            <a:r>
              <a:rPr lang="en-US" sz="2800" dirty="0" smtClean="0">
                <a:solidFill>
                  <a:schemeClr val="tx1"/>
                </a:solidFill>
              </a:rPr>
              <a:t>: left half is write, </a:t>
            </a:r>
            <a:r>
              <a:rPr lang="en-US" sz="2800" dirty="0"/>
              <a:t>right half is read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733079" name="Group 168"/>
          <p:cNvGrpSpPr>
            <a:grpSpLocks/>
          </p:cNvGrpSpPr>
          <p:nvPr/>
        </p:nvGrpSpPr>
        <p:grpSpPr bwMode="auto">
          <a:xfrm>
            <a:off x="2902439" y="2824773"/>
            <a:ext cx="673100" cy="1146175"/>
            <a:chOff x="1688" y="1247"/>
            <a:chExt cx="424" cy="722"/>
          </a:xfrm>
        </p:grpSpPr>
        <p:sp>
          <p:nvSpPr>
            <p:cNvPr id="2733225" name="Freeform 169" descr="25%"/>
            <p:cNvSpPr>
              <a:spLocks/>
            </p:cNvSpPr>
            <p:nvPr/>
          </p:nvSpPr>
          <p:spPr bwMode="auto">
            <a:xfrm>
              <a:off x="1939" y="1247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6" name="Rectangle 170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2733227" name="Rectangle 171"/>
            <p:cNvSpPr>
              <a:spLocks noChangeArrowheads="1"/>
            </p:cNvSpPr>
            <p:nvPr/>
          </p:nvSpPr>
          <p:spPr bwMode="auto">
            <a:xfrm>
              <a:off x="1751" y="1698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733082" name="Group 172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33229" name="Freeform 173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30" name="Freeform 174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31" name="Line 175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32" name="Freeform 176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85" name="Group 177"/>
            <p:cNvGrpSpPr>
              <a:grpSpLocks/>
            </p:cNvGrpSpPr>
            <p:nvPr/>
          </p:nvGrpSpPr>
          <p:grpSpPr bwMode="auto">
            <a:xfrm>
              <a:off x="1753" y="1680"/>
              <a:ext cx="359" cy="289"/>
              <a:chOff x="1324" y="1248"/>
              <a:chExt cx="359" cy="289"/>
            </a:xfrm>
          </p:grpSpPr>
          <p:sp>
            <p:nvSpPr>
              <p:cNvPr id="2733234" name="Rectangle 178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14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</a:t>
                </a:r>
              </a:p>
            </p:txBody>
          </p:sp>
          <p:grpSp>
            <p:nvGrpSpPr>
              <p:cNvPr id="2733088" name="Group 179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33236" name="Freeform 180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37" name="Freeform 181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" name="Title 1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8" name="Slide Number Placeholder 1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32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Performance (1/3)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(“time between completion of instructions”) to measure speedup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Equality only achieved if stages are </a:t>
            </a:r>
            <a:r>
              <a:rPr lang="en-US" i="1" dirty="0" smtClean="0">
                <a:solidFill>
                  <a:srgbClr val="FF0000"/>
                </a:solidFill>
              </a:rPr>
              <a:t>balanced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(i.e. take the same amount of time)</a:t>
            </a:r>
            <a:endParaRPr lang="en-US" dirty="0"/>
          </a:p>
          <a:p>
            <a:r>
              <a:rPr lang="en-US" dirty="0"/>
              <a:t>If not balanced, speedup is </a:t>
            </a:r>
            <a:r>
              <a:rPr lang="en-US" dirty="0" smtClean="0"/>
              <a:t>reduced</a:t>
            </a:r>
            <a:endParaRPr lang="en-US" dirty="0"/>
          </a:p>
          <a:p>
            <a:r>
              <a:rPr lang="en-US" dirty="0"/>
              <a:t>Speedup due to increased </a:t>
            </a:r>
            <a:r>
              <a:rPr lang="en-US" i="1" dirty="0"/>
              <a:t>throughput</a:t>
            </a:r>
          </a:p>
          <a:p>
            <a:pPr lvl="1"/>
            <a:r>
              <a:rPr lang="en-US" i="1" dirty="0"/>
              <a:t>Latency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instruction </a:t>
            </a:r>
            <a:r>
              <a:rPr lang="en-US" dirty="0"/>
              <a:t>does not decrease</a:t>
            </a:r>
            <a:endParaRPr lang="en-A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880" y="2606040"/>
            <a:ext cx="4648200" cy="952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1191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23821</TotalTime>
  <Words>2561</Words>
  <Application>Microsoft Macintosh PowerPoint</Application>
  <PresentationFormat>On-screen Show (4:3)</PresentationFormat>
  <Paragraphs>877</Paragraphs>
  <Slides>38</Slides>
  <Notes>29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Slide 1</vt:lpstr>
      <vt:lpstr>Great Idea #4: Parallelism</vt:lpstr>
      <vt:lpstr>Review of Last Lecture</vt:lpstr>
      <vt:lpstr>Agenda</vt:lpstr>
      <vt:lpstr>Review: Pipelined Datapath</vt:lpstr>
      <vt:lpstr>Pipelined Execution Representation</vt:lpstr>
      <vt:lpstr>Graphical Pipeline Diagrams</vt:lpstr>
      <vt:lpstr>Graphical Pipeline Representation</vt:lpstr>
      <vt:lpstr>Pipelining Performance (1/3)</vt:lpstr>
      <vt:lpstr>Pipelining Performance (2/3)</vt:lpstr>
      <vt:lpstr>Pipelining Performance (3/3)</vt:lpstr>
      <vt:lpstr>Pipelining Hazards</vt:lpstr>
      <vt:lpstr>Agenda</vt:lpstr>
      <vt:lpstr>1. Structural Hazards</vt:lpstr>
      <vt:lpstr>Structural Hazard #1: Single Memory</vt:lpstr>
      <vt:lpstr>Structural Hazard #2: Registers (1/2)</vt:lpstr>
      <vt:lpstr>Structural Hazard #2: Registers (2/2)</vt:lpstr>
      <vt:lpstr>Agenda</vt:lpstr>
      <vt:lpstr>Administrivia</vt:lpstr>
      <vt:lpstr>Agenda</vt:lpstr>
      <vt:lpstr>2. Data Hazards (1/2)</vt:lpstr>
      <vt:lpstr>2. Data Hazards (2/2)</vt:lpstr>
      <vt:lpstr>Data Hazard Solution: Forwarding</vt:lpstr>
      <vt:lpstr>Datapath for Forwarding (1/2)</vt:lpstr>
      <vt:lpstr>Datapath for Forwarding (2/2)</vt:lpstr>
      <vt:lpstr>Data Hazard: Loads (1/4)</vt:lpstr>
      <vt:lpstr>Data Hazard: Loads (2/4)</vt:lpstr>
      <vt:lpstr>Data Hazard: Loads (3/4)</vt:lpstr>
      <vt:lpstr>Data Hazard: Loads (4/4)</vt:lpstr>
      <vt:lpstr>Code Scheduling to Avoid Stalls</vt:lpstr>
      <vt:lpstr>Agenda</vt:lpstr>
      <vt:lpstr>3. Control Hazards</vt:lpstr>
      <vt:lpstr>Branch Stall</vt:lpstr>
      <vt:lpstr>Summary</vt:lpstr>
      <vt:lpstr>Slide 35</vt:lpstr>
      <vt:lpstr>Code Sequence 1</vt:lpstr>
      <vt:lpstr>Code Sequence 2</vt:lpstr>
      <vt:lpstr>Code Sequence 3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Dan Garcia</cp:lastModifiedBy>
  <cp:revision>328</cp:revision>
  <cp:lastPrinted>2014-04-11T20:14:47Z</cp:lastPrinted>
  <dcterms:created xsi:type="dcterms:W3CDTF">2014-04-11T18:40:20Z</dcterms:created>
  <dcterms:modified xsi:type="dcterms:W3CDTF">2014-04-11T20:15:31Z</dcterms:modified>
</cp:coreProperties>
</file>