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669" r:id="rId3"/>
    <p:sldId id="680" r:id="rId4"/>
    <p:sldId id="692" r:id="rId5"/>
    <p:sldId id="681" r:id="rId6"/>
    <p:sldId id="682" r:id="rId7"/>
    <p:sldId id="698" r:id="rId8"/>
    <p:sldId id="730" r:id="rId9"/>
    <p:sldId id="683" r:id="rId10"/>
    <p:sldId id="684" r:id="rId11"/>
    <p:sldId id="728" r:id="rId12"/>
    <p:sldId id="699" r:id="rId13"/>
    <p:sldId id="734" r:id="rId14"/>
    <p:sldId id="733" r:id="rId15"/>
    <p:sldId id="729" r:id="rId16"/>
    <p:sldId id="700" r:id="rId17"/>
    <p:sldId id="701" r:id="rId18"/>
    <p:sldId id="702" r:id="rId19"/>
    <p:sldId id="703" r:id="rId20"/>
    <p:sldId id="704" r:id="rId21"/>
    <p:sldId id="705" r:id="rId22"/>
    <p:sldId id="707" r:id="rId23"/>
    <p:sldId id="708" r:id="rId24"/>
    <p:sldId id="709" r:id="rId25"/>
    <p:sldId id="710" r:id="rId26"/>
    <p:sldId id="711" r:id="rId27"/>
    <p:sldId id="712" r:id="rId28"/>
    <p:sldId id="713" r:id="rId29"/>
    <p:sldId id="714" r:id="rId30"/>
    <p:sldId id="715" r:id="rId31"/>
    <p:sldId id="716" r:id="rId32"/>
    <p:sldId id="732" r:id="rId33"/>
    <p:sldId id="727" r:id="rId34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40" autoAdjust="0"/>
  </p:normalViewPr>
  <p:slideViewPr>
    <p:cSldViewPr snapToGrid="0"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2040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53" tIns="48326" rIns="96653" bIns="48326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54809151-910F-0E40-94D4-6BB9B5A5FABA}" type="datetime1">
              <a:rPr lang="en-US"/>
              <a:pPr>
                <a:defRPr/>
              </a:pPr>
              <a:t>4/9/2014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53" tIns="48326" rIns="96653" bIns="48326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C7E9DCDF-8378-DE44-9EF6-D4439032C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739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53" tIns="48326" rIns="96653" bIns="48326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F13E43F-B10D-5647-99B4-431B1ECC3C9C}" type="datetime1">
              <a:rPr lang="en-US"/>
              <a:pPr>
                <a:defRPr/>
              </a:pPr>
              <a:t>4/9/2014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6" rIns="96653" bIns="4832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6" rIns="96653" bIns="4832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53" tIns="48326" rIns="96653" bIns="48326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9F8F5042-9C52-0449-B2EC-628456EB9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993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F5042-9C52-0449-B2EC-628456EB9E9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1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4" y="4559302"/>
            <a:ext cx="6303962" cy="432117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5623" tIns="46972" rIns="95623" bIns="46972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840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6350" y="617538"/>
            <a:ext cx="4778375" cy="358457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5063" tIns="47531" rIns="95063" bIns="4753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5063" tIns="47531" rIns="95063" bIns="4753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5063" tIns="47531" rIns="95063" bIns="4753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513D492-15EE-2347-9A73-376DDE456720}" type="datetime3">
              <a:rPr lang="en-AU"/>
              <a:pPr/>
              <a:t>9 April, 2014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0CF03-1839-1E4A-BBF3-72F1E27BCAC9}" type="slidenum">
              <a:rPr lang="en-AU"/>
              <a:pPr/>
              <a:t>15</a:t>
            </a:fld>
            <a:endParaRPr lang="en-AU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1.25 GHz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513D492-15EE-2347-9A73-376DDE456720}" type="datetime3">
              <a:rPr lang="en-AU"/>
              <a:pPr/>
              <a:t>9 April, 2014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0CF03-1839-1E4A-BBF3-72F1E27BCAC9}" type="slidenum">
              <a:rPr lang="en-AU"/>
              <a:pPr/>
              <a:t>16</a:t>
            </a:fld>
            <a:endParaRPr lang="en-AU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1.25 GHz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4363"/>
            <a:ext cx="4783137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31" y="4563199"/>
            <a:ext cx="6301588" cy="43175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033" tIns="48517" rIns="97033" bIns="4851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7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4363"/>
            <a:ext cx="4783137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31" y="4563199"/>
            <a:ext cx="6301588" cy="43175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033" tIns="48517" rIns="97033" bIns="4851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4363"/>
            <a:ext cx="4783137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31" y="4563199"/>
            <a:ext cx="6301588" cy="43175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033" tIns="48517" rIns="97033" bIns="4851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6" y="4559915"/>
            <a:ext cx="6303242" cy="432086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7597" tIns="47942" rIns="97597" bIns="47942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2384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9125"/>
            <a:ext cx="4776787" cy="358298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334" y="4560570"/>
            <a:ext cx="6304279" cy="4320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lIns="97233" tIns="47764" rIns="97233" bIns="47764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89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9525" y="619125"/>
            <a:ext cx="4776788" cy="3582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5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6" y="4559915"/>
            <a:ext cx="6303242" cy="432086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7597" tIns="47942" rIns="97597" bIns="47942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2589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9125"/>
            <a:ext cx="4776787" cy="358298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7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4363"/>
            <a:ext cx="4783137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31" y="4563199"/>
            <a:ext cx="6301588" cy="43175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033" tIns="48517" rIns="97033" bIns="4851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2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9525" y="614363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31" y="4563199"/>
            <a:ext cx="6301588" cy="43175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033" tIns="48517" rIns="97033" bIns="4851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2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9525" y="614363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31" y="4563199"/>
            <a:ext cx="6301588" cy="43175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033" tIns="48517" rIns="97033" bIns="4851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D06593E-BCCB-4646-854A-41326545FD70}" type="datetime3">
              <a:rPr lang="en-AU"/>
              <a:pPr/>
              <a:t>9 April, 2014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AEA888-F7FF-F34E-939F-BA0CE0A06850}" type="slidenum">
              <a:rPr lang="en-AU"/>
              <a:pPr/>
              <a:t>25</a:t>
            </a:fld>
            <a:endParaRPr lang="en-AU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B262189-E41B-9A44-A533-1E5E3674DEF8}" type="datetime3">
              <a:rPr lang="en-AU"/>
              <a:pPr/>
              <a:t>9 April, 2014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4E6D26-5EA0-7741-906B-1FC11DACF36C}" type="slidenum">
              <a:rPr lang="en-AU"/>
              <a:pPr/>
              <a:t>26</a:t>
            </a:fld>
            <a:endParaRPr lang="en-AU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A8528D3-1972-9F48-9205-AD9595A63350}" type="datetime3">
              <a:rPr lang="en-AU"/>
              <a:pPr/>
              <a:t>9 April, 2014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7F4517-7046-3A47-8D8D-8AB1DA46E733}" type="slidenum">
              <a:rPr lang="en-AU"/>
              <a:pPr/>
              <a:t>27</a:t>
            </a:fld>
            <a:endParaRPr lang="en-AU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D588F47-322F-7F46-AD87-BA3A22321586}" type="datetime3">
              <a:rPr lang="en-AU"/>
              <a:pPr/>
              <a:t>9 April, 2014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34D3B-D222-D84D-AEC4-A678211F4849}" type="slidenum">
              <a:rPr lang="en-AU"/>
              <a:pPr/>
              <a:t>28</a:t>
            </a:fld>
            <a:endParaRPr lang="en-AU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BBFCCB6-FC6D-8543-AD0A-4EFDA7E0599A}" type="datetime3">
              <a:rPr lang="en-AU"/>
              <a:pPr/>
              <a:t>9 April, 2014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08710D-DA97-604E-861F-7D43CB500C38}" type="slidenum">
              <a:rPr lang="en-AU"/>
              <a:pPr/>
              <a:t>29</a:t>
            </a:fld>
            <a:endParaRPr lang="en-AU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6CDE5B5-D08C-B64B-9104-5A88FE68DFF6}" type="datetime3">
              <a:rPr lang="en-AU"/>
              <a:pPr/>
              <a:t>9 April, 2014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3D987A-5D95-DF42-BB13-B26DC5CCBCEA}" type="slidenum">
              <a:rPr lang="en-AU"/>
              <a:pPr/>
              <a:t>30</a:t>
            </a:fld>
            <a:endParaRPr lang="en-AU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334" y="4560570"/>
            <a:ext cx="6304279" cy="4320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lIns="97233" tIns="47764" rIns="97233" bIns="47764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9525" y="619125"/>
            <a:ext cx="4776788" cy="3582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74EB696-812A-3C48-8AD0-C345050F15DC}" type="datetime3">
              <a:rPr lang="en-AU"/>
              <a:pPr/>
              <a:t>9 April, 2014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EF5012-EEA3-184F-8DA2-060CC621BDE0}" type="slidenum">
              <a:rPr lang="en-AU"/>
              <a:pPr/>
              <a:t>31</a:t>
            </a:fld>
            <a:endParaRPr lang="en-AU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2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4363"/>
            <a:ext cx="4783137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7" y="4563192"/>
            <a:ext cx="6301588" cy="43175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68" tIns="47534" rIns="95068" bIns="47534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C268FA2-7CF9-2740-AB14-E7E21D87C02F}" type="datetime3">
              <a:rPr lang="en-AU"/>
              <a:pPr/>
              <a:t>9 April, 2014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95AB81-E06C-6C46-8C67-59DB7C70983B}" type="slidenum">
              <a:rPr lang="en-AU"/>
              <a:pPr/>
              <a:t>33</a:t>
            </a:fld>
            <a:endParaRPr lang="en-A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334" y="4560570"/>
            <a:ext cx="6304279" cy="4320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lIns="95618" tIns="46969" rIns="95618" bIns="4696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601663"/>
            <a:ext cx="4816475" cy="3613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334" y="4560570"/>
            <a:ext cx="6304279" cy="4320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623" tIns="46972" rIns="95623" bIns="46972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Here is a table summarizing the control signals setting for the seven (add, sub, ...) instructions we have looked at.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Instead of showing you the exact bit values for the ALU control (ALUctr), I have used the symbolic values here.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first two columns are unique in the sense that they are R-type instrucions and in order to uniquely identify them, we need to look at BOTH the op field as well as the func fiels.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Ori, lw, sw, and branch on equal are I-type instructions and Jump is J-type.  They all can be uniquely idetified by looking at the opcode field alone.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Now let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 take a more careful look at the first two columns.  Notice that they are identical except the last row.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So we can combine these two rows here if we can 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delay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the generation of ALUctr signals.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This lead us to something call 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local decoding.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+3 = 42 min. (Y:22)</a:t>
            </a:r>
          </a:p>
        </p:txBody>
      </p:sp>
      <p:sp>
        <p:nvSpPr>
          <p:cNvPr id="5529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601663"/>
            <a:ext cx="4816475" cy="3613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6350" y="617538"/>
            <a:ext cx="4778375" cy="3584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334" y="4560570"/>
            <a:ext cx="6304279" cy="432054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6638" tIns="48319" rIns="96638" bIns="48319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ADD	0000 00ss ssst tttt dddd d000 00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10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0000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SUB 	0000 00ss ssst tttt dddd d000 00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10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0010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ORI	0011 01ss ssst tttt iiii iiii iiii iiii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LW	1000 11ss ssst tttt iiii iiii iiii iiii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SW	1010 11ss ssst tttt iiii iiii iiii iiii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BEQ	0001 00ss ssst tttt iiii iiii iiii iiii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JUMP	0000 10ii iiii iiii iiii iiii iiii iiii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6350" y="617538"/>
            <a:ext cx="4778375" cy="3584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334" y="4560570"/>
            <a:ext cx="6304279" cy="432054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lIns="96638" tIns="48319" rIns="96638" bIns="4831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6350" y="617538"/>
            <a:ext cx="4778375" cy="3584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334" y="4560570"/>
            <a:ext cx="6304279" cy="432054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6638" tIns="48319" rIns="96638" bIns="48319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ADD	0000 00ss ssst tttt dddd d000 00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10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0000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SUB 	0000 00ss ssst tttt dddd d000 00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10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0010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ORI	0011 01ss ssst tttt iiii iiii iiii iiii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LW	1000 11ss ssst tttt iiii iiii iiii iiii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SW	1010 11ss ssst tttt iiii iiii iiii iiii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BEQ	0001 00ss ssst tttt iiii iiii iiii iiii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JUMP	0000 10ii iiii iiii iiii iiii iiii iiii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6350" y="617538"/>
            <a:ext cx="4778375" cy="3584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334" y="4560570"/>
            <a:ext cx="6304279" cy="432054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lIns="96638" tIns="48319" rIns="96638" bIns="4831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2014-04-11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Spring 2014 --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BC6D4-0602-6D41-B358-D07831F30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2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/>
              <a:t>2014-04-11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Spring 2014 --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51712-321D-BB45-85EA-D54078A81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5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/>
              <a:t>2014-04-11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Spring 2014 --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98229-29D4-7F41-89FC-142B7D846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58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1648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914400"/>
            <a:ext cx="8153400" cy="239395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556389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6113" cy="896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7847013" cy="1738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033713"/>
            <a:ext cx="7847013" cy="1738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65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229316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0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8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/>
              <a:t>2014-04-11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Spring 2014 --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27FE4-C4DE-B64E-BF78-4F634596A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8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2014-04-11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Spring 2014 --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7E916-9FC2-1545-B8FA-245D6E0A1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2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/>
              <a:t>2014-04-11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Spring 2014 -- Lecture #31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1A961-FF3F-E941-A7ED-6A1CA3F6A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0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/>
              <a:t>2014-04-11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Spring 2014 -- Lecture #31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C885F-3D04-1B4F-A1B7-DD036EBC6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5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mtClean="0"/>
              <a:t>2014-04-11</a:t>
            </a:r>
            <a:endParaRPr lang="en-US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Spring 2014 -- Lecture #31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FC65D-271A-A842-B579-8A644641A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7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/>
              <a:t>2014-04-11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Spring 2014 -- Lecture #31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AB49D-307C-C14B-AF67-2B0E1CDF9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/>
              <a:t>2014-04-11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Spring 2014 -- Lecture #31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9C674-9CE7-6443-B752-3A436051E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5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/>
              <a:t>2014-04-11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Spring 2014 -- Lecture #31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7A6E-1BD3-B74F-8324-AD282B83C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8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en-US" dirty="0" smtClean="0"/>
              <a:t>2014-04-11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Spring 2014 --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A8160DCF-7C1B-0648-A5A9-2B01D79B8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467" y="1503891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CS 61C: Great Ideas in Computer Architecture (Machine Structures)</a:t>
            </a:r>
            <a:b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Lecture 30:  Pipeline Parallelism 1</a:t>
            </a:r>
            <a:endParaRPr lang="en-US" sz="4000" i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67" y="3886200"/>
            <a:ext cx="8009466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Lecturer: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Alan Christopher</a:t>
            </a: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Controller Implementation</a:t>
            </a:r>
          </a:p>
        </p:txBody>
      </p:sp>
      <p:sp>
        <p:nvSpPr>
          <p:cNvPr id="47" name="Date Placeholder 4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2E68506-E938-654A-9C50-5EA26B842EC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4/9/2014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Spring 2014 -- Lecture #31</a:t>
            </a:r>
            <a:endParaRPr lang="en-US" dirty="0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F7688D-5D26-6D4D-9FBD-AB1D550D4727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8614" name="Rectangle 3"/>
          <p:cNvSpPr>
            <a:spLocks noChangeArrowheads="1"/>
          </p:cNvSpPr>
          <p:nvPr/>
        </p:nvSpPr>
        <p:spPr bwMode="auto">
          <a:xfrm>
            <a:off x="1143000" y="2590800"/>
            <a:ext cx="2590800" cy="2819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15" name="Line 4"/>
          <p:cNvSpPr>
            <a:spLocks noChangeShapeType="1"/>
          </p:cNvSpPr>
          <p:nvPr/>
        </p:nvSpPr>
        <p:spPr bwMode="auto">
          <a:xfrm>
            <a:off x="3733800" y="2819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16" name="Line 5"/>
          <p:cNvSpPr>
            <a:spLocks noChangeShapeType="1"/>
          </p:cNvSpPr>
          <p:nvPr/>
        </p:nvSpPr>
        <p:spPr bwMode="auto">
          <a:xfrm>
            <a:off x="3733800" y="3200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17" name="Line 6"/>
          <p:cNvSpPr>
            <a:spLocks noChangeShapeType="1"/>
          </p:cNvSpPr>
          <p:nvPr/>
        </p:nvSpPr>
        <p:spPr bwMode="auto">
          <a:xfrm>
            <a:off x="3733800" y="3581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18" name="Line 7"/>
          <p:cNvSpPr>
            <a:spLocks noChangeShapeType="1"/>
          </p:cNvSpPr>
          <p:nvPr/>
        </p:nvSpPr>
        <p:spPr bwMode="auto">
          <a:xfrm>
            <a:off x="3733800" y="3962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19" name="Line 8"/>
          <p:cNvSpPr>
            <a:spLocks noChangeShapeType="1"/>
          </p:cNvSpPr>
          <p:nvPr/>
        </p:nvSpPr>
        <p:spPr bwMode="auto">
          <a:xfrm>
            <a:off x="3733800" y="4343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20" name="Line 9"/>
          <p:cNvSpPr>
            <a:spLocks noChangeShapeType="1"/>
          </p:cNvSpPr>
          <p:nvPr/>
        </p:nvSpPr>
        <p:spPr bwMode="auto">
          <a:xfrm>
            <a:off x="3733800" y="4724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21" name="Line 10"/>
          <p:cNvSpPr>
            <a:spLocks noChangeShapeType="1"/>
          </p:cNvSpPr>
          <p:nvPr/>
        </p:nvSpPr>
        <p:spPr bwMode="auto">
          <a:xfrm>
            <a:off x="3733800" y="5105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22" name="Text Box 11"/>
          <p:cNvSpPr txBox="1">
            <a:spLocks noChangeArrowheads="1"/>
          </p:cNvSpPr>
          <p:nvPr/>
        </p:nvSpPr>
        <p:spPr bwMode="auto">
          <a:xfrm>
            <a:off x="3870325" y="2498725"/>
            <a:ext cx="576263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add</a:t>
            </a:r>
          </a:p>
        </p:txBody>
      </p:sp>
      <p:sp>
        <p:nvSpPr>
          <p:cNvPr id="68623" name="Text Box 12"/>
          <p:cNvSpPr txBox="1">
            <a:spLocks noChangeArrowheads="1"/>
          </p:cNvSpPr>
          <p:nvPr/>
        </p:nvSpPr>
        <p:spPr bwMode="auto">
          <a:xfrm>
            <a:off x="3886200" y="2879725"/>
            <a:ext cx="554038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sub</a:t>
            </a:r>
          </a:p>
        </p:txBody>
      </p:sp>
      <p:sp>
        <p:nvSpPr>
          <p:cNvPr id="68624" name="Text Box 13"/>
          <p:cNvSpPr txBox="1">
            <a:spLocks noChangeArrowheads="1"/>
          </p:cNvSpPr>
          <p:nvPr/>
        </p:nvSpPr>
        <p:spPr bwMode="auto">
          <a:xfrm>
            <a:off x="3886200" y="3260725"/>
            <a:ext cx="46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ori</a:t>
            </a:r>
          </a:p>
        </p:txBody>
      </p:sp>
      <p:sp>
        <p:nvSpPr>
          <p:cNvPr id="68625" name="Text Box 14"/>
          <p:cNvSpPr txBox="1">
            <a:spLocks noChangeArrowheads="1"/>
          </p:cNvSpPr>
          <p:nvPr/>
        </p:nvSpPr>
        <p:spPr bwMode="auto">
          <a:xfrm>
            <a:off x="3886200" y="3641725"/>
            <a:ext cx="42862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lw</a:t>
            </a:r>
          </a:p>
        </p:txBody>
      </p:sp>
      <p:sp>
        <p:nvSpPr>
          <p:cNvPr id="68626" name="Text Box 15"/>
          <p:cNvSpPr txBox="1">
            <a:spLocks noChangeArrowheads="1"/>
          </p:cNvSpPr>
          <p:nvPr/>
        </p:nvSpPr>
        <p:spPr bwMode="auto">
          <a:xfrm>
            <a:off x="3886200" y="4022725"/>
            <a:ext cx="46672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sw</a:t>
            </a:r>
          </a:p>
        </p:txBody>
      </p:sp>
      <p:sp>
        <p:nvSpPr>
          <p:cNvPr id="68627" name="Text Box 16"/>
          <p:cNvSpPr txBox="1">
            <a:spLocks noChangeArrowheads="1"/>
          </p:cNvSpPr>
          <p:nvPr/>
        </p:nvSpPr>
        <p:spPr bwMode="auto">
          <a:xfrm>
            <a:off x="3886200" y="4403725"/>
            <a:ext cx="58102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beq</a:t>
            </a:r>
          </a:p>
        </p:txBody>
      </p:sp>
      <p:sp>
        <p:nvSpPr>
          <p:cNvPr id="68628" name="Text Box 17"/>
          <p:cNvSpPr txBox="1">
            <a:spLocks noChangeArrowheads="1"/>
          </p:cNvSpPr>
          <p:nvPr/>
        </p:nvSpPr>
        <p:spPr bwMode="auto">
          <a:xfrm>
            <a:off x="3886200" y="4784725"/>
            <a:ext cx="735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jump</a:t>
            </a:r>
          </a:p>
        </p:txBody>
      </p:sp>
      <p:sp>
        <p:nvSpPr>
          <p:cNvPr id="68629" name="Rectangle 18"/>
          <p:cNvSpPr>
            <a:spLocks noChangeArrowheads="1"/>
          </p:cNvSpPr>
          <p:nvPr/>
        </p:nvSpPr>
        <p:spPr bwMode="auto">
          <a:xfrm>
            <a:off x="4648200" y="2438400"/>
            <a:ext cx="2057400" cy="304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30" name="Text Box 19"/>
          <p:cNvSpPr txBox="1">
            <a:spLocks noChangeArrowheads="1"/>
          </p:cNvSpPr>
          <p:nvPr/>
        </p:nvSpPr>
        <p:spPr bwMode="auto">
          <a:xfrm>
            <a:off x="7162800" y="2376488"/>
            <a:ext cx="8382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RegDst</a:t>
            </a:r>
            <a:endParaRPr lang="en-US" sz="2000">
              <a:latin typeface="Calibri" charset="0"/>
            </a:endParaRPr>
          </a:p>
        </p:txBody>
      </p:sp>
      <p:sp>
        <p:nvSpPr>
          <p:cNvPr id="68631" name="Line 20"/>
          <p:cNvSpPr>
            <a:spLocks noChangeShapeType="1"/>
          </p:cNvSpPr>
          <p:nvPr/>
        </p:nvSpPr>
        <p:spPr bwMode="auto">
          <a:xfrm>
            <a:off x="6705600" y="28956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32" name="Line 21"/>
          <p:cNvSpPr>
            <a:spLocks noChangeShapeType="1"/>
          </p:cNvSpPr>
          <p:nvPr/>
        </p:nvSpPr>
        <p:spPr bwMode="auto">
          <a:xfrm>
            <a:off x="6705600" y="32004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33" name="Line 22"/>
          <p:cNvSpPr>
            <a:spLocks noChangeShapeType="1"/>
          </p:cNvSpPr>
          <p:nvPr/>
        </p:nvSpPr>
        <p:spPr bwMode="auto">
          <a:xfrm>
            <a:off x="6705600" y="35052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34" name="Line 23"/>
          <p:cNvSpPr>
            <a:spLocks noChangeShapeType="1"/>
          </p:cNvSpPr>
          <p:nvPr/>
        </p:nvSpPr>
        <p:spPr bwMode="auto">
          <a:xfrm>
            <a:off x="6705600" y="3810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35" name="Line 24"/>
          <p:cNvSpPr>
            <a:spLocks noChangeShapeType="1"/>
          </p:cNvSpPr>
          <p:nvPr/>
        </p:nvSpPr>
        <p:spPr bwMode="auto">
          <a:xfrm>
            <a:off x="6705600" y="41148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36" name="Line 25"/>
          <p:cNvSpPr>
            <a:spLocks noChangeShapeType="1"/>
          </p:cNvSpPr>
          <p:nvPr/>
        </p:nvSpPr>
        <p:spPr bwMode="auto">
          <a:xfrm>
            <a:off x="6705600" y="44196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37" name="Line 26"/>
          <p:cNvSpPr>
            <a:spLocks noChangeShapeType="1"/>
          </p:cNvSpPr>
          <p:nvPr/>
        </p:nvSpPr>
        <p:spPr bwMode="auto">
          <a:xfrm>
            <a:off x="6705600" y="47244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38" name="Line 27"/>
          <p:cNvSpPr>
            <a:spLocks noChangeShapeType="1"/>
          </p:cNvSpPr>
          <p:nvPr/>
        </p:nvSpPr>
        <p:spPr bwMode="auto">
          <a:xfrm>
            <a:off x="6705600" y="50292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39" name="Line 28"/>
          <p:cNvSpPr>
            <a:spLocks noChangeShapeType="1"/>
          </p:cNvSpPr>
          <p:nvPr/>
        </p:nvSpPr>
        <p:spPr bwMode="auto">
          <a:xfrm>
            <a:off x="6705600" y="5334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40" name="Line 29"/>
          <p:cNvSpPr>
            <a:spLocks noChangeShapeType="1"/>
          </p:cNvSpPr>
          <p:nvPr/>
        </p:nvSpPr>
        <p:spPr bwMode="auto">
          <a:xfrm>
            <a:off x="6705600" y="25908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41" name="Text Box 30"/>
          <p:cNvSpPr txBox="1">
            <a:spLocks noChangeArrowheads="1"/>
          </p:cNvSpPr>
          <p:nvPr/>
        </p:nvSpPr>
        <p:spPr bwMode="auto">
          <a:xfrm>
            <a:off x="7162800" y="2681288"/>
            <a:ext cx="839788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ALUSrc</a:t>
            </a:r>
            <a:endParaRPr lang="en-US" sz="2000">
              <a:latin typeface="Calibri" charset="0"/>
            </a:endParaRPr>
          </a:p>
        </p:txBody>
      </p:sp>
      <p:sp>
        <p:nvSpPr>
          <p:cNvPr id="68642" name="Text Box 31"/>
          <p:cNvSpPr txBox="1">
            <a:spLocks noChangeArrowheads="1"/>
          </p:cNvSpPr>
          <p:nvPr/>
        </p:nvSpPr>
        <p:spPr bwMode="auto">
          <a:xfrm>
            <a:off x="7162800" y="2986088"/>
            <a:ext cx="1220788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MemtoReg</a:t>
            </a:r>
            <a:endParaRPr lang="en-US" sz="2000">
              <a:latin typeface="Calibri" charset="0"/>
            </a:endParaRPr>
          </a:p>
        </p:txBody>
      </p:sp>
      <p:sp>
        <p:nvSpPr>
          <p:cNvPr id="68643" name="Text Box 32"/>
          <p:cNvSpPr txBox="1">
            <a:spLocks noChangeArrowheads="1"/>
          </p:cNvSpPr>
          <p:nvPr/>
        </p:nvSpPr>
        <p:spPr bwMode="auto">
          <a:xfrm>
            <a:off x="7162800" y="3290888"/>
            <a:ext cx="105092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RegWrite</a:t>
            </a:r>
            <a:endParaRPr lang="en-US" sz="2000">
              <a:latin typeface="Calibri" charset="0"/>
            </a:endParaRPr>
          </a:p>
        </p:txBody>
      </p:sp>
      <p:sp>
        <p:nvSpPr>
          <p:cNvPr id="68644" name="Text Box 33"/>
          <p:cNvSpPr txBox="1">
            <a:spLocks noChangeArrowheads="1"/>
          </p:cNvSpPr>
          <p:nvPr/>
        </p:nvSpPr>
        <p:spPr bwMode="auto">
          <a:xfrm>
            <a:off x="7162800" y="3595688"/>
            <a:ext cx="12255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MemWrite</a:t>
            </a:r>
            <a:endParaRPr lang="en-US" sz="2000">
              <a:latin typeface="Calibri" charset="0"/>
            </a:endParaRPr>
          </a:p>
        </p:txBody>
      </p:sp>
      <p:sp>
        <p:nvSpPr>
          <p:cNvPr id="68645" name="Text Box 34"/>
          <p:cNvSpPr txBox="1">
            <a:spLocks noChangeArrowheads="1"/>
          </p:cNvSpPr>
          <p:nvPr/>
        </p:nvSpPr>
        <p:spPr bwMode="auto">
          <a:xfrm>
            <a:off x="7162800" y="3900488"/>
            <a:ext cx="80645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nPCsel</a:t>
            </a:r>
            <a:endParaRPr lang="en-US" sz="2000">
              <a:latin typeface="Calibri" charset="0"/>
            </a:endParaRPr>
          </a:p>
        </p:txBody>
      </p:sp>
      <p:sp>
        <p:nvSpPr>
          <p:cNvPr id="68646" name="Text Box 35"/>
          <p:cNvSpPr txBox="1">
            <a:spLocks noChangeArrowheads="1"/>
          </p:cNvSpPr>
          <p:nvPr/>
        </p:nvSpPr>
        <p:spPr bwMode="auto">
          <a:xfrm>
            <a:off x="7162800" y="4205288"/>
            <a:ext cx="6858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Jump</a:t>
            </a:r>
            <a:endParaRPr lang="en-US" sz="2000">
              <a:latin typeface="Calibri" charset="0"/>
            </a:endParaRPr>
          </a:p>
        </p:txBody>
      </p:sp>
      <p:sp>
        <p:nvSpPr>
          <p:cNvPr id="68647" name="Text Box 36"/>
          <p:cNvSpPr txBox="1">
            <a:spLocks noChangeArrowheads="1"/>
          </p:cNvSpPr>
          <p:nvPr/>
        </p:nvSpPr>
        <p:spPr bwMode="auto">
          <a:xfrm>
            <a:off x="7162800" y="4510088"/>
            <a:ext cx="7493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ExtOp</a:t>
            </a:r>
            <a:endParaRPr lang="en-US" sz="2000">
              <a:latin typeface="Calibri" charset="0"/>
            </a:endParaRPr>
          </a:p>
        </p:txBody>
      </p:sp>
      <p:sp>
        <p:nvSpPr>
          <p:cNvPr id="68648" name="Text Box 37"/>
          <p:cNvSpPr txBox="1">
            <a:spLocks noChangeArrowheads="1"/>
          </p:cNvSpPr>
          <p:nvPr/>
        </p:nvSpPr>
        <p:spPr bwMode="auto">
          <a:xfrm>
            <a:off x="7162800" y="4814888"/>
            <a:ext cx="107315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ALUctr[0]</a:t>
            </a:r>
            <a:endParaRPr lang="en-US" sz="2000">
              <a:latin typeface="Calibri" charset="0"/>
            </a:endParaRPr>
          </a:p>
        </p:txBody>
      </p:sp>
      <p:sp>
        <p:nvSpPr>
          <p:cNvPr id="68649" name="Text Box 38"/>
          <p:cNvSpPr txBox="1">
            <a:spLocks noChangeArrowheads="1"/>
          </p:cNvSpPr>
          <p:nvPr/>
        </p:nvSpPr>
        <p:spPr bwMode="auto">
          <a:xfrm>
            <a:off x="7162800" y="5119688"/>
            <a:ext cx="107315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ALUctr[1]</a:t>
            </a:r>
            <a:endParaRPr lang="en-US" sz="2000">
              <a:latin typeface="Calibri" charset="0"/>
            </a:endParaRPr>
          </a:p>
        </p:txBody>
      </p:sp>
      <p:sp>
        <p:nvSpPr>
          <p:cNvPr id="68650" name="Text Box 39"/>
          <p:cNvSpPr txBox="1">
            <a:spLocks noChangeArrowheads="1"/>
          </p:cNvSpPr>
          <p:nvPr/>
        </p:nvSpPr>
        <p:spPr bwMode="auto">
          <a:xfrm>
            <a:off x="1427163" y="3595688"/>
            <a:ext cx="1871662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2800">
                <a:latin typeface="Calibri" charset="0"/>
              </a:rPr>
              <a:t>“</a:t>
            </a:r>
            <a:r>
              <a:rPr lang="en-US" sz="2800">
                <a:latin typeface="Calibri" charset="0"/>
              </a:rPr>
              <a:t>AND</a:t>
            </a:r>
            <a:r>
              <a:rPr lang="ja-JP" altLang="en-US" sz="2800">
                <a:latin typeface="Calibri" charset="0"/>
              </a:rPr>
              <a:t>”</a:t>
            </a:r>
            <a:r>
              <a:rPr lang="en-US" sz="2800">
                <a:latin typeface="Calibri" charset="0"/>
              </a:rPr>
              <a:t> logic</a:t>
            </a:r>
            <a:endParaRPr lang="en-US" sz="2000">
              <a:latin typeface="Calibri" charset="0"/>
            </a:endParaRPr>
          </a:p>
        </p:txBody>
      </p:sp>
      <p:sp>
        <p:nvSpPr>
          <p:cNvPr id="68651" name="Text Box 40"/>
          <p:cNvSpPr txBox="1">
            <a:spLocks noChangeArrowheads="1"/>
          </p:cNvSpPr>
          <p:nvPr/>
        </p:nvSpPr>
        <p:spPr bwMode="auto">
          <a:xfrm>
            <a:off x="4768850" y="3581400"/>
            <a:ext cx="167005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2800">
                <a:latin typeface="Calibri" charset="0"/>
              </a:rPr>
              <a:t>“</a:t>
            </a:r>
            <a:r>
              <a:rPr lang="en-US" sz="2800">
                <a:latin typeface="Calibri" charset="0"/>
              </a:rPr>
              <a:t>OR</a:t>
            </a:r>
            <a:r>
              <a:rPr lang="ja-JP" altLang="en-US" sz="2800">
                <a:latin typeface="Calibri" charset="0"/>
              </a:rPr>
              <a:t>”</a:t>
            </a:r>
            <a:r>
              <a:rPr lang="en-US" sz="2800">
                <a:latin typeface="Calibri" charset="0"/>
              </a:rPr>
              <a:t> logic</a:t>
            </a:r>
            <a:endParaRPr lang="en-US" sz="2000">
              <a:latin typeface="Calibri" charset="0"/>
            </a:endParaRPr>
          </a:p>
        </p:txBody>
      </p:sp>
      <p:sp>
        <p:nvSpPr>
          <p:cNvPr id="68652" name="Line 41"/>
          <p:cNvSpPr>
            <a:spLocks noChangeShapeType="1"/>
          </p:cNvSpPr>
          <p:nvPr/>
        </p:nvSpPr>
        <p:spPr bwMode="auto">
          <a:xfrm>
            <a:off x="1828800" y="1981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53" name="Line 42"/>
          <p:cNvSpPr>
            <a:spLocks noChangeShapeType="1"/>
          </p:cNvSpPr>
          <p:nvPr/>
        </p:nvSpPr>
        <p:spPr bwMode="auto">
          <a:xfrm>
            <a:off x="2895600" y="1981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54" name="Text Box 43"/>
          <p:cNvSpPr txBox="1">
            <a:spLocks noChangeArrowheads="1"/>
          </p:cNvSpPr>
          <p:nvPr/>
        </p:nvSpPr>
        <p:spPr bwMode="auto">
          <a:xfrm>
            <a:off x="1371600" y="1600200"/>
            <a:ext cx="95885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opcode</a:t>
            </a:r>
          </a:p>
        </p:txBody>
      </p:sp>
      <p:sp>
        <p:nvSpPr>
          <p:cNvPr id="68655" name="Text Box 44"/>
          <p:cNvSpPr txBox="1">
            <a:spLocks noChangeArrowheads="1"/>
          </p:cNvSpPr>
          <p:nvPr/>
        </p:nvSpPr>
        <p:spPr bwMode="auto">
          <a:xfrm>
            <a:off x="2590800" y="1600200"/>
            <a:ext cx="6635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func</a:t>
            </a:r>
          </a:p>
        </p:txBody>
      </p:sp>
      <p:sp>
        <p:nvSpPr>
          <p:cNvPr id="68656" name="Line 45"/>
          <p:cNvSpPr>
            <a:spLocks noChangeShapeType="1"/>
          </p:cNvSpPr>
          <p:nvPr/>
        </p:nvSpPr>
        <p:spPr bwMode="auto">
          <a:xfrm flipV="1">
            <a:off x="1752600" y="2133600"/>
            <a:ext cx="152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57" name="Line 46"/>
          <p:cNvSpPr>
            <a:spLocks noChangeShapeType="1"/>
          </p:cNvSpPr>
          <p:nvPr/>
        </p:nvSpPr>
        <p:spPr bwMode="auto">
          <a:xfrm flipV="1">
            <a:off x="2819400" y="2133600"/>
            <a:ext cx="152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0718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94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4267200" y="2074862"/>
            <a:ext cx="3848100" cy="896938"/>
          </a:xfrm>
          <a:noFill/>
          <a:ln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pitchFamily="-65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chemeClr val="accent2"/>
                </a:solidFill>
              </a:rPr>
              <a:t>lw</a:t>
            </a:r>
            <a:r>
              <a:rPr lang="en-US" sz="1600" dirty="0">
                <a:solidFill>
                  <a:schemeClr val="accent2"/>
                </a:solidFill>
              </a:rPr>
              <a:t>	  $t0, 0($2)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pitchFamily="-65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chemeClr val="accent2"/>
                </a:solidFill>
              </a:rPr>
              <a:t>lw</a:t>
            </a:r>
            <a:r>
              <a:rPr lang="en-US" sz="1600" dirty="0">
                <a:solidFill>
                  <a:schemeClr val="accent2"/>
                </a:solidFill>
              </a:rPr>
              <a:t>	  $t1, 4($2)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pitchFamily="-65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chemeClr val="accent2"/>
                </a:solidFill>
              </a:rPr>
              <a:t>sw</a:t>
            </a:r>
            <a:r>
              <a:rPr lang="en-US" sz="1600" dirty="0">
                <a:solidFill>
                  <a:schemeClr val="accent2"/>
                </a:solidFill>
              </a:rPr>
              <a:t>	  $t1, 0($2)</a:t>
            </a:r>
          </a:p>
          <a:p>
            <a:pPr marL="342900" indent="-342900">
              <a:spcBef>
                <a:spcPct val="0"/>
              </a:spcBef>
              <a:buFont typeface="Times" pitchFamily="-65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chemeClr val="accent2"/>
                </a:solidFill>
              </a:rPr>
              <a:t>sw</a:t>
            </a:r>
            <a:r>
              <a:rPr lang="en-US" sz="1600" dirty="0">
                <a:solidFill>
                  <a:schemeClr val="accent2"/>
                </a:solidFill>
              </a:rPr>
              <a:t>	  $t0, 4($2)</a:t>
            </a:r>
          </a:p>
        </p:txBody>
      </p:sp>
      <p:sp>
        <p:nvSpPr>
          <p:cNvPr id="997382" name="Rectangle 6"/>
          <p:cNvSpPr>
            <a:spLocks noChangeArrowheads="1"/>
          </p:cNvSpPr>
          <p:nvPr/>
        </p:nvSpPr>
        <p:spPr bwMode="auto">
          <a:xfrm>
            <a:off x="596900" y="1054100"/>
            <a:ext cx="7429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7383" name="Rectangle 7"/>
          <p:cNvSpPr>
            <a:spLocks noChangeArrowheads="1"/>
          </p:cNvSpPr>
          <p:nvPr/>
        </p:nvSpPr>
        <p:spPr bwMode="auto">
          <a:xfrm>
            <a:off x="857250" y="1187450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85000"/>
              </a:lnSpc>
              <a:spcBef>
                <a:spcPct val="41000"/>
              </a:spcBef>
            </a:pPr>
            <a:r>
              <a:rPr lang="en-US" sz="1800" b="1">
                <a:solidFill>
                  <a:schemeClr val="tx1"/>
                </a:solidFill>
              </a:rPr>
              <a:t>High Level Language Program (e.g., C)</a:t>
            </a:r>
          </a:p>
        </p:txBody>
      </p:sp>
      <p:sp>
        <p:nvSpPr>
          <p:cNvPr id="997384" name="Rectangle 8"/>
          <p:cNvSpPr>
            <a:spLocks noChangeArrowheads="1"/>
          </p:cNvSpPr>
          <p:nvPr/>
        </p:nvSpPr>
        <p:spPr bwMode="auto">
          <a:xfrm>
            <a:off x="857250" y="2133600"/>
            <a:ext cx="280035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Assembly  Language Program (</a:t>
            </a:r>
            <a:r>
              <a:rPr lang="en-US" sz="1800" b="1" dirty="0" err="1">
                <a:solidFill>
                  <a:schemeClr val="accent2"/>
                </a:solidFill>
              </a:rPr>
              <a:t>e.g.,MIPS</a:t>
            </a:r>
            <a:r>
              <a:rPr lang="en-US" sz="1800" b="1" dirty="0">
                <a:solidFill>
                  <a:schemeClr val="accent2"/>
                </a:solidFill>
              </a:rPr>
              <a:t>)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97385" name="Rectangle 9"/>
          <p:cNvSpPr>
            <a:spLocks noChangeArrowheads="1"/>
          </p:cNvSpPr>
          <p:nvPr/>
        </p:nvSpPr>
        <p:spPr bwMode="auto">
          <a:xfrm>
            <a:off x="908050" y="3048000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85000"/>
              </a:lnSpc>
              <a:spcBef>
                <a:spcPct val="41000"/>
              </a:spcBef>
            </a:pPr>
            <a:r>
              <a:rPr lang="en-US" sz="1800" b="1"/>
              <a:t>Machine  Language Program (MIPS)</a:t>
            </a:r>
          </a:p>
        </p:txBody>
      </p:sp>
      <p:sp>
        <p:nvSpPr>
          <p:cNvPr id="997386" name="Rectangle 10"/>
          <p:cNvSpPr>
            <a:spLocks noChangeArrowheads="1"/>
          </p:cNvSpPr>
          <p:nvPr/>
        </p:nvSpPr>
        <p:spPr bwMode="auto">
          <a:xfrm>
            <a:off x="304800" y="4419600"/>
            <a:ext cx="40386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88000"/>
              </a:lnSpc>
              <a:spcBef>
                <a:spcPct val="43000"/>
              </a:spcBef>
            </a:pPr>
            <a:r>
              <a:rPr lang="en-US" sz="1800" b="1">
                <a:solidFill>
                  <a:srgbClr val="800080"/>
                </a:solidFill>
              </a:rPr>
              <a:t>Hardware Architecture Description (e.g., block diagrams)</a:t>
            </a:r>
            <a:r>
              <a:rPr lang="en-US" sz="1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97387" name="Line 11"/>
          <p:cNvSpPr>
            <a:spLocks noChangeShapeType="1"/>
          </p:cNvSpPr>
          <p:nvPr/>
        </p:nvSpPr>
        <p:spPr bwMode="auto">
          <a:xfrm>
            <a:off x="2057400" y="173355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7389" name="Rectangle 13"/>
          <p:cNvSpPr>
            <a:spLocks noChangeArrowheads="1"/>
          </p:cNvSpPr>
          <p:nvPr/>
        </p:nvSpPr>
        <p:spPr bwMode="auto">
          <a:xfrm>
            <a:off x="2197100" y="1828800"/>
            <a:ext cx="1308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997390" name="Rectangle 14"/>
          <p:cNvSpPr>
            <a:spLocks noChangeArrowheads="1"/>
          </p:cNvSpPr>
          <p:nvPr/>
        </p:nvSpPr>
        <p:spPr bwMode="auto">
          <a:xfrm>
            <a:off x="2222500" y="2743200"/>
            <a:ext cx="1435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Assembler</a:t>
            </a:r>
          </a:p>
        </p:txBody>
      </p:sp>
      <p:sp>
        <p:nvSpPr>
          <p:cNvPr id="997391" name="Line 15"/>
          <p:cNvSpPr>
            <a:spLocks noChangeShapeType="1"/>
          </p:cNvSpPr>
          <p:nvPr/>
        </p:nvSpPr>
        <p:spPr bwMode="auto">
          <a:xfrm>
            <a:off x="2108200" y="3568700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7392" name="Rectangle 16"/>
          <p:cNvSpPr>
            <a:spLocks noChangeArrowheads="1"/>
          </p:cNvSpPr>
          <p:nvPr/>
        </p:nvSpPr>
        <p:spPr bwMode="auto">
          <a:xfrm>
            <a:off x="381000" y="3810000"/>
            <a:ext cx="16764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Machine Interpretation</a:t>
            </a:r>
          </a:p>
        </p:txBody>
      </p:sp>
      <p:sp>
        <p:nvSpPr>
          <p:cNvPr id="997393" name="Rectangle 17"/>
          <p:cNvSpPr>
            <a:spLocks noChangeArrowheads="1"/>
          </p:cNvSpPr>
          <p:nvPr/>
        </p:nvSpPr>
        <p:spPr bwMode="auto">
          <a:xfrm>
            <a:off x="4343400" y="1131887"/>
            <a:ext cx="3086100" cy="925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78000"/>
              </a:lnSpc>
              <a:spcBef>
                <a:spcPct val="42000"/>
              </a:spcBef>
            </a:pPr>
            <a:r>
              <a:rPr lang="en-US" sz="1800" b="1" dirty="0">
                <a:solidFill>
                  <a:schemeClr val="tx1"/>
                </a:solidFill>
              </a:rPr>
              <a:t>temp = </a:t>
            </a:r>
            <a:r>
              <a:rPr lang="en-US" sz="1800" b="1" dirty="0" err="1">
                <a:solidFill>
                  <a:schemeClr val="tx1"/>
                </a:solidFill>
              </a:rPr>
              <a:t>v[k</a:t>
            </a:r>
            <a:r>
              <a:rPr lang="en-US" sz="1800" b="1" dirty="0">
                <a:solidFill>
                  <a:schemeClr val="tx1"/>
                </a:solidFill>
              </a:rPr>
              <a:t>];</a:t>
            </a:r>
          </a:p>
          <a:p>
            <a:pPr marL="342900" indent="-342900" algn="l">
              <a:lnSpc>
                <a:spcPct val="78000"/>
              </a:lnSpc>
              <a:spcBef>
                <a:spcPct val="42000"/>
              </a:spcBef>
            </a:pPr>
            <a:r>
              <a:rPr lang="en-US" sz="1800" b="1" dirty="0" err="1">
                <a:solidFill>
                  <a:schemeClr val="tx1"/>
                </a:solidFill>
              </a:rPr>
              <a:t>v[k</a:t>
            </a:r>
            <a:r>
              <a:rPr lang="en-US" sz="1800" b="1" dirty="0">
                <a:solidFill>
                  <a:schemeClr val="tx1"/>
                </a:solidFill>
              </a:rPr>
              <a:t>] = v[k+1];</a:t>
            </a:r>
          </a:p>
          <a:p>
            <a:pPr marL="342900" indent="-342900" algn="l">
              <a:lnSpc>
                <a:spcPct val="78000"/>
              </a:lnSpc>
              <a:spcBef>
                <a:spcPct val="42000"/>
              </a:spcBef>
            </a:pPr>
            <a:r>
              <a:rPr lang="en-US" sz="1800" b="1" dirty="0">
                <a:solidFill>
                  <a:schemeClr val="tx1"/>
                </a:solidFill>
              </a:rPr>
              <a:t>v[k+1] = temp;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97395" name="Rectangle 19"/>
          <p:cNvSpPr>
            <a:spLocks noChangeArrowheads="1"/>
          </p:cNvSpPr>
          <p:nvPr/>
        </p:nvSpPr>
        <p:spPr bwMode="auto">
          <a:xfrm>
            <a:off x="5270500" y="4051300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7396" name="Rectangle 20"/>
          <p:cNvSpPr>
            <a:spLocks noChangeArrowheads="1"/>
          </p:cNvSpPr>
          <p:nvPr/>
        </p:nvSpPr>
        <p:spPr bwMode="auto">
          <a:xfrm>
            <a:off x="4314825" y="3048000"/>
            <a:ext cx="3484182" cy="766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>
                <a:latin typeface="Courier New" pitchFamily="-65" charset="0"/>
              </a:rPr>
              <a:t>0000 1001 1100 0110 1010 1111 0101 1000</a:t>
            </a:r>
          </a:p>
          <a:p>
            <a:pPr algn="l"/>
            <a:r>
              <a:rPr lang="en-US" sz="1100" dirty="0">
                <a:latin typeface="Courier New" pitchFamily="-65" charset="0"/>
              </a:rPr>
              <a:t>1010 1111 0101 1000 0000 1001 1100 0110 </a:t>
            </a:r>
          </a:p>
          <a:p>
            <a:pPr algn="l"/>
            <a:r>
              <a:rPr lang="en-US" sz="1100" dirty="0">
                <a:latin typeface="Courier New" pitchFamily="-65" charset="0"/>
              </a:rPr>
              <a:t>1100 0110 1010 1111 0101 1000 0000 1001 </a:t>
            </a:r>
          </a:p>
          <a:p>
            <a:pPr algn="l"/>
            <a:r>
              <a:rPr lang="en-US" sz="1100" dirty="0">
                <a:latin typeface="Courier New" pitchFamily="-65" charset="0"/>
              </a:rPr>
              <a:t>0101 1000 0000 1001 1100 0110 1010 1111</a:t>
            </a:r>
            <a:r>
              <a:rPr lang="en-US" sz="1100" dirty="0">
                <a:latin typeface="Courier" pitchFamily="-65" charset="0"/>
              </a:rPr>
              <a:t> </a:t>
            </a:r>
          </a:p>
        </p:txBody>
      </p:sp>
      <p:sp>
        <p:nvSpPr>
          <p:cNvPr id="997398" name="Rectangle 22"/>
          <p:cNvSpPr>
            <a:spLocks noChangeArrowheads="1"/>
          </p:cNvSpPr>
          <p:nvPr/>
        </p:nvSpPr>
        <p:spPr bwMode="auto">
          <a:xfrm>
            <a:off x="844550" y="3568700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7399" name="Line 23"/>
          <p:cNvSpPr>
            <a:spLocks noChangeShapeType="1"/>
          </p:cNvSpPr>
          <p:nvPr/>
        </p:nvSpPr>
        <p:spPr bwMode="auto">
          <a:xfrm>
            <a:off x="2085975" y="2674938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7400" name="Rectangle 24"/>
          <p:cNvSpPr>
            <a:spLocks noChangeArrowheads="1"/>
          </p:cNvSpPr>
          <p:nvPr/>
        </p:nvSpPr>
        <p:spPr bwMode="auto">
          <a:xfrm>
            <a:off x="609600" y="5822950"/>
            <a:ext cx="37084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88000"/>
              </a:lnSpc>
              <a:spcBef>
                <a:spcPct val="43000"/>
              </a:spcBef>
            </a:pPr>
            <a:r>
              <a:rPr lang="en-US" sz="1800" b="1">
                <a:solidFill>
                  <a:srgbClr val="005400"/>
                </a:solidFill>
              </a:rPr>
              <a:t>Logic Circuit Description</a:t>
            </a:r>
            <a:br>
              <a:rPr lang="en-US" sz="1800" b="1">
                <a:solidFill>
                  <a:srgbClr val="005400"/>
                </a:solidFill>
              </a:rPr>
            </a:br>
            <a:r>
              <a:rPr lang="en-US" sz="1800" b="1">
                <a:solidFill>
                  <a:srgbClr val="005400"/>
                </a:solidFill>
              </a:rPr>
              <a:t>(Circuit Schematic Diagrams)</a:t>
            </a:r>
          </a:p>
        </p:txBody>
      </p:sp>
      <p:sp>
        <p:nvSpPr>
          <p:cNvPr id="997402" name="Line 26"/>
          <p:cNvSpPr>
            <a:spLocks noChangeShapeType="1"/>
          </p:cNvSpPr>
          <p:nvPr/>
        </p:nvSpPr>
        <p:spPr bwMode="auto">
          <a:xfrm>
            <a:off x="2286000" y="4976813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7403" name="Rectangle 27"/>
          <p:cNvSpPr>
            <a:spLocks noChangeArrowheads="1"/>
          </p:cNvSpPr>
          <p:nvPr/>
        </p:nvSpPr>
        <p:spPr bwMode="auto">
          <a:xfrm>
            <a:off x="381000" y="5121275"/>
            <a:ext cx="19812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Architecture Implementation</a:t>
            </a:r>
          </a:p>
        </p:txBody>
      </p:sp>
      <p:graphicFrame>
        <p:nvGraphicFramePr>
          <p:cNvPr id="997408" name="Object 3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800600" y="5486400"/>
          <a:ext cx="1828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Image" r:id="rId5" imgW="3492063" imgH="2400000" progId="">
                  <p:embed/>
                </p:oleObj>
              </mc:Choice>
              <mc:Fallback>
                <p:oleObj name="Image" r:id="rId5" imgW="3492063" imgH="2400000" progId="">
                  <p:embed/>
                  <p:pic>
                    <p:nvPicPr>
                      <p:cNvPr id="0" name="Picture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486400"/>
                        <a:ext cx="18288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7411" name="Picture 35" descr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4038600"/>
            <a:ext cx="1638300" cy="1373188"/>
          </a:xfrm>
          <a:prstGeom prst="rect">
            <a:avLst/>
          </a:prstGeom>
          <a:noFill/>
        </p:spPr>
      </p:pic>
      <p:sp>
        <p:nvSpPr>
          <p:cNvPr id="997412" name="Rectangle 36"/>
          <p:cNvSpPr>
            <a:spLocks noChangeArrowheads="1"/>
          </p:cNvSpPr>
          <p:nvPr/>
        </p:nvSpPr>
        <p:spPr bwMode="auto">
          <a:xfrm>
            <a:off x="6128327" y="5073650"/>
            <a:ext cx="304800" cy="33655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97413" name="Picture 37" descr="CreationOfMan"/>
          <p:cNvPicPr>
            <a:picLocks noChangeAspect="1" noChangeArrowheads="1"/>
          </p:cNvPicPr>
          <p:nvPr/>
        </p:nvPicPr>
        <p:blipFill>
          <a:blip r:embed="rId8">
            <a:alphaModFix amt="90000"/>
          </a:blip>
          <a:srcRect l="59843"/>
          <a:stretch>
            <a:fillRect/>
          </a:stretch>
        </p:blipFill>
        <p:spPr bwMode="auto">
          <a:xfrm rot="-5400000">
            <a:off x="5166809" y="-152512"/>
            <a:ext cx="2366382" cy="4419604"/>
          </a:xfrm>
          <a:prstGeom prst="rect">
            <a:avLst/>
          </a:prstGeom>
          <a:noFill/>
        </p:spPr>
      </p:pic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762000" y="152400"/>
            <a:ext cx="7924800" cy="474663"/>
          </a:xfrm>
        </p:spPr>
        <p:txBody>
          <a:bodyPr/>
          <a:lstStyle/>
          <a:p>
            <a:r>
              <a:rPr lang="en-US" sz="3600" dirty="0" smtClean="0"/>
              <a:t>Call home, we’ve made HW/SW contact!</a:t>
            </a:r>
            <a:endParaRPr lang="en-US" sz="3600" dirty="0"/>
          </a:p>
        </p:txBody>
      </p:sp>
      <p:pic>
        <p:nvPicPr>
          <p:cNvPr id="27" name="Picture 37" descr="CreationOfMan"/>
          <p:cNvPicPr>
            <a:picLocks noChangeAspect="1" noChangeArrowheads="1"/>
          </p:cNvPicPr>
          <p:nvPr/>
        </p:nvPicPr>
        <p:blipFill>
          <a:blip r:embed="rId8">
            <a:alphaModFix amt="90000"/>
          </a:blip>
          <a:srcRect l="5047" r="40643"/>
          <a:stretch>
            <a:fillRect/>
          </a:stretch>
        </p:blipFill>
        <p:spPr bwMode="auto">
          <a:xfrm rot="-5400000">
            <a:off x="4762501" y="2616198"/>
            <a:ext cx="3200400" cy="4419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3315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9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9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008SpCS61C-L28-ddg-pipeline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/Clicker</a:t>
            </a:r>
            <a:endParaRPr lang="en-US" dirty="0" smtClean="0"/>
          </a:p>
        </p:txBody>
      </p:sp>
      <p:sp>
        <p:nvSpPr>
          <p:cNvPr id="70659" name="Content Placeholder 2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88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How many hours of fun from proj3 so far?</a:t>
            </a:r>
            <a:endParaRPr lang="en-US" dirty="0"/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dirty="0" smtClean="0"/>
              <a:t>0 &lt;=  F &lt;= 4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dirty="0" smtClean="0"/>
              <a:t>4 &lt;    F &lt;= 8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dirty="0" smtClean="0"/>
              <a:t>8 &lt;    F &lt;= 12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dirty="0" smtClean="0"/>
              <a:t>12 &lt;  F &lt;= 16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dirty="0" smtClean="0"/>
              <a:t>16 &lt;  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6921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/Clicker</a:t>
            </a:r>
            <a:endParaRPr lang="en-US" dirty="0" smtClean="0"/>
          </a:p>
        </p:txBody>
      </p:sp>
      <p:sp>
        <p:nvSpPr>
          <p:cNvPr id="70659" name="Content Placeholder 2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88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How many </a:t>
            </a:r>
            <a:r>
              <a:rPr lang="en-US" dirty="0" err="1" smtClean="0"/>
              <a:t>Gflop</a:t>
            </a:r>
            <a:r>
              <a:rPr lang="en-US" dirty="0" smtClean="0"/>
              <a:t>/s </a:t>
            </a:r>
            <a:r>
              <a:rPr lang="en-US" dirty="0" smtClean="0"/>
              <a:t>right now</a:t>
            </a:r>
            <a:r>
              <a:rPr lang="en-US" dirty="0" smtClean="0"/>
              <a:t>?</a:t>
            </a:r>
            <a:endParaRPr lang="en-US" dirty="0"/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dirty="0" smtClean="0"/>
              <a:t>0 &lt;=  F &lt;= 4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dirty="0" smtClean="0"/>
              <a:t>4 &lt;    F &lt;= 8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dirty="0" smtClean="0"/>
              <a:t>8 &lt;    F &lt;= 12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dirty="0" smtClean="0"/>
              <a:t>12 &lt;  F &lt;= 16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dirty="0" smtClean="0"/>
              <a:t>16 &lt;  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3838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Single-cycle Processor</a:t>
            </a:r>
          </a:p>
        </p:txBody>
      </p:sp>
      <p:sp>
        <p:nvSpPr>
          <p:cNvPr id="70659" name="Content Placeholder 2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8863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Five steps to design a processor:</a:t>
            </a:r>
          </a:p>
          <a:p>
            <a:pPr lvl="1">
              <a:buFont typeface="Arial" charset="0"/>
              <a:buNone/>
              <a:defRPr/>
            </a:pPr>
            <a:r>
              <a:rPr lang="en-US" dirty="0" smtClean="0"/>
              <a:t>1. Analyze instruction set </a:t>
            </a:r>
            <a:r>
              <a:rPr lang="en-US" dirty="0" err="1" smtClean="0">
                <a:sym typeface="Wingdings" charset="2"/>
              </a:rPr>
              <a:t>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datapath</a:t>
            </a:r>
            <a:r>
              <a:rPr lang="en-US" dirty="0" smtClean="0"/>
              <a:t> requirements</a:t>
            </a:r>
          </a:p>
          <a:p>
            <a:pPr lvl="1">
              <a:buFont typeface="Arial" charset="0"/>
              <a:buNone/>
              <a:defRPr/>
            </a:pPr>
            <a:r>
              <a:rPr lang="en-US" dirty="0" smtClean="0"/>
              <a:t>2. Select set of </a:t>
            </a:r>
            <a:r>
              <a:rPr lang="en-US" dirty="0" err="1" smtClean="0"/>
              <a:t>datapath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components &amp; establish </a:t>
            </a:r>
            <a:br>
              <a:rPr lang="en-US" dirty="0" smtClean="0"/>
            </a:br>
            <a:r>
              <a:rPr lang="en-US" dirty="0" smtClean="0"/>
              <a:t>clock methodology</a:t>
            </a:r>
          </a:p>
          <a:p>
            <a:pPr lvl="1">
              <a:buFont typeface="Arial" charset="0"/>
              <a:buNone/>
              <a:defRPr/>
            </a:pPr>
            <a:r>
              <a:rPr lang="en-US" dirty="0" smtClean="0"/>
              <a:t>3. Assemble </a:t>
            </a:r>
            <a:r>
              <a:rPr lang="en-US" dirty="0" err="1" smtClean="0"/>
              <a:t>datapath</a:t>
            </a:r>
            <a:r>
              <a:rPr lang="en-US" dirty="0" smtClean="0"/>
              <a:t> meeting </a:t>
            </a:r>
            <a:br>
              <a:rPr lang="en-US" dirty="0" smtClean="0"/>
            </a:br>
            <a:r>
              <a:rPr lang="en-US" dirty="0" smtClean="0"/>
              <a:t>the requirements</a:t>
            </a:r>
          </a:p>
          <a:p>
            <a:pPr lvl="1">
              <a:buFont typeface="Arial" charset="0"/>
              <a:buNone/>
              <a:defRPr/>
            </a:pPr>
            <a:r>
              <a:rPr lang="en-US" dirty="0" smtClean="0"/>
              <a:t>4. Analyze implementation of each instruction to determine setting of control points that effects the register transfer.</a:t>
            </a:r>
          </a:p>
          <a:p>
            <a:pPr lvl="1">
              <a:buFont typeface="Arial" charset="0"/>
              <a:buNone/>
              <a:defRPr/>
            </a:pPr>
            <a:r>
              <a:rPr lang="en-US" dirty="0" smtClean="0"/>
              <a:t>5. Assemble the control logic</a:t>
            </a:r>
          </a:p>
          <a:p>
            <a:pPr lvl="2">
              <a:defRPr/>
            </a:pPr>
            <a:r>
              <a:rPr lang="en-US" dirty="0" smtClean="0"/>
              <a:t>Formulate Logic Equations</a:t>
            </a:r>
          </a:p>
          <a:p>
            <a:pPr lvl="2">
              <a:defRPr/>
            </a:pPr>
            <a:r>
              <a:rPr lang="en-US" dirty="0" smtClean="0"/>
              <a:t>Design Circuits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359400" y="2062163"/>
            <a:ext cx="3556000" cy="1951037"/>
            <a:chOff x="5444062" y="4398949"/>
            <a:chExt cx="3556000" cy="1951037"/>
          </a:xfrm>
        </p:grpSpPr>
        <p:sp>
          <p:nvSpPr>
            <p:cNvPr id="70664" name="Rectangle 4" descr="10%"/>
            <p:cNvSpPr>
              <a:spLocks noChangeArrowheads="1"/>
            </p:cNvSpPr>
            <p:nvPr/>
          </p:nvSpPr>
          <p:spPr bwMode="auto">
            <a:xfrm>
              <a:off x="5579000" y="4754549"/>
              <a:ext cx="1123950" cy="649287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000">
                <a:latin typeface="+mn-lt"/>
              </a:endParaRPr>
            </a:p>
          </p:txBody>
        </p:sp>
        <p:sp>
          <p:nvSpPr>
            <p:cNvPr id="70665" name="Rectangle 5"/>
            <p:cNvSpPr>
              <a:spLocks noChangeArrowheads="1"/>
            </p:cNvSpPr>
            <p:nvPr/>
          </p:nvSpPr>
          <p:spPr bwMode="auto">
            <a:xfrm>
              <a:off x="5659962" y="4860911"/>
              <a:ext cx="812800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 b="1">
                  <a:latin typeface="+mn-lt"/>
                </a:rPr>
                <a:t>Control</a:t>
              </a:r>
            </a:p>
          </p:txBody>
        </p:sp>
        <p:sp>
          <p:nvSpPr>
            <p:cNvPr id="70666" name="Rectangle 6" descr="10%"/>
            <p:cNvSpPr>
              <a:spLocks noChangeArrowheads="1"/>
            </p:cNvSpPr>
            <p:nvPr/>
          </p:nvSpPr>
          <p:spPr bwMode="auto">
            <a:xfrm>
              <a:off x="5579000" y="5564174"/>
              <a:ext cx="1123950" cy="650875"/>
            </a:xfrm>
            <a:prstGeom prst="rect">
              <a:avLst/>
            </a:prstGeom>
            <a:pattFill prst="pct10">
              <a:fgClr>
                <a:schemeClr val="accent2"/>
              </a:fgClr>
              <a:bgClr>
                <a:srgbClr val="FFFFFF"/>
              </a:bgClr>
            </a:pattFill>
            <a:ln w="254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00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70667" name="Rectangle 7"/>
            <p:cNvSpPr>
              <a:spLocks noChangeArrowheads="1"/>
            </p:cNvSpPr>
            <p:nvPr/>
          </p:nvSpPr>
          <p:spPr bwMode="auto">
            <a:xfrm>
              <a:off x="5679012" y="5729274"/>
              <a:ext cx="993775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+mn-lt"/>
                </a:rPr>
                <a:t>Datapath</a:t>
              </a:r>
              <a:endParaRPr lang="en-US" sz="1600" b="1">
                <a:latin typeface="+mn-lt"/>
              </a:endParaRPr>
            </a:p>
          </p:txBody>
        </p:sp>
        <p:sp>
          <p:nvSpPr>
            <p:cNvPr id="70668" name="Rectangle 8"/>
            <p:cNvSpPr>
              <a:spLocks noChangeArrowheads="1"/>
            </p:cNvSpPr>
            <p:nvPr/>
          </p:nvSpPr>
          <p:spPr bwMode="auto">
            <a:xfrm>
              <a:off x="6998225" y="4416411"/>
              <a:ext cx="920750" cy="193357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669" name="Rectangle 9"/>
            <p:cNvSpPr>
              <a:spLocks noChangeArrowheads="1"/>
            </p:cNvSpPr>
            <p:nvPr/>
          </p:nvSpPr>
          <p:spPr bwMode="auto">
            <a:xfrm>
              <a:off x="7050612" y="5165711"/>
              <a:ext cx="925513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 b="1">
                  <a:latin typeface="+mn-lt"/>
                </a:rPr>
                <a:t>Memory</a:t>
              </a:r>
            </a:p>
          </p:txBody>
        </p:sp>
        <p:sp>
          <p:nvSpPr>
            <p:cNvPr id="70670" name="Rectangle 10"/>
            <p:cNvSpPr>
              <a:spLocks noChangeArrowheads="1"/>
            </p:cNvSpPr>
            <p:nvPr/>
          </p:nvSpPr>
          <p:spPr bwMode="auto">
            <a:xfrm>
              <a:off x="5444062" y="4416411"/>
              <a:ext cx="1393825" cy="193357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671" name="Rectangle 11"/>
            <p:cNvSpPr>
              <a:spLocks noChangeArrowheads="1"/>
            </p:cNvSpPr>
            <p:nvPr/>
          </p:nvSpPr>
          <p:spPr bwMode="auto">
            <a:xfrm>
              <a:off x="5679012" y="4398949"/>
              <a:ext cx="1027113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 b="1">
                  <a:latin typeface="+mn-lt"/>
                </a:rPr>
                <a:t>Processor</a:t>
              </a:r>
            </a:p>
          </p:txBody>
        </p:sp>
        <p:sp>
          <p:nvSpPr>
            <p:cNvPr id="70672" name="Rectangle 12"/>
            <p:cNvSpPr>
              <a:spLocks noChangeArrowheads="1"/>
            </p:cNvSpPr>
            <p:nvPr/>
          </p:nvSpPr>
          <p:spPr bwMode="auto">
            <a:xfrm>
              <a:off x="8079312" y="4416411"/>
              <a:ext cx="920750" cy="78581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673" name="Rectangle 13"/>
            <p:cNvSpPr>
              <a:spLocks noChangeArrowheads="1"/>
            </p:cNvSpPr>
            <p:nvPr/>
          </p:nvSpPr>
          <p:spPr bwMode="auto">
            <a:xfrm>
              <a:off x="8214250" y="4668824"/>
              <a:ext cx="638175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b="1">
                  <a:latin typeface="+mn-lt"/>
                </a:rPr>
                <a:t>Input</a:t>
              </a:r>
            </a:p>
          </p:txBody>
        </p:sp>
        <p:sp>
          <p:nvSpPr>
            <p:cNvPr id="70674" name="Rectangle 14"/>
            <p:cNvSpPr>
              <a:spLocks noChangeArrowheads="1"/>
            </p:cNvSpPr>
            <p:nvPr/>
          </p:nvSpPr>
          <p:spPr bwMode="auto">
            <a:xfrm>
              <a:off x="8079312" y="5564174"/>
              <a:ext cx="920750" cy="78581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675" name="Rectangle 15"/>
            <p:cNvSpPr>
              <a:spLocks noChangeArrowheads="1"/>
            </p:cNvSpPr>
            <p:nvPr/>
          </p:nvSpPr>
          <p:spPr bwMode="auto">
            <a:xfrm>
              <a:off x="8126937" y="5816586"/>
              <a:ext cx="812800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b="1">
                  <a:latin typeface="+mn-lt"/>
                </a:rPr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9755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Cycle Performance</a:t>
            </a:r>
            <a:endParaRPr lang="en-AU" dirty="0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786995"/>
          </a:xfrm>
        </p:spPr>
        <p:txBody>
          <a:bodyPr/>
          <a:lstStyle/>
          <a:p>
            <a:r>
              <a:rPr lang="en-US" sz="2800" dirty="0"/>
              <a:t>Assume time for</a:t>
            </a:r>
            <a:r>
              <a:rPr lang="en-US" sz="2800" dirty="0" smtClean="0"/>
              <a:t> actions are</a:t>
            </a:r>
          </a:p>
          <a:p>
            <a:pPr lvl="1"/>
            <a:r>
              <a:rPr lang="en-US" sz="2400" dirty="0"/>
              <a:t>100ps for register read or </a:t>
            </a:r>
            <a:r>
              <a:rPr lang="en-US" sz="2400" dirty="0" smtClean="0"/>
              <a:t>write; 200ps </a:t>
            </a:r>
            <a:r>
              <a:rPr lang="en-US" sz="2400" dirty="0"/>
              <a:t>for other</a:t>
            </a:r>
            <a:r>
              <a:rPr lang="en-US" sz="2400" dirty="0" smtClean="0"/>
              <a:t> events</a:t>
            </a:r>
          </a:p>
          <a:p>
            <a:r>
              <a:rPr lang="en-US" sz="2800" dirty="0" smtClean="0"/>
              <a:t>Clock rate is?</a:t>
            </a:r>
            <a:endParaRPr lang="en-US" sz="2800" dirty="0"/>
          </a:p>
        </p:txBody>
      </p:sp>
      <p:graphicFrame>
        <p:nvGraphicFramePr>
          <p:cNvPr id="32768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193220"/>
              </p:ext>
            </p:extLst>
          </p:nvPr>
        </p:nvGraphicFramePr>
        <p:xfrm>
          <a:off x="395288" y="2661203"/>
          <a:ext cx="8353425" cy="2246631"/>
        </p:xfrm>
        <a:graphic>
          <a:graphicData uri="http://schemas.openxmlformats.org/drawingml/2006/table">
            <a:tbl>
              <a:tblPr/>
              <a:tblGrid>
                <a:gridCol w="1193800"/>
                <a:gridCol w="1192212"/>
                <a:gridCol w="1195388"/>
                <a:gridCol w="1190625"/>
                <a:gridCol w="1195387"/>
                <a:gridCol w="1192213"/>
                <a:gridCol w="1193800"/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 fetch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 read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 op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Memory access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 write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time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lw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800ps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R-format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beq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500ps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73125" y="5071005"/>
            <a:ext cx="8270875" cy="178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What can we do to improve clock rate?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Will this improve performance as well?</a:t>
            </a:r>
          </a:p>
          <a:p>
            <a:pPr lvl="1"/>
            <a:r>
              <a:rPr lang="en-US" sz="2400" dirty="0" smtClean="0"/>
              <a:t>Want increased clock rate to mean faster programs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96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Cycle Performance</a:t>
            </a:r>
            <a:endParaRPr lang="en-AU" dirty="0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786995"/>
          </a:xfrm>
        </p:spPr>
        <p:txBody>
          <a:bodyPr/>
          <a:lstStyle/>
          <a:p>
            <a:r>
              <a:rPr lang="en-US" sz="2800" dirty="0"/>
              <a:t>Assume time for</a:t>
            </a:r>
            <a:r>
              <a:rPr lang="en-US" sz="2800" dirty="0" smtClean="0"/>
              <a:t> actions are</a:t>
            </a:r>
          </a:p>
          <a:p>
            <a:pPr lvl="1"/>
            <a:r>
              <a:rPr lang="en-US" sz="2400" dirty="0"/>
              <a:t>100ps for register read or </a:t>
            </a:r>
            <a:r>
              <a:rPr lang="en-US" sz="2400" dirty="0" smtClean="0"/>
              <a:t>write; 200ps </a:t>
            </a:r>
            <a:r>
              <a:rPr lang="en-US" sz="2400" dirty="0"/>
              <a:t>for other</a:t>
            </a:r>
            <a:r>
              <a:rPr lang="en-US" sz="2400" dirty="0" smtClean="0"/>
              <a:t> events</a:t>
            </a:r>
          </a:p>
          <a:p>
            <a:r>
              <a:rPr lang="en-US" sz="2800" dirty="0" smtClean="0"/>
              <a:t>Clock rate is?</a:t>
            </a:r>
            <a:endParaRPr lang="en-US" sz="2800" dirty="0"/>
          </a:p>
        </p:txBody>
      </p:sp>
      <p:graphicFrame>
        <p:nvGraphicFramePr>
          <p:cNvPr id="327684" name="Group 4"/>
          <p:cNvGraphicFramePr>
            <a:graphicFrameLocks noGrp="1"/>
          </p:cNvGraphicFramePr>
          <p:nvPr/>
        </p:nvGraphicFramePr>
        <p:xfrm>
          <a:off x="395288" y="2661203"/>
          <a:ext cx="8353425" cy="2246631"/>
        </p:xfrm>
        <a:graphic>
          <a:graphicData uri="http://schemas.openxmlformats.org/drawingml/2006/table">
            <a:tbl>
              <a:tblPr/>
              <a:tblGrid>
                <a:gridCol w="1193800"/>
                <a:gridCol w="1192212"/>
                <a:gridCol w="1195388"/>
                <a:gridCol w="1190625"/>
                <a:gridCol w="1195387"/>
                <a:gridCol w="1192213"/>
                <a:gridCol w="1193800"/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 fetch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 read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 op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Memory access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 write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time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lw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800ps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R-format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beq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500ps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73125" y="5071005"/>
            <a:ext cx="8270875" cy="178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What can we do to improve clock rate?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Will this improve performance as well?</a:t>
            </a:r>
          </a:p>
          <a:p>
            <a:pPr lvl="1"/>
            <a:r>
              <a:rPr lang="en-US" sz="2400" dirty="0" smtClean="0"/>
              <a:t>Want increased clock rate to mean faster programs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39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Gotta Do Laundry</a:t>
            </a:r>
            <a:endParaRPr lang="en-US"/>
          </a:p>
        </p:txBody>
      </p:sp>
      <p:sp>
        <p:nvSpPr>
          <p:cNvPr id="271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6019800" cy="52133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Ann, Brian, Cathy, Dave </a:t>
            </a:r>
            <a:br>
              <a:rPr lang="en-US" dirty="0" smtClean="0"/>
            </a:br>
            <a:r>
              <a:rPr lang="en-US" dirty="0" smtClean="0"/>
              <a:t>each have one load of clothes to wash, dry, fold, and put away</a:t>
            </a:r>
          </a:p>
          <a:p>
            <a:pPr lvl="1"/>
            <a:r>
              <a:rPr lang="en-US" sz="2800" dirty="0" smtClean="0"/>
              <a:t>Washer takes 30 minutes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Dryer takes 30 minutes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“Folder” takes 30 minutes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“Stasher” takes 30 minutes to put clothes into drawers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18350" y="3817937"/>
            <a:ext cx="598488" cy="800100"/>
            <a:chOff x="4048" y="2448"/>
            <a:chExt cx="424" cy="50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048" y="2448"/>
              <a:ext cx="424" cy="504"/>
              <a:chOff x="4048" y="2448"/>
              <a:chExt cx="424" cy="504"/>
            </a:xfrm>
          </p:grpSpPr>
          <p:sp>
            <p:nvSpPr>
              <p:cNvPr id="2714630" name="AutoShape 6"/>
              <p:cNvSpPr>
                <a:spLocks noChangeArrowheads="1"/>
              </p:cNvSpPr>
              <p:nvPr/>
            </p:nvSpPr>
            <p:spPr bwMode="auto">
              <a:xfrm>
                <a:off x="4048" y="2528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631" name="AutoShape 7"/>
              <p:cNvSpPr>
                <a:spLocks noChangeArrowheads="1"/>
              </p:cNvSpPr>
              <p:nvPr/>
            </p:nvSpPr>
            <p:spPr bwMode="auto">
              <a:xfrm>
                <a:off x="4144" y="2448"/>
                <a:ext cx="328" cy="88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4632" name="Oval 8"/>
            <p:cNvSpPr>
              <a:spLocks noChangeArrowheads="1"/>
            </p:cNvSpPr>
            <p:nvPr/>
          </p:nvSpPr>
          <p:spPr bwMode="auto">
            <a:xfrm>
              <a:off x="4176" y="2488"/>
              <a:ext cx="56" cy="3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4633" name="AutoShape 9"/>
            <p:cNvSpPr>
              <a:spLocks noChangeArrowheads="1"/>
            </p:cNvSpPr>
            <p:nvPr/>
          </p:nvSpPr>
          <p:spPr bwMode="auto">
            <a:xfrm>
              <a:off x="4100" y="2724"/>
              <a:ext cx="224" cy="96"/>
            </a:xfrm>
            <a:prstGeom prst="octagon">
              <a:avLst>
                <a:gd name="adj" fmla="val 29282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112000" y="4846637"/>
            <a:ext cx="587375" cy="649288"/>
            <a:chOff x="4043" y="3096"/>
            <a:chExt cx="417" cy="409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4045" y="3289"/>
              <a:ext cx="415" cy="216"/>
              <a:chOff x="4045" y="3289"/>
              <a:chExt cx="415" cy="216"/>
            </a:xfrm>
          </p:grpSpPr>
          <p:sp>
            <p:nvSpPr>
              <p:cNvPr id="2714636" name="Freeform 12"/>
              <p:cNvSpPr>
                <a:spLocks/>
              </p:cNvSpPr>
              <p:nvPr/>
            </p:nvSpPr>
            <p:spPr bwMode="auto">
              <a:xfrm>
                <a:off x="4247" y="3290"/>
                <a:ext cx="96" cy="215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95" y="0"/>
                  </a:cxn>
                  <a:cxn ang="0">
                    <a:pos x="26" y="214"/>
                  </a:cxn>
                  <a:cxn ang="0">
                    <a:pos x="0" y="214"/>
                  </a:cxn>
                  <a:cxn ang="0">
                    <a:pos x="69" y="0"/>
                  </a:cxn>
                </a:cxnLst>
                <a:rect l="0" t="0" r="r" b="b"/>
                <a:pathLst>
                  <a:path w="96" h="215">
                    <a:moveTo>
                      <a:pt x="69" y="0"/>
                    </a:moveTo>
                    <a:lnTo>
                      <a:pt x="95" y="0"/>
                    </a:lnTo>
                    <a:lnTo>
                      <a:pt x="26" y="214"/>
                    </a:lnTo>
                    <a:lnTo>
                      <a:pt x="0" y="214"/>
                    </a:lnTo>
                    <a:lnTo>
                      <a:pt x="69" y="0"/>
                    </a:lnTo>
                  </a:path>
                </a:pathLst>
              </a:custGeom>
              <a:solidFill>
                <a:srgbClr val="FDA4B5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637" name="Rectangle 13"/>
              <p:cNvSpPr>
                <a:spLocks noChangeArrowheads="1"/>
              </p:cNvSpPr>
              <p:nvPr/>
            </p:nvSpPr>
            <p:spPr bwMode="auto">
              <a:xfrm>
                <a:off x="4242" y="3289"/>
                <a:ext cx="218" cy="12"/>
              </a:xfrm>
              <a:prstGeom prst="rect">
                <a:avLst/>
              </a:prstGeom>
              <a:solidFill>
                <a:srgbClr val="FDA4B5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638" name="Rectangle 14"/>
              <p:cNvSpPr>
                <a:spLocks noChangeArrowheads="1"/>
              </p:cNvSpPr>
              <p:nvPr/>
            </p:nvSpPr>
            <p:spPr bwMode="auto">
              <a:xfrm>
                <a:off x="4241" y="3380"/>
                <a:ext cx="218" cy="13"/>
              </a:xfrm>
              <a:prstGeom prst="rect">
                <a:avLst/>
              </a:prstGeom>
              <a:solidFill>
                <a:srgbClr val="FDA4B5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639" name="Rectangle 15"/>
              <p:cNvSpPr>
                <a:spLocks noChangeArrowheads="1"/>
              </p:cNvSpPr>
              <p:nvPr/>
            </p:nvSpPr>
            <p:spPr bwMode="auto">
              <a:xfrm>
                <a:off x="4045" y="3380"/>
                <a:ext cx="116" cy="13"/>
              </a:xfrm>
              <a:prstGeom prst="rect">
                <a:avLst/>
              </a:prstGeom>
              <a:solidFill>
                <a:srgbClr val="FDA4B5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4043" y="3096"/>
              <a:ext cx="217" cy="409"/>
              <a:chOff x="4043" y="3096"/>
              <a:chExt cx="217" cy="409"/>
            </a:xfrm>
          </p:grpSpPr>
          <p:sp>
            <p:nvSpPr>
              <p:cNvPr id="2714641" name="Oval 17"/>
              <p:cNvSpPr>
                <a:spLocks noChangeArrowheads="1"/>
              </p:cNvSpPr>
              <p:nvPr/>
            </p:nvSpPr>
            <p:spPr bwMode="auto">
              <a:xfrm>
                <a:off x="4127" y="3096"/>
                <a:ext cx="55" cy="55"/>
              </a:xfrm>
              <a:prstGeom prst="ellipse">
                <a:avLst/>
              </a:prstGeom>
              <a:solidFill>
                <a:srgbClr val="FDA4B5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642" name="Freeform 18"/>
              <p:cNvSpPr>
                <a:spLocks/>
              </p:cNvSpPr>
              <p:nvPr/>
            </p:nvSpPr>
            <p:spPr bwMode="auto">
              <a:xfrm>
                <a:off x="4043" y="3173"/>
                <a:ext cx="217" cy="332"/>
              </a:xfrm>
              <a:custGeom>
                <a:avLst/>
                <a:gdLst/>
                <a:ahLst/>
                <a:cxnLst>
                  <a:cxn ang="0">
                    <a:pos x="2" y="153"/>
                  </a:cxn>
                  <a:cxn ang="0">
                    <a:pos x="1" y="157"/>
                  </a:cxn>
                  <a:cxn ang="0">
                    <a:pos x="0" y="163"/>
                  </a:cxn>
                  <a:cxn ang="0">
                    <a:pos x="0" y="168"/>
                  </a:cxn>
                  <a:cxn ang="0">
                    <a:pos x="2" y="174"/>
                  </a:cxn>
                  <a:cxn ang="0">
                    <a:pos x="5" y="179"/>
                  </a:cxn>
                  <a:cxn ang="0">
                    <a:pos x="9" y="183"/>
                  </a:cxn>
                  <a:cxn ang="0">
                    <a:pos x="14" y="186"/>
                  </a:cxn>
                  <a:cxn ang="0">
                    <a:pos x="17" y="186"/>
                  </a:cxn>
                  <a:cxn ang="0">
                    <a:pos x="23" y="186"/>
                  </a:cxn>
                  <a:cxn ang="0">
                    <a:pos x="141" y="331"/>
                  </a:cxn>
                  <a:cxn ang="0">
                    <a:pos x="178" y="159"/>
                  </a:cxn>
                  <a:cxn ang="0">
                    <a:pos x="177" y="155"/>
                  </a:cxn>
                  <a:cxn ang="0">
                    <a:pos x="176" y="152"/>
                  </a:cxn>
                  <a:cxn ang="0">
                    <a:pos x="173" y="149"/>
                  </a:cxn>
                  <a:cxn ang="0">
                    <a:pos x="170" y="147"/>
                  </a:cxn>
                  <a:cxn ang="0">
                    <a:pos x="166" y="145"/>
                  </a:cxn>
                  <a:cxn ang="0">
                    <a:pos x="161" y="145"/>
                  </a:cxn>
                  <a:cxn ang="0">
                    <a:pos x="157" y="145"/>
                  </a:cxn>
                  <a:cxn ang="0">
                    <a:pos x="153" y="145"/>
                  </a:cxn>
                  <a:cxn ang="0">
                    <a:pos x="104" y="84"/>
                  </a:cxn>
                  <a:cxn ang="0">
                    <a:pos x="201" y="104"/>
                  </a:cxn>
                  <a:cxn ang="0">
                    <a:pos x="204" y="103"/>
                  </a:cxn>
                  <a:cxn ang="0">
                    <a:pos x="207" y="103"/>
                  </a:cxn>
                  <a:cxn ang="0">
                    <a:pos x="211" y="100"/>
                  </a:cxn>
                  <a:cxn ang="0">
                    <a:pos x="214" y="97"/>
                  </a:cxn>
                  <a:cxn ang="0">
                    <a:pos x="215" y="93"/>
                  </a:cxn>
                  <a:cxn ang="0">
                    <a:pos x="216" y="88"/>
                  </a:cxn>
                  <a:cxn ang="0">
                    <a:pos x="215" y="83"/>
                  </a:cxn>
                  <a:cxn ang="0">
                    <a:pos x="213" y="79"/>
                  </a:cxn>
                  <a:cxn ang="0">
                    <a:pos x="210" y="76"/>
                  </a:cxn>
                  <a:cxn ang="0">
                    <a:pos x="206" y="73"/>
                  </a:cxn>
                  <a:cxn ang="0">
                    <a:pos x="203" y="72"/>
                  </a:cxn>
                  <a:cxn ang="0">
                    <a:pos x="137" y="72"/>
                  </a:cxn>
                  <a:cxn ang="0">
                    <a:pos x="125" y="47"/>
                  </a:cxn>
                  <a:cxn ang="0">
                    <a:pos x="126" y="41"/>
                  </a:cxn>
                  <a:cxn ang="0">
                    <a:pos x="127" y="34"/>
                  </a:cxn>
                  <a:cxn ang="0">
                    <a:pos x="127" y="27"/>
                  </a:cxn>
                  <a:cxn ang="0">
                    <a:pos x="125" y="21"/>
                  </a:cxn>
                  <a:cxn ang="0">
                    <a:pos x="123" y="17"/>
                  </a:cxn>
                  <a:cxn ang="0">
                    <a:pos x="120" y="12"/>
                  </a:cxn>
                  <a:cxn ang="0">
                    <a:pos x="115" y="8"/>
                  </a:cxn>
                  <a:cxn ang="0">
                    <a:pos x="110" y="4"/>
                  </a:cxn>
                  <a:cxn ang="0">
                    <a:pos x="104" y="1"/>
                  </a:cxn>
                  <a:cxn ang="0">
                    <a:pos x="97" y="0"/>
                  </a:cxn>
                  <a:cxn ang="0">
                    <a:pos x="91" y="0"/>
                  </a:cxn>
                  <a:cxn ang="0">
                    <a:pos x="84" y="1"/>
                  </a:cxn>
                  <a:cxn ang="0">
                    <a:pos x="77" y="3"/>
                  </a:cxn>
                  <a:cxn ang="0">
                    <a:pos x="70" y="7"/>
                  </a:cxn>
                  <a:cxn ang="0">
                    <a:pos x="66" y="13"/>
                  </a:cxn>
                  <a:cxn ang="0">
                    <a:pos x="62" y="19"/>
                  </a:cxn>
                  <a:cxn ang="0">
                    <a:pos x="59" y="25"/>
                  </a:cxn>
                </a:cxnLst>
                <a:rect l="0" t="0" r="r" b="b"/>
                <a:pathLst>
                  <a:path w="217" h="332">
                    <a:moveTo>
                      <a:pt x="59" y="25"/>
                    </a:moveTo>
                    <a:lnTo>
                      <a:pt x="2" y="153"/>
                    </a:lnTo>
                    <a:lnTo>
                      <a:pt x="1" y="155"/>
                    </a:lnTo>
                    <a:lnTo>
                      <a:pt x="1" y="157"/>
                    </a:lnTo>
                    <a:lnTo>
                      <a:pt x="0" y="159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8"/>
                    </a:lnTo>
                    <a:lnTo>
                      <a:pt x="1" y="171"/>
                    </a:lnTo>
                    <a:lnTo>
                      <a:pt x="2" y="174"/>
                    </a:lnTo>
                    <a:lnTo>
                      <a:pt x="3" y="176"/>
                    </a:lnTo>
                    <a:lnTo>
                      <a:pt x="5" y="179"/>
                    </a:lnTo>
                    <a:lnTo>
                      <a:pt x="7" y="181"/>
                    </a:lnTo>
                    <a:lnTo>
                      <a:pt x="9" y="183"/>
                    </a:lnTo>
                    <a:lnTo>
                      <a:pt x="12" y="184"/>
                    </a:lnTo>
                    <a:lnTo>
                      <a:pt x="14" y="186"/>
                    </a:lnTo>
                    <a:lnTo>
                      <a:pt x="15" y="186"/>
                    </a:lnTo>
                    <a:lnTo>
                      <a:pt x="17" y="186"/>
                    </a:lnTo>
                    <a:lnTo>
                      <a:pt x="20" y="186"/>
                    </a:lnTo>
                    <a:lnTo>
                      <a:pt x="23" y="186"/>
                    </a:lnTo>
                    <a:lnTo>
                      <a:pt x="141" y="186"/>
                    </a:lnTo>
                    <a:lnTo>
                      <a:pt x="141" y="331"/>
                    </a:lnTo>
                    <a:lnTo>
                      <a:pt x="178" y="331"/>
                    </a:lnTo>
                    <a:lnTo>
                      <a:pt x="178" y="159"/>
                    </a:lnTo>
                    <a:lnTo>
                      <a:pt x="178" y="157"/>
                    </a:lnTo>
                    <a:lnTo>
                      <a:pt x="177" y="155"/>
                    </a:lnTo>
                    <a:lnTo>
                      <a:pt x="176" y="153"/>
                    </a:lnTo>
                    <a:lnTo>
                      <a:pt x="176" y="152"/>
                    </a:lnTo>
                    <a:lnTo>
                      <a:pt x="175" y="151"/>
                    </a:lnTo>
                    <a:lnTo>
                      <a:pt x="173" y="149"/>
                    </a:lnTo>
                    <a:lnTo>
                      <a:pt x="172" y="148"/>
                    </a:lnTo>
                    <a:lnTo>
                      <a:pt x="170" y="147"/>
                    </a:lnTo>
                    <a:lnTo>
                      <a:pt x="168" y="146"/>
                    </a:lnTo>
                    <a:lnTo>
                      <a:pt x="166" y="145"/>
                    </a:lnTo>
                    <a:lnTo>
                      <a:pt x="164" y="145"/>
                    </a:lnTo>
                    <a:lnTo>
                      <a:pt x="161" y="145"/>
                    </a:lnTo>
                    <a:lnTo>
                      <a:pt x="159" y="145"/>
                    </a:lnTo>
                    <a:lnTo>
                      <a:pt x="157" y="145"/>
                    </a:lnTo>
                    <a:lnTo>
                      <a:pt x="155" y="145"/>
                    </a:lnTo>
                    <a:lnTo>
                      <a:pt x="153" y="145"/>
                    </a:lnTo>
                    <a:lnTo>
                      <a:pt x="85" y="141"/>
                    </a:lnTo>
                    <a:lnTo>
                      <a:pt x="104" y="84"/>
                    </a:lnTo>
                    <a:lnTo>
                      <a:pt x="118" y="104"/>
                    </a:lnTo>
                    <a:lnTo>
                      <a:pt x="201" y="104"/>
                    </a:lnTo>
                    <a:lnTo>
                      <a:pt x="203" y="103"/>
                    </a:lnTo>
                    <a:lnTo>
                      <a:pt x="204" y="103"/>
                    </a:lnTo>
                    <a:lnTo>
                      <a:pt x="206" y="103"/>
                    </a:lnTo>
                    <a:lnTo>
                      <a:pt x="207" y="103"/>
                    </a:lnTo>
                    <a:lnTo>
                      <a:pt x="209" y="101"/>
                    </a:lnTo>
                    <a:lnTo>
                      <a:pt x="211" y="100"/>
                    </a:lnTo>
                    <a:lnTo>
                      <a:pt x="212" y="98"/>
                    </a:lnTo>
                    <a:lnTo>
                      <a:pt x="214" y="97"/>
                    </a:lnTo>
                    <a:lnTo>
                      <a:pt x="215" y="95"/>
                    </a:lnTo>
                    <a:lnTo>
                      <a:pt x="215" y="93"/>
                    </a:lnTo>
                    <a:lnTo>
                      <a:pt x="216" y="91"/>
                    </a:lnTo>
                    <a:lnTo>
                      <a:pt x="216" y="88"/>
                    </a:lnTo>
                    <a:lnTo>
                      <a:pt x="216" y="85"/>
                    </a:lnTo>
                    <a:lnTo>
                      <a:pt x="215" y="83"/>
                    </a:lnTo>
                    <a:lnTo>
                      <a:pt x="214" y="81"/>
                    </a:lnTo>
                    <a:lnTo>
                      <a:pt x="213" y="79"/>
                    </a:lnTo>
                    <a:lnTo>
                      <a:pt x="211" y="77"/>
                    </a:lnTo>
                    <a:lnTo>
                      <a:pt x="210" y="76"/>
                    </a:lnTo>
                    <a:lnTo>
                      <a:pt x="208" y="74"/>
                    </a:lnTo>
                    <a:lnTo>
                      <a:pt x="206" y="73"/>
                    </a:lnTo>
                    <a:lnTo>
                      <a:pt x="205" y="72"/>
                    </a:lnTo>
                    <a:lnTo>
                      <a:pt x="203" y="72"/>
                    </a:lnTo>
                    <a:lnTo>
                      <a:pt x="201" y="72"/>
                    </a:lnTo>
                    <a:lnTo>
                      <a:pt x="137" y="72"/>
                    </a:lnTo>
                    <a:lnTo>
                      <a:pt x="123" y="49"/>
                    </a:lnTo>
                    <a:lnTo>
                      <a:pt x="125" y="47"/>
                    </a:lnTo>
                    <a:lnTo>
                      <a:pt x="126" y="44"/>
                    </a:lnTo>
                    <a:lnTo>
                      <a:pt x="126" y="41"/>
                    </a:lnTo>
                    <a:lnTo>
                      <a:pt x="127" y="38"/>
                    </a:lnTo>
                    <a:lnTo>
                      <a:pt x="127" y="34"/>
                    </a:lnTo>
                    <a:lnTo>
                      <a:pt x="127" y="31"/>
                    </a:lnTo>
                    <a:lnTo>
                      <a:pt x="127" y="27"/>
                    </a:lnTo>
                    <a:lnTo>
                      <a:pt x="126" y="24"/>
                    </a:lnTo>
                    <a:lnTo>
                      <a:pt x="125" y="21"/>
                    </a:lnTo>
                    <a:lnTo>
                      <a:pt x="124" y="20"/>
                    </a:lnTo>
                    <a:lnTo>
                      <a:pt x="123" y="17"/>
                    </a:lnTo>
                    <a:lnTo>
                      <a:pt x="122" y="15"/>
                    </a:lnTo>
                    <a:lnTo>
                      <a:pt x="120" y="12"/>
                    </a:lnTo>
                    <a:lnTo>
                      <a:pt x="118" y="10"/>
                    </a:lnTo>
                    <a:lnTo>
                      <a:pt x="115" y="8"/>
                    </a:lnTo>
                    <a:lnTo>
                      <a:pt x="113" y="6"/>
                    </a:lnTo>
                    <a:lnTo>
                      <a:pt x="110" y="4"/>
                    </a:lnTo>
                    <a:lnTo>
                      <a:pt x="107" y="3"/>
                    </a:lnTo>
                    <a:lnTo>
                      <a:pt x="104" y="1"/>
                    </a:lnTo>
                    <a:lnTo>
                      <a:pt x="100" y="1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0"/>
                    </a:lnTo>
                    <a:lnTo>
                      <a:pt x="88" y="0"/>
                    </a:lnTo>
                    <a:lnTo>
                      <a:pt x="84" y="1"/>
                    </a:lnTo>
                    <a:lnTo>
                      <a:pt x="81" y="2"/>
                    </a:lnTo>
                    <a:lnTo>
                      <a:pt x="77" y="3"/>
                    </a:lnTo>
                    <a:lnTo>
                      <a:pt x="74" y="5"/>
                    </a:lnTo>
                    <a:lnTo>
                      <a:pt x="70" y="7"/>
                    </a:lnTo>
                    <a:lnTo>
                      <a:pt x="68" y="10"/>
                    </a:lnTo>
                    <a:lnTo>
                      <a:pt x="66" y="13"/>
                    </a:lnTo>
                    <a:lnTo>
                      <a:pt x="64" y="15"/>
                    </a:lnTo>
                    <a:lnTo>
                      <a:pt x="62" y="19"/>
                    </a:lnTo>
                    <a:lnTo>
                      <a:pt x="60" y="21"/>
                    </a:lnTo>
                    <a:lnTo>
                      <a:pt x="59" y="25"/>
                    </a:lnTo>
                  </a:path>
                </a:pathLst>
              </a:custGeom>
              <a:solidFill>
                <a:srgbClr val="FDA4B5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129463" y="2649537"/>
            <a:ext cx="598487" cy="800100"/>
            <a:chOff x="4056" y="1712"/>
            <a:chExt cx="424" cy="504"/>
          </a:xfrm>
        </p:grpSpPr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4056" y="1712"/>
              <a:ext cx="424" cy="504"/>
              <a:chOff x="4056" y="1712"/>
              <a:chExt cx="424" cy="504"/>
            </a:xfrm>
          </p:grpSpPr>
          <p:grpSp>
            <p:nvGrpSpPr>
              <p:cNvPr id="9" name="Group 21"/>
              <p:cNvGrpSpPr>
                <a:grpSpLocks/>
              </p:cNvGrpSpPr>
              <p:nvPr/>
            </p:nvGrpSpPr>
            <p:grpSpPr bwMode="auto">
              <a:xfrm>
                <a:off x="4056" y="1712"/>
                <a:ext cx="424" cy="504"/>
                <a:chOff x="4056" y="1712"/>
                <a:chExt cx="424" cy="504"/>
              </a:xfrm>
            </p:grpSpPr>
            <p:sp>
              <p:nvSpPr>
                <p:cNvPr id="2714646" name="AutoShape 22"/>
                <p:cNvSpPr>
                  <a:spLocks noChangeArrowheads="1"/>
                </p:cNvSpPr>
                <p:nvPr/>
              </p:nvSpPr>
              <p:spPr bwMode="auto">
                <a:xfrm>
                  <a:off x="4056" y="1792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rgbClr val="DC008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4647" name="AutoShape 23"/>
                <p:cNvSpPr>
                  <a:spLocks noChangeArrowheads="1"/>
                </p:cNvSpPr>
                <p:nvPr/>
              </p:nvSpPr>
              <p:spPr bwMode="auto">
                <a:xfrm>
                  <a:off x="4152" y="1712"/>
                  <a:ext cx="328" cy="88"/>
                </a:xfrm>
                <a:prstGeom prst="cube">
                  <a:avLst>
                    <a:gd name="adj" fmla="val 24995"/>
                  </a:avLst>
                </a:prstGeom>
                <a:solidFill>
                  <a:srgbClr val="DC008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14648" name="AutoShape 24"/>
              <p:cNvSpPr>
                <a:spLocks noChangeArrowheads="1"/>
              </p:cNvSpPr>
              <p:nvPr/>
            </p:nvSpPr>
            <p:spPr bwMode="auto">
              <a:xfrm>
                <a:off x="4140" y="1828"/>
                <a:ext cx="224" cy="32"/>
              </a:xfrm>
              <a:prstGeom prst="parallelogram">
                <a:avLst>
                  <a:gd name="adj" fmla="val 174968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4649" name="Oval 25"/>
            <p:cNvSpPr>
              <a:spLocks noChangeArrowheads="1"/>
            </p:cNvSpPr>
            <p:nvPr/>
          </p:nvSpPr>
          <p:spPr bwMode="auto">
            <a:xfrm>
              <a:off x="4384" y="1752"/>
              <a:ext cx="56" cy="32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6632575" y="1528762"/>
            <a:ext cx="1978025" cy="528638"/>
            <a:chOff x="3292" y="768"/>
            <a:chExt cx="1246" cy="333"/>
          </a:xfrm>
        </p:grpSpPr>
        <p:sp>
          <p:nvSpPr>
            <p:cNvPr id="2714651" name="Freeform 27"/>
            <p:cNvSpPr>
              <a:spLocks/>
            </p:cNvSpPr>
            <p:nvPr/>
          </p:nvSpPr>
          <p:spPr bwMode="auto">
            <a:xfrm>
              <a:off x="3292" y="768"/>
              <a:ext cx="293" cy="295"/>
            </a:xfrm>
            <a:custGeom>
              <a:avLst/>
              <a:gdLst/>
              <a:ahLst/>
              <a:cxnLst>
                <a:cxn ang="0">
                  <a:pos x="93" y="14"/>
                </a:cxn>
                <a:cxn ang="0">
                  <a:pos x="156" y="16"/>
                </a:cxn>
                <a:cxn ang="0">
                  <a:pos x="224" y="0"/>
                </a:cxn>
                <a:cxn ang="0">
                  <a:pos x="305" y="0"/>
                </a:cxn>
                <a:cxn ang="0">
                  <a:pos x="215" y="84"/>
                </a:cxn>
                <a:cxn ang="0">
                  <a:pos x="239" y="89"/>
                </a:cxn>
                <a:cxn ang="0">
                  <a:pos x="263" y="99"/>
                </a:cxn>
                <a:cxn ang="0">
                  <a:pos x="285" y="111"/>
                </a:cxn>
                <a:cxn ang="0">
                  <a:pos x="302" y="126"/>
                </a:cxn>
                <a:cxn ang="0">
                  <a:pos x="316" y="144"/>
                </a:cxn>
                <a:cxn ang="0">
                  <a:pos x="325" y="165"/>
                </a:cxn>
                <a:cxn ang="0">
                  <a:pos x="328" y="187"/>
                </a:cxn>
                <a:cxn ang="0">
                  <a:pos x="324" y="210"/>
                </a:cxn>
                <a:cxn ang="0">
                  <a:pos x="317" y="228"/>
                </a:cxn>
                <a:cxn ang="0">
                  <a:pos x="303" y="247"/>
                </a:cxn>
                <a:cxn ang="0">
                  <a:pos x="280" y="267"/>
                </a:cxn>
                <a:cxn ang="0">
                  <a:pos x="257" y="279"/>
                </a:cxn>
                <a:cxn ang="0">
                  <a:pos x="236" y="287"/>
                </a:cxn>
                <a:cxn ang="0">
                  <a:pos x="215" y="292"/>
                </a:cxn>
                <a:cxn ang="0">
                  <a:pos x="189" y="294"/>
                </a:cxn>
                <a:cxn ang="0">
                  <a:pos x="122" y="293"/>
                </a:cxn>
                <a:cxn ang="0">
                  <a:pos x="90" y="287"/>
                </a:cxn>
                <a:cxn ang="0">
                  <a:pos x="56" y="272"/>
                </a:cxn>
                <a:cxn ang="0">
                  <a:pos x="30" y="253"/>
                </a:cxn>
                <a:cxn ang="0">
                  <a:pos x="13" y="232"/>
                </a:cxn>
                <a:cxn ang="0">
                  <a:pos x="4" y="210"/>
                </a:cxn>
                <a:cxn ang="0">
                  <a:pos x="0" y="191"/>
                </a:cxn>
                <a:cxn ang="0">
                  <a:pos x="3" y="169"/>
                </a:cxn>
                <a:cxn ang="0">
                  <a:pos x="14" y="141"/>
                </a:cxn>
                <a:cxn ang="0">
                  <a:pos x="35" y="118"/>
                </a:cxn>
                <a:cxn ang="0">
                  <a:pos x="63" y="99"/>
                </a:cxn>
                <a:cxn ang="0">
                  <a:pos x="102" y="86"/>
                </a:cxn>
                <a:cxn ang="0">
                  <a:pos x="40" y="4"/>
                </a:cxn>
              </a:cxnLst>
              <a:rect l="0" t="0" r="r" b="b"/>
              <a:pathLst>
                <a:path w="329" h="295">
                  <a:moveTo>
                    <a:pt x="40" y="4"/>
                  </a:moveTo>
                  <a:lnTo>
                    <a:pt x="93" y="14"/>
                  </a:lnTo>
                  <a:lnTo>
                    <a:pt x="92" y="0"/>
                  </a:lnTo>
                  <a:lnTo>
                    <a:pt x="156" y="16"/>
                  </a:lnTo>
                  <a:lnTo>
                    <a:pt x="156" y="0"/>
                  </a:lnTo>
                  <a:lnTo>
                    <a:pt x="224" y="0"/>
                  </a:lnTo>
                  <a:lnTo>
                    <a:pt x="223" y="15"/>
                  </a:lnTo>
                  <a:lnTo>
                    <a:pt x="305" y="0"/>
                  </a:lnTo>
                  <a:lnTo>
                    <a:pt x="205" y="83"/>
                  </a:lnTo>
                  <a:lnTo>
                    <a:pt x="215" y="84"/>
                  </a:lnTo>
                  <a:lnTo>
                    <a:pt x="226" y="86"/>
                  </a:lnTo>
                  <a:lnTo>
                    <a:pt x="239" y="89"/>
                  </a:lnTo>
                  <a:lnTo>
                    <a:pt x="250" y="93"/>
                  </a:lnTo>
                  <a:lnTo>
                    <a:pt x="263" y="99"/>
                  </a:lnTo>
                  <a:lnTo>
                    <a:pt x="274" y="104"/>
                  </a:lnTo>
                  <a:lnTo>
                    <a:pt x="285" y="111"/>
                  </a:lnTo>
                  <a:lnTo>
                    <a:pt x="294" y="119"/>
                  </a:lnTo>
                  <a:lnTo>
                    <a:pt x="302" y="126"/>
                  </a:lnTo>
                  <a:lnTo>
                    <a:pt x="309" y="135"/>
                  </a:lnTo>
                  <a:lnTo>
                    <a:pt x="316" y="144"/>
                  </a:lnTo>
                  <a:lnTo>
                    <a:pt x="321" y="155"/>
                  </a:lnTo>
                  <a:lnTo>
                    <a:pt x="325" y="165"/>
                  </a:lnTo>
                  <a:lnTo>
                    <a:pt x="327" y="174"/>
                  </a:lnTo>
                  <a:lnTo>
                    <a:pt x="328" y="187"/>
                  </a:lnTo>
                  <a:lnTo>
                    <a:pt x="327" y="200"/>
                  </a:lnTo>
                  <a:lnTo>
                    <a:pt x="324" y="210"/>
                  </a:lnTo>
                  <a:lnTo>
                    <a:pt x="321" y="220"/>
                  </a:lnTo>
                  <a:lnTo>
                    <a:pt x="317" y="228"/>
                  </a:lnTo>
                  <a:lnTo>
                    <a:pt x="311" y="237"/>
                  </a:lnTo>
                  <a:lnTo>
                    <a:pt x="303" y="247"/>
                  </a:lnTo>
                  <a:lnTo>
                    <a:pt x="292" y="258"/>
                  </a:lnTo>
                  <a:lnTo>
                    <a:pt x="280" y="267"/>
                  </a:lnTo>
                  <a:lnTo>
                    <a:pt x="268" y="274"/>
                  </a:lnTo>
                  <a:lnTo>
                    <a:pt x="257" y="279"/>
                  </a:lnTo>
                  <a:lnTo>
                    <a:pt x="246" y="284"/>
                  </a:lnTo>
                  <a:lnTo>
                    <a:pt x="236" y="287"/>
                  </a:lnTo>
                  <a:lnTo>
                    <a:pt x="224" y="290"/>
                  </a:lnTo>
                  <a:lnTo>
                    <a:pt x="215" y="292"/>
                  </a:lnTo>
                  <a:lnTo>
                    <a:pt x="201" y="293"/>
                  </a:lnTo>
                  <a:lnTo>
                    <a:pt x="189" y="294"/>
                  </a:lnTo>
                  <a:lnTo>
                    <a:pt x="133" y="294"/>
                  </a:lnTo>
                  <a:lnTo>
                    <a:pt x="122" y="293"/>
                  </a:lnTo>
                  <a:lnTo>
                    <a:pt x="108" y="291"/>
                  </a:lnTo>
                  <a:lnTo>
                    <a:pt x="90" y="287"/>
                  </a:lnTo>
                  <a:lnTo>
                    <a:pt x="73" y="280"/>
                  </a:lnTo>
                  <a:lnTo>
                    <a:pt x="56" y="272"/>
                  </a:lnTo>
                  <a:lnTo>
                    <a:pt x="41" y="262"/>
                  </a:lnTo>
                  <a:lnTo>
                    <a:pt x="30" y="253"/>
                  </a:lnTo>
                  <a:lnTo>
                    <a:pt x="21" y="244"/>
                  </a:lnTo>
                  <a:lnTo>
                    <a:pt x="13" y="232"/>
                  </a:lnTo>
                  <a:lnTo>
                    <a:pt x="7" y="219"/>
                  </a:lnTo>
                  <a:lnTo>
                    <a:pt x="4" y="210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1" y="183"/>
                  </a:lnTo>
                  <a:lnTo>
                    <a:pt x="3" y="169"/>
                  </a:lnTo>
                  <a:lnTo>
                    <a:pt x="7" y="156"/>
                  </a:lnTo>
                  <a:lnTo>
                    <a:pt x="14" y="141"/>
                  </a:lnTo>
                  <a:lnTo>
                    <a:pt x="24" y="129"/>
                  </a:lnTo>
                  <a:lnTo>
                    <a:pt x="35" y="118"/>
                  </a:lnTo>
                  <a:lnTo>
                    <a:pt x="49" y="107"/>
                  </a:lnTo>
                  <a:lnTo>
                    <a:pt x="63" y="99"/>
                  </a:lnTo>
                  <a:lnTo>
                    <a:pt x="82" y="91"/>
                  </a:lnTo>
                  <a:lnTo>
                    <a:pt x="102" y="86"/>
                  </a:lnTo>
                  <a:lnTo>
                    <a:pt x="115" y="83"/>
                  </a:lnTo>
                  <a:lnTo>
                    <a:pt x="40" y="4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4652" name="Rectangle 28"/>
            <p:cNvSpPr>
              <a:spLocks noChangeArrowheads="1"/>
            </p:cNvSpPr>
            <p:nvPr/>
          </p:nvSpPr>
          <p:spPr bwMode="auto">
            <a:xfrm>
              <a:off x="3324" y="815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Arial" pitchFamily="-65" charset="0"/>
                </a:rPr>
                <a:t>A</a:t>
              </a:r>
            </a:p>
          </p:txBody>
        </p:sp>
        <p:sp>
          <p:nvSpPr>
            <p:cNvPr id="2714653" name="Freeform 29"/>
            <p:cNvSpPr>
              <a:spLocks/>
            </p:cNvSpPr>
            <p:nvPr/>
          </p:nvSpPr>
          <p:spPr bwMode="auto">
            <a:xfrm>
              <a:off x="3612" y="768"/>
              <a:ext cx="293" cy="295"/>
            </a:xfrm>
            <a:custGeom>
              <a:avLst/>
              <a:gdLst/>
              <a:ahLst/>
              <a:cxnLst>
                <a:cxn ang="0">
                  <a:pos x="93" y="14"/>
                </a:cxn>
                <a:cxn ang="0">
                  <a:pos x="156" y="16"/>
                </a:cxn>
                <a:cxn ang="0">
                  <a:pos x="224" y="0"/>
                </a:cxn>
                <a:cxn ang="0">
                  <a:pos x="305" y="0"/>
                </a:cxn>
                <a:cxn ang="0">
                  <a:pos x="215" y="84"/>
                </a:cxn>
                <a:cxn ang="0">
                  <a:pos x="239" y="89"/>
                </a:cxn>
                <a:cxn ang="0">
                  <a:pos x="263" y="99"/>
                </a:cxn>
                <a:cxn ang="0">
                  <a:pos x="285" y="111"/>
                </a:cxn>
                <a:cxn ang="0">
                  <a:pos x="302" y="126"/>
                </a:cxn>
                <a:cxn ang="0">
                  <a:pos x="316" y="144"/>
                </a:cxn>
                <a:cxn ang="0">
                  <a:pos x="325" y="165"/>
                </a:cxn>
                <a:cxn ang="0">
                  <a:pos x="328" y="187"/>
                </a:cxn>
                <a:cxn ang="0">
                  <a:pos x="324" y="210"/>
                </a:cxn>
                <a:cxn ang="0">
                  <a:pos x="317" y="228"/>
                </a:cxn>
                <a:cxn ang="0">
                  <a:pos x="303" y="247"/>
                </a:cxn>
                <a:cxn ang="0">
                  <a:pos x="280" y="267"/>
                </a:cxn>
                <a:cxn ang="0">
                  <a:pos x="257" y="279"/>
                </a:cxn>
                <a:cxn ang="0">
                  <a:pos x="236" y="287"/>
                </a:cxn>
                <a:cxn ang="0">
                  <a:pos x="215" y="292"/>
                </a:cxn>
                <a:cxn ang="0">
                  <a:pos x="189" y="294"/>
                </a:cxn>
                <a:cxn ang="0">
                  <a:pos x="122" y="293"/>
                </a:cxn>
                <a:cxn ang="0">
                  <a:pos x="90" y="287"/>
                </a:cxn>
                <a:cxn ang="0">
                  <a:pos x="56" y="272"/>
                </a:cxn>
                <a:cxn ang="0">
                  <a:pos x="30" y="253"/>
                </a:cxn>
                <a:cxn ang="0">
                  <a:pos x="13" y="232"/>
                </a:cxn>
                <a:cxn ang="0">
                  <a:pos x="4" y="210"/>
                </a:cxn>
                <a:cxn ang="0">
                  <a:pos x="0" y="191"/>
                </a:cxn>
                <a:cxn ang="0">
                  <a:pos x="3" y="169"/>
                </a:cxn>
                <a:cxn ang="0">
                  <a:pos x="14" y="141"/>
                </a:cxn>
                <a:cxn ang="0">
                  <a:pos x="35" y="118"/>
                </a:cxn>
                <a:cxn ang="0">
                  <a:pos x="63" y="99"/>
                </a:cxn>
                <a:cxn ang="0">
                  <a:pos x="102" y="86"/>
                </a:cxn>
                <a:cxn ang="0">
                  <a:pos x="40" y="4"/>
                </a:cxn>
              </a:cxnLst>
              <a:rect l="0" t="0" r="r" b="b"/>
              <a:pathLst>
                <a:path w="329" h="295">
                  <a:moveTo>
                    <a:pt x="40" y="4"/>
                  </a:moveTo>
                  <a:lnTo>
                    <a:pt x="93" y="14"/>
                  </a:lnTo>
                  <a:lnTo>
                    <a:pt x="92" y="0"/>
                  </a:lnTo>
                  <a:lnTo>
                    <a:pt x="156" y="16"/>
                  </a:lnTo>
                  <a:lnTo>
                    <a:pt x="156" y="0"/>
                  </a:lnTo>
                  <a:lnTo>
                    <a:pt x="224" y="0"/>
                  </a:lnTo>
                  <a:lnTo>
                    <a:pt x="223" y="15"/>
                  </a:lnTo>
                  <a:lnTo>
                    <a:pt x="305" y="0"/>
                  </a:lnTo>
                  <a:lnTo>
                    <a:pt x="205" y="83"/>
                  </a:lnTo>
                  <a:lnTo>
                    <a:pt x="215" y="84"/>
                  </a:lnTo>
                  <a:lnTo>
                    <a:pt x="226" y="86"/>
                  </a:lnTo>
                  <a:lnTo>
                    <a:pt x="239" y="89"/>
                  </a:lnTo>
                  <a:lnTo>
                    <a:pt x="250" y="93"/>
                  </a:lnTo>
                  <a:lnTo>
                    <a:pt x="263" y="99"/>
                  </a:lnTo>
                  <a:lnTo>
                    <a:pt x="274" y="104"/>
                  </a:lnTo>
                  <a:lnTo>
                    <a:pt x="285" y="111"/>
                  </a:lnTo>
                  <a:lnTo>
                    <a:pt x="294" y="119"/>
                  </a:lnTo>
                  <a:lnTo>
                    <a:pt x="302" y="126"/>
                  </a:lnTo>
                  <a:lnTo>
                    <a:pt x="309" y="135"/>
                  </a:lnTo>
                  <a:lnTo>
                    <a:pt x="316" y="144"/>
                  </a:lnTo>
                  <a:lnTo>
                    <a:pt x="321" y="155"/>
                  </a:lnTo>
                  <a:lnTo>
                    <a:pt x="325" y="165"/>
                  </a:lnTo>
                  <a:lnTo>
                    <a:pt x="327" y="174"/>
                  </a:lnTo>
                  <a:lnTo>
                    <a:pt x="328" y="187"/>
                  </a:lnTo>
                  <a:lnTo>
                    <a:pt x="327" y="200"/>
                  </a:lnTo>
                  <a:lnTo>
                    <a:pt x="324" y="210"/>
                  </a:lnTo>
                  <a:lnTo>
                    <a:pt x="321" y="220"/>
                  </a:lnTo>
                  <a:lnTo>
                    <a:pt x="317" y="228"/>
                  </a:lnTo>
                  <a:lnTo>
                    <a:pt x="311" y="237"/>
                  </a:lnTo>
                  <a:lnTo>
                    <a:pt x="303" y="247"/>
                  </a:lnTo>
                  <a:lnTo>
                    <a:pt x="292" y="258"/>
                  </a:lnTo>
                  <a:lnTo>
                    <a:pt x="280" y="267"/>
                  </a:lnTo>
                  <a:lnTo>
                    <a:pt x="268" y="274"/>
                  </a:lnTo>
                  <a:lnTo>
                    <a:pt x="257" y="279"/>
                  </a:lnTo>
                  <a:lnTo>
                    <a:pt x="246" y="284"/>
                  </a:lnTo>
                  <a:lnTo>
                    <a:pt x="236" y="287"/>
                  </a:lnTo>
                  <a:lnTo>
                    <a:pt x="224" y="290"/>
                  </a:lnTo>
                  <a:lnTo>
                    <a:pt x="215" y="292"/>
                  </a:lnTo>
                  <a:lnTo>
                    <a:pt x="201" y="293"/>
                  </a:lnTo>
                  <a:lnTo>
                    <a:pt x="189" y="294"/>
                  </a:lnTo>
                  <a:lnTo>
                    <a:pt x="133" y="294"/>
                  </a:lnTo>
                  <a:lnTo>
                    <a:pt x="122" y="293"/>
                  </a:lnTo>
                  <a:lnTo>
                    <a:pt x="108" y="291"/>
                  </a:lnTo>
                  <a:lnTo>
                    <a:pt x="90" y="287"/>
                  </a:lnTo>
                  <a:lnTo>
                    <a:pt x="73" y="280"/>
                  </a:lnTo>
                  <a:lnTo>
                    <a:pt x="56" y="272"/>
                  </a:lnTo>
                  <a:lnTo>
                    <a:pt x="41" y="262"/>
                  </a:lnTo>
                  <a:lnTo>
                    <a:pt x="30" y="253"/>
                  </a:lnTo>
                  <a:lnTo>
                    <a:pt x="21" y="244"/>
                  </a:lnTo>
                  <a:lnTo>
                    <a:pt x="13" y="232"/>
                  </a:lnTo>
                  <a:lnTo>
                    <a:pt x="7" y="219"/>
                  </a:lnTo>
                  <a:lnTo>
                    <a:pt x="4" y="210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1" y="183"/>
                  </a:lnTo>
                  <a:lnTo>
                    <a:pt x="3" y="169"/>
                  </a:lnTo>
                  <a:lnTo>
                    <a:pt x="7" y="156"/>
                  </a:lnTo>
                  <a:lnTo>
                    <a:pt x="14" y="141"/>
                  </a:lnTo>
                  <a:lnTo>
                    <a:pt x="24" y="129"/>
                  </a:lnTo>
                  <a:lnTo>
                    <a:pt x="35" y="118"/>
                  </a:lnTo>
                  <a:lnTo>
                    <a:pt x="49" y="107"/>
                  </a:lnTo>
                  <a:lnTo>
                    <a:pt x="63" y="99"/>
                  </a:lnTo>
                  <a:lnTo>
                    <a:pt x="82" y="91"/>
                  </a:lnTo>
                  <a:lnTo>
                    <a:pt x="102" y="86"/>
                  </a:lnTo>
                  <a:lnTo>
                    <a:pt x="115" y="83"/>
                  </a:lnTo>
                  <a:lnTo>
                    <a:pt x="40" y="4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4654" name="Rectangle 30"/>
            <p:cNvSpPr>
              <a:spLocks noChangeArrowheads="1"/>
            </p:cNvSpPr>
            <p:nvPr/>
          </p:nvSpPr>
          <p:spPr bwMode="auto">
            <a:xfrm>
              <a:off x="3644" y="815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Arial" pitchFamily="-65" charset="0"/>
                </a:rPr>
                <a:t>B</a:t>
              </a:r>
            </a:p>
          </p:txBody>
        </p:sp>
        <p:sp>
          <p:nvSpPr>
            <p:cNvPr id="2714655" name="Freeform 31"/>
            <p:cNvSpPr>
              <a:spLocks/>
            </p:cNvSpPr>
            <p:nvPr/>
          </p:nvSpPr>
          <p:spPr bwMode="auto">
            <a:xfrm>
              <a:off x="3932" y="768"/>
              <a:ext cx="293" cy="295"/>
            </a:xfrm>
            <a:custGeom>
              <a:avLst/>
              <a:gdLst/>
              <a:ahLst/>
              <a:cxnLst>
                <a:cxn ang="0">
                  <a:pos x="93" y="14"/>
                </a:cxn>
                <a:cxn ang="0">
                  <a:pos x="156" y="16"/>
                </a:cxn>
                <a:cxn ang="0">
                  <a:pos x="224" y="0"/>
                </a:cxn>
                <a:cxn ang="0">
                  <a:pos x="305" y="0"/>
                </a:cxn>
                <a:cxn ang="0">
                  <a:pos x="215" y="84"/>
                </a:cxn>
                <a:cxn ang="0">
                  <a:pos x="239" y="89"/>
                </a:cxn>
                <a:cxn ang="0">
                  <a:pos x="263" y="99"/>
                </a:cxn>
                <a:cxn ang="0">
                  <a:pos x="285" y="111"/>
                </a:cxn>
                <a:cxn ang="0">
                  <a:pos x="302" y="126"/>
                </a:cxn>
                <a:cxn ang="0">
                  <a:pos x="316" y="144"/>
                </a:cxn>
                <a:cxn ang="0">
                  <a:pos x="325" y="165"/>
                </a:cxn>
                <a:cxn ang="0">
                  <a:pos x="328" y="187"/>
                </a:cxn>
                <a:cxn ang="0">
                  <a:pos x="324" y="210"/>
                </a:cxn>
                <a:cxn ang="0">
                  <a:pos x="317" y="228"/>
                </a:cxn>
                <a:cxn ang="0">
                  <a:pos x="303" y="247"/>
                </a:cxn>
                <a:cxn ang="0">
                  <a:pos x="280" y="267"/>
                </a:cxn>
                <a:cxn ang="0">
                  <a:pos x="257" y="279"/>
                </a:cxn>
                <a:cxn ang="0">
                  <a:pos x="236" y="287"/>
                </a:cxn>
                <a:cxn ang="0">
                  <a:pos x="215" y="292"/>
                </a:cxn>
                <a:cxn ang="0">
                  <a:pos x="189" y="294"/>
                </a:cxn>
                <a:cxn ang="0">
                  <a:pos x="122" y="293"/>
                </a:cxn>
                <a:cxn ang="0">
                  <a:pos x="90" y="287"/>
                </a:cxn>
                <a:cxn ang="0">
                  <a:pos x="56" y="272"/>
                </a:cxn>
                <a:cxn ang="0">
                  <a:pos x="30" y="253"/>
                </a:cxn>
                <a:cxn ang="0">
                  <a:pos x="13" y="232"/>
                </a:cxn>
                <a:cxn ang="0">
                  <a:pos x="4" y="210"/>
                </a:cxn>
                <a:cxn ang="0">
                  <a:pos x="0" y="191"/>
                </a:cxn>
                <a:cxn ang="0">
                  <a:pos x="3" y="169"/>
                </a:cxn>
                <a:cxn ang="0">
                  <a:pos x="14" y="141"/>
                </a:cxn>
                <a:cxn ang="0">
                  <a:pos x="35" y="118"/>
                </a:cxn>
                <a:cxn ang="0">
                  <a:pos x="63" y="99"/>
                </a:cxn>
                <a:cxn ang="0">
                  <a:pos x="102" y="86"/>
                </a:cxn>
                <a:cxn ang="0">
                  <a:pos x="40" y="4"/>
                </a:cxn>
              </a:cxnLst>
              <a:rect l="0" t="0" r="r" b="b"/>
              <a:pathLst>
                <a:path w="329" h="295">
                  <a:moveTo>
                    <a:pt x="40" y="4"/>
                  </a:moveTo>
                  <a:lnTo>
                    <a:pt x="93" y="14"/>
                  </a:lnTo>
                  <a:lnTo>
                    <a:pt x="92" y="0"/>
                  </a:lnTo>
                  <a:lnTo>
                    <a:pt x="156" y="16"/>
                  </a:lnTo>
                  <a:lnTo>
                    <a:pt x="156" y="0"/>
                  </a:lnTo>
                  <a:lnTo>
                    <a:pt x="224" y="0"/>
                  </a:lnTo>
                  <a:lnTo>
                    <a:pt x="223" y="15"/>
                  </a:lnTo>
                  <a:lnTo>
                    <a:pt x="305" y="0"/>
                  </a:lnTo>
                  <a:lnTo>
                    <a:pt x="205" y="83"/>
                  </a:lnTo>
                  <a:lnTo>
                    <a:pt x="215" y="84"/>
                  </a:lnTo>
                  <a:lnTo>
                    <a:pt x="226" y="86"/>
                  </a:lnTo>
                  <a:lnTo>
                    <a:pt x="239" y="89"/>
                  </a:lnTo>
                  <a:lnTo>
                    <a:pt x="250" y="93"/>
                  </a:lnTo>
                  <a:lnTo>
                    <a:pt x="263" y="99"/>
                  </a:lnTo>
                  <a:lnTo>
                    <a:pt x="274" y="104"/>
                  </a:lnTo>
                  <a:lnTo>
                    <a:pt x="285" y="111"/>
                  </a:lnTo>
                  <a:lnTo>
                    <a:pt x="294" y="119"/>
                  </a:lnTo>
                  <a:lnTo>
                    <a:pt x="302" y="126"/>
                  </a:lnTo>
                  <a:lnTo>
                    <a:pt x="309" y="135"/>
                  </a:lnTo>
                  <a:lnTo>
                    <a:pt x="316" y="144"/>
                  </a:lnTo>
                  <a:lnTo>
                    <a:pt x="321" y="155"/>
                  </a:lnTo>
                  <a:lnTo>
                    <a:pt x="325" y="165"/>
                  </a:lnTo>
                  <a:lnTo>
                    <a:pt x="327" y="174"/>
                  </a:lnTo>
                  <a:lnTo>
                    <a:pt x="328" y="187"/>
                  </a:lnTo>
                  <a:lnTo>
                    <a:pt x="327" y="200"/>
                  </a:lnTo>
                  <a:lnTo>
                    <a:pt x="324" y="210"/>
                  </a:lnTo>
                  <a:lnTo>
                    <a:pt x="321" y="220"/>
                  </a:lnTo>
                  <a:lnTo>
                    <a:pt x="317" y="228"/>
                  </a:lnTo>
                  <a:lnTo>
                    <a:pt x="311" y="237"/>
                  </a:lnTo>
                  <a:lnTo>
                    <a:pt x="303" y="247"/>
                  </a:lnTo>
                  <a:lnTo>
                    <a:pt x="292" y="258"/>
                  </a:lnTo>
                  <a:lnTo>
                    <a:pt x="280" y="267"/>
                  </a:lnTo>
                  <a:lnTo>
                    <a:pt x="268" y="274"/>
                  </a:lnTo>
                  <a:lnTo>
                    <a:pt x="257" y="279"/>
                  </a:lnTo>
                  <a:lnTo>
                    <a:pt x="246" y="284"/>
                  </a:lnTo>
                  <a:lnTo>
                    <a:pt x="236" y="287"/>
                  </a:lnTo>
                  <a:lnTo>
                    <a:pt x="224" y="290"/>
                  </a:lnTo>
                  <a:lnTo>
                    <a:pt x="215" y="292"/>
                  </a:lnTo>
                  <a:lnTo>
                    <a:pt x="201" y="293"/>
                  </a:lnTo>
                  <a:lnTo>
                    <a:pt x="189" y="294"/>
                  </a:lnTo>
                  <a:lnTo>
                    <a:pt x="133" y="294"/>
                  </a:lnTo>
                  <a:lnTo>
                    <a:pt x="122" y="293"/>
                  </a:lnTo>
                  <a:lnTo>
                    <a:pt x="108" y="291"/>
                  </a:lnTo>
                  <a:lnTo>
                    <a:pt x="90" y="287"/>
                  </a:lnTo>
                  <a:lnTo>
                    <a:pt x="73" y="280"/>
                  </a:lnTo>
                  <a:lnTo>
                    <a:pt x="56" y="272"/>
                  </a:lnTo>
                  <a:lnTo>
                    <a:pt x="41" y="262"/>
                  </a:lnTo>
                  <a:lnTo>
                    <a:pt x="30" y="253"/>
                  </a:lnTo>
                  <a:lnTo>
                    <a:pt x="21" y="244"/>
                  </a:lnTo>
                  <a:lnTo>
                    <a:pt x="13" y="232"/>
                  </a:lnTo>
                  <a:lnTo>
                    <a:pt x="7" y="219"/>
                  </a:lnTo>
                  <a:lnTo>
                    <a:pt x="4" y="210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1" y="183"/>
                  </a:lnTo>
                  <a:lnTo>
                    <a:pt x="3" y="169"/>
                  </a:lnTo>
                  <a:lnTo>
                    <a:pt x="7" y="156"/>
                  </a:lnTo>
                  <a:lnTo>
                    <a:pt x="14" y="141"/>
                  </a:lnTo>
                  <a:lnTo>
                    <a:pt x="24" y="129"/>
                  </a:lnTo>
                  <a:lnTo>
                    <a:pt x="35" y="118"/>
                  </a:lnTo>
                  <a:lnTo>
                    <a:pt x="49" y="107"/>
                  </a:lnTo>
                  <a:lnTo>
                    <a:pt x="63" y="99"/>
                  </a:lnTo>
                  <a:lnTo>
                    <a:pt x="82" y="91"/>
                  </a:lnTo>
                  <a:lnTo>
                    <a:pt x="102" y="86"/>
                  </a:lnTo>
                  <a:lnTo>
                    <a:pt x="115" y="83"/>
                  </a:lnTo>
                  <a:lnTo>
                    <a:pt x="40" y="4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4656" name="Rectangle 32"/>
            <p:cNvSpPr>
              <a:spLocks noChangeArrowheads="1"/>
            </p:cNvSpPr>
            <p:nvPr/>
          </p:nvSpPr>
          <p:spPr bwMode="auto">
            <a:xfrm>
              <a:off x="3964" y="815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Arial" pitchFamily="-65" charset="0"/>
                </a:rPr>
                <a:t>C</a:t>
              </a:r>
            </a:p>
          </p:txBody>
        </p:sp>
        <p:sp>
          <p:nvSpPr>
            <p:cNvPr id="2714657" name="Freeform 33"/>
            <p:cNvSpPr>
              <a:spLocks/>
            </p:cNvSpPr>
            <p:nvPr/>
          </p:nvSpPr>
          <p:spPr bwMode="auto">
            <a:xfrm>
              <a:off x="4245" y="768"/>
              <a:ext cx="293" cy="295"/>
            </a:xfrm>
            <a:custGeom>
              <a:avLst/>
              <a:gdLst/>
              <a:ahLst/>
              <a:cxnLst>
                <a:cxn ang="0">
                  <a:pos x="93" y="14"/>
                </a:cxn>
                <a:cxn ang="0">
                  <a:pos x="156" y="16"/>
                </a:cxn>
                <a:cxn ang="0">
                  <a:pos x="224" y="0"/>
                </a:cxn>
                <a:cxn ang="0">
                  <a:pos x="305" y="0"/>
                </a:cxn>
                <a:cxn ang="0">
                  <a:pos x="215" y="84"/>
                </a:cxn>
                <a:cxn ang="0">
                  <a:pos x="239" y="89"/>
                </a:cxn>
                <a:cxn ang="0">
                  <a:pos x="263" y="99"/>
                </a:cxn>
                <a:cxn ang="0">
                  <a:pos x="285" y="111"/>
                </a:cxn>
                <a:cxn ang="0">
                  <a:pos x="302" y="126"/>
                </a:cxn>
                <a:cxn ang="0">
                  <a:pos x="316" y="144"/>
                </a:cxn>
                <a:cxn ang="0">
                  <a:pos x="325" y="165"/>
                </a:cxn>
                <a:cxn ang="0">
                  <a:pos x="328" y="187"/>
                </a:cxn>
                <a:cxn ang="0">
                  <a:pos x="324" y="210"/>
                </a:cxn>
                <a:cxn ang="0">
                  <a:pos x="317" y="228"/>
                </a:cxn>
                <a:cxn ang="0">
                  <a:pos x="303" y="247"/>
                </a:cxn>
                <a:cxn ang="0">
                  <a:pos x="280" y="267"/>
                </a:cxn>
                <a:cxn ang="0">
                  <a:pos x="257" y="279"/>
                </a:cxn>
                <a:cxn ang="0">
                  <a:pos x="236" y="287"/>
                </a:cxn>
                <a:cxn ang="0">
                  <a:pos x="215" y="292"/>
                </a:cxn>
                <a:cxn ang="0">
                  <a:pos x="189" y="294"/>
                </a:cxn>
                <a:cxn ang="0">
                  <a:pos x="122" y="293"/>
                </a:cxn>
                <a:cxn ang="0">
                  <a:pos x="90" y="287"/>
                </a:cxn>
                <a:cxn ang="0">
                  <a:pos x="56" y="272"/>
                </a:cxn>
                <a:cxn ang="0">
                  <a:pos x="30" y="253"/>
                </a:cxn>
                <a:cxn ang="0">
                  <a:pos x="13" y="232"/>
                </a:cxn>
                <a:cxn ang="0">
                  <a:pos x="4" y="210"/>
                </a:cxn>
                <a:cxn ang="0">
                  <a:pos x="0" y="191"/>
                </a:cxn>
                <a:cxn ang="0">
                  <a:pos x="3" y="169"/>
                </a:cxn>
                <a:cxn ang="0">
                  <a:pos x="14" y="141"/>
                </a:cxn>
                <a:cxn ang="0">
                  <a:pos x="35" y="118"/>
                </a:cxn>
                <a:cxn ang="0">
                  <a:pos x="63" y="99"/>
                </a:cxn>
                <a:cxn ang="0">
                  <a:pos x="102" y="86"/>
                </a:cxn>
                <a:cxn ang="0">
                  <a:pos x="40" y="4"/>
                </a:cxn>
              </a:cxnLst>
              <a:rect l="0" t="0" r="r" b="b"/>
              <a:pathLst>
                <a:path w="329" h="295">
                  <a:moveTo>
                    <a:pt x="40" y="4"/>
                  </a:moveTo>
                  <a:lnTo>
                    <a:pt x="93" y="14"/>
                  </a:lnTo>
                  <a:lnTo>
                    <a:pt x="92" y="0"/>
                  </a:lnTo>
                  <a:lnTo>
                    <a:pt x="156" y="16"/>
                  </a:lnTo>
                  <a:lnTo>
                    <a:pt x="156" y="0"/>
                  </a:lnTo>
                  <a:lnTo>
                    <a:pt x="224" y="0"/>
                  </a:lnTo>
                  <a:lnTo>
                    <a:pt x="223" y="15"/>
                  </a:lnTo>
                  <a:lnTo>
                    <a:pt x="305" y="0"/>
                  </a:lnTo>
                  <a:lnTo>
                    <a:pt x="205" y="83"/>
                  </a:lnTo>
                  <a:lnTo>
                    <a:pt x="215" y="84"/>
                  </a:lnTo>
                  <a:lnTo>
                    <a:pt x="226" y="86"/>
                  </a:lnTo>
                  <a:lnTo>
                    <a:pt x="239" y="89"/>
                  </a:lnTo>
                  <a:lnTo>
                    <a:pt x="250" y="93"/>
                  </a:lnTo>
                  <a:lnTo>
                    <a:pt x="263" y="99"/>
                  </a:lnTo>
                  <a:lnTo>
                    <a:pt x="274" y="104"/>
                  </a:lnTo>
                  <a:lnTo>
                    <a:pt x="285" y="111"/>
                  </a:lnTo>
                  <a:lnTo>
                    <a:pt x="294" y="119"/>
                  </a:lnTo>
                  <a:lnTo>
                    <a:pt x="302" y="126"/>
                  </a:lnTo>
                  <a:lnTo>
                    <a:pt x="309" y="135"/>
                  </a:lnTo>
                  <a:lnTo>
                    <a:pt x="316" y="144"/>
                  </a:lnTo>
                  <a:lnTo>
                    <a:pt x="321" y="155"/>
                  </a:lnTo>
                  <a:lnTo>
                    <a:pt x="325" y="165"/>
                  </a:lnTo>
                  <a:lnTo>
                    <a:pt x="327" y="174"/>
                  </a:lnTo>
                  <a:lnTo>
                    <a:pt x="328" y="187"/>
                  </a:lnTo>
                  <a:lnTo>
                    <a:pt x="327" y="200"/>
                  </a:lnTo>
                  <a:lnTo>
                    <a:pt x="324" y="210"/>
                  </a:lnTo>
                  <a:lnTo>
                    <a:pt x="321" y="220"/>
                  </a:lnTo>
                  <a:lnTo>
                    <a:pt x="317" y="228"/>
                  </a:lnTo>
                  <a:lnTo>
                    <a:pt x="311" y="237"/>
                  </a:lnTo>
                  <a:lnTo>
                    <a:pt x="303" y="247"/>
                  </a:lnTo>
                  <a:lnTo>
                    <a:pt x="292" y="258"/>
                  </a:lnTo>
                  <a:lnTo>
                    <a:pt x="280" y="267"/>
                  </a:lnTo>
                  <a:lnTo>
                    <a:pt x="268" y="274"/>
                  </a:lnTo>
                  <a:lnTo>
                    <a:pt x="257" y="279"/>
                  </a:lnTo>
                  <a:lnTo>
                    <a:pt x="246" y="284"/>
                  </a:lnTo>
                  <a:lnTo>
                    <a:pt x="236" y="287"/>
                  </a:lnTo>
                  <a:lnTo>
                    <a:pt x="224" y="290"/>
                  </a:lnTo>
                  <a:lnTo>
                    <a:pt x="215" y="292"/>
                  </a:lnTo>
                  <a:lnTo>
                    <a:pt x="201" y="293"/>
                  </a:lnTo>
                  <a:lnTo>
                    <a:pt x="189" y="294"/>
                  </a:lnTo>
                  <a:lnTo>
                    <a:pt x="133" y="294"/>
                  </a:lnTo>
                  <a:lnTo>
                    <a:pt x="122" y="293"/>
                  </a:lnTo>
                  <a:lnTo>
                    <a:pt x="108" y="291"/>
                  </a:lnTo>
                  <a:lnTo>
                    <a:pt x="90" y="287"/>
                  </a:lnTo>
                  <a:lnTo>
                    <a:pt x="73" y="280"/>
                  </a:lnTo>
                  <a:lnTo>
                    <a:pt x="56" y="272"/>
                  </a:lnTo>
                  <a:lnTo>
                    <a:pt x="41" y="262"/>
                  </a:lnTo>
                  <a:lnTo>
                    <a:pt x="30" y="253"/>
                  </a:lnTo>
                  <a:lnTo>
                    <a:pt x="21" y="244"/>
                  </a:lnTo>
                  <a:lnTo>
                    <a:pt x="13" y="232"/>
                  </a:lnTo>
                  <a:lnTo>
                    <a:pt x="7" y="219"/>
                  </a:lnTo>
                  <a:lnTo>
                    <a:pt x="4" y="210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1" y="183"/>
                  </a:lnTo>
                  <a:lnTo>
                    <a:pt x="3" y="169"/>
                  </a:lnTo>
                  <a:lnTo>
                    <a:pt x="7" y="156"/>
                  </a:lnTo>
                  <a:lnTo>
                    <a:pt x="14" y="141"/>
                  </a:lnTo>
                  <a:lnTo>
                    <a:pt x="24" y="129"/>
                  </a:lnTo>
                  <a:lnTo>
                    <a:pt x="35" y="118"/>
                  </a:lnTo>
                  <a:lnTo>
                    <a:pt x="49" y="107"/>
                  </a:lnTo>
                  <a:lnTo>
                    <a:pt x="63" y="99"/>
                  </a:lnTo>
                  <a:lnTo>
                    <a:pt x="82" y="91"/>
                  </a:lnTo>
                  <a:lnTo>
                    <a:pt x="102" y="86"/>
                  </a:lnTo>
                  <a:lnTo>
                    <a:pt x="115" y="83"/>
                  </a:lnTo>
                  <a:lnTo>
                    <a:pt x="40" y="4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4658" name="Rectangle 34"/>
            <p:cNvSpPr>
              <a:spLocks noChangeArrowheads="1"/>
            </p:cNvSpPr>
            <p:nvPr/>
          </p:nvSpPr>
          <p:spPr bwMode="auto">
            <a:xfrm>
              <a:off x="4277" y="815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Arial" pitchFamily="-65" charset="0"/>
                </a:rPr>
                <a:t>D</a:t>
              </a:r>
            </a:p>
          </p:txBody>
        </p:sp>
      </p:grpSp>
      <p:sp>
        <p:nvSpPr>
          <p:cNvPr id="2714659" name="Freeform 35"/>
          <p:cNvSpPr>
            <a:spLocks/>
          </p:cNvSpPr>
          <p:nvPr/>
        </p:nvSpPr>
        <p:spPr bwMode="auto">
          <a:xfrm>
            <a:off x="7158038" y="5640387"/>
            <a:ext cx="465137" cy="760413"/>
          </a:xfrm>
          <a:custGeom>
            <a:avLst/>
            <a:gdLst/>
            <a:ahLst/>
            <a:cxnLst>
              <a:cxn ang="0">
                <a:pos x="328" y="433"/>
              </a:cxn>
              <a:cxn ang="0">
                <a:pos x="303" y="433"/>
              </a:cxn>
              <a:cxn ang="0">
                <a:pos x="260" y="377"/>
              </a:cxn>
              <a:cxn ang="0">
                <a:pos x="200" y="278"/>
              </a:cxn>
              <a:cxn ang="0">
                <a:pos x="184" y="233"/>
              </a:cxn>
              <a:cxn ang="0">
                <a:pos x="188" y="202"/>
              </a:cxn>
              <a:cxn ang="0">
                <a:pos x="202" y="196"/>
              </a:cxn>
              <a:cxn ang="0">
                <a:pos x="225" y="212"/>
              </a:cxn>
              <a:cxn ang="0">
                <a:pos x="256" y="231"/>
              </a:cxn>
              <a:cxn ang="0">
                <a:pos x="270" y="231"/>
              </a:cxn>
              <a:cxn ang="0">
                <a:pos x="272" y="220"/>
              </a:cxn>
              <a:cxn ang="0">
                <a:pos x="258" y="202"/>
              </a:cxn>
              <a:cxn ang="0">
                <a:pos x="223" y="177"/>
              </a:cxn>
              <a:cxn ang="0">
                <a:pos x="208" y="142"/>
              </a:cxn>
              <a:cxn ang="0">
                <a:pos x="202" y="113"/>
              </a:cxn>
              <a:cxn ang="0">
                <a:pos x="186" y="93"/>
              </a:cxn>
              <a:cxn ang="0">
                <a:pos x="179" y="78"/>
              </a:cxn>
              <a:cxn ang="0">
                <a:pos x="188" y="60"/>
              </a:cxn>
              <a:cxn ang="0">
                <a:pos x="196" y="39"/>
              </a:cxn>
              <a:cxn ang="0">
                <a:pos x="190" y="14"/>
              </a:cxn>
              <a:cxn ang="0">
                <a:pos x="173" y="2"/>
              </a:cxn>
              <a:cxn ang="0">
                <a:pos x="149" y="4"/>
              </a:cxn>
              <a:cxn ang="0">
                <a:pos x="138" y="21"/>
              </a:cxn>
              <a:cxn ang="0">
                <a:pos x="138" y="37"/>
              </a:cxn>
              <a:cxn ang="0">
                <a:pos x="144" y="58"/>
              </a:cxn>
              <a:cxn ang="0">
                <a:pos x="144" y="76"/>
              </a:cxn>
              <a:cxn ang="0">
                <a:pos x="128" y="93"/>
              </a:cxn>
              <a:cxn ang="0">
                <a:pos x="107" y="105"/>
              </a:cxn>
              <a:cxn ang="0">
                <a:pos x="91" y="124"/>
              </a:cxn>
              <a:cxn ang="0">
                <a:pos x="76" y="163"/>
              </a:cxn>
              <a:cxn ang="0">
                <a:pos x="68" y="200"/>
              </a:cxn>
              <a:cxn ang="0">
                <a:pos x="66" y="239"/>
              </a:cxn>
              <a:cxn ang="0">
                <a:pos x="68" y="260"/>
              </a:cxn>
              <a:cxn ang="0">
                <a:pos x="80" y="266"/>
              </a:cxn>
              <a:cxn ang="0">
                <a:pos x="87" y="260"/>
              </a:cxn>
              <a:cxn ang="0">
                <a:pos x="87" y="218"/>
              </a:cxn>
              <a:cxn ang="0">
                <a:pos x="91" y="192"/>
              </a:cxn>
              <a:cxn ang="0">
                <a:pos x="105" y="179"/>
              </a:cxn>
              <a:cxn ang="0">
                <a:pos x="116" y="187"/>
              </a:cxn>
              <a:cxn ang="0">
                <a:pos x="111" y="231"/>
              </a:cxn>
              <a:cxn ang="0">
                <a:pos x="101" y="274"/>
              </a:cxn>
              <a:cxn ang="0">
                <a:pos x="87" y="323"/>
              </a:cxn>
              <a:cxn ang="0">
                <a:pos x="54" y="371"/>
              </a:cxn>
              <a:cxn ang="0">
                <a:pos x="12" y="420"/>
              </a:cxn>
              <a:cxn ang="0">
                <a:pos x="0" y="447"/>
              </a:cxn>
              <a:cxn ang="0">
                <a:pos x="31" y="478"/>
              </a:cxn>
              <a:cxn ang="0">
                <a:pos x="54" y="474"/>
              </a:cxn>
              <a:cxn ang="0">
                <a:pos x="37" y="453"/>
              </a:cxn>
              <a:cxn ang="0">
                <a:pos x="50" y="426"/>
              </a:cxn>
              <a:cxn ang="0">
                <a:pos x="101" y="367"/>
              </a:cxn>
              <a:cxn ang="0">
                <a:pos x="138" y="323"/>
              </a:cxn>
              <a:cxn ang="0">
                <a:pos x="157" y="313"/>
              </a:cxn>
              <a:cxn ang="0">
                <a:pos x="179" y="328"/>
              </a:cxn>
              <a:cxn ang="0">
                <a:pos x="233" y="400"/>
              </a:cxn>
              <a:cxn ang="0">
                <a:pos x="276" y="462"/>
              </a:cxn>
              <a:cxn ang="0">
                <a:pos x="293" y="466"/>
              </a:cxn>
              <a:cxn ang="0">
                <a:pos x="316" y="449"/>
              </a:cxn>
            </a:cxnLst>
            <a:rect l="0" t="0" r="r" b="b"/>
            <a:pathLst>
              <a:path w="329" h="479">
                <a:moveTo>
                  <a:pt x="326" y="441"/>
                </a:moveTo>
                <a:lnTo>
                  <a:pt x="328" y="433"/>
                </a:lnTo>
                <a:lnTo>
                  <a:pt x="316" y="435"/>
                </a:lnTo>
                <a:lnTo>
                  <a:pt x="303" y="433"/>
                </a:lnTo>
                <a:lnTo>
                  <a:pt x="287" y="420"/>
                </a:lnTo>
                <a:lnTo>
                  <a:pt x="260" y="377"/>
                </a:lnTo>
                <a:lnTo>
                  <a:pt x="221" y="313"/>
                </a:lnTo>
                <a:lnTo>
                  <a:pt x="200" y="278"/>
                </a:lnTo>
                <a:lnTo>
                  <a:pt x="186" y="249"/>
                </a:lnTo>
                <a:lnTo>
                  <a:pt x="184" y="233"/>
                </a:lnTo>
                <a:lnTo>
                  <a:pt x="184" y="214"/>
                </a:lnTo>
                <a:lnTo>
                  <a:pt x="188" y="202"/>
                </a:lnTo>
                <a:lnTo>
                  <a:pt x="196" y="196"/>
                </a:lnTo>
                <a:lnTo>
                  <a:pt x="202" y="196"/>
                </a:lnTo>
                <a:lnTo>
                  <a:pt x="210" y="200"/>
                </a:lnTo>
                <a:lnTo>
                  <a:pt x="225" y="212"/>
                </a:lnTo>
                <a:lnTo>
                  <a:pt x="243" y="225"/>
                </a:lnTo>
                <a:lnTo>
                  <a:pt x="256" y="231"/>
                </a:lnTo>
                <a:lnTo>
                  <a:pt x="264" y="233"/>
                </a:lnTo>
                <a:lnTo>
                  <a:pt x="270" y="231"/>
                </a:lnTo>
                <a:lnTo>
                  <a:pt x="274" y="225"/>
                </a:lnTo>
                <a:lnTo>
                  <a:pt x="272" y="220"/>
                </a:lnTo>
                <a:lnTo>
                  <a:pt x="270" y="214"/>
                </a:lnTo>
                <a:lnTo>
                  <a:pt x="258" y="202"/>
                </a:lnTo>
                <a:lnTo>
                  <a:pt x="235" y="187"/>
                </a:lnTo>
                <a:lnTo>
                  <a:pt x="223" y="177"/>
                </a:lnTo>
                <a:lnTo>
                  <a:pt x="215" y="163"/>
                </a:lnTo>
                <a:lnTo>
                  <a:pt x="208" y="142"/>
                </a:lnTo>
                <a:lnTo>
                  <a:pt x="206" y="122"/>
                </a:lnTo>
                <a:lnTo>
                  <a:pt x="202" y="113"/>
                </a:lnTo>
                <a:lnTo>
                  <a:pt x="196" y="103"/>
                </a:lnTo>
                <a:lnTo>
                  <a:pt x="186" y="93"/>
                </a:lnTo>
                <a:lnTo>
                  <a:pt x="179" y="87"/>
                </a:lnTo>
                <a:lnTo>
                  <a:pt x="179" y="78"/>
                </a:lnTo>
                <a:lnTo>
                  <a:pt x="184" y="66"/>
                </a:lnTo>
                <a:lnTo>
                  <a:pt x="188" y="60"/>
                </a:lnTo>
                <a:lnTo>
                  <a:pt x="192" y="52"/>
                </a:lnTo>
                <a:lnTo>
                  <a:pt x="196" y="39"/>
                </a:lnTo>
                <a:lnTo>
                  <a:pt x="192" y="25"/>
                </a:lnTo>
                <a:lnTo>
                  <a:pt x="190" y="14"/>
                </a:lnTo>
                <a:lnTo>
                  <a:pt x="184" y="6"/>
                </a:lnTo>
                <a:lnTo>
                  <a:pt x="173" y="2"/>
                </a:lnTo>
                <a:lnTo>
                  <a:pt x="159" y="0"/>
                </a:lnTo>
                <a:lnTo>
                  <a:pt x="149" y="4"/>
                </a:lnTo>
                <a:lnTo>
                  <a:pt x="142" y="10"/>
                </a:lnTo>
                <a:lnTo>
                  <a:pt x="138" y="21"/>
                </a:lnTo>
                <a:lnTo>
                  <a:pt x="136" y="29"/>
                </a:lnTo>
                <a:lnTo>
                  <a:pt x="138" y="37"/>
                </a:lnTo>
                <a:lnTo>
                  <a:pt x="142" y="49"/>
                </a:lnTo>
                <a:lnTo>
                  <a:pt x="144" y="58"/>
                </a:lnTo>
                <a:lnTo>
                  <a:pt x="146" y="66"/>
                </a:lnTo>
                <a:lnTo>
                  <a:pt x="144" y="76"/>
                </a:lnTo>
                <a:lnTo>
                  <a:pt x="138" y="84"/>
                </a:lnTo>
                <a:lnTo>
                  <a:pt x="128" y="93"/>
                </a:lnTo>
                <a:lnTo>
                  <a:pt x="116" y="99"/>
                </a:lnTo>
                <a:lnTo>
                  <a:pt x="107" y="105"/>
                </a:lnTo>
                <a:lnTo>
                  <a:pt x="99" y="113"/>
                </a:lnTo>
                <a:lnTo>
                  <a:pt x="91" y="124"/>
                </a:lnTo>
                <a:lnTo>
                  <a:pt x="83" y="142"/>
                </a:lnTo>
                <a:lnTo>
                  <a:pt x="76" y="163"/>
                </a:lnTo>
                <a:lnTo>
                  <a:pt x="70" y="179"/>
                </a:lnTo>
                <a:lnTo>
                  <a:pt x="68" y="200"/>
                </a:lnTo>
                <a:lnTo>
                  <a:pt x="66" y="225"/>
                </a:lnTo>
                <a:lnTo>
                  <a:pt x="66" y="239"/>
                </a:lnTo>
                <a:lnTo>
                  <a:pt x="66" y="251"/>
                </a:lnTo>
                <a:lnTo>
                  <a:pt x="68" y="260"/>
                </a:lnTo>
                <a:lnTo>
                  <a:pt x="72" y="264"/>
                </a:lnTo>
                <a:lnTo>
                  <a:pt x="80" y="266"/>
                </a:lnTo>
                <a:lnTo>
                  <a:pt x="85" y="264"/>
                </a:lnTo>
                <a:lnTo>
                  <a:pt x="87" y="260"/>
                </a:lnTo>
                <a:lnTo>
                  <a:pt x="87" y="243"/>
                </a:lnTo>
                <a:lnTo>
                  <a:pt x="87" y="218"/>
                </a:lnTo>
                <a:lnTo>
                  <a:pt x="89" y="202"/>
                </a:lnTo>
                <a:lnTo>
                  <a:pt x="91" y="192"/>
                </a:lnTo>
                <a:lnTo>
                  <a:pt x="97" y="181"/>
                </a:lnTo>
                <a:lnTo>
                  <a:pt x="105" y="179"/>
                </a:lnTo>
                <a:lnTo>
                  <a:pt x="113" y="181"/>
                </a:lnTo>
                <a:lnTo>
                  <a:pt x="116" y="187"/>
                </a:lnTo>
                <a:lnTo>
                  <a:pt x="113" y="206"/>
                </a:lnTo>
                <a:lnTo>
                  <a:pt x="111" y="231"/>
                </a:lnTo>
                <a:lnTo>
                  <a:pt x="107" y="253"/>
                </a:lnTo>
                <a:lnTo>
                  <a:pt x="101" y="274"/>
                </a:lnTo>
                <a:lnTo>
                  <a:pt x="95" y="301"/>
                </a:lnTo>
                <a:lnTo>
                  <a:pt x="87" y="323"/>
                </a:lnTo>
                <a:lnTo>
                  <a:pt x="68" y="352"/>
                </a:lnTo>
                <a:lnTo>
                  <a:pt x="54" y="371"/>
                </a:lnTo>
                <a:lnTo>
                  <a:pt x="29" y="400"/>
                </a:lnTo>
                <a:lnTo>
                  <a:pt x="12" y="420"/>
                </a:lnTo>
                <a:lnTo>
                  <a:pt x="0" y="439"/>
                </a:lnTo>
                <a:lnTo>
                  <a:pt x="0" y="447"/>
                </a:lnTo>
                <a:lnTo>
                  <a:pt x="12" y="462"/>
                </a:lnTo>
                <a:lnTo>
                  <a:pt x="31" y="478"/>
                </a:lnTo>
                <a:lnTo>
                  <a:pt x="50" y="478"/>
                </a:lnTo>
                <a:lnTo>
                  <a:pt x="54" y="474"/>
                </a:lnTo>
                <a:lnTo>
                  <a:pt x="45" y="464"/>
                </a:lnTo>
                <a:lnTo>
                  <a:pt x="37" y="453"/>
                </a:lnTo>
                <a:lnTo>
                  <a:pt x="37" y="445"/>
                </a:lnTo>
                <a:lnTo>
                  <a:pt x="50" y="426"/>
                </a:lnTo>
                <a:lnTo>
                  <a:pt x="70" y="406"/>
                </a:lnTo>
                <a:lnTo>
                  <a:pt x="101" y="367"/>
                </a:lnTo>
                <a:lnTo>
                  <a:pt x="128" y="334"/>
                </a:lnTo>
                <a:lnTo>
                  <a:pt x="138" y="323"/>
                </a:lnTo>
                <a:lnTo>
                  <a:pt x="144" y="315"/>
                </a:lnTo>
                <a:lnTo>
                  <a:pt x="157" y="313"/>
                </a:lnTo>
                <a:lnTo>
                  <a:pt x="167" y="319"/>
                </a:lnTo>
                <a:lnTo>
                  <a:pt x="179" y="328"/>
                </a:lnTo>
                <a:lnTo>
                  <a:pt x="204" y="361"/>
                </a:lnTo>
                <a:lnTo>
                  <a:pt x="233" y="400"/>
                </a:lnTo>
                <a:lnTo>
                  <a:pt x="260" y="439"/>
                </a:lnTo>
                <a:lnTo>
                  <a:pt x="276" y="462"/>
                </a:lnTo>
                <a:lnTo>
                  <a:pt x="283" y="466"/>
                </a:lnTo>
                <a:lnTo>
                  <a:pt x="293" y="466"/>
                </a:lnTo>
                <a:lnTo>
                  <a:pt x="303" y="457"/>
                </a:lnTo>
                <a:lnTo>
                  <a:pt x="316" y="449"/>
                </a:lnTo>
                <a:lnTo>
                  <a:pt x="326" y="441"/>
                </a:lnTo>
              </a:path>
            </a:pathLst>
          </a:custGeom>
          <a:solidFill>
            <a:srgbClr val="CECECE"/>
          </a:solidFill>
          <a:ln w="127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43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Laundry</a:t>
            </a:r>
            <a:endParaRPr lang="en-US" dirty="0"/>
          </a:p>
        </p:txBody>
      </p:sp>
      <p:sp>
        <p:nvSpPr>
          <p:cNvPr id="271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143000"/>
            <a:ext cx="7239000" cy="521335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Sequential laundry takes </a:t>
            </a:r>
            <a:br>
              <a:rPr lang="en-US" dirty="0" smtClean="0"/>
            </a:br>
            <a:r>
              <a:rPr lang="en-US" dirty="0" smtClean="0"/>
              <a:t>8 hours for 4 loads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73088" y="2054225"/>
            <a:ext cx="966787" cy="3740150"/>
            <a:chOff x="361" y="1170"/>
            <a:chExt cx="609" cy="2356"/>
          </a:xfrm>
        </p:grpSpPr>
        <p:sp>
          <p:nvSpPr>
            <p:cNvPr id="2716677" name="Rectangle 5"/>
            <p:cNvSpPr>
              <a:spLocks noChangeArrowheads="1"/>
            </p:cNvSpPr>
            <p:nvPr/>
          </p:nvSpPr>
          <p:spPr bwMode="auto">
            <a:xfrm>
              <a:off x="361" y="1170"/>
              <a:ext cx="263" cy="23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T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a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s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k</a:t>
              </a:r>
            </a:p>
            <a:p>
              <a:pPr algn="ctr"/>
              <a:endParaRPr lang="en-US" sz="2400" i="1">
                <a:solidFill>
                  <a:schemeClr val="tx1"/>
                </a:solidFill>
                <a:latin typeface="FranklinGothic" charset="0"/>
              </a:endParaRP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O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r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d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e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r</a:t>
              </a:r>
            </a:p>
          </p:txBody>
        </p:sp>
        <p:sp>
          <p:nvSpPr>
            <p:cNvPr id="2716678" name="Freeform 6"/>
            <p:cNvSpPr>
              <a:spLocks/>
            </p:cNvSpPr>
            <p:nvPr/>
          </p:nvSpPr>
          <p:spPr bwMode="auto">
            <a:xfrm>
              <a:off x="711" y="1867"/>
              <a:ext cx="219" cy="221"/>
            </a:xfrm>
            <a:custGeom>
              <a:avLst/>
              <a:gdLst/>
              <a:ahLst/>
              <a:cxnLst>
                <a:cxn ang="0">
                  <a:pos x="69" y="10"/>
                </a:cxn>
                <a:cxn ang="0">
                  <a:pos x="117" y="12"/>
                </a:cxn>
                <a:cxn ang="0">
                  <a:pos x="167" y="0"/>
                </a:cxn>
                <a:cxn ang="0">
                  <a:pos x="228" y="0"/>
                </a:cxn>
                <a:cxn ang="0">
                  <a:pos x="161" y="63"/>
                </a:cxn>
                <a:cxn ang="0">
                  <a:pos x="179" y="67"/>
                </a:cxn>
                <a:cxn ang="0">
                  <a:pos x="196" y="74"/>
                </a:cxn>
                <a:cxn ang="0">
                  <a:pos x="213" y="83"/>
                </a:cxn>
                <a:cxn ang="0">
                  <a:pos x="226" y="94"/>
                </a:cxn>
                <a:cxn ang="0">
                  <a:pos x="236" y="108"/>
                </a:cxn>
                <a:cxn ang="0">
                  <a:pos x="243" y="123"/>
                </a:cxn>
                <a:cxn ang="0">
                  <a:pos x="245" y="140"/>
                </a:cxn>
                <a:cxn ang="0">
                  <a:pos x="242" y="157"/>
                </a:cxn>
                <a:cxn ang="0">
                  <a:pos x="237" y="171"/>
                </a:cxn>
                <a:cxn ang="0">
                  <a:pos x="226" y="185"/>
                </a:cxn>
                <a:cxn ang="0">
                  <a:pos x="209" y="200"/>
                </a:cxn>
                <a:cxn ang="0">
                  <a:pos x="192" y="209"/>
                </a:cxn>
                <a:cxn ang="0">
                  <a:pos x="176" y="215"/>
                </a:cxn>
                <a:cxn ang="0">
                  <a:pos x="161" y="219"/>
                </a:cxn>
                <a:cxn ang="0">
                  <a:pos x="141" y="220"/>
                </a:cxn>
                <a:cxn ang="0">
                  <a:pos x="91" y="219"/>
                </a:cxn>
                <a:cxn ang="0">
                  <a:pos x="67" y="215"/>
                </a:cxn>
                <a:cxn ang="0">
                  <a:pos x="42" y="204"/>
                </a:cxn>
                <a:cxn ang="0">
                  <a:pos x="22" y="189"/>
                </a:cxn>
                <a:cxn ang="0">
                  <a:pos x="10" y="174"/>
                </a:cxn>
                <a:cxn ang="0">
                  <a:pos x="3" y="157"/>
                </a:cxn>
                <a:cxn ang="0">
                  <a:pos x="0" y="143"/>
                </a:cxn>
                <a:cxn ang="0">
                  <a:pos x="2" y="126"/>
                </a:cxn>
                <a:cxn ang="0">
                  <a:pos x="10" y="106"/>
                </a:cxn>
                <a:cxn ang="0">
                  <a:pos x="26" y="88"/>
                </a:cxn>
                <a:cxn ang="0">
                  <a:pos x="47" y="74"/>
                </a:cxn>
                <a:cxn ang="0">
                  <a:pos x="76" y="64"/>
                </a:cxn>
                <a:cxn ang="0">
                  <a:pos x="30" y="3"/>
                </a:cxn>
              </a:cxnLst>
              <a:rect l="0" t="0" r="r" b="b"/>
              <a:pathLst>
                <a:path w="246" h="221">
                  <a:moveTo>
                    <a:pt x="30" y="3"/>
                  </a:moveTo>
                  <a:lnTo>
                    <a:pt x="69" y="10"/>
                  </a:lnTo>
                  <a:lnTo>
                    <a:pt x="69" y="0"/>
                  </a:lnTo>
                  <a:lnTo>
                    <a:pt x="117" y="12"/>
                  </a:lnTo>
                  <a:lnTo>
                    <a:pt x="117" y="0"/>
                  </a:lnTo>
                  <a:lnTo>
                    <a:pt x="167" y="0"/>
                  </a:lnTo>
                  <a:lnTo>
                    <a:pt x="167" y="11"/>
                  </a:lnTo>
                  <a:lnTo>
                    <a:pt x="228" y="0"/>
                  </a:lnTo>
                  <a:lnTo>
                    <a:pt x="153" y="62"/>
                  </a:lnTo>
                  <a:lnTo>
                    <a:pt x="161" y="63"/>
                  </a:lnTo>
                  <a:lnTo>
                    <a:pt x="169" y="64"/>
                  </a:lnTo>
                  <a:lnTo>
                    <a:pt x="179" y="67"/>
                  </a:lnTo>
                  <a:lnTo>
                    <a:pt x="187" y="70"/>
                  </a:lnTo>
                  <a:lnTo>
                    <a:pt x="196" y="74"/>
                  </a:lnTo>
                  <a:lnTo>
                    <a:pt x="205" y="78"/>
                  </a:lnTo>
                  <a:lnTo>
                    <a:pt x="213" y="83"/>
                  </a:lnTo>
                  <a:lnTo>
                    <a:pt x="220" y="89"/>
                  </a:lnTo>
                  <a:lnTo>
                    <a:pt x="226" y="94"/>
                  </a:lnTo>
                  <a:lnTo>
                    <a:pt x="231" y="101"/>
                  </a:lnTo>
                  <a:lnTo>
                    <a:pt x="236" y="108"/>
                  </a:lnTo>
                  <a:lnTo>
                    <a:pt x="240" y="116"/>
                  </a:lnTo>
                  <a:lnTo>
                    <a:pt x="243" y="123"/>
                  </a:lnTo>
                  <a:lnTo>
                    <a:pt x="244" y="130"/>
                  </a:lnTo>
                  <a:lnTo>
                    <a:pt x="245" y="140"/>
                  </a:lnTo>
                  <a:lnTo>
                    <a:pt x="244" y="150"/>
                  </a:lnTo>
                  <a:lnTo>
                    <a:pt x="242" y="157"/>
                  </a:lnTo>
                  <a:lnTo>
                    <a:pt x="240" y="165"/>
                  </a:lnTo>
                  <a:lnTo>
                    <a:pt x="237" y="171"/>
                  </a:lnTo>
                  <a:lnTo>
                    <a:pt x="232" y="177"/>
                  </a:lnTo>
                  <a:lnTo>
                    <a:pt x="226" y="185"/>
                  </a:lnTo>
                  <a:lnTo>
                    <a:pt x="218" y="193"/>
                  </a:lnTo>
                  <a:lnTo>
                    <a:pt x="209" y="200"/>
                  </a:lnTo>
                  <a:lnTo>
                    <a:pt x="200" y="205"/>
                  </a:lnTo>
                  <a:lnTo>
                    <a:pt x="192" y="209"/>
                  </a:lnTo>
                  <a:lnTo>
                    <a:pt x="184" y="213"/>
                  </a:lnTo>
                  <a:lnTo>
                    <a:pt x="176" y="215"/>
                  </a:lnTo>
                  <a:lnTo>
                    <a:pt x="167" y="217"/>
                  </a:lnTo>
                  <a:lnTo>
                    <a:pt x="161" y="219"/>
                  </a:lnTo>
                  <a:lnTo>
                    <a:pt x="150" y="219"/>
                  </a:lnTo>
                  <a:lnTo>
                    <a:pt x="141" y="220"/>
                  </a:lnTo>
                  <a:lnTo>
                    <a:pt x="99" y="220"/>
                  </a:lnTo>
                  <a:lnTo>
                    <a:pt x="91" y="219"/>
                  </a:lnTo>
                  <a:lnTo>
                    <a:pt x="81" y="218"/>
                  </a:lnTo>
                  <a:lnTo>
                    <a:pt x="67" y="215"/>
                  </a:lnTo>
                  <a:lnTo>
                    <a:pt x="55" y="210"/>
                  </a:lnTo>
                  <a:lnTo>
                    <a:pt x="42" y="204"/>
                  </a:lnTo>
                  <a:lnTo>
                    <a:pt x="31" y="196"/>
                  </a:lnTo>
                  <a:lnTo>
                    <a:pt x="22" y="189"/>
                  </a:lnTo>
                  <a:lnTo>
                    <a:pt x="16" y="183"/>
                  </a:lnTo>
                  <a:lnTo>
                    <a:pt x="10" y="174"/>
                  </a:lnTo>
                  <a:lnTo>
                    <a:pt x="5" y="164"/>
                  </a:lnTo>
                  <a:lnTo>
                    <a:pt x="3" y="157"/>
                  </a:lnTo>
                  <a:lnTo>
                    <a:pt x="1" y="150"/>
                  </a:lnTo>
                  <a:lnTo>
                    <a:pt x="0" y="143"/>
                  </a:lnTo>
                  <a:lnTo>
                    <a:pt x="1" y="137"/>
                  </a:lnTo>
                  <a:lnTo>
                    <a:pt x="2" y="126"/>
                  </a:lnTo>
                  <a:lnTo>
                    <a:pt x="5" y="117"/>
                  </a:lnTo>
                  <a:lnTo>
                    <a:pt x="10" y="106"/>
                  </a:lnTo>
                  <a:lnTo>
                    <a:pt x="18" y="97"/>
                  </a:lnTo>
                  <a:lnTo>
                    <a:pt x="26" y="88"/>
                  </a:lnTo>
                  <a:lnTo>
                    <a:pt x="37" y="80"/>
                  </a:lnTo>
                  <a:lnTo>
                    <a:pt x="47" y="74"/>
                  </a:lnTo>
                  <a:lnTo>
                    <a:pt x="61" y="68"/>
                  </a:lnTo>
                  <a:lnTo>
                    <a:pt x="76" y="64"/>
                  </a:lnTo>
                  <a:lnTo>
                    <a:pt x="86" y="62"/>
                  </a:lnTo>
                  <a:lnTo>
                    <a:pt x="30" y="3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679" name="Rectangle 7"/>
            <p:cNvSpPr>
              <a:spLocks noChangeArrowheads="1"/>
            </p:cNvSpPr>
            <p:nvPr/>
          </p:nvSpPr>
          <p:spPr bwMode="auto">
            <a:xfrm>
              <a:off x="703" y="1829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FranklinGothic" charset="0"/>
                </a:rPr>
                <a:t>B</a:t>
              </a:r>
            </a:p>
          </p:txBody>
        </p:sp>
        <p:sp>
          <p:nvSpPr>
            <p:cNvPr id="2716680" name="Freeform 8"/>
            <p:cNvSpPr>
              <a:spLocks/>
            </p:cNvSpPr>
            <p:nvPr/>
          </p:nvSpPr>
          <p:spPr bwMode="auto">
            <a:xfrm>
              <a:off x="711" y="2217"/>
              <a:ext cx="219" cy="222"/>
            </a:xfrm>
            <a:custGeom>
              <a:avLst/>
              <a:gdLst/>
              <a:ahLst/>
              <a:cxnLst>
                <a:cxn ang="0">
                  <a:pos x="69" y="11"/>
                </a:cxn>
                <a:cxn ang="0">
                  <a:pos x="117" y="12"/>
                </a:cxn>
                <a:cxn ang="0">
                  <a:pos x="167" y="0"/>
                </a:cxn>
                <a:cxn ang="0">
                  <a:pos x="228" y="0"/>
                </a:cxn>
                <a:cxn ang="0">
                  <a:pos x="161" y="63"/>
                </a:cxn>
                <a:cxn ang="0">
                  <a:pos x="179" y="67"/>
                </a:cxn>
                <a:cxn ang="0">
                  <a:pos x="196" y="74"/>
                </a:cxn>
                <a:cxn ang="0">
                  <a:pos x="213" y="83"/>
                </a:cxn>
                <a:cxn ang="0">
                  <a:pos x="226" y="95"/>
                </a:cxn>
                <a:cxn ang="0">
                  <a:pos x="236" y="108"/>
                </a:cxn>
                <a:cxn ang="0">
                  <a:pos x="243" y="124"/>
                </a:cxn>
                <a:cxn ang="0">
                  <a:pos x="245" y="141"/>
                </a:cxn>
                <a:cxn ang="0">
                  <a:pos x="242" y="158"/>
                </a:cxn>
                <a:cxn ang="0">
                  <a:pos x="237" y="171"/>
                </a:cxn>
                <a:cxn ang="0">
                  <a:pos x="226" y="186"/>
                </a:cxn>
                <a:cxn ang="0">
                  <a:pos x="209" y="201"/>
                </a:cxn>
                <a:cxn ang="0">
                  <a:pos x="192" y="210"/>
                </a:cxn>
                <a:cxn ang="0">
                  <a:pos x="176" y="216"/>
                </a:cxn>
                <a:cxn ang="0">
                  <a:pos x="161" y="219"/>
                </a:cxn>
                <a:cxn ang="0">
                  <a:pos x="141" y="221"/>
                </a:cxn>
                <a:cxn ang="0">
                  <a:pos x="91" y="220"/>
                </a:cxn>
                <a:cxn ang="0">
                  <a:pos x="67" y="216"/>
                </a:cxn>
                <a:cxn ang="0">
                  <a:pos x="42" y="204"/>
                </a:cxn>
                <a:cxn ang="0">
                  <a:pos x="22" y="190"/>
                </a:cxn>
                <a:cxn ang="0">
                  <a:pos x="10" y="174"/>
                </a:cxn>
                <a:cxn ang="0">
                  <a:pos x="3" y="158"/>
                </a:cxn>
                <a:cxn ang="0">
                  <a:pos x="0" y="144"/>
                </a:cxn>
                <a:cxn ang="0">
                  <a:pos x="2" y="127"/>
                </a:cxn>
                <a:cxn ang="0">
                  <a:pos x="10" y="106"/>
                </a:cxn>
                <a:cxn ang="0">
                  <a:pos x="26" y="89"/>
                </a:cxn>
                <a:cxn ang="0">
                  <a:pos x="47" y="74"/>
                </a:cxn>
                <a:cxn ang="0">
                  <a:pos x="76" y="65"/>
                </a:cxn>
                <a:cxn ang="0">
                  <a:pos x="30" y="3"/>
                </a:cxn>
              </a:cxnLst>
              <a:rect l="0" t="0" r="r" b="b"/>
              <a:pathLst>
                <a:path w="246" h="222">
                  <a:moveTo>
                    <a:pt x="30" y="3"/>
                  </a:moveTo>
                  <a:lnTo>
                    <a:pt x="69" y="11"/>
                  </a:lnTo>
                  <a:lnTo>
                    <a:pt x="69" y="0"/>
                  </a:lnTo>
                  <a:lnTo>
                    <a:pt x="117" y="12"/>
                  </a:lnTo>
                  <a:lnTo>
                    <a:pt x="117" y="0"/>
                  </a:lnTo>
                  <a:lnTo>
                    <a:pt x="167" y="0"/>
                  </a:lnTo>
                  <a:lnTo>
                    <a:pt x="167" y="11"/>
                  </a:lnTo>
                  <a:lnTo>
                    <a:pt x="228" y="0"/>
                  </a:lnTo>
                  <a:lnTo>
                    <a:pt x="153" y="62"/>
                  </a:lnTo>
                  <a:lnTo>
                    <a:pt x="161" y="63"/>
                  </a:lnTo>
                  <a:lnTo>
                    <a:pt x="169" y="65"/>
                  </a:lnTo>
                  <a:lnTo>
                    <a:pt x="179" y="67"/>
                  </a:lnTo>
                  <a:lnTo>
                    <a:pt x="187" y="70"/>
                  </a:lnTo>
                  <a:lnTo>
                    <a:pt x="196" y="74"/>
                  </a:lnTo>
                  <a:lnTo>
                    <a:pt x="205" y="78"/>
                  </a:lnTo>
                  <a:lnTo>
                    <a:pt x="213" y="83"/>
                  </a:lnTo>
                  <a:lnTo>
                    <a:pt x="220" y="89"/>
                  </a:lnTo>
                  <a:lnTo>
                    <a:pt x="226" y="95"/>
                  </a:lnTo>
                  <a:lnTo>
                    <a:pt x="231" y="101"/>
                  </a:lnTo>
                  <a:lnTo>
                    <a:pt x="236" y="108"/>
                  </a:lnTo>
                  <a:lnTo>
                    <a:pt x="240" y="117"/>
                  </a:lnTo>
                  <a:lnTo>
                    <a:pt x="243" y="124"/>
                  </a:lnTo>
                  <a:lnTo>
                    <a:pt x="244" y="131"/>
                  </a:lnTo>
                  <a:lnTo>
                    <a:pt x="245" y="141"/>
                  </a:lnTo>
                  <a:lnTo>
                    <a:pt x="244" y="150"/>
                  </a:lnTo>
                  <a:lnTo>
                    <a:pt x="242" y="158"/>
                  </a:lnTo>
                  <a:lnTo>
                    <a:pt x="240" y="165"/>
                  </a:lnTo>
                  <a:lnTo>
                    <a:pt x="237" y="171"/>
                  </a:lnTo>
                  <a:lnTo>
                    <a:pt x="232" y="178"/>
                  </a:lnTo>
                  <a:lnTo>
                    <a:pt x="226" y="186"/>
                  </a:lnTo>
                  <a:lnTo>
                    <a:pt x="218" y="194"/>
                  </a:lnTo>
                  <a:lnTo>
                    <a:pt x="209" y="201"/>
                  </a:lnTo>
                  <a:lnTo>
                    <a:pt x="200" y="206"/>
                  </a:lnTo>
                  <a:lnTo>
                    <a:pt x="192" y="210"/>
                  </a:lnTo>
                  <a:lnTo>
                    <a:pt x="184" y="213"/>
                  </a:lnTo>
                  <a:lnTo>
                    <a:pt x="176" y="216"/>
                  </a:lnTo>
                  <a:lnTo>
                    <a:pt x="167" y="218"/>
                  </a:lnTo>
                  <a:lnTo>
                    <a:pt x="161" y="219"/>
                  </a:lnTo>
                  <a:lnTo>
                    <a:pt x="150" y="220"/>
                  </a:lnTo>
                  <a:lnTo>
                    <a:pt x="141" y="221"/>
                  </a:lnTo>
                  <a:lnTo>
                    <a:pt x="99" y="221"/>
                  </a:lnTo>
                  <a:lnTo>
                    <a:pt x="91" y="220"/>
                  </a:lnTo>
                  <a:lnTo>
                    <a:pt x="81" y="219"/>
                  </a:lnTo>
                  <a:lnTo>
                    <a:pt x="67" y="216"/>
                  </a:lnTo>
                  <a:lnTo>
                    <a:pt x="55" y="210"/>
                  </a:lnTo>
                  <a:lnTo>
                    <a:pt x="42" y="204"/>
                  </a:lnTo>
                  <a:lnTo>
                    <a:pt x="31" y="197"/>
                  </a:lnTo>
                  <a:lnTo>
                    <a:pt x="22" y="190"/>
                  </a:lnTo>
                  <a:lnTo>
                    <a:pt x="16" y="183"/>
                  </a:lnTo>
                  <a:lnTo>
                    <a:pt x="10" y="174"/>
                  </a:lnTo>
                  <a:lnTo>
                    <a:pt x="5" y="165"/>
                  </a:lnTo>
                  <a:lnTo>
                    <a:pt x="3" y="158"/>
                  </a:lnTo>
                  <a:lnTo>
                    <a:pt x="1" y="151"/>
                  </a:lnTo>
                  <a:lnTo>
                    <a:pt x="0" y="144"/>
                  </a:lnTo>
                  <a:lnTo>
                    <a:pt x="1" y="138"/>
                  </a:lnTo>
                  <a:lnTo>
                    <a:pt x="2" y="127"/>
                  </a:lnTo>
                  <a:lnTo>
                    <a:pt x="5" y="117"/>
                  </a:lnTo>
                  <a:lnTo>
                    <a:pt x="10" y="106"/>
                  </a:lnTo>
                  <a:lnTo>
                    <a:pt x="18" y="97"/>
                  </a:lnTo>
                  <a:lnTo>
                    <a:pt x="26" y="89"/>
                  </a:lnTo>
                  <a:lnTo>
                    <a:pt x="37" y="80"/>
                  </a:lnTo>
                  <a:lnTo>
                    <a:pt x="47" y="74"/>
                  </a:lnTo>
                  <a:lnTo>
                    <a:pt x="61" y="68"/>
                  </a:lnTo>
                  <a:lnTo>
                    <a:pt x="76" y="65"/>
                  </a:lnTo>
                  <a:lnTo>
                    <a:pt x="86" y="62"/>
                  </a:lnTo>
                  <a:lnTo>
                    <a:pt x="30" y="3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681" name="Rectangle 9"/>
            <p:cNvSpPr>
              <a:spLocks noChangeArrowheads="1"/>
            </p:cNvSpPr>
            <p:nvPr/>
          </p:nvSpPr>
          <p:spPr bwMode="auto">
            <a:xfrm>
              <a:off x="702" y="2176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FranklinGothic" charset="0"/>
                </a:rPr>
                <a:t>C</a:t>
              </a:r>
            </a:p>
          </p:txBody>
        </p:sp>
        <p:sp>
          <p:nvSpPr>
            <p:cNvPr id="2716682" name="Freeform 10"/>
            <p:cNvSpPr>
              <a:spLocks/>
            </p:cNvSpPr>
            <p:nvPr/>
          </p:nvSpPr>
          <p:spPr bwMode="auto">
            <a:xfrm>
              <a:off x="711" y="2521"/>
              <a:ext cx="219" cy="221"/>
            </a:xfrm>
            <a:custGeom>
              <a:avLst/>
              <a:gdLst/>
              <a:ahLst/>
              <a:cxnLst>
                <a:cxn ang="0">
                  <a:pos x="69" y="10"/>
                </a:cxn>
                <a:cxn ang="0">
                  <a:pos x="117" y="12"/>
                </a:cxn>
                <a:cxn ang="0">
                  <a:pos x="167" y="0"/>
                </a:cxn>
                <a:cxn ang="0">
                  <a:pos x="228" y="0"/>
                </a:cxn>
                <a:cxn ang="0">
                  <a:pos x="161" y="63"/>
                </a:cxn>
                <a:cxn ang="0">
                  <a:pos x="179" y="67"/>
                </a:cxn>
                <a:cxn ang="0">
                  <a:pos x="196" y="74"/>
                </a:cxn>
                <a:cxn ang="0">
                  <a:pos x="213" y="83"/>
                </a:cxn>
                <a:cxn ang="0">
                  <a:pos x="226" y="94"/>
                </a:cxn>
                <a:cxn ang="0">
                  <a:pos x="236" y="108"/>
                </a:cxn>
                <a:cxn ang="0">
                  <a:pos x="243" y="123"/>
                </a:cxn>
                <a:cxn ang="0">
                  <a:pos x="245" y="140"/>
                </a:cxn>
                <a:cxn ang="0">
                  <a:pos x="242" y="157"/>
                </a:cxn>
                <a:cxn ang="0">
                  <a:pos x="237" y="171"/>
                </a:cxn>
                <a:cxn ang="0">
                  <a:pos x="226" y="185"/>
                </a:cxn>
                <a:cxn ang="0">
                  <a:pos x="209" y="200"/>
                </a:cxn>
                <a:cxn ang="0">
                  <a:pos x="192" y="209"/>
                </a:cxn>
                <a:cxn ang="0">
                  <a:pos x="176" y="215"/>
                </a:cxn>
                <a:cxn ang="0">
                  <a:pos x="161" y="219"/>
                </a:cxn>
                <a:cxn ang="0">
                  <a:pos x="141" y="220"/>
                </a:cxn>
                <a:cxn ang="0">
                  <a:pos x="91" y="219"/>
                </a:cxn>
                <a:cxn ang="0">
                  <a:pos x="67" y="215"/>
                </a:cxn>
                <a:cxn ang="0">
                  <a:pos x="42" y="204"/>
                </a:cxn>
                <a:cxn ang="0">
                  <a:pos x="22" y="189"/>
                </a:cxn>
                <a:cxn ang="0">
                  <a:pos x="10" y="174"/>
                </a:cxn>
                <a:cxn ang="0">
                  <a:pos x="3" y="157"/>
                </a:cxn>
                <a:cxn ang="0">
                  <a:pos x="0" y="143"/>
                </a:cxn>
                <a:cxn ang="0">
                  <a:pos x="2" y="126"/>
                </a:cxn>
                <a:cxn ang="0">
                  <a:pos x="10" y="106"/>
                </a:cxn>
                <a:cxn ang="0">
                  <a:pos x="26" y="88"/>
                </a:cxn>
                <a:cxn ang="0">
                  <a:pos x="47" y="74"/>
                </a:cxn>
                <a:cxn ang="0">
                  <a:pos x="76" y="64"/>
                </a:cxn>
                <a:cxn ang="0">
                  <a:pos x="30" y="3"/>
                </a:cxn>
              </a:cxnLst>
              <a:rect l="0" t="0" r="r" b="b"/>
              <a:pathLst>
                <a:path w="246" h="221">
                  <a:moveTo>
                    <a:pt x="30" y="3"/>
                  </a:moveTo>
                  <a:lnTo>
                    <a:pt x="69" y="10"/>
                  </a:lnTo>
                  <a:lnTo>
                    <a:pt x="69" y="0"/>
                  </a:lnTo>
                  <a:lnTo>
                    <a:pt x="117" y="12"/>
                  </a:lnTo>
                  <a:lnTo>
                    <a:pt x="117" y="0"/>
                  </a:lnTo>
                  <a:lnTo>
                    <a:pt x="167" y="0"/>
                  </a:lnTo>
                  <a:lnTo>
                    <a:pt x="167" y="11"/>
                  </a:lnTo>
                  <a:lnTo>
                    <a:pt x="228" y="0"/>
                  </a:lnTo>
                  <a:lnTo>
                    <a:pt x="153" y="62"/>
                  </a:lnTo>
                  <a:lnTo>
                    <a:pt x="161" y="63"/>
                  </a:lnTo>
                  <a:lnTo>
                    <a:pt x="169" y="64"/>
                  </a:lnTo>
                  <a:lnTo>
                    <a:pt x="179" y="67"/>
                  </a:lnTo>
                  <a:lnTo>
                    <a:pt x="187" y="70"/>
                  </a:lnTo>
                  <a:lnTo>
                    <a:pt x="196" y="74"/>
                  </a:lnTo>
                  <a:lnTo>
                    <a:pt x="205" y="78"/>
                  </a:lnTo>
                  <a:lnTo>
                    <a:pt x="213" y="83"/>
                  </a:lnTo>
                  <a:lnTo>
                    <a:pt x="220" y="89"/>
                  </a:lnTo>
                  <a:lnTo>
                    <a:pt x="226" y="94"/>
                  </a:lnTo>
                  <a:lnTo>
                    <a:pt x="231" y="101"/>
                  </a:lnTo>
                  <a:lnTo>
                    <a:pt x="236" y="108"/>
                  </a:lnTo>
                  <a:lnTo>
                    <a:pt x="240" y="116"/>
                  </a:lnTo>
                  <a:lnTo>
                    <a:pt x="243" y="123"/>
                  </a:lnTo>
                  <a:lnTo>
                    <a:pt x="244" y="130"/>
                  </a:lnTo>
                  <a:lnTo>
                    <a:pt x="245" y="140"/>
                  </a:lnTo>
                  <a:lnTo>
                    <a:pt x="244" y="150"/>
                  </a:lnTo>
                  <a:lnTo>
                    <a:pt x="242" y="157"/>
                  </a:lnTo>
                  <a:lnTo>
                    <a:pt x="240" y="165"/>
                  </a:lnTo>
                  <a:lnTo>
                    <a:pt x="237" y="171"/>
                  </a:lnTo>
                  <a:lnTo>
                    <a:pt x="232" y="177"/>
                  </a:lnTo>
                  <a:lnTo>
                    <a:pt x="226" y="185"/>
                  </a:lnTo>
                  <a:lnTo>
                    <a:pt x="218" y="193"/>
                  </a:lnTo>
                  <a:lnTo>
                    <a:pt x="209" y="200"/>
                  </a:lnTo>
                  <a:lnTo>
                    <a:pt x="200" y="205"/>
                  </a:lnTo>
                  <a:lnTo>
                    <a:pt x="192" y="209"/>
                  </a:lnTo>
                  <a:lnTo>
                    <a:pt x="184" y="213"/>
                  </a:lnTo>
                  <a:lnTo>
                    <a:pt x="176" y="215"/>
                  </a:lnTo>
                  <a:lnTo>
                    <a:pt x="167" y="217"/>
                  </a:lnTo>
                  <a:lnTo>
                    <a:pt x="161" y="219"/>
                  </a:lnTo>
                  <a:lnTo>
                    <a:pt x="150" y="219"/>
                  </a:lnTo>
                  <a:lnTo>
                    <a:pt x="141" y="220"/>
                  </a:lnTo>
                  <a:lnTo>
                    <a:pt x="99" y="220"/>
                  </a:lnTo>
                  <a:lnTo>
                    <a:pt x="91" y="219"/>
                  </a:lnTo>
                  <a:lnTo>
                    <a:pt x="81" y="218"/>
                  </a:lnTo>
                  <a:lnTo>
                    <a:pt x="67" y="215"/>
                  </a:lnTo>
                  <a:lnTo>
                    <a:pt x="55" y="210"/>
                  </a:lnTo>
                  <a:lnTo>
                    <a:pt x="42" y="204"/>
                  </a:lnTo>
                  <a:lnTo>
                    <a:pt x="31" y="196"/>
                  </a:lnTo>
                  <a:lnTo>
                    <a:pt x="22" y="189"/>
                  </a:lnTo>
                  <a:lnTo>
                    <a:pt x="16" y="183"/>
                  </a:lnTo>
                  <a:lnTo>
                    <a:pt x="10" y="174"/>
                  </a:lnTo>
                  <a:lnTo>
                    <a:pt x="5" y="164"/>
                  </a:lnTo>
                  <a:lnTo>
                    <a:pt x="3" y="157"/>
                  </a:lnTo>
                  <a:lnTo>
                    <a:pt x="1" y="150"/>
                  </a:lnTo>
                  <a:lnTo>
                    <a:pt x="0" y="143"/>
                  </a:lnTo>
                  <a:lnTo>
                    <a:pt x="1" y="137"/>
                  </a:lnTo>
                  <a:lnTo>
                    <a:pt x="2" y="126"/>
                  </a:lnTo>
                  <a:lnTo>
                    <a:pt x="5" y="117"/>
                  </a:lnTo>
                  <a:lnTo>
                    <a:pt x="10" y="106"/>
                  </a:lnTo>
                  <a:lnTo>
                    <a:pt x="18" y="97"/>
                  </a:lnTo>
                  <a:lnTo>
                    <a:pt x="26" y="88"/>
                  </a:lnTo>
                  <a:lnTo>
                    <a:pt x="37" y="80"/>
                  </a:lnTo>
                  <a:lnTo>
                    <a:pt x="47" y="74"/>
                  </a:lnTo>
                  <a:lnTo>
                    <a:pt x="61" y="68"/>
                  </a:lnTo>
                  <a:lnTo>
                    <a:pt x="76" y="64"/>
                  </a:lnTo>
                  <a:lnTo>
                    <a:pt x="86" y="62"/>
                  </a:lnTo>
                  <a:lnTo>
                    <a:pt x="30" y="3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683" name="Rectangle 11"/>
            <p:cNvSpPr>
              <a:spLocks noChangeArrowheads="1"/>
            </p:cNvSpPr>
            <p:nvPr/>
          </p:nvSpPr>
          <p:spPr bwMode="auto">
            <a:xfrm>
              <a:off x="702" y="2479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FranklinGothic" charset="0"/>
                </a:rPr>
                <a:t>D</a:t>
              </a:r>
            </a:p>
          </p:txBody>
        </p:sp>
        <p:sp>
          <p:nvSpPr>
            <p:cNvPr id="2716684" name="Freeform 12"/>
            <p:cNvSpPr>
              <a:spLocks/>
            </p:cNvSpPr>
            <p:nvPr/>
          </p:nvSpPr>
          <p:spPr bwMode="auto">
            <a:xfrm>
              <a:off x="725" y="1482"/>
              <a:ext cx="219" cy="221"/>
            </a:xfrm>
            <a:custGeom>
              <a:avLst/>
              <a:gdLst/>
              <a:ahLst/>
              <a:cxnLst>
                <a:cxn ang="0">
                  <a:pos x="69" y="10"/>
                </a:cxn>
                <a:cxn ang="0">
                  <a:pos x="117" y="12"/>
                </a:cxn>
                <a:cxn ang="0">
                  <a:pos x="167" y="0"/>
                </a:cxn>
                <a:cxn ang="0">
                  <a:pos x="228" y="0"/>
                </a:cxn>
                <a:cxn ang="0">
                  <a:pos x="161" y="63"/>
                </a:cxn>
                <a:cxn ang="0">
                  <a:pos x="179" y="67"/>
                </a:cxn>
                <a:cxn ang="0">
                  <a:pos x="196" y="74"/>
                </a:cxn>
                <a:cxn ang="0">
                  <a:pos x="213" y="83"/>
                </a:cxn>
                <a:cxn ang="0">
                  <a:pos x="226" y="94"/>
                </a:cxn>
                <a:cxn ang="0">
                  <a:pos x="236" y="108"/>
                </a:cxn>
                <a:cxn ang="0">
                  <a:pos x="243" y="123"/>
                </a:cxn>
                <a:cxn ang="0">
                  <a:pos x="245" y="140"/>
                </a:cxn>
                <a:cxn ang="0">
                  <a:pos x="242" y="157"/>
                </a:cxn>
                <a:cxn ang="0">
                  <a:pos x="237" y="171"/>
                </a:cxn>
                <a:cxn ang="0">
                  <a:pos x="226" y="185"/>
                </a:cxn>
                <a:cxn ang="0">
                  <a:pos x="209" y="200"/>
                </a:cxn>
                <a:cxn ang="0">
                  <a:pos x="192" y="209"/>
                </a:cxn>
                <a:cxn ang="0">
                  <a:pos x="176" y="215"/>
                </a:cxn>
                <a:cxn ang="0">
                  <a:pos x="161" y="219"/>
                </a:cxn>
                <a:cxn ang="0">
                  <a:pos x="141" y="220"/>
                </a:cxn>
                <a:cxn ang="0">
                  <a:pos x="91" y="219"/>
                </a:cxn>
                <a:cxn ang="0">
                  <a:pos x="67" y="215"/>
                </a:cxn>
                <a:cxn ang="0">
                  <a:pos x="42" y="204"/>
                </a:cxn>
                <a:cxn ang="0">
                  <a:pos x="22" y="189"/>
                </a:cxn>
                <a:cxn ang="0">
                  <a:pos x="10" y="174"/>
                </a:cxn>
                <a:cxn ang="0">
                  <a:pos x="3" y="157"/>
                </a:cxn>
                <a:cxn ang="0">
                  <a:pos x="0" y="143"/>
                </a:cxn>
                <a:cxn ang="0">
                  <a:pos x="2" y="126"/>
                </a:cxn>
                <a:cxn ang="0">
                  <a:pos x="10" y="106"/>
                </a:cxn>
                <a:cxn ang="0">
                  <a:pos x="26" y="88"/>
                </a:cxn>
                <a:cxn ang="0">
                  <a:pos x="47" y="74"/>
                </a:cxn>
                <a:cxn ang="0">
                  <a:pos x="76" y="64"/>
                </a:cxn>
                <a:cxn ang="0">
                  <a:pos x="30" y="3"/>
                </a:cxn>
              </a:cxnLst>
              <a:rect l="0" t="0" r="r" b="b"/>
              <a:pathLst>
                <a:path w="246" h="221">
                  <a:moveTo>
                    <a:pt x="30" y="3"/>
                  </a:moveTo>
                  <a:lnTo>
                    <a:pt x="69" y="10"/>
                  </a:lnTo>
                  <a:lnTo>
                    <a:pt x="69" y="0"/>
                  </a:lnTo>
                  <a:lnTo>
                    <a:pt x="117" y="12"/>
                  </a:lnTo>
                  <a:lnTo>
                    <a:pt x="117" y="0"/>
                  </a:lnTo>
                  <a:lnTo>
                    <a:pt x="167" y="0"/>
                  </a:lnTo>
                  <a:lnTo>
                    <a:pt x="167" y="11"/>
                  </a:lnTo>
                  <a:lnTo>
                    <a:pt x="228" y="0"/>
                  </a:lnTo>
                  <a:lnTo>
                    <a:pt x="153" y="62"/>
                  </a:lnTo>
                  <a:lnTo>
                    <a:pt x="161" y="63"/>
                  </a:lnTo>
                  <a:lnTo>
                    <a:pt x="169" y="64"/>
                  </a:lnTo>
                  <a:lnTo>
                    <a:pt x="179" y="67"/>
                  </a:lnTo>
                  <a:lnTo>
                    <a:pt x="187" y="70"/>
                  </a:lnTo>
                  <a:lnTo>
                    <a:pt x="196" y="74"/>
                  </a:lnTo>
                  <a:lnTo>
                    <a:pt x="205" y="78"/>
                  </a:lnTo>
                  <a:lnTo>
                    <a:pt x="213" y="83"/>
                  </a:lnTo>
                  <a:lnTo>
                    <a:pt x="220" y="89"/>
                  </a:lnTo>
                  <a:lnTo>
                    <a:pt x="226" y="94"/>
                  </a:lnTo>
                  <a:lnTo>
                    <a:pt x="231" y="101"/>
                  </a:lnTo>
                  <a:lnTo>
                    <a:pt x="236" y="108"/>
                  </a:lnTo>
                  <a:lnTo>
                    <a:pt x="240" y="116"/>
                  </a:lnTo>
                  <a:lnTo>
                    <a:pt x="243" y="123"/>
                  </a:lnTo>
                  <a:lnTo>
                    <a:pt x="244" y="130"/>
                  </a:lnTo>
                  <a:lnTo>
                    <a:pt x="245" y="140"/>
                  </a:lnTo>
                  <a:lnTo>
                    <a:pt x="244" y="150"/>
                  </a:lnTo>
                  <a:lnTo>
                    <a:pt x="242" y="157"/>
                  </a:lnTo>
                  <a:lnTo>
                    <a:pt x="240" y="165"/>
                  </a:lnTo>
                  <a:lnTo>
                    <a:pt x="237" y="171"/>
                  </a:lnTo>
                  <a:lnTo>
                    <a:pt x="232" y="177"/>
                  </a:lnTo>
                  <a:lnTo>
                    <a:pt x="226" y="185"/>
                  </a:lnTo>
                  <a:lnTo>
                    <a:pt x="218" y="193"/>
                  </a:lnTo>
                  <a:lnTo>
                    <a:pt x="209" y="200"/>
                  </a:lnTo>
                  <a:lnTo>
                    <a:pt x="200" y="205"/>
                  </a:lnTo>
                  <a:lnTo>
                    <a:pt x="192" y="209"/>
                  </a:lnTo>
                  <a:lnTo>
                    <a:pt x="184" y="213"/>
                  </a:lnTo>
                  <a:lnTo>
                    <a:pt x="176" y="215"/>
                  </a:lnTo>
                  <a:lnTo>
                    <a:pt x="167" y="217"/>
                  </a:lnTo>
                  <a:lnTo>
                    <a:pt x="161" y="219"/>
                  </a:lnTo>
                  <a:lnTo>
                    <a:pt x="150" y="219"/>
                  </a:lnTo>
                  <a:lnTo>
                    <a:pt x="141" y="220"/>
                  </a:lnTo>
                  <a:lnTo>
                    <a:pt x="99" y="220"/>
                  </a:lnTo>
                  <a:lnTo>
                    <a:pt x="91" y="219"/>
                  </a:lnTo>
                  <a:lnTo>
                    <a:pt x="81" y="218"/>
                  </a:lnTo>
                  <a:lnTo>
                    <a:pt x="67" y="215"/>
                  </a:lnTo>
                  <a:lnTo>
                    <a:pt x="55" y="210"/>
                  </a:lnTo>
                  <a:lnTo>
                    <a:pt x="42" y="204"/>
                  </a:lnTo>
                  <a:lnTo>
                    <a:pt x="31" y="196"/>
                  </a:lnTo>
                  <a:lnTo>
                    <a:pt x="22" y="189"/>
                  </a:lnTo>
                  <a:lnTo>
                    <a:pt x="16" y="183"/>
                  </a:lnTo>
                  <a:lnTo>
                    <a:pt x="10" y="174"/>
                  </a:lnTo>
                  <a:lnTo>
                    <a:pt x="5" y="164"/>
                  </a:lnTo>
                  <a:lnTo>
                    <a:pt x="3" y="157"/>
                  </a:lnTo>
                  <a:lnTo>
                    <a:pt x="1" y="150"/>
                  </a:lnTo>
                  <a:lnTo>
                    <a:pt x="0" y="143"/>
                  </a:lnTo>
                  <a:lnTo>
                    <a:pt x="1" y="137"/>
                  </a:lnTo>
                  <a:lnTo>
                    <a:pt x="2" y="126"/>
                  </a:lnTo>
                  <a:lnTo>
                    <a:pt x="5" y="117"/>
                  </a:lnTo>
                  <a:lnTo>
                    <a:pt x="10" y="106"/>
                  </a:lnTo>
                  <a:lnTo>
                    <a:pt x="18" y="97"/>
                  </a:lnTo>
                  <a:lnTo>
                    <a:pt x="26" y="88"/>
                  </a:lnTo>
                  <a:lnTo>
                    <a:pt x="37" y="80"/>
                  </a:lnTo>
                  <a:lnTo>
                    <a:pt x="47" y="74"/>
                  </a:lnTo>
                  <a:lnTo>
                    <a:pt x="61" y="68"/>
                  </a:lnTo>
                  <a:lnTo>
                    <a:pt x="76" y="64"/>
                  </a:lnTo>
                  <a:lnTo>
                    <a:pt x="86" y="62"/>
                  </a:lnTo>
                  <a:lnTo>
                    <a:pt x="30" y="3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685" name="Rectangle 13"/>
            <p:cNvSpPr>
              <a:spLocks noChangeArrowheads="1"/>
            </p:cNvSpPr>
            <p:nvPr/>
          </p:nvSpPr>
          <p:spPr bwMode="auto">
            <a:xfrm>
              <a:off x="717" y="1440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FranklinGothic" charset="0"/>
                </a:rPr>
                <a:t>A</a:t>
              </a:r>
            </a:p>
          </p:txBody>
        </p:sp>
        <p:sp>
          <p:nvSpPr>
            <p:cNvPr id="2716686" name="Line 14"/>
            <p:cNvSpPr>
              <a:spLocks noChangeShapeType="1"/>
            </p:cNvSpPr>
            <p:nvPr/>
          </p:nvSpPr>
          <p:spPr bwMode="auto">
            <a:xfrm flipH="1">
              <a:off x="614" y="1379"/>
              <a:ext cx="17" cy="13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638300" y="2511425"/>
            <a:ext cx="1444625" cy="517525"/>
            <a:chOff x="1032" y="1458"/>
            <a:chExt cx="910" cy="326"/>
          </a:xfrm>
        </p:grpSpPr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032" y="1458"/>
              <a:ext cx="194" cy="326"/>
              <a:chOff x="1161" y="1458"/>
              <a:chExt cx="218" cy="326"/>
            </a:xfrm>
          </p:grpSpPr>
          <p:sp>
            <p:nvSpPr>
              <p:cNvPr id="2716689" name="AutoShape 17"/>
              <p:cNvSpPr>
                <a:spLocks noChangeArrowheads="1"/>
              </p:cNvSpPr>
              <p:nvPr/>
            </p:nvSpPr>
            <p:spPr bwMode="auto">
              <a:xfrm>
                <a:off x="1161" y="1510"/>
                <a:ext cx="218" cy="274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690" name="AutoShape 18"/>
              <p:cNvSpPr>
                <a:spLocks noChangeArrowheads="1"/>
              </p:cNvSpPr>
              <p:nvPr/>
            </p:nvSpPr>
            <p:spPr bwMode="auto">
              <a:xfrm>
                <a:off x="1214" y="1458"/>
                <a:ext cx="165" cy="49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691" name="AutoShape 19"/>
              <p:cNvSpPr>
                <a:spLocks noChangeArrowheads="1"/>
              </p:cNvSpPr>
              <p:nvPr/>
            </p:nvSpPr>
            <p:spPr bwMode="auto">
              <a:xfrm>
                <a:off x="1205" y="1532"/>
                <a:ext cx="114" cy="18"/>
              </a:xfrm>
              <a:prstGeom prst="parallelogram">
                <a:avLst>
                  <a:gd name="adj" fmla="val 158304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1516" y="1500"/>
              <a:ext cx="189" cy="269"/>
              <a:chOff x="1705" y="1500"/>
              <a:chExt cx="213" cy="269"/>
            </a:xfrm>
          </p:grpSpPr>
          <p:sp>
            <p:nvSpPr>
              <p:cNvPr id="2716693" name="Freeform 21"/>
              <p:cNvSpPr>
                <a:spLocks/>
              </p:cNvSpPr>
              <p:nvPr/>
            </p:nvSpPr>
            <p:spPr bwMode="auto">
              <a:xfrm>
                <a:off x="1843" y="1625"/>
                <a:ext cx="64" cy="144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63" y="0"/>
                  </a:cxn>
                  <a:cxn ang="0">
                    <a:pos x="17" y="143"/>
                  </a:cxn>
                  <a:cxn ang="0">
                    <a:pos x="0" y="143"/>
                  </a:cxn>
                  <a:cxn ang="0">
                    <a:pos x="46" y="0"/>
                  </a:cxn>
                </a:cxnLst>
                <a:rect l="0" t="0" r="r" b="b"/>
                <a:pathLst>
                  <a:path w="64" h="144">
                    <a:moveTo>
                      <a:pt x="46" y="0"/>
                    </a:moveTo>
                    <a:lnTo>
                      <a:pt x="63" y="0"/>
                    </a:lnTo>
                    <a:lnTo>
                      <a:pt x="17" y="143"/>
                    </a:lnTo>
                    <a:lnTo>
                      <a:pt x="0" y="143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694" name="Rectangle 22"/>
              <p:cNvSpPr>
                <a:spLocks noChangeArrowheads="1"/>
              </p:cNvSpPr>
              <p:nvPr/>
            </p:nvSpPr>
            <p:spPr bwMode="auto">
              <a:xfrm>
                <a:off x="1838" y="1625"/>
                <a:ext cx="80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695" name="Rectangle 23"/>
              <p:cNvSpPr>
                <a:spLocks noChangeArrowheads="1"/>
              </p:cNvSpPr>
              <p:nvPr/>
            </p:nvSpPr>
            <p:spPr bwMode="auto">
              <a:xfrm>
                <a:off x="1846" y="1683"/>
                <a:ext cx="60" cy="14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696" name="Rectangle 24"/>
              <p:cNvSpPr>
                <a:spLocks noChangeArrowheads="1"/>
              </p:cNvSpPr>
              <p:nvPr/>
            </p:nvSpPr>
            <p:spPr bwMode="auto">
              <a:xfrm>
                <a:off x="1707" y="1683"/>
                <a:ext cx="79" cy="10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697" name="Oval 25"/>
              <p:cNvSpPr>
                <a:spLocks noChangeArrowheads="1"/>
              </p:cNvSpPr>
              <p:nvPr/>
            </p:nvSpPr>
            <p:spPr bwMode="auto">
              <a:xfrm>
                <a:off x="1769" y="1500"/>
                <a:ext cx="24" cy="27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698" name="Freeform 26"/>
              <p:cNvSpPr>
                <a:spLocks/>
              </p:cNvSpPr>
              <p:nvPr/>
            </p:nvSpPr>
            <p:spPr bwMode="auto">
              <a:xfrm>
                <a:off x="1705" y="1547"/>
                <a:ext cx="146" cy="222"/>
              </a:xfrm>
              <a:custGeom>
                <a:avLst/>
                <a:gdLst/>
                <a:ahLst/>
                <a:cxnLst>
                  <a:cxn ang="0">
                    <a:pos x="1" y="102"/>
                  </a:cxn>
                  <a:cxn ang="0">
                    <a:pos x="1" y="105"/>
                  </a:cxn>
                  <a:cxn ang="0">
                    <a:pos x="0" y="109"/>
                  </a:cxn>
                  <a:cxn ang="0">
                    <a:pos x="0" y="112"/>
                  </a:cxn>
                  <a:cxn ang="0">
                    <a:pos x="1" y="116"/>
                  </a:cxn>
                  <a:cxn ang="0">
                    <a:pos x="3" y="119"/>
                  </a:cxn>
                  <a:cxn ang="0">
                    <a:pos x="6" y="122"/>
                  </a:cxn>
                  <a:cxn ang="0">
                    <a:pos x="9" y="124"/>
                  </a:cxn>
                  <a:cxn ang="0">
                    <a:pos x="12" y="125"/>
                  </a:cxn>
                  <a:cxn ang="0">
                    <a:pos x="16" y="125"/>
                  </a:cxn>
                  <a:cxn ang="0">
                    <a:pos x="95" y="221"/>
                  </a:cxn>
                  <a:cxn ang="0">
                    <a:pos x="120" y="106"/>
                  </a:cxn>
                  <a:cxn ang="0">
                    <a:pos x="119" y="104"/>
                  </a:cxn>
                  <a:cxn ang="0">
                    <a:pos x="118" y="102"/>
                  </a:cxn>
                  <a:cxn ang="0">
                    <a:pos x="116" y="100"/>
                  </a:cxn>
                  <a:cxn ang="0">
                    <a:pos x="114" y="98"/>
                  </a:cxn>
                  <a:cxn ang="0">
                    <a:pos x="111" y="97"/>
                  </a:cxn>
                  <a:cxn ang="0">
                    <a:pos x="108" y="96"/>
                  </a:cxn>
                  <a:cxn ang="0">
                    <a:pos x="106" y="96"/>
                  </a:cxn>
                  <a:cxn ang="0">
                    <a:pos x="103" y="96"/>
                  </a:cxn>
                  <a:cxn ang="0">
                    <a:pos x="70" y="56"/>
                  </a:cxn>
                  <a:cxn ang="0">
                    <a:pos x="135" y="70"/>
                  </a:cxn>
                  <a:cxn ang="0">
                    <a:pos x="137" y="69"/>
                  </a:cxn>
                  <a:cxn ang="0">
                    <a:pos x="139" y="68"/>
                  </a:cxn>
                  <a:cxn ang="0">
                    <a:pos x="142" y="66"/>
                  </a:cxn>
                  <a:cxn ang="0">
                    <a:pos x="144" y="65"/>
                  </a:cxn>
                  <a:cxn ang="0">
                    <a:pos x="144" y="62"/>
                  </a:cxn>
                  <a:cxn ang="0">
                    <a:pos x="145" y="59"/>
                  </a:cxn>
                  <a:cxn ang="0">
                    <a:pos x="144" y="55"/>
                  </a:cxn>
                  <a:cxn ang="0">
                    <a:pos x="143" y="53"/>
                  </a:cxn>
                  <a:cxn ang="0">
                    <a:pos x="141" y="51"/>
                  </a:cxn>
                  <a:cxn ang="0">
                    <a:pos x="139" y="49"/>
                  </a:cxn>
                  <a:cxn ang="0">
                    <a:pos x="136" y="48"/>
                  </a:cxn>
                  <a:cxn ang="0">
                    <a:pos x="92" y="48"/>
                  </a:cxn>
                  <a:cxn ang="0">
                    <a:pos x="84" y="31"/>
                  </a:cxn>
                  <a:cxn ang="0">
                    <a:pos x="85" y="27"/>
                  </a:cxn>
                  <a:cxn ang="0">
                    <a:pos x="85" y="23"/>
                  </a:cxn>
                  <a:cxn ang="0">
                    <a:pos x="85" y="18"/>
                  </a:cxn>
                  <a:cxn ang="0">
                    <a:pos x="84" y="14"/>
                  </a:cxn>
                  <a:cxn ang="0">
                    <a:pos x="83" y="11"/>
                  </a:cxn>
                  <a:cxn ang="0">
                    <a:pos x="80" y="8"/>
                  </a:cxn>
                  <a:cxn ang="0">
                    <a:pos x="77" y="5"/>
                  </a:cxn>
                  <a:cxn ang="0">
                    <a:pos x="74" y="3"/>
                  </a:cxn>
                  <a:cxn ang="0">
                    <a:pos x="70" y="1"/>
                  </a:cxn>
                  <a:cxn ang="0">
                    <a:pos x="65" y="0"/>
                  </a:cxn>
                  <a:cxn ang="0">
                    <a:pos x="61" y="0"/>
                  </a:cxn>
                  <a:cxn ang="0">
                    <a:pos x="56" y="1"/>
                  </a:cxn>
                  <a:cxn ang="0">
                    <a:pos x="52" y="2"/>
                  </a:cxn>
                  <a:cxn ang="0">
                    <a:pos x="47" y="5"/>
                  </a:cxn>
                  <a:cxn ang="0">
                    <a:pos x="44" y="8"/>
                  </a:cxn>
                  <a:cxn ang="0">
                    <a:pos x="41" y="12"/>
                  </a:cxn>
                  <a:cxn ang="0">
                    <a:pos x="39" y="17"/>
                  </a:cxn>
                </a:cxnLst>
                <a:rect l="0" t="0" r="r" b="b"/>
                <a:pathLst>
                  <a:path w="146" h="222">
                    <a:moveTo>
                      <a:pt x="39" y="17"/>
                    </a:moveTo>
                    <a:lnTo>
                      <a:pt x="1" y="102"/>
                    </a:lnTo>
                    <a:lnTo>
                      <a:pt x="1" y="104"/>
                    </a:lnTo>
                    <a:lnTo>
                      <a:pt x="1" y="105"/>
                    </a:lnTo>
                    <a:lnTo>
                      <a:pt x="0" y="106"/>
                    </a:lnTo>
                    <a:lnTo>
                      <a:pt x="0" y="109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9"/>
                    </a:lnTo>
                    <a:lnTo>
                      <a:pt x="5" y="121"/>
                    </a:lnTo>
                    <a:lnTo>
                      <a:pt x="6" y="122"/>
                    </a:lnTo>
                    <a:lnTo>
                      <a:pt x="8" y="123"/>
                    </a:lnTo>
                    <a:lnTo>
                      <a:pt x="9" y="124"/>
                    </a:lnTo>
                    <a:lnTo>
                      <a:pt x="10" y="124"/>
                    </a:lnTo>
                    <a:lnTo>
                      <a:pt x="12" y="125"/>
                    </a:lnTo>
                    <a:lnTo>
                      <a:pt x="14" y="125"/>
                    </a:lnTo>
                    <a:lnTo>
                      <a:pt x="16" y="125"/>
                    </a:lnTo>
                    <a:lnTo>
                      <a:pt x="95" y="125"/>
                    </a:lnTo>
                    <a:lnTo>
                      <a:pt x="95" y="221"/>
                    </a:lnTo>
                    <a:lnTo>
                      <a:pt x="120" y="221"/>
                    </a:lnTo>
                    <a:lnTo>
                      <a:pt x="120" y="106"/>
                    </a:lnTo>
                    <a:lnTo>
                      <a:pt x="120" y="105"/>
                    </a:lnTo>
                    <a:lnTo>
                      <a:pt x="119" y="104"/>
                    </a:lnTo>
                    <a:lnTo>
                      <a:pt x="118" y="102"/>
                    </a:lnTo>
                    <a:lnTo>
                      <a:pt x="118" y="102"/>
                    </a:lnTo>
                    <a:lnTo>
                      <a:pt x="117" y="101"/>
                    </a:lnTo>
                    <a:lnTo>
                      <a:pt x="116" y="100"/>
                    </a:lnTo>
                    <a:lnTo>
                      <a:pt x="115" y="99"/>
                    </a:lnTo>
                    <a:lnTo>
                      <a:pt x="114" y="98"/>
                    </a:lnTo>
                    <a:lnTo>
                      <a:pt x="113" y="98"/>
                    </a:lnTo>
                    <a:lnTo>
                      <a:pt x="111" y="97"/>
                    </a:lnTo>
                    <a:lnTo>
                      <a:pt x="110" y="97"/>
                    </a:lnTo>
                    <a:lnTo>
                      <a:pt x="108" y="96"/>
                    </a:lnTo>
                    <a:lnTo>
                      <a:pt x="107" y="96"/>
                    </a:lnTo>
                    <a:lnTo>
                      <a:pt x="106" y="96"/>
                    </a:lnTo>
                    <a:lnTo>
                      <a:pt x="104" y="96"/>
                    </a:lnTo>
                    <a:lnTo>
                      <a:pt x="103" y="96"/>
                    </a:lnTo>
                    <a:lnTo>
                      <a:pt x="57" y="94"/>
                    </a:lnTo>
                    <a:lnTo>
                      <a:pt x="70" y="56"/>
                    </a:lnTo>
                    <a:lnTo>
                      <a:pt x="79" y="70"/>
                    </a:lnTo>
                    <a:lnTo>
                      <a:pt x="135" y="70"/>
                    </a:lnTo>
                    <a:lnTo>
                      <a:pt x="136" y="69"/>
                    </a:lnTo>
                    <a:lnTo>
                      <a:pt x="137" y="69"/>
                    </a:lnTo>
                    <a:lnTo>
                      <a:pt x="139" y="68"/>
                    </a:lnTo>
                    <a:lnTo>
                      <a:pt x="139" y="68"/>
                    </a:lnTo>
                    <a:lnTo>
                      <a:pt x="140" y="67"/>
                    </a:lnTo>
                    <a:lnTo>
                      <a:pt x="142" y="66"/>
                    </a:lnTo>
                    <a:lnTo>
                      <a:pt x="142" y="65"/>
                    </a:lnTo>
                    <a:lnTo>
                      <a:pt x="144" y="65"/>
                    </a:lnTo>
                    <a:lnTo>
                      <a:pt x="144" y="63"/>
                    </a:lnTo>
                    <a:lnTo>
                      <a:pt x="144" y="62"/>
                    </a:lnTo>
                    <a:lnTo>
                      <a:pt x="145" y="61"/>
                    </a:lnTo>
                    <a:lnTo>
                      <a:pt x="145" y="59"/>
                    </a:lnTo>
                    <a:lnTo>
                      <a:pt x="145" y="57"/>
                    </a:lnTo>
                    <a:lnTo>
                      <a:pt x="144" y="55"/>
                    </a:lnTo>
                    <a:lnTo>
                      <a:pt x="144" y="54"/>
                    </a:lnTo>
                    <a:lnTo>
                      <a:pt x="143" y="53"/>
                    </a:lnTo>
                    <a:lnTo>
                      <a:pt x="142" y="52"/>
                    </a:lnTo>
                    <a:lnTo>
                      <a:pt x="141" y="51"/>
                    </a:lnTo>
                    <a:lnTo>
                      <a:pt x="140" y="50"/>
                    </a:lnTo>
                    <a:lnTo>
                      <a:pt x="139" y="49"/>
                    </a:lnTo>
                    <a:lnTo>
                      <a:pt x="138" y="48"/>
                    </a:lnTo>
                    <a:lnTo>
                      <a:pt x="136" y="48"/>
                    </a:lnTo>
                    <a:lnTo>
                      <a:pt x="135" y="48"/>
                    </a:lnTo>
                    <a:lnTo>
                      <a:pt x="92" y="48"/>
                    </a:lnTo>
                    <a:lnTo>
                      <a:pt x="83" y="33"/>
                    </a:lnTo>
                    <a:lnTo>
                      <a:pt x="84" y="31"/>
                    </a:lnTo>
                    <a:lnTo>
                      <a:pt x="85" y="29"/>
                    </a:lnTo>
                    <a:lnTo>
                      <a:pt x="85" y="27"/>
                    </a:lnTo>
                    <a:lnTo>
                      <a:pt x="85" y="25"/>
                    </a:lnTo>
                    <a:lnTo>
                      <a:pt x="85" y="23"/>
                    </a:lnTo>
                    <a:lnTo>
                      <a:pt x="85" y="21"/>
                    </a:lnTo>
                    <a:lnTo>
                      <a:pt x="85" y="18"/>
                    </a:lnTo>
                    <a:lnTo>
                      <a:pt x="85" y="16"/>
                    </a:lnTo>
                    <a:lnTo>
                      <a:pt x="84" y="14"/>
                    </a:lnTo>
                    <a:lnTo>
                      <a:pt x="84" y="13"/>
                    </a:lnTo>
                    <a:lnTo>
                      <a:pt x="83" y="11"/>
                    </a:lnTo>
                    <a:lnTo>
                      <a:pt x="82" y="10"/>
                    </a:lnTo>
                    <a:lnTo>
                      <a:pt x="80" y="8"/>
                    </a:lnTo>
                    <a:lnTo>
                      <a:pt x="79" y="7"/>
                    </a:lnTo>
                    <a:lnTo>
                      <a:pt x="77" y="5"/>
                    </a:lnTo>
                    <a:lnTo>
                      <a:pt x="76" y="4"/>
                    </a:lnTo>
                    <a:lnTo>
                      <a:pt x="74" y="3"/>
                    </a:lnTo>
                    <a:lnTo>
                      <a:pt x="72" y="2"/>
                    </a:lnTo>
                    <a:lnTo>
                      <a:pt x="70" y="1"/>
                    </a:lnTo>
                    <a:lnTo>
                      <a:pt x="67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6" y="1"/>
                    </a:lnTo>
                    <a:lnTo>
                      <a:pt x="54" y="1"/>
                    </a:lnTo>
                    <a:lnTo>
                      <a:pt x="52" y="2"/>
                    </a:lnTo>
                    <a:lnTo>
                      <a:pt x="50" y="3"/>
                    </a:lnTo>
                    <a:lnTo>
                      <a:pt x="47" y="5"/>
                    </a:lnTo>
                    <a:lnTo>
                      <a:pt x="46" y="7"/>
                    </a:lnTo>
                    <a:lnTo>
                      <a:pt x="44" y="8"/>
                    </a:lnTo>
                    <a:lnTo>
                      <a:pt x="43" y="10"/>
                    </a:lnTo>
                    <a:lnTo>
                      <a:pt x="41" y="12"/>
                    </a:lnTo>
                    <a:lnTo>
                      <a:pt x="40" y="14"/>
                    </a:lnTo>
                    <a:lnTo>
                      <a:pt x="39" y="17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6699" name="Freeform 27"/>
            <p:cNvSpPr>
              <a:spLocks/>
            </p:cNvSpPr>
            <p:nvPr/>
          </p:nvSpPr>
          <p:spPr bwMode="auto">
            <a:xfrm>
              <a:off x="1756" y="1468"/>
              <a:ext cx="186" cy="306"/>
            </a:xfrm>
            <a:custGeom>
              <a:avLst/>
              <a:gdLst/>
              <a:ahLst/>
              <a:cxnLst>
                <a:cxn ang="0">
                  <a:pos x="208" y="276"/>
                </a:cxn>
                <a:cxn ang="0">
                  <a:pos x="192" y="276"/>
                </a:cxn>
                <a:cxn ang="0">
                  <a:pos x="165" y="241"/>
                </a:cxn>
                <a:cxn ang="0">
                  <a:pos x="127" y="177"/>
                </a:cxn>
                <a:cxn ang="0">
                  <a:pos x="116" y="149"/>
                </a:cxn>
                <a:cxn ang="0">
                  <a:pos x="119" y="129"/>
                </a:cxn>
                <a:cxn ang="0">
                  <a:pos x="128" y="125"/>
                </a:cxn>
                <a:cxn ang="0">
                  <a:pos x="143" y="135"/>
                </a:cxn>
                <a:cxn ang="0">
                  <a:pos x="162" y="147"/>
                </a:cxn>
                <a:cxn ang="0">
                  <a:pos x="171" y="147"/>
                </a:cxn>
                <a:cxn ang="0">
                  <a:pos x="173" y="141"/>
                </a:cxn>
                <a:cxn ang="0">
                  <a:pos x="164" y="129"/>
                </a:cxn>
                <a:cxn ang="0">
                  <a:pos x="141" y="113"/>
                </a:cxn>
                <a:cxn ang="0">
                  <a:pos x="132" y="91"/>
                </a:cxn>
                <a:cxn ang="0">
                  <a:pos x="128" y="72"/>
                </a:cxn>
                <a:cxn ang="0">
                  <a:pos x="118" y="59"/>
                </a:cxn>
                <a:cxn ang="0">
                  <a:pos x="114" y="50"/>
                </a:cxn>
                <a:cxn ang="0">
                  <a:pos x="119" y="38"/>
                </a:cxn>
                <a:cxn ang="0">
                  <a:pos x="124" y="25"/>
                </a:cxn>
                <a:cxn ang="0">
                  <a:pos x="120" y="9"/>
                </a:cxn>
                <a:cxn ang="0">
                  <a:pos x="110" y="1"/>
                </a:cxn>
                <a:cxn ang="0">
                  <a:pos x="94" y="3"/>
                </a:cxn>
                <a:cxn ang="0">
                  <a:pos x="88" y="13"/>
                </a:cxn>
                <a:cxn ang="0">
                  <a:pos x="88" y="24"/>
                </a:cxn>
                <a:cxn ang="0">
                  <a:pos x="92" y="37"/>
                </a:cxn>
                <a:cxn ang="0">
                  <a:pos x="92" y="49"/>
                </a:cxn>
                <a:cxn ang="0">
                  <a:pos x="81" y="59"/>
                </a:cxn>
                <a:cxn ang="0">
                  <a:pos x="68" y="67"/>
                </a:cxn>
                <a:cxn ang="0">
                  <a:pos x="58" y="79"/>
                </a:cxn>
                <a:cxn ang="0">
                  <a:pos x="48" y="104"/>
                </a:cxn>
                <a:cxn ang="0">
                  <a:pos x="43" y="128"/>
                </a:cxn>
                <a:cxn ang="0">
                  <a:pos x="42" y="153"/>
                </a:cxn>
                <a:cxn ang="0">
                  <a:pos x="43" y="166"/>
                </a:cxn>
                <a:cxn ang="0">
                  <a:pos x="51" y="170"/>
                </a:cxn>
                <a:cxn ang="0">
                  <a:pos x="55" y="166"/>
                </a:cxn>
                <a:cxn ang="0">
                  <a:pos x="55" y="139"/>
                </a:cxn>
                <a:cxn ang="0">
                  <a:pos x="58" y="122"/>
                </a:cxn>
                <a:cxn ang="0">
                  <a:pos x="67" y="114"/>
                </a:cxn>
                <a:cxn ang="0">
                  <a:pos x="73" y="120"/>
                </a:cxn>
                <a:cxn ang="0">
                  <a:pos x="71" y="147"/>
                </a:cxn>
                <a:cxn ang="0">
                  <a:pos x="64" y="175"/>
                </a:cxn>
                <a:cxn ang="0">
                  <a:pos x="55" y="206"/>
                </a:cxn>
                <a:cxn ang="0">
                  <a:pos x="34" y="237"/>
                </a:cxn>
                <a:cxn ang="0">
                  <a:pos x="8" y="268"/>
                </a:cxn>
                <a:cxn ang="0">
                  <a:pos x="0" y="285"/>
                </a:cxn>
                <a:cxn ang="0">
                  <a:pos x="20" y="305"/>
                </a:cxn>
                <a:cxn ang="0">
                  <a:pos x="34" y="302"/>
                </a:cxn>
                <a:cxn ang="0">
                  <a:pos x="24" y="289"/>
                </a:cxn>
                <a:cxn ang="0">
                  <a:pos x="31" y="272"/>
                </a:cxn>
                <a:cxn ang="0">
                  <a:pos x="64" y="234"/>
                </a:cxn>
                <a:cxn ang="0">
                  <a:pos x="88" y="206"/>
                </a:cxn>
                <a:cxn ang="0">
                  <a:pos x="99" y="200"/>
                </a:cxn>
                <a:cxn ang="0">
                  <a:pos x="114" y="209"/>
                </a:cxn>
                <a:cxn ang="0">
                  <a:pos x="148" y="255"/>
                </a:cxn>
                <a:cxn ang="0">
                  <a:pos x="175" y="294"/>
                </a:cxn>
                <a:cxn ang="0">
                  <a:pos x="186" y="297"/>
                </a:cxn>
                <a:cxn ang="0">
                  <a:pos x="200" y="287"/>
                </a:cxn>
              </a:cxnLst>
              <a:rect l="0" t="0" r="r" b="b"/>
              <a:pathLst>
                <a:path w="209" h="306">
                  <a:moveTo>
                    <a:pt x="207" y="281"/>
                  </a:moveTo>
                  <a:lnTo>
                    <a:pt x="208" y="276"/>
                  </a:lnTo>
                  <a:lnTo>
                    <a:pt x="200" y="277"/>
                  </a:lnTo>
                  <a:lnTo>
                    <a:pt x="192" y="276"/>
                  </a:lnTo>
                  <a:lnTo>
                    <a:pt x="182" y="268"/>
                  </a:lnTo>
                  <a:lnTo>
                    <a:pt x="165" y="241"/>
                  </a:lnTo>
                  <a:lnTo>
                    <a:pt x="140" y="200"/>
                  </a:lnTo>
                  <a:lnTo>
                    <a:pt x="127" y="177"/>
                  </a:lnTo>
                  <a:lnTo>
                    <a:pt x="118" y="159"/>
                  </a:lnTo>
                  <a:lnTo>
                    <a:pt x="116" y="149"/>
                  </a:lnTo>
                  <a:lnTo>
                    <a:pt x="116" y="137"/>
                  </a:lnTo>
                  <a:lnTo>
                    <a:pt x="119" y="129"/>
                  </a:lnTo>
                  <a:lnTo>
                    <a:pt x="124" y="125"/>
                  </a:lnTo>
                  <a:lnTo>
                    <a:pt x="128" y="125"/>
                  </a:lnTo>
                  <a:lnTo>
                    <a:pt x="133" y="128"/>
                  </a:lnTo>
                  <a:lnTo>
                    <a:pt x="143" y="135"/>
                  </a:lnTo>
                  <a:lnTo>
                    <a:pt x="154" y="143"/>
                  </a:lnTo>
                  <a:lnTo>
                    <a:pt x="162" y="147"/>
                  </a:lnTo>
                  <a:lnTo>
                    <a:pt x="167" y="149"/>
                  </a:lnTo>
                  <a:lnTo>
                    <a:pt x="171" y="147"/>
                  </a:lnTo>
                  <a:lnTo>
                    <a:pt x="174" y="143"/>
                  </a:lnTo>
                  <a:lnTo>
                    <a:pt x="173" y="141"/>
                  </a:lnTo>
                  <a:lnTo>
                    <a:pt x="171" y="137"/>
                  </a:lnTo>
                  <a:lnTo>
                    <a:pt x="164" y="129"/>
                  </a:lnTo>
                  <a:lnTo>
                    <a:pt x="149" y="120"/>
                  </a:lnTo>
                  <a:lnTo>
                    <a:pt x="141" y="113"/>
                  </a:lnTo>
                  <a:lnTo>
                    <a:pt x="136" y="104"/>
                  </a:lnTo>
                  <a:lnTo>
                    <a:pt x="132" y="91"/>
                  </a:lnTo>
                  <a:lnTo>
                    <a:pt x="131" y="78"/>
                  </a:lnTo>
                  <a:lnTo>
                    <a:pt x="128" y="72"/>
                  </a:lnTo>
                  <a:lnTo>
                    <a:pt x="124" y="66"/>
                  </a:lnTo>
                  <a:lnTo>
                    <a:pt x="118" y="59"/>
                  </a:lnTo>
                  <a:lnTo>
                    <a:pt x="114" y="55"/>
                  </a:lnTo>
                  <a:lnTo>
                    <a:pt x="114" y="50"/>
                  </a:lnTo>
                  <a:lnTo>
                    <a:pt x="116" y="42"/>
                  </a:lnTo>
                  <a:lnTo>
                    <a:pt x="119" y="38"/>
                  </a:lnTo>
                  <a:lnTo>
                    <a:pt x="122" y="33"/>
                  </a:lnTo>
                  <a:lnTo>
                    <a:pt x="124" y="25"/>
                  </a:lnTo>
                  <a:lnTo>
                    <a:pt x="122" y="16"/>
                  </a:lnTo>
                  <a:lnTo>
                    <a:pt x="120" y="9"/>
                  </a:lnTo>
                  <a:lnTo>
                    <a:pt x="116" y="4"/>
                  </a:lnTo>
                  <a:lnTo>
                    <a:pt x="110" y="1"/>
                  </a:lnTo>
                  <a:lnTo>
                    <a:pt x="101" y="0"/>
                  </a:lnTo>
                  <a:lnTo>
                    <a:pt x="94" y="3"/>
                  </a:lnTo>
                  <a:lnTo>
                    <a:pt x="90" y="7"/>
                  </a:lnTo>
                  <a:lnTo>
                    <a:pt x="88" y="13"/>
                  </a:lnTo>
                  <a:lnTo>
                    <a:pt x="86" y="18"/>
                  </a:lnTo>
                  <a:lnTo>
                    <a:pt x="88" y="24"/>
                  </a:lnTo>
                  <a:lnTo>
                    <a:pt x="90" y="32"/>
                  </a:lnTo>
                  <a:lnTo>
                    <a:pt x="92" y="37"/>
                  </a:lnTo>
                  <a:lnTo>
                    <a:pt x="93" y="42"/>
                  </a:lnTo>
                  <a:lnTo>
                    <a:pt x="92" y="49"/>
                  </a:lnTo>
                  <a:lnTo>
                    <a:pt x="88" y="54"/>
                  </a:lnTo>
                  <a:lnTo>
                    <a:pt x="81" y="59"/>
                  </a:lnTo>
                  <a:lnTo>
                    <a:pt x="73" y="63"/>
                  </a:lnTo>
                  <a:lnTo>
                    <a:pt x="68" y="67"/>
                  </a:lnTo>
                  <a:lnTo>
                    <a:pt x="63" y="72"/>
                  </a:lnTo>
                  <a:lnTo>
                    <a:pt x="58" y="79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4" y="114"/>
                  </a:lnTo>
                  <a:lnTo>
                    <a:pt x="43" y="128"/>
                  </a:lnTo>
                  <a:lnTo>
                    <a:pt x="42" y="143"/>
                  </a:lnTo>
                  <a:lnTo>
                    <a:pt x="42" y="153"/>
                  </a:lnTo>
                  <a:lnTo>
                    <a:pt x="42" y="160"/>
                  </a:lnTo>
                  <a:lnTo>
                    <a:pt x="43" y="166"/>
                  </a:lnTo>
                  <a:lnTo>
                    <a:pt x="46" y="168"/>
                  </a:lnTo>
                  <a:lnTo>
                    <a:pt x="51" y="170"/>
                  </a:lnTo>
                  <a:lnTo>
                    <a:pt x="54" y="168"/>
                  </a:lnTo>
                  <a:lnTo>
                    <a:pt x="55" y="166"/>
                  </a:lnTo>
                  <a:lnTo>
                    <a:pt x="55" y="155"/>
                  </a:lnTo>
                  <a:lnTo>
                    <a:pt x="55" y="139"/>
                  </a:lnTo>
                  <a:lnTo>
                    <a:pt x="56" y="129"/>
                  </a:lnTo>
                  <a:lnTo>
                    <a:pt x="58" y="122"/>
                  </a:lnTo>
                  <a:lnTo>
                    <a:pt x="61" y="116"/>
                  </a:lnTo>
                  <a:lnTo>
                    <a:pt x="67" y="114"/>
                  </a:lnTo>
                  <a:lnTo>
                    <a:pt x="72" y="116"/>
                  </a:lnTo>
                  <a:lnTo>
                    <a:pt x="73" y="120"/>
                  </a:lnTo>
                  <a:lnTo>
                    <a:pt x="72" y="131"/>
                  </a:lnTo>
                  <a:lnTo>
                    <a:pt x="71" y="147"/>
                  </a:lnTo>
                  <a:lnTo>
                    <a:pt x="68" y="162"/>
                  </a:lnTo>
                  <a:lnTo>
                    <a:pt x="64" y="175"/>
                  </a:lnTo>
                  <a:lnTo>
                    <a:pt x="60" y="192"/>
                  </a:lnTo>
                  <a:lnTo>
                    <a:pt x="55" y="206"/>
                  </a:lnTo>
                  <a:lnTo>
                    <a:pt x="43" y="225"/>
                  </a:lnTo>
                  <a:lnTo>
                    <a:pt x="34" y="237"/>
                  </a:lnTo>
                  <a:lnTo>
                    <a:pt x="18" y="255"/>
                  </a:lnTo>
                  <a:lnTo>
                    <a:pt x="8" y="268"/>
                  </a:lnTo>
                  <a:lnTo>
                    <a:pt x="0" y="280"/>
                  </a:lnTo>
                  <a:lnTo>
                    <a:pt x="0" y="285"/>
                  </a:lnTo>
                  <a:lnTo>
                    <a:pt x="8" y="294"/>
                  </a:lnTo>
                  <a:lnTo>
                    <a:pt x="20" y="305"/>
                  </a:lnTo>
                  <a:lnTo>
                    <a:pt x="31" y="305"/>
                  </a:lnTo>
                  <a:lnTo>
                    <a:pt x="34" y="302"/>
                  </a:lnTo>
                  <a:lnTo>
                    <a:pt x="29" y="296"/>
                  </a:lnTo>
                  <a:lnTo>
                    <a:pt x="24" y="289"/>
                  </a:lnTo>
                  <a:lnTo>
                    <a:pt x="24" y="284"/>
                  </a:lnTo>
                  <a:lnTo>
                    <a:pt x="31" y="272"/>
                  </a:lnTo>
                  <a:lnTo>
                    <a:pt x="44" y="259"/>
                  </a:lnTo>
                  <a:lnTo>
                    <a:pt x="64" y="234"/>
                  </a:lnTo>
                  <a:lnTo>
                    <a:pt x="81" y="213"/>
                  </a:lnTo>
                  <a:lnTo>
                    <a:pt x="88" y="206"/>
                  </a:lnTo>
                  <a:lnTo>
                    <a:pt x="92" y="201"/>
                  </a:lnTo>
                  <a:lnTo>
                    <a:pt x="99" y="200"/>
                  </a:lnTo>
                  <a:lnTo>
                    <a:pt x="106" y="204"/>
                  </a:lnTo>
                  <a:lnTo>
                    <a:pt x="114" y="209"/>
                  </a:lnTo>
                  <a:lnTo>
                    <a:pt x="130" y="230"/>
                  </a:lnTo>
                  <a:lnTo>
                    <a:pt x="148" y="255"/>
                  </a:lnTo>
                  <a:lnTo>
                    <a:pt x="165" y="280"/>
                  </a:lnTo>
                  <a:lnTo>
                    <a:pt x="175" y="294"/>
                  </a:lnTo>
                  <a:lnTo>
                    <a:pt x="179" y="297"/>
                  </a:lnTo>
                  <a:lnTo>
                    <a:pt x="186" y="297"/>
                  </a:lnTo>
                  <a:lnTo>
                    <a:pt x="192" y="292"/>
                  </a:lnTo>
                  <a:lnTo>
                    <a:pt x="200" y="287"/>
                  </a:lnTo>
                  <a:lnTo>
                    <a:pt x="207" y="281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1232" y="1458"/>
              <a:ext cx="241" cy="326"/>
              <a:chOff x="1386" y="1458"/>
              <a:chExt cx="271" cy="326"/>
            </a:xfrm>
          </p:grpSpPr>
          <p:grpSp>
            <p:nvGrpSpPr>
              <p:cNvPr id="7" name="Group 29"/>
              <p:cNvGrpSpPr>
                <a:grpSpLocks/>
              </p:cNvGrpSpPr>
              <p:nvPr/>
            </p:nvGrpSpPr>
            <p:grpSpPr bwMode="auto">
              <a:xfrm>
                <a:off x="1386" y="1458"/>
                <a:ext cx="271" cy="326"/>
                <a:chOff x="1386" y="1458"/>
                <a:chExt cx="271" cy="326"/>
              </a:xfrm>
            </p:grpSpPr>
            <p:sp>
              <p:nvSpPr>
                <p:cNvPr id="2716702" name="AutoShape 30"/>
                <p:cNvSpPr>
                  <a:spLocks noChangeArrowheads="1"/>
                </p:cNvSpPr>
                <p:nvPr/>
              </p:nvSpPr>
              <p:spPr bwMode="auto">
                <a:xfrm>
                  <a:off x="1386" y="1510"/>
                  <a:ext cx="271" cy="27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6703" name="AutoShape 31"/>
                <p:cNvSpPr>
                  <a:spLocks noChangeArrowheads="1"/>
                </p:cNvSpPr>
                <p:nvPr/>
              </p:nvSpPr>
              <p:spPr bwMode="auto">
                <a:xfrm>
                  <a:off x="1450" y="1458"/>
                  <a:ext cx="207" cy="49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16704" name="Oval 32"/>
              <p:cNvSpPr>
                <a:spLocks noChangeArrowheads="1"/>
              </p:cNvSpPr>
              <p:nvPr/>
            </p:nvSpPr>
            <p:spPr bwMode="auto">
              <a:xfrm>
                <a:off x="1472" y="1486"/>
                <a:ext cx="27" cy="8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05" name="AutoShape 33"/>
              <p:cNvSpPr>
                <a:spLocks noChangeArrowheads="1"/>
              </p:cNvSpPr>
              <p:nvPr/>
            </p:nvSpPr>
            <p:spPr bwMode="auto">
              <a:xfrm>
                <a:off x="1418" y="1640"/>
                <a:ext cx="145" cy="59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3321050" y="3046413"/>
            <a:ext cx="1441450" cy="517525"/>
            <a:chOff x="2353" y="1795"/>
            <a:chExt cx="1022" cy="326"/>
          </a:xfrm>
        </p:grpSpPr>
        <p:grpSp>
          <p:nvGrpSpPr>
            <p:cNvPr id="9" name="Group 35"/>
            <p:cNvGrpSpPr>
              <a:grpSpLocks/>
            </p:cNvGrpSpPr>
            <p:nvPr/>
          </p:nvGrpSpPr>
          <p:grpSpPr bwMode="auto">
            <a:xfrm>
              <a:off x="2353" y="1795"/>
              <a:ext cx="217" cy="326"/>
              <a:chOff x="2353" y="1795"/>
              <a:chExt cx="217" cy="326"/>
            </a:xfrm>
          </p:grpSpPr>
          <p:sp>
            <p:nvSpPr>
              <p:cNvPr id="2716708" name="AutoShape 36"/>
              <p:cNvSpPr>
                <a:spLocks noChangeArrowheads="1"/>
              </p:cNvSpPr>
              <p:nvPr/>
            </p:nvSpPr>
            <p:spPr bwMode="auto">
              <a:xfrm>
                <a:off x="2353" y="1849"/>
                <a:ext cx="217" cy="272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09" name="AutoShape 37"/>
              <p:cNvSpPr>
                <a:spLocks noChangeArrowheads="1"/>
              </p:cNvSpPr>
              <p:nvPr/>
            </p:nvSpPr>
            <p:spPr bwMode="auto">
              <a:xfrm>
                <a:off x="2404" y="1795"/>
                <a:ext cx="166" cy="49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10" name="AutoShape 38"/>
              <p:cNvSpPr>
                <a:spLocks noChangeArrowheads="1"/>
              </p:cNvSpPr>
              <p:nvPr/>
            </p:nvSpPr>
            <p:spPr bwMode="auto">
              <a:xfrm>
                <a:off x="2396" y="1869"/>
                <a:ext cx="111" cy="18"/>
              </a:xfrm>
              <a:prstGeom prst="parallelogram">
                <a:avLst>
                  <a:gd name="adj" fmla="val 154138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2897" y="1838"/>
              <a:ext cx="211" cy="270"/>
              <a:chOff x="2897" y="1838"/>
              <a:chExt cx="211" cy="270"/>
            </a:xfrm>
          </p:grpSpPr>
          <p:sp>
            <p:nvSpPr>
              <p:cNvPr id="2716712" name="Freeform 40"/>
              <p:cNvSpPr>
                <a:spLocks/>
              </p:cNvSpPr>
              <p:nvPr/>
            </p:nvSpPr>
            <p:spPr bwMode="auto">
              <a:xfrm>
                <a:off x="3033" y="1963"/>
                <a:ext cx="64" cy="14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63" y="0"/>
                  </a:cxn>
                  <a:cxn ang="0">
                    <a:pos x="17" y="144"/>
                  </a:cxn>
                  <a:cxn ang="0">
                    <a:pos x="0" y="144"/>
                  </a:cxn>
                  <a:cxn ang="0">
                    <a:pos x="46" y="0"/>
                  </a:cxn>
                </a:cxnLst>
                <a:rect l="0" t="0" r="r" b="b"/>
                <a:pathLst>
                  <a:path w="64" h="145">
                    <a:moveTo>
                      <a:pt x="46" y="0"/>
                    </a:moveTo>
                    <a:lnTo>
                      <a:pt x="63" y="0"/>
                    </a:lnTo>
                    <a:lnTo>
                      <a:pt x="17" y="144"/>
                    </a:lnTo>
                    <a:lnTo>
                      <a:pt x="0" y="144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13" name="Rectangle 41"/>
              <p:cNvSpPr>
                <a:spLocks noChangeArrowheads="1"/>
              </p:cNvSpPr>
              <p:nvPr/>
            </p:nvSpPr>
            <p:spPr bwMode="auto">
              <a:xfrm>
                <a:off x="3028" y="1963"/>
                <a:ext cx="80" cy="11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14" name="Rectangle 42"/>
              <p:cNvSpPr>
                <a:spLocks noChangeArrowheads="1"/>
              </p:cNvSpPr>
              <p:nvPr/>
            </p:nvSpPr>
            <p:spPr bwMode="auto">
              <a:xfrm>
                <a:off x="3036" y="2022"/>
                <a:ext cx="60" cy="14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15" name="Rectangle 43"/>
              <p:cNvSpPr>
                <a:spLocks noChangeArrowheads="1"/>
              </p:cNvSpPr>
              <p:nvPr/>
            </p:nvSpPr>
            <p:spPr bwMode="auto">
              <a:xfrm>
                <a:off x="2898" y="2022"/>
                <a:ext cx="78" cy="9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16" name="Oval 44"/>
              <p:cNvSpPr>
                <a:spLocks noChangeArrowheads="1"/>
              </p:cNvSpPr>
              <p:nvPr/>
            </p:nvSpPr>
            <p:spPr bwMode="auto">
              <a:xfrm>
                <a:off x="2959" y="1838"/>
                <a:ext cx="24" cy="27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17" name="Freeform 45"/>
              <p:cNvSpPr>
                <a:spLocks/>
              </p:cNvSpPr>
              <p:nvPr/>
            </p:nvSpPr>
            <p:spPr bwMode="auto">
              <a:xfrm>
                <a:off x="2897" y="1884"/>
                <a:ext cx="144" cy="224"/>
              </a:xfrm>
              <a:custGeom>
                <a:avLst/>
                <a:gdLst/>
                <a:ahLst/>
                <a:cxnLst>
                  <a:cxn ang="0">
                    <a:pos x="1" y="103"/>
                  </a:cxn>
                  <a:cxn ang="0">
                    <a:pos x="1" y="106"/>
                  </a:cxn>
                  <a:cxn ang="0">
                    <a:pos x="0" y="110"/>
                  </a:cxn>
                  <a:cxn ang="0">
                    <a:pos x="0" y="113"/>
                  </a:cxn>
                  <a:cxn ang="0">
                    <a:pos x="1" y="117"/>
                  </a:cxn>
                  <a:cxn ang="0">
                    <a:pos x="3" y="120"/>
                  </a:cxn>
                  <a:cxn ang="0">
                    <a:pos x="6" y="123"/>
                  </a:cxn>
                  <a:cxn ang="0">
                    <a:pos x="9" y="125"/>
                  </a:cxn>
                  <a:cxn ang="0">
                    <a:pos x="11" y="126"/>
                  </a:cxn>
                  <a:cxn ang="0">
                    <a:pos x="15" y="126"/>
                  </a:cxn>
                  <a:cxn ang="0">
                    <a:pos x="93" y="223"/>
                  </a:cxn>
                  <a:cxn ang="0">
                    <a:pos x="118" y="107"/>
                  </a:cxn>
                  <a:cxn ang="0">
                    <a:pos x="117" y="105"/>
                  </a:cxn>
                  <a:cxn ang="0">
                    <a:pos x="116" y="103"/>
                  </a:cxn>
                  <a:cxn ang="0">
                    <a:pos x="114" y="101"/>
                  </a:cxn>
                  <a:cxn ang="0">
                    <a:pos x="112" y="99"/>
                  </a:cxn>
                  <a:cxn ang="0">
                    <a:pos x="110" y="98"/>
                  </a:cxn>
                  <a:cxn ang="0">
                    <a:pos x="107" y="97"/>
                  </a:cxn>
                  <a:cxn ang="0">
                    <a:pos x="104" y="97"/>
                  </a:cxn>
                  <a:cxn ang="0">
                    <a:pos x="102" y="97"/>
                  </a:cxn>
                  <a:cxn ang="0">
                    <a:pos x="69" y="57"/>
                  </a:cxn>
                  <a:cxn ang="0">
                    <a:pos x="133" y="70"/>
                  </a:cxn>
                  <a:cxn ang="0">
                    <a:pos x="135" y="70"/>
                  </a:cxn>
                  <a:cxn ang="0">
                    <a:pos x="137" y="69"/>
                  </a:cxn>
                  <a:cxn ang="0">
                    <a:pos x="140" y="67"/>
                  </a:cxn>
                  <a:cxn ang="0">
                    <a:pos x="142" y="65"/>
                  </a:cxn>
                  <a:cxn ang="0">
                    <a:pos x="142" y="62"/>
                  </a:cxn>
                  <a:cxn ang="0">
                    <a:pos x="143" y="59"/>
                  </a:cxn>
                  <a:cxn ang="0">
                    <a:pos x="142" y="56"/>
                  </a:cxn>
                  <a:cxn ang="0">
                    <a:pos x="141" y="53"/>
                  </a:cxn>
                  <a:cxn ang="0">
                    <a:pos x="139" y="51"/>
                  </a:cxn>
                  <a:cxn ang="0">
                    <a:pos x="137" y="49"/>
                  </a:cxn>
                  <a:cxn ang="0">
                    <a:pos x="134" y="49"/>
                  </a:cxn>
                  <a:cxn ang="0">
                    <a:pos x="91" y="49"/>
                  </a:cxn>
                  <a:cxn ang="0">
                    <a:pos x="83" y="32"/>
                  </a:cxn>
                  <a:cxn ang="0">
                    <a:pos x="84" y="28"/>
                  </a:cxn>
                  <a:cxn ang="0">
                    <a:pos x="84" y="23"/>
                  </a:cxn>
                  <a:cxn ang="0">
                    <a:pos x="84" y="18"/>
                  </a:cxn>
                  <a:cxn ang="0">
                    <a:pos x="83" y="14"/>
                  </a:cxn>
                  <a:cxn ang="0">
                    <a:pos x="82" y="11"/>
                  </a:cxn>
                  <a:cxn ang="0">
                    <a:pos x="79" y="8"/>
                  </a:cxn>
                  <a:cxn ang="0">
                    <a:pos x="76" y="5"/>
                  </a:cxn>
                  <a:cxn ang="0">
                    <a:pos x="73" y="3"/>
                  </a:cxn>
                  <a:cxn ang="0">
                    <a:pos x="69" y="1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6" y="1"/>
                  </a:cxn>
                  <a:cxn ang="0">
                    <a:pos x="51" y="2"/>
                  </a:cxn>
                  <a:cxn ang="0">
                    <a:pos x="47" y="5"/>
                  </a:cxn>
                  <a:cxn ang="0">
                    <a:pos x="43" y="9"/>
                  </a:cxn>
                  <a:cxn ang="0">
                    <a:pos x="41" y="12"/>
                  </a:cxn>
                  <a:cxn ang="0">
                    <a:pos x="39" y="17"/>
                  </a:cxn>
                </a:cxnLst>
                <a:rect l="0" t="0" r="r" b="b"/>
                <a:pathLst>
                  <a:path w="144" h="224">
                    <a:moveTo>
                      <a:pt x="39" y="17"/>
                    </a:moveTo>
                    <a:lnTo>
                      <a:pt x="1" y="103"/>
                    </a:lnTo>
                    <a:lnTo>
                      <a:pt x="1" y="105"/>
                    </a:lnTo>
                    <a:lnTo>
                      <a:pt x="1" y="106"/>
                    </a:lnTo>
                    <a:lnTo>
                      <a:pt x="0" y="107"/>
                    </a:lnTo>
                    <a:lnTo>
                      <a:pt x="0" y="110"/>
                    </a:lnTo>
                    <a:lnTo>
                      <a:pt x="0" y="111"/>
                    </a:lnTo>
                    <a:lnTo>
                      <a:pt x="0" y="113"/>
                    </a:lnTo>
                    <a:lnTo>
                      <a:pt x="1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6" y="123"/>
                    </a:lnTo>
                    <a:lnTo>
                      <a:pt x="8" y="124"/>
                    </a:lnTo>
                    <a:lnTo>
                      <a:pt x="9" y="125"/>
                    </a:lnTo>
                    <a:lnTo>
                      <a:pt x="10" y="125"/>
                    </a:lnTo>
                    <a:lnTo>
                      <a:pt x="11" y="126"/>
                    </a:lnTo>
                    <a:lnTo>
                      <a:pt x="13" y="126"/>
                    </a:lnTo>
                    <a:lnTo>
                      <a:pt x="15" y="126"/>
                    </a:lnTo>
                    <a:lnTo>
                      <a:pt x="93" y="126"/>
                    </a:lnTo>
                    <a:lnTo>
                      <a:pt x="93" y="223"/>
                    </a:lnTo>
                    <a:lnTo>
                      <a:pt x="118" y="223"/>
                    </a:lnTo>
                    <a:lnTo>
                      <a:pt x="118" y="107"/>
                    </a:lnTo>
                    <a:lnTo>
                      <a:pt x="118" y="106"/>
                    </a:lnTo>
                    <a:lnTo>
                      <a:pt x="117" y="105"/>
                    </a:lnTo>
                    <a:lnTo>
                      <a:pt x="117" y="103"/>
                    </a:lnTo>
                    <a:lnTo>
                      <a:pt x="116" y="103"/>
                    </a:lnTo>
                    <a:lnTo>
                      <a:pt x="116" y="102"/>
                    </a:lnTo>
                    <a:lnTo>
                      <a:pt x="114" y="101"/>
                    </a:lnTo>
                    <a:lnTo>
                      <a:pt x="114" y="100"/>
                    </a:lnTo>
                    <a:lnTo>
                      <a:pt x="112" y="99"/>
                    </a:lnTo>
                    <a:lnTo>
                      <a:pt x="111" y="99"/>
                    </a:lnTo>
                    <a:lnTo>
                      <a:pt x="110" y="98"/>
                    </a:lnTo>
                    <a:lnTo>
                      <a:pt x="109" y="98"/>
                    </a:lnTo>
                    <a:lnTo>
                      <a:pt x="107" y="97"/>
                    </a:lnTo>
                    <a:lnTo>
                      <a:pt x="105" y="97"/>
                    </a:lnTo>
                    <a:lnTo>
                      <a:pt x="104" y="97"/>
                    </a:lnTo>
                    <a:lnTo>
                      <a:pt x="103" y="97"/>
                    </a:lnTo>
                    <a:lnTo>
                      <a:pt x="102" y="97"/>
                    </a:lnTo>
                    <a:lnTo>
                      <a:pt x="56" y="95"/>
                    </a:lnTo>
                    <a:lnTo>
                      <a:pt x="69" y="57"/>
                    </a:lnTo>
                    <a:lnTo>
                      <a:pt x="78" y="70"/>
                    </a:lnTo>
                    <a:lnTo>
                      <a:pt x="133" y="70"/>
                    </a:lnTo>
                    <a:lnTo>
                      <a:pt x="134" y="70"/>
                    </a:lnTo>
                    <a:lnTo>
                      <a:pt x="135" y="70"/>
                    </a:lnTo>
                    <a:lnTo>
                      <a:pt x="137" y="69"/>
                    </a:lnTo>
                    <a:lnTo>
                      <a:pt x="137" y="69"/>
                    </a:lnTo>
                    <a:lnTo>
                      <a:pt x="139" y="68"/>
                    </a:lnTo>
                    <a:lnTo>
                      <a:pt x="140" y="67"/>
                    </a:lnTo>
                    <a:lnTo>
                      <a:pt x="140" y="66"/>
                    </a:lnTo>
                    <a:lnTo>
                      <a:pt x="142" y="65"/>
                    </a:lnTo>
                    <a:lnTo>
                      <a:pt x="142" y="64"/>
                    </a:lnTo>
                    <a:lnTo>
                      <a:pt x="142" y="62"/>
                    </a:lnTo>
                    <a:lnTo>
                      <a:pt x="143" y="61"/>
                    </a:lnTo>
                    <a:lnTo>
                      <a:pt x="143" y="59"/>
                    </a:lnTo>
                    <a:lnTo>
                      <a:pt x="143" y="57"/>
                    </a:lnTo>
                    <a:lnTo>
                      <a:pt x="142" y="56"/>
                    </a:lnTo>
                    <a:lnTo>
                      <a:pt x="142" y="55"/>
                    </a:lnTo>
                    <a:lnTo>
                      <a:pt x="141" y="53"/>
                    </a:lnTo>
                    <a:lnTo>
                      <a:pt x="140" y="52"/>
                    </a:lnTo>
                    <a:lnTo>
                      <a:pt x="139" y="51"/>
                    </a:lnTo>
                    <a:lnTo>
                      <a:pt x="138" y="50"/>
                    </a:lnTo>
                    <a:lnTo>
                      <a:pt x="137" y="49"/>
                    </a:lnTo>
                    <a:lnTo>
                      <a:pt x="136" y="49"/>
                    </a:lnTo>
                    <a:lnTo>
                      <a:pt x="134" y="49"/>
                    </a:lnTo>
                    <a:lnTo>
                      <a:pt x="133" y="49"/>
                    </a:lnTo>
                    <a:lnTo>
                      <a:pt x="91" y="49"/>
                    </a:lnTo>
                    <a:lnTo>
                      <a:pt x="82" y="33"/>
                    </a:lnTo>
                    <a:lnTo>
                      <a:pt x="83" y="32"/>
                    </a:lnTo>
                    <a:lnTo>
                      <a:pt x="84" y="30"/>
                    </a:lnTo>
                    <a:lnTo>
                      <a:pt x="84" y="28"/>
                    </a:lnTo>
                    <a:lnTo>
                      <a:pt x="84" y="26"/>
                    </a:lnTo>
                    <a:lnTo>
                      <a:pt x="84" y="23"/>
                    </a:lnTo>
                    <a:lnTo>
                      <a:pt x="84" y="21"/>
                    </a:lnTo>
                    <a:lnTo>
                      <a:pt x="84" y="18"/>
                    </a:lnTo>
                    <a:lnTo>
                      <a:pt x="84" y="16"/>
                    </a:lnTo>
                    <a:lnTo>
                      <a:pt x="83" y="14"/>
                    </a:lnTo>
                    <a:lnTo>
                      <a:pt x="82" y="13"/>
                    </a:lnTo>
                    <a:lnTo>
                      <a:pt x="82" y="11"/>
                    </a:lnTo>
                    <a:lnTo>
                      <a:pt x="80" y="10"/>
                    </a:lnTo>
                    <a:lnTo>
                      <a:pt x="79" y="8"/>
                    </a:lnTo>
                    <a:lnTo>
                      <a:pt x="78" y="7"/>
                    </a:lnTo>
                    <a:lnTo>
                      <a:pt x="76" y="5"/>
                    </a:lnTo>
                    <a:lnTo>
                      <a:pt x="75" y="4"/>
                    </a:lnTo>
                    <a:lnTo>
                      <a:pt x="73" y="3"/>
                    </a:lnTo>
                    <a:lnTo>
                      <a:pt x="71" y="2"/>
                    </a:lnTo>
                    <a:lnTo>
                      <a:pt x="69" y="1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4" y="1"/>
                    </a:lnTo>
                    <a:lnTo>
                      <a:pt x="51" y="2"/>
                    </a:lnTo>
                    <a:lnTo>
                      <a:pt x="49" y="3"/>
                    </a:lnTo>
                    <a:lnTo>
                      <a:pt x="47" y="5"/>
                    </a:lnTo>
                    <a:lnTo>
                      <a:pt x="45" y="7"/>
                    </a:lnTo>
                    <a:lnTo>
                      <a:pt x="43" y="9"/>
                    </a:lnTo>
                    <a:lnTo>
                      <a:pt x="42" y="10"/>
                    </a:lnTo>
                    <a:lnTo>
                      <a:pt x="41" y="12"/>
                    </a:lnTo>
                    <a:lnTo>
                      <a:pt x="40" y="14"/>
                    </a:lnTo>
                    <a:lnTo>
                      <a:pt x="39" y="17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6718" name="Freeform 46"/>
            <p:cNvSpPr>
              <a:spLocks/>
            </p:cNvSpPr>
            <p:nvPr/>
          </p:nvSpPr>
          <p:spPr bwMode="auto">
            <a:xfrm>
              <a:off x="3166" y="1805"/>
              <a:ext cx="209" cy="308"/>
            </a:xfrm>
            <a:custGeom>
              <a:avLst/>
              <a:gdLst/>
              <a:ahLst/>
              <a:cxnLst>
                <a:cxn ang="0">
                  <a:pos x="208" y="278"/>
                </a:cxn>
                <a:cxn ang="0">
                  <a:pos x="192" y="278"/>
                </a:cxn>
                <a:cxn ang="0">
                  <a:pos x="165" y="242"/>
                </a:cxn>
                <a:cxn ang="0">
                  <a:pos x="127" y="179"/>
                </a:cxn>
                <a:cxn ang="0">
                  <a:pos x="116" y="150"/>
                </a:cxn>
                <a:cxn ang="0">
                  <a:pos x="119" y="130"/>
                </a:cxn>
                <a:cxn ang="0">
                  <a:pos x="128" y="126"/>
                </a:cxn>
                <a:cxn ang="0">
                  <a:pos x="143" y="136"/>
                </a:cxn>
                <a:cxn ang="0">
                  <a:pos x="162" y="148"/>
                </a:cxn>
                <a:cxn ang="0">
                  <a:pos x="171" y="148"/>
                </a:cxn>
                <a:cxn ang="0">
                  <a:pos x="173" y="142"/>
                </a:cxn>
                <a:cxn ang="0">
                  <a:pos x="164" y="130"/>
                </a:cxn>
                <a:cxn ang="0">
                  <a:pos x="141" y="114"/>
                </a:cxn>
                <a:cxn ang="0">
                  <a:pos x="132" y="91"/>
                </a:cxn>
                <a:cxn ang="0">
                  <a:pos x="128" y="73"/>
                </a:cxn>
                <a:cxn ang="0">
                  <a:pos x="118" y="60"/>
                </a:cxn>
                <a:cxn ang="0">
                  <a:pos x="114" y="50"/>
                </a:cxn>
                <a:cxn ang="0">
                  <a:pos x="119" y="38"/>
                </a:cxn>
                <a:cxn ang="0">
                  <a:pos x="124" y="25"/>
                </a:cxn>
                <a:cxn ang="0">
                  <a:pos x="120" y="9"/>
                </a:cxn>
                <a:cxn ang="0">
                  <a:pos x="110" y="1"/>
                </a:cxn>
                <a:cxn ang="0">
                  <a:pos x="94" y="3"/>
                </a:cxn>
                <a:cxn ang="0">
                  <a:pos x="88" y="13"/>
                </a:cxn>
                <a:cxn ang="0">
                  <a:pos x="88" y="24"/>
                </a:cxn>
                <a:cxn ang="0">
                  <a:pos x="92" y="37"/>
                </a:cxn>
                <a:cxn ang="0">
                  <a:pos x="92" y="49"/>
                </a:cxn>
                <a:cxn ang="0">
                  <a:pos x="81" y="60"/>
                </a:cxn>
                <a:cxn ang="0">
                  <a:pos x="68" y="67"/>
                </a:cxn>
                <a:cxn ang="0">
                  <a:pos x="58" y="79"/>
                </a:cxn>
                <a:cxn ang="0">
                  <a:pos x="48" y="105"/>
                </a:cxn>
                <a:cxn ang="0">
                  <a:pos x="43" y="128"/>
                </a:cxn>
                <a:cxn ang="0">
                  <a:pos x="42" y="154"/>
                </a:cxn>
                <a:cxn ang="0">
                  <a:pos x="43" y="167"/>
                </a:cxn>
                <a:cxn ang="0">
                  <a:pos x="51" y="171"/>
                </a:cxn>
                <a:cxn ang="0">
                  <a:pos x="55" y="167"/>
                </a:cxn>
                <a:cxn ang="0">
                  <a:pos x="55" y="140"/>
                </a:cxn>
                <a:cxn ang="0">
                  <a:pos x="58" y="123"/>
                </a:cxn>
                <a:cxn ang="0">
                  <a:pos x="67" y="115"/>
                </a:cxn>
                <a:cxn ang="0">
                  <a:pos x="73" y="120"/>
                </a:cxn>
                <a:cxn ang="0">
                  <a:pos x="71" y="148"/>
                </a:cxn>
                <a:cxn ang="0">
                  <a:pos x="64" y="176"/>
                </a:cxn>
                <a:cxn ang="0">
                  <a:pos x="55" y="208"/>
                </a:cxn>
                <a:cxn ang="0">
                  <a:pos x="34" y="238"/>
                </a:cxn>
                <a:cxn ang="0">
                  <a:pos x="8" y="270"/>
                </a:cxn>
                <a:cxn ang="0">
                  <a:pos x="0" y="287"/>
                </a:cxn>
                <a:cxn ang="0">
                  <a:pos x="20" y="307"/>
                </a:cxn>
                <a:cxn ang="0">
                  <a:pos x="34" y="304"/>
                </a:cxn>
                <a:cxn ang="0">
                  <a:pos x="24" y="291"/>
                </a:cxn>
                <a:cxn ang="0">
                  <a:pos x="31" y="274"/>
                </a:cxn>
                <a:cxn ang="0">
                  <a:pos x="64" y="236"/>
                </a:cxn>
                <a:cxn ang="0">
                  <a:pos x="88" y="208"/>
                </a:cxn>
                <a:cxn ang="0">
                  <a:pos x="99" y="201"/>
                </a:cxn>
                <a:cxn ang="0">
                  <a:pos x="114" y="210"/>
                </a:cxn>
                <a:cxn ang="0">
                  <a:pos x="148" y="257"/>
                </a:cxn>
                <a:cxn ang="0">
                  <a:pos x="175" y="296"/>
                </a:cxn>
                <a:cxn ang="0">
                  <a:pos x="186" y="299"/>
                </a:cxn>
                <a:cxn ang="0">
                  <a:pos x="200" y="288"/>
                </a:cxn>
              </a:cxnLst>
              <a:rect l="0" t="0" r="r" b="b"/>
              <a:pathLst>
                <a:path w="209" h="308">
                  <a:moveTo>
                    <a:pt x="207" y="283"/>
                  </a:moveTo>
                  <a:lnTo>
                    <a:pt x="208" y="278"/>
                  </a:lnTo>
                  <a:lnTo>
                    <a:pt x="200" y="279"/>
                  </a:lnTo>
                  <a:lnTo>
                    <a:pt x="192" y="278"/>
                  </a:lnTo>
                  <a:lnTo>
                    <a:pt x="182" y="270"/>
                  </a:lnTo>
                  <a:lnTo>
                    <a:pt x="165" y="242"/>
                  </a:lnTo>
                  <a:lnTo>
                    <a:pt x="140" y="201"/>
                  </a:lnTo>
                  <a:lnTo>
                    <a:pt x="127" y="179"/>
                  </a:lnTo>
                  <a:lnTo>
                    <a:pt x="118" y="160"/>
                  </a:lnTo>
                  <a:lnTo>
                    <a:pt x="116" y="150"/>
                  </a:lnTo>
                  <a:lnTo>
                    <a:pt x="116" y="138"/>
                  </a:lnTo>
                  <a:lnTo>
                    <a:pt x="119" y="130"/>
                  </a:lnTo>
                  <a:lnTo>
                    <a:pt x="124" y="126"/>
                  </a:lnTo>
                  <a:lnTo>
                    <a:pt x="128" y="126"/>
                  </a:lnTo>
                  <a:lnTo>
                    <a:pt x="133" y="128"/>
                  </a:lnTo>
                  <a:lnTo>
                    <a:pt x="143" y="136"/>
                  </a:lnTo>
                  <a:lnTo>
                    <a:pt x="154" y="144"/>
                  </a:lnTo>
                  <a:lnTo>
                    <a:pt x="162" y="148"/>
                  </a:lnTo>
                  <a:lnTo>
                    <a:pt x="167" y="150"/>
                  </a:lnTo>
                  <a:lnTo>
                    <a:pt x="171" y="148"/>
                  </a:lnTo>
                  <a:lnTo>
                    <a:pt x="174" y="144"/>
                  </a:lnTo>
                  <a:lnTo>
                    <a:pt x="173" y="142"/>
                  </a:lnTo>
                  <a:lnTo>
                    <a:pt x="171" y="138"/>
                  </a:lnTo>
                  <a:lnTo>
                    <a:pt x="164" y="130"/>
                  </a:lnTo>
                  <a:lnTo>
                    <a:pt x="149" y="120"/>
                  </a:lnTo>
                  <a:lnTo>
                    <a:pt x="141" y="114"/>
                  </a:lnTo>
                  <a:lnTo>
                    <a:pt x="136" y="105"/>
                  </a:lnTo>
                  <a:lnTo>
                    <a:pt x="132" y="91"/>
                  </a:lnTo>
                  <a:lnTo>
                    <a:pt x="131" y="78"/>
                  </a:lnTo>
                  <a:lnTo>
                    <a:pt x="128" y="73"/>
                  </a:lnTo>
                  <a:lnTo>
                    <a:pt x="124" y="66"/>
                  </a:lnTo>
                  <a:lnTo>
                    <a:pt x="118" y="60"/>
                  </a:lnTo>
                  <a:lnTo>
                    <a:pt x="114" y="56"/>
                  </a:lnTo>
                  <a:lnTo>
                    <a:pt x="114" y="50"/>
                  </a:lnTo>
                  <a:lnTo>
                    <a:pt x="116" y="42"/>
                  </a:lnTo>
                  <a:lnTo>
                    <a:pt x="119" y="38"/>
                  </a:lnTo>
                  <a:lnTo>
                    <a:pt x="122" y="33"/>
                  </a:lnTo>
                  <a:lnTo>
                    <a:pt x="124" y="25"/>
                  </a:lnTo>
                  <a:lnTo>
                    <a:pt x="122" y="16"/>
                  </a:lnTo>
                  <a:lnTo>
                    <a:pt x="120" y="9"/>
                  </a:lnTo>
                  <a:lnTo>
                    <a:pt x="116" y="4"/>
                  </a:lnTo>
                  <a:lnTo>
                    <a:pt x="110" y="1"/>
                  </a:lnTo>
                  <a:lnTo>
                    <a:pt x="101" y="0"/>
                  </a:lnTo>
                  <a:lnTo>
                    <a:pt x="94" y="3"/>
                  </a:lnTo>
                  <a:lnTo>
                    <a:pt x="90" y="7"/>
                  </a:lnTo>
                  <a:lnTo>
                    <a:pt x="88" y="13"/>
                  </a:lnTo>
                  <a:lnTo>
                    <a:pt x="86" y="19"/>
                  </a:lnTo>
                  <a:lnTo>
                    <a:pt x="88" y="24"/>
                  </a:lnTo>
                  <a:lnTo>
                    <a:pt x="90" y="32"/>
                  </a:lnTo>
                  <a:lnTo>
                    <a:pt x="92" y="37"/>
                  </a:lnTo>
                  <a:lnTo>
                    <a:pt x="93" y="42"/>
                  </a:lnTo>
                  <a:lnTo>
                    <a:pt x="92" y="49"/>
                  </a:lnTo>
                  <a:lnTo>
                    <a:pt x="88" y="54"/>
                  </a:lnTo>
                  <a:lnTo>
                    <a:pt x="81" y="60"/>
                  </a:lnTo>
                  <a:lnTo>
                    <a:pt x="73" y="64"/>
                  </a:lnTo>
                  <a:lnTo>
                    <a:pt x="68" y="67"/>
                  </a:lnTo>
                  <a:lnTo>
                    <a:pt x="63" y="73"/>
                  </a:lnTo>
                  <a:lnTo>
                    <a:pt x="58" y="79"/>
                  </a:lnTo>
                  <a:lnTo>
                    <a:pt x="52" y="91"/>
                  </a:lnTo>
                  <a:lnTo>
                    <a:pt x="48" y="105"/>
                  </a:lnTo>
                  <a:lnTo>
                    <a:pt x="44" y="115"/>
                  </a:lnTo>
                  <a:lnTo>
                    <a:pt x="43" y="128"/>
                  </a:lnTo>
                  <a:lnTo>
                    <a:pt x="42" y="144"/>
                  </a:lnTo>
                  <a:lnTo>
                    <a:pt x="42" y="154"/>
                  </a:lnTo>
                  <a:lnTo>
                    <a:pt x="42" y="161"/>
                  </a:lnTo>
                  <a:lnTo>
                    <a:pt x="43" y="167"/>
                  </a:lnTo>
                  <a:lnTo>
                    <a:pt x="46" y="169"/>
                  </a:lnTo>
                  <a:lnTo>
                    <a:pt x="51" y="171"/>
                  </a:lnTo>
                  <a:lnTo>
                    <a:pt x="54" y="169"/>
                  </a:lnTo>
                  <a:lnTo>
                    <a:pt x="55" y="167"/>
                  </a:lnTo>
                  <a:lnTo>
                    <a:pt x="55" y="156"/>
                  </a:lnTo>
                  <a:lnTo>
                    <a:pt x="55" y="140"/>
                  </a:lnTo>
                  <a:lnTo>
                    <a:pt x="56" y="130"/>
                  </a:lnTo>
                  <a:lnTo>
                    <a:pt x="58" y="123"/>
                  </a:lnTo>
                  <a:lnTo>
                    <a:pt x="61" y="116"/>
                  </a:lnTo>
                  <a:lnTo>
                    <a:pt x="67" y="115"/>
                  </a:lnTo>
                  <a:lnTo>
                    <a:pt x="72" y="116"/>
                  </a:lnTo>
                  <a:lnTo>
                    <a:pt x="73" y="120"/>
                  </a:lnTo>
                  <a:lnTo>
                    <a:pt x="72" y="132"/>
                  </a:lnTo>
                  <a:lnTo>
                    <a:pt x="71" y="148"/>
                  </a:lnTo>
                  <a:lnTo>
                    <a:pt x="68" y="163"/>
                  </a:lnTo>
                  <a:lnTo>
                    <a:pt x="64" y="176"/>
                  </a:lnTo>
                  <a:lnTo>
                    <a:pt x="60" y="193"/>
                  </a:lnTo>
                  <a:lnTo>
                    <a:pt x="55" y="208"/>
                  </a:lnTo>
                  <a:lnTo>
                    <a:pt x="43" y="226"/>
                  </a:lnTo>
                  <a:lnTo>
                    <a:pt x="34" y="238"/>
                  </a:lnTo>
                  <a:lnTo>
                    <a:pt x="18" y="257"/>
                  </a:lnTo>
                  <a:lnTo>
                    <a:pt x="8" y="270"/>
                  </a:lnTo>
                  <a:lnTo>
                    <a:pt x="0" y="282"/>
                  </a:lnTo>
                  <a:lnTo>
                    <a:pt x="0" y="287"/>
                  </a:lnTo>
                  <a:lnTo>
                    <a:pt x="8" y="296"/>
                  </a:lnTo>
                  <a:lnTo>
                    <a:pt x="20" y="307"/>
                  </a:lnTo>
                  <a:lnTo>
                    <a:pt x="31" y="307"/>
                  </a:lnTo>
                  <a:lnTo>
                    <a:pt x="34" y="304"/>
                  </a:lnTo>
                  <a:lnTo>
                    <a:pt x="29" y="298"/>
                  </a:lnTo>
                  <a:lnTo>
                    <a:pt x="24" y="291"/>
                  </a:lnTo>
                  <a:lnTo>
                    <a:pt x="24" y="286"/>
                  </a:lnTo>
                  <a:lnTo>
                    <a:pt x="31" y="274"/>
                  </a:lnTo>
                  <a:lnTo>
                    <a:pt x="44" y="261"/>
                  </a:lnTo>
                  <a:lnTo>
                    <a:pt x="64" y="236"/>
                  </a:lnTo>
                  <a:lnTo>
                    <a:pt x="81" y="214"/>
                  </a:lnTo>
                  <a:lnTo>
                    <a:pt x="88" y="208"/>
                  </a:lnTo>
                  <a:lnTo>
                    <a:pt x="92" y="202"/>
                  </a:lnTo>
                  <a:lnTo>
                    <a:pt x="99" y="201"/>
                  </a:lnTo>
                  <a:lnTo>
                    <a:pt x="106" y="205"/>
                  </a:lnTo>
                  <a:lnTo>
                    <a:pt x="114" y="210"/>
                  </a:lnTo>
                  <a:lnTo>
                    <a:pt x="130" y="232"/>
                  </a:lnTo>
                  <a:lnTo>
                    <a:pt x="148" y="257"/>
                  </a:lnTo>
                  <a:lnTo>
                    <a:pt x="165" y="282"/>
                  </a:lnTo>
                  <a:lnTo>
                    <a:pt x="175" y="296"/>
                  </a:lnTo>
                  <a:lnTo>
                    <a:pt x="179" y="299"/>
                  </a:lnTo>
                  <a:lnTo>
                    <a:pt x="186" y="299"/>
                  </a:lnTo>
                  <a:lnTo>
                    <a:pt x="192" y="294"/>
                  </a:lnTo>
                  <a:lnTo>
                    <a:pt x="200" y="288"/>
                  </a:lnTo>
                  <a:lnTo>
                    <a:pt x="207" y="283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2576" y="1795"/>
              <a:ext cx="273" cy="326"/>
              <a:chOff x="2576" y="1795"/>
              <a:chExt cx="273" cy="326"/>
            </a:xfrm>
          </p:grpSpPr>
          <p:grpSp>
            <p:nvGrpSpPr>
              <p:cNvPr id="12" name="Group 48"/>
              <p:cNvGrpSpPr>
                <a:grpSpLocks/>
              </p:cNvGrpSpPr>
              <p:nvPr/>
            </p:nvGrpSpPr>
            <p:grpSpPr bwMode="auto">
              <a:xfrm>
                <a:off x="2576" y="1795"/>
                <a:ext cx="273" cy="326"/>
                <a:chOff x="2576" y="1795"/>
                <a:chExt cx="273" cy="326"/>
              </a:xfrm>
            </p:grpSpPr>
            <p:sp>
              <p:nvSpPr>
                <p:cNvPr id="2716721" name="AutoShape 49"/>
                <p:cNvSpPr>
                  <a:spLocks noChangeArrowheads="1"/>
                </p:cNvSpPr>
                <p:nvPr/>
              </p:nvSpPr>
              <p:spPr bwMode="auto">
                <a:xfrm>
                  <a:off x="2576" y="1849"/>
                  <a:ext cx="273" cy="272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6722" name="AutoShape 50"/>
                <p:cNvSpPr>
                  <a:spLocks noChangeArrowheads="1"/>
                </p:cNvSpPr>
                <p:nvPr/>
              </p:nvSpPr>
              <p:spPr bwMode="auto">
                <a:xfrm>
                  <a:off x="2642" y="1795"/>
                  <a:ext cx="207" cy="49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16723" name="Oval 51"/>
              <p:cNvSpPr>
                <a:spLocks noChangeArrowheads="1"/>
              </p:cNvSpPr>
              <p:nvPr/>
            </p:nvSpPr>
            <p:spPr bwMode="auto">
              <a:xfrm>
                <a:off x="2662" y="1823"/>
                <a:ext cx="27" cy="1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24" name="AutoShape 52"/>
              <p:cNvSpPr>
                <a:spLocks noChangeArrowheads="1"/>
              </p:cNvSpPr>
              <p:nvPr/>
            </p:nvSpPr>
            <p:spPr bwMode="auto">
              <a:xfrm>
                <a:off x="2608" y="1976"/>
                <a:ext cx="145" cy="60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4999038" y="3492500"/>
            <a:ext cx="1446212" cy="517525"/>
            <a:chOff x="3543" y="2076"/>
            <a:chExt cx="1024" cy="326"/>
          </a:xfrm>
        </p:grpSpPr>
        <p:grpSp>
          <p:nvGrpSpPr>
            <p:cNvPr id="14" name="Group 54"/>
            <p:cNvGrpSpPr>
              <a:grpSpLocks/>
            </p:cNvGrpSpPr>
            <p:nvPr/>
          </p:nvGrpSpPr>
          <p:grpSpPr bwMode="auto">
            <a:xfrm>
              <a:off x="3543" y="2076"/>
              <a:ext cx="216" cy="326"/>
              <a:chOff x="3543" y="2076"/>
              <a:chExt cx="216" cy="326"/>
            </a:xfrm>
          </p:grpSpPr>
          <p:sp>
            <p:nvSpPr>
              <p:cNvPr id="2716727" name="AutoShape 55"/>
              <p:cNvSpPr>
                <a:spLocks noChangeArrowheads="1"/>
              </p:cNvSpPr>
              <p:nvPr/>
            </p:nvSpPr>
            <p:spPr bwMode="auto">
              <a:xfrm>
                <a:off x="3543" y="2129"/>
                <a:ext cx="216" cy="273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28" name="AutoShape 56"/>
              <p:cNvSpPr>
                <a:spLocks noChangeArrowheads="1"/>
              </p:cNvSpPr>
              <p:nvPr/>
            </p:nvSpPr>
            <p:spPr bwMode="auto">
              <a:xfrm>
                <a:off x="3594" y="2076"/>
                <a:ext cx="165" cy="48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29" name="AutoShape 57"/>
              <p:cNvSpPr>
                <a:spLocks noChangeArrowheads="1"/>
              </p:cNvSpPr>
              <p:nvPr/>
            </p:nvSpPr>
            <p:spPr bwMode="auto">
              <a:xfrm>
                <a:off x="3585" y="2150"/>
                <a:ext cx="114" cy="17"/>
              </a:xfrm>
              <a:prstGeom prst="parallelogram">
                <a:avLst>
                  <a:gd name="adj" fmla="val 167616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58"/>
            <p:cNvGrpSpPr>
              <a:grpSpLocks/>
            </p:cNvGrpSpPr>
            <p:nvPr/>
          </p:nvGrpSpPr>
          <p:grpSpPr bwMode="auto">
            <a:xfrm>
              <a:off x="4088" y="2120"/>
              <a:ext cx="210" cy="268"/>
              <a:chOff x="4088" y="2120"/>
              <a:chExt cx="210" cy="268"/>
            </a:xfrm>
          </p:grpSpPr>
          <p:sp>
            <p:nvSpPr>
              <p:cNvPr id="2716731" name="Freeform 59"/>
              <p:cNvSpPr>
                <a:spLocks/>
              </p:cNvSpPr>
              <p:nvPr/>
            </p:nvSpPr>
            <p:spPr bwMode="auto">
              <a:xfrm>
                <a:off x="4223" y="2243"/>
                <a:ext cx="64" cy="14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63" y="0"/>
                  </a:cxn>
                  <a:cxn ang="0">
                    <a:pos x="17" y="144"/>
                  </a:cxn>
                  <a:cxn ang="0">
                    <a:pos x="0" y="144"/>
                  </a:cxn>
                  <a:cxn ang="0">
                    <a:pos x="46" y="0"/>
                  </a:cxn>
                </a:cxnLst>
                <a:rect l="0" t="0" r="r" b="b"/>
                <a:pathLst>
                  <a:path w="64" h="145">
                    <a:moveTo>
                      <a:pt x="46" y="0"/>
                    </a:moveTo>
                    <a:lnTo>
                      <a:pt x="63" y="0"/>
                    </a:lnTo>
                    <a:lnTo>
                      <a:pt x="17" y="144"/>
                    </a:lnTo>
                    <a:lnTo>
                      <a:pt x="0" y="144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32" name="Rectangle 60"/>
              <p:cNvSpPr>
                <a:spLocks noChangeArrowheads="1"/>
              </p:cNvSpPr>
              <p:nvPr/>
            </p:nvSpPr>
            <p:spPr bwMode="auto">
              <a:xfrm>
                <a:off x="4218" y="2243"/>
                <a:ext cx="80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33" name="Rectangle 61"/>
              <p:cNvSpPr>
                <a:spLocks noChangeArrowheads="1"/>
              </p:cNvSpPr>
              <p:nvPr/>
            </p:nvSpPr>
            <p:spPr bwMode="auto">
              <a:xfrm>
                <a:off x="4226" y="2302"/>
                <a:ext cx="60" cy="14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34" name="Rectangle 62"/>
              <p:cNvSpPr>
                <a:spLocks noChangeArrowheads="1"/>
              </p:cNvSpPr>
              <p:nvPr/>
            </p:nvSpPr>
            <p:spPr bwMode="auto">
              <a:xfrm>
                <a:off x="4090" y="2302"/>
                <a:ext cx="76" cy="9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35" name="Oval 63"/>
              <p:cNvSpPr>
                <a:spLocks noChangeArrowheads="1"/>
              </p:cNvSpPr>
              <p:nvPr/>
            </p:nvSpPr>
            <p:spPr bwMode="auto">
              <a:xfrm>
                <a:off x="4149" y="2120"/>
                <a:ext cx="24" cy="25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36" name="Freeform 64"/>
              <p:cNvSpPr>
                <a:spLocks/>
              </p:cNvSpPr>
              <p:nvPr/>
            </p:nvSpPr>
            <p:spPr bwMode="auto">
              <a:xfrm>
                <a:off x="4088" y="2166"/>
                <a:ext cx="145" cy="222"/>
              </a:xfrm>
              <a:custGeom>
                <a:avLst/>
                <a:gdLst/>
                <a:ahLst/>
                <a:cxnLst>
                  <a:cxn ang="0">
                    <a:pos x="1" y="102"/>
                  </a:cxn>
                  <a:cxn ang="0">
                    <a:pos x="1" y="105"/>
                  </a:cxn>
                  <a:cxn ang="0">
                    <a:pos x="0" y="109"/>
                  </a:cxn>
                  <a:cxn ang="0">
                    <a:pos x="0" y="112"/>
                  </a:cxn>
                  <a:cxn ang="0">
                    <a:pos x="1" y="116"/>
                  </a:cxn>
                  <a:cxn ang="0">
                    <a:pos x="3" y="119"/>
                  </a:cxn>
                  <a:cxn ang="0">
                    <a:pos x="6" y="122"/>
                  </a:cxn>
                  <a:cxn ang="0">
                    <a:pos x="9" y="124"/>
                  </a:cxn>
                  <a:cxn ang="0">
                    <a:pos x="12" y="125"/>
                  </a:cxn>
                  <a:cxn ang="0">
                    <a:pos x="15" y="125"/>
                  </a:cxn>
                  <a:cxn ang="0">
                    <a:pos x="94" y="221"/>
                  </a:cxn>
                  <a:cxn ang="0">
                    <a:pos x="119" y="106"/>
                  </a:cxn>
                  <a:cxn ang="0">
                    <a:pos x="118" y="104"/>
                  </a:cxn>
                  <a:cxn ang="0">
                    <a:pos x="117" y="102"/>
                  </a:cxn>
                  <a:cxn ang="0">
                    <a:pos x="115" y="100"/>
                  </a:cxn>
                  <a:cxn ang="0">
                    <a:pos x="113" y="98"/>
                  </a:cxn>
                  <a:cxn ang="0">
                    <a:pos x="111" y="97"/>
                  </a:cxn>
                  <a:cxn ang="0">
                    <a:pos x="107" y="96"/>
                  </a:cxn>
                  <a:cxn ang="0">
                    <a:pos x="105" y="96"/>
                  </a:cxn>
                  <a:cxn ang="0">
                    <a:pos x="102" y="96"/>
                  </a:cxn>
                  <a:cxn ang="0">
                    <a:pos x="69" y="56"/>
                  </a:cxn>
                  <a:cxn ang="0">
                    <a:pos x="134" y="70"/>
                  </a:cxn>
                  <a:cxn ang="0">
                    <a:pos x="136" y="69"/>
                  </a:cxn>
                  <a:cxn ang="0">
                    <a:pos x="138" y="68"/>
                  </a:cxn>
                  <a:cxn ang="0">
                    <a:pos x="141" y="66"/>
                  </a:cxn>
                  <a:cxn ang="0">
                    <a:pos x="143" y="65"/>
                  </a:cxn>
                  <a:cxn ang="0">
                    <a:pos x="143" y="62"/>
                  </a:cxn>
                  <a:cxn ang="0">
                    <a:pos x="144" y="59"/>
                  </a:cxn>
                  <a:cxn ang="0">
                    <a:pos x="143" y="55"/>
                  </a:cxn>
                  <a:cxn ang="0">
                    <a:pos x="142" y="53"/>
                  </a:cxn>
                  <a:cxn ang="0">
                    <a:pos x="140" y="51"/>
                  </a:cxn>
                  <a:cxn ang="0">
                    <a:pos x="138" y="49"/>
                  </a:cxn>
                  <a:cxn ang="0">
                    <a:pos x="135" y="48"/>
                  </a:cxn>
                  <a:cxn ang="0">
                    <a:pos x="91" y="48"/>
                  </a:cxn>
                  <a:cxn ang="0">
                    <a:pos x="84" y="31"/>
                  </a:cxn>
                  <a:cxn ang="0">
                    <a:pos x="84" y="27"/>
                  </a:cxn>
                  <a:cxn ang="0">
                    <a:pos x="85" y="23"/>
                  </a:cxn>
                  <a:cxn ang="0">
                    <a:pos x="85" y="18"/>
                  </a:cxn>
                  <a:cxn ang="0">
                    <a:pos x="84" y="14"/>
                  </a:cxn>
                  <a:cxn ang="0">
                    <a:pos x="82" y="11"/>
                  </a:cxn>
                  <a:cxn ang="0">
                    <a:pos x="80" y="8"/>
                  </a:cxn>
                  <a:cxn ang="0">
                    <a:pos x="77" y="5"/>
                  </a:cxn>
                  <a:cxn ang="0">
                    <a:pos x="73" y="3"/>
                  </a:cxn>
                  <a:cxn ang="0">
                    <a:pos x="69" y="1"/>
                  </a:cxn>
                  <a:cxn ang="0">
                    <a:pos x="65" y="0"/>
                  </a:cxn>
                  <a:cxn ang="0">
                    <a:pos x="60" y="0"/>
                  </a:cxn>
                  <a:cxn ang="0">
                    <a:pos x="56" y="1"/>
                  </a:cxn>
                  <a:cxn ang="0">
                    <a:pos x="51" y="2"/>
                  </a:cxn>
                  <a:cxn ang="0">
                    <a:pos x="47" y="5"/>
                  </a:cxn>
                  <a:cxn ang="0">
                    <a:pos x="44" y="8"/>
                  </a:cxn>
                  <a:cxn ang="0">
                    <a:pos x="41" y="12"/>
                  </a:cxn>
                  <a:cxn ang="0">
                    <a:pos x="39" y="17"/>
                  </a:cxn>
                </a:cxnLst>
                <a:rect l="0" t="0" r="r" b="b"/>
                <a:pathLst>
                  <a:path w="145" h="222">
                    <a:moveTo>
                      <a:pt x="39" y="17"/>
                    </a:moveTo>
                    <a:lnTo>
                      <a:pt x="1" y="102"/>
                    </a:lnTo>
                    <a:lnTo>
                      <a:pt x="1" y="104"/>
                    </a:lnTo>
                    <a:lnTo>
                      <a:pt x="1" y="105"/>
                    </a:lnTo>
                    <a:lnTo>
                      <a:pt x="0" y="106"/>
                    </a:lnTo>
                    <a:lnTo>
                      <a:pt x="0" y="109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9"/>
                    </a:lnTo>
                    <a:lnTo>
                      <a:pt x="5" y="121"/>
                    </a:lnTo>
                    <a:lnTo>
                      <a:pt x="6" y="122"/>
                    </a:lnTo>
                    <a:lnTo>
                      <a:pt x="8" y="123"/>
                    </a:lnTo>
                    <a:lnTo>
                      <a:pt x="9" y="124"/>
                    </a:lnTo>
                    <a:lnTo>
                      <a:pt x="10" y="124"/>
                    </a:lnTo>
                    <a:lnTo>
                      <a:pt x="12" y="125"/>
                    </a:lnTo>
                    <a:lnTo>
                      <a:pt x="14" y="125"/>
                    </a:lnTo>
                    <a:lnTo>
                      <a:pt x="15" y="125"/>
                    </a:lnTo>
                    <a:lnTo>
                      <a:pt x="94" y="125"/>
                    </a:lnTo>
                    <a:lnTo>
                      <a:pt x="94" y="221"/>
                    </a:lnTo>
                    <a:lnTo>
                      <a:pt x="119" y="221"/>
                    </a:lnTo>
                    <a:lnTo>
                      <a:pt x="119" y="106"/>
                    </a:lnTo>
                    <a:lnTo>
                      <a:pt x="119" y="105"/>
                    </a:lnTo>
                    <a:lnTo>
                      <a:pt x="118" y="104"/>
                    </a:lnTo>
                    <a:lnTo>
                      <a:pt x="118" y="102"/>
                    </a:lnTo>
                    <a:lnTo>
                      <a:pt x="117" y="102"/>
                    </a:lnTo>
                    <a:lnTo>
                      <a:pt x="116" y="101"/>
                    </a:lnTo>
                    <a:lnTo>
                      <a:pt x="115" y="100"/>
                    </a:lnTo>
                    <a:lnTo>
                      <a:pt x="114" y="99"/>
                    </a:lnTo>
                    <a:lnTo>
                      <a:pt x="113" y="98"/>
                    </a:lnTo>
                    <a:lnTo>
                      <a:pt x="112" y="98"/>
                    </a:lnTo>
                    <a:lnTo>
                      <a:pt x="111" y="97"/>
                    </a:lnTo>
                    <a:lnTo>
                      <a:pt x="109" y="97"/>
                    </a:lnTo>
                    <a:lnTo>
                      <a:pt x="107" y="96"/>
                    </a:lnTo>
                    <a:lnTo>
                      <a:pt x="106" y="96"/>
                    </a:lnTo>
                    <a:lnTo>
                      <a:pt x="105" y="96"/>
                    </a:lnTo>
                    <a:lnTo>
                      <a:pt x="104" y="96"/>
                    </a:lnTo>
                    <a:lnTo>
                      <a:pt x="102" y="96"/>
                    </a:lnTo>
                    <a:lnTo>
                      <a:pt x="57" y="94"/>
                    </a:lnTo>
                    <a:lnTo>
                      <a:pt x="69" y="56"/>
                    </a:lnTo>
                    <a:lnTo>
                      <a:pt x="78" y="70"/>
                    </a:lnTo>
                    <a:lnTo>
                      <a:pt x="134" y="70"/>
                    </a:lnTo>
                    <a:lnTo>
                      <a:pt x="135" y="69"/>
                    </a:lnTo>
                    <a:lnTo>
                      <a:pt x="136" y="69"/>
                    </a:lnTo>
                    <a:lnTo>
                      <a:pt x="138" y="68"/>
                    </a:lnTo>
                    <a:lnTo>
                      <a:pt x="138" y="68"/>
                    </a:lnTo>
                    <a:lnTo>
                      <a:pt x="140" y="67"/>
                    </a:lnTo>
                    <a:lnTo>
                      <a:pt x="141" y="66"/>
                    </a:lnTo>
                    <a:lnTo>
                      <a:pt x="141" y="65"/>
                    </a:lnTo>
                    <a:lnTo>
                      <a:pt x="143" y="65"/>
                    </a:lnTo>
                    <a:lnTo>
                      <a:pt x="143" y="63"/>
                    </a:lnTo>
                    <a:lnTo>
                      <a:pt x="143" y="62"/>
                    </a:lnTo>
                    <a:lnTo>
                      <a:pt x="144" y="61"/>
                    </a:lnTo>
                    <a:lnTo>
                      <a:pt x="144" y="59"/>
                    </a:lnTo>
                    <a:lnTo>
                      <a:pt x="144" y="57"/>
                    </a:lnTo>
                    <a:lnTo>
                      <a:pt x="143" y="55"/>
                    </a:lnTo>
                    <a:lnTo>
                      <a:pt x="143" y="54"/>
                    </a:lnTo>
                    <a:lnTo>
                      <a:pt x="142" y="53"/>
                    </a:lnTo>
                    <a:lnTo>
                      <a:pt x="141" y="52"/>
                    </a:lnTo>
                    <a:lnTo>
                      <a:pt x="140" y="51"/>
                    </a:lnTo>
                    <a:lnTo>
                      <a:pt x="139" y="50"/>
                    </a:lnTo>
                    <a:lnTo>
                      <a:pt x="138" y="49"/>
                    </a:lnTo>
                    <a:lnTo>
                      <a:pt x="137" y="48"/>
                    </a:lnTo>
                    <a:lnTo>
                      <a:pt x="135" y="48"/>
                    </a:lnTo>
                    <a:lnTo>
                      <a:pt x="134" y="48"/>
                    </a:lnTo>
                    <a:lnTo>
                      <a:pt x="91" y="48"/>
                    </a:lnTo>
                    <a:lnTo>
                      <a:pt x="82" y="33"/>
                    </a:lnTo>
                    <a:lnTo>
                      <a:pt x="84" y="31"/>
                    </a:lnTo>
                    <a:lnTo>
                      <a:pt x="84" y="29"/>
                    </a:lnTo>
                    <a:lnTo>
                      <a:pt x="84" y="27"/>
                    </a:lnTo>
                    <a:lnTo>
                      <a:pt x="85" y="25"/>
                    </a:lnTo>
                    <a:lnTo>
                      <a:pt x="85" y="23"/>
                    </a:lnTo>
                    <a:lnTo>
                      <a:pt x="85" y="21"/>
                    </a:lnTo>
                    <a:lnTo>
                      <a:pt x="85" y="18"/>
                    </a:lnTo>
                    <a:lnTo>
                      <a:pt x="84" y="16"/>
                    </a:lnTo>
                    <a:lnTo>
                      <a:pt x="84" y="14"/>
                    </a:lnTo>
                    <a:lnTo>
                      <a:pt x="83" y="13"/>
                    </a:lnTo>
                    <a:lnTo>
                      <a:pt x="82" y="11"/>
                    </a:lnTo>
                    <a:lnTo>
                      <a:pt x="81" y="10"/>
                    </a:lnTo>
                    <a:lnTo>
                      <a:pt x="80" y="8"/>
                    </a:lnTo>
                    <a:lnTo>
                      <a:pt x="78" y="7"/>
                    </a:lnTo>
                    <a:lnTo>
                      <a:pt x="77" y="5"/>
                    </a:lnTo>
                    <a:lnTo>
                      <a:pt x="75" y="4"/>
                    </a:lnTo>
                    <a:lnTo>
                      <a:pt x="73" y="3"/>
                    </a:lnTo>
                    <a:lnTo>
                      <a:pt x="71" y="2"/>
                    </a:lnTo>
                    <a:lnTo>
                      <a:pt x="69" y="1"/>
                    </a:lnTo>
                    <a:lnTo>
                      <a:pt x="67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0" y="0"/>
                    </a:lnTo>
                    <a:lnTo>
                      <a:pt x="59" y="0"/>
                    </a:lnTo>
                    <a:lnTo>
                      <a:pt x="56" y="1"/>
                    </a:lnTo>
                    <a:lnTo>
                      <a:pt x="54" y="1"/>
                    </a:lnTo>
                    <a:lnTo>
                      <a:pt x="51" y="2"/>
                    </a:lnTo>
                    <a:lnTo>
                      <a:pt x="50" y="3"/>
                    </a:lnTo>
                    <a:lnTo>
                      <a:pt x="47" y="5"/>
                    </a:lnTo>
                    <a:lnTo>
                      <a:pt x="46" y="7"/>
                    </a:lnTo>
                    <a:lnTo>
                      <a:pt x="44" y="8"/>
                    </a:lnTo>
                    <a:lnTo>
                      <a:pt x="42" y="10"/>
                    </a:lnTo>
                    <a:lnTo>
                      <a:pt x="41" y="12"/>
                    </a:lnTo>
                    <a:lnTo>
                      <a:pt x="40" y="14"/>
                    </a:lnTo>
                    <a:lnTo>
                      <a:pt x="39" y="17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6737" name="Freeform 65"/>
            <p:cNvSpPr>
              <a:spLocks/>
            </p:cNvSpPr>
            <p:nvPr/>
          </p:nvSpPr>
          <p:spPr bwMode="auto">
            <a:xfrm>
              <a:off x="4356" y="2085"/>
              <a:ext cx="211" cy="307"/>
            </a:xfrm>
            <a:custGeom>
              <a:avLst/>
              <a:gdLst/>
              <a:ahLst/>
              <a:cxnLst>
                <a:cxn ang="0">
                  <a:pos x="210" y="277"/>
                </a:cxn>
                <a:cxn ang="0">
                  <a:pos x="194" y="277"/>
                </a:cxn>
                <a:cxn ang="0">
                  <a:pos x="166" y="241"/>
                </a:cxn>
                <a:cxn ang="0">
                  <a:pos x="128" y="178"/>
                </a:cxn>
                <a:cxn ang="0">
                  <a:pos x="118" y="149"/>
                </a:cxn>
                <a:cxn ang="0">
                  <a:pos x="120" y="129"/>
                </a:cxn>
                <a:cxn ang="0">
                  <a:pos x="129" y="125"/>
                </a:cxn>
                <a:cxn ang="0">
                  <a:pos x="144" y="136"/>
                </a:cxn>
                <a:cxn ang="0">
                  <a:pos x="164" y="148"/>
                </a:cxn>
                <a:cxn ang="0">
                  <a:pos x="173" y="148"/>
                </a:cxn>
                <a:cxn ang="0">
                  <a:pos x="174" y="141"/>
                </a:cxn>
                <a:cxn ang="0">
                  <a:pos x="165" y="129"/>
                </a:cxn>
                <a:cxn ang="0">
                  <a:pos x="143" y="113"/>
                </a:cxn>
                <a:cxn ang="0">
                  <a:pos x="133" y="91"/>
                </a:cxn>
                <a:cxn ang="0">
                  <a:pos x="129" y="73"/>
                </a:cxn>
                <a:cxn ang="0">
                  <a:pos x="119" y="59"/>
                </a:cxn>
                <a:cxn ang="0">
                  <a:pos x="115" y="50"/>
                </a:cxn>
                <a:cxn ang="0">
                  <a:pos x="120" y="38"/>
                </a:cxn>
                <a:cxn ang="0">
                  <a:pos x="125" y="25"/>
                </a:cxn>
                <a:cxn ang="0">
                  <a:pos x="122" y="9"/>
                </a:cxn>
                <a:cxn ang="0">
                  <a:pos x="111" y="1"/>
                </a:cxn>
                <a:cxn ang="0">
                  <a:pos x="95" y="3"/>
                </a:cxn>
                <a:cxn ang="0">
                  <a:pos x="88" y="13"/>
                </a:cxn>
                <a:cxn ang="0">
                  <a:pos x="88" y="24"/>
                </a:cxn>
                <a:cxn ang="0">
                  <a:pos x="92" y="37"/>
                </a:cxn>
                <a:cxn ang="0">
                  <a:pos x="92" y="49"/>
                </a:cxn>
                <a:cxn ang="0">
                  <a:pos x="82" y="59"/>
                </a:cxn>
                <a:cxn ang="0">
                  <a:pos x="69" y="67"/>
                </a:cxn>
                <a:cxn ang="0">
                  <a:pos x="58" y="79"/>
                </a:cxn>
                <a:cxn ang="0">
                  <a:pos x="49" y="104"/>
                </a:cxn>
                <a:cxn ang="0">
                  <a:pos x="44" y="128"/>
                </a:cxn>
                <a:cxn ang="0">
                  <a:pos x="42" y="153"/>
                </a:cxn>
                <a:cxn ang="0">
                  <a:pos x="44" y="166"/>
                </a:cxn>
                <a:cxn ang="0">
                  <a:pos x="52" y="170"/>
                </a:cxn>
                <a:cxn ang="0">
                  <a:pos x="55" y="166"/>
                </a:cxn>
                <a:cxn ang="0">
                  <a:pos x="55" y="140"/>
                </a:cxn>
                <a:cxn ang="0">
                  <a:pos x="58" y="123"/>
                </a:cxn>
                <a:cxn ang="0">
                  <a:pos x="67" y="115"/>
                </a:cxn>
                <a:cxn ang="0">
                  <a:pos x="74" y="120"/>
                </a:cxn>
                <a:cxn ang="0">
                  <a:pos x="71" y="148"/>
                </a:cxn>
                <a:cxn ang="0">
                  <a:pos x="65" y="175"/>
                </a:cxn>
                <a:cxn ang="0">
                  <a:pos x="55" y="207"/>
                </a:cxn>
                <a:cxn ang="0">
                  <a:pos x="34" y="237"/>
                </a:cxn>
                <a:cxn ang="0">
                  <a:pos x="8" y="269"/>
                </a:cxn>
                <a:cxn ang="0">
                  <a:pos x="0" y="286"/>
                </a:cxn>
                <a:cxn ang="0">
                  <a:pos x="20" y="306"/>
                </a:cxn>
                <a:cxn ang="0">
                  <a:pos x="34" y="303"/>
                </a:cxn>
                <a:cxn ang="0">
                  <a:pos x="24" y="290"/>
                </a:cxn>
                <a:cxn ang="0">
                  <a:pos x="32" y="273"/>
                </a:cxn>
                <a:cxn ang="0">
                  <a:pos x="65" y="235"/>
                </a:cxn>
                <a:cxn ang="0">
                  <a:pos x="88" y="207"/>
                </a:cxn>
                <a:cxn ang="0">
                  <a:pos x="100" y="200"/>
                </a:cxn>
                <a:cxn ang="0">
                  <a:pos x="115" y="210"/>
                </a:cxn>
                <a:cxn ang="0">
                  <a:pos x="149" y="256"/>
                </a:cxn>
                <a:cxn ang="0">
                  <a:pos x="177" y="295"/>
                </a:cxn>
                <a:cxn ang="0">
                  <a:pos x="188" y="298"/>
                </a:cxn>
                <a:cxn ang="0">
                  <a:pos x="202" y="288"/>
                </a:cxn>
              </a:cxnLst>
              <a:rect l="0" t="0" r="r" b="b"/>
              <a:pathLst>
                <a:path w="211" h="307">
                  <a:moveTo>
                    <a:pt x="209" y="282"/>
                  </a:moveTo>
                  <a:lnTo>
                    <a:pt x="210" y="277"/>
                  </a:lnTo>
                  <a:lnTo>
                    <a:pt x="202" y="278"/>
                  </a:lnTo>
                  <a:lnTo>
                    <a:pt x="194" y="277"/>
                  </a:lnTo>
                  <a:lnTo>
                    <a:pt x="184" y="269"/>
                  </a:lnTo>
                  <a:lnTo>
                    <a:pt x="166" y="241"/>
                  </a:lnTo>
                  <a:lnTo>
                    <a:pt x="141" y="200"/>
                  </a:lnTo>
                  <a:lnTo>
                    <a:pt x="128" y="178"/>
                  </a:lnTo>
                  <a:lnTo>
                    <a:pt x="119" y="160"/>
                  </a:lnTo>
                  <a:lnTo>
                    <a:pt x="118" y="149"/>
                  </a:lnTo>
                  <a:lnTo>
                    <a:pt x="118" y="137"/>
                  </a:lnTo>
                  <a:lnTo>
                    <a:pt x="120" y="129"/>
                  </a:lnTo>
                  <a:lnTo>
                    <a:pt x="125" y="125"/>
                  </a:lnTo>
                  <a:lnTo>
                    <a:pt x="129" y="125"/>
                  </a:lnTo>
                  <a:lnTo>
                    <a:pt x="135" y="128"/>
                  </a:lnTo>
                  <a:lnTo>
                    <a:pt x="144" y="136"/>
                  </a:lnTo>
                  <a:lnTo>
                    <a:pt x="156" y="144"/>
                  </a:lnTo>
                  <a:lnTo>
                    <a:pt x="164" y="148"/>
                  </a:lnTo>
                  <a:lnTo>
                    <a:pt x="169" y="149"/>
                  </a:lnTo>
                  <a:lnTo>
                    <a:pt x="173" y="148"/>
                  </a:lnTo>
                  <a:lnTo>
                    <a:pt x="176" y="144"/>
                  </a:lnTo>
                  <a:lnTo>
                    <a:pt x="174" y="141"/>
                  </a:lnTo>
                  <a:lnTo>
                    <a:pt x="173" y="137"/>
                  </a:lnTo>
                  <a:lnTo>
                    <a:pt x="165" y="129"/>
                  </a:lnTo>
                  <a:lnTo>
                    <a:pt x="151" y="120"/>
                  </a:lnTo>
                  <a:lnTo>
                    <a:pt x="143" y="113"/>
                  </a:lnTo>
                  <a:lnTo>
                    <a:pt x="137" y="104"/>
                  </a:lnTo>
                  <a:lnTo>
                    <a:pt x="133" y="91"/>
                  </a:lnTo>
                  <a:lnTo>
                    <a:pt x="132" y="78"/>
                  </a:lnTo>
                  <a:lnTo>
                    <a:pt x="129" y="73"/>
                  </a:lnTo>
                  <a:lnTo>
                    <a:pt x="125" y="66"/>
                  </a:lnTo>
                  <a:lnTo>
                    <a:pt x="119" y="59"/>
                  </a:lnTo>
                  <a:lnTo>
                    <a:pt x="115" y="55"/>
                  </a:lnTo>
                  <a:lnTo>
                    <a:pt x="115" y="50"/>
                  </a:lnTo>
                  <a:lnTo>
                    <a:pt x="118" y="42"/>
                  </a:lnTo>
                  <a:lnTo>
                    <a:pt x="120" y="38"/>
                  </a:lnTo>
                  <a:lnTo>
                    <a:pt x="123" y="33"/>
                  </a:lnTo>
                  <a:lnTo>
                    <a:pt x="125" y="25"/>
                  </a:lnTo>
                  <a:lnTo>
                    <a:pt x="123" y="16"/>
                  </a:lnTo>
                  <a:lnTo>
                    <a:pt x="122" y="9"/>
                  </a:lnTo>
                  <a:lnTo>
                    <a:pt x="118" y="4"/>
                  </a:lnTo>
                  <a:lnTo>
                    <a:pt x="111" y="1"/>
                  </a:lnTo>
                  <a:lnTo>
                    <a:pt x="102" y="0"/>
                  </a:lnTo>
                  <a:lnTo>
                    <a:pt x="95" y="3"/>
                  </a:lnTo>
                  <a:lnTo>
                    <a:pt x="91" y="7"/>
                  </a:lnTo>
                  <a:lnTo>
                    <a:pt x="88" y="13"/>
                  </a:lnTo>
                  <a:lnTo>
                    <a:pt x="87" y="18"/>
                  </a:lnTo>
                  <a:lnTo>
                    <a:pt x="88" y="24"/>
                  </a:lnTo>
                  <a:lnTo>
                    <a:pt x="91" y="32"/>
                  </a:lnTo>
                  <a:lnTo>
                    <a:pt x="92" y="37"/>
                  </a:lnTo>
                  <a:lnTo>
                    <a:pt x="94" y="42"/>
                  </a:lnTo>
                  <a:lnTo>
                    <a:pt x="92" y="49"/>
                  </a:lnTo>
                  <a:lnTo>
                    <a:pt x="88" y="54"/>
                  </a:lnTo>
                  <a:lnTo>
                    <a:pt x="82" y="59"/>
                  </a:lnTo>
                  <a:lnTo>
                    <a:pt x="74" y="63"/>
                  </a:lnTo>
                  <a:lnTo>
                    <a:pt x="69" y="67"/>
                  </a:lnTo>
                  <a:lnTo>
                    <a:pt x="63" y="73"/>
                  </a:lnTo>
                  <a:lnTo>
                    <a:pt x="58" y="79"/>
                  </a:lnTo>
                  <a:lnTo>
                    <a:pt x="53" y="91"/>
                  </a:lnTo>
                  <a:lnTo>
                    <a:pt x="49" y="104"/>
                  </a:lnTo>
                  <a:lnTo>
                    <a:pt x="45" y="115"/>
                  </a:lnTo>
                  <a:lnTo>
                    <a:pt x="44" y="128"/>
                  </a:lnTo>
                  <a:lnTo>
                    <a:pt x="42" y="144"/>
                  </a:lnTo>
                  <a:lnTo>
                    <a:pt x="42" y="153"/>
                  </a:lnTo>
                  <a:lnTo>
                    <a:pt x="42" y="161"/>
                  </a:lnTo>
                  <a:lnTo>
                    <a:pt x="44" y="166"/>
                  </a:lnTo>
                  <a:lnTo>
                    <a:pt x="46" y="169"/>
                  </a:lnTo>
                  <a:lnTo>
                    <a:pt x="52" y="170"/>
                  </a:lnTo>
                  <a:lnTo>
                    <a:pt x="54" y="169"/>
                  </a:lnTo>
                  <a:lnTo>
                    <a:pt x="55" y="166"/>
                  </a:lnTo>
                  <a:lnTo>
                    <a:pt x="55" y="156"/>
                  </a:lnTo>
                  <a:lnTo>
                    <a:pt x="55" y="140"/>
                  </a:lnTo>
                  <a:lnTo>
                    <a:pt x="57" y="129"/>
                  </a:lnTo>
                  <a:lnTo>
                    <a:pt x="58" y="123"/>
                  </a:lnTo>
                  <a:lnTo>
                    <a:pt x="62" y="116"/>
                  </a:lnTo>
                  <a:lnTo>
                    <a:pt x="67" y="115"/>
                  </a:lnTo>
                  <a:lnTo>
                    <a:pt x="73" y="116"/>
                  </a:lnTo>
                  <a:lnTo>
                    <a:pt x="74" y="120"/>
                  </a:lnTo>
                  <a:lnTo>
                    <a:pt x="73" y="132"/>
                  </a:lnTo>
                  <a:lnTo>
                    <a:pt x="71" y="148"/>
                  </a:lnTo>
                  <a:lnTo>
                    <a:pt x="69" y="162"/>
                  </a:lnTo>
                  <a:lnTo>
                    <a:pt x="65" y="175"/>
                  </a:lnTo>
                  <a:lnTo>
                    <a:pt x="61" y="193"/>
                  </a:lnTo>
                  <a:lnTo>
                    <a:pt x="55" y="207"/>
                  </a:lnTo>
                  <a:lnTo>
                    <a:pt x="44" y="226"/>
                  </a:lnTo>
                  <a:lnTo>
                    <a:pt x="34" y="237"/>
                  </a:lnTo>
                  <a:lnTo>
                    <a:pt x="18" y="256"/>
                  </a:lnTo>
                  <a:lnTo>
                    <a:pt x="8" y="269"/>
                  </a:lnTo>
                  <a:lnTo>
                    <a:pt x="0" y="281"/>
                  </a:lnTo>
                  <a:lnTo>
                    <a:pt x="0" y="286"/>
                  </a:lnTo>
                  <a:lnTo>
                    <a:pt x="8" y="295"/>
                  </a:lnTo>
                  <a:lnTo>
                    <a:pt x="20" y="306"/>
                  </a:lnTo>
                  <a:lnTo>
                    <a:pt x="32" y="306"/>
                  </a:lnTo>
                  <a:lnTo>
                    <a:pt x="34" y="303"/>
                  </a:lnTo>
                  <a:lnTo>
                    <a:pt x="29" y="297"/>
                  </a:lnTo>
                  <a:lnTo>
                    <a:pt x="24" y="290"/>
                  </a:lnTo>
                  <a:lnTo>
                    <a:pt x="24" y="285"/>
                  </a:lnTo>
                  <a:lnTo>
                    <a:pt x="32" y="273"/>
                  </a:lnTo>
                  <a:lnTo>
                    <a:pt x="45" y="260"/>
                  </a:lnTo>
                  <a:lnTo>
                    <a:pt x="65" y="235"/>
                  </a:lnTo>
                  <a:lnTo>
                    <a:pt x="82" y="214"/>
                  </a:lnTo>
                  <a:lnTo>
                    <a:pt x="88" y="207"/>
                  </a:lnTo>
                  <a:lnTo>
                    <a:pt x="92" y="202"/>
                  </a:lnTo>
                  <a:lnTo>
                    <a:pt x="100" y="200"/>
                  </a:lnTo>
                  <a:lnTo>
                    <a:pt x="107" y="204"/>
                  </a:lnTo>
                  <a:lnTo>
                    <a:pt x="115" y="210"/>
                  </a:lnTo>
                  <a:lnTo>
                    <a:pt x="131" y="231"/>
                  </a:lnTo>
                  <a:lnTo>
                    <a:pt x="149" y="256"/>
                  </a:lnTo>
                  <a:lnTo>
                    <a:pt x="166" y="281"/>
                  </a:lnTo>
                  <a:lnTo>
                    <a:pt x="177" y="295"/>
                  </a:lnTo>
                  <a:lnTo>
                    <a:pt x="181" y="298"/>
                  </a:lnTo>
                  <a:lnTo>
                    <a:pt x="188" y="298"/>
                  </a:lnTo>
                  <a:lnTo>
                    <a:pt x="194" y="293"/>
                  </a:lnTo>
                  <a:lnTo>
                    <a:pt x="202" y="288"/>
                  </a:lnTo>
                  <a:lnTo>
                    <a:pt x="209" y="282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" name="Group 66"/>
            <p:cNvGrpSpPr>
              <a:grpSpLocks/>
            </p:cNvGrpSpPr>
            <p:nvPr/>
          </p:nvGrpSpPr>
          <p:grpSpPr bwMode="auto">
            <a:xfrm>
              <a:off x="3767" y="2076"/>
              <a:ext cx="273" cy="326"/>
              <a:chOff x="3767" y="2076"/>
              <a:chExt cx="273" cy="326"/>
            </a:xfrm>
          </p:grpSpPr>
          <p:grpSp>
            <p:nvGrpSpPr>
              <p:cNvPr id="17" name="Group 67"/>
              <p:cNvGrpSpPr>
                <a:grpSpLocks/>
              </p:cNvGrpSpPr>
              <p:nvPr/>
            </p:nvGrpSpPr>
            <p:grpSpPr bwMode="auto">
              <a:xfrm>
                <a:off x="3767" y="2076"/>
                <a:ext cx="273" cy="326"/>
                <a:chOff x="3767" y="2076"/>
                <a:chExt cx="273" cy="326"/>
              </a:xfrm>
            </p:grpSpPr>
            <p:sp>
              <p:nvSpPr>
                <p:cNvPr id="2716740" name="AutoShape 68"/>
                <p:cNvSpPr>
                  <a:spLocks noChangeArrowheads="1"/>
                </p:cNvSpPr>
                <p:nvPr/>
              </p:nvSpPr>
              <p:spPr bwMode="auto">
                <a:xfrm>
                  <a:off x="3767" y="2129"/>
                  <a:ext cx="273" cy="273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6741" name="AutoShape 69"/>
                <p:cNvSpPr>
                  <a:spLocks noChangeArrowheads="1"/>
                </p:cNvSpPr>
                <p:nvPr/>
              </p:nvSpPr>
              <p:spPr bwMode="auto">
                <a:xfrm>
                  <a:off x="3832" y="2076"/>
                  <a:ext cx="208" cy="48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16742" name="Oval 70"/>
              <p:cNvSpPr>
                <a:spLocks noChangeArrowheads="1"/>
              </p:cNvSpPr>
              <p:nvPr/>
            </p:nvSpPr>
            <p:spPr bwMode="auto">
              <a:xfrm>
                <a:off x="3852" y="2103"/>
                <a:ext cx="29" cy="1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43" name="AutoShape 71"/>
              <p:cNvSpPr>
                <a:spLocks noChangeArrowheads="1"/>
              </p:cNvSpPr>
              <p:nvPr/>
            </p:nvSpPr>
            <p:spPr bwMode="auto">
              <a:xfrm>
                <a:off x="3800" y="2257"/>
                <a:ext cx="143" cy="60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8" name="Group 72"/>
          <p:cNvGrpSpPr>
            <a:grpSpLocks/>
          </p:cNvGrpSpPr>
          <p:nvPr/>
        </p:nvGrpSpPr>
        <p:grpSpPr bwMode="auto">
          <a:xfrm>
            <a:off x="6678613" y="3892550"/>
            <a:ext cx="1443037" cy="517525"/>
            <a:chOff x="4733" y="2328"/>
            <a:chExt cx="1022" cy="326"/>
          </a:xfrm>
        </p:grpSpPr>
        <p:grpSp>
          <p:nvGrpSpPr>
            <p:cNvPr id="19" name="Group 73"/>
            <p:cNvGrpSpPr>
              <a:grpSpLocks/>
            </p:cNvGrpSpPr>
            <p:nvPr/>
          </p:nvGrpSpPr>
          <p:grpSpPr bwMode="auto">
            <a:xfrm>
              <a:off x="4733" y="2328"/>
              <a:ext cx="217" cy="326"/>
              <a:chOff x="4733" y="2328"/>
              <a:chExt cx="217" cy="326"/>
            </a:xfrm>
          </p:grpSpPr>
          <p:sp>
            <p:nvSpPr>
              <p:cNvPr id="2716746" name="AutoShape 74"/>
              <p:cNvSpPr>
                <a:spLocks noChangeArrowheads="1"/>
              </p:cNvSpPr>
              <p:nvPr/>
            </p:nvSpPr>
            <p:spPr bwMode="auto">
              <a:xfrm>
                <a:off x="4733" y="2381"/>
                <a:ext cx="217" cy="273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47" name="AutoShape 75"/>
              <p:cNvSpPr>
                <a:spLocks noChangeArrowheads="1"/>
              </p:cNvSpPr>
              <p:nvPr/>
            </p:nvSpPr>
            <p:spPr bwMode="auto">
              <a:xfrm>
                <a:off x="4786" y="2328"/>
                <a:ext cx="164" cy="48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48" name="AutoShape 76"/>
              <p:cNvSpPr>
                <a:spLocks noChangeArrowheads="1"/>
              </p:cNvSpPr>
              <p:nvPr/>
            </p:nvSpPr>
            <p:spPr bwMode="auto">
              <a:xfrm>
                <a:off x="4776" y="2402"/>
                <a:ext cx="114" cy="17"/>
              </a:xfrm>
              <a:prstGeom prst="parallelogram">
                <a:avLst>
                  <a:gd name="adj" fmla="val 167616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77"/>
            <p:cNvGrpSpPr>
              <a:grpSpLocks/>
            </p:cNvGrpSpPr>
            <p:nvPr/>
          </p:nvGrpSpPr>
          <p:grpSpPr bwMode="auto">
            <a:xfrm>
              <a:off x="5277" y="2372"/>
              <a:ext cx="211" cy="268"/>
              <a:chOff x="5277" y="2372"/>
              <a:chExt cx="211" cy="268"/>
            </a:xfrm>
          </p:grpSpPr>
          <p:sp>
            <p:nvSpPr>
              <p:cNvPr id="2716750" name="Freeform 78"/>
              <p:cNvSpPr>
                <a:spLocks/>
              </p:cNvSpPr>
              <p:nvPr/>
            </p:nvSpPr>
            <p:spPr bwMode="auto">
              <a:xfrm>
                <a:off x="5414" y="2493"/>
                <a:ext cx="63" cy="147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62" y="0"/>
                  </a:cxn>
                  <a:cxn ang="0">
                    <a:pos x="17" y="146"/>
                  </a:cxn>
                  <a:cxn ang="0">
                    <a:pos x="0" y="146"/>
                  </a:cxn>
                  <a:cxn ang="0">
                    <a:pos x="45" y="0"/>
                  </a:cxn>
                </a:cxnLst>
                <a:rect l="0" t="0" r="r" b="b"/>
                <a:pathLst>
                  <a:path w="63" h="147">
                    <a:moveTo>
                      <a:pt x="45" y="0"/>
                    </a:moveTo>
                    <a:lnTo>
                      <a:pt x="62" y="0"/>
                    </a:lnTo>
                    <a:lnTo>
                      <a:pt x="17" y="146"/>
                    </a:lnTo>
                    <a:lnTo>
                      <a:pt x="0" y="146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51" name="Rectangle 79"/>
              <p:cNvSpPr>
                <a:spLocks noChangeArrowheads="1"/>
              </p:cNvSpPr>
              <p:nvPr/>
            </p:nvSpPr>
            <p:spPr bwMode="auto">
              <a:xfrm>
                <a:off x="5410" y="2493"/>
                <a:ext cx="78" cy="14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52" name="Rectangle 80"/>
              <p:cNvSpPr>
                <a:spLocks noChangeArrowheads="1"/>
              </p:cNvSpPr>
              <p:nvPr/>
            </p:nvSpPr>
            <p:spPr bwMode="auto">
              <a:xfrm>
                <a:off x="5416" y="2555"/>
                <a:ext cx="60" cy="13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53" name="Rectangle 81"/>
              <p:cNvSpPr>
                <a:spLocks noChangeArrowheads="1"/>
              </p:cNvSpPr>
              <p:nvPr/>
            </p:nvSpPr>
            <p:spPr bwMode="auto">
              <a:xfrm>
                <a:off x="5278" y="2555"/>
                <a:ext cx="78" cy="8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54" name="Oval 82"/>
              <p:cNvSpPr>
                <a:spLocks noChangeArrowheads="1"/>
              </p:cNvSpPr>
              <p:nvPr/>
            </p:nvSpPr>
            <p:spPr bwMode="auto">
              <a:xfrm>
                <a:off x="5340" y="2372"/>
                <a:ext cx="25" cy="27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55" name="Freeform 83"/>
              <p:cNvSpPr>
                <a:spLocks/>
              </p:cNvSpPr>
              <p:nvPr/>
            </p:nvSpPr>
            <p:spPr bwMode="auto">
              <a:xfrm>
                <a:off x="5277" y="2416"/>
                <a:ext cx="146" cy="224"/>
              </a:xfrm>
              <a:custGeom>
                <a:avLst/>
                <a:gdLst/>
                <a:ahLst/>
                <a:cxnLst>
                  <a:cxn ang="0">
                    <a:pos x="1" y="103"/>
                  </a:cxn>
                  <a:cxn ang="0">
                    <a:pos x="1" y="106"/>
                  </a:cxn>
                  <a:cxn ang="0">
                    <a:pos x="0" y="110"/>
                  </a:cxn>
                  <a:cxn ang="0">
                    <a:pos x="0" y="113"/>
                  </a:cxn>
                  <a:cxn ang="0">
                    <a:pos x="1" y="117"/>
                  </a:cxn>
                  <a:cxn ang="0">
                    <a:pos x="3" y="120"/>
                  </a:cxn>
                  <a:cxn ang="0">
                    <a:pos x="6" y="123"/>
                  </a:cxn>
                  <a:cxn ang="0">
                    <a:pos x="9" y="125"/>
                  </a:cxn>
                  <a:cxn ang="0">
                    <a:pos x="12" y="126"/>
                  </a:cxn>
                  <a:cxn ang="0">
                    <a:pos x="16" y="126"/>
                  </a:cxn>
                  <a:cxn ang="0">
                    <a:pos x="95" y="223"/>
                  </a:cxn>
                  <a:cxn ang="0">
                    <a:pos x="120" y="107"/>
                  </a:cxn>
                  <a:cxn ang="0">
                    <a:pos x="119" y="105"/>
                  </a:cxn>
                  <a:cxn ang="0">
                    <a:pos x="118" y="103"/>
                  </a:cxn>
                  <a:cxn ang="0">
                    <a:pos x="116" y="101"/>
                  </a:cxn>
                  <a:cxn ang="0">
                    <a:pos x="114" y="99"/>
                  </a:cxn>
                  <a:cxn ang="0">
                    <a:pos x="111" y="98"/>
                  </a:cxn>
                  <a:cxn ang="0">
                    <a:pos x="108" y="97"/>
                  </a:cxn>
                  <a:cxn ang="0">
                    <a:pos x="106" y="97"/>
                  </a:cxn>
                  <a:cxn ang="0">
                    <a:pos x="103" y="97"/>
                  </a:cxn>
                  <a:cxn ang="0">
                    <a:pos x="70" y="57"/>
                  </a:cxn>
                  <a:cxn ang="0">
                    <a:pos x="135" y="70"/>
                  </a:cxn>
                  <a:cxn ang="0">
                    <a:pos x="137" y="70"/>
                  </a:cxn>
                  <a:cxn ang="0">
                    <a:pos x="139" y="69"/>
                  </a:cxn>
                  <a:cxn ang="0">
                    <a:pos x="142" y="67"/>
                  </a:cxn>
                  <a:cxn ang="0">
                    <a:pos x="144" y="65"/>
                  </a:cxn>
                  <a:cxn ang="0">
                    <a:pos x="144" y="62"/>
                  </a:cxn>
                  <a:cxn ang="0">
                    <a:pos x="145" y="59"/>
                  </a:cxn>
                  <a:cxn ang="0">
                    <a:pos x="144" y="56"/>
                  </a:cxn>
                  <a:cxn ang="0">
                    <a:pos x="143" y="53"/>
                  </a:cxn>
                  <a:cxn ang="0">
                    <a:pos x="141" y="51"/>
                  </a:cxn>
                  <a:cxn ang="0">
                    <a:pos x="139" y="49"/>
                  </a:cxn>
                  <a:cxn ang="0">
                    <a:pos x="136" y="49"/>
                  </a:cxn>
                  <a:cxn ang="0">
                    <a:pos x="92" y="49"/>
                  </a:cxn>
                  <a:cxn ang="0">
                    <a:pos x="84" y="32"/>
                  </a:cxn>
                  <a:cxn ang="0">
                    <a:pos x="85" y="28"/>
                  </a:cxn>
                  <a:cxn ang="0">
                    <a:pos x="85" y="23"/>
                  </a:cxn>
                  <a:cxn ang="0">
                    <a:pos x="85" y="18"/>
                  </a:cxn>
                  <a:cxn ang="0">
                    <a:pos x="84" y="14"/>
                  </a:cxn>
                  <a:cxn ang="0">
                    <a:pos x="83" y="11"/>
                  </a:cxn>
                  <a:cxn ang="0">
                    <a:pos x="80" y="8"/>
                  </a:cxn>
                  <a:cxn ang="0">
                    <a:pos x="77" y="5"/>
                  </a:cxn>
                  <a:cxn ang="0">
                    <a:pos x="74" y="3"/>
                  </a:cxn>
                  <a:cxn ang="0">
                    <a:pos x="70" y="1"/>
                  </a:cxn>
                  <a:cxn ang="0">
                    <a:pos x="65" y="0"/>
                  </a:cxn>
                  <a:cxn ang="0">
                    <a:pos x="61" y="0"/>
                  </a:cxn>
                  <a:cxn ang="0">
                    <a:pos x="56" y="1"/>
                  </a:cxn>
                  <a:cxn ang="0">
                    <a:pos x="52" y="2"/>
                  </a:cxn>
                  <a:cxn ang="0">
                    <a:pos x="47" y="5"/>
                  </a:cxn>
                  <a:cxn ang="0">
                    <a:pos x="44" y="9"/>
                  </a:cxn>
                  <a:cxn ang="0">
                    <a:pos x="41" y="12"/>
                  </a:cxn>
                  <a:cxn ang="0">
                    <a:pos x="39" y="17"/>
                  </a:cxn>
                </a:cxnLst>
                <a:rect l="0" t="0" r="r" b="b"/>
                <a:pathLst>
                  <a:path w="146" h="224">
                    <a:moveTo>
                      <a:pt x="39" y="17"/>
                    </a:moveTo>
                    <a:lnTo>
                      <a:pt x="1" y="103"/>
                    </a:lnTo>
                    <a:lnTo>
                      <a:pt x="1" y="105"/>
                    </a:lnTo>
                    <a:lnTo>
                      <a:pt x="1" y="106"/>
                    </a:lnTo>
                    <a:lnTo>
                      <a:pt x="0" y="107"/>
                    </a:lnTo>
                    <a:lnTo>
                      <a:pt x="0" y="110"/>
                    </a:lnTo>
                    <a:lnTo>
                      <a:pt x="0" y="111"/>
                    </a:lnTo>
                    <a:lnTo>
                      <a:pt x="0" y="113"/>
                    </a:lnTo>
                    <a:lnTo>
                      <a:pt x="1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5" y="122"/>
                    </a:lnTo>
                    <a:lnTo>
                      <a:pt x="6" y="123"/>
                    </a:lnTo>
                    <a:lnTo>
                      <a:pt x="8" y="124"/>
                    </a:lnTo>
                    <a:lnTo>
                      <a:pt x="9" y="125"/>
                    </a:lnTo>
                    <a:lnTo>
                      <a:pt x="10" y="125"/>
                    </a:lnTo>
                    <a:lnTo>
                      <a:pt x="12" y="126"/>
                    </a:lnTo>
                    <a:lnTo>
                      <a:pt x="14" y="126"/>
                    </a:lnTo>
                    <a:lnTo>
                      <a:pt x="16" y="126"/>
                    </a:lnTo>
                    <a:lnTo>
                      <a:pt x="95" y="126"/>
                    </a:lnTo>
                    <a:lnTo>
                      <a:pt x="95" y="223"/>
                    </a:lnTo>
                    <a:lnTo>
                      <a:pt x="120" y="223"/>
                    </a:lnTo>
                    <a:lnTo>
                      <a:pt x="120" y="107"/>
                    </a:lnTo>
                    <a:lnTo>
                      <a:pt x="120" y="106"/>
                    </a:lnTo>
                    <a:lnTo>
                      <a:pt x="119" y="105"/>
                    </a:lnTo>
                    <a:lnTo>
                      <a:pt x="118" y="103"/>
                    </a:lnTo>
                    <a:lnTo>
                      <a:pt x="118" y="103"/>
                    </a:lnTo>
                    <a:lnTo>
                      <a:pt x="117" y="102"/>
                    </a:lnTo>
                    <a:lnTo>
                      <a:pt x="116" y="101"/>
                    </a:lnTo>
                    <a:lnTo>
                      <a:pt x="115" y="100"/>
                    </a:lnTo>
                    <a:lnTo>
                      <a:pt x="114" y="99"/>
                    </a:lnTo>
                    <a:lnTo>
                      <a:pt x="113" y="99"/>
                    </a:lnTo>
                    <a:lnTo>
                      <a:pt x="111" y="98"/>
                    </a:lnTo>
                    <a:lnTo>
                      <a:pt x="110" y="98"/>
                    </a:lnTo>
                    <a:lnTo>
                      <a:pt x="108" y="97"/>
                    </a:lnTo>
                    <a:lnTo>
                      <a:pt x="107" y="97"/>
                    </a:lnTo>
                    <a:lnTo>
                      <a:pt x="106" y="97"/>
                    </a:lnTo>
                    <a:lnTo>
                      <a:pt x="104" y="97"/>
                    </a:lnTo>
                    <a:lnTo>
                      <a:pt x="103" y="97"/>
                    </a:lnTo>
                    <a:lnTo>
                      <a:pt x="57" y="95"/>
                    </a:lnTo>
                    <a:lnTo>
                      <a:pt x="70" y="57"/>
                    </a:lnTo>
                    <a:lnTo>
                      <a:pt x="79" y="70"/>
                    </a:lnTo>
                    <a:lnTo>
                      <a:pt x="135" y="70"/>
                    </a:lnTo>
                    <a:lnTo>
                      <a:pt x="136" y="70"/>
                    </a:lnTo>
                    <a:lnTo>
                      <a:pt x="137" y="70"/>
                    </a:lnTo>
                    <a:lnTo>
                      <a:pt x="139" y="69"/>
                    </a:lnTo>
                    <a:lnTo>
                      <a:pt x="139" y="69"/>
                    </a:lnTo>
                    <a:lnTo>
                      <a:pt x="140" y="68"/>
                    </a:lnTo>
                    <a:lnTo>
                      <a:pt x="142" y="67"/>
                    </a:lnTo>
                    <a:lnTo>
                      <a:pt x="142" y="66"/>
                    </a:lnTo>
                    <a:lnTo>
                      <a:pt x="144" y="65"/>
                    </a:lnTo>
                    <a:lnTo>
                      <a:pt x="144" y="64"/>
                    </a:lnTo>
                    <a:lnTo>
                      <a:pt x="144" y="62"/>
                    </a:lnTo>
                    <a:lnTo>
                      <a:pt x="145" y="61"/>
                    </a:lnTo>
                    <a:lnTo>
                      <a:pt x="145" y="59"/>
                    </a:lnTo>
                    <a:lnTo>
                      <a:pt x="145" y="57"/>
                    </a:lnTo>
                    <a:lnTo>
                      <a:pt x="144" y="56"/>
                    </a:lnTo>
                    <a:lnTo>
                      <a:pt x="144" y="55"/>
                    </a:lnTo>
                    <a:lnTo>
                      <a:pt x="143" y="53"/>
                    </a:lnTo>
                    <a:lnTo>
                      <a:pt x="142" y="52"/>
                    </a:lnTo>
                    <a:lnTo>
                      <a:pt x="141" y="51"/>
                    </a:lnTo>
                    <a:lnTo>
                      <a:pt x="140" y="50"/>
                    </a:lnTo>
                    <a:lnTo>
                      <a:pt x="139" y="49"/>
                    </a:lnTo>
                    <a:lnTo>
                      <a:pt x="138" y="49"/>
                    </a:lnTo>
                    <a:lnTo>
                      <a:pt x="136" y="49"/>
                    </a:lnTo>
                    <a:lnTo>
                      <a:pt x="135" y="49"/>
                    </a:lnTo>
                    <a:lnTo>
                      <a:pt x="92" y="49"/>
                    </a:lnTo>
                    <a:lnTo>
                      <a:pt x="83" y="33"/>
                    </a:lnTo>
                    <a:lnTo>
                      <a:pt x="84" y="32"/>
                    </a:lnTo>
                    <a:lnTo>
                      <a:pt x="85" y="30"/>
                    </a:lnTo>
                    <a:lnTo>
                      <a:pt x="85" y="28"/>
                    </a:lnTo>
                    <a:lnTo>
                      <a:pt x="85" y="26"/>
                    </a:lnTo>
                    <a:lnTo>
                      <a:pt x="85" y="23"/>
                    </a:lnTo>
                    <a:lnTo>
                      <a:pt x="85" y="21"/>
                    </a:lnTo>
                    <a:lnTo>
                      <a:pt x="85" y="18"/>
                    </a:lnTo>
                    <a:lnTo>
                      <a:pt x="85" y="16"/>
                    </a:lnTo>
                    <a:lnTo>
                      <a:pt x="84" y="14"/>
                    </a:lnTo>
                    <a:lnTo>
                      <a:pt x="84" y="13"/>
                    </a:lnTo>
                    <a:lnTo>
                      <a:pt x="83" y="11"/>
                    </a:lnTo>
                    <a:lnTo>
                      <a:pt x="82" y="10"/>
                    </a:lnTo>
                    <a:lnTo>
                      <a:pt x="80" y="8"/>
                    </a:lnTo>
                    <a:lnTo>
                      <a:pt x="79" y="7"/>
                    </a:lnTo>
                    <a:lnTo>
                      <a:pt x="77" y="5"/>
                    </a:lnTo>
                    <a:lnTo>
                      <a:pt x="76" y="4"/>
                    </a:lnTo>
                    <a:lnTo>
                      <a:pt x="74" y="3"/>
                    </a:lnTo>
                    <a:lnTo>
                      <a:pt x="72" y="2"/>
                    </a:lnTo>
                    <a:lnTo>
                      <a:pt x="70" y="1"/>
                    </a:lnTo>
                    <a:lnTo>
                      <a:pt x="67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6" y="1"/>
                    </a:lnTo>
                    <a:lnTo>
                      <a:pt x="54" y="1"/>
                    </a:lnTo>
                    <a:lnTo>
                      <a:pt x="52" y="2"/>
                    </a:lnTo>
                    <a:lnTo>
                      <a:pt x="50" y="3"/>
                    </a:lnTo>
                    <a:lnTo>
                      <a:pt x="47" y="5"/>
                    </a:lnTo>
                    <a:lnTo>
                      <a:pt x="46" y="7"/>
                    </a:lnTo>
                    <a:lnTo>
                      <a:pt x="44" y="9"/>
                    </a:lnTo>
                    <a:lnTo>
                      <a:pt x="43" y="10"/>
                    </a:lnTo>
                    <a:lnTo>
                      <a:pt x="41" y="12"/>
                    </a:lnTo>
                    <a:lnTo>
                      <a:pt x="40" y="14"/>
                    </a:lnTo>
                    <a:lnTo>
                      <a:pt x="39" y="17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6756" name="Freeform 84"/>
            <p:cNvSpPr>
              <a:spLocks/>
            </p:cNvSpPr>
            <p:nvPr/>
          </p:nvSpPr>
          <p:spPr bwMode="auto">
            <a:xfrm>
              <a:off x="5546" y="2337"/>
              <a:ext cx="209" cy="307"/>
            </a:xfrm>
            <a:custGeom>
              <a:avLst/>
              <a:gdLst/>
              <a:ahLst/>
              <a:cxnLst>
                <a:cxn ang="0">
                  <a:pos x="208" y="277"/>
                </a:cxn>
                <a:cxn ang="0">
                  <a:pos x="192" y="277"/>
                </a:cxn>
                <a:cxn ang="0">
                  <a:pos x="165" y="241"/>
                </a:cxn>
                <a:cxn ang="0">
                  <a:pos x="127" y="178"/>
                </a:cxn>
                <a:cxn ang="0">
                  <a:pos x="116" y="149"/>
                </a:cxn>
                <a:cxn ang="0">
                  <a:pos x="119" y="129"/>
                </a:cxn>
                <a:cxn ang="0">
                  <a:pos x="128" y="125"/>
                </a:cxn>
                <a:cxn ang="0">
                  <a:pos x="143" y="136"/>
                </a:cxn>
                <a:cxn ang="0">
                  <a:pos x="162" y="148"/>
                </a:cxn>
                <a:cxn ang="0">
                  <a:pos x="171" y="148"/>
                </a:cxn>
                <a:cxn ang="0">
                  <a:pos x="173" y="141"/>
                </a:cxn>
                <a:cxn ang="0">
                  <a:pos x="164" y="129"/>
                </a:cxn>
                <a:cxn ang="0">
                  <a:pos x="141" y="113"/>
                </a:cxn>
                <a:cxn ang="0">
                  <a:pos x="132" y="91"/>
                </a:cxn>
                <a:cxn ang="0">
                  <a:pos x="128" y="73"/>
                </a:cxn>
                <a:cxn ang="0">
                  <a:pos x="118" y="59"/>
                </a:cxn>
                <a:cxn ang="0">
                  <a:pos x="114" y="50"/>
                </a:cxn>
                <a:cxn ang="0">
                  <a:pos x="119" y="38"/>
                </a:cxn>
                <a:cxn ang="0">
                  <a:pos x="124" y="25"/>
                </a:cxn>
                <a:cxn ang="0">
                  <a:pos x="120" y="9"/>
                </a:cxn>
                <a:cxn ang="0">
                  <a:pos x="110" y="1"/>
                </a:cxn>
                <a:cxn ang="0">
                  <a:pos x="94" y="3"/>
                </a:cxn>
                <a:cxn ang="0">
                  <a:pos x="88" y="13"/>
                </a:cxn>
                <a:cxn ang="0">
                  <a:pos x="88" y="24"/>
                </a:cxn>
                <a:cxn ang="0">
                  <a:pos x="92" y="37"/>
                </a:cxn>
                <a:cxn ang="0">
                  <a:pos x="92" y="49"/>
                </a:cxn>
                <a:cxn ang="0">
                  <a:pos x="81" y="59"/>
                </a:cxn>
                <a:cxn ang="0">
                  <a:pos x="68" y="67"/>
                </a:cxn>
                <a:cxn ang="0">
                  <a:pos x="58" y="79"/>
                </a:cxn>
                <a:cxn ang="0">
                  <a:pos x="48" y="104"/>
                </a:cxn>
                <a:cxn ang="0">
                  <a:pos x="43" y="128"/>
                </a:cxn>
                <a:cxn ang="0">
                  <a:pos x="42" y="153"/>
                </a:cxn>
                <a:cxn ang="0">
                  <a:pos x="43" y="166"/>
                </a:cxn>
                <a:cxn ang="0">
                  <a:pos x="51" y="170"/>
                </a:cxn>
                <a:cxn ang="0">
                  <a:pos x="55" y="166"/>
                </a:cxn>
                <a:cxn ang="0">
                  <a:pos x="55" y="140"/>
                </a:cxn>
                <a:cxn ang="0">
                  <a:pos x="58" y="123"/>
                </a:cxn>
                <a:cxn ang="0">
                  <a:pos x="67" y="115"/>
                </a:cxn>
                <a:cxn ang="0">
                  <a:pos x="73" y="120"/>
                </a:cxn>
                <a:cxn ang="0">
                  <a:pos x="71" y="148"/>
                </a:cxn>
                <a:cxn ang="0">
                  <a:pos x="64" y="175"/>
                </a:cxn>
                <a:cxn ang="0">
                  <a:pos x="55" y="207"/>
                </a:cxn>
                <a:cxn ang="0">
                  <a:pos x="34" y="237"/>
                </a:cxn>
                <a:cxn ang="0">
                  <a:pos x="8" y="269"/>
                </a:cxn>
                <a:cxn ang="0">
                  <a:pos x="0" y="286"/>
                </a:cxn>
                <a:cxn ang="0">
                  <a:pos x="20" y="306"/>
                </a:cxn>
                <a:cxn ang="0">
                  <a:pos x="34" y="303"/>
                </a:cxn>
                <a:cxn ang="0">
                  <a:pos x="24" y="290"/>
                </a:cxn>
                <a:cxn ang="0">
                  <a:pos x="31" y="273"/>
                </a:cxn>
                <a:cxn ang="0">
                  <a:pos x="64" y="235"/>
                </a:cxn>
                <a:cxn ang="0">
                  <a:pos x="88" y="207"/>
                </a:cxn>
                <a:cxn ang="0">
                  <a:pos x="99" y="200"/>
                </a:cxn>
                <a:cxn ang="0">
                  <a:pos x="114" y="210"/>
                </a:cxn>
                <a:cxn ang="0">
                  <a:pos x="148" y="256"/>
                </a:cxn>
                <a:cxn ang="0">
                  <a:pos x="175" y="295"/>
                </a:cxn>
                <a:cxn ang="0">
                  <a:pos x="186" y="298"/>
                </a:cxn>
                <a:cxn ang="0">
                  <a:pos x="200" y="288"/>
                </a:cxn>
              </a:cxnLst>
              <a:rect l="0" t="0" r="r" b="b"/>
              <a:pathLst>
                <a:path w="209" h="307">
                  <a:moveTo>
                    <a:pt x="207" y="282"/>
                  </a:moveTo>
                  <a:lnTo>
                    <a:pt x="208" y="277"/>
                  </a:lnTo>
                  <a:lnTo>
                    <a:pt x="200" y="278"/>
                  </a:lnTo>
                  <a:lnTo>
                    <a:pt x="192" y="277"/>
                  </a:lnTo>
                  <a:lnTo>
                    <a:pt x="182" y="269"/>
                  </a:lnTo>
                  <a:lnTo>
                    <a:pt x="165" y="241"/>
                  </a:lnTo>
                  <a:lnTo>
                    <a:pt x="140" y="200"/>
                  </a:lnTo>
                  <a:lnTo>
                    <a:pt x="127" y="178"/>
                  </a:lnTo>
                  <a:lnTo>
                    <a:pt x="118" y="160"/>
                  </a:lnTo>
                  <a:lnTo>
                    <a:pt x="116" y="149"/>
                  </a:lnTo>
                  <a:lnTo>
                    <a:pt x="116" y="137"/>
                  </a:lnTo>
                  <a:lnTo>
                    <a:pt x="119" y="129"/>
                  </a:lnTo>
                  <a:lnTo>
                    <a:pt x="124" y="125"/>
                  </a:lnTo>
                  <a:lnTo>
                    <a:pt x="128" y="125"/>
                  </a:lnTo>
                  <a:lnTo>
                    <a:pt x="133" y="128"/>
                  </a:lnTo>
                  <a:lnTo>
                    <a:pt x="143" y="136"/>
                  </a:lnTo>
                  <a:lnTo>
                    <a:pt x="154" y="144"/>
                  </a:lnTo>
                  <a:lnTo>
                    <a:pt x="162" y="148"/>
                  </a:lnTo>
                  <a:lnTo>
                    <a:pt x="167" y="149"/>
                  </a:lnTo>
                  <a:lnTo>
                    <a:pt x="171" y="148"/>
                  </a:lnTo>
                  <a:lnTo>
                    <a:pt x="174" y="144"/>
                  </a:lnTo>
                  <a:lnTo>
                    <a:pt x="173" y="141"/>
                  </a:lnTo>
                  <a:lnTo>
                    <a:pt x="171" y="137"/>
                  </a:lnTo>
                  <a:lnTo>
                    <a:pt x="164" y="129"/>
                  </a:lnTo>
                  <a:lnTo>
                    <a:pt x="149" y="120"/>
                  </a:lnTo>
                  <a:lnTo>
                    <a:pt x="141" y="113"/>
                  </a:lnTo>
                  <a:lnTo>
                    <a:pt x="136" y="104"/>
                  </a:lnTo>
                  <a:lnTo>
                    <a:pt x="132" y="91"/>
                  </a:lnTo>
                  <a:lnTo>
                    <a:pt x="131" y="78"/>
                  </a:lnTo>
                  <a:lnTo>
                    <a:pt x="128" y="73"/>
                  </a:lnTo>
                  <a:lnTo>
                    <a:pt x="124" y="66"/>
                  </a:lnTo>
                  <a:lnTo>
                    <a:pt x="118" y="59"/>
                  </a:lnTo>
                  <a:lnTo>
                    <a:pt x="114" y="55"/>
                  </a:lnTo>
                  <a:lnTo>
                    <a:pt x="114" y="50"/>
                  </a:lnTo>
                  <a:lnTo>
                    <a:pt x="116" y="42"/>
                  </a:lnTo>
                  <a:lnTo>
                    <a:pt x="119" y="38"/>
                  </a:lnTo>
                  <a:lnTo>
                    <a:pt x="122" y="33"/>
                  </a:lnTo>
                  <a:lnTo>
                    <a:pt x="124" y="25"/>
                  </a:lnTo>
                  <a:lnTo>
                    <a:pt x="122" y="16"/>
                  </a:lnTo>
                  <a:lnTo>
                    <a:pt x="120" y="9"/>
                  </a:lnTo>
                  <a:lnTo>
                    <a:pt x="116" y="4"/>
                  </a:lnTo>
                  <a:lnTo>
                    <a:pt x="110" y="1"/>
                  </a:lnTo>
                  <a:lnTo>
                    <a:pt x="101" y="0"/>
                  </a:lnTo>
                  <a:lnTo>
                    <a:pt x="94" y="3"/>
                  </a:lnTo>
                  <a:lnTo>
                    <a:pt x="90" y="7"/>
                  </a:lnTo>
                  <a:lnTo>
                    <a:pt x="88" y="13"/>
                  </a:lnTo>
                  <a:lnTo>
                    <a:pt x="86" y="18"/>
                  </a:lnTo>
                  <a:lnTo>
                    <a:pt x="88" y="24"/>
                  </a:lnTo>
                  <a:lnTo>
                    <a:pt x="90" y="32"/>
                  </a:lnTo>
                  <a:lnTo>
                    <a:pt x="92" y="37"/>
                  </a:lnTo>
                  <a:lnTo>
                    <a:pt x="93" y="42"/>
                  </a:lnTo>
                  <a:lnTo>
                    <a:pt x="92" y="49"/>
                  </a:lnTo>
                  <a:lnTo>
                    <a:pt x="88" y="54"/>
                  </a:lnTo>
                  <a:lnTo>
                    <a:pt x="81" y="59"/>
                  </a:lnTo>
                  <a:lnTo>
                    <a:pt x="73" y="63"/>
                  </a:lnTo>
                  <a:lnTo>
                    <a:pt x="68" y="67"/>
                  </a:lnTo>
                  <a:lnTo>
                    <a:pt x="63" y="73"/>
                  </a:lnTo>
                  <a:lnTo>
                    <a:pt x="58" y="79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4" y="115"/>
                  </a:lnTo>
                  <a:lnTo>
                    <a:pt x="43" y="128"/>
                  </a:lnTo>
                  <a:lnTo>
                    <a:pt x="42" y="144"/>
                  </a:lnTo>
                  <a:lnTo>
                    <a:pt x="42" y="153"/>
                  </a:lnTo>
                  <a:lnTo>
                    <a:pt x="42" y="161"/>
                  </a:lnTo>
                  <a:lnTo>
                    <a:pt x="43" y="166"/>
                  </a:lnTo>
                  <a:lnTo>
                    <a:pt x="46" y="169"/>
                  </a:lnTo>
                  <a:lnTo>
                    <a:pt x="51" y="170"/>
                  </a:lnTo>
                  <a:lnTo>
                    <a:pt x="54" y="169"/>
                  </a:lnTo>
                  <a:lnTo>
                    <a:pt x="55" y="166"/>
                  </a:lnTo>
                  <a:lnTo>
                    <a:pt x="55" y="156"/>
                  </a:lnTo>
                  <a:lnTo>
                    <a:pt x="55" y="140"/>
                  </a:lnTo>
                  <a:lnTo>
                    <a:pt x="56" y="129"/>
                  </a:lnTo>
                  <a:lnTo>
                    <a:pt x="58" y="123"/>
                  </a:lnTo>
                  <a:lnTo>
                    <a:pt x="61" y="116"/>
                  </a:lnTo>
                  <a:lnTo>
                    <a:pt x="67" y="115"/>
                  </a:lnTo>
                  <a:lnTo>
                    <a:pt x="72" y="116"/>
                  </a:lnTo>
                  <a:lnTo>
                    <a:pt x="73" y="120"/>
                  </a:lnTo>
                  <a:lnTo>
                    <a:pt x="72" y="132"/>
                  </a:lnTo>
                  <a:lnTo>
                    <a:pt x="71" y="148"/>
                  </a:lnTo>
                  <a:lnTo>
                    <a:pt x="68" y="162"/>
                  </a:lnTo>
                  <a:lnTo>
                    <a:pt x="64" y="175"/>
                  </a:lnTo>
                  <a:lnTo>
                    <a:pt x="60" y="193"/>
                  </a:lnTo>
                  <a:lnTo>
                    <a:pt x="55" y="207"/>
                  </a:lnTo>
                  <a:lnTo>
                    <a:pt x="43" y="226"/>
                  </a:lnTo>
                  <a:lnTo>
                    <a:pt x="34" y="237"/>
                  </a:lnTo>
                  <a:lnTo>
                    <a:pt x="18" y="256"/>
                  </a:lnTo>
                  <a:lnTo>
                    <a:pt x="8" y="269"/>
                  </a:lnTo>
                  <a:lnTo>
                    <a:pt x="0" y="281"/>
                  </a:lnTo>
                  <a:lnTo>
                    <a:pt x="0" y="286"/>
                  </a:lnTo>
                  <a:lnTo>
                    <a:pt x="8" y="295"/>
                  </a:lnTo>
                  <a:lnTo>
                    <a:pt x="20" y="306"/>
                  </a:lnTo>
                  <a:lnTo>
                    <a:pt x="31" y="306"/>
                  </a:lnTo>
                  <a:lnTo>
                    <a:pt x="34" y="303"/>
                  </a:lnTo>
                  <a:lnTo>
                    <a:pt x="29" y="297"/>
                  </a:lnTo>
                  <a:lnTo>
                    <a:pt x="24" y="290"/>
                  </a:lnTo>
                  <a:lnTo>
                    <a:pt x="24" y="285"/>
                  </a:lnTo>
                  <a:lnTo>
                    <a:pt x="31" y="273"/>
                  </a:lnTo>
                  <a:lnTo>
                    <a:pt x="44" y="260"/>
                  </a:lnTo>
                  <a:lnTo>
                    <a:pt x="64" y="235"/>
                  </a:lnTo>
                  <a:lnTo>
                    <a:pt x="81" y="214"/>
                  </a:lnTo>
                  <a:lnTo>
                    <a:pt x="88" y="207"/>
                  </a:lnTo>
                  <a:lnTo>
                    <a:pt x="92" y="202"/>
                  </a:lnTo>
                  <a:lnTo>
                    <a:pt x="99" y="200"/>
                  </a:lnTo>
                  <a:lnTo>
                    <a:pt x="106" y="204"/>
                  </a:lnTo>
                  <a:lnTo>
                    <a:pt x="114" y="210"/>
                  </a:lnTo>
                  <a:lnTo>
                    <a:pt x="130" y="231"/>
                  </a:lnTo>
                  <a:lnTo>
                    <a:pt x="148" y="256"/>
                  </a:lnTo>
                  <a:lnTo>
                    <a:pt x="165" y="281"/>
                  </a:lnTo>
                  <a:lnTo>
                    <a:pt x="175" y="295"/>
                  </a:lnTo>
                  <a:lnTo>
                    <a:pt x="179" y="298"/>
                  </a:lnTo>
                  <a:lnTo>
                    <a:pt x="186" y="298"/>
                  </a:lnTo>
                  <a:lnTo>
                    <a:pt x="192" y="293"/>
                  </a:lnTo>
                  <a:lnTo>
                    <a:pt x="200" y="288"/>
                  </a:lnTo>
                  <a:lnTo>
                    <a:pt x="207" y="282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" name="Group 85"/>
            <p:cNvGrpSpPr>
              <a:grpSpLocks/>
            </p:cNvGrpSpPr>
            <p:nvPr/>
          </p:nvGrpSpPr>
          <p:grpSpPr bwMode="auto">
            <a:xfrm>
              <a:off x="4956" y="2328"/>
              <a:ext cx="273" cy="326"/>
              <a:chOff x="4956" y="2328"/>
              <a:chExt cx="273" cy="326"/>
            </a:xfrm>
          </p:grpSpPr>
          <p:grpSp>
            <p:nvGrpSpPr>
              <p:cNvPr id="22" name="Group 86"/>
              <p:cNvGrpSpPr>
                <a:grpSpLocks/>
              </p:cNvGrpSpPr>
              <p:nvPr/>
            </p:nvGrpSpPr>
            <p:grpSpPr bwMode="auto">
              <a:xfrm>
                <a:off x="4956" y="2328"/>
                <a:ext cx="273" cy="326"/>
                <a:chOff x="4956" y="2328"/>
                <a:chExt cx="273" cy="326"/>
              </a:xfrm>
            </p:grpSpPr>
            <p:sp>
              <p:nvSpPr>
                <p:cNvPr id="2716759" name="AutoShape 87"/>
                <p:cNvSpPr>
                  <a:spLocks noChangeArrowheads="1"/>
                </p:cNvSpPr>
                <p:nvPr/>
              </p:nvSpPr>
              <p:spPr bwMode="auto">
                <a:xfrm>
                  <a:off x="4956" y="2381"/>
                  <a:ext cx="273" cy="273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6760" name="AutoShape 88"/>
                <p:cNvSpPr>
                  <a:spLocks noChangeArrowheads="1"/>
                </p:cNvSpPr>
                <p:nvPr/>
              </p:nvSpPr>
              <p:spPr bwMode="auto">
                <a:xfrm>
                  <a:off x="5022" y="2328"/>
                  <a:ext cx="207" cy="48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16761" name="Oval 89"/>
              <p:cNvSpPr>
                <a:spLocks noChangeArrowheads="1"/>
              </p:cNvSpPr>
              <p:nvPr/>
            </p:nvSpPr>
            <p:spPr bwMode="auto">
              <a:xfrm>
                <a:off x="5042" y="2355"/>
                <a:ext cx="29" cy="1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62" name="AutoShape 90"/>
              <p:cNvSpPr>
                <a:spLocks noChangeArrowheads="1"/>
              </p:cNvSpPr>
              <p:nvPr/>
            </p:nvSpPr>
            <p:spPr bwMode="auto">
              <a:xfrm>
                <a:off x="4988" y="2509"/>
                <a:ext cx="146" cy="58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3" name="Group 91"/>
          <p:cNvGrpSpPr>
            <a:grpSpLocks/>
          </p:cNvGrpSpPr>
          <p:nvPr/>
        </p:nvGrpSpPr>
        <p:grpSpPr bwMode="auto">
          <a:xfrm>
            <a:off x="1255713" y="1217613"/>
            <a:ext cx="7423150" cy="1506537"/>
            <a:chOff x="791" y="643"/>
            <a:chExt cx="4676" cy="949"/>
          </a:xfrm>
        </p:grpSpPr>
        <p:sp>
          <p:nvSpPr>
            <p:cNvPr id="2716764" name="Rectangle 92"/>
            <p:cNvSpPr>
              <a:spLocks noChangeArrowheads="1"/>
            </p:cNvSpPr>
            <p:nvPr/>
          </p:nvSpPr>
          <p:spPr bwMode="auto">
            <a:xfrm>
              <a:off x="2026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65" name="Rectangle 93"/>
            <p:cNvSpPr>
              <a:spLocks noChangeArrowheads="1"/>
            </p:cNvSpPr>
            <p:nvPr/>
          </p:nvSpPr>
          <p:spPr bwMode="auto">
            <a:xfrm>
              <a:off x="2300" y="1306"/>
              <a:ext cx="54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Time</a:t>
              </a:r>
            </a:p>
          </p:txBody>
        </p:sp>
        <p:sp>
          <p:nvSpPr>
            <p:cNvPr id="2716766" name="Line 94"/>
            <p:cNvSpPr>
              <a:spLocks noChangeShapeType="1"/>
            </p:cNvSpPr>
            <p:nvPr/>
          </p:nvSpPr>
          <p:spPr bwMode="auto">
            <a:xfrm>
              <a:off x="990" y="1165"/>
              <a:ext cx="236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67" name="Rectangle 95"/>
            <p:cNvSpPr>
              <a:spLocks noChangeArrowheads="1"/>
            </p:cNvSpPr>
            <p:nvPr/>
          </p:nvSpPr>
          <p:spPr bwMode="auto">
            <a:xfrm>
              <a:off x="967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68" name="Rectangle 96"/>
            <p:cNvSpPr>
              <a:spLocks noChangeArrowheads="1"/>
            </p:cNvSpPr>
            <p:nvPr/>
          </p:nvSpPr>
          <p:spPr bwMode="auto">
            <a:xfrm>
              <a:off x="1206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69" name="Line 97"/>
            <p:cNvSpPr>
              <a:spLocks noChangeShapeType="1"/>
            </p:cNvSpPr>
            <p:nvPr/>
          </p:nvSpPr>
          <p:spPr bwMode="auto">
            <a:xfrm>
              <a:off x="1255" y="1165"/>
              <a:ext cx="24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70" name="Line 98"/>
            <p:cNvSpPr>
              <a:spLocks noChangeShapeType="1"/>
            </p:cNvSpPr>
            <p:nvPr/>
          </p:nvSpPr>
          <p:spPr bwMode="auto">
            <a:xfrm>
              <a:off x="1244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71" name="Rectangle 99"/>
            <p:cNvSpPr>
              <a:spLocks noChangeArrowheads="1"/>
            </p:cNvSpPr>
            <p:nvPr/>
          </p:nvSpPr>
          <p:spPr bwMode="auto">
            <a:xfrm>
              <a:off x="1749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72" name="Rectangle 100"/>
            <p:cNvSpPr>
              <a:spLocks noChangeArrowheads="1"/>
            </p:cNvSpPr>
            <p:nvPr/>
          </p:nvSpPr>
          <p:spPr bwMode="auto">
            <a:xfrm>
              <a:off x="1480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73" name="Line 101"/>
            <p:cNvSpPr>
              <a:spLocks noChangeShapeType="1"/>
            </p:cNvSpPr>
            <p:nvPr/>
          </p:nvSpPr>
          <p:spPr bwMode="auto">
            <a:xfrm>
              <a:off x="1508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74" name="Line 102"/>
            <p:cNvSpPr>
              <a:spLocks noChangeShapeType="1"/>
            </p:cNvSpPr>
            <p:nvPr/>
          </p:nvSpPr>
          <p:spPr bwMode="auto">
            <a:xfrm>
              <a:off x="2036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75" name="Line 103"/>
            <p:cNvSpPr>
              <a:spLocks noChangeShapeType="1"/>
            </p:cNvSpPr>
            <p:nvPr/>
          </p:nvSpPr>
          <p:spPr bwMode="auto">
            <a:xfrm>
              <a:off x="1522" y="1165"/>
              <a:ext cx="233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76" name="Line 104"/>
            <p:cNvSpPr>
              <a:spLocks noChangeShapeType="1"/>
            </p:cNvSpPr>
            <p:nvPr/>
          </p:nvSpPr>
          <p:spPr bwMode="auto">
            <a:xfrm>
              <a:off x="1784" y="1165"/>
              <a:ext cx="235" cy="2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77" name="Line 105"/>
            <p:cNvSpPr>
              <a:spLocks noChangeShapeType="1"/>
            </p:cNvSpPr>
            <p:nvPr/>
          </p:nvSpPr>
          <p:spPr bwMode="auto">
            <a:xfrm>
              <a:off x="2048" y="1165"/>
              <a:ext cx="236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78" name="Rectangle 106"/>
            <p:cNvSpPr>
              <a:spLocks noChangeArrowheads="1"/>
            </p:cNvSpPr>
            <p:nvPr/>
          </p:nvSpPr>
          <p:spPr bwMode="auto">
            <a:xfrm>
              <a:off x="2263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79" name="Line 107"/>
            <p:cNvSpPr>
              <a:spLocks noChangeShapeType="1"/>
            </p:cNvSpPr>
            <p:nvPr/>
          </p:nvSpPr>
          <p:spPr bwMode="auto">
            <a:xfrm>
              <a:off x="2314" y="1165"/>
              <a:ext cx="2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80" name="Line 108"/>
            <p:cNvSpPr>
              <a:spLocks noChangeShapeType="1"/>
            </p:cNvSpPr>
            <p:nvPr/>
          </p:nvSpPr>
          <p:spPr bwMode="auto">
            <a:xfrm>
              <a:off x="2301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81" name="Rectangle 109"/>
            <p:cNvSpPr>
              <a:spLocks noChangeArrowheads="1"/>
            </p:cNvSpPr>
            <p:nvPr/>
          </p:nvSpPr>
          <p:spPr bwMode="auto">
            <a:xfrm>
              <a:off x="2808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82" name="Rectangle 110"/>
            <p:cNvSpPr>
              <a:spLocks noChangeArrowheads="1"/>
            </p:cNvSpPr>
            <p:nvPr/>
          </p:nvSpPr>
          <p:spPr bwMode="auto">
            <a:xfrm>
              <a:off x="2538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83" name="Line 111"/>
            <p:cNvSpPr>
              <a:spLocks noChangeShapeType="1"/>
            </p:cNvSpPr>
            <p:nvPr/>
          </p:nvSpPr>
          <p:spPr bwMode="auto">
            <a:xfrm>
              <a:off x="2565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84" name="Line 112"/>
            <p:cNvSpPr>
              <a:spLocks noChangeShapeType="1"/>
            </p:cNvSpPr>
            <p:nvPr/>
          </p:nvSpPr>
          <p:spPr bwMode="auto">
            <a:xfrm>
              <a:off x="3095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85" name="Line 113"/>
            <p:cNvSpPr>
              <a:spLocks noChangeShapeType="1"/>
            </p:cNvSpPr>
            <p:nvPr/>
          </p:nvSpPr>
          <p:spPr bwMode="auto">
            <a:xfrm>
              <a:off x="2580" y="1165"/>
              <a:ext cx="231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86" name="Line 114"/>
            <p:cNvSpPr>
              <a:spLocks noChangeShapeType="1"/>
            </p:cNvSpPr>
            <p:nvPr/>
          </p:nvSpPr>
          <p:spPr bwMode="auto">
            <a:xfrm>
              <a:off x="2843" y="1165"/>
              <a:ext cx="233" cy="2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87" name="Line 115"/>
            <p:cNvSpPr>
              <a:spLocks noChangeShapeType="1"/>
            </p:cNvSpPr>
            <p:nvPr/>
          </p:nvSpPr>
          <p:spPr bwMode="auto">
            <a:xfrm>
              <a:off x="3106" y="1165"/>
              <a:ext cx="235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88" name="Rectangle 116"/>
            <p:cNvSpPr>
              <a:spLocks noChangeArrowheads="1"/>
            </p:cNvSpPr>
            <p:nvPr/>
          </p:nvSpPr>
          <p:spPr bwMode="auto">
            <a:xfrm>
              <a:off x="3082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89" name="Rectangle 117"/>
            <p:cNvSpPr>
              <a:spLocks noChangeArrowheads="1"/>
            </p:cNvSpPr>
            <p:nvPr/>
          </p:nvSpPr>
          <p:spPr bwMode="auto">
            <a:xfrm>
              <a:off x="3321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90" name="Line 118"/>
            <p:cNvSpPr>
              <a:spLocks noChangeShapeType="1"/>
            </p:cNvSpPr>
            <p:nvPr/>
          </p:nvSpPr>
          <p:spPr bwMode="auto">
            <a:xfrm>
              <a:off x="3372" y="1165"/>
              <a:ext cx="2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91" name="Line 119"/>
            <p:cNvSpPr>
              <a:spLocks noChangeShapeType="1"/>
            </p:cNvSpPr>
            <p:nvPr/>
          </p:nvSpPr>
          <p:spPr bwMode="auto">
            <a:xfrm>
              <a:off x="3359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92" name="Rectangle 120"/>
            <p:cNvSpPr>
              <a:spLocks noChangeArrowheads="1"/>
            </p:cNvSpPr>
            <p:nvPr/>
          </p:nvSpPr>
          <p:spPr bwMode="auto">
            <a:xfrm>
              <a:off x="3865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93" name="Rectangle 121"/>
            <p:cNvSpPr>
              <a:spLocks noChangeArrowheads="1"/>
            </p:cNvSpPr>
            <p:nvPr/>
          </p:nvSpPr>
          <p:spPr bwMode="auto">
            <a:xfrm>
              <a:off x="3596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94" name="Line 122"/>
            <p:cNvSpPr>
              <a:spLocks noChangeShapeType="1"/>
            </p:cNvSpPr>
            <p:nvPr/>
          </p:nvSpPr>
          <p:spPr bwMode="auto">
            <a:xfrm>
              <a:off x="3624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95" name="Line 123"/>
            <p:cNvSpPr>
              <a:spLocks noChangeShapeType="1"/>
            </p:cNvSpPr>
            <p:nvPr/>
          </p:nvSpPr>
          <p:spPr bwMode="auto">
            <a:xfrm>
              <a:off x="4153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96" name="Line 124"/>
            <p:cNvSpPr>
              <a:spLocks noChangeShapeType="1"/>
            </p:cNvSpPr>
            <p:nvPr/>
          </p:nvSpPr>
          <p:spPr bwMode="auto">
            <a:xfrm>
              <a:off x="3638" y="1165"/>
              <a:ext cx="232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97" name="Line 125"/>
            <p:cNvSpPr>
              <a:spLocks noChangeShapeType="1"/>
            </p:cNvSpPr>
            <p:nvPr/>
          </p:nvSpPr>
          <p:spPr bwMode="auto">
            <a:xfrm>
              <a:off x="3900" y="1165"/>
              <a:ext cx="234" cy="2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98" name="Line 126"/>
            <p:cNvSpPr>
              <a:spLocks noChangeShapeType="1"/>
            </p:cNvSpPr>
            <p:nvPr/>
          </p:nvSpPr>
          <p:spPr bwMode="auto">
            <a:xfrm>
              <a:off x="4164" y="1165"/>
              <a:ext cx="236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99" name="Rectangle 127"/>
            <p:cNvSpPr>
              <a:spLocks noChangeArrowheads="1"/>
            </p:cNvSpPr>
            <p:nvPr/>
          </p:nvSpPr>
          <p:spPr bwMode="auto">
            <a:xfrm>
              <a:off x="4142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800" name="Rectangle 128"/>
            <p:cNvSpPr>
              <a:spLocks noChangeArrowheads="1"/>
            </p:cNvSpPr>
            <p:nvPr/>
          </p:nvSpPr>
          <p:spPr bwMode="auto">
            <a:xfrm>
              <a:off x="4379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801" name="Line 129"/>
            <p:cNvSpPr>
              <a:spLocks noChangeShapeType="1"/>
            </p:cNvSpPr>
            <p:nvPr/>
          </p:nvSpPr>
          <p:spPr bwMode="auto">
            <a:xfrm>
              <a:off x="4429" y="1165"/>
              <a:ext cx="24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802" name="Line 130"/>
            <p:cNvSpPr>
              <a:spLocks noChangeShapeType="1"/>
            </p:cNvSpPr>
            <p:nvPr/>
          </p:nvSpPr>
          <p:spPr bwMode="auto">
            <a:xfrm>
              <a:off x="4419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803" name="Rectangle 131"/>
            <p:cNvSpPr>
              <a:spLocks noChangeArrowheads="1"/>
            </p:cNvSpPr>
            <p:nvPr/>
          </p:nvSpPr>
          <p:spPr bwMode="auto">
            <a:xfrm>
              <a:off x="4923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804" name="Rectangle 132"/>
            <p:cNvSpPr>
              <a:spLocks noChangeArrowheads="1"/>
            </p:cNvSpPr>
            <p:nvPr/>
          </p:nvSpPr>
          <p:spPr bwMode="auto">
            <a:xfrm>
              <a:off x="4654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805" name="Line 133"/>
            <p:cNvSpPr>
              <a:spLocks noChangeShapeType="1"/>
            </p:cNvSpPr>
            <p:nvPr/>
          </p:nvSpPr>
          <p:spPr bwMode="auto">
            <a:xfrm>
              <a:off x="4682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806" name="Line 134"/>
            <p:cNvSpPr>
              <a:spLocks noChangeShapeType="1"/>
            </p:cNvSpPr>
            <p:nvPr/>
          </p:nvSpPr>
          <p:spPr bwMode="auto">
            <a:xfrm>
              <a:off x="5211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807" name="Line 135"/>
            <p:cNvSpPr>
              <a:spLocks noChangeShapeType="1"/>
            </p:cNvSpPr>
            <p:nvPr/>
          </p:nvSpPr>
          <p:spPr bwMode="auto">
            <a:xfrm>
              <a:off x="4695" y="1165"/>
              <a:ext cx="233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808" name="Line 136"/>
            <p:cNvSpPr>
              <a:spLocks noChangeShapeType="1"/>
            </p:cNvSpPr>
            <p:nvPr/>
          </p:nvSpPr>
          <p:spPr bwMode="auto">
            <a:xfrm>
              <a:off x="4958" y="1165"/>
              <a:ext cx="235" cy="2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809" name="Rectangle 137"/>
            <p:cNvSpPr>
              <a:spLocks noChangeArrowheads="1"/>
            </p:cNvSpPr>
            <p:nvPr/>
          </p:nvSpPr>
          <p:spPr bwMode="auto">
            <a:xfrm>
              <a:off x="791" y="655"/>
              <a:ext cx="56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6 PM</a:t>
              </a:r>
            </a:p>
          </p:txBody>
        </p:sp>
        <p:sp>
          <p:nvSpPr>
            <p:cNvPr id="2716810" name="Line 138"/>
            <p:cNvSpPr>
              <a:spLocks noChangeShapeType="1"/>
            </p:cNvSpPr>
            <p:nvPr/>
          </p:nvSpPr>
          <p:spPr bwMode="auto">
            <a:xfrm>
              <a:off x="983" y="881"/>
              <a:ext cx="0" cy="1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811" name="Rectangle 139"/>
            <p:cNvSpPr>
              <a:spLocks noChangeArrowheads="1"/>
            </p:cNvSpPr>
            <p:nvPr/>
          </p:nvSpPr>
          <p:spPr bwMode="auto">
            <a:xfrm>
              <a:off x="1428" y="666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7</a:t>
              </a:r>
            </a:p>
          </p:txBody>
        </p:sp>
        <p:sp>
          <p:nvSpPr>
            <p:cNvPr id="2716812" name="Rectangle 140"/>
            <p:cNvSpPr>
              <a:spLocks noChangeArrowheads="1"/>
            </p:cNvSpPr>
            <p:nvPr/>
          </p:nvSpPr>
          <p:spPr bwMode="auto">
            <a:xfrm>
              <a:off x="1940" y="661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8</a:t>
              </a:r>
            </a:p>
          </p:txBody>
        </p:sp>
        <p:sp>
          <p:nvSpPr>
            <p:cNvPr id="2716813" name="Rectangle 141"/>
            <p:cNvSpPr>
              <a:spLocks noChangeArrowheads="1"/>
            </p:cNvSpPr>
            <p:nvPr/>
          </p:nvSpPr>
          <p:spPr bwMode="auto">
            <a:xfrm>
              <a:off x="2474" y="678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9</a:t>
              </a:r>
            </a:p>
          </p:txBody>
        </p:sp>
        <p:sp>
          <p:nvSpPr>
            <p:cNvPr id="2716814" name="Rectangle 142"/>
            <p:cNvSpPr>
              <a:spLocks noChangeArrowheads="1"/>
            </p:cNvSpPr>
            <p:nvPr/>
          </p:nvSpPr>
          <p:spPr bwMode="auto">
            <a:xfrm>
              <a:off x="2957" y="66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10</a:t>
              </a:r>
            </a:p>
          </p:txBody>
        </p:sp>
        <p:sp>
          <p:nvSpPr>
            <p:cNvPr id="2716815" name="Rectangle 143"/>
            <p:cNvSpPr>
              <a:spLocks noChangeArrowheads="1"/>
            </p:cNvSpPr>
            <p:nvPr/>
          </p:nvSpPr>
          <p:spPr bwMode="auto">
            <a:xfrm>
              <a:off x="3514" y="666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11</a:t>
              </a:r>
            </a:p>
          </p:txBody>
        </p:sp>
        <p:sp>
          <p:nvSpPr>
            <p:cNvPr id="2716816" name="Rectangle 144"/>
            <p:cNvSpPr>
              <a:spLocks noChangeArrowheads="1"/>
            </p:cNvSpPr>
            <p:nvPr/>
          </p:nvSpPr>
          <p:spPr bwMode="auto">
            <a:xfrm>
              <a:off x="3970" y="649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12</a:t>
              </a:r>
            </a:p>
          </p:txBody>
        </p:sp>
        <p:sp>
          <p:nvSpPr>
            <p:cNvPr id="2716817" name="Rectangle 145"/>
            <p:cNvSpPr>
              <a:spLocks noChangeArrowheads="1"/>
            </p:cNvSpPr>
            <p:nvPr/>
          </p:nvSpPr>
          <p:spPr bwMode="auto">
            <a:xfrm>
              <a:off x="4580" y="660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1</a:t>
              </a:r>
            </a:p>
          </p:txBody>
        </p:sp>
        <p:sp>
          <p:nvSpPr>
            <p:cNvPr id="2716818" name="Line 146"/>
            <p:cNvSpPr>
              <a:spLocks noChangeShapeType="1"/>
            </p:cNvSpPr>
            <p:nvPr/>
          </p:nvSpPr>
          <p:spPr bwMode="auto">
            <a:xfrm>
              <a:off x="990" y="978"/>
              <a:ext cx="42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819" name="Rectangle 147"/>
            <p:cNvSpPr>
              <a:spLocks noChangeArrowheads="1"/>
            </p:cNvSpPr>
            <p:nvPr/>
          </p:nvSpPr>
          <p:spPr bwMode="auto">
            <a:xfrm>
              <a:off x="4894" y="643"/>
              <a:ext cx="57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2 AM</a:t>
              </a:r>
            </a:p>
          </p:txBody>
        </p:sp>
        <p:sp>
          <p:nvSpPr>
            <p:cNvPr id="2716820" name="Line 148"/>
            <p:cNvSpPr>
              <a:spLocks noChangeShapeType="1"/>
            </p:cNvSpPr>
            <p:nvPr/>
          </p:nvSpPr>
          <p:spPr bwMode="auto">
            <a:xfrm>
              <a:off x="1772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821" name="Line 149"/>
            <p:cNvSpPr>
              <a:spLocks noChangeShapeType="1"/>
            </p:cNvSpPr>
            <p:nvPr/>
          </p:nvSpPr>
          <p:spPr bwMode="auto">
            <a:xfrm>
              <a:off x="3888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822" name="Line 150"/>
            <p:cNvSpPr>
              <a:spLocks noChangeShapeType="1"/>
            </p:cNvSpPr>
            <p:nvPr/>
          </p:nvSpPr>
          <p:spPr bwMode="auto">
            <a:xfrm>
              <a:off x="2830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823" name="Line 151"/>
            <p:cNvSpPr>
              <a:spLocks noChangeShapeType="1"/>
            </p:cNvSpPr>
            <p:nvPr/>
          </p:nvSpPr>
          <p:spPr bwMode="auto">
            <a:xfrm>
              <a:off x="4946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0597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667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Pipelined Laundry</a:t>
            </a:r>
            <a:endParaRPr lang="en-US"/>
          </a:p>
        </p:txBody>
      </p:sp>
      <p:sp>
        <p:nvSpPr>
          <p:cNvPr id="271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143000"/>
            <a:ext cx="7239000" cy="521335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Pipelined laundry takes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3.5 hours for 4 loads! 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31863" y="2114550"/>
            <a:ext cx="928687" cy="3740150"/>
            <a:chOff x="587" y="1332"/>
            <a:chExt cx="585" cy="2356"/>
          </a:xfrm>
        </p:grpSpPr>
        <p:sp>
          <p:nvSpPr>
            <p:cNvPr id="2718725" name="Rectangle 5"/>
            <p:cNvSpPr>
              <a:spLocks noChangeArrowheads="1"/>
            </p:cNvSpPr>
            <p:nvPr/>
          </p:nvSpPr>
          <p:spPr bwMode="auto">
            <a:xfrm>
              <a:off x="587" y="1332"/>
              <a:ext cx="263" cy="23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T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a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s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k</a:t>
              </a:r>
            </a:p>
            <a:p>
              <a:pPr algn="ctr"/>
              <a:endParaRPr lang="en-US" sz="2400" i="1">
                <a:solidFill>
                  <a:schemeClr val="tx1"/>
                </a:solidFill>
                <a:latin typeface="FranklinGothic" charset="0"/>
              </a:endParaRP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O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r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d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e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r</a:t>
              </a:r>
            </a:p>
          </p:txBody>
        </p:sp>
        <p:sp>
          <p:nvSpPr>
            <p:cNvPr id="2718726" name="Line 6"/>
            <p:cNvSpPr>
              <a:spLocks noChangeShapeType="1"/>
            </p:cNvSpPr>
            <p:nvPr/>
          </p:nvSpPr>
          <p:spPr bwMode="auto">
            <a:xfrm flipH="1">
              <a:off x="834" y="1523"/>
              <a:ext cx="17" cy="12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727" name="Freeform 7"/>
            <p:cNvSpPr>
              <a:spLocks/>
            </p:cNvSpPr>
            <p:nvPr/>
          </p:nvSpPr>
          <p:spPr bwMode="auto">
            <a:xfrm>
              <a:off x="926" y="2011"/>
              <a:ext cx="211" cy="212"/>
            </a:xfrm>
            <a:custGeom>
              <a:avLst/>
              <a:gdLst/>
              <a:ahLst/>
              <a:cxnLst>
                <a:cxn ang="0">
                  <a:pos x="67" y="10"/>
                </a:cxn>
                <a:cxn ang="0">
                  <a:pos x="112" y="11"/>
                </a:cxn>
                <a:cxn ang="0">
                  <a:pos x="161" y="0"/>
                </a:cxn>
                <a:cxn ang="0">
                  <a:pos x="219" y="0"/>
                </a:cxn>
                <a:cxn ang="0">
                  <a:pos x="155" y="60"/>
                </a:cxn>
                <a:cxn ang="0">
                  <a:pos x="172" y="64"/>
                </a:cxn>
                <a:cxn ang="0">
                  <a:pos x="189" y="71"/>
                </a:cxn>
                <a:cxn ang="0">
                  <a:pos x="205" y="80"/>
                </a:cxn>
                <a:cxn ang="0">
                  <a:pos x="217" y="90"/>
                </a:cxn>
                <a:cxn ang="0">
                  <a:pos x="227" y="103"/>
                </a:cxn>
                <a:cxn ang="0">
                  <a:pos x="234" y="118"/>
                </a:cxn>
                <a:cxn ang="0">
                  <a:pos x="236" y="134"/>
                </a:cxn>
                <a:cxn ang="0">
                  <a:pos x="233" y="151"/>
                </a:cxn>
                <a:cxn ang="0">
                  <a:pos x="228" y="164"/>
                </a:cxn>
                <a:cxn ang="0">
                  <a:pos x="218" y="177"/>
                </a:cxn>
                <a:cxn ang="0">
                  <a:pos x="201" y="192"/>
                </a:cxn>
                <a:cxn ang="0">
                  <a:pos x="185" y="200"/>
                </a:cxn>
                <a:cxn ang="0">
                  <a:pos x="170" y="206"/>
                </a:cxn>
                <a:cxn ang="0">
                  <a:pos x="155" y="210"/>
                </a:cxn>
                <a:cxn ang="0">
                  <a:pos x="136" y="211"/>
                </a:cxn>
                <a:cxn ang="0">
                  <a:pos x="88" y="210"/>
                </a:cxn>
                <a:cxn ang="0">
                  <a:pos x="65" y="206"/>
                </a:cxn>
                <a:cxn ang="0">
                  <a:pos x="40" y="195"/>
                </a:cxn>
                <a:cxn ang="0">
                  <a:pos x="22" y="182"/>
                </a:cxn>
                <a:cxn ang="0">
                  <a:pos x="9" y="167"/>
                </a:cxn>
                <a:cxn ang="0">
                  <a:pos x="3" y="151"/>
                </a:cxn>
                <a:cxn ang="0">
                  <a:pos x="0" y="137"/>
                </a:cxn>
                <a:cxn ang="0">
                  <a:pos x="2" y="121"/>
                </a:cxn>
                <a:cxn ang="0">
                  <a:pos x="10" y="101"/>
                </a:cxn>
                <a:cxn ang="0">
                  <a:pos x="25" y="85"/>
                </a:cxn>
                <a:cxn ang="0">
                  <a:pos x="45" y="71"/>
                </a:cxn>
                <a:cxn ang="0">
                  <a:pos x="73" y="62"/>
                </a:cxn>
                <a:cxn ang="0">
                  <a:pos x="29" y="3"/>
                </a:cxn>
              </a:cxnLst>
              <a:rect l="0" t="0" r="r" b="b"/>
              <a:pathLst>
                <a:path w="237" h="212">
                  <a:moveTo>
                    <a:pt x="29" y="3"/>
                  </a:moveTo>
                  <a:lnTo>
                    <a:pt x="67" y="10"/>
                  </a:lnTo>
                  <a:lnTo>
                    <a:pt x="66" y="0"/>
                  </a:lnTo>
                  <a:lnTo>
                    <a:pt x="112" y="11"/>
                  </a:lnTo>
                  <a:lnTo>
                    <a:pt x="112" y="0"/>
                  </a:lnTo>
                  <a:lnTo>
                    <a:pt x="161" y="0"/>
                  </a:lnTo>
                  <a:lnTo>
                    <a:pt x="160" y="11"/>
                  </a:lnTo>
                  <a:lnTo>
                    <a:pt x="219" y="0"/>
                  </a:lnTo>
                  <a:lnTo>
                    <a:pt x="148" y="60"/>
                  </a:lnTo>
                  <a:lnTo>
                    <a:pt x="155" y="60"/>
                  </a:lnTo>
                  <a:lnTo>
                    <a:pt x="163" y="62"/>
                  </a:lnTo>
                  <a:lnTo>
                    <a:pt x="172" y="64"/>
                  </a:lnTo>
                  <a:lnTo>
                    <a:pt x="180" y="67"/>
                  </a:lnTo>
                  <a:lnTo>
                    <a:pt x="189" y="71"/>
                  </a:lnTo>
                  <a:lnTo>
                    <a:pt x="197" y="75"/>
                  </a:lnTo>
                  <a:lnTo>
                    <a:pt x="205" y="80"/>
                  </a:lnTo>
                  <a:lnTo>
                    <a:pt x="212" y="85"/>
                  </a:lnTo>
                  <a:lnTo>
                    <a:pt x="217" y="90"/>
                  </a:lnTo>
                  <a:lnTo>
                    <a:pt x="222" y="97"/>
                  </a:lnTo>
                  <a:lnTo>
                    <a:pt x="227" y="103"/>
                  </a:lnTo>
                  <a:lnTo>
                    <a:pt x="231" y="111"/>
                  </a:lnTo>
                  <a:lnTo>
                    <a:pt x="234" y="118"/>
                  </a:lnTo>
                  <a:lnTo>
                    <a:pt x="235" y="125"/>
                  </a:lnTo>
                  <a:lnTo>
                    <a:pt x="236" y="134"/>
                  </a:lnTo>
                  <a:lnTo>
                    <a:pt x="235" y="144"/>
                  </a:lnTo>
                  <a:lnTo>
                    <a:pt x="233" y="151"/>
                  </a:lnTo>
                  <a:lnTo>
                    <a:pt x="231" y="158"/>
                  </a:lnTo>
                  <a:lnTo>
                    <a:pt x="228" y="164"/>
                  </a:lnTo>
                  <a:lnTo>
                    <a:pt x="224" y="170"/>
                  </a:lnTo>
                  <a:lnTo>
                    <a:pt x="218" y="177"/>
                  </a:lnTo>
                  <a:lnTo>
                    <a:pt x="210" y="185"/>
                  </a:lnTo>
                  <a:lnTo>
                    <a:pt x="201" y="192"/>
                  </a:lnTo>
                  <a:lnTo>
                    <a:pt x="193" y="197"/>
                  </a:lnTo>
                  <a:lnTo>
                    <a:pt x="185" y="200"/>
                  </a:lnTo>
                  <a:lnTo>
                    <a:pt x="177" y="204"/>
                  </a:lnTo>
                  <a:lnTo>
                    <a:pt x="170" y="206"/>
                  </a:lnTo>
                  <a:lnTo>
                    <a:pt x="161" y="208"/>
                  </a:lnTo>
                  <a:lnTo>
                    <a:pt x="155" y="210"/>
                  </a:lnTo>
                  <a:lnTo>
                    <a:pt x="145" y="210"/>
                  </a:lnTo>
                  <a:lnTo>
                    <a:pt x="136" y="211"/>
                  </a:lnTo>
                  <a:lnTo>
                    <a:pt x="96" y="211"/>
                  </a:lnTo>
                  <a:lnTo>
                    <a:pt x="88" y="210"/>
                  </a:lnTo>
                  <a:lnTo>
                    <a:pt x="78" y="209"/>
                  </a:lnTo>
                  <a:lnTo>
                    <a:pt x="65" y="206"/>
                  </a:lnTo>
                  <a:lnTo>
                    <a:pt x="53" y="201"/>
                  </a:lnTo>
                  <a:lnTo>
                    <a:pt x="40" y="195"/>
                  </a:lnTo>
                  <a:lnTo>
                    <a:pt x="30" y="188"/>
                  </a:lnTo>
                  <a:lnTo>
                    <a:pt x="22" y="182"/>
                  </a:lnTo>
                  <a:lnTo>
                    <a:pt x="15" y="175"/>
                  </a:lnTo>
                  <a:lnTo>
                    <a:pt x="9" y="167"/>
                  </a:lnTo>
                  <a:lnTo>
                    <a:pt x="5" y="157"/>
                  </a:lnTo>
                  <a:lnTo>
                    <a:pt x="3" y="151"/>
                  </a:lnTo>
                  <a:lnTo>
                    <a:pt x="1" y="144"/>
                  </a:lnTo>
                  <a:lnTo>
                    <a:pt x="0" y="137"/>
                  </a:lnTo>
                  <a:lnTo>
                    <a:pt x="1" y="131"/>
                  </a:lnTo>
                  <a:lnTo>
                    <a:pt x="2" y="121"/>
                  </a:lnTo>
                  <a:lnTo>
                    <a:pt x="5" y="112"/>
                  </a:lnTo>
                  <a:lnTo>
                    <a:pt x="10" y="101"/>
                  </a:lnTo>
                  <a:lnTo>
                    <a:pt x="17" y="93"/>
                  </a:lnTo>
                  <a:lnTo>
                    <a:pt x="25" y="85"/>
                  </a:lnTo>
                  <a:lnTo>
                    <a:pt x="35" y="77"/>
                  </a:lnTo>
                  <a:lnTo>
                    <a:pt x="45" y="71"/>
                  </a:lnTo>
                  <a:lnTo>
                    <a:pt x="59" y="65"/>
                  </a:lnTo>
                  <a:lnTo>
                    <a:pt x="73" y="62"/>
                  </a:lnTo>
                  <a:lnTo>
                    <a:pt x="83" y="60"/>
                  </a:lnTo>
                  <a:lnTo>
                    <a:pt x="29" y="3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728" name="Rectangle 8"/>
            <p:cNvSpPr>
              <a:spLocks noChangeArrowheads="1"/>
            </p:cNvSpPr>
            <p:nvPr/>
          </p:nvSpPr>
          <p:spPr bwMode="auto">
            <a:xfrm>
              <a:off x="914" y="1968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FranklinGothic" charset="0"/>
                </a:rPr>
                <a:t>B</a:t>
              </a:r>
            </a:p>
          </p:txBody>
        </p:sp>
        <p:sp>
          <p:nvSpPr>
            <p:cNvPr id="2718729" name="Freeform 9"/>
            <p:cNvSpPr>
              <a:spLocks/>
            </p:cNvSpPr>
            <p:nvPr/>
          </p:nvSpPr>
          <p:spPr bwMode="auto">
            <a:xfrm>
              <a:off x="932" y="2322"/>
              <a:ext cx="210" cy="211"/>
            </a:xfrm>
            <a:custGeom>
              <a:avLst/>
              <a:gdLst/>
              <a:ahLst/>
              <a:cxnLst>
                <a:cxn ang="0">
                  <a:pos x="67" y="10"/>
                </a:cxn>
                <a:cxn ang="0">
                  <a:pos x="112" y="11"/>
                </a:cxn>
                <a:cxn ang="0">
                  <a:pos x="161" y="0"/>
                </a:cxn>
                <a:cxn ang="0">
                  <a:pos x="219" y="0"/>
                </a:cxn>
                <a:cxn ang="0">
                  <a:pos x="155" y="60"/>
                </a:cxn>
                <a:cxn ang="0">
                  <a:pos x="172" y="64"/>
                </a:cxn>
                <a:cxn ang="0">
                  <a:pos x="189" y="71"/>
                </a:cxn>
                <a:cxn ang="0">
                  <a:pos x="205" y="79"/>
                </a:cxn>
                <a:cxn ang="0">
                  <a:pos x="217" y="90"/>
                </a:cxn>
                <a:cxn ang="0">
                  <a:pos x="227" y="103"/>
                </a:cxn>
                <a:cxn ang="0">
                  <a:pos x="234" y="118"/>
                </a:cxn>
                <a:cxn ang="0">
                  <a:pos x="236" y="134"/>
                </a:cxn>
                <a:cxn ang="0">
                  <a:pos x="233" y="150"/>
                </a:cxn>
                <a:cxn ang="0">
                  <a:pos x="228" y="163"/>
                </a:cxn>
                <a:cxn ang="0">
                  <a:pos x="218" y="176"/>
                </a:cxn>
                <a:cxn ang="0">
                  <a:pos x="201" y="191"/>
                </a:cxn>
                <a:cxn ang="0">
                  <a:pos x="185" y="199"/>
                </a:cxn>
                <a:cxn ang="0">
                  <a:pos x="170" y="205"/>
                </a:cxn>
                <a:cxn ang="0">
                  <a:pos x="155" y="209"/>
                </a:cxn>
                <a:cxn ang="0">
                  <a:pos x="136" y="210"/>
                </a:cxn>
                <a:cxn ang="0">
                  <a:pos x="88" y="209"/>
                </a:cxn>
                <a:cxn ang="0">
                  <a:pos x="65" y="205"/>
                </a:cxn>
                <a:cxn ang="0">
                  <a:pos x="40" y="194"/>
                </a:cxn>
                <a:cxn ang="0">
                  <a:pos x="22" y="181"/>
                </a:cxn>
                <a:cxn ang="0">
                  <a:pos x="9" y="166"/>
                </a:cxn>
                <a:cxn ang="0">
                  <a:pos x="3" y="150"/>
                </a:cxn>
                <a:cxn ang="0">
                  <a:pos x="0" y="136"/>
                </a:cxn>
                <a:cxn ang="0">
                  <a:pos x="2" y="121"/>
                </a:cxn>
                <a:cxn ang="0">
                  <a:pos x="10" y="101"/>
                </a:cxn>
                <a:cxn ang="0">
                  <a:pos x="25" y="84"/>
                </a:cxn>
                <a:cxn ang="0">
                  <a:pos x="45" y="71"/>
                </a:cxn>
                <a:cxn ang="0">
                  <a:pos x="73" y="61"/>
                </a:cxn>
                <a:cxn ang="0">
                  <a:pos x="29" y="3"/>
                </a:cxn>
              </a:cxnLst>
              <a:rect l="0" t="0" r="r" b="b"/>
              <a:pathLst>
                <a:path w="237" h="211">
                  <a:moveTo>
                    <a:pt x="29" y="3"/>
                  </a:moveTo>
                  <a:lnTo>
                    <a:pt x="67" y="10"/>
                  </a:lnTo>
                  <a:lnTo>
                    <a:pt x="66" y="0"/>
                  </a:lnTo>
                  <a:lnTo>
                    <a:pt x="112" y="11"/>
                  </a:lnTo>
                  <a:lnTo>
                    <a:pt x="112" y="0"/>
                  </a:lnTo>
                  <a:lnTo>
                    <a:pt x="161" y="0"/>
                  </a:lnTo>
                  <a:lnTo>
                    <a:pt x="160" y="11"/>
                  </a:lnTo>
                  <a:lnTo>
                    <a:pt x="219" y="0"/>
                  </a:lnTo>
                  <a:lnTo>
                    <a:pt x="148" y="59"/>
                  </a:lnTo>
                  <a:lnTo>
                    <a:pt x="155" y="60"/>
                  </a:lnTo>
                  <a:lnTo>
                    <a:pt x="163" y="61"/>
                  </a:lnTo>
                  <a:lnTo>
                    <a:pt x="172" y="64"/>
                  </a:lnTo>
                  <a:lnTo>
                    <a:pt x="180" y="66"/>
                  </a:lnTo>
                  <a:lnTo>
                    <a:pt x="189" y="71"/>
                  </a:lnTo>
                  <a:lnTo>
                    <a:pt x="197" y="74"/>
                  </a:lnTo>
                  <a:lnTo>
                    <a:pt x="205" y="79"/>
                  </a:lnTo>
                  <a:lnTo>
                    <a:pt x="212" y="85"/>
                  </a:lnTo>
                  <a:lnTo>
                    <a:pt x="217" y="90"/>
                  </a:lnTo>
                  <a:lnTo>
                    <a:pt x="222" y="96"/>
                  </a:lnTo>
                  <a:lnTo>
                    <a:pt x="227" y="103"/>
                  </a:lnTo>
                  <a:lnTo>
                    <a:pt x="231" y="111"/>
                  </a:lnTo>
                  <a:lnTo>
                    <a:pt x="234" y="118"/>
                  </a:lnTo>
                  <a:lnTo>
                    <a:pt x="235" y="124"/>
                  </a:lnTo>
                  <a:lnTo>
                    <a:pt x="236" y="134"/>
                  </a:lnTo>
                  <a:lnTo>
                    <a:pt x="235" y="143"/>
                  </a:lnTo>
                  <a:lnTo>
                    <a:pt x="233" y="150"/>
                  </a:lnTo>
                  <a:lnTo>
                    <a:pt x="231" y="157"/>
                  </a:lnTo>
                  <a:lnTo>
                    <a:pt x="228" y="163"/>
                  </a:lnTo>
                  <a:lnTo>
                    <a:pt x="224" y="169"/>
                  </a:lnTo>
                  <a:lnTo>
                    <a:pt x="218" y="176"/>
                  </a:lnTo>
                  <a:lnTo>
                    <a:pt x="210" y="184"/>
                  </a:lnTo>
                  <a:lnTo>
                    <a:pt x="201" y="191"/>
                  </a:lnTo>
                  <a:lnTo>
                    <a:pt x="193" y="196"/>
                  </a:lnTo>
                  <a:lnTo>
                    <a:pt x="185" y="199"/>
                  </a:lnTo>
                  <a:lnTo>
                    <a:pt x="177" y="203"/>
                  </a:lnTo>
                  <a:lnTo>
                    <a:pt x="170" y="205"/>
                  </a:lnTo>
                  <a:lnTo>
                    <a:pt x="161" y="207"/>
                  </a:lnTo>
                  <a:lnTo>
                    <a:pt x="155" y="209"/>
                  </a:lnTo>
                  <a:lnTo>
                    <a:pt x="145" y="209"/>
                  </a:lnTo>
                  <a:lnTo>
                    <a:pt x="136" y="210"/>
                  </a:lnTo>
                  <a:lnTo>
                    <a:pt x="96" y="210"/>
                  </a:lnTo>
                  <a:lnTo>
                    <a:pt x="88" y="209"/>
                  </a:lnTo>
                  <a:lnTo>
                    <a:pt x="78" y="208"/>
                  </a:lnTo>
                  <a:lnTo>
                    <a:pt x="65" y="205"/>
                  </a:lnTo>
                  <a:lnTo>
                    <a:pt x="53" y="200"/>
                  </a:lnTo>
                  <a:lnTo>
                    <a:pt x="40" y="194"/>
                  </a:lnTo>
                  <a:lnTo>
                    <a:pt x="30" y="187"/>
                  </a:lnTo>
                  <a:lnTo>
                    <a:pt x="22" y="181"/>
                  </a:lnTo>
                  <a:lnTo>
                    <a:pt x="15" y="174"/>
                  </a:lnTo>
                  <a:lnTo>
                    <a:pt x="9" y="166"/>
                  </a:lnTo>
                  <a:lnTo>
                    <a:pt x="5" y="156"/>
                  </a:lnTo>
                  <a:lnTo>
                    <a:pt x="3" y="150"/>
                  </a:lnTo>
                  <a:lnTo>
                    <a:pt x="1" y="144"/>
                  </a:lnTo>
                  <a:lnTo>
                    <a:pt x="0" y="136"/>
                  </a:lnTo>
                  <a:lnTo>
                    <a:pt x="1" y="131"/>
                  </a:lnTo>
                  <a:lnTo>
                    <a:pt x="2" y="121"/>
                  </a:lnTo>
                  <a:lnTo>
                    <a:pt x="5" y="111"/>
                  </a:lnTo>
                  <a:lnTo>
                    <a:pt x="10" y="101"/>
                  </a:lnTo>
                  <a:lnTo>
                    <a:pt x="17" y="92"/>
                  </a:lnTo>
                  <a:lnTo>
                    <a:pt x="25" y="84"/>
                  </a:lnTo>
                  <a:lnTo>
                    <a:pt x="35" y="76"/>
                  </a:lnTo>
                  <a:lnTo>
                    <a:pt x="45" y="71"/>
                  </a:lnTo>
                  <a:lnTo>
                    <a:pt x="59" y="65"/>
                  </a:lnTo>
                  <a:lnTo>
                    <a:pt x="73" y="61"/>
                  </a:lnTo>
                  <a:lnTo>
                    <a:pt x="83" y="59"/>
                  </a:lnTo>
                  <a:lnTo>
                    <a:pt x="29" y="3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730" name="Rectangle 10"/>
            <p:cNvSpPr>
              <a:spLocks noChangeArrowheads="1"/>
            </p:cNvSpPr>
            <p:nvPr/>
          </p:nvSpPr>
          <p:spPr bwMode="auto">
            <a:xfrm>
              <a:off x="919" y="2278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FranklinGothic" charset="0"/>
                </a:rPr>
                <a:t>C</a:t>
              </a:r>
            </a:p>
          </p:txBody>
        </p:sp>
        <p:sp>
          <p:nvSpPr>
            <p:cNvPr id="2718731" name="Freeform 11"/>
            <p:cNvSpPr>
              <a:spLocks/>
            </p:cNvSpPr>
            <p:nvPr/>
          </p:nvSpPr>
          <p:spPr bwMode="auto">
            <a:xfrm>
              <a:off x="932" y="2646"/>
              <a:ext cx="210" cy="212"/>
            </a:xfrm>
            <a:custGeom>
              <a:avLst/>
              <a:gdLst/>
              <a:ahLst/>
              <a:cxnLst>
                <a:cxn ang="0">
                  <a:pos x="67" y="10"/>
                </a:cxn>
                <a:cxn ang="0">
                  <a:pos x="112" y="11"/>
                </a:cxn>
                <a:cxn ang="0">
                  <a:pos x="161" y="0"/>
                </a:cxn>
                <a:cxn ang="0">
                  <a:pos x="219" y="0"/>
                </a:cxn>
                <a:cxn ang="0">
                  <a:pos x="155" y="60"/>
                </a:cxn>
                <a:cxn ang="0">
                  <a:pos x="172" y="64"/>
                </a:cxn>
                <a:cxn ang="0">
                  <a:pos x="189" y="71"/>
                </a:cxn>
                <a:cxn ang="0">
                  <a:pos x="205" y="80"/>
                </a:cxn>
                <a:cxn ang="0">
                  <a:pos x="217" y="90"/>
                </a:cxn>
                <a:cxn ang="0">
                  <a:pos x="227" y="103"/>
                </a:cxn>
                <a:cxn ang="0">
                  <a:pos x="234" y="118"/>
                </a:cxn>
                <a:cxn ang="0">
                  <a:pos x="236" y="134"/>
                </a:cxn>
                <a:cxn ang="0">
                  <a:pos x="233" y="151"/>
                </a:cxn>
                <a:cxn ang="0">
                  <a:pos x="228" y="164"/>
                </a:cxn>
                <a:cxn ang="0">
                  <a:pos x="218" y="177"/>
                </a:cxn>
                <a:cxn ang="0">
                  <a:pos x="201" y="192"/>
                </a:cxn>
                <a:cxn ang="0">
                  <a:pos x="185" y="200"/>
                </a:cxn>
                <a:cxn ang="0">
                  <a:pos x="170" y="206"/>
                </a:cxn>
                <a:cxn ang="0">
                  <a:pos x="155" y="210"/>
                </a:cxn>
                <a:cxn ang="0">
                  <a:pos x="136" y="211"/>
                </a:cxn>
                <a:cxn ang="0">
                  <a:pos x="88" y="210"/>
                </a:cxn>
                <a:cxn ang="0">
                  <a:pos x="65" y="206"/>
                </a:cxn>
                <a:cxn ang="0">
                  <a:pos x="40" y="195"/>
                </a:cxn>
                <a:cxn ang="0">
                  <a:pos x="22" y="182"/>
                </a:cxn>
                <a:cxn ang="0">
                  <a:pos x="9" y="167"/>
                </a:cxn>
                <a:cxn ang="0">
                  <a:pos x="3" y="151"/>
                </a:cxn>
                <a:cxn ang="0">
                  <a:pos x="0" y="137"/>
                </a:cxn>
                <a:cxn ang="0">
                  <a:pos x="2" y="121"/>
                </a:cxn>
                <a:cxn ang="0">
                  <a:pos x="10" y="101"/>
                </a:cxn>
                <a:cxn ang="0">
                  <a:pos x="25" y="85"/>
                </a:cxn>
                <a:cxn ang="0">
                  <a:pos x="45" y="71"/>
                </a:cxn>
                <a:cxn ang="0">
                  <a:pos x="73" y="62"/>
                </a:cxn>
                <a:cxn ang="0">
                  <a:pos x="29" y="3"/>
                </a:cxn>
              </a:cxnLst>
              <a:rect l="0" t="0" r="r" b="b"/>
              <a:pathLst>
                <a:path w="237" h="212">
                  <a:moveTo>
                    <a:pt x="29" y="3"/>
                  </a:moveTo>
                  <a:lnTo>
                    <a:pt x="67" y="10"/>
                  </a:lnTo>
                  <a:lnTo>
                    <a:pt x="66" y="0"/>
                  </a:lnTo>
                  <a:lnTo>
                    <a:pt x="112" y="11"/>
                  </a:lnTo>
                  <a:lnTo>
                    <a:pt x="112" y="0"/>
                  </a:lnTo>
                  <a:lnTo>
                    <a:pt x="161" y="0"/>
                  </a:lnTo>
                  <a:lnTo>
                    <a:pt x="160" y="11"/>
                  </a:lnTo>
                  <a:lnTo>
                    <a:pt x="219" y="0"/>
                  </a:lnTo>
                  <a:lnTo>
                    <a:pt x="148" y="60"/>
                  </a:lnTo>
                  <a:lnTo>
                    <a:pt x="155" y="60"/>
                  </a:lnTo>
                  <a:lnTo>
                    <a:pt x="163" y="62"/>
                  </a:lnTo>
                  <a:lnTo>
                    <a:pt x="172" y="64"/>
                  </a:lnTo>
                  <a:lnTo>
                    <a:pt x="180" y="67"/>
                  </a:lnTo>
                  <a:lnTo>
                    <a:pt x="189" y="71"/>
                  </a:lnTo>
                  <a:lnTo>
                    <a:pt x="197" y="75"/>
                  </a:lnTo>
                  <a:lnTo>
                    <a:pt x="205" y="80"/>
                  </a:lnTo>
                  <a:lnTo>
                    <a:pt x="212" y="85"/>
                  </a:lnTo>
                  <a:lnTo>
                    <a:pt x="217" y="90"/>
                  </a:lnTo>
                  <a:lnTo>
                    <a:pt x="222" y="97"/>
                  </a:lnTo>
                  <a:lnTo>
                    <a:pt x="227" y="103"/>
                  </a:lnTo>
                  <a:lnTo>
                    <a:pt x="231" y="111"/>
                  </a:lnTo>
                  <a:lnTo>
                    <a:pt x="234" y="118"/>
                  </a:lnTo>
                  <a:lnTo>
                    <a:pt x="235" y="125"/>
                  </a:lnTo>
                  <a:lnTo>
                    <a:pt x="236" y="134"/>
                  </a:lnTo>
                  <a:lnTo>
                    <a:pt x="235" y="144"/>
                  </a:lnTo>
                  <a:lnTo>
                    <a:pt x="233" y="151"/>
                  </a:lnTo>
                  <a:lnTo>
                    <a:pt x="231" y="158"/>
                  </a:lnTo>
                  <a:lnTo>
                    <a:pt x="228" y="164"/>
                  </a:lnTo>
                  <a:lnTo>
                    <a:pt x="224" y="170"/>
                  </a:lnTo>
                  <a:lnTo>
                    <a:pt x="218" y="177"/>
                  </a:lnTo>
                  <a:lnTo>
                    <a:pt x="210" y="185"/>
                  </a:lnTo>
                  <a:lnTo>
                    <a:pt x="201" y="192"/>
                  </a:lnTo>
                  <a:lnTo>
                    <a:pt x="193" y="197"/>
                  </a:lnTo>
                  <a:lnTo>
                    <a:pt x="185" y="200"/>
                  </a:lnTo>
                  <a:lnTo>
                    <a:pt x="177" y="204"/>
                  </a:lnTo>
                  <a:lnTo>
                    <a:pt x="170" y="206"/>
                  </a:lnTo>
                  <a:lnTo>
                    <a:pt x="161" y="208"/>
                  </a:lnTo>
                  <a:lnTo>
                    <a:pt x="155" y="210"/>
                  </a:lnTo>
                  <a:lnTo>
                    <a:pt x="145" y="210"/>
                  </a:lnTo>
                  <a:lnTo>
                    <a:pt x="136" y="211"/>
                  </a:lnTo>
                  <a:lnTo>
                    <a:pt x="96" y="211"/>
                  </a:lnTo>
                  <a:lnTo>
                    <a:pt x="88" y="210"/>
                  </a:lnTo>
                  <a:lnTo>
                    <a:pt x="78" y="209"/>
                  </a:lnTo>
                  <a:lnTo>
                    <a:pt x="65" y="206"/>
                  </a:lnTo>
                  <a:lnTo>
                    <a:pt x="53" y="201"/>
                  </a:lnTo>
                  <a:lnTo>
                    <a:pt x="40" y="195"/>
                  </a:lnTo>
                  <a:lnTo>
                    <a:pt x="30" y="188"/>
                  </a:lnTo>
                  <a:lnTo>
                    <a:pt x="22" y="182"/>
                  </a:lnTo>
                  <a:lnTo>
                    <a:pt x="15" y="175"/>
                  </a:lnTo>
                  <a:lnTo>
                    <a:pt x="9" y="167"/>
                  </a:lnTo>
                  <a:lnTo>
                    <a:pt x="5" y="157"/>
                  </a:lnTo>
                  <a:lnTo>
                    <a:pt x="3" y="151"/>
                  </a:lnTo>
                  <a:lnTo>
                    <a:pt x="1" y="144"/>
                  </a:lnTo>
                  <a:lnTo>
                    <a:pt x="0" y="137"/>
                  </a:lnTo>
                  <a:lnTo>
                    <a:pt x="1" y="131"/>
                  </a:lnTo>
                  <a:lnTo>
                    <a:pt x="2" y="121"/>
                  </a:lnTo>
                  <a:lnTo>
                    <a:pt x="5" y="112"/>
                  </a:lnTo>
                  <a:lnTo>
                    <a:pt x="10" y="101"/>
                  </a:lnTo>
                  <a:lnTo>
                    <a:pt x="17" y="93"/>
                  </a:lnTo>
                  <a:lnTo>
                    <a:pt x="25" y="85"/>
                  </a:lnTo>
                  <a:lnTo>
                    <a:pt x="35" y="77"/>
                  </a:lnTo>
                  <a:lnTo>
                    <a:pt x="45" y="71"/>
                  </a:lnTo>
                  <a:lnTo>
                    <a:pt x="59" y="65"/>
                  </a:lnTo>
                  <a:lnTo>
                    <a:pt x="73" y="62"/>
                  </a:lnTo>
                  <a:lnTo>
                    <a:pt x="83" y="60"/>
                  </a:lnTo>
                  <a:lnTo>
                    <a:pt x="29" y="3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732" name="Rectangle 12"/>
            <p:cNvSpPr>
              <a:spLocks noChangeArrowheads="1"/>
            </p:cNvSpPr>
            <p:nvPr/>
          </p:nvSpPr>
          <p:spPr bwMode="auto">
            <a:xfrm>
              <a:off x="919" y="2602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FranklinGothic" charset="0"/>
                </a:rPr>
                <a:t>D</a:t>
              </a:r>
            </a:p>
          </p:txBody>
        </p:sp>
        <p:sp>
          <p:nvSpPr>
            <p:cNvPr id="2718733" name="Freeform 13"/>
            <p:cNvSpPr>
              <a:spLocks/>
            </p:cNvSpPr>
            <p:nvPr/>
          </p:nvSpPr>
          <p:spPr bwMode="auto">
            <a:xfrm>
              <a:off x="926" y="1617"/>
              <a:ext cx="211" cy="211"/>
            </a:xfrm>
            <a:custGeom>
              <a:avLst/>
              <a:gdLst/>
              <a:ahLst/>
              <a:cxnLst>
                <a:cxn ang="0">
                  <a:pos x="67" y="10"/>
                </a:cxn>
                <a:cxn ang="0">
                  <a:pos x="112" y="11"/>
                </a:cxn>
                <a:cxn ang="0">
                  <a:pos x="161" y="0"/>
                </a:cxn>
                <a:cxn ang="0">
                  <a:pos x="219" y="0"/>
                </a:cxn>
                <a:cxn ang="0">
                  <a:pos x="155" y="60"/>
                </a:cxn>
                <a:cxn ang="0">
                  <a:pos x="172" y="64"/>
                </a:cxn>
                <a:cxn ang="0">
                  <a:pos x="189" y="71"/>
                </a:cxn>
                <a:cxn ang="0">
                  <a:pos x="205" y="79"/>
                </a:cxn>
                <a:cxn ang="0">
                  <a:pos x="217" y="90"/>
                </a:cxn>
                <a:cxn ang="0">
                  <a:pos x="227" y="103"/>
                </a:cxn>
                <a:cxn ang="0">
                  <a:pos x="234" y="118"/>
                </a:cxn>
                <a:cxn ang="0">
                  <a:pos x="236" y="134"/>
                </a:cxn>
                <a:cxn ang="0">
                  <a:pos x="233" y="150"/>
                </a:cxn>
                <a:cxn ang="0">
                  <a:pos x="228" y="163"/>
                </a:cxn>
                <a:cxn ang="0">
                  <a:pos x="218" y="176"/>
                </a:cxn>
                <a:cxn ang="0">
                  <a:pos x="201" y="191"/>
                </a:cxn>
                <a:cxn ang="0">
                  <a:pos x="185" y="199"/>
                </a:cxn>
                <a:cxn ang="0">
                  <a:pos x="170" y="205"/>
                </a:cxn>
                <a:cxn ang="0">
                  <a:pos x="155" y="209"/>
                </a:cxn>
                <a:cxn ang="0">
                  <a:pos x="136" y="210"/>
                </a:cxn>
                <a:cxn ang="0">
                  <a:pos x="88" y="209"/>
                </a:cxn>
                <a:cxn ang="0">
                  <a:pos x="65" y="205"/>
                </a:cxn>
                <a:cxn ang="0">
                  <a:pos x="40" y="194"/>
                </a:cxn>
                <a:cxn ang="0">
                  <a:pos x="22" y="181"/>
                </a:cxn>
                <a:cxn ang="0">
                  <a:pos x="9" y="166"/>
                </a:cxn>
                <a:cxn ang="0">
                  <a:pos x="3" y="150"/>
                </a:cxn>
                <a:cxn ang="0">
                  <a:pos x="0" y="136"/>
                </a:cxn>
                <a:cxn ang="0">
                  <a:pos x="2" y="121"/>
                </a:cxn>
                <a:cxn ang="0">
                  <a:pos x="10" y="101"/>
                </a:cxn>
                <a:cxn ang="0">
                  <a:pos x="25" y="84"/>
                </a:cxn>
                <a:cxn ang="0">
                  <a:pos x="45" y="71"/>
                </a:cxn>
                <a:cxn ang="0">
                  <a:pos x="73" y="61"/>
                </a:cxn>
                <a:cxn ang="0">
                  <a:pos x="29" y="3"/>
                </a:cxn>
              </a:cxnLst>
              <a:rect l="0" t="0" r="r" b="b"/>
              <a:pathLst>
                <a:path w="237" h="211">
                  <a:moveTo>
                    <a:pt x="29" y="3"/>
                  </a:moveTo>
                  <a:lnTo>
                    <a:pt x="67" y="10"/>
                  </a:lnTo>
                  <a:lnTo>
                    <a:pt x="66" y="0"/>
                  </a:lnTo>
                  <a:lnTo>
                    <a:pt x="112" y="11"/>
                  </a:lnTo>
                  <a:lnTo>
                    <a:pt x="112" y="0"/>
                  </a:lnTo>
                  <a:lnTo>
                    <a:pt x="161" y="0"/>
                  </a:lnTo>
                  <a:lnTo>
                    <a:pt x="160" y="11"/>
                  </a:lnTo>
                  <a:lnTo>
                    <a:pt x="219" y="0"/>
                  </a:lnTo>
                  <a:lnTo>
                    <a:pt x="148" y="59"/>
                  </a:lnTo>
                  <a:lnTo>
                    <a:pt x="155" y="60"/>
                  </a:lnTo>
                  <a:lnTo>
                    <a:pt x="163" y="61"/>
                  </a:lnTo>
                  <a:lnTo>
                    <a:pt x="172" y="64"/>
                  </a:lnTo>
                  <a:lnTo>
                    <a:pt x="180" y="66"/>
                  </a:lnTo>
                  <a:lnTo>
                    <a:pt x="189" y="71"/>
                  </a:lnTo>
                  <a:lnTo>
                    <a:pt x="197" y="74"/>
                  </a:lnTo>
                  <a:lnTo>
                    <a:pt x="205" y="79"/>
                  </a:lnTo>
                  <a:lnTo>
                    <a:pt x="212" y="85"/>
                  </a:lnTo>
                  <a:lnTo>
                    <a:pt x="217" y="90"/>
                  </a:lnTo>
                  <a:lnTo>
                    <a:pt x="222" y="96"/>
                  </a:lnTo>
                  <a:lnTo>
                    <a:pt x="227" y="103"/>
                  </a:lnTo>
                  <a:lnTo>
                    <a:pt x="231" y="111"/>
                  </a:lnTo>
                  <a:lnTo>
                    <a:pt x="234" y="118"/>
                  </a:lnTo>
                  <a:lnTo>
                    <a:pt x="235" y="124"/>
                  </a:lnTo>
                  <a:lnTo>
                    <a:pt x="236" y="134"/>
                  </a:lnTo>
                  <a:lnTo>
                    <a:pt x="235" y="143"/>
                  </a:lnTo>
                  <a:lnTo>
                    <a:pt x="233" y="150"/>
                  </a:lnTo>
                  <a:lnTo>
                    <a:pt x="231" y="157"/>
                  </a:lnTo>
                  <a:lnTo>
                    <a:pt x="228" y="163"/>
                  </a:lnTo>
                  <a:lnTo>
                    <a:pt x="224" y="169"/>
                  </a:lnTo>
                  <a:lnTo>
                    <a:pt x="218" y="176"/>
                  </a:lnTo>
                  <a:lnTo>
                    <a:pt x="210" y="184"/>
                  </a:lnTo>
                  <a:lnTo>
                    <a:pt x="201" y="191"/>
                  </a:lnTo>
                  <a:lnTo>
                    <a:pt x="193" y="196"/>
                  </a:lnTo>
                  <a:lnTo>
                    <a:pt x="185" y="199"/>
                  </a:lnTo>
                  <a:lnTo>
                    <a:pt x="177" y="203"/>
                  </a:lnTo>
                  <a:lnTo>
                    <a:pt x="170" y="205"/>
                  </a:lnTo>
                  <a:lnTo>
                    <a:pt x="161" y="207"/>
                  </a:lnTo>
                  <a:lnTo>
                    <a:pt x="155" y="209"/>
                  </a:lnTo>
                  <a:lnTo>
                    <a:pt x="145" y="209"/>
                  </a:lnTo>
                  <a:lnTo>
                    <a:pt x="136" y="210"/>
                  </a:lnTo>
                  <a:lnTo>
                    <a:pt x="96" y="210"/>
                  </a:lnTo>
                  <a:lnTo>
                    <a:pt x="88" y="209"/>
                  </a:lnTo>
                  <a:lnTo>
                    <a:pt x="78" y="208"/>
                  </a:lnTo>
                  <a:lnTo>
                    <a:pt x="65" y="205"/>
                  </a:lnTo>
                  <a:lnTo>
                    <a:pt x="53" y="200"/>
                  </a:lnTo>
                  <a:lnTo>
                    <a:pt x="40" y="194"/>
                  </a:lnTo>
                  <a:lnTo>
                    <a:pt x="30" y="187"/>
                  </a:lnTo>
                  <a:lnTo>
                    <a:pt x="22" y="181"/>
                  </a:lnTo>
                  <a:lnTo>
                    <a:pt x="15" y="174"/>
                  </a:lnTo>
                  <a:lnTo>
                    <a:pt x="9" y="166"/>
                  </a:lnTo>
                  <a:lnTo>
                    <a:pt x="5" y="156"/>
                  </a:lnTo>
                  <a:lnTo>
                    <a:pt x="3" y="150"/>
                  </a:lnTo>
                  <a:lnTo>
                    <a:pt x="1" y="144"/>
                  </a:lnTo>
                  <a:lnTo>
                    <a:pt x="0" y="136"/>
                  </a:lnTo>
                  <a:lnTo>
                    <a:pt x="1" y="131"/>
                  </a:lnTo>
                  <a:lnTo>
                    <a:pt x="2" y="121"/>
                  </a:lnTo>
                  <a:lnTo>
                    <a:pt x="5" y="111"/>
                  </a:lnTo>
                  <a:lnTo>
                    <a:pt x="10" y="101"/>
                  </a:lnTo>
                  <a:lnTo>
                    <a:pt x="17" y="92"/>
                  </a:lnTo>
                  <a:lnTo>
                    <a:pt x="25" y="84"/>
                  </a:lnTo>
                  <a:lnTo>
                    <a:pt x="35" y="76"/>
                  </a:lnTo>
                  <a:lnTo>
                    <a:pt x="45" y="71"/>
                  </a:lnTo>
                  <a:lnTo>
                    <a:pt x="59" y="65"/>
                  </a:lnTo>
                  <a:lnTo>
                    <a:pt x="73" y="61"/>
                  </a:lnTo>
                  <a:lnTo>
                    <a:pt x="83" y="59"/>
                  </a:lnTo>
                  <a:lnTo>
                    <a:pt x="29" y="3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734" name="Rectangle 14"/>
            <p:cNvSpPr>
              <a:spLocks noChangeArrowheads="1"/>
            </p:cNvSpPr>
            <p:nvPr/>
          </p:nvSpPr>
          <p:spPr bwMode="auto">
            <a:xfrm>
              <a:off x="914" y="1573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FranklinGothic" charset="0"/>
                </a:rPr>
                <a:t>A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954213" y="2501900"/>
            <a:ext cx="2603500" cy="2079625"/>
            <a:chOff x="1231" y="1576"/>
            <a:chExt cx="1640" cy="1310"/>
          </a:xfrm>
        </p:grpSpPr>
        <p:sp>
          <p:nvSpPr>
            <p:cNvPr id="2718736" name="AutoShape 16"/>
            <p:cNvSpPr>
              <a:spLocks noChangeArrowheads="1"/>
            </p:cNvSpPr>
            <p:nvPr/>
          </p:nvSpPr>
          <p:spPr bwMode="auto">
            <a:xfrm>
              <a:off x="1482" y="1955"/>
              <a:ext cx="185" cy="259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737" name="AutoShape 17"/>
            <p:cNvSpPr>
              <a:spLocks noChangeArrowheads="1"/>
            </p:cNvSpPr>
            <p:nvPr/>
          </p:nvSpPr>
          <p:spPr bwMode="auto">
            <a:xfrm>
              <a:off x="1527" y="1903"/>
              <a:ext cx="140" cy="46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738" name="AutoShape 18"/>
            <p:cNvSpPr>
              <a:spLocks noChangeArrowheads="1"/>
            </p:cNvSpPr>
            <p:nvPr/>
          </p:nvSpPr>
          <p:spPr bwMode="auto">
            <a:xfrm>
              <a:off x="1519" y="1975"/>
              <a:ext cx="95" cy="15"/>
            </a:xfrm>
            <a:prstGeom prst="parallelogram">
              <a:avLst>
                <a:gd name="adj" fmla="val 158304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1940" y="1938"/>
              <a:ext cx="179" cy="257"/>
              <a:chOff x="2183" y="1938"/>
              <a:chExt cx="201" cy="257"/>
            </a:xfrm>
          </p:grpSpPr>
          <p:sp>
            <p:nvSpPr>
              <p:cNvPr id="2718740" name="Freeform 20"/>
              <p:cNvSpPr>
                <a:spLocks/>
              </p:cNvSpPr>
              <p:nvPr/>
            </p:nvSpPr>
            <p:spPr bwMode="auto">
              <a:xfrm>
                <a:off x="2312" y="2057"/>
                <a:ext cx="60" cy="138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9" y="0"/>
                  </a:cxn>
                  <a:cxn ang="0">
                    <a:pos x="16" y="137"/>
                  </a:cxn>
                  <a:cxn ang="0">
                    <a:pos x="0" y="137"/>
                  </a:cxn>
                  <a:cxn ang="0">
                    <a:pos x="43" y="0"/>
                  </a:cxn>
                </a:cxnLst>
                <a:rect l="0" t="0" r="r" b="b"/>
                <a:pathLst>
                  <a:path w="60" h="138">
                    <a:moveTo>
                      <a:pt x="43" y="0"/>
                    </a:moveTo>
                    <a:lnTo>
                      <a:pt x="59" y="0"/>
                    </a:lnTo>
                    <a:lnTo>
                      <a:pt x="16" y="137"/>
                    </a:lnTo>
                    <a:lnTo>
                      <a:pt x="0" y="137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41" name="Rectangle 21"/>
              <p:cNvSpPr>
                <a:spLocks noChangeArrowheads="1"/>
              </p:cNvSpPr>
              <p:nvPr/>
            </p:nvSpPr>
            <p:spPr bwMode="auto">
              <a:xfrm>
                <a:off x="2308" y="2057"/>
                <a:ext cx="76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42" name="Rectangle 22"/>
              <p:cNvSpPr>
                <a:spLocks noChangeArrowheads="1"/>
              </p:cNvSpPr>
              <p:nvPr/>
            </p:nvSpPr>
            <p:spPr bwMode="auto">
              <a:xfrm>
                <a:off x="2314" y="2115"/>
                <a:ext cx="57" cy="11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43" name="Rectangle 23"/>
              <p:cNvSpPr>
                <a:spLocks noChangeArrowheads="1"/>
              </p:cNvSpPr>
              <p:nvPr/>
            </p:nvSpPr>
            <p:spPr bwMode="auto">
              <a:xfrm>
                <a:off x="2183" y="2115"/>
                <a:ext cx="75" cy="7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44" name="Oval 24"/>
              <p:cNvSpPr>
                <a:spLocks noChangeArrowheads="1"/>
              </p:cNvSpPr>
              <p:nvPr/>
            </p:nvSpPr>
            <p:spPr bwMode="auto">
              <a:xfrm>
                <a:off x="2242" y="1938"/>
                <a:ext cx="22" cy="26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45" name="Freeform 25"/>
              <p:cNvSpPr>
                <a:spLocks/>
              </p:cNvSpPr>
              <p:nvPr/>
            </p:nvSpPr>
            <p:spPr bwMode="auto">
              <a:xfrm>
                <a:off x="2183" y="1983"/>
                <a:ext cx="138" cy="212"/>
              </a:xfrm>
              <a:custGeom>
                <a:avLst/>
                <a:gdLst/>
                <a:ahLst/>
                <a:cxnLst>
                  <a:cxn ang="0">
                    <a:pos x="1" y="98"/>
                  </a:cxn>
                  <a:cxn ang="0">
                    <a:pos x="1" y="100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11"/>
                  </a:cxn>
                  <a:cxn ang="0">
                    <a:pos x="3" y="114"/>
                  </a:cxn>
                  <a:cxn ang="0">
                    <a:pos x="6" y="116"/>
                  </a:cxn>
                  <a:cxn ang="0">
                    <a:pos x="9" y="118"/>
                  </a:cxn>
                  <a:cxn ang="0">
                    <a:pos x="11" y="119"/>
                  </a:cxn>
                  <a:cxn ang="0">
                    <a:pos x="15" y="119"/>
                  </a:cxn>
                  <a:cxn ang="0">
                    <a:pos x="89" y="211"/>
                  </a:cxn>
                  <a:cxn ang="0">
                    <a:pos x="113" y="101"/>
                  </a:cxn>
                  <a:cxn ang="0">
                    <a:pos x="113" y="99"/>
                  </a:cxn>
                  <a:cxn ang="0">
                    <a:pos x="111" y="97"/>
                  </a:cxn>
                  <a:cxn ang="0">
                    <a:pos x="109" y="95"/>
                  </a:cxn>
                  <a:cxn ang="0">
                    <a:pos x="108" y="94"/>
                  </a:cxn>
                  <a:cxn ang="0">
                    <a:pos x="105" y="93"/>
                  </a:cxn>
                  <a:cxn ang="0">
                    <a:pos x="102" y="92"/>
                  </a:cxn>
                  <a:cxn ang="0">
                    <a:pos x="100" y="92"/>
                  </a:cxn>
                  <a:cxn ang="0">
                    <a:pos x="97" y="92"/>
                  </a:cxn>
                  <a:cxn ang="0">
                    <a:pos x="66" y="54"/>
                  </a:cxn>
                  <a:cxn ang="0">
                    <a:pos x="127" y="67"/>
                  </a:cxn>
                  <a:cxn ang="0">
                    <a:pos x="130" y="66"/>
                  </a:cxn>
                  <a:cxn ang="0">
                    <a:pos x="131" y="65"/>
                  </a:cxn>
                  <a:cxn ang="0">
                    <a:pos x="134" y="63"/>
                  </a:cxn>
                  <a:cxn ang="0">
                    <a:pos x="136" y="62"/>
                  </a:cxn>
                  <a:cxn ang="0">
                    <a:pos x="136" y="59"/>
                  </a:cxn>
                  <a:cxn ang="0">
                    <a:pos x="137" y="56"/>
                  </a:cxn>
                  <a:cxn ang="0">
                    <a:pos x="136" y="53"/>
                  </a:cxn>
                  <a:cxn ang="0">
                    <a:pos x="135" y="50"/>
                  </a:cxn>
                  <a:cxn ang="0">
                    <a:pos x="133" y="49"/>
                  </a:cxn>
                  <a:cxn ang="0">
                    <a:pos x="131" y="47"/>
                  </a:cxn>
                  <a:cxn ang="0">
                    <a:pos x="128" y="46"/>
                  </a:cxn>
                  <a:cxn ang="0">
                    <a:pos x="87" y="46"/>
                  </a:cxn>
                  <a:cxn ang="0">
                    <a:pos x="80" y="30"/>
                  </a:cxn>
                  <a:cxn ang="0">
                    <a:pos x="80" y="26"/>
                  </a:cxn>
                  <a:cxn ang="0">
                    <a:pos x="81" y="22"/>
                  </a:cxn>
                  <a:cxn ang="0">
                    <a:pos x="81" y="17"/>
                  </a:cxn>
                  <a:cxn ang="0">
                    <a:pos x="80" y="14"/>
                  </a:cxn>
                  <a:cxn ang="0">
                    <a:pos x="78" y="11"/>
                  </a:cxn>
                  <a:cxn ang="0">
                    <a:pos x="76" y="7"/>
                  </a:cxn>
                  <a:cxn ang="0">
                    <a:pos x="73" y="5"/>
                  </a:cxn>
                  <a:cxn ang="0">
                    <a:pos x="70" y="2"/>
                  </a:cxn>
                  <a:cxn ang="0">
                    <a:pos x="66" y="1"/>
                  </a:cxn>
                  <a:cxn ang="0">
                    <a:pos x="62" y="0"/>
                  </a:cxn>
                  <a:cxn ang="0">
                    <a:pos x="57" y="0"/>
                  </a:cxn>
                  <a:cxn ang="0">
                    <a:pos x="53" y="1"/>
                  </a:cxn>
                  <a:cxn ang="0">
                    <a:pos x="49" y="2"/>
                  </a:cxn>
                  <a:cxn ang="0">
                    <a:pos x="45" y="4"/>
                  </a:cxn>
                  <a:cxn ang="0">
                    <a:pos x="42" y="8"/>
                  </a:cxn>
                  <a:cxn ang="0">
                    <a:pos x="39" y="12"/>
                  </a:cxn>
                  <a:cxn ang="0">
                    <a:pos x="37" y="16"/>
                  </a:cxn>
                </a:cxnLst>
                <a:rect l="0" t="0" r="r" b="b"/>
                <a:pathLst>
                  <a:path w="138" h="212">
                    <a:moveTo>
                      <a:pt x="37" y="16"/>
                    </a:moveTo>
                    <a:lnTo>
                      <a:pt x="1" y="98"/>
                    </a:lnTo>
                    <a:lnTo>
                      <a:pt x="1" y="99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1" y="111"/>
                    </a:lnTo>
                    <a:lnTo>
                      <a:pt x="2" y="112"/>
                    </a:lnTo>
                    <a:lnTo>
                      <a:pt x="3" y="114"/>
                    </a:lnTo>
                    <a:lnTo>
                      <a:pt x="4" y="115"/>
                    </a:lnTo>
                    <a:lnTo>
                      <a:pt x="6" y="116"/>
                    </a:lnTo>
                    <a:lnTo>
                      <a:pt x="7" y="117"/>
                    </a:lnTo>
                    <a:lnTo>
                      <a:pt x="9" y="118"/>
                    </a:lnTo>
                    <a:lnTo>
                      <a:pt x="10" y="118"/>
                    </a:lnTo>
                    <a:lnTo>
                      <a:pt x="11" y="119"/>
                    </a:lnTo>
                    <a:lnTo>
                      <a:pt x="13" y="119"/>
                    </a:lnTo>
                    <a:lnTo>
                      <a:pt x="15" y="119"/>
                    </a:lnTo>
                    <a:lnTo>
                      <a:pt x="89" y="119"/>
                    </a:lnTo>
                    <a:lnTo>
                      <a:pt x="89" y="211"/>
                    </a:lnTo>
                    <a:lnTo>
                      <a:pt x="113" y="211"/>
                    </a:lnTo>
                    <a:lnTo>
                      <a:pt x="113" y="101"/>
                    </a:lnTo>
                    <a:lnTo>
                      <a:pt x="113" y="100"/>
                    </a:lnTo>
                    <a:lnTo>
                      <a:pt x="113" y="99"/>
                    </a:lnTo>
                    <a:lnTo>
                      <a:pt x="112" y="98"/>
                    </a:lnTo>
                    <a:lnTo>
                      <a:pt x="111" y="97"/>
                    </a:lnTo>
                    <a:lnTo>
                      <a:pt x="111" y="96"/>
                    </a:lnTo>
                    <a:lnTo>
                      <a:pt x="109" y="95"/>
                    </a:lnTo>
                    <a:lnTo>
                      <a:pt x="109" y="95"/>
                    </a:lnTo>
                    <a:lnTo>
                      <a:pt x="108" y="94"/>
                    </a:lnTo>
                    <a:lnTo>
                      <a:pt x="106" y="93"/>
                    </a:lnTo>
                    <a:lnTo>
                      <a:pt x="105" y="93"/>
                    </a:lnTo>
                    <a:lnTo>
                      <a:pt x="104" y="93"/>
                    </a:lnTo>
                    <a:lnTo>
                      <a:pt x="102" y="92"/>
                    </a:lnTo>
                    <a:lnTo>
                      <a:pt x="101" y="92"/>
                    </a:lnTo>
                    <a:lnTo>
                      <a:pt x="100" y="92"/>
                    </a:lnTo>
                    <a:lnTo>
                      <a:pt x="98" y="92"/>
                    </a:lnTo>
                    <a:lnTo>
                      <a:pt x="97" y="92"/>
                    </a:lnTo>
                    <a:lnTo>
                      <a:pt x="54" y="90"/>
                    </a:lnTo>
                    <a:lnTo>
                      <a:pt x="66" y="54"/>
                    </a:lnTo>
                    <a:lnTo>
                      <a:pt x="75" y="67"/>
                    </a:lnTo>
                    <a:lnTo>
                      <a:pt x="127" y="67"/>
                    </a:lnTo>
                    <a:lnTo>
                      <a:pt x="128" y="66"/>
                    </a:lnTo>
                    <a:lnTo>
                      <a:pt x="130" y="66"/>
                    </a:lnTo>
                    <a:lnTo>
                      <a:pt x="131" y="65"/>
                    </a:lnTo>
                    <a:lnTo>
                      <a:pt x="131" y="65"/>
                    </a:lnTo>
                    <a:lnTo>
                      <a:pt x="133" y="64"/>
                    </a:lnTo>
                    <a:lnTo>
                      <a:pt x="134" y="63"/>
                    </a:lnTo>
                    <a:lnTo>
                      <a:pt x="135" y="62"/>
                    </a:lnTo>
                    <a:lnTo>
                      <a:pt x="136" y="62"/>
                    </a:lnTo>
                    <a:lnTo>
                      <a:pt x="136" y="60"/>
                    </a:lnTo>
                    <a:lnTo>
                      <a:pt x="136" y="59"/>
                    </a:lnTo>
                    <a:lnTo>
                      <a:pt x="137" y="58"/>
                    </a:lnTo>
                    <a:lnTo>
                      <a:pt x="137" y="56"/>
                    </a:lnTo>
                    <a:lnTo>
                      <a:pt x="137" y="54"/>
                    </a:lnTo>
                    <a:lnTo>
                      <a:pt x="136" y="53"/>
                    </a:lnTo>
                    <a:lnTo>
                      <a:pt x="136" y="52"/>
                    </a:lnTo>
                    <a:lnTo>
                      <a:pt x="135" y="50"/>
                    </a:lnTo>
                    <a:lnTo>
                      <a:pt x="134" y="49"/>
                    </a:lnTo>
                    <a:lnTo>
                      <a:pt x="133" y="49"/>
                    </a:lnTo>
                    <a:lnTo>
                      <a:pt x="132" y="47"/>
                    </a:lnTo>
                    <a:lnTo>
                      <a:pt x="131" y="47"/>
                    </a:lnTo>
                    <a:lnTo>
                      <a:pt x="130" y="46"/>
                    </a:lnTo>
                    <a:lnTo>
                      <a:pt x="128" y="46"/>
                    </a:lnTo>
                    <a:lnTo>
                      <a:pt x="127" y="46"/>
                    </a:lnTo>
                    <a:lnTo>
                      <a:pt x="87" y="46"/>
                    </a:lnTo>
                    <a:lnTo>
                      <a:pt x="78" y="31"/>
                    </a:lnTo>
                    <a:lnTo>
                      <a:pt x="80" y="30"/>
                    </a:lnTo>
                    <a:lnTo>
                      <a:pt x="80" y="28"/>
                    </a:lnTo>
                    <a:lnTo>
                      <a:pt x="80" y="26"/>
                    </a:lnTo>
                    <a:lnTo>
                      <a:pt x="81" y="24"/>
                    </a:lnTo>
                    <a:lnTo>
                      <a:pt x="81" y="22"/>
                    </a:lnTo>
                    <a:lnTo>
                      <a:pt x="81" y="20"/>
                    </a:lnTo>
                    <a:lnTo>
                      <a:pt x="81" y="17"/>
                    </a:lnTo>
                    <a:lnTo>
                      <a:pt x="80" y="16"/>
                    </a:lnTo>
                    <a:lnTo>
                      <a:pt x="80" y="14"/>
                    </a:lnTo>
                    <a:lnTo>
                      <a:pt x="79" y="12"/>
                    </a:lnTo>
                    <a:lnTo>
                      <a:pt x="78" y="11"/>
                    </a:lnTo>
                    <a:lnTo>
                      <a:pt x="77" y="9"/>
                    </a:lnTo>
                    <a:lnTo>
                      <a:pt x="76" y="7"/>
                    </a:lnTo>
                    <a:lnTo>
                      <a:pt x="75" y="6"/>
                    </a:lnTo>
                    <a:lnTo>
                      <a:pt x="73" y="5"/>
                    </a:lnTo>
                    <a:lnTo>
                      <a:pt x="72" y="4"/>
                    </a:lnTo>
                    <a:lnTo>
                      <a:pt x="70" y="2"/>
                    </a:lnTo>
                    <a:lnTo>
                      <a:pt x="68" y="2"/>
                    </a:lnTo>
                    <a:lnTo>
                      <a:pt x="66" y="1"/>
                    </a:lnTo>
                    <a:lnTo>
                      <a:pt x="64" y="1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3" y="1"/>
                    </a:lnTo>
                    <a:lnTo>
                      <a:pt x="51" y="1"/>
                    </a:lnTo>
                    <a:lnTo>
                      <a:pt x="49" y="2"/>
                    </a:lnTo>
                    <a:lnTo>
                      <a:pt x="47" y="3"/>
                    </a:lnTo>
                    <a:lnTo>
                      <a:pt x="45" y="4"/>
                    </a:lnTo>
                    <a:lnTo>
                      <a:pt x="43" y="6"/>
                    </a:lnTo>
                    <a:lnTo>
                      <a:pt x="42" y="8"/>
                    </a:lnTo>
                    <a:lnTo>
                      <a:pt x="40" y="9"/>
                    </a:lnTo>
                    <a:lnTo>
                      <a:pt x="39" y="12"/>
                    </a:lnTo>
                    <a:lnTo>
                      <a:pt x="38" y="14"/>
                    </a:lnTo>
                    <a:lnTo>
                      <a:pt x="37" y="16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8746" name="Freeform 26"/>
            <p:cNvSpPr>
              <a:spLocks/>
            </p:cNvSpPr>
            <p:nvPr/>
          </p:nvSpPr>
          <p:spPr bwMode="auto">
            <a:xfrm>
              <a:off x="2173" y="1913"/>
              <a:ext cx="178" cy="292"/>
            </a:xfrm>
            <a:custGeom>
              <a:avLst/>
              <a:gdLst/>
              <a:ahLst/>
              <a:cxnLst>
                <a:cxn ang="0">
                  <a:pos x="199" y="263"/>
                </a:cxn>
                <a:cxn ang="0">
                  <a:pos x="184" y="263"/>
                </a:cxn>
                <a:cxn ang="0">
                  <a:pos x="158" y="230"/>
                </a:cxn>
                <a:cxn ang="0">
                  <a:pos x="121" y="169"/>
                </a:cxn>
                <a:cxn ang="0">
                  <a:pos x="111" y="142"/>
                </a:cxn>
                <a:cxn ang="0">
                  <a:pos x="114" y="123"/>
                </a:cxn>
                <a:cxn ang="0">
                  <a:pos x="123" y="119"/>
                </a:cxn>
                <a:cxn ang="0">
                  <a:pos x="136" y="129"/>
                </a:cxn>
                <a:cxn ang="0">
                  <a:pos x="155" y="140"/>
                </a:cxn>
                <a:cxn ang="0">
                  <a:pos x="164" y="140"/>
                </a:cxn>
                <a:cxn ang="0">
                  <a:pos x="165" y="134"/>
                </a:cxn>
                <a:cxn ang="0">
                  <a:pos x="156" y="123"/>
                </a:cxn>
                <a:cxn ang="0">
                  <a:pos x="135" y="108"/>
                </a:cxn>
                <a:cxn ang="0">
                  <a:pos x="126" y="87"/>
                </a:cxn>
                <a:cxn ang="0">
                  <a:pos x="123" y="69"/>
                </a:cxn>
                <a:cxn ang="0">
                  <a:pos x="113" y="56"/>
                </a:cxn>
                <a:cxn ang="0">
                  <a:pos x="109" y="48"/>
                </a:cxn>
                <a:cxn ang="0">
                  <a:pos x="114" y="36"/>
                </a:cxn>
                <a:cxn ang="0">
                  <a:pos x="119" y="24"/>
                </a:cxn>
                <a:cxn ang="0">
                  <a:pos x="115" y="9"/>
                </a:cxn>
                <a:cxn ang="0">
                  <a:pos x="105" y="1"/>
                </a:cxn>
                <a:cxn ang="0">
                  <a:pos x="90" y="3"/>
                </a:cxn>
                <a:cxn ang="0">
                  <a:pos x="84" y="13"/>
                </a:cxn>
                <a:cxn ang="0">
                  <a:pos x="84" y="23"/>
                </a:cxn>
                <a:cxn ang="0">
                  <a:pos x="88" y="35"/>
                </a:cxn>
                <a:cxn ang="0">
                  <a:pos x="88" y="46"/>
                </a:cxn>
                <a:cxn ang="0">
                  <a:pos x="78" y="56"/>
                </a:cxn>
                <a:cxn ang="0">
                  <a:pos x="65" y="64"/>
                </a:cxn>
                <a:cxn ang="0">
                  <a:pos x="55" y="75"/>
                </a:cxn>
                <a:cxn ang="0">
                  <a:pos x="46" y="99"/>
                </a:cxn>
                <a:cxn ang="0">
                  <a:pos x="41" y="122"/>
                </a:cxn>
                <a:cxn ang="0">
                  <a:pos x="40" y="146"/>
                </a:cxn>
                <a:cxn ang="0">
                  <a:pos x="41" y="158"/>
                </a:cxn>
                <a:cxn ang="0">
                  <a:pos x="49" y="162"/>
                </a:cxn>
                <a:cxn ang="0">
                  <a:pos x="53" y="158"/>
                </a:cxn>
                <a:cxn ang="0">
                  <a:pos x="53" y="133"/>
                </a:cxn>
                <a:cxn ang="0">
                  <a:pos x="55" y="117"/>
                </a:cxn>
                <a:cxn ang="0">
                  <a:pos x="64" y="109"/>
                </a:cxn>
                <a:cxn ang="0">
                  <a:pos x="70" y="114"/>
                </a:cxn>
                <a:cxn ang="0">
                  <a:pos x="68" y="140"/>
                </a:cxn>
                <a:cxn ang="0">
                  <a:pos x="61" y="167"/>
                </a:cxn>
                <a:cxn ang="0">
                  <a:pos x="53" y="197"/>
                </a:cxn>
                <a:cxn ang="0">
                  <a:pos x="33" y="226"/>
                </a:cxn>
                <a:cxn ang="0">
                  <a:pos x="8" y="256"/>
                </a:cxn>
                <a:cxn ang="0">
                  <a:pos x="0" y="272"/>
                </a:cxn>
                <a:cxn ang="0">
                  <a:pos x="19" y="291"/>
                </a:cxn>
                <a:cxn ang="0">
                  <a:pos x="33" y="288"/>
                </a:cxn>
                <a:cxn ang="0">
                  <a:pos x="23" y="276"/>
                </a:cxn>
                <a:cxn ang="0">
                  <a:pos x="30" y="260"/>
                </a:cxn>
                <a:cxn ang="0">
                  <a:pos x="61" y="223"/>
                </a:cxn>
                <a:cxn ang="0">
                  <a:pos x="84" y="197"/>
                </a:cxn>
                <a:cxn ang="0">
                  <a:pos x="95" y="191"/>
                </a:cxn>
                <a:cxn ang="0">
                  <a:pos x="109" y="199"/>
                </a:cxn>
                <a:cxn ang="0">
                  <a:pos x="141" y="243"/>
                </a:cxn>
                <a:cxn ang="0">
                  <a:pos x="168" y="281"/>
                </a:cxn>
                <a:cxn ang="0">
                  <a:pos x="178" y="283"/>
                </a:cxn>
                <a:cxn ang="0">
                  <a:pos x="191" y="273"/>
                </a:cxn>
              </a:cxnLst>
              <a:rect l="0" t="0" r="r" b="b"/>
              <a:pathLst>
                <a:path w="200" h="292">
                  <a:moveTo>
                    <a:pt x="198" y="268"/>
                  </a:moveTo>
                  <a:lnTo>
                    <a:pt x="199" y="263"/>
                  </a:lnTo>
                  <a:lnTo>
                    <a:pt x="191" y="265"/>
                  </a:lnTo>
                  <a:lnTo>
                    <a:pt x="184" y="263"/>
                  </a:lnTo>
                  <a:lnTo>
                    <a:pt x="174" y="256"/>
                  </a:lnTo>
                  <a:lnTo>
                    <a:pt x="158" y="230"/>
                  </a:lnTo>
                  <a:lnTo>
                    <a:pt x="134" y="191"/>
                  </a:lnTo>
                  <a:lnTo>
                    <a:pt x="121" y="169"/>
                  </a:lnTo>
                  <a:lnTo>
                    <a:pt x="113" y="152"/>
                  </a:lnTo>
                  <a:lnTo>
                    <a:pt x="111" y="142"/>
                  </a:lnTo>
                  <a:lnTo>
                    <a:pt x="111" y="130"/>
                  </a:lnTo>
                  <a:lnTo>
                    <a:pt x="114" y="123"/>
                  </a:lnTo>
                  <a:lnTo>
                    <a:pt x="119" y="119"/>
                  </a:lnTo>
                  <a:lnTo>
                    <a:pt x="123" y="119"/>
                  </a:lnTo>
                  <a:lnTo>
                    <a:pt x="128" y="122"/>
                  </a:lnTo>
                  <a:lnTo>
                    <a:pt x="136" y="129"/>
                  </a:lnTo>
                  <a:lnTo>
                    <a:pt x="148" y="137"/>
                  </a:lnTo>
                  <a:lnTo>
                    <a:pt x="155" y="140"/>
                  </a:lnTo>
                  <a:lnTo>
                    <a:pt x="160" y="142"/>
                  </a:lnTo>
                  <a:lnTo>
                    <a:pt x="164" y="140"/>
                  </a:lnTo>
                  <a:lnTo>
                    <a:pt x="166" y="137"/>
                  </a:lnTo>
                  <a:lnTo>
                    <a:pt x="165" y="134"/>
                  </a:lnTo>
                  <a:lnTo>
                    <a:pt x="164" y="130"/>
                  </a:lnTo>
                  <a:lnTo>
                    <a:pt x="156" y="123"/>
                  </a:lnTo>
                  <a:lnTo>
                    <a:pt x="143" y="114"/>
                  </a:lnTo>
                  <a:lnTo>
                    <a:pt x="135" y="108"/>
                  </a:lnTo>
                  <a:lnTo>
                    <a:pt x="130" y="99"/>
                  </a:lnTo>
                  <a:lnTo>
                    <a:pt x="126" y="87"/>
                  </a:lnTo>
                  <a:lnTo>
                    <a:pt x="125" y="74"/>
                  </a:lnTo>
                  <a:lnTo>
                    <a:pt x="123" y="69"/>
                  </a:lnTo>
                  <a:lnTo>
                    <a:pt x="119" y="63"/>
                  </a:lnTo>
                  <a:lnTo>
                    <a:pt x="113" y="56"/>
                  </a:lnTo>
                  <a:lnTo>
                    <a:pt x="109" y="53"/>
                  </a:lnTo>
                  <a:lnTo>
                    <a:pt x="109" y="48"/>
                  </a:lnTo>
                  <a:lnTo>
                    <a:pt x="111" y="40"/>
                  </a:lnTo>
                  <a:lnTo>
                    <a:pt x="114" y="36"/>
                  </a:lnTo>
                  <a:lnTo>
                    <a:pt x="116" y="31"/>
                  </a:lnTo>
                  <a:lnTo>
                    <a:pt x="119" y="24"/>
                  </a:lnTo>
                  <a:lnTo>
                    <a:pt x="116" y="15"/>
                  </a:lnTo>
                  <a:lnTo>
                    <a:pt x="115" y="9"/>
                  </a:lnTo>
                  <a:lnTo>
                    <a:pt x="111" y="4"/>
                  </a:lnTo>
                  <a:lnTo>
                    <a:pt x="105" y="1"/>
                  </a:lnTo>
                  <a:lnTo>
                    <a:pt x="96" y="0"/>
                  </a:lnTo>
                  <a:lnTo>
                    <a:pt x="90" y="3"/>
                  </a:lnTo>
                  <a:lnTo>
                    <a:pt x="86" y="6"/>
                  </a:lnTo>
                  <a:lnTo>
                    <a:pt x="84" y="13"/>
                  </a:lnTo>
                  <a:lnTo>
                    <a:pt x="83" y="18"/>
                  </a:lnTo>
                  <a:lnTo>
                    <a:pt x="84" y="23"/>
                  </a:lnTo>
                  <a:lnTo>
                    <a:pt x="86" y="30"/>
                  </a:lnTo>
                  <a:lnTo>
                    <a:pt x="88" y="35"/>
                  </a:lnTo>
                  <a:lnTo>
                    <a:pt x="89" y="40"/>
                  </a:lnTo>
                  <a:lnTo>
                    <a:pt x="88" y="46"/>
                  </a:lnTo>
                  <a:lnTo>
                    <a:pt x="84" y="51"/>
                  </a:lnTo>
                  <a:lnTo>
                    <a:pt x="78" y="56"/>
                  </a:lnTo>
                  <a:lnTo>
                    <a:pt x="70" y="60"/>
                  </a:lnTo>
                  <a:lnTo>
                    <a:pt x="65" y="64"/>
                  </a:lnTo>
                  <a:lnTo>
                    <a:pt x="60" y="69"/>
                  </a:lnTo>
                  <a:lnTo>
                    <a:pt x="55" y="75"/>
                  </a:lnTo>
                  <a:lnTo>
                    <a:pt x="50" y="87"/>
                  </a:lnTo>
                  <a:lnTo>
                    <a:pt x="46" y="99"/>
                  </a:lnTo>
                  <a:lnTo>
                    <a:pt x="43" y="109"/>
                  </a:lnTo>
                  <a:lnTo>
                    <a:pt x="41" y="122"/>
                  </a:lnTo>
                  <a:lnTo>
                    <a:pt x="40" y="137"/>
                  </a:lnTo>
                  <a:lnTo>
                    <a:pt x="40" y="146"/>
                  </a:lnTo>
                  <a:lnTo>
                    <a:pt x="40" y="153"/>
                  </a:lnTo>
                  <a:lnTo>
                    <a:pt x="41" y="158"/>
                  </a:lnTo>
                  <a:lnTo>
                    <a:pt x="44" y="161"/>
                  </a:lnTo>
                  <a:lnTo>
                    <a:pt x="49" y="162"/>
                  </a:lnTo>
                  <a:lnTo>
                    <a:pt x="51" y="161"/>
                  </a:lnTo>
                  <a:lnTo>
                    <a:pt x="53" y="158"/>
                  </a:lnTo>
                  <a:lnTo>
                    <a:pt x="53" y="148"/>
                  </a:lnTo>
                  <a:lnTo>
                    <a:pt x="53" y="133"/>
                  </a:lnTo>
                  <a:lnTo>
                    <a:pt x="54" y="123"/>
                  </a:lnTo>
                  <a:lnTo>
                    <a:pt x="55" y="117"/>
                  </a:lnTo>
                  <a:lnTo>
                    <a:pt x="59" y="110"/>
                  </a:lnTo>
                  <a:lnTo>
                    <a:pt x="64" y="109"/>
                  </a:lnTo>
                  <a:lnTo>
                    <a:pt x="69" y="110"/>
                  </a:lnTo>
                  <a:lnTo>
                    <a:pt x="70" y="114"/>
                  </a:lnTo>
                  <a:lnTo>
                    <a:pt x="69" y="125"/>
                  </a:lnTo>
                  <a:lnTo>
                    <a:pt x="68" y="140"/>
                  </a:lnTo>
                  <a:lnTo>
                    <a:pt x="65" y="154"/>
                  </a:lnTo>
                  <a:lnTo>
                    <a:pt x="61" y="167"/>
                  </a:lnTo>
                  <a:lnTo>
                    <a:pt x="58" y="183"/>
                  </a:lnTo>
                  <a:lnTo>
                    <a:pt x="53" y="197"/>
                  </a:lnTo>
                  <a:lnTo>
                    <a:pt x="41" y="214"/>
                  </a:lnTo>
                  <a:lnTo>
                    <a:pt x="33" y="226"/>
                  </a:lnTo>
                  <a:lnTo>
                    <a:pt x="18" y="243"/>
                  </a:lnTo>
                  <a:lnTo>
                    <a:pt x="8" y="256"/>
                  </a:lnTo>
                  <a:lnTo>
                    <a:pt x="0" y="267"/>
                  </a:lnTo>
                  <a:lnTo>
                    <a:pt x="0" y="272"/>
                  </a:lnTo>
                  <a:lnTo>
                    <a:pt x="8" y="281"/>
                  </a:lnTo>
                  <a:lnTo>
                    <a:pt x="19" y="291"/>
                  </a:lnTo>
                  <a:lnTo>
                    <a:pt x="30" y="291"/>
                  </a:lnTo>
                  <a:lnTo>
                    <a:pt x="33" y="288"/>
                  </a:lnTo>
                  <a:lnTo>
                    <a:pt x="28" y="282"/>
                  </a:lnTo>
                  <a:lnTo>
                    <a:pt x="23" y="276"/>
                  </a:lnTo>
                  <a:lnTo>
                    <a:pt x="23" y="271"/>
                  </a:lnTo>
                  <a:lnTo>
                    <a:pt x="30" y="260"/>
                  </a:lnTo>
                  <a:lnTo>
                    <a:pt x="43" y="247"/>
                  </a:lnTo>
                  <a:lnTo>
                    <a:pt x="61" y="223"/>
                  </a:lnTo>
                  <a:lnTo>
                    <a:pt x="78" y="203"/>
                  </a:lnTo>
                  <a:lnTo>
                    <a:pt x="84" y="197"/>
                  </a:lnTo>
                  <a:lnTo>
                    <a:pt x="88" y="192"/>
                  </a:lnTo>
                  <a:lnTo>
                    <a:pt x="95" y="191"/>
                  </a:lnTo>
                  <a:lnTo>
                    <a:pt x="101" y="194"/>
                  </a:lnTo>
                  <a:lnTo>
                    <a:pt x="109" y="199"/>
                  </a:lnTo>
                  <a:lnTo>
                    <a:pt x="124" y="220"/>
                  </a:lnTo>
                  <a:lnTo>
                    <a:pt x="141" y="243"/>
                  </a:lnTo>
                  <a:lnTo>
                    <a:pt x="158" y="267"/>
                  </a:lnTo>
                  <a:lnTo>
                    <a:pt x="168" y="281"/>
                  </a:lnTo>
                  <a:lnTo>
                    <a:pt x="171" y="283"/>
                  </a:lnTo>
                  <a:lnTo>
                    <a:pt x="178" y="283"/>
                  </a:lnTo>
                  <a:lnTo>
                    <a:pt x="184" y="278"/>
                  </a:lnTo>
                  <a:lnTo>
                    <a:pt x="191" y="273"/>
                  </a:lnTo>
                  <a:lnTo>
                    <a:pt x="198" y="268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1672" y="1903"/>
              <a:ext cx="231" cy="311"/>
              <a:chOff x="1881" y="1903"/>
              <a:chExt cx="260" cy="311"/>
            </a:xfrm>
          </p:grpSpPr>
          <p:grpSp>
            <p:nvGrpSpPr>
              <p:cNvPr id="6" name="Group 28"/>
              <p:cNvGrpSpPr>
                <a:grpSpLocks/>
              </p:cNvGrpSpPr>
              <p:nvPr/>
            </p:nvGrpSpPr>
            <p:grpSpPr bwMode="auto">
              <a:xfrm>
                <a:off x="1881" y="1903"/>
                <a:ext cx="260" cy="311"/>
                <a:chOff x="1881" y="1903"/>
                <a:chExt cx="260" cy="311"/>
              </a:xfrm>
            </p:grpSpPr>
            <p:sp>
              <p:nvSpPr>
                <p:cNvPr id="2718749" name="AutoShape 29"/>
                <p:cNvSpPr>
                  <a:spLocks noChangeArrowheads="1"/>
                </p:cNvSpPr>
                <p:nvPr/>
              </p:nvSpPr>
              <p:spPr bwMode="auto">
                <a:xfrm>
                  <a:off x="1881" y="1955"/>
                  <a:ext cx="260" cy="259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8750" name="AutoShape 30"/>
                <p:cNvSpPr>
                  <a:spLocks noChangeArrowheads="1"/>
                </p:cNvSpPr>
                <p:nvPr/>
              </p:nvSpPr>
              <p:spPr bwMode="auto">
                <a:xfrm>
                  <a:off x="1944" y="1903"/>
                  <a:ext cx="197" cy="46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18751" name="Oval 31"/>
              <p:cNvSpPr>
                <a:spLocks noChangeArrowheads="1"/>
              </p:cNvSpPr>
              <p:nvPr/>
            </p:nvSpPr>
            <p:spPr bwMode="auto">
              <a:xfrm>
                <a:off x="1964" y="1930"/>
                <a:ext cx="25" cy="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52" name="AutoShape 32"/>
              <p:cNvSpPr>
                <a:spLocks noChangeArrowheads="1"/>
              </p:cNvSpPr>
              <p:nvPr/>
            </p:nvSpPr>
            <p:spPr bwMode="auto">
              <a:xfrm>
                <a:off x="1912" y="2077"/>
                <a:ext cx="137" cy="55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8753" name="AutoShape 33"/>
            <p:cNvSpPr>
              <a:spLocks noChangeArrowheads="1"/>
            </p:cNvSpPr>
            <p:nvPr/>
          </p:nvSpPr>
          <p:spPr bwMode="auto">
            <a:xfrm>
              <a:off x="1735" y="2288"/>
              <a:ext cx="183" cy="259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754" name="AutoShape 34"/>
            <p:cNvSpPr>
              <a:spLocks noChangeArrowheads="1"/>
            </p:cNvSpPr>
            <p:nvPr/>
          </p:nvSpPr>
          <p:spPr bwMode="auto">
            <a:xfrm>
              <a:off x="1780" y="2237"/>
              <a:ext cx="138" cy="45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755" name="AutoShape 35"/>
            <p:cNvSpPr>
              <a:spLocks noChangeArrowheads="1"/>
            </p:cNvSpPr>
            <p:nvPr/>
          </p:nvSpPr>
          <p:spPr bwMode="auto">
            <a:xfrm>
              <a:off x="1772" y="2308"/>
              <a:ext cx="94" cy="15"/>
            </a:xfrm>
            <a:prstGeom prst="parallelogram">
              <a:avLst>
                <a:gd name="adj" fmla="val 156638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36"/>
            <p:cNvGrpSpPr>
              <a:grpSpLocks/>
            </p:cNvGrpSpPr>
            <p:nvPr/>
          </p:nvGrpSpPr>
          <p:grpSpPr bwMode="auto">
            <a:xfrm>
              <a:off x="2202" y="2277"/>
              <a:ext cx="179" cy="257"/>
              <a:chOff x="2477" y="2277"/>
              <a:chExt cx="202" cy="257"/>
            </a:xfrm>
          </p:grpSpPr>
          <p:sp>
            <p:nvSpPr>
              <p:cNvPr id="2718757" name="Freeform 37"/>
              <p:cNvSpPr>
                <a:spLocks/>
              </p:cNvSpPr>
              <p:nvPr/>
            </p:nvSpPr>
            <p:spPr bwMode="auto">
              <a:xfrm>
                <a:off x="2607" y="2396"/>
                <a:ext cx="61" cy="138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60" y="0"/>
                  </a:cxn>
                  <a:cxn ang="0">
                    <a:pos x="16" y="137"/>
                  </a:cxn>
                  <a:cxn ang="0">
                    <a:pos x="0" y="137"/>
                  </a:cxn>
                  <a:cxn ang="0">
                    <a:pos x="44" y="0"/>
                  </a:cxn>
                </a:cxnLst>
                <a:rect l="0" t="0" r="r" b="b"/>
                <a:pathLst>
                  <a:path w="61" h="138">
                    <a:moveTo>
                      <a:pt x="44" y="0"/>
                    </a:moveTo>
                    <a:lnTo>
                      <a:pt x="60" y="0"/>
                    </a:lnTo>
                    <a:lnTo>
                      <a:pt x="16" y="137"/>
                    </a:lnTo>
                    <a:lnTo>
                      <a:pt x="0" y="137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58" name="Rectangle 38"/>
              <p:cNvSpPr>
                <a:spLocks noChangeArrowheads="1"/>
              </p:cNvSpPr>
              <p:nvPr/>
            </p:nvSpPr>
            <p:spPr bwMode="auto">
              <a:xfrm>
                <a:off x="2602" y="2396"/>
                <a:ext cx="77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59" name="Rectangle 39"/>
              <p:cNvSpPr>
                <a:spLocks noChangeArrowheads="1"/>
              </p:cNvSpPr>
              <p:nvPr/>
            </p:nvSpPr>
            <p:spPr bwMode="auto">
              <a:xfrm>
                <a:off x="2610" y="2453"/>
                <a:ext cx="57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60" name="Rectangle 40"/>
              <p:cNvSpPr>
                <a:spLocks noChangeArrowheads="1"/>
              </p:cNvSpPr>
              <p:nvPr/>
            </p:nvSpPr>
            <p:spPr bwMode="auto">
              <a:xfrm>
                <a:off x="2479" y="2453"/>
                <a:ext cx="73" cy="8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61" name="Oval 41"/>
              <p:cNvSpPr>
                <a:spLocks noChangeArrowheads="1"/>
              </p:cNvSpPr>
              <p:nvPr/>
            </p:nvSpPr>
            <p:spPr bwMode="auto">
              <a:xfrm>
                <a:off x="2537" y="2277"/>
                <a:ext cx="22" cy="26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62" name="Freeform 42"/>
              <p:cNvSpPr>
                <a:spLocks/>
              </p:cNvSpPr>
              <p:nvPr/>
            </p:nvSpPr>
            <p:spPr bwMode="auto">
              <a:xfrm>
                <a:off x="2477" y="2322"/>
                <a:ext cx="138" cy="212"/>
              </a:xfrm>
              <a:custGeom>
                <a:avLst/>
                <a:gdLst/>
                <a:ahLst/>
                <a:cxnLst>
                  <a:cxn ang="0">
                    <a:pos x="1" y="98"/>
                  </a:cxn>
                  <a:cxn ang="0">
                    <a:pos x="1" y="100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11"/>
                  </a:cxn>
                  <a:cxn ang="0">
                    <a:pos x="3" y="114"/>
                  </a:cxn>
                  <a:cxn ang="0">
                    <a:pos x="6" y="116"/>
                  </a:cxn>
                  <a:cxn ang="0">
                    <a:pos x="9" y="118"/>
                  </a:cxn>
                  <a:cxn ang="0">
                    <a:pos x="11" y="119"/>
                  </a:cxn>
                  <a:cxn ang="0">
                    <a:pos x="15" y="119"/>
                  </a:cxn>
                  <a:cxn ang="0">
                    <a:pos x="89" y="211"/>
                  </a:cxn>
                  <a:cxn ang="0">
                    <a:pos x="113" y="101"/>
                  </a:cxn>
                  <a:cxn ang="0">
                    <a:pos x="113" y="99"/>
                  </a:cxn>
                  <a:cxn ang="0">
                    <a:pos x="111" y="97"/>
                  </a:cxn>
                  <a:cxn ang="0">
                    <a:pos x="109" y="95"/>
                  </a:cxn>
                  <a:cxn ang="0">
                    <a:pos x="108" y="94"/>
                  </a:cxn>
                  <a:cxn ang="0">
                    <a:pos x="105" y="93"/>
                  </a:cxn>
                  <a:cxn ang="0">
                    <a:pos x="102" y="92"/>
                  </a:cxn>
                  <a:cxn ang="0">
                    <a:pos x="100" y="92"/>
                  </a:cxn>
                  <a:cxn ang="0">
                    <a:pos x="97" y="92"/>
                  </a:cxn>
                  <a:cxn ang="0">
                    <a:pos x="66" y="54"/>
                  </a:cxn>
                  <a:cxn ang="0">
                    <a:pos x="127" y="67"/>
                  </a:cxn>
                  <a:cxn ang="0">
                    <a:pos x="130" y="66"/>
                  </a:cxn>
                  <a:cxn ang="0">
                    <a:pos x="131" y="65"/>
                  </a:cxn>
                  <a:cxn ang="0">
                    <a:pos x="134" y="63"/>
                  </a:cxn>
                  <a:cxn ang="0">
                    <a:pos x="136" y="62"/>
                  </a:cxn>
                  <a:cxn ang="0">
                    <a:pos x="136" y="59"/>
                  </a:cxn>
                  <a:cxn ang="0">
                    <a:pos x="137" y="56"/>
                  </a:cxn>
                  <a:cxn ang="0">
                    <a:pos x="136" y="53"/>
                  </a:cxn>
                  <a:cxn ang="0">
                    <a:pos x="135" y="50"/>
                  </a:cxn>
                  <a:cxn ang="0">
                    <a:pos x="133" y="49"/>
                  </a:cxn>
                  <a:cxn ang="0">
                    <a:pos x="131" y="47"/>
                  </a:cxn>
                  <a:cxn ang="0">
                    <a:pos x="128" y="46"/>
                  </a:cxn>
                  <a:cxn ang="0">
                    <a:pos x="87" y="46"/>
                  </a:cxn>
                  <a:cxn ang="0">
                    <a:pos x="80" y="30"/>
                  </a:cxn>
                  <a:cxn ang="0">
                    <a:pos x="80" y="26"/>
                  </a:cxn>
                  <a:cxn ang="0">
                    <a:pos x="81" y="22"/>
                  </a:cxn>
                  <a:cxn ang="0">
                    <a:pos x="81" y="17"/>
                  </a:cxn>
                  <a:cxn ang="0">
                    <a:pos x="80" y="14"/>
                  </a:cxn>
                  <a:cxn ang="0">
                    <a:pos x="78" y="11"/>
                  </a:cxn>
                  <a:cxn ang="0">
                    <a:pos x="76" y="7"/>
                  </a:cxn>
                  <a:cxn ang="0">
                    <a:pos x="73" y="5"/>
                  </a:cxn>
                  <a:cxn ang="0">
                    <a:pos x="70" y="2"/>
                  </a:cxn>
                  <a:cxn ang="0">
                    <a:pos x="66" y="1"/>
                  </a:cxn>
                  <a:cxn ang="0">
                    <a:pos x="62" y="0"/>
                  </a:cxn>
                  <a:cxn ang="0">
                    <a:pos x="57" y="0"/>
                  </a:cxn>
                  <a:cxn ang="0">
                    <a:pos x="53" y="1"/>
                  </a:cxn>
                  <a:cxn ang="0">
                    <a:pos x="49" y="2"/>
                  </a:cxn>
                  <a:cxn ang="0">
                    <a:pos x="45" y="4"/>
                  </a:cxn>
                  <a:cxn ang="0">
                    <a:pos x="42" y="8"/>
                  </a:cxn>
                  <a:cxn ang="0">
                    <a:pos x="39" y="12"/>
                  </a:cxn>
                  <a:cxn ang="0">
                    <a:pos x="37" y="16"/>
                  </a:cxn>
                </a:cxnLst>
                <a:rect l="0" t="0" r="r" b="b"/>
                <a:pathLst>
                  <a:path w="138" h="212">
                    <a:moveTo>
                      <a:pt x="37" y="16"/>
                    </a:moveTo>
                    <a:lnTo>
                      <a:pt x="1" y="98"/>
                    </a:lnTo>
                    <a:lnTo>
                      <a:pt x="1" y="99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1" y="111"/>
                    </a:lnTo>
                    <a:lnTo>
                      <a:pt x="2" y="112"/>
                    </a:lnTo>
                    <a:lnTo>
                      <a:pt x="3" y="114"/>
                    </a:lnTo>
                    <a:lnTo>
                      <a:pt x="4" y="115"/>
                    </a:lnTo>
                    <a:lnTo>
                      <a:pt x="6" y="116"/>
                    </a:lnTo>
                    <a:lnTo>
                      <a:pt x="7" y="117"/>
                    </a:lnTo>
                    <a:lnTo>
                      <a:pt x="9" y="118"/>
                    </a:lnTo>
                    <a:lnTo>
                      <a:pt x="10" y="118"/>
                    </a:lnTo>
                    <a:lnTo>
                      <a:pt x="11" y="119"/>
                    </a:lnTo>
                    <a:lnTo>
                      <a:pt x="13" y="119"/>
                    </a:lnTo>
                    <a:lnTo>
                      <a:pt x="15" y="119"/>
                    </a:lnTo>
                    <a:lnTo>
                      <a:pt x="89" y="119"/>
                    </a:lnTo>
                    <a:lnTo>
                      <a:pt x="89" y="211"/>
                    </a:lnTo>
                    <a:lnTo>
                      <a:pt x="113" y="211"/>
                    </a:lnTo>
                    <a:lnTo>
                      <a:pt x="113" y="101"/>
                    </a:lnTo>
                    <a:lnTo>
                      <a:pt x="113" y="100"/>
                    </a:lnTo>
                    <a:lnTo>
                      <a:pt x="113" y="99"/>
                    </a:lnTo>
                    <a:lnTo>
                      <a:pt x="112" y="98"/>
                    </a:lnTo>
                    <a:lnTo>
                      <a:pt x="111" y="97"/>
                    </a:lnTo>
                    <a:lnTo>
                      <a:pt x="111" y="96"/>
                    </a:lnTo>
                    <a:lnTo>
                      <a:pt x="109" y="95"/>
                    </a:lnTo>
                    <a:lnTo>
                      <a:pt x="109" y="95"/>
                    </a:lnTo>
                    <a:lnTo>
                      <a:pt x="108" y="94"/>
                    </a:lnTo>
                    <a:lnTo>
                      <a:pt x="106" y="93"/>
                    </a:lnTo>
                    <a:lnTo>
                      <a:pt x="105" y="93"/>
                    </a:lnTo>
                    <a:lnTo>
                      <a:pt x="104" y="93"/>
                    </a:lnTo>
                    <a:lnTo>
                      <a:pt x="102" y="92"/>
                    </a:lnTo>
                    <a:lnTo>
                      <a:pt x="101" y="92"/>
                    </a:lnTo>
                    <a:lnTo>
                      <a:pt x="100" y="92"/>
                    </a:lnTo>
                    <a:lnTo>
                      <a:pt x="98" y="92"/>
                    </a:lnTo>
                    <a:lnTo>
                      <a:pt x="97" y="92"/>
                    </a:lnTo>
                    <a:lnTo>
                      <a:pt x="54" y="90"/>
                    </a:lnTo>
                    <a:lnTo>
                      <a:pt x="66" y="54"/>
                    </a:lnTo>
                    <a:lnTo>
                      <a:pt x="75" y="67"/>
                    </a:lnTo>
                    <a:lnTo>
                      <a:pt x="127" y="67"/>
                    </a:lnTo>
                    <a:lnTo>
                      <a:pt x="128" y="66"/>
                    </a:lnTo>
                    <a:lnTo>
                      <a:pt x="130" y="66"/>
                    </a:lnTo>
                    <a:lnTo>
                      <a:pt x="131" y="65"/>
                    </a:lnTo>
                    <a:lnTo>
                      <a:pt x="131" y="65"/>
                    </a:lnTo>
                    <a:lnTo>
                      <a:pt x="133" y="64"/>
                    </a:lnTo>
                    <a:lnTo>
                      <a:pt x="134" y="63"/>
                    </a:lnTo>
                    <a:lnTo>
                      <a:pt x="135" y="62"/>
                    </a:lnTo>
                    <a:lnTo>
                      <a:pt x="136" y="62"/>
                    </a:lnTo>
                    <a:lnTo>
                      <a:pt x="136" y="60"/>
                    </a:lnTo>
                    <a:lnTo>
                      <a:pt x="136" y="59"/>
                    </a:lnTo>
                    <a:lnTo>
                      <a:pt x="137" y="58"/>
                    </a:lnTo>
                    <a:lnTo>
                      <a:pt x="137" y="56"/>
                    </a:lnTo>
                    <a:lnTo>
                      <a:pt x="137" y="54"/>
                    </a:lnTo>
                    <a:lnTo>
                      <a:pt x="136" y="53"/>
                    </a:lnTo>
                    <a:lnTo>
                      <a:pt x="136" y="52"/>
                    </a:lnTo>
                    <a:lnTo>
                      <a:pt x="135" y="50"/>
                    </a:lnTo>
                    <a:lnTo>
                      <a:pt x="134" y="49"/>
                    </a:lnTo>
                    <a:lnTo>
                      <a:pt x="133" y="49"/>
                    </a:lnTo>
                    <a:lnTo>
                      <a:pt x="132" y="47"/>
                    </a:lnTo>
                    <a:lnTo>
                      <a:pt x="131" y="47"/>
                    </a:lnTo>
                    <a:lnTo>
                      <a:pt x="130" y="46"/>
                    </a:lnTo>
                    <a:lnTo>
                      <a:pt x="128" y="46"/>
                    </a:lnTo>
                    <a:lnTo>
                      <a:pt x="127" y="46"/>
                    </a:lnTo>
                    <a:lnTo>
                      <a:pt x="87" y="46"/>
                    </a:lnTo>
                    <a:lnTo>
                      <a:pt x="78" y="31"/>
                    </a:lnTo>
                    <a:lnTo>
                      <a:pt x="80" y="30"/>
                    </a:lnTo>
                    <a:lnTo>
                      <a:pt x="80" y="28"/>
                    </a:lnTo>
                    <a:lnTo>
                      <a:pt x="80" y="26"/>
                    </a:lnTo>
                    <a:lnTo>
                      <a:pt x="81" y="24"/>
                    </a:lnTo>
                    <a:lnTo>
                      <a:pt x="81" y="22"/>
                    </a:lnTo>
                    <a:lnTo>
                      <a:pt x="81" y="20"/>
                    </a:lnTo>
                    <a:lnTo>
                      <a:pt x="81" y="17"/>
                    </a:lnTo>
                    <a:lnTo>
                      <a:pt x="80" y="16"/>
                    </a:lnTo>
                    <a:lnTo>
                      <a:pt x="80" y="14"/>
                    </a:lnTo>
                    <a:lnTo>
                      <a:pt x="79" y="12"/>
                    </a:lnTo>
                    <a:lnTo>
                      <a:pt x="78" y="11"/>
                    </a:lnTo>
                    <a:lnTo>
                      <a:pt x="77" y="9"/>
                    </a:lnTo>
                    <a:lnTo>
                      <a:pt x="76" y="7"/>
                    </a:lnTo>
                    <a:lnTo>
                      <a:pt x="75" y="6"/>
                    </a:lnTo>
                    <a:lnTo>
                      <a:pt x="73" y="5"/>
                    </a:lnTo>
                    <a:lnTo>
                      <a:pt x="72" y="4"/>
                    </a:lnTo>
                    <a:lnTo>
                      <a:pt x="70" y="2"/>
                    </a:lnTo>
                    <a:lnTo>
                      <a:pt x="68" y="2"/>
                    </a:lnTo>
                    <a:lnTo>
                      <a:pt x="66" y="1"/>
                    </a:lnTo>
                    <a:lnTo>
                      <a:pt x="64" y="1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3" y="1"/>
                    </a:lnTo>
                    <a:lnTo>
                      <a:pt x="51" y="1"/>
                    </a:lnTo>
                    <a:lnTo>
                      <a:pt x="49" y="2"/>
                    </a:lnTo>
                    <a:lnTo>
                      <a:pt x="47" y="3"/>
                    </a:lnTo>
                    <a:lnTo>
                      <a:pt x="45" y="4"/>
                    </a:lnTo>
                    <a:lnTo>
                      <a:pt x="43" y="6"/>
                    </a:lnTo>
                    <a:lnTo>
                      <a:pt x="42" y="8"/>
                    </a:lnTo>
                    <a:lnTo>
                      <a:pt x="40" y="9"/>
                    </a:lnTo>
                    <a:lnTo>
                      <a:pt x="39" y="12"/>
                    </a:lnTo>
                    <a:lnTo>
                      <a:pt x="38" y="14"/>
                    </a:lnTo>
                    <a:lnTo>
                      <a:pt x="37" y="16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8763" name="Freeform 43"/>
            <p:cNvSpPr>
              <a:spLocks/>
            </p:cNvSpPr>
            <p:nvPr/>
          </p:nvSpPr>
          <p:spPr bwMode="auto">
            <a:xfrm>
              <a:off x="2425" y="2247"/>
              <a:ext cx="179" cy="291"/>
            </a:xfrm>
            <a:custGeom>
              <a:avLst/>
              <a:gdLst/>
              <a:ahLst/>
              <a:cxnLst>
                <a:cxn ang="0">
                  <a:pos x="200" y="263"/>
                </a:cxn>
                <a:cxn ang="0">
                  <a:pos x="185" y="263"/>
                </a:cxn>
                <a:cxn ang="0">
                  <a:pos x="158" y="229"/>
                </a:cxn>
                <a:cxn ang="0">
                  <a:pos x="122" y="169"/>
                </a:cxn>
                <a:cxn ang="0">
                  <a:pos x="112" y="141"/>
                </a:cxn>
                <a:cxn ang="0">
                  <a:pos x="114" y="123"/>
                </a:cxn>
                <a:cxn ang="0">
                  <a:pos x="123" y="119"/>
                </a:cxn>
                <a:cxn ang="0">
                  <a:pos x="137" y="129"/>
                </a:cxn>
                <a:cxn ang="0">
                  <a:pos x="156" y="140"/>
                </a:cxn>
                <a:cxn ang="0">
                  <a:pos x="165" y="140"/>
                </a:cxn>
                <a:cxn ang="0">
                  <a:pos x="166" y="134"/>
                </a:cxn>
                <a:cxn ang="0">
                  <a:pos x="157" y="123"/>
                </a:cxn>
                <a:cxn ang="0">
                  <a:pos x="136" y="108"/>
                </a:cxn>
                <a:cxn ang="0">
                  <a:pos x="127" y="86"/>
                </a:cxn>
                <a:cxn ang="0">
                  <a:pos x="123" y="69"/>
                </a:cxn>
                <a:cxn ang="0">
                  <a:pos x="113" y="56"/>
                </a:cxn>
                <a:cxn ang="0">
                  <a:pos x="109" y="48"/>
                </a:cxn>
                <a:cxn ang="0">
                  <a:pos x="114" y="36"/>
                </a:cxn>
                <a:cxn ang="0">
                  <a:pos x="119" y="24"/>
                </a:cxn>
                <a:cxn ang="0">
                  <a:pos x="116" y="9"/>
                </a:cxn>
                <a:cxn ang="0">
                  <a:pos x="106" y="1"/>
                </a:cxn>
                <a:cxn ang="0">
                  <a:pos x="91" y="3"/>
                </a:cxn>
                <a:cxn ang="0">
                  <a:pos x="84" y="13"/>
                </a:cxn>
                <a:cxn ang="0">
                  <a:pos x="84" y="23"/>
                </a:cxn>
                <a:cxn ang="0">
                  <a:pos x="88" y="35"/>
                </a:cxn>
                <a:cxn ang="0">
                  <a:pos x="88" y="46"/>
                </a:cxn>
                <a:cxn ang="0">
                  <a:pos x="78" y="56"/>
                </a:cxn>
                <a:cxn ang="0">
                  <a:pos x="65" y="64"/>
                </a:cxn>
                <a:cxn ang="0">
                  <a:pos x="55" y="75"/>
                </a:cxn>
                <a:cxn ang="0">
                  <a:pos x="47" y="99"/>
                </a:cxn>
                <a:cxn ang="0">
                  <a:pos x="42" y="121"/>
                </a:cxn>
                <a:cxn ang="0">
                  <a:pos x="40" y="145"/>
                </a:cxn>
                <a:cxn ang="0">
                  <a:pos x="42" y="158"/>
                </a:cxn>
                <a:cxn ang="0">
                  <a:pos x="49" y="161"/>
                </a:cxn>
                <a:cxn ang="0">
                  <a:pos x="53" y="158"/>
                </a:cxn>
                <a:cxn ang="0">
                  <a:pos x="53" y="133"/>
                </a:cxn>
                <a:cxn ang="0">
                  <a:pos x="55" y="116"/>
                </a:cxn>
                <a:cxn ang="0">
                  <a:pos x="64" y="109"/>
                </a:cxn>
                <a:cxn ang="0">
                  <a:pos x="70" y="114"/>
                </a:cxn>
                <a:cxn ang="0">
                  <a:pos x="68" y="140"/>
                </a:cxn>
                <a:cxn ang="0">
                  <a:pos x="62" y="166"/>
                </a:cxn>
                <a:cxn ang="0">
                  <a:pos x="53" y="196"/>
                </a:cxn>
                <a:cxn ang="0">
                  <a:pos x="33" y="225"/>
                </a:cxn>
                <a:cxn ang="0">
                  <a:pos x="8" y="255"/>
                </a:cxn>
                <a:cxn ang="0">
                  <a:pos x="0" y="271"/>
                </a:cxn>
                <a:cxn ang="0">
                  <a:pos x="19" y="290"/>
                </a:cxn>
                <a:cxn ang="0">
                  <a:pos x="33" y="288"/>
                </a:cxn>
                <a:cxn ang="0">
                  <a:pos x="23" y="275"/>
                </a:cxn>
                <a:cxn ang="0">
                  <a:pos x="30" y="259"/>
                </a:cxn>
                <a:cxn ang="0">
                  <a:pos x="62" y="223"/>
                </a:cxn>
                <a:cxn ang="0">
                  <a:pos x="84" y="196"/>
                </a:cxn>
                <a:cxn ang="0">
                  <a:pos x="96" y="190"/>
                </a:cxn>
                <a:cxn ang="0">
                  <a:pos x="109" y="199"/>
                </a:cxn>
                <a:cxn ang="0">
                  <a:pos x="142" y="243"/>
                </a:cxn>
                <a:cxn ang="0">
                  <a:pos x="169" y="280"/>
                </a:cxn>
                <a:cxn ang="0">
                  <a:pos x="179" y="283"/>
                </a:cxn>
                <a:cxn ang="0">
                  <a:pos x="192" y="273"/>
                </a:cxn>
              </a:cxnLst>
              <a:rect l="0" t="0" r="r" b="b"/>
              <a:pathLst>
                <a:path w="201" h="291">
                  <a:moveTo>
                    <a:pt x="199" y="268"/>
                  </a:moveTo>
                  <a:lnTo>
                    <a:pt x="200" y="263"/>
                  </a:lnTo>
                  <a:lnTo>
                    <a:pt x="192" y="264"/>
                  </a:lnTo>
                  <a:lnTo>
                    <a:pt x="185" y="263"/>
                  </a:lnTo>
                  <a:lnTo>
                    <a:pt x="175" y="255"/>
                  </a:lnTo>
                  <a:lnTo>
                    <a:pt x="158" y="229"/>
                  </a:lnTo>
                  <a:lnTo>
                    <a:pt x="135" y="190"/>
                  </a:lnTo>
                  <a:lnTo>
                    <a:pt x="122" y="169"/>
                  </a:lnTo>
                  <a:lnTo>
                    <a:pt x="113" y="151"/>
                  </a:lnTo>
                  <a:lnTo>
                    <a:pt x="112" y="141"/>
                  </a:lnTo>
                  <a:lnTo>
                    <a:pt x="112" y="130"/>
                  </a:lnTo>
                  <a:lnTo>
                    <a:pt x="114" y="123"/>
                  </a:lnTo>
                  <a:lnTo>
                    <a:pt x="119" y="119"/>
                  </a:lnTo>
                  <a:lnTo>
                    <a:pt x="123" y="119"/>
                  </a:lnTo>
                  <a:lnTo>
                    <a:pt x="128" y="121"/>
                  </a:lnTo>
                  <a:lnTo>
                    <a:pt x="137" y="129"/>
                  </a:lnTo>
                  <a:lnTo>
                    <a:pt x="148" y="136"/>
                  </a:lnTo>
                  <a:lnTo>
                    <a:pt x="156" y="140"/>
                  </a:lnTo>
                  <a:lnTo>
                    <a:pt x="161" y="141"/>
                  </a:lnTo>
                  <a:lnTo>
                    <a:pt x="165" y="140"/>
                  </a:lnTo>
                  <a:lnTo>
                    <a:pt x="167" y="136"/>
                  </a:lnTo>
                  <a:lnTo>
                    <a:pt x="166" y="134"/>
                  </a:lnTo>
                  <a:lnTo>
                    <a:pt x="165" y="130"/>
                  </a:lnTo>
                  <a:lnTo>
                    <a:pt x="157" y="123"/>
                  </a:lnTo>
                  <a:lnTo>
                    <a:pt x="143" y="114"/>
                  </a:lnTo>
                  <a:lnTo>
                    <a:pt x="136" y="108"/>
                  </a:lnTo>
                  <a:lnTo>
                    <a:pt x="131" y="99"/>
                  </a:lnTo>
                  <a:lnTo>
                    <a:pt x="127" y="86"/>
                  </a:lnTo>
                  <a:lnTo>
                    <a:pt x="126" y="74"/>
                  </a:lnTo>
                  <a:lnTo>
                    <a:pt x="123" y="69"/>
                  </a:lnTo>
                  <a:lnTo>
                    <a:pt x="119" y="63"/>
                  </a:lnTo>
                  <a:lnTo>
                    <a:pt x="113" y="56"/>
                  </a:lnTo>
                  <a:lnTo>
                    <a:pt x="109" y="53"/>
                  </a:lnTo>
                  <a:lnTo>
                    <a:pt x="109" y="48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7" y="31"/>
                  </a:lnTo>
                  <a:lnTo>
                    <a:pt x="119" y="24"/>
                  </a:lnTo>
                  <a:lnTo>
                    <a:pt x="117" y="15"/>
                  </a:lnTo>
                  <a:lnTo>
                    <a:pt x="116" y="9"/>
                  </a:lnTo>
                  <a:lnTo>
                    <a:pt x="112" y="4"/>
                  </a:lnTo>
                  <a:lnTo>
                    <a:pt x="106" y="1"/>
                  </a:lnTo>
                  <a:lnTo>
                    <a:pt x="97" y="0"/>
                  </a:lnTo>
                  <a:lnTo>
                    <a:pt x="91" y="3"/>
                  </a:lnTo>
                  <a:lnTo>
                    <a:pt x="87" y="6"/>
                  </a:lnTo>
                  <a:lnTo>
                    <a:pt x="84" y="13"/>
                  </a:lnTo>
                  <a:lnTo>
                    <a:pt x="83" y="18"/>
                  </a:lnTo>
                  <a:lnTo>
                    <a:pt x="84" y="23"/>
                  </a:lnTo>
                  <a:lnTo>
                    <a:pt x="87" y="30"/>
                  </a:lnTo>
                  <a:lnTo>
                    <a:pt x="88" y="35"/>
                  </a:lnTo>
                  <a:lnTo>
                    <a:pt x="89" y="40"/>
                  </a:lnTo>
                  <a:lnTo>
                    <a:pt x="88" y="46"/>
                  </a:lnTo>
                  <a:lnTo>
                    <a:pt x="84" y="51"/>
                  </a:lnTo>
                  <a:lnTo>
                    <a:pt x="78" y="56"/>
                  </a:lnTo>
                  <a:lnTo>
                    <a:pt x="70" y="60"/>
                  </a:lnTo>
                  <a:lnTo>
                    <a:pt x="65" y="64"/>
                  </a:lnTo>
                  <a:lnTo>
                    <a:pt x="60" y="69"/>
                  </a:lnTo>
                  <a:lnTo>
                    <a:pt x="55" y="75"/>
                  </a:lnTo>
                  <a:lnTo>
                    <a:pt x="50" y="86"/>
                  </a:lnTo>
                  <a:lnTo>
                    <a:pt x="47" y="99"/>
                  </a:lnTo>
                  <a:lnTo>
                    <a:pt x="43" y="109"/>
                  </a:lnTo>
                  <a:lnTo>
                    <a:pt x="42" y="121"/>
                  </a:lnTo>
                  <a:lnTo>
                    <a:pt x="40" y="136"/>
                  </a:lnTo>
                  <a:lnTo>
                    <a:pt x="40" y="145"/>
                  </a:lnTo>
                  <a:lnTo>
                    <a:pt x="40" y="153"/>
                  </a:lnTo>
                  <a:lnTo>
                    <a:pt x="42" y="158"/>
                  </a:lnTo>
                  <a:lnTo>
                    <a:pt x="44" y="160"/>
                  </a:lnTo>
                  <a:lnTo>
                    <a:pt x="49" y="161"/>
                  </a:lnTo>
                  <a:lnTo>
                    <a:pt x="52" y="160"/>
                  </a:lnTo>
                  <a:lnTo>
                    <a:pt x="53" y="158"/>
                  </a:lnTo>
                  <a:lnTo>
                    <a:pt x="53" y="148"/>
                  </a:lnTo>
                  <a:lnTo>
                    <a:pt x="53" y="133"/>
                  </a:lnTo>
                  <a:lnTo>
                    <a:pt x="54" y="123"/>
                  </a:lnTo>
                  <a:lnTo>
                    <a:pt x="55" y="116"/>
                  </a:lnTo>
                  <a:lnTo>
                    <a:pt x="59" y="110"/>
                  </a:lnTo>
                  <a:lnTo>
                    <a:pt x="64" y="109"/>
                  </a:lnTo>
                  <a:lnTo>
                    <a:pt x="69" y="110"/>
                  </a:lnTo>
                  <a:lnTo>
                    <a:pt x="70" y="114"/>
                  </a:lnTo>
                  <a:lnTo>
                    <a:pt x="69" y="125"/>
                  </a:lnTo>
                  <a:lnTo>
                    <a:pt x="68" y="140"/>
                  </a:lnTo>
                  <a:lnTo>
                    <a:pt x="65" y="154"/>
                  </a:lnTo>
                  <a:lnTo>
                    <a:pt x="62" y="166"/>
                  </a:lnTo>
                  <a:lnTo>
                    <a:pt x="58" y="183"/>
                  </a:lnTo>
                  <a:lnTo>
                    <a:pt x="53" y="196"/>
                  </a:lnTo>
                  <a:lnTo>
                    <a:pt x="42" y="214"/>
                  </a:lnTo>
                  <a:lnTo>
                    <a:pt x="33" y="225"/>
                  </a:lnTo>
                  <a:lnTo>
                    <a:pt x="18" y="243"/>
                  </a:lnTo>
                  <a:lnTo>
                    <a:pt x="8" y="255"/>
                  </a:lnTo>
                  <a:lnTo>
                    <a:pt x="0" y="266"/>
                  </a:lnTo>
                  <a:lnTo>
                    <a:pt x="0" y="271"/>
                  </a:lnTo>
                  <a:lnTo>
                    <a:pt x="8" y="280"/>
                  </a:lnTo>
                  <a:lnTo>
                    <a:pt x="19" y="290"/>
                  </a:lnTo>
                  <a:lnTo>
                    <a:pt x="30" y="290"/>
                  </a:lnTo>
                  <a:lnTo>
                    <a:pt x="33" y="288"/>
                  </a:lnTo>
                  <a:lnTo>
                    <a:pt x="28" y="281"/>
                  </a:lnTo>
                  <a:lnTo>
                    <a:pt x="23" y="275"/>
                  </a:lnTo>
                  <a:lnTo>
                    <a:pt x="23" y="270"/>
                  </a:lnTo>
                  <a:lnTo>
                    <a:pt x="30" y="259"/>
                  </a:lnTo>
                  <a:lnTo>
                    <a:pt x="43" y="246"/>
                  </a:lnTo>
                  <a:lnTo>
                    <a:pt x="62" y="223"/>
                  </a:lnTo>
                  <a:lnTo>
                    <a:pt x="78" y="203"/>
                  </a:lnTo>
                  <a:lnTo>
                    <a:pt x="84" y="196"/>
                  </a:lnTo>
                  <a:lnTo>
                    <a:pt x="88" y="191"/>
                  </a:lnTo>
                  <a:lnTo>
                    <a:pt x="96" y="190"/>
                  </a:lnTo>
                  <a:lnTo>
                    <a:pt x="102" y="194"/>
                  </a:lnTo>
                  <a:lnTo>
                    <a:pt x="109" y="199"/>
                  </a:lnTo>
                  <a:lnTo>
                    <a:pt x="125" y="219"/>
                  </a:lnTo>
                  <a:lnTo>
                    <a:pt x="142" y="243"/>
                  </a:lnTo>
                  <a:lnTo>
                    <a:pt x="158" y="266"/>
                  </a:lnTo>
                  <a:lnTo>
                    <a:pt x="169" y="280"/>
                  </a:lnTo>
                  <a:lnTo>
                    <a:pt x="172" y="283"/>
                  </a:lnTo>
                  <a:lnTo>
                    <a:pt x="179" y="283"/>
                  </a:lnTo>
                  <a:lnTo>
                    <a:pt x="185" y="278"/>
                  </a:lnTo>
                  <a:lnTo>
                    <a:pt x="192" y="273"/>
                  </a:lnTo>
                  <a:lnTo>
                    <a:pt x="199" y="268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44"/>
            <p:cNvGrpSpPr>
              <a:grpSpLocks/>
            </p:cNvGrpSpPr>
            <p:nvPr/>
          </p:nvGrpSpPr>
          <p:grpSpPr bwMode="auto">
            <a:xfrm>
              <a:off x="1924" y="2237"/>
              <a:ext cx="232" cy="310"/>
              <a:chOff x="2165" y="2237"/>
              <a:chExt cx="260" cy="310"/>
            </a:xfrm>
          </p:grpSpPr>
          <p:grpSp>
            <p:nvGrpSpPr>
              <p:cNvPr id="9" name="Group 45"/>
              <p:cNvGrpSpPr>
                <a:grpSpLocks/>
              </p:cNvGrpSpPr>
              <p:nvPr/>
            </p:nvGrpSpPr>
            <p:grpSpPr bwMode="auto">
              <a:xfrm>
                <a:off x="2165" y="2237"/>
                <a:ext cx="260" cy="310"/>
                <a:chOff x="2165" y="2237"/>
                <a:chExt cx="260" cy="310"/>
              </a:xfrm>
            </p:grpSpPr>
            <p:sp>
              <p:nvSpPr>
                <p:cNvPr id="2718766" name="AutoShape 46"/>
                <p:cNvSpPr>
                  <a:spLocks noChangeArrowheads="1"/>
                </p:cNvSpPr>
                <p:nvPr/>
              </p:nvSpPr>
              <p:spPr bwMode="auto">
                <a:xfrm>
                  <a:off x="2165" y="2288"/>
                  <a:ext cx="260" cy="259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8767" name="AutoShape 47"/>
                <p:cNvSpPr>
                  <a:spLocks noChangeArrowheads="1"/>
                </p:cNvSpPr>
                <p:nvPr/>
              </p:nvSpPr>
              <p:spPr bwMode="auto">
                <a:xfrm>
                  <a:off x="2227" y="2237"/>
                  <a:ext cx="198" cy="45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18768" name="Oval 48"/>
              <p:cNvSpPr>
                <a:spLocks noChangeArrowheads="1"/>
              </p:cNvSpPr>
              <p:nvPr/>
            </p:nvSpPr>
            <p:spPr bwMode="auto">
              <a:xfrm>
                <a:off x="2246" y="2263"/>
                <a:ext cx="27" cy="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69" name="AutoShape 49"/>
              <p:cNvSpPr>
                <a:spLocks noChangeArrowheads="1"/>
              </p:cNvSpPr>
              <p:nvPr/>
            </p:nvSpPr>
            <p:spPr bwMode="auto">
              <a:xfrm>
                <a:off x="2196" y="2410"/>
                <a:ext cx="138" cy="55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8770" name="AutoShape 50"/>
            <p:cNvSpPr>
              <a:spLocks noChangeArrowheads="1"/>
            </p:cNvSpPr>
            <p:nvPr/>
          </p:nvSpPr>
          <p:spPr bwMode="auto">
            <a:xfrm>
              <a:off x="1993" y="2626"/>
              <a:ext cx="184" cy="260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771" name="AutoShape 51"/>
            <p:cNvSpPr>
              <a:spLocks noChangeArrowheads="1"/>
            </p:cNvSpPr>
            <p:nvPr/>
          </p:nvSpPr>
          <p:spPr bwMode="auto">
            <a:xfrm>
              <a:off x="2036" y="2575"/>
              <a:ext cx="141" cy="46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772" name="AutoShape 52"/>
            <p:cNvSpPr>
              <a:spLocks noChangeArrowheads="1"/>
            </p:cNvSpPr>
            <p:nvPr/>
          </p:nvSpPr>
          <p:spPr bwMode="auto">
            <a:xfrm>
              <a:off x="2029" y="2647"/>
              <a:ext cx="95" cy="15"/>
            </a:xfrm>
            <a:prstGeom prst="parallelogram">
              <a:avLst>
                <a:gd name="adj" fmla="val 158304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53"/>
            <p:cNvGrpSpPr>
              <a:grpSpLocks/>
            </p:cNvGrpSpPr>
            <p:nvPr/>
          </p:nvGrpSpPr>
          <p:grpSpPr bwMode="auto">
            <a:xfrm>
              <a:off x="2478" y="2616"/>
              <a:ext cx="180" cy="257"/>
              <a:chOff x="2788" y="2616"/>
              <a:chExt cx="202" cy="257"/>
            </a:xfrm>
          </p:grpSpPr>
          <p:sp>
            <p:nvSpPr>
              <p:cNvPr id="2718774" name="Freeform 54"/>
              <p:cNvSpPr>
                <a:spLocks/>
              </p:cNvSpPr>
              <p:nvPr/>
            </p:nvSpPr>
            <p:spPr bwMode="auto">
              <a:xfrm>
                <a:off x="2918" y="2735"/>
                <a:ext cx="61" cy="138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60" y="0"/>
                  </a:cxn>
                  <a:cxn ang="0">
                    <a:pos x="16" y="137"/>
                  </a:cxn>
                  <a:cxn ang="0">
                    <a:pos x="0" y="137"/>
                  </a:cxn>
                  <a:cxn ang="0">
                    <a:pos x="44" y="0"/>
                  </a:cxn>
                </a:cxnLst>
                <a:rect l="0" t="0" r="r" b="b"/>
                <a:pathLst>
                  <a:path w="61" h="138">
                    <a:moveTo>
                      <a:pt x="44" y="0"/>
                    </a:moveTo>
                    <a:lnTo>
                      <a:pt x="60" y="0"/>
                    </a:lnTo>
                    <a:lnTo>
                      <a:pt x="16" y="137"/>
                    </a:lnTo>
                    <a:lnTo>
                      <a:pt x="0" y="137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75" name="Rectangle 55"/>
              <p:cNvSpPr>
                <a:spLocks noChangeArrowheads="1"/>
              </p:cNvSpPr>
              <p:nvPr/>
            </p:nvSpPr>
            <p:spPr bwMode="auto">
              <a:xfrm>
                <a:off x="2913" y="2735"/>
                <a:ext cx="77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76" name="Rectangle 56"/>
              <p:cNvSpPr>
                <a:spLocks noChangeArrowheads="1"/>
              </p:cNvSpPr>
              <p:nvPr/>
            </p:nvSpPr>
            <p:spPr bwMode="auto">
              <a:xfrm>
                <a:off x="2921" y="2791"/>
                <a:ext cx="57" cy="13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77" name="Rectangle 57"/>
              <p:cNvSpPr>
                <a:spLocks noChangeArrowheads="1"/>
              </p:cNvSpPr>
              <p:nvPr/>
            </p:nvSpPr>
            <p:spPr bwMode="auto">
              <a:xfrm>
                <a:off x="2790" y="2791"/>
                <a:ext cx="73" cy="9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78" name="Oval 58"/>
              <p:cNvSpPr>
                <a:spLocks noChangeArrowheads="1"/>
              </p:cNvSpPr>
              <p:nvPr/>
            </p:nvSpPr>
            <p:spPr bwMode="auto">
              <a:xfrm>
                <a:off x="2848" y="2616"/>
                <a:ext cx="22" cy="25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79" name="Freeform 59"/>
              <p:cNvSpPr>
                <a:spLocks/>
              </p:cNvSpPr>
              <p:nvPr/>
            </p:nvSpPr>
            <p:spPr bwMode="auto">
              <a:xfrm>
                <a:off x="2788" y="2660"/>
                <a:ext cx="140" cy="213"/>
              </a:xfrm>
              <a:custGeom>
                <a:avLst/>
                <a:gdLst/>
                <a:ahLst/>
                <a:cxnLst>
                  <a:cxn ang="0">
                    <a:pos x="1" y="98"/>
                  </a:cxn>
                  <a:cxn ang="0">
                    <a:pos x="1" y="101"/>
                  </a:cxn>
                  <a:cxn ang="0">
                    <a:pos x="0" y="104"/>
                  </a:cxn>
                  <a:cxn ang="0">
                    <a:pos x="0" y="108"/>
                  </a:cxn>
                  <a:cxn ang="0">
                    <a:pos x="1" y="111"/>
                  </a:cxn>
                  <a:cxn ang="0">
                    <a:pos x="3" y="114"/>
                  </a:cxn>
                  <a:cxn ang="0">
                    <a:pos x="6" y="117"/>
                  </a:cxn>
                  <a:cxn ang="0">
                    <a:pos x="9" y="119"/>
                  </a:cxn>
                  <a:cxn ang="0">
                    <a:pos x="11" y="119"/>
                  </a:cxn>
                  <a:cxn ang="0">
                    <a:pos x="15" y="119"/>
                  </a:cxn>
                  <a:cxn ang="0">
                    <a:pos x="91" y="212"/>
                  </a:cxn>
                  <a:cxn ang="0">
                    <a:pos x="115" y="102"/>
                  </a:cxn>
                  <a:cxn ang="0">
                    <a:pos x="114" y="99"/>
                  </a:cxn>
                  <a:cxn ang="0">
                    <a:pos x="113" y="98"/>
                  </a:cxn>
                  <a:cxn ang="0">
                    <a:pos x="111" y="96"/>
                  </a:cxn>
                  <a:cxn ang="0">
                    <a:pos x="109" y="94"/>
                  </a:cxn>
                  <a:cxn ang="0">
                    <a:pos x="107" y="93"/>
                  </a:cxn>
                  <a:cxn ang="0">
                    <a:pos x="104" y="93"/>
                  </a:cxn>
                  <a:cxn ang="0">
                    <a:pos x="101" y="93"/>
                  </a:cxn>
                  <a:cxn ang="0">
                    <a:pos x="99" y="93"/>
                  </a:cxn>
                  <a:cxn ang="0">
                    <a:pos x="67" y="54"/>
                  </a:cxn>
                  <a:cxn ang="0">
                    <a:pos x="129" y="67"/>
                  </a:cxn>
                  <a:cxn ang="0">
                    <a:pos x="132" y="66"/>
                  </a:cxn>
                  <a:cxn ang="0">
                    <a:pos x="133" y="66"/>
                  </a:cxn>
                  <a:cxn ang="0">
                    <a:pos x="136" y="64"/>
                  </a:cxn>
                  <a:cxn ang="0">
                    <a:pos x="138" y="62"/>
                  </a:cxn>
                  <a:cxn ang="0">
                    <a:pos x="138" y="59"/>
                  </a:cxn>
                  <a:cxn ang="0">
                    <a:pos x="139" y="56"/>
                  </a:cxn>
                  <a:cxn ang="0">
                    <a:pos x="138" y="53"/>
                  </a:cxn>
                  <a:cxn ang="0">
                    <a:pos x="137" y="51"/>
                  </a:cxn>
                  <a:cxn ang="0">
                    <a:pos x="135" y="49"/>
                  </a:cxn>
                  <a:cxn ang="0">
                    <a:pos x="133" y="47"/>
                  </a:cxn>
                  <a:cxn ang="0">
                    <a:pos x="130" y="46"/>
                  </a:cxn>
                  <a:cxn ang="0">
                    <a:pos x="88" y="46"/>
                  </a:cxn>
                  <a:cxn ang="0">
                    <a:pos x="81" y="30"/>
                  </a:cxn>
                  <a:cxn ang="0">
                    <a:pos x="81" y="26"/>
                  </a:cxn>
                  <a:cxn ang="0">
                    <a:pos x="82" y="22"/>
                  </a:cxn>
                  <a:cxn ang="0">
                    <a:pos x="82" y="18"/>
                  </a:cxn>
                  <a:cxn ang="0">
                    <a:pos x="81" y="14"/>
                  </a:cxn>
                  <a:cxn ang="0">
                    <a:pos x="79" y="11"/>
                  </a:cxn>
                  <a:cxn ang="0">
                    <a:pos x="77" y="8"/>
                  </a:cxn>
                  <a:cxn ang="0">
                    <a:pos x="74" y="5"/>
                  </a:cxn>
                  <a:cxn ang="0">
                    <a:pos x="71" y="3"/>
                  </a:cxn>
                  <a:cxn ang="0">
                    <a:pos x="67" y="1"/>
                  </a:cxn>
                  <a:cxn ang="0">
                    <a:pos x="63" y="0"/>
                  </a:cxn>
                  <a:cxn ang="0">
                    <a:pos x="58" y="0"/>
                  </a:cxn>
                  <a:cxn ang="0">
                    <a:pos x="54" y="1"/>
                  </a:cxn>
                  <a:cxn ang="0">
                    <a:pos x="50" y="2"/>
                  </a:cxn>
                  <a:cxn ang="0">
                    <a:pos x="45" y="4"/>
                  </a:cxn>
                  <a:cxn ang="0">
                    <a:pos x="42" y="8"/>
                  </a:cxn>
                  <a:cxn ang="0">
                    <a:pos x="40" y="12"/>
                  </a:cxn>
                  <a:cxn ang="0">
                    <a:pos x="38" y="16"/>
                  </a:cxn>
                </a:cxnLst>
                <a:rect l="0" t="0" r="r" b="b"/>
                <a:pathLst>
                  <a:path w="140" h="213">
                    <a:moveTo>
                      <a:pt x="38" y="16"/>
                    </a:moveTo>
                    <a:lnTo>
                      <a:pt x="1" y="98"/>
                    </a:lnTo>
                    <a:lnTo>
                      <a:pt x="1" y="99"/>
                    </a:lnTo>
                    <a:lnTo>
                      <a:pt x="1" y="101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1" y="109"/>
                    </a:lnTo>
                    <a:lnTo>
                      <a:pt x="1" y="111"/>
                    </a:lnTo>
                    <a:lnTo>
                      <a:pt x="2" y="113"/>
                    </a:lnTo>
                    <a:lnTo>
                      <a:pt x="3" y="114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7" y="118"/>
                    </a:lnTo>
                    <a:lnTo>
                      <a:pt x="9" y="119"/>
                    </a:lnTo>
                    <a:lnTo>
                      <a:pt x="10" y="119"/>
                    </a:lnTo>
                    <a:lnTo>
                      <a:pt x="11" y="119"/>
                    </a:lnTo>
                    <a:lnTo>
                      <a:pt x="13" y="119"/>
                    </a:lnTo>
                    <a:lnTo>
                      <a:pt x="15" y="119"/>
                    </a:lnTo>
                    <a:lnTo>
                      <a:pt x="91" y="119"/>
                    </a:lnTo>
                    <a:lnTo>
                      <a:pt x="91" y="212"/>
                    </a:lnTo>
                    <a:lnTo>
                      <a:pt x="115" y="212"/>
                    </a:lnTo>
                    <a:lnTo>
                      <a:pt x="115" y="102"/>
                    </a:lnTo>
                    <a:lnTo>
                      <a:pt x="115" y="101"/>
                    </a:lnTo>
                    <a:lnTo>
                      <a:pt x="114" y="99"/>
                    </a:lnTo>
                    <a:lnTo>
                      <a:pt x="114" y="98"/>
                    </a:lnTo>
                    <a:lnTo>
                      <a:pt x="113" y="98"/>
                    </a:lnTo>
                    <a:lnTo>
                      <a:pt x="112" y="97"/>
                    </a:lnTo>
                    <a:lnTo>
                      <a:pt x="111" y="96"/>
                    </a:lnTo>
                    <a:lnTo>
                      <a:pt x="110" y="95"/>
                    </a:lnTo>
                    <a:lnTo>
                      <a:pt x="109" y="94"/>
                    </a:lnTo>
                    <a:lnTo>
                      <a:pt x="108" y="94"/>
                    </a:lnTo>
                    <a:lnTo>
                      <a:pt x="107" y="93"/>
                    </a:lnTo>
                    <a:lnTo>
                      <a:pt x="105" y="93"/>
                    </a:lnTo>
                    <a:lnTo>
                      <a:pt x="104" y="93"/>
                    </a:lnTo>
                    <a:lnTo>
                      <a:pt x="102" y="93"/>
                    </a:lnTo>
                    <a:lnTo>
                      <a:pt x="101" y="93"/>
                    </a:lnTo>
                    <a:lnTo>
                      <a:pt x="100" y="93"/>
                    </a:lnTo>
                    <a:lnTo>
                      <a:pt x="99" y="93"/>
                    </a:lnTo>
                    <a:lnTo>
                      <a:pt x="55" y="90"/>
                    </a:lnTo>
                    <a:lnTo>
                      <a:pt x="67" y="54"/>
                    </a:lnTo>
                    <a:lnTo>
                      <a:pt x="76" y="67"/>
                    </a:lnTo>
                    <a:lnTo>
                      <a:pt x="129" y="67"/>
                    </a:lnTo>
                    <a:lnTo>
                      <a:pt x="130" y="66"/>
                    </a:lnTo>
                    <a:lnTo>
                      <a:pt x="132" y="66"/>
                    </a:lnTo>
                    <a:lnTo>
                      <a:pt x="133" y="66"/>
                    </a:lnTo>
                    <a:lnTo>
                      <a:pt x="133" y="66"/>
                    </a:lnTo>
                    <a:lnTo>
                      <a:pt x="135" y="64"/>
                    </a:lnTo>
                    <a:lnTo>
                      <a:pt x="136" y="64"/>
                    </a:lnTo>
                    <a:lnTo>
                      <a:pt x="137" y="63"/>
                    </a:lnTo>
                    <a:lnTo>
                      <a:pt x="138" y="62"/>
                    </a:lnTo>
                    <a:lnTo>
                      <a:pt x="138" y="61"/>
                    </a:lnTo>
                    <a:lnTo>
                      <a:pt x="138" y="59"/>
                    </a:lnTo>
                    <a:lnTo>
                      <a:pt x="139" y="58"/>
                    </a:lnTo>
                    <a:lnTo>
                      <a:pt x="139" y="56"/>
                    </a:lnTo>
                    <a:lnTo>
                      <a:pt x="139" y="54"/>
                    </a:lnTo>
                    <a:lnTo>
                      <a:pt x="138" y="53"/>
                    </a:lnTo>
                    <a:lnTo>
                      <a:pt x="138" y="52"/>
                    </a:lnTo>
                    <a:lnTo>
                      <a:pt x="137" y="51"/>
                    </a:lnTo>
                    <a:lnTo>
                      <a:pt x="136" y="49"/>
                    </a:lnTo>
                    <a:lnTo>
                      <a:pt x="135" y="49"/>
                    </a:lnTo>
                    <a:lnTo>
                      <a:pt x="134" y="48"/>
                    </a:lnTo>
                    <a:lnTo>
                      <a:pt x="133" y="47"/>
                    </a:lnTo>
                    <a:lnTo>
                      <a:pt x="132" y="46"/>
                    </a:lnTo>
                    <a:lnTo>
                      <a:pt x="130" y="46"/>
                    </a:lnTo>
                    <a:lnTo>
                      <a:pt x="129" y="46"/>
                    </a:lnTo>
                    <a:lnTo>
                      <a:pt x="88" y="46"/>
                    </a:lnTo>
                    <a:lnTo>
                      <a:pt x="79" y="31"/>
                    </a:lnTo>
                    <a:lnTo>
                      <a:pt x="81" y="30"/>
                    </a:lnTo>
                    <a:lnTo>
                      <a:pt x="81" y="28"/>
                    </a:lnTo>
                    <a:lnTo>
                      <a:pt x="81" y="26"/>
                    </a:lnTo>
                    <a:lnTo>
                      <a:pt x="82" y="24"/>
                    </a:lnTo>
                    <a:lnTo>
                      <a:pt x="82" y="22"/>
                    </a:lnTo>
                    <a:lnTo>
                      <a:pt x="82" y="20"/>
                    </a:lnTo>
                    <a:lnTo>
                      <a:pt x="82" y="18"/>
                    </a:lnTo>
                    <a:lnTo>
                      <a:pt x="81" y="16"/>
                    </a:lnTo>
                    <a:lnTo>
                      <a:pt x="81" y="14"/>
                    </a:lnTo>
                    <a:lnTo>
                      <a:pt x="80" y="13"/>
                    </a:lnTo>
                    <a:lnTo>
                      <a:pt x="79" y="11"/>
                    </a:lnTo>
                    <a:lnTo>
                      <a:pt x="78" y="9"/>
                    </a:lnTo>
                    <a:lnTo>
                      <a:pt x="77" y="8"/>
                    </a:lnTo>
                    <a:lnTo>
                      <a:pt x="76" y="6"/>
                    </a:lnTo>
                    <a:lnTo>
                      <a:pt x="74" y="5"/>
                    </a:lnTo>
                    <a:lnTo>
                      <a:pt x="73" y="4"/>
                    </a:lnTo>
                    <a:lnTo>
                      <a:pt x="71" y="3"/>
                    </a:lnTo>
                    <a:lnTo>
                      <a:pt x="69" y="2"/>
                    </a:lnTo>
                    <a:lnTo>
                      <a:pt x="67" y="1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1"/>
                    </a:lnTo>
                    <a:lnTo>
                      <a:pt x="52" y="1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5" y="4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1" y="9"/>
                    </a:lnTo>
                    <a:lnTo>
                      <a:pt x="40" y="12"/>
                    </a:lnTo>
                    <a:lnTo>
                      <a:pt x="38" y="14"/>
                    </a:lnTo>
                    <a:lnTo>
                      <a:pt x="38" y="16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8780" name="Freeform 60"/>
            <p:cNvSpPr>
              <a:spLocks/>
            </p:cNvSpPr>
            <p:nvPr/>
          </p:nvSpPr>
          <p:spPr bwMode="auto">
            <a:xfrm>
              <a:off x="2692" y="2574"/>
              <a:ext cx="179" cy="293"/>
            </a:xfrm>
            <a:custGeom>
              <a:avLst/>
              <a:gdLst/>
              <a:ahLst/>
              <a:cxnLst>
                <a:cxn ang="0">
                  <a:pos x="201" y="264"/>
                </a:cxn>
                <a:cxn ang="0">
                  <a:pos x="186" y="264"/>
                </a:cxn>
                <a:cxn ang="0">
                  <a:pos x="159" y="230"/>
                </a:cxn>
                <a:cxn ang="0">
                  <a:pos x="123" y="170"/>
                </a:cxn>
                <a:cxn ang="0">
                  <a:pos x="113" y="142"/>
                </a:cxn>
                <a:cxn ang="0">
                  <a:pos x="115" y="123"/>
                </a:cxn>
                <a:cxn ang="0">
                  <a:pos x="124" y="120"/>
                </a:cxn>
                <a:cxn ang="0">
                  <a:pos x="138" y="130"/>
                </a:cxn>
                <a:cxn ang="0">
                  <a:pos x="157" y="141"/>
                </a:cxn>
                <a:cxn ang="0">
                  <a:pos x="166" y="141"/>
                </a:cxn>
                <a:cxn ang="0">
                  <a:pos x="167" y="135"/>
                </a:cxn>
                <a:cxn ang="0">
                  <a:pos x="158" y="123"/>
                </a:cxn>
                <a:cxn ang="0">
                  <a:pos x="137" y="108"/>
                </a:cxn>
                <a:cxn ang="0">
                  <a:pos x="128" y="87"/>
                </a:cxn>
                <a:cxn ang="0">
                  <a:pos x="124" y="69"/>
                </a:cxn>
                <a:cxn ang="0">
                  <a:pos x="114" y="57"/>
                </a:cxn>
                <a:cxn ang="0">
                  <a:pos x="110" y="48"/>
                </a:cxn>
                <a:cxn ang="0">
                  <a:pos x="115" y="37"/>
                </a:cxn>
                <a:cxn ang="0">
                  <a:pos x="120" y="24"/>
                </a:cxn>
                <a:cxn ang="0">
                  <a:pos x="116" y="9"/>
                </a:cxn>
                <a:cxn ang="0">
                  <a:pos x="106" y="1"/>
                </a:cxn>
                <a:cxn ang="0">
                  <a:pos x="91" y="3"/>
                </a:cxn>
                <a:cxn ang="0">
                  <a:pos x="85" y="13"/>
                </a:cxn>
                <a:cxn ang="0">
                  <a:pos x="85" y="23"/>
                </a:cxn>
                <a:cxn ang="0">
                  <a:pos x="88" y="35"/>
                </a:cxn>
                <a:cxn ang="0">
                  <a:pos x="88" y="47"/>
                </a:cxn>
                <a:cxn ang="0">
                  <a:pos x="78" y="57"/>
                </a:cxn>
                <a:cxn ang="0">
                  <a:pos x="66" y="64"/>
                </a:cxn>
                <a:cxn ang="0">
                  <a:pos x="56" y="76"/>
                </a:cxn>
                <a:cxn ang="0">
                  <a:pos x="47" y="99"/>
                </a:cxn>
                <a:cxn ang="0">
                  <a:pos x="42" y="122"/>
                </a:cxn>
                <a:cxn ang="0">
                  <a:pos x="40" y="146"/>
                </a:cxn>
                <a:cxn ang="0">
                  <a:pos x="42" y="159"/>
                </a:cxn>
                <a:cxn ang="0">
                  <a:pos x="49" y="162"/>
                </a:cxn>
                <a:cxn ang="0">
                  <a:pos x="53" y="159"/>
                </a:cxn>
                <a:cxn ang="0">
                  <a:pos x="53" y="133"/>
                </a:cxn>
                <a:cxn ang="0">
                  <a:pos x="56" y="117"/>
                </a:cxn>
                <a:cxn ang="0">
                  <a:pos x="64" y="110"/>
                </a:cxn>
                <a:cxn ang="0">
                  <a:pos x="71" y="115"/>
                </a:cxn>
                <a:cxn ang="0">
                  <a:pos x="68" y="141"/>
                </a:cxn>
                <a:cxn ang="0">
                  <a:pos x="62" y="167"/>
                </a:cxn>
                <a:cxn ang="0">
                  <a:pos x="53" y="198"/>
                </a:cxn>
                <a:cxn ang="0">
                  <a:pos x="33" y="227"/>
                </a:cxn>
                <a:cxn ang="0">
                  <a:pos x="8" y="257"/>
                </a:cxn>
                <a:cxn ang="0">
                  <a:pos x="0" y="273"/>
                </a:cxn>
                <a:cxn ang="0">
                  <a:pos x="19" y="292"/>
                </a:cxn>
                <a:cxn ang="0">
                  <a:pos x="33" y="289"/>
                </a:cxn>
                <a:cxn ang="0">
                  <a:pos x="23" y="277"/>
                </a:cxn>
                <a:cxn ang="0">
                  <a:pos x="30" y="261"/>
                </a:cxn>
                <a:cxn ang="0">
                  <a:pos x="62" y="224"/>
                </a:cxn>
                <a:cxn ang="0">
                  <a:pos x="85" y="198"/>
                </a:cxn>
                <a:cxn ang="0">
                  <a:pos x="96" y="191"/>
                </a:cxn>
                <a:cxn ang="0">
                  <a:pos x="110" y="200"/>
                </a:cxn>
                <a:cxn ang="0">
                  <a:pos x="143" y="244"/>
                </a:cxn>
                <a:cxn ang="0">
                  <a:pos x="169" y="282"/>
                </a:cxn>
                <a:cxn ang="0">
                  <a:pos x="180" y="284"/>
                </a:cxn>
                <a:cxn ang="0">
                  <a:pos x="193" y="274"/>
                </a:cxn>
              </a:cxnLst>
              <a:rect l="0" t="0" r="r" b="b"/>
              <a:pathLst>
                <a:path w="202" h="293">
                  <a:moveTo>
                    <a:pt x="200" y="269"/>
                  </a:moveTo>
                  <a:lnTo>
                    <a:pt x="201" y="264"/>
                  </a:lnTo>
                  <a:lnTo>
                    <a:pt x="193" y="266"/>
                  </a:lnTo>
                  <a:lnTo>
                    <a:pt x="186" y="264"/>
                  </a:lnTo>
                  <a:lnTo>
                    <a:pt x="176" y="257"/>
                  </a:lnTo>
                  <a:lnTo>
                    <a:pt x="159" y="230"/>
                  </a:lnTo>
                  <a:lnTo>
                    <a:pt x="135" y="191"/>
                  </a:lnTo>
                  <a:lnTo>
                    <a:pt x="123" y="170"/>
                  </a:lnTo>
                  <a:lnTo>
                    <a:pt x="114" y="152"/>
                  </a:lnTo>
                  <a:lnTo>
                    <a:pt x="113" y="142"/>
                  </a:lnTo>
                  <a:lnTo>
                    <a:pt x="113" y="131"/>
                  </a:lnTo>
                  <a:lnTo>
                    <a:pt x="115" y="123"/>
                  </a:lnTo>
                  <a:lnTo>
                    <a:pt x="120" y="120"/>
                  </a:lnTo>
                  <a:lnTo>
                    <a:pt x="124" y="120"/>
                  </a:lnTo>
                  <a:lnTo>
                    <a:pt x="129" y="122"/>
                  </a:lnTo>
                  <a:lnTo>
                    <a:pt x="138" y="130"/>
                  </a:lnTo>
                  <a:lnTo>
                    <a:pt x="149" y="137"/>
                  </a:lnTo>
                  <a:lnTo>
                    <a:pt x="157" y="141"/>
                  </a:lnTo>
                  <a:lnTo>
                    <a:pt x="162" y="142"/>
                  </a:lnTo>
                  <a:lnTo>
                    <a:pt x="166" y="141"/>
                  </a:lnTo>
                  <a:lnTo>
                    <a:pt x="168" y="137"/>
                  </a:lnTo>
                  <a:lnTo>
                    <a:pt x="167" y="135"/>
                  </a:lnTo>
                  <a:lnTo>
                    <a:pt x="166" y="131"/>
                  </a:lnTo>
                  <a:lnTo>
                    <a:pt x="158" y="123"/>
                  </a:lnTo>
                  <a:lnTo>
                    <a:pt x="144" y="115"/>
                  </a:lnTo>
                  <a:lnTo>
                    <a:pt x="137" y="108"/>
                  </a:lnTo>
                  <a:lnTo>
                    <a:pt x="131" y="99"/>
                  </a:lnTo>
                  <a:lnTo>
                    <a:pt x="128" y="87"/>
                  </a:lnTo>
                  <a:lnTo>
                    <a:pt x="126" y="74"/>
                  </a:lnTo>
                  <a:lnTo>
                    <a:pt x="124" y="69"/>
                  </a:lnTo>
                  <a:lnTo>
                    <a:pt x="120" y="63"/>
                  </a:lnTo>
                  <a:lnTo>
                    <a:pt x="114" y="57"/>
                  </a:lnTo>
                  <a:lnTo>
                    <a:pt x="110" y="53"/>
                  </a:lnTo>
                  <a:lnTo>
                    <a:pt x="110" y="48"/>
                  </a:lnTo>
                  <a:lnTo>
                    <a:pt x="113" y="40"/>
                  </a:lnTo>
                  <a:lnTo>
                    <a:pt x="115" y="37"/>
                  </a:lnTo>
                  <a:lnTo>
                    <a:pt x="118" y="31"/>
                  </a:lnTo>
                  <a:lnTo>
                    <a:pt x="120" y="24"/>
                  </a:lnTo>
                  <a:lnTo>
                    <a:pt x="118" y="15"/>
                  </a:lnTo>
                  <a:lnTo>
                    <a:pt x="116" y="9"/>
                  </a:lnTo>
                  <a:lnTo>
                    <a:pt x="113" y="4"/>
                  </a:lnTo>
                  <a:lnTo>
                    <a:pt x="106" y="1"/>
                  </a:lnTo>
                  <a:lnTo>
                    <a:pt x="97" y="0"/>
                  </a:lnTo>
                  <a:lnTo>
                    <a:pt x="91" y="3"/>
                  </a:lnTo>
                  <a:lnTo>
                    <a:pt x="87" y="6"/>
                  </a:lnTo>
                  <a:lnTo>
                    <a:pt x="85" y="13"/>
                  </a:lnTo>
                  <a:lnTo>
                    <a:pt x="83" y="18"/>
                  </a:lnTo>
                  <a:lnTo>
                    <a:pt x="85" y="23"/>
                  </a:lnTo>
                  <a:lnTo>
                    <a:pt x="87" y="30"/>
                  </a:lnTo>
                  <a:lnTo>
                    <a:pt x="88" y="35"/>
                  </a:lnTo>
                  <a:lnTo>
                    <a:pt x="90" y="40"/>
                  </a:lnTo>
                  <a:lnTo>
                    <a:pt x="88" y="47"/>
                  </a:lnTo>
                  <a:lnTo>
                    <a:pt x="85" y="52"/>
                  </a:lnTo>
                  <a:lnTo>
                    <a:pt x="78" y="57"/>
                  </a:lnTo>
                  <a:lnTo>
                    <a:pt x="71" y="60"/>
                  </a:lnTo>
                  <a:lnTo>
                    <a:pt x="66" y="64"/>
                  </a:lnTo>
                  <a:lnTo>
                    <a:pt x="61" y="69"/>
                  </a:lnTo>
                  <a:lnTo>
                    <a:pt x="56" y="76"/>
                  </a:lnTo>
                  <a:lnTo>
                    <a:pt x="51" y="87"/>
                  </a:lnTo>
                  <a:lnTo>
                    <a:pt x="47" y="99"/>
                  </a:lnTo>
                  <a:lnTo>
                    <a:pt x="43" y="110"/>
                  </a:lnTo>
                  <a:lnTo>
                    <a:pt x="42" y="122"/>
                  </a:lnTo>
                  <a:lnTo>
                    <a:pt x="40" y="137"/>
                  </a:lnTo>
                  <a:lnTo>
                    <a:pt x="40" y="146"/>
                  </a:lnTo>
                  <a:lnTo>
                    <a:pt x="40" y="154"/>
                  </a:lnTo>
                  <a:lnTo>
                    <a:pt x="42" y="159"/>
                  </a:lnTo>
                  <a:lnTo>
                    <a:pt x="44" y="161"/>
                  </a:lnTo>
                  <a:lnTo>
                    <a:pt x="49" y="162"/>
                  </a:lnTo>
                  <a:lnTo>
                    <a:pt x="52" y="161"/>
                  </a:lnTo>
                  <a:lnTo>
                    <a:pt x="53" y="159"/>
                  </a:lnTo>
                  <a:lnTo>
                    <a:pt x="53" y="149"/>
                  </a:lnTo>
                  <a:lnTo>
                    <a:pt x="53" y="133"/>
                  </a:lnTo>
                  <a:lnTo>
                    <a:pt x="54" y="123"/>
                  </a:lnTo>
                  <a:lnTo>
                    <a:pt x="56" y="117"/>
                  </a:lnTo>
                  <a:lnTo>
                    <a:pt x="59" y="111"/>
                  </a:lnTo>
                  <a:lnTo>
                    <a:pt x="64" y="110"/>
                  </a:lnTo>
                  <a:lnTo>
                    <a:pt x="70" y="111"/>
                  </a:lnTo>
                  <a:lnTo>
                    <a:pt x="71" y="115"/>
                  </a:lnTo>
                  <a:lnTo>
                    <a:pt x="70" y="126"/>
                  </a:lnTo>
                  <a:lnTo>
                    <a:pt x="68" y="141"/>
                  </a:lnTo>
                  <a:lnTo>
                    <a:pt x="66" y="155"/>
                  </a:lnTo>
                  <a:lnTo>
                    <a:pt x="62" y="167"/>
                  </a:lnTo>
                  <a:lnTo>
                    <a:pt x="58" y="184"/>
                  </a:lnTo>
                  <a:lnTo>
                    <a:pt x="53" y="198"/>
                  </a:lnTo>
                  <a:lnTo>
                    <a:pt x="42" y="215"/>
                  </a:lnTo>
                  <a:lnTo>
                    <a:pt x="33" y="227"/>
                  </a:lnTo>
                  <a:lnTo>
                    <a:pt x="18" y="244"/>
                  </a:lnTo>
                  <a:lnTo>
                    <a:pt x="8" y="257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8" y="282"/>
                  </a:lnTo>
                  <a:lnTo>
                    <a:pt x="19" y="292"/>
                  </a:lnTo>
                  <a:lnTo>
                    <a:pt x="30" y="292"/>
                  </a:lnTo>
                  <a:lnTo>
                    <a:pt x="33" y="289"/>
                  </a:lnTo>
                  <a:lnTo>
                    <a:pt x="28" y="283"/>
                  </a:lnTo>
                  <a:lnTo>
                    <a:pt x="23" y="277"/>
                  </a:lnTo>
                  <a:lnTo>
                    <a:pt x="23" y="272"/>
                  </a:lnTo>
                  <a:lnTo>
                    <a:pt x="30" y="261"/>
                  </a:lnTo>
                  <a:lnTo>
                    <a:pt x="43" y="248"/>
                  </a:lnTo>
                  <a:lnTo>
                    <a:pt x="62" y="224"/>
                  </a:lnTo>
                  <a:lnTo>
                    <a:pt x="78" y="204"/>
                  </a:lnTo>
                  <a:lnTo>
                    <a:pt x="85" y="198"/>
                  </a:lnTo>
                  <a:lnTo>
                    <a:pt x="88" y="193"/>
                  </a:lnTo>
                  <a:lnTo>
                    <a:pt x="96" y="191"/>
                  </a:lnTo>
                  <a:lnTo>
                    <a:pt x="102" y="195"/>
                  </a:lnTo>
                  <a:lnTo>
                    <a:pt x="110" y="200"/>
                  </a:lnTo>
                  <a:lnTo>
                    <a:pt x="125" y="220"/>
                  </a:lnTo>
                  <a:lnTo>
                    <a:pt x="143" y="244"/>
                  </a:lnTo>
                  <a:lnTo>
                    <a:pt x="159" y="268"/>
                  </a:lnTo>
                  <a:lnTo>
                    <a:pt x="169" y="282"/>
                  </a:lnTo>
                  <a:lnTo>
                    <a:pt x="173" y="284"/>
                  </a:lnTo>
                  <a:lnTo>
                    <a:pt x="180" y="284"/>
                  </a:lnTo>
                  <a:lnTo>
                    <a:pt x="186" y="279"/>
                  </a:lnTo>
                  <a:lnTo>
                    <a:pt x="193" y="274"/>
                  </a:lnTo>
                  <a:lnTo>
                    <a:pt x="200" y="269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61"/>
            <p:cNvGrpSpPr>
              <a:grpSpLocks/>
            </p:cNvGrpSpPr>
            <p:nvPr/>
          </p:nvGrpSpPr>
          <p:grpSpPr bwMode="auto">
            <a:xfrm>
              <a:off x="2181" y="2575"/>
              <a:ext cx="232" cy="311"/>
              <a:chOff x="2454" y="2575"/>
              <a:chExt cx="261" cy="311"/>
            </a:xfrm>
          </p:grpSpPr>
          <p:grpSp>
            <p:nvGrpSpPr>
              <p:cNvPr id="12" name="Group 62"/>
              <p:cNvGrpSpPr>
                <a:grpSpLocks/>
              </p:cNvGrpSpPr>
              <p:nvPr/>
            </p:nvGrpSpPr>
            <p:grpSpPr bwMode="auto">
              <a:xfrm>
                <a:off x="2454" y="2575"/>
                <a:ext cx="261" cy="311"/>
                <a:chOff x="2454" y="2575"/>
                <a:chExt cx="261" cy="311"/>
              </a:xfrm>
            </p:grpSpPr>
            <p:sp>
              <p:nvSpPr>
                <p:cNvPr id="2718783" name="AutoShape 63"/>
                <p:cNvSpPr>
                  <a:spLocks noChangeArrowheads="1"/>
                </p:cNvSpPr>
                <p:nvPr/>
              </p:nvSpPr>
              <p:spPr bwMode="auto">
                <a:xfrm>
                  <a:off x="2454" y="2626"/>
                  <a:ext cx="261" cy="260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8784" name="AutoShape 64"/>
                <p:cNvSpPr>
                  <a:spLocks noChangeArrowheads="1"/>
                </p:cNvSpPr>
                <p:nvPr/>
              </p:nvSpPr>
              <p:spPr bwMode="auto">
                <a:xfrm>
                  <a:off x="2518" y="2575"/>
                  <a:ext cx="197" cy="46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18785" name="Oval 65"/>
              <p:cNvSpPr>
                <a:spLocks noChangeArrowheads="1"/>
              </p:cNvSpPr>
              <p:nvPr/>
            </p:nvSpPr>
            <p:spPr bwMode="auto">
              <a:xfrm>
                <a:off x="2537" y="2601"/>
                <a:ext cx="26" cy="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86" name="AutoShape 66"/>
              <p:cNvSpPr>
                <a:spLocks noChangeArrowheads="1"/>
              </p:cNvSpPr>
              <p:nvPr/>
            </p:nvSpPr>
            <p:spPr bwMode="auto">
              <a:xfrm>
                <a:off x="2487" y="2749"/>
                <a:ext cx="137" cy="54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67"/>
            <p:cNvGrpSpPr>
              <a:grpSpLocks/>
            </p:cNvGrpSpPr>
            <p:nvPr/>
          </p:nvGrpSpPr>
          <p:grpSpPr bwMode="auto">
            <a:xfrm>
              <a:off x="1231" y="1576"/>
              <a:ext cx="867" cy="310"/>
              <a:chOff x="1385" y="1576"/>
              <a:chExt cx="975" cy="310"/>
            </a:xfrm>
          </p:grpSpPr>
          <p:grpSp>
            <p:nvGrpSpPr>
              <p:cNvPr id="14" name="Group 68"/>
              <p:cNvGrpSpPr>
                <a:grpSpLocks/>
              </p:cNvGrpSpPr>
              <p:nvPr/>
            </p:nvGrpSpPr>
            <p:grpSpPr bwMode="auto">
              <a:xfrm>
                <a:off x="1385" y="1576"/>
                <a:ext cx="206" cy="310"/>
                <a:chOff x="1385" y="1576"/>
                <a:chExt cx="206" cy="310"/>
              </a:xfrm>
            </p:grpSpPr>
            <p:sp>
              <p:nvSpPr>
                <p:cNvPr id="2718789" name="AutoShape 69"/>
                <p:cNvSpPr>
                  <a:spLocks noChangeArrowheads="1"/>
                </p:cNvSpPr>
                <p:nvPr/>
              </p:nvSpPr>
              <p:spPr bwMode="auto">
                <a:xfrm>
                  <a:off x="1385" y="1626"/>
                  <a:ext cx="206" cy="260"/>
                </a:xfrm>
                <a:prstGeom prst="cube">
                  <a:avLst>
                    <a:gd name="adj" fmla="val 24995"/>
                  </a:avLst>
                </a:prstGeom>
                <a:solidFill>
                  <a:srgbClr val="DC008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8790" name="AutoShape 70"/>
                <p:cNvSpPr>
                  <a:spLocks noChangeArrowheads="1"/>
                </p:cNvSpPr>
                <p:nvPr/>
              </p:nvSpPr>
              <p:spPr bwMode="auto">
                <a:xfrm>
                  <a:off x="1433" y="1576"/>
                  <a:ext cx="158" cy="46"/>
                </a:xfrm>
                <a:prstGeom prst="cube">
                  <a:avLst>
                    <a:gd name="adj" fmla="val 24995"/>
                  </a:avLst>
                </a:prstGeom>
                <a:solidFill>
                  <a:srgbClr val="DC008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8791" name="AutoShape 71"/>
                <p:cNvSpPr>
                  <a:spLocks noChangeArrowheads="1"/>
                </p:cNvSpPr>
                <p:nvPr/>
              </p:nvSpPr>
              <p:spPr bwMode="auto">
                <a:xfrm>
                  <a:off x="1424" y="1647"/>
                  <a:ext cx="108" cy="15"/>
                </a:xfrm>
                <a:prstGeom prst="parallelogram">
                  <a:avLst>
                    <a:gd name="adj" fmla="val 179967"/>
                  </a:avLst>
                </a:prstGeom>
                <a:solidFill>
                  <a:srgbClr val="DC008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72"/>
              <p:cNvGrpSpPr>
                <a:grpSpLocks/>
              </p:cNvGrpSpPr>
              <p:nvPr/>
            </p:nvGrpSpPr>
            <p:grpSpPr bwMode="auto">
              <a:xfrm>
                <a:off x="1903" y="1617"/>
                <a:ext cx="203" cy="257"/>
                <a:chOff x="1903" y="1617"/>
                <a:chExt cx="203" cy="257"/>
              </a:xfrm>
            </p:grpSpPr>
            <p:sp>
              <p:nvSpPr>
                <p:cNvPr id="2718793" name="Freeform 73"/>
                <p:cNvSpPr>
                  <a:spLocks/>
                </p:cNvSpPr>
                <p:nvPr/>
              </p:nvSpPr>
              <p:spPr bwMode="auto">
                <a:xfrm>
                  <a:off x="2032" y="1734"/>
                  <a:ext cx="62" cy="140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61" y="0"/>
                    </a:cxn>
                    <a:cxn ang="0">
                      <a:pos x="17" y="139"/>
                    </a:cxn>
                    <a:cxn ang="0">
                      <a:pos x="0" y="139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62" h="140">
                      <a:moveTo>
                        <a:pt x="44" y="0"/>
                      </a:moveTo>
                      <a:lnTo>
                        <a:pt x="61" y="0"/>
                      </a:lnTo>
                      <a:lnTo>
                        <a:pt x="17" y="139"/>
                      </a:lnTo>
                      <a:lnTo>
                        <a:pt x="0" y="139"/>
                      </a:lnTo>
                      <a:lnTo>
                        <a:pt x="44" y="0"/>
                      </a:lnTo>
                    </a:path>
                  </a:pathLst>
                </a:custGeom>
                <a:solidFill>
                  <a:srgbClr val="F39FD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8794" name="Rectangle 74"/>
                <p:cNvSpPr>
                  <a:spLocks noChangeArrowheads="1"/>
                </p:cNvSpPr>
                <p:nvPr/>
              </p:nvSpPr>
              <p:spPr bwMode="auto">
                <a:xfrm>
                  <a:off x="2029" y="1734"/>
                  <a:ext cx="77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8795" name="Rectangle 75"/>
                <p:cNvSpPr>
                  <a:spLocks noChangeArrowheads="1"/>
                </p:cNvSpPr>
                <p:nvPr/>
              </p:nvSpPr>
              <p:spPr bwMode="auto">
                <a:xfrm>
                  <a:off x="2035" y="1792"/>
                  <a:ext cx="58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8796" name="Rectangle 76"/>
                <p:cNvSpPr>
                  <a:spLocks noChangeArrowheads="1"/>
                </p:cNvSpPr>
                <p:nvPr/>
              </p:nvSpPr>
              <p:spPr bwMode="auto">
                <a:xfrm>
                  <a:off x="1904" y="1792"/>
                  <a:ext cx="74" cy="7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8797" name="Oval 77"/>
                <p:cNvSpPr>
                  <a:spLocks noChangeArrowheads="1"/>
                </p:cNvSpPr>
                <p:nvPr/>
              </p:nvSpPr>
              <p:spPr bwMode="auto">
                <a:xfrm>
                  <a:off x="1964" y="1617"/>
                  <a:ext cx="22" cy="25"/>
                </a:xfrm>
                <a:prstGeom prst="ellipse">
                  <a:avLst/>
                </a:prstGeom>
                <a:solidFill>
                  <a:srgbClr val="F39FD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8798" name="Freeform 78"/>
                <p:cNvSpPr>
                  <a:spLocks/>
                </p:cNvSpPr>
                <p:nvPr/>
              </p:nvSpPr>
              <p:spPr bwMode="auto">
                <a:xfrm>
                  <a:off x="1903" y="1661"/>
                  <a:ext cx="139" cy="213"/>
                </a:xfrm>
                <a:custGeom>
                  <a:avLst/>
                  <a:gdLst/>
                  <a:ahLst/>
                  <a:cxnLst>
                    <a:cxn ang="0">
                      <a:pos x="1" y="98"/>
                    </a:cxn>
                    <a:cxn ang="0">
                      <a:pos x="1" y="101"/>
                    </a:cxn>
                    <a:cxn ang="0">
                      <a:pos x="0" y="104"/>
                    </a:cxn>
                    <a:cxn ang="0">
                      <a:pos x="0" y="108"/>
                    </a:cxn>
                    <a:cxn ang="0">
                      <a:pos x="1" y="111"/>
                    </a:cxn>
                    <a:cxn ang="0">
                      <a:pos x="3" y="114"/>
                    </a:cxn>
                    <a:cxn ang="0">
                      <a:pos x="6" y="117"/>
                    </a:cxn>
                    <a:cxn ang="0">
                      <a:pos x="9" y="119"/>
                    </a:cxn>
                    <a:cxn ang="0">
                      <a:pos x="11" y="119"/>
                    </a:cxn>
                    <a:cxn ang="0">
                      <a:pos x="15" y="119"/>
                    </a:cxn>
                    <a:cxn ang="0">
                      <a:pos x="90" y="212"/>
                    </a:cxn>
                    <a:cxn ang="0">
                      <a:pos x="114" y="102"/>
                    </a:cxn>
                    <a:cxn ang="0">
                      <a:pos x="113" y="99"/>
                    </a:cxn>
                    <a:cxn ang="0">
                      <a:pos x="112" y="98"/>
                    </a:cxn>
                    <a:cxn ang="0">
                      <a:pos x="110" y="96"/>
                    </a:cxn>
                    <a:cxn ang="0">
                      <a:pos x="108" y="94"/>
                    </a:cxn>
                    <a:cxn ang="0">
                      <a:pos x="106" y="93"/>
                    </a:cxn>
                    <a:cxn ang="0">
                      <a:pos x="103" y="93"/>
                    </a:cxn>
                    <a:cxn ang="0">
                      <a:pos x="100" y="93"/>
                    </a:cxn>
                    <a:cxn ang="0">
                      <a:pos x="98" y="93"/>
                    </a:cxn>
                    <a:cxn ang="0">
                      <a:pos x="67" y="54"/>
                    </a:cxn>
                    <a:cxn ang="0">
                      <a:pos x="128" y="67"/>
                    </a:cxn>
                    <a:cxn ang="0">
                      <a:pos x="131" y="66"/>
                    </a:cxn>
                    <a:cxn ang="0">
                      <a:pos x="132" y="66"/>
                    </a:cxn>
                    <a:cxn ang="0">
                      <a:pos x="135" y="64"/>
                    </a:cxn>
                    <a:cxn ang="0">
                      <a:pos x="137" y="62"/>
                    </a:cxn>
                    <a:cxn ang="0">
                      <a:pos x="137" y="59"/>
                    </a:cxn>
                    <a:cxn ang="0">
                      <a:pos x="138" y="56"/>
                    </a:cxn>
                    <a:cxn ang="0">
                      <a:pos x="137" y="53"/>
                    </a:cxn>
                    <a:cxn ang="0">
                      <a:pos x="136" y="51"/>
                    </a:cxn>
                    <a:cxn ang="0">
                      <a:pos x="134" y="49"/>
                    </a:cxn>
                    <a:cxn ang="0">
                      <a:pos x="132" y="47"/>
                    </a:cxn>
                    <a:cxn ang="0">
                      <a:pos x="129" y="46"/>
                    </a:cxn>
                    <a:cxn ang="0">
                      <a:pos x="87" y="46"/>
                    </a:cxn>
                    <a:cxn ang="0">
                      <a:pos x="80" y="30"/>
                    </a:cxn>
                    <a:cxn ang="0">
                      <a:pos x="81" y="26"/>
                    </a:cxn>
                    <a:cxn ang="0">
                      <a:pos x="81" y="22"/>
                    </a:cxn>
                    <a:cxn ang="0">
                      <a:pos x="81" y="18"/>
                    </a:cxn>
                    <a:cxn ang="0">
                      <a:pos x="80" y="14"/>
                    </a:cxn>
                    <a:cxn ang="0">
                      <a:pos x="79" y="11"/>
                    </a:cxn>
                    <a:cxn ang="0">
                      <a:pos x="76" y="8"/>
                    </a:cxn>
                    <a:cxn ang="0">
                      <a:pos x="73" y="5"/>
                    </a:cxn>
                    <a:cxn ang="0">
                      <a:pos x="70" y="3"/>
                    </a:cxn>
                    <a:cxn ang="0">
                      <a:pos x="67" y="1"/>
                    </a:cxn>
                    <a:cxn ang="0">
                      <a:pos x="62" y="0"/>
                    </a:cxn>
                    <a:cxn ang="0">
                      <a:pos x="58" y="0"/>
                    </a:cxn>
                    <a:cxn ang="0">
                      <a:pos x="54" y="1"/>
                    </a:cxn>
                    <a:cxn ang="0">
                      <a:pos x="49" y="2"/>
                    </a:cxn>
                    <a:cxn ang="0">
                      <a:pos x="45" y="4"/>
                    </a:cxn>
                    <a:cxn ang="0">
                      <a:pos x="42" y="8"/>
                    </a:cxn>
                    <a:cxn ang="0">
                      <a:pos x="39" y="12"/>
                    </a:cxn>
                    <a:cxn ang="0">
                      <a:pos x="38" y="16"/>
                    </a:cxn>
                  </a:cxnLst>
                  <a:rect l="0" t="0" r="r" b="b"/>
                  <a:pathLst>
                    <a:path w="139" h="213">
                      <a:moveTo>
                        <a:pt x="38" y="16"/>
                      </a:moveTo>
                      <a:lnTo>
                        <a:pt x="1" y="98"/>
                      </a:lnTo>
                      <a:lnTo>
                        <a:pt x="1" y="99"/>
                      </a:lnTo>
                      <a:lnTo>
                        <a:pt x="1" y="101"/>
                      </a:lnTo>
                      <a:lnTo>
                        <a:pt x="0" y="102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0" y="108"/>
                      </a:lnTo>
                      <a:lnTo>
                        <a:pt x="1" y="109"/>
                      </a:lnTo>
                      <a:lnTo>
                        <a:pt x="1" y="111"/>
                      </a:lnTo>
                      <a:lnTo>
                        <a:pt x="2" y="113"/>
                      </a:lnTo>
                      <a:lnTo>
                        <a:pt x="3" y="114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7" y="118"/>
                      </a:lnTo>
                      <a:lnTo>
                        <a:pt x="9" y="119"/>
                      </a:lnTo>
                      <a:lnTo>
                        <a:pt x="10" y="119"/>
                      </a:lnTo>
                      <a:lnTo>
                        <a:pt x="11" y="119"/>
                      </a:lnTo>
                      <a:lnTo>
                        <a:pt x="13" y="119"/>
                      </a:lnTo>
                      <a:lnTo>
                        <a:pt x="15" y="119"/>
                      </a:lnTo>
                      <a:lnTo>
                        <a:pt x="90" y="119"/>
                      </a:lnTo>
                      <a:lnTo>
                        <a:pt x="90" y="212"/>
                      </a:lnTo>
                      <a:lnTo>
                        <a:pt x="114" y="212"/>
                      </a:lnTo>
                      <a:lnTo>
                        <a:pt x="114" y="102"/>
                      </a:lnTo>
                      <a:lnTo>
                        <a:pt x="114" y="101"/>
                      </a:lnTo>
                      <a:lnTo>
                        <a:pt x="113" y="99"/>
                      </a:lnTo>
                      <a:lnTo>
                        <a:pt x="113" y="98"/>
                      </a:lnTo>
                      <a:lnTo>
                        <a:pt x="112" y="98"/>
                      </a:lnTo>
                      <a:lnTo>
                        <a:pt x="112" y="97"/>
                      </a:lnTo>
                      <a:lnTo>
                        <a:pt x="110" y="96"/>
                      </a:lnTo>
                      <a:lnTo>
                        <a:pt x="110" y="95"/>
                      </a:lnTo>
                      <a:lnTo>
                        <a:pt x="108" y="94"/>
                      </a:lnTo>
                      <a:lnTo>
                        <a:pt x="107" y="94"/>
                      </a:lnTo>
                      <a:lnTo>
                        <a:pt x="106" y="93"/>
                      </a:lnTo>
                      <a:lnTo>
                        <a:pt x="105" y="93"/>
                      </a:lnTo>
                      <a:lnTo>
                        <a:pt x="103" y="93"/>
                      </a:lnTo>
                      <a:lnTo>
                        <a:pt x="102" y="93"/>
                      </a:lnTo>
                      <a:lnTo>
                        <a:pt x="100" y="93"/>
                      </a:lnTo>
                      <a:lnTo>
                        <a:pt x="99" y="93"/>
                      </a:lnTo>
                      <a:lnTo>
                        <a:pt x="98" y="93"/>
                      </a:lnTo>
                      <a:lnTo>
                        <a:pt x="54" y="90"/>
                      </a:lnTo>
                      <a:lnTo>
                        <a:pt x="67" y="54"/>
                      </a:lnTo>
                      <a:lnTo>
                        <a:pt x="75" y="67"/>
                      </a:lnTo>
                      <a:lnTo>
                        <a:pt x="128" y="67"/>
                      </a:lnTo>
                      <a:lnTo>
                        <a:pt x="129" y="66"/>
                      </a:lnTo>
                      <a:lnTo>
                        <a:pt x="131" y="66"/>
                      </a:lnTo>
                      <a:lnTo>
                        <a:pt x="132" y="66"/>
                      </a:lnTo>
                      <a:lnTo>
                        <a:pt x="132" y="66"/>
                      </a:lnTo>
                      <a:lnTo>
                        <a:pt x="134" y="64"/>
                      </a:lnTo>
                      <a:lnTo>
                        <a:pt x="135" y="64"/>
                      </a:lnTo>
                      <a:lnTo>
                        <a:pt x="136" y="63"/>
                      </a:lnTo>
                      <a:lnTo>
                        <a:pt x="137" y="62"/>
                      </a:lnTo>
                      <a:lnTo>
                        <a:pt x="137" y="61"/>
                      </a:lnTo>
                      <a:lnTo>
                        <a:pt x="137" y="59"/>
                      </a:lnTo>
                      <a:lnTo>
                        <a:pt x="138" y="58"/>
                      </a:lnTo>
                      <a:lnTo>
                        <a:pt x="138" y="56"/>
                      </a:lnTo>
                      <a:lnTo>
                        <a:pt x="138" y="54"/>
                      </a:lnTo>
                      <a:lnTo>
                        <a:pt x="137" y="53"/>
                      </a:lnTo>
                      <a:lnTo>
                        <a:pt x="137" y="52"/>
                      </a:lnTo>
                      <a:lnTo>
                        <a:pt x="136" y="51"/>
                      </a:lnTo>
                      <a:lnTo>
                        <a:pt x="135" y="49"/>
                      </a:lnTo>
                      <a:lnTo>
                        <a:pt x="134" y="49"/>
                      </a:lnTo>
                      <a:lnTo>
                        <a:pt x="133" y="48"/>
                      </a:lnTo>
                      <a:lnTo>
                        <a:pt x="132" y="47"/>
                      </a:lnTo>
                      <a:lnTo>
                        <a:pt x="131" y="46"/>
                      </a:lnTo>
                      <a:lnTo>
                        <a:pt x="129" y="46"/>
                      </a:lnTo>
                      <a:lnTo>
                        <a:pt x="128" y="46"/>
                      </a:lnTo>
                      <a:lnTo>
                        <a:pt x="87" y="46"/>
                      </a:lnTo>
                      <a:lnTo>
                        <a:pt x="79" y="31"/>
                      </a:lnTo>
                      <a:lnTo>
                        <a:pt x="80" y="30"/>
                      </a:lnTo>
                      <a:lnTo>
                        <a:pt x="81" y="28"/>
                      </a:lnTo>
                      <a:lnTo>
                        <a:pt x="81" y="26"/>
                      </a:lnTo>
                      <a:lnTo>
                        <a:pt x="81" y="24"/>
                      </a:lnTo>
                      <a:lnTo>
                        <a:pt x="81" y="22"/>
                      </a:lnTo>
                      <a:lnTo>
                        <a:pt x="81" y="20"/>
                      </a:lnTo>
                      <a:lnTo>
                        <a:pt x="81" y="18"/>
                      </a:lnTo>
                      <a:lnTo>
                        <a:pt x="81" y="16"/>
                      </a:lnTo>
                      <a:lnTo>
                        <a:pt x="80" y="14"/>
                      </a:lnTo>
                      <a:lnTo>
                        <a:pt x="79" y="13"/>
                      </a:lnTo>
                      <a:lnTo>
                        <a:pt x="79" y="11"/>
                      </a:lnTo>
                      <a:lnTo>
                        <a:pt x="78" y="9"/>
                      </a:lnTo>
                      <a:lnTo>
                        <a:pt x="76" y="8"/>
                      </a:lnTo>
                      <a:lnTo>
                        <a:pt x="75" y="6"/>
                      </a:lnTo>
                      <a:lnTo>
                        <a:pt x="73" y="5"/>
                      </a:lnTo>
                      <a:lnTo>
                        <a:pt x="72" y="4"/>
                      </a:lnTo>
                      <a:lnTo>
                        <a:pt x="70" y="3"/>
                      </a:lnTo>
                      <a:lnTo>
                        <a:pt x="68" y="2"/>
                      </a:lnTo>
                      <a:lnTo>
                        <a:pt x="67" y="1"/>
                      </a:lnTo>
                      <a:lnTo>
                        <a:pt x="64" y="1"/>
                      </a:lnTo>
                      <a:lnTo>
                        <a:pt x="62" y="0"/>
                      </a:lnTo>
                      <a:lnTo>
                        <a:pt x="60" y="0"/>
                      </a:ln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4" y="1"/>
                      </a:lnTo>
                      <a:lnTo>
                        <a:pt x="52" y="1"/>
                      </a:lnTo>
                      <a:lnTo>
                        <a:pt x="49" y="2"/>
                      </a:lnTo>
                      <a:lnTo>
                        <a:pt x="47" y="3"/>
                      </a:lnTo>
                      <a:lnTo>
                        <a:pt x="45" y="4"/>
                      </a:lnTo>
                      <a:lnTo>
                        <a:pt x="44" y="6"/>
                      </a:lnTo>
                      <a:lnTo>
                        <a:pt x="42" y="8"/>
                      </a:lnTo>
                      <a:lnTo>
                        <a:pt x="41" y="9"/>
                      </a:lnTo>
                      <a:lnTo>
                        <a:pt x="39" y="12"/>
                      </a:lnTo>
                      <a:lnTo>
                        <a:pt x="38" y="14"/>
                      </a:lnTo>
                      <a:lnTo>
                        <a:pt x="38" y="16"/>
                      </a:lnTo>
                    </a:path>
                  </a:pathLst>
                </a:custGeom>
                <a:solidFill>
                  <a:srgbClr val="F39FD1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18799" name="Freeform 79"/>
              <p:cNvSpPr>
                <a:spLocks/>
              </p:cNvSpPr>
              <p:nvPr/>
            </p:nvSpPr>
            <p:spPr bwMode="auto">
              <a:xfrm>
                <a:off x="2160" y="1586"/>
                <a:ext cx="200" cy="291"/>
              </a:xfrm>
              <a:custGeom>
                <a:avLst/>
                <a:gdLst/>
                <a:ahLst/>
                <a:cxnLst>
                  <a:cxn ang="0">
                    <a:pos x="199" y="263"/>
                  </a:cxn>
                  <a:cxn ang="0">
                    <a:pos x="184" y="263"/>
                  </a:cxn>
                  <a:cxn ang="0">
                    <a:pos x="158" y="229"/>
                  </a:cxn>
                  <a:cxn ang="0">
                    <a:pos x="121" y="169"/>
                  </a:cxn>
                  <a:cxn ang="0">
                    <a:pos x="111" y="141"/>
                  </a:cxn>
                  <a:cxn ang="0">
                    <a:pos x="114" y="123"/>
                  </a:cxn>
                  <a:cxn ang="0">
                    <a:pos x="123" y="119"/>
                  </a:cxn>
                  <a:cxn ang="0">
                    <a:pos x="136" y="129"/>
                  </a:cxn>
                  <a:cxn ang="0">
                    <a:pos x="155" y="140"/>
                  </a:cxn>
                  <a:cxn ang="0">
                    <a:pos x="164" y="140"/>
                  </a:cxn>
                  <a:cxn ang="0">
                    <a:pos x="165" y="134"/>
                  </a:cxn>
                  <a:cxn ang="0">
                    <a:pos x="156" y="123"/>
                  </a:cxn>
                  <a:cxn ang="0">
                    <a:pos x="135" y="108"/>
                  </a:cxn>
                  <a:cxn ang="0">
                    <a:pos x="126" y="86"/>
                  </a:cxn>
                  <a:cxn ang="0">
                    <a:pos x="123" y="69"/>
                  </a:cxn>
                  <a:cxn ang="0">
                    <a:pos x="113" y="56"/>
                  </a:cxn>
                  <a:cxn ang="0">
                    <a:pos x="109" y="48"/>
                  </a:cxn>
                  <a:cxn ang="0">
                    <a:pos x="114" y="36"/>
                  </a:cxn>
                  <a:cxn ang="0">
                    <a:pos x="119" y="24"/>
                  </a:cxn>
                  <a:cxn ang="0">
                    <a:pos x="115" y="9"/>
                  </a:cxn>
                  <a:cxn ang="0">
                    <a:pos x="105" y="1"/>
                  </a:cxn>
                  <a:cxn ang="0">
                    <a:pos x="90" y="3"/>
                  </a:cxn>
                  <a:cxn ang="0">
                    <a:pos x="84" y="13"/>
                  </a:cxn>
                  <a:cxn ang="0">
                    <a:pos x="84" y="23"/>
                  </a:cxn>
                  <a:cxn ang="0">
                    <a:pos x="88" y="35"/>
                  </a:cxn>
                  <a:cxn ang="0">
                    <a:pos x="88" y="46"/>
                  </a:cxn>
                  <a:cxn ang="0">
                    <a:pos x="78" y="56"/>
                  </a:cxn>
                  <a:cxn ang="0">
                    <a:pos x="65" y="64"/>
                  </a:cxn>
                  <a:cxn ang="0">
                    <a:pos x="55" y="75"/>
                  </a:cxn>
                  <a:cxn ang="0">
                    <a:pos x="46" y="99"/>
                  </a:cxn>
                  <a:cxn ang="0">
                    <a:pos x="41" y="121"/>
                  </a:cxn>
                  <a:cxn ang="0">
                    <a:pos x="40" y="145"/>
                  </a:cxn>
                  <a:cxn ang="0">
                    <a:pos x="41" y="158"/>
                  </a:cxn>
                  <a:cxn ang="0">
                    <a:pos x="49" y="161"/>
                  </a:cxn>
                  <a:cxn ang="0">
                    <a:pos x="53" y="158"/>
                  </a:cxn>
                  <a:cxn ang="0">
                    <a:pos x="53" y="133"/>
                  </a:cxn>
                  <a:cxn ang="0">
                    <a:pos x="55" y="116"/>
                  </a:cxn>
                  <a:cxn ang="0">
                    <a:pos x="64" y="109"/>
                  </a:cxn>
                  <a:cxn ang="0">
                    <a:pos x="70" y="114"/>
                  </a:cxn>
                  <a:cxn ang="0">
                    <a:pos x="68" y="140"/>
                  </a:cxn>
                  <a:cxn ang="0">
                    <a:pos x="61" y="166"/>
                  </a:cxn>
                  <a:cxn ang="0">
                    <a:pos x="53" y="196"/>
                  </a:cxn>
                  <a:cxn ang="0">
                    <a:pos x="33" y="225"/>
                  </a:cxn>
                  <a:cxn ang="0">
                    <a:pos x="8" y="255"/>
                  </a:cxn>
                  <a:cxn ang="0">
                    <a:pos x="0" y="271"/>
                  </a:cxn>
                  <a:cxn ang="0">
                    <a:pos x="19" y="290"/>
                  </a:cxn>
                  <a:cxn ang="0">
                    <a:pos x="33" y="288"/>
                  </a:cxn>
                  <a:cxn ang="0">
                    <a:pos x="23" y="275"/>
                  </a:cxn>
                  <a:cxn ang="0">
                    <a:pos x="30" y="259"/>
                  </a:cxn>
                  <a:cxn ang="0">
                    <a:pos x="61" y="223"/>
                  </a:cxn>
                  <a:cxn ang="0">
                    <a:pos x="84" y="196"/>
                  </a:cxn>
                  <a:cxn ang="0">
                    <a:pos x="95" y="190"/>
                  </a:cxn>
                  <a:cxn ang="0">
                    <a:pos x="109" y="199"/>
                  </a:cxn>
                  <a:cxn ang="0">
                    <a:pos x="141" y="243"/>
                  </a:cxn>
                  <a:cxn ang="0">
                    <a:pos x="168" y="280"/>
                  </a:cxn>
                  <a:cxn ang="0">
                    <a:pos x="178" y="283"/>
                  </a:cxn>
                  <a:cxn ang="0">
                    <a:pos x="191" y="273"/>
                  </a:cxn>
                </a:cxnLst>
                <a:rect l="0" t="0" r="r" b="b"/>
                <a:pathLst>
                  <a:path w="200" h="291">
                    <a:moveTo>
                      <a:pt x="198" y="268"/>
                    </a:moveTo>
                    <a:lnTo>
                      <a:pt x="199" y="263"/>
                    </a:lnTo>
                    <a:lnTo>
                      <a:pt x="191" y="264"/>
                    </a:lnTo>
                    <a:lnTo>
                      <a:pt x="184" y="263"/>
                    </a:lnTo>
                    <a:lnTo>
                      <a:pt x="174" y="255"/>
                    </a:lnTo>
                    <a:lnTo>
                      <a:pt x="158" y="229"/>
                    </a:lnTo>
                    <a:lnTo>
                      <a:pt x="134" y="190"/>
                    </a:lnTo>
                    <a:lnTo>
                      <a:pt x="121" y="169"/>
                    </a:lnTo>
                    <a:lnTo>
                      <a:pt x="113" y="151"/>
                    </a:lnTo>
                    <a:lnTo>
                      <a:pt x="111" y="141"/>
                    </a:lnTo>
                    <a:lnTo>
                      <a:pt x="111" y="130"/>
                    </a:lnTo>
                    <a:lnTo>
                      <a:pt x="114" y="123"/>
                    </a:lnTo>
                    <a:lnTo>
                      <a:pt x="119" y="119"/>
                    </a:lnTo>
                    <a:lnTo>
                      <a:pt x="123" y="119"/>
                    </a:lnTo>
                    <a:lnTo>
                      <a:pt x="128" y="121"/>
                    </a:lnTo>
                    <a:lnTo>
                      <a:pt x="136" y="129"/>
                    </a:lnTo>
                    <a:lnTo>
                      <a:pt x="148" y="136"/>
                    </a:lnTo>
                    <a:lnTo>
                      <a:pt x="155" y="140"/>
                    </a:lnTo>
                    <a:lnTo>
                      <a:pt x="160" y="141"/>
                    </a:lnTo>
                    <a:lnTo>
                      <a:pt x="164" y="140"/>
                    </a:lnTo>
                    <a:lnTo>
                      <a:pt x="166" y="136"/>
                    </a:lnTo>
                    <a:lnTo>
                      <a:pt x="165" y="134"/>
                    </a:lnTo>
                    <a:lnTo>
                      <a:pt x="164" y="130"/>
                    </a:lnTo>
                    <a:lnTo>
                      <a:pt x="156" y="123"/>
                    </a:lnTo>
                    <a:lnTo>
                      <a:pt x="143" y="114"/>
                    </a:lnTo>
                    <a:lnTo>
                      <a:pt x="135" y="108"/>
                    </a:lnTo>
                    <a:lnTo>
                      <a:pt x="130" y="99"/>
                    </a:lnTo>
                    <a:lnTo>
                      <a:pt x="126" y="86"/>
                    </a:lnTo>
                    <a:lnTo>
                      <a:pt x="125" y="74"/>
                    </a:lnTo>
                    <a:lnTo>
                      <a:pt x="123" y="69"/>
                    </a:lnTo>
                    <a:lnTo>
                      <a:pt x="119" y="63"/>
                    </a:lnTo>
                    <a:lnTo>
                      <a:pt x="113" y="56"/>
                    </a:lnTo>
                    <a:lnTo>
                      <a:pt x="109" y="53"/>
                    </a:lnTo>
                    <a:lnTo>
                      <a:pt x="109" y="48"/>
                    </a:lnTo>
                    <a:lnTo>
                      <a:pt x="111" y="40"/>
                    </a:lnTo>
                    <a:lnTo>
                      <a:pt x="114" y="36"/>
                    </a:lnTo>
                    <a:lnTo>
                      <a:pt x="116" y="31"/>
                    </a:lnTo>
                    <a:lnTo>
                      <a:pt x="119" y="24"/>
                    </a:lnTo>
                    <a:lnTo>
                      <a:pt x="116" y="15"/>
                    </a:lnTo>
                    <a:lnTo>
                      <a:pt x="115" y="9"/>
                    </a:lnTo>
                    <a:lnTo>
                      <a:pt x="111" y="4"/>
                    </a:lnTo>
                    <a:lnTo>
                      <a:pt x="105" y="1"/>
                    </a:lnTo>
                    <a:lnTo>
                      <a:pt x="96" y="0"/>
                    </a:lnTo>
                    <a:lnTo>
                      <a:pt x="90" y="3"/>
                    </a:lnTo>
                    <a:lnTo>
                      <a:pt x="86" y="6"/>
                    </a:lnTo>
                    <a:lnTo>
                      <a:pt x="84" y="13"/>
                    </a:lnTo>
                    <a:lnTo>
                      <a:pt x="83" y="18"/>
                    </a:lnTo>
                    <a:lnTo>
                      <a:pt x="84" y="23"/>
                    </a:lnTo>
                    <a:lnTo>
                      <a:pt x="86" y="30"/>
                    </a:lnTo>
                    <a:lnTo>
                      <a:pt x="88" y="35"/>
                    </a:lnTo>
                    <a:lnTo>
                      <a:pt x="89" y="40"/>
                    </a:lnTo>
                    <a:lnTo>
                      <a:pt x="88" y="46"/>
                    </a:lnTo>
                    <a:lnTo>
                      <a:pt x="84" y="51"/>
                    </a:lnTo>
                    <a:lnTo>
                      <a:pt x="78" y="56"/>
                    </a:lnTo>
                    <a:lnTo>
                      <a:pt x="70" y="60"/>
                    </a:lnTo>
                    <a:lnTo>
                      <a:pt x="65" y="64"/>
                    </a:lnTo>
                    <a:lnTo>
                      <a:pt x="60" y="69"/>
                    </a:lnTo>
                    <a:lnTo>
                      <a:pt x="55" y="75"/>
                    </a:lnTo>
                    <a:lnTo>
                      <a:pt x="50" y="86"/>
                    </a:lnTo>
                    <a:lnTo>
                      <a:pt x="46" y="99"/>
                    </a:lnTo>
                    <a:lnTo>
                      <a:pt x="43" y="109"/>
                    </a:lnTo>
                    <a:lnTo>
                      <a:pt x="41" y="121"/>
                    </a:lnTo>
                    <a:lnTo>
                      <a:pt x="40" y="136"/>
                    </a:lnTo>
                    <a:lnTo>
                      <a:pt x="40" y="145"/>
                    </a:lnTo>
                    <a:lnTo>
                      <a:pt x="40" y="153"/>
                    </a:lnTo>
                    <a:lnTo>
                      <a:pt x="41" y="158"/>
                    </a:lnTo>
                    <a:lnTo>
                      <a:pt x="44" y="160"/>
                    </a:lnTo>
                    <a:lnTo>
                      <a:pt x="49" y="161"/>
                    </a:lnTo>
                    <a:lnTo>
                      <a:pt x="51" y="160"/>
                    </a:lnTo>
                    <a:lnTo>
                      <a:pt x="53" y="158"/>
                    </a:lnTo>
                    <a:lnTo>
                      <a:pt x="53" y="148"/>
                    </a:lnTo>
                    <a:lnTo>
                      <a:pt x="53" y="133"/>
                    </a:lnTo>
                    <a:lnTo>
                      <a:pt x="54" y="123"/>
                    </a:lnTo>
                    <a:lnTo>
                      <a:pt x="55" y="116"/>
                    </a:lnTo>
                    <a:lnTo>
                      <a:pt x="59" y="110"/>
                    </a:lnTo>
                    <a:lnTo>
                      <a:pt x="64" y="109"/>
                    </a:lnTo>
                    <a:lnTo>
                      <a:pt x="69" y="110"/>
                    </a:lnTo>
                    <a:lnTo>
                      <a:pt x="70" y="114"/>
                    </a:lnTo>
                    <a:lnTo>
                      <a:pt x="69" y="125"/>
                    </a:lnTo>
                    <a:lnTo>
                      <a:pt x="68" y="140"/>
                    </a:lnTo>
                    <a:lnTo>
                      <a:pt x="65" y="154"/>
                    </a:lnTo>
                    <a:lnTo>
                      <a:pt x="61" y="166"/>
                    </a:lnTo>
                    <a:lnTo>
                      <a:pt x="58" y="183"/>
                    </a:lnTo>
                    <a:lnTo>
                      <a:pt x="53" y="196"/>
                    </a:lnTo>
                    <a:lnTo>
                      <a:pt x="41" y="214"/>
                    </a:lnTo>
                    <a:lnTo>
                      <a:pt x="33" y="225"/>
                    </a:lnTo>
                    <a:lnTo>
                      <a:pt x="18" y="243"/>
                    </a:lnTo>
                    <a:lnTo>
                      <a:pt x="8" y="255"/>
                    </a:lnTo>
                    <a:lnTo>
                      <a:pt x="0" y="266"/>
                    </a:lnTo>
                    <a:lnTo>
                      <a:pt x="0" y="271"/>
                    </a:lnTo>
                    <a:lnTo>
                      <a:pt x="8" y="280"/>
                    </a:lnTo>
                    <a:lnTo>
                      <a:pt x="19" y="290"/>
                    </a:lnTo>
                    <a:lnTo>
                      <a:pt x="30" y="290"/>
                    </a:lnTo>
                    <a:lnTo>
                      <a:pt x="33" y="288"/>
                    </a:lnTo>
                    <a:lnTo>
                      <a:pt x="28" y="281"/>
                    </a:lnTo>
                    <a:lnTo>
                      <a:pt x="23" y="275"/>
                    </a:lnTo>
                    <a:lnTo>
                      <a:pt x="23" y="270"/>
                    </a:lnTo>
                    <a:lnTo>
                      <a:pt x="30" y="259"/>
                    </a:lnTo>
                    <a:lnTo>
                      <a:pt x="43" y="246"/>
                    </a:lnTo>
                    <a:lnTo>
                      <a:pt x="61" y="223"/>
                    </a:lnTo>
                    <a:lnTo>
                      <a:pt x="78" y="203"/>
                    </a:lnTo>
                    <a:lnTo>
                      <a:pt x="84" y="196"/>
                    </a:lnTo>
                    <a:lnTo>
                      <a:pt x="88" y="191"/>
                    </a:lnTo>
                    <a:lnTo>
                      <a:pt x="95" y="190"/>
                    </a:lnTo>
                    <a:lnTo>
                      <a:pt x="101" y="194"/>
                    </a:lnTo>
                    <a:lnTo>
                      <a:pt x="109" y="199"/>
                    </a:lnTo>
                    <a:lnTo>
                      <a:pt x="124" y="219"/>
                    </a:lnTo>
                    <a:lnTo>
                      <a:pt x="141" y="243"/>
                    </a:lnTo>
                    <a:lnTo>
                      <a:pt x="158" y="266"/>
                    </a:lnTo>
                    <a:lnTo>
                      <a:pt x="168" y="280"/>
                    </a:lnTo>
                    <a:lnTo>
                      <a:pt x="171" y="283"/>
                    </a:lnTo>
                    <a:lnTo>
                      <a:pt x="178" y="283"/>
                    </a:lnTo>
                    <a:lnTo>
                      <a:pt x="184" y="278"/>
                    </a:lnTo>
                    <a:lnTo>
                      <a:pt x="191" y="273"/>
                    </a:lnTo>
                    <a:lnTo>
                      <a:pt x="198" y="268"/>
                    </a:lnTo>
                  </a:path>
                </a:pathLst>
              </a:custGeom>
              <a:solidFill>
                <a:srgbClr val="CECECE"/>
              </a:solidFill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6" name="Group 80"/>
              <p:cNvGrpSpPr>
                <a:grpSpLocks/>
              </p:cNvGrpSpPr>
              <p:nvPr/>
            </p:nvGrpSpPr>
            <p:grpSpPr bwMode="auto">
              <a:xfrm>
                <a:off x="1597" y="1576"/>
                <a:ext cx="259" cy="310"/>
                <a:chOff x="1597" y="1576"/>
                <a:chExt cx="259" cy="310"/>
              </a:xfrm>
            </p:grpSpPr>
            <p:grpSp>
              <p:nvGrpSpPr>
                <p:cNvPr id="17" name="Group 81"/>
                <p:cNvGrpSpPr>
                  <a:grpSpLocks/>
                </p:cNvGrpSpPr>
                <p:nvPr/>
              </p:nvGrpSpPr>
              <p:grpSpPr bwMode="auto">
                <a:xfrm>
                  <a:off x="1597" y="1576"/>
                  <a:ext cx="259" cy="310"/>
                  <a:chOff x="1597" y="1576"/>
                  <a:chExt cx="259" cy="310"/>
                </a:xfrm>
              </p:grpSpPr>
              <p:sp>
                <p:nvSpPr>
                  <p:cNvPr id="2718802" name="AutoShape 82"/>
                  <p:cNvSpPr>
                    <a:spLocks noChangeArrowheads="1"/>
                  </p:cNvSpPr>
                  <p:nvPr/>
                </p:nvSpPr>
                <p:spPr bwMode="auto">
                  <a:xfrm>
                    <a:off x="1597" y="1626"/>
                    <a:ext cx="259" cy="260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18803" name="AutoShape 83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1576"/>
                    <a:ext cx="196" cy="46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18804" name="Oval 84"/>
                <p:cNvSpPr>
                  <a:spLocks noChangeArrowheads="1"/>
                </p:cNvSpPr>
                <p:nvPr/>
              </p:nvSpPr>
              <p:spPr bwMode="auto">
                <a:xfrm>
                  <a:off x="1679" y="1602"/>
                  <a:ext cx="27" cy="8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8805" name="AutoShape 85"/>
                <p:cNvSpPr>
                  <a:spLocks noChangeArrowheads="1"/>
                </p:cNvSpPr>
                <p:nvPr/>
              </p:nvSpPr>
              <p:spPr bwMode="auto">
                <a:xfrm>
                  <a:off x="1628" y="1750"/>
                  <a:ext cx="137" cy="55"/>
                </a:xfrm>
                <a:prstGeom prst="octagon">
                  <a:avLst>
                    <a:gd name="adj" fmla="val 29282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86"/>
          <p:cNvGrpSpPr>
            <a:grpSpLocks/>
          </p:cNvGrpSpPr>
          <p:nvPr/>
        </p:nvGrpSpPr>
        <p:grpSpPr bwMode="auto">
          <a:xfrm>
            <a:off x="1581150" y="1239838"/>
            <a:ext cx="7115175" cy="1268412"/>
            <a:chOff x="996" y="781"/>
            <a:chExt cx="4482" cy="799"/>
          </a:xfrm>
        </p:grpSpPr>
        <p:sp>
          <p:nvSpPr>
            <p:cNvPr id="2718807" name="Rectangle 87"/>
            <p:cNvSpPr>
              <a:spLocks noChangeArrowheads="1"/>
            </p:cNvSpPr>
            <p:nvPr/>
          </p:nvSpPr>
          <p:spPr bwMode="auto">
            <a:xfrm>
              <a:off x="4026" y="787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12</a:t>
              </a:r>
            </a:p>
          </p:txBody>
        </p:sp>
        <p:sp>
          <p:nvSpPr>
            <p:cNvPr id="2718808" name="Rectangle 88"/>
            <p:cNvSpPr>
              <a:spLocks noChangeArrowheads="1"/>
            </p:cNvSpPr>
            <p:nvPr/>
          </p:nvSpPr>
          <p:spPr bwMode="auto">
            <a:xfrm>
              <a:off x="4905" y="781"/>
              <a:ext cx="57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2 AM</a:t>
              </a:r>
            </a:p>
          </p:txBody>
        </p:sp>
        <p:sp>
          <p:nvSpPr>
            <p:cNvPr id="2718809" name="Rectangle 89"/>
            <p:cNvSpPr>
              <a:spLocks noChangeArrowheads="1"/>
            </p:cNvSpPr>
            <p:nvPr/>
          </p:nvSpPr>
          <p:spPr bwMode="auto">
            <a:xfrm>
              <a:off x="996" y="791"/>
              <a:ext cx="56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  <a:latin typeface="FranklinGothic" charset="0"/>
                </a:rPr>
                <a:t>6 PM</a:t>
              </a:r>
            </a:p>
          </p:txBody>
        </p:sp>
        <p:sp>
          <p:nvSpPr>
            <p:cNvPr id="2718810" name="Line 90"/>
            <p:cNvSpPr>
              <a:spLocks noChangeShapeType="1"/>
            </p:cNvSpPr>
            <p:nvPr/>
          </p:nvSpPr>
          <p:spPr bwMode="auto">
            <a:xfrm>
              <a:off x="1181" y="1015"/>
              <a:ext cx="0" cy="1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11" name="Rectangle 91"/>
            <p:cNvSpPr>
              <a:spLocks noChangeArrowheads="1"/>
            </p:cNvSpPr>
            <p:nvPr/>
          </p:nvSpPr>
          <p:spPr bwMode="auto">
            <a:xfrm>
              <a:off x="1604" y="804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  <a:latin typeface="FranklinGothic" charset="0"/>
                </a:rPr>
                <a:t>7</a:t>
              </a:r>
            </a:p>
          </p:txBody>
        </p:sp>
        <p:sp>
          <p:nvSpPr>
            <p:cNvPr id="2718812" name="Rectangle 92"/>
            <p:cNvSpPr>
              <a:spLocks noChangeArrowheads="1"/>
            </p:cNvSpPr>
            <p:nvPr/>
          </p:nvSpPr>
          <p:spPr bwMode="auto">
            <a:xfrm>
              <a:off x="2092" y="798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8</a:t>
              </a:r>
            </a:p>
          </p:txBody>
        </p:sp>
        <p:sp>
          <p:nvSpPr>
            <p:cNvPr id="2718813" name="Rectangle 93"/>
            <p:cNvSpPr>
              <a:spLocks noChangeArrowheads="1"/>
            </p:cNvSpPr>
            <p:nvPr/>
          </p:nvSpPr>
          <p:spPr bwMode="auto">
            <a:xfrm>
              <a:off x="2604" y="815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  <a:latin typeface="FranklinGothic" charset="0"/>
                </a:rPr>
                <a:t>9</a:t>
              </a:r>
            </a:p>
          </p:txBody>
        </p:sp>
        <p:sp>
          <p:nvSpPr>
            <p:cNvPr id="2718814" name="Rectangle 94"/>
            <p:cNvSpPr>
              <a:spLocks noChangeArrowheads="1"/>
            </p:cNvSpPr>
            <p:nvPr/>
          </p:nvSpPr>
          <p:spPr bwMode="auto">
            <a:xfrm>
              <a:off x="3065" y="806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10</a:t>
              </a:r>
            </a:p>
          </p:txBody>
        </p:sp>
        <p:sp>
          <p:nvSpPr>
            <p:cNvPr id="2718815" name="Rectangle 95"/>
            <p:cNvSpPr>
              <a:spLocks noChangeArrowheads="1"/>
            </p:cNvSpPr>
            <p:nvPr/>
          </p:nvSpPr>
          <p:spPr bwMode="auto">
            <a:xfrm>
              <a:off x="3570" y="804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11</a:t>
              </a:r>
            </a:p>
          </p:txBody>
        </p:sp>
        <p:sp>
          <p:nvSpPr>
            <p:cNvPr id="2718816" name="Rectangle 96"/>
            <p:cNvSpPr>
              <a:spLocks noChangeArrowheads="1"/>
            </p:cNvSpPr>
            <p:nvPr/>
          </p:nvSpPr>
          <p:spPr bwMode="auto">
            <a:xfrm>
              <a:off x="4591" y="797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1</a:t>
              </a:r>
            </a:p>
          </p:txBody>
        </p:sp>
        <p:sp>
          <p:nvSpPr>
            <p:cNvPr id="2718817" name="Line 97"/>
            <p:cNvSpPr>
              <a:spLocks noChangeShapeType="1"/>
            </p:cNvSpPr>
            <p:nvPr/>
          </p:nvSpPr>
          <p:spPr bwMode="auto">
            <a:xfrm>
              <a:off x="1188" y="1108"/>
              <a:ext cx="40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18" name="Rectangle 98"/>
            <p:cNvSpPr>
              <a:spLocks noChangeArrowheads="1"/>
            </p:cNvSpPr>
            <p:nvPr/>
          </p:nvSpPr>
          <p:spPr bwMode="auto">
            <a:xfrm>
              <a:off x="3512" y="1202"/>
              <a:ext cx="54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Time</a:t>
              </a:r>
            </a:p>
          </p:txBody>
        </p:sp>
        <p:sp>
          <p:nvSpPr>
            <p:cNvPr id="2718819" name="Line 99"/>
            <p:cNvSpPr>
              <a:spLocks noChangeShapeType="1"/>
            </p:cNvSpPr>
            <p:nvPr/>
          </p:nvSpPr>
          <p:spPr bwMode="auto">
            <a:xfrm flipH="1">
              <a:off x="1675" y="1181"/>
              <a:ext cx="17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20" name="Line 100"/>
            <p:cNvSpPr>
              <a:spLocks noChangeShapeType="1"/>
            </p:cNvSpPr>
            <p:nvPr/>
          </p:nvSpPr>
          <p:spPr bwMode="auto">
            <a:xfrm flipH="1">
              <a:off x="1928" y="1181"/>
              <a:ext cx="17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21" name="Line 101"/>
            <p:cNvSpPr>
              <a:spLocks noChangeShapeType="1"/>
            </p:cNvSpPr>
            <p:nvPr/>
          </p:nvSpPr>
          <p:spPr bwMode="auto">
            <a:xfrm flipH="1">
              <a:off x="2180" y="1181"/>
              <a:ext cx="17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22" name="Line 102"/>
            <p:cNvSpPr>
              <a:spLocks noChangeShapeType="1"/>
            </p:cNvSpPr>
            <p:nvPr/>
          </p:nvSpPr>
          <p:spPr bwMode="auto">
            <a:xfrm>
              <a:off x="1691" y="1253"/>
              <a:ext cx="23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23" name="Line 103"/>
            <p:cNvSpPr>
              <a:spLocks noChangeShapeType="1"/>
            </p:cNvSpPr>
            <p:nvPr/>
          </p:nvSpPr>
          <p:spPr bwMode="auto">
            <a:xfrm flipH="1">
              <a:off x="1928" y="1181"/>
              <a:ext cx="17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24" name="Line 104"/>
            <p:cNvSpPr>
              <a:spLocks noChangeShapeType="1"/>
            </p:cNvSpPr>
            <p:nvPr/>
          </p:nvSpPr>
          <p:spPr bwMode="auto">
            <a:xfrm flipH="1">
              <a:off x="2180" y="1181"/>
              <a:ext cx="17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25" name="Rectangle 105"/>
            <p:cNvSpPr>
              <a:spLocks noChangeArrowheads="1"/>
            </p:cNvSpPr>
            <p:nvPr/>
          </p:nvSpPr>
          <p:spPr bwMode="auto">
            <a:xfrm>
              <a:off x="2159" y="128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8826" name="Line 106"/>
            <p:cNvSpPr>
              <a:spLocks noChangeShapeType="1"/>
            </p:cNvSpPr>
            <p:nvPr/>
          </p:nvSpPr>
          <p:spPr bwMode="auto">
            <a:xfrm flipH="1">
              <a:off x="2432" y="1181"/>
              <a:ext cx="17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27" name="Line 107"/>
            <p:cNvSpPr>
              <a:spLocks noChangeShapeType="1"/>
            </p:cNvSpPr>
            <p:nvPr/>
          </p:nvSpPr>
          <p:spPr bwMode="auto">
            <a:xfrm>
              <a:off x="1942" y="1253"/>
              <a:ext cx="23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28" name="Line 108"/>
            <p:cNvSpPr>
              <a:spLocks noChangeShapeType="1"/>
            </p:cNvSpPr>
            <p:nvPr/>
          </p:nvSpPr>
          <p:spPr bwMode="auto">
            <a:xfrm flipH="1">
              <a:off x="2180" y="1181"/>
              <a:ext cx="17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29" name="Line 109"/>
            <p:cNvSpPr>
              <a:spLocks noChangeShapeType="1"/>
            </p:cNvSpPr>
            <p:nvPr/>
          </p:nvSpPr>
          <p:spPr bwMode="auto">
            <a:xfrm flipH="1">
              <a:off x="2432" y="1181"/>
              <a:ext cx="17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30" name="Line 110"/>
            <p:cNvSpPr>
              <a:spLocks noChangeShapeType="1"/>
            </p:cNvSpPr>
            <p:nvPr/>
          </p:nvSpPr>
          <p:spPr bwMode="auto">
            <a:xfrm>
              <a:off x="2195" y="1253"/>
              <a:ext cx="23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31" name="Line 111"/>
            <p:cNvSpPr>
              <a:spLocks noChangeShapeType="1"/>
            </p:cNvSpPr>
            <p:nvPr/>
          </p:nvSpPr>
          <p:spPr bwMode="auto">
            <a:xfrm>
              <a:off x="1694" y="1208"/>
              <a:ext cx="224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32" name="Line 112"/>
            <p:cNvSpPr>
              <a:spLocks noChangeShapeType="1"/>
            </p:cNvSpPr>
            <p:nvPr/>
          </p:nvSpPr>
          <p:spPr bwMode="auto">
            <a:xfrm>
              <a:off x="1948" y="1208"/>
              <a:ext cx="224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33" name="Line 113"/>
            <p:cNvSpPr>
              <a:spLocks noChangeShapeType="1"/>
            </p:cNvSpPr>
            <p:nvPr/>
          </p:nvSpPr>
          <p:spPr bwMode="auto">
            <a:xfrm>
              <a:off x="1188" y="1208"/>
              <a:ext cx="226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34" name="Rectangle 114"/>
            <p:cNvSpPr>
              <a:spLocks noChangeArrowheads="1"/>
            </p:cNvSpPr>
            <p:nvPr/>
          </p:nvSpPr>
          <p:spPr bwMode="auto">
            <a:xfrm>
              <a:off x="1160" y="128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8835" name="Rectangle 115"/>
            <p:cNvSpPr>
              <a:spLocks noChangeArrowheads="1"/>
            </p:cNvSpPr>
            <p:nvPr/>
          </p:nvSpPr>
          <p:spPr bwMode="auto">
            <a:xfrm>
              <a:off x="1387" y="128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8836" name="Line 116"/>
            <p:cNvSpPr>
              <a:spLocks noChangeShapeType="1"/>
            </p:cNvSpPr>
            <p:nvPr/>
          </p:nvSpPr>
          <p:spPr bwMode="auto">
            <a:xfrm>
              <a:off x="1437" y="1253"/>
              <a:ext cx="2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37" name="Rectangle 117"/>
            <p:cNvSpPr>
              <a:spLocks noChangeArrowheads="1"/>
            </p:cNvSpPr>
            <p:nvPr/>
          </p:nvSpPr>
          <p:spPr bwMode="auto">
            <a:xfrm>
              <a:off x="1907" y="128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8838" name="Rectangle 118"/>
            <p:cNvSpPr>
              <a:spLocks noChangeArrowheads="1"/>
            </p:cNvSpPr>
            <p:nvPr/>
          </p:nvSpPr>
          <p:spPr bwMode="auto">
            <a:xfrm>
              <a:off x="1649" y="128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8839" name="Line 119"/>
            <p:cNvSpPr>
              <a:spLocks noChangeShapeType="1"/>
            </p:cNvSpPr>
            <p:nvPr/>
          </p:nvSpPr>
          <p:spPr bwMode="auto">
            <a:xfrm>
              <a:off x="1697" y="1303"/>
              <a:ext cx="220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40" name="Line 120"/>
            <p:cNvSpPr>
              <a:spLocks noChangeShapeType="1"/>
            </p:cNvSpPr>
            <p:nvPr/>
          </p:nvSpPr>
          <p:spPr bwMode="auto">
            <a:xfrm>
              <a:off x="1948" y="1347"/>
              <a:ext cx="222" cy="1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41" name="Line 121"/>
            <p:cNvSpPr>
              <a:spLocks noChangeShapeType="1"/>
            </p:cNvSpPr>
            <p:nvPr/>
          </p:nvSpPr>
          <p:spPr bwMode="auto">
            <a:xfrm>
              <a:off x="1948" y="1304"/>
              <a:ext cx="222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42" name="Line 122"/>
            <p:cNvSpPr>
              <a:spLocks noChangeShapeType="1"/>
            </p:cNvSpPr>
            <p:nvPr/>
          </p:nvSpPr>
          <p:spPr bwMode="auto">
            <a:xfrm>
              <a:off x="2201" y="1303"/>
              <a:ext cx="222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43" name="Line 123"/>
            <p:cNvSpPr>
              <a:spLocks noChangeShapeType="1"/>
            </p:cNvSpPr>
            <p:nvPr/>
          </p:nvSpPr>
          <p:spPr bwMode="auto">
            <a:xfrm>
              <a:off x="2200" y="1347"/>
              <a:ext cx="223" cy="1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44" name="Line 124"/>
            <p:cNvSpPr>
              <a:spLocks noChangeShapeType="1"/>
            </p:cNvSpPr>
            <p:nvPr/>
          </p:nvSpPr>
          <p:spPr bwMode="auto">
            <a:xfrm>
              <a:off x="2454" y="1303"/>
              <a:ext cx="222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45" name="Line 125"/>
            <p:cNvSpPr>
              <a:spLocks noChangeShapeType="1"/>
            </p:cNvSpPr>
            <p:nvPr/>
          </p:nvSpPr>
          <p:spPr bwMode="auto">
            <a:xfrm>
              <a:off x="2452" y="1347"/>
              <a:ext cx="224" cy="1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46" name="Line 126"/>
            <p:cNvSpPr>
              <a:spLocks noChangeShapeType="1"/>
            </p:cNvSpPr>
            <p:nvPr/>
          </p:nvSpPr>
          <p:spPr bwMode="auto">
            <a:xfrm>
              <a:off x="2706" y="1347"/>
              <a:ext cx="222" cy="1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47" name="Line 127"/>
            <p:cNvSpPr>
              <a:spLocks noChangeShapeType="1"/>
            </p:cNvSpPr>
            <p:nvPr/>
          </p:nvSpPr>
          <p:spPr bwMode="auto">
            <a:xfrm>
              <a:off x="1442" y="1208"/>
              <a:ext cx="225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48" name="Rectangle 128"/>
            <p:cNvSpPr>
              <a:spLocks noChangeArrowheads="1"/>
            </p:cNvSpPr>
            <p:nvPr/>
          </p:nvSpPr>
          <p:spPr bwMode="auto">
            <a:xfrm>
              <a:off x="2402" y="1294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8849" name="Rectangle 129"/>
            <p:cNvSpPr>
              <a:spLocks noChangeArrowheads="1"/>
            </p:cNvSpPr>
            <p:nvPr/>
          </p:nvSpPr>
          <p:spPr bwMode="auto">
            <a:xfrm>
              <a:off x="2655" y="1294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8850" name="Line 130"/>
            <p:cNvSpPr>
              <a:spLocks noChangeShapeType="1"/>
            </p:cNvSpPr>
            <p:nvPr/>
          </p:nvSpPr>
          <p:spPr bwMode="auto">
            <a:xfrm flipH="1">
              <a:off x="2432" y="1181"/>
              <a:ext cx="17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51" name="Line 131"/>
            <p:cNvSpPr>
              <a:spLocks noChangeShapeType="1"/>
            </p:cNvSpPr>
            <p:nvPr/>
          </p:nvSpPr>
          <p:spPr bwMode="auto">
            <a:xfrm>
              <a:off x="1430" y="1181"/>
              <a:ext cx="0" cy="1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52" name="Line 132"/>
            <p:cNvSpPr>
              <a:spLocks noChangeShapeType="1"/>
            </p:cNvSpPr>
            <p:nvPr/>
          </p:nvSpPr>
          <p:spPr bwMode="auto">
            <a:xfrm>
              <a:off x="1684" y="1181"/>
              <a:ext cx="0" cy="1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53" name="Line 133"/>
            <p:cNvSpPr>
              <a:spLocks noChangeShapeType="1"/>
            </p:cNvSpPr>
            <p:nvPr/>
          </p:nvSpPr>
          <p:spPr bwMode="auto">
            <a:xfrm>
              <a:off x="1936" y="1181"/>
              <a:ext cx="0" cy="1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54" name="Line 134"/>
            <p:cNvSpPr>
              <a:spLocks noChangeShapeType="1"/>
            </p:cNvSpPr>
            <p:nvPr/>
          </p:nvSpPr>
          <p:spPr bwMode="auto">
            <a:xfrm>
              <a:off x="2188" y="1181"/>
              <a:ext cx="0" cy="1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55" name="Line 135"/>
            <p:cNvSpPr>
              <a:spLocks noChangeShapeType="1"/>
            </p:cNvSpPr>
            <p:nvPr/>
          </p:nvSpPr>
          <p:spPr bwMode="auto">
            <a:xfrm flipH="1">
              <a:off x="2684" y="1181"/>
              <a:ext cx="17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56" name="Line 136"/>
            <p:cNvSpPr>
              <a:spLocks noChangeShapeType="1"/>
            </p:cNvSpPr>
            <p:nvPr/>
          </p:nvSpPr>
          <p:spPr bwMode="auto">
            <a:xfrm flipH="1">
              <a:off x="2938" y="1181"/>
              <a:ext cx="17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7418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872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09" y="-55028"/>
            <a:ext cx="8229600" cy="1143000"/>
          </a:xfrm>
        </p:spPr>
        <p:txBody>
          <a:bodyPr/>
          <a:lstStyle/>
          <a:p>
            <a:r>
              <a:rPr lang="en-US" sz="4000" dirty="0" err="1" smtClean="0">
                <a:latin typeface="Calibri" charset="0"/>
                <a:ea typeface="ＭＳ Ｐゴシック" charset="0"/>
                <a:cs typeface="ＭＳ Ｐゴシック" charset="0"/>
              </a:rPr>
              <a:t>Datapath</a:t>
            </a: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Control Signals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84909" y="894298"/>
            <a:ext cx="4038600" cy="1512887"/>
          </a:xfrm>
        </p:spPr>
        <p:txBody>
          <a:bodyPr/>
          <a:lstStyle/>
          <a:p>
            <a:pPr>
              <a:spcBef>
                <a:spcPct val="0"/>
              </a:spcBef>
              <a:tabLst>
                <a:tab pos="1600200" algn="l"/>
              </a:tabLst>
            </a:pPr>
            <a:r>
              <a:rPr lang="en-US" sz="2000" dirty="0" err="1">
                <a:latin typeface="Calibri" charset="0"/>
                <a:ea typeface="ＭＳ Ｐゴシック" charset="0"/>
                <a:cs typeface="ＭＳ Ｐゴシック" charset="0"/>
              </a:rPr>
              <a:t>ExtOp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:	</a:t>
            </a:r>
            <a:r>
              <a:rPr lang="ja-JP" altLang="en-US" sz="2000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zero</a:t>
            </a:r>
            <a:r>
              <a:rPr lang="ja-JP" altLang="en-US" sz="2000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ja-JP" altLang="en-US" sz="2000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sign</a:t>
            </a:r>
            <a:r>
              <a:rPr lang="ja-JP" altLang="en-US" sz="2000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tabLst>
                <a:tab pos="1600200" algn="l"/>
              </a:tabLst>
            </a:pPr>
            <a:r>
              <a:rPr lang="en-US" sz="2000" dirty="0" err="1">
                <a:latin typeface="Calibri" charset="0"/>
                <a:ea typeface="ＭＳ Ｐゴシック" charset="0"/>
                <a:cs typeface="ＭＳ Ｐゴシック" charset="0"/>
              </a:rPr>
              <a:t>ALUsrc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:	0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Calibri" charset="0"/>
                <a:ea typeface="ＭＳ Ｐゴシック" charset="0"/>
                <a:cs typeface="ＭＳ Ｐゴシック" charset="0"/>
              </a:rPr>
              <a:t>regB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; </a:t>
            </a:r>
            <a:b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	1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Calibri" charset="0"/>
                <a:ea typeface="ＭＳ Ｐゴシック" charset="0"/>
                <a:cs typeface="ＭＳ Ｐゴシック" charset="0"/>
              </a:rPr>
              <a:t>immed</a:t>
            </a: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tabLst>
                <a:tab pos="1600200" algn="l"/>
              </a:tabLst>
            </a:pPr>
            <a:r>
              <a:rPr lang="en-US" sz="2000" dirty="0" err="1">
                <a:latin typeface="Calibri" charset="0"/>
                <a:ea typeface="ＭＳ Ｐゴシック" charset="0"/>
                <a:cs typeface="ＭＳ Ｐゴシック" charset="0"/>
              </a:rPr>
              <a:t>ALUctr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:	</a:t>
            </a:r>
            <a:r>
              <a:rPr lang="ja-JP" altLang="en-US" sz="2000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ADD</a:t>
            </a:r>
            <a:r>
              <a:rPr lang="ja-JP" altLang="en-US" sz="2000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ja-JP" altLang="en-US" sz="2000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SUB</a:t>
            </a:r>
            <a:r>
              <a:rPr lang="ja-JP" altLang="en-US" sz="2000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ja-JP" altLang="en-US" sz="2000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OR</a:t>
            </a:r>
            <a:r>
              <a:rPr lang="ja-JP" altLang="en-US" sz="2000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5" name="Content Placeholder 104"/>
          <p:cNvSpPr>
            <a:spLocks noGrp="1"/>
          </p:cNvSpPr>
          <p:nvPr>
            <p:ph sz="half" idx="2"/>
          </p:nvPr>
        </p:nvSpPr>
        <p:spPr>
          <a:xfrm>
            <a:off x="4675909" y="894298"/>
            <a:ext cx="4038600" cy="1528762"/>
          </a:xfrm>
        </p:spPr>
        <p:txBody>
          <a:bodyPr/>
          <a:lstStyle/>
          <a:p>
            <a:pPr marL="203200" indent="-203200">
              <a:lnSpc>
                <a:spcPct val="75000"/>
              </a:lnSpc>
              <a:spcBef>
                <a:spcPct val="30000"/>
              </a:spcBef>
              <a:tabLst>
                <a:tab pos="1600200" algn="l"/>
              </a:tabLst>
            </a:pPr>
            <a:r>
              <a:rPr lang="en-US" sz="2000" dirty="0" err="1">
                <a:latin typeface="Calibri" charset="0"/>
                <a:ea typeface="ＭＳ Ｐゴシック" charset="0"/>
                <a:cs typeface="ＭＳ Ｐゴシック" charset="0"/>
              </a:rPr>
              <a:t>MemWr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:	1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 write memory</a:t>
            </a:r>
          </a:p>
          <a:p>
            <a:pPr marL="203200" indent="-203200">
              <a:lnSpc>
                <a:spcPct val="75000"/>
              </a:lnSpc>
              <a:spcBef>
                <a:spcPct val="30000"/>
              </a:spcBef>
              <a:tabLst>
                <a:tab pos="1600200" algn="l"/>
              </a:tabLst>
            </a:pPr>
            <a:r>
              <a:rPr lang="en-US" sz="2000" dirty="0" err="1">
                <a:latin typeface="Calibri" charset="0"/>
                <a:ea typeface="ＭＳ Ｐゴシック" charset="0"/>
                <a:cs typeface="ＭＳ Ｐゴシック" charset="0"/>
              </a:rPr>
              <a:t>MemtoReg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:   0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 ALU; 1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Mem</a:t>
            </a:r>
            <a:endParaRPr lang="en-US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03200" indent="-203200">
              <a:lnSpc>
                <a:spcPct val="75000"/>
              </a:lnSpc>
              <a:spcBef>
                <a:spcPct val="30000"/>
              </a:spcBef>
              <a:tabLst>
                <a:tab pos="1600200" algn="l"/>
              </a:tabLst>
            </a:pPr>
            <a:r>
              <a:rPr lang="en-US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nPC_sel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:	0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ja-JP" alt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000" dirty="0" smtClean="0">
                <a:latin typeface="Calibri" charset="0"/>
                <a:ea typeface="ＭＳ Ｐゴシック" charset="0"/>
                <a:cs typeface="ＭＳ Ｐゴシック" charset="0"/>
              </a:rPr>
              <a:t>+4</a:t>
            </a:r>
            <a:r>
              <a:rPr lang="ja-JP" alt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; 1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ja-JP" alt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br</a:t>
            </a:r>
            <a:r>
              <a:rPr lang="ja-JP" alt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03200" indent="-203200">
              <a:lnSpc>
                <a:spcPct val="75000"/>
              </a:lnSpc>
              <a:spcBef>
                <a:spcPct val="30000"/>
              </a:spcBef>
              <a:tabLst>
                <a:tab pos="1600200" algn="l"/>
              </a:tabLst>
            </a:pPr>
            <a:r>
              <a:rPr lang="en-US" sz="2000" dirty="0" err="1">
                <a:latin typeface="Calibri" charset="0"/>
                <a:ea typeface="ＭＳ Ｐゴシック" charset="0"/>
                <a:cs typeface="ＭＳ Ｐゴシック" charset="0"/>
              </a:rPr>
              <a:t>RegDst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:	0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ja-JP" alt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rt</a:t>
            </a:r>
            <a:r>
              <a:rPr lang="ja-JP" alt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; 1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ja-JP" alt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rd</a:t>
            </a:r>
            <a:r>
              <a:rPr lang="ja-JP" alt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03200" indent="-203200">
              <a:lnSpc>
                <a:spcPct val="75000"/>
              </a:lnSpc>
              <a:spcBef>
                <a:spcPct val="30000"/>
              </a:spcBef>
              <a:tabLst>
                <a:tab pos="1600200" algn="l"/>
              </a:tabLst>
            </a:pPr>
            <a:r>
              <a:rPr lang="en-US" sz="2000" dirty="0" err="1">
                <a:latin typeface="Calibri" charset="0"/>
                <a:ea typeface="ＭＳ Ｐゴシック" charset="0"/>
                <a:cs typeface="ＭＳ Ｐゴシック" charset="0"/>
              </a:rPr>
              <a:t>RegWr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:	1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 write register</a:t>
            </a:r>
          </a:p>
          <a:p>
            <a:pPr marL="203200" indent="-203200">
              <a:tabLst>
                <a:tab pos="1600200" algn="l"/>
              </a:tabLst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" name="Footer Placeholder 100"/>
          <p:cNvSpPr>
            <a:spLocks noGrp="1"/>
          </p:cNvSpPr>
          <p:nvPr>
            <p:ph type="ftr" sz="quarter" idx="11"/>
          </p:nvPr>
        </p:nvSpPr>
        <p:spPr>
          <a:xfrm>
            <a:off x="3127663" y="64357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a-DK" dirty="0" smtClean="0"/>
              <a:t>Spring 2014 -- Lecture #31</a:t>
            </a:r>
            <a:endParaRPr lang="en-US" dirty="0"/>
          </a:p>
        </p:txBody>
      </p:sp>
      <p:sp>
        <p:nvSpPr>
          <p:cNvPr id="100" name="Slide Number Placeholder 99"/>
          <p:cNvSpPr>
            <a:spLocks noGrp="1"/>
          </p:cNvSpPr>
          <p:nvPr>
            <p:ph type="sldNum" sz="quarter" idx="12"/>
          </p:nvPr>
        </p:nvSpPr>
        <p:spPr>
          <a:xfrm>
            <a:off x="6550097" y="6410614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CE8100-77F3-A34D-92F2-1A216F1861B8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</a:t>
            </a:fld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057159" y="4149725"/>
            <a:ext cx="390525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32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293572" y="2536825"/>
            <a:ext cx="10398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2000" u="sng" dirty="0" err="1">
                <a:latin typeface="+mn-lt"/>
                <a:ea typeface="ＭＳ Ｐゴシック" charset="-128"/>
                <a:cs typeface="ＭＳ Ｐゴシック" charset="-128"/>
              </a:rPr>
              <a:t>ALUctr</a:t>
            </a:r>
            <a:endParaRPr lang="en-US" sz="2000" u="sng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170959" y="4911725"/>
            <a:ext cx="46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clk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626447" y="4006850"/>
            <a:ext cx="722312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>
                <a:latin typeface="+mn-lt"/>
                <a:ea typeface="ＭＳ Ｐゴシック" charset="-128"/>
                <a:cs typeface="ＭＳ Ｐゴシック" charset="-128"/>
              </a:rPr>
              <a:t>busW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2748684" y="3311525"/>
            <a:ext cx="876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 u="sng" dirty="0" err="1">
                <a:latin typeface="+mn-lt"/>
                <a:ea typeface="ＭＳ Ｐゴシック" charset="-128"/>
                <a:cs typeface="ＭＳ Ｐゴシック" charset="-128"/>
              </a:rPr>
              <a:t>RegWr</a:t>
            </a:r>
            <a:endParaRPr lang="en-US" sz="2000" u="sng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2936009" y="4325937"/>
            <a:ext cx="88900" cy="12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2788372" y="4425950"/>
            <a:ext cx="390525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32</a:t>
            </a: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5761759" y="4149725"/>
            <a:ext cx="889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5609359" y="3844925"/>
            <a:ext cx="390525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32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4815609" y="3844925"/>
            <a:ext cx="7175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busA</a:t>
            </a: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V="1">
            <a:off x="5075959" y="4683125"/>
            <a:ext cx="76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4920384" y="4806950"/>
            <a:ext cx="390525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32</a:t>
            </a: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4847359" y="4316412"/>
            <a:ext cx="7032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 dirty="0" err="1">
                <a:latin typeface="+mn-lt"/>
                <a:ea typeface="ＭＳ Ｐゴシック" charset="-128"/>
                <a:cs typeface="ＭＳ Ｐゴシック" charset="-128"/>
              </a:rPr>
              <a:t>busB</a:t>
            </a:r>
            <a:endParaRPr lang="en-US" sz="20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V="1">
            <a:off x="4466359" y="3689350"/>
            <a:ext cx="139700" cy="155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flipV="1">
            <a:off x="3717059" y="3689350"/>
            <a:ext cx="139700" cy="155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3574184" y="3540125"/>
            <a:ext cx="287338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5</a:t>
            </a: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flipV="1">
            <a:off x="4098059" y="3689350"/>
            <a:ext cx="139700" cy="155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3932959" y="3540125"/>
            <a:ext cx="287338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5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3512272" y="3916362"/>
            <a:ext cx="439737" cy="334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Rw</a:t>
            </a: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3969472" y="3916362"/>
            <a:ext cx="4064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Ra</a:t>
            </a: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4350472" y="3916362"/>
            <a:ext cx="41751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Rb</a:t>
            </a: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3512272" y="4302125"/>
            <a:ext cx="9525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 b="1">
                <a:latin typeface="+mn-lt"/>
                <a:ea typeface="ＭＳ Ｐゴシック" charset="-128"/>
                <a:cs typeface="ＭＳ Ｐゴシック" charset="-128"/>
              </a:rPr>
              <a:t>RegFile</a:t>
            </a: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3932959" y="3311525"/>
            <a:ext cx="40163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>
                <a:latin typeface="+mn-lt"/>
                <a:ea typeface="ＭＳ Ｐゴシック" charset="-128"/>
                <a:cs typeface="ＭＳ Ｐゴシック" charset="-128"/>
              </a:rPr>
              <a:t>Rs</a:t>
            </a: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3734522" y="2549525"/>
            <a:ext cx="3968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  <a:ea typeface="ＭＳ Ｐゴシック" charset="-128"/>
                <a:cs typeface="ＭＳ Ｐゴシック" charset="-128"/>
              </a:rPr>
              <a:t>Rt</a:t>
            </a:r>
            <a:endParaRPr lang="en-US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4313959" y="3311525"/>
            <a:ext cx="3968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  <a:ea typeface="ＭＳ Ｐゴシック" charset="-128"/>
                <a:cs typeface="ＭＳ Ｐゴシック" charset="-128"/>
              </a:rPr>
              <a:t>Rt</a:t>
            </a: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3302722" y="2549525"/>
            <a:ext cx="4286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  <a:cs typeface="ＭＳ Ｐゴシック" charset="-128"/>
              </a:rPr>
              <a:t>Rd</a:t>
            </a: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2378797" y="2549525"/>
            <a:ext cx="942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 u="sng" dirty="0" err="1">
                <a:latin typeface="+mn-lt"/>
                <a:ea typeface="ＭＳ Ｐゴシック" charset="-128"/>
                <a:cs typeface="ＭＳ Ｐゴシック" charset="-128"/>
              </a:rPr>
              <a:t>RegDst</a:t>
            </a:r>
            <a:endParaRPr lang="en-US" sz="2000" u="sng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4644159" y="5089525"/>
            <a:ext cx="355600" cy="1041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 rot="5400000">
            <a:off x="4297290" y="5423694"/>
            <a:ext cx="10826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latin typeface="Calibri" charset="0"/>
              </a:rPr>
              <a:t>Extender</a:t>
            </a:r>
            <a:endParaRPr lang="en-US" sz="2000" b="1">
              <a:latin typeface="Calibri" charset="0"/>
            </a:endParaRPr>
          </a:p>
        </p:txBody>
      </p:sp>
      <p:sp>
        <p:nvSpPr>
          <p:cNvPr id="28706" name="Rectangle 34"/>
          <p:cNvSpPr>
            <a:spLocks noChangeArrowheads="1"/>
          </p:cNvSpPr>
          <p:nvPr/>
        </p:nvSpPr>
        <p:spPr bwMode="auto">
          <a:xfrm>
            <a:off x="5152159" y="5645150"/>
            <a:ext cx="390525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32</a:t>
            </a:r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 flipH="1">
            <a:off x="5304559" y="5543550"/>
            <a:ext cx="889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08" name="Line 36"/>
          <p:cNvSpPr>
            <a:spLocks noChangeShapeType="1"/>
          </p:cNvSpPr>
          <p:nvPr/>
        </p:nvSpPr>
        <p:spPr bwMode="auto">
          <a:xfrm flipH="1">
            <a:off x="4225059" y="5545137"/>
            <a:ext cx="88900" cy="12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09" name="Rectangle 37"/>
          <p:cNvSpPr>
            <a:spLocks noChangeArrowheads="1"/>
          </p:cNvSpPr>
          <p:nvPr/>
        </p:nvSpPr>
        <p:spPr bwMode="auto">
          <a:xfrm>
            <a:off x="4009159" y="5645150"/>
            <a:ext cx="390525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16</a:t>
            </a:r>
          </a:p>
        </p:txBody>
      </p:sp>
      <p:sp>
        <p:nvSpPr>
          <p:cNvPr id="28710" name="Rectangle 38"/>
          <p:cNvSpPr>
            <a:spLocks noChangeArrowheads="1"/>
          </p:cNvSpPr>
          <p:nvPr/>
        </p:nvSpPr>
        <p:spPr bwMode="auto">
          <a:xfrm>
            <a:off x="3094759" y="5368925"/>
            <a:ext cx="9112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imm16</a:t>
            </a:r>
          </a:p>
        </p:txBody>
      </p:sp>
      <p:sp>
        <p:nvSpPr>
          <p:cNvPr id="28711" name="Rectangle 39"/>
          <p:cNvSpPr>
            <a:spLocks noChangeArrowheads="1"/>
          </p:cNvSpPr>
          <p:nvPr/>
        </p:nvSpPr>
        <p:spPr bwMode="auto">
          <a:xfrm>
            <a:off x="5380759" y="5978525"/>
            <a:ext cx="9112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 u="sng">
                <a:latin typeface="+mn-lt"/>
                <a:ea typeface="ＭＳ Ｐゴシック" charset="-128"/>
                <a:cs typeface="ＭＳ Ｐゴシック" charset="-128"/>
              </a:rPr>
              <a:t>ALUSrc</a:t>
            </a:r>
          </a:p>
        </p:txBody>
      </p:sp>
      <p:sp>
        <p:nvSpPr>
          <p:cNvPr id="28712" name="Rectangle 40"/>
          <p:cNvSpPr>
            <a:spLocks noChangeArrowheads="1"/>
          </p:cNvSpPr>
          <p:nvPr/>
        </p:nvSpPr>
        <p:spPr bwMode="auto">
          <a:xfrm>
            <a:off x="3704359" y="6054725"/>
            <a:ext cx="8112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 u="sng">
                <a:latin typeface="+mn-lt"/>
                <a:ea typeface="ＭＳ Ｐゴシック" charset="-128"/>
                <a:cs typeface="ＭＳ Ｐゴシック" charset="-128"/>
              </a:rPr>
              <a:t>ExtOp</a:t>
            </a:r>
          </a:p>
        </p:txBody>
      </p:sp>
      <p:sp>
        <p:nvSpPr>
          <p:cNvPr id="28713" name="Line 41"/>
          <p:cNvSpPr>
            <a:spLocks noChangeShapeType="1"/>
          </p:cNvSpPr>
          <p:nvPr/>
        </p:nvSpPr>
        <p:spPr bwMode="auto">
          <a:xfrm flipV="1">
            <a:off x="8733559" y="2930525"/>
            <a:ext cx="0" cy="1482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14" name="Rectangle 42"/>
          <p:cNvSpPr>
            <a:spLocks noChangeArrowheads="1"/>
          </p:cNvSpPr>
          <p:nvPr/>
        </p:nvSpPr>
        <p:spPr bwMode="auto">
          <a:xfrm>
            <a:off x="7757247" y="2536825"/>
            <a:ext cx="1323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 u="sng">
                <a:latin typeface="+mn-lt"/>
                <a:ea typeface="ＭＳ Ｐゴシック" charset="-128"/>
                <a:cs typeface="ＭＳ Ｐゴシック" charset="-128"/>
              </a:rPr>
              <a:t>MemtoReg</a:t>
            </a:r>
          </a:p>
        </p:txBody>
      </p:sp>
      <p:sp>
        <p:nvSpPr>
          <p:cNvPr id="28715" name="Rectangle 43"/>
          <p:cNvSpPr>
            <a:spLocks noChangeArrowheads="1"/>
          </p:cNvSpPr>
          <p:nvPr/>
        </p:nvSpPr>
        <p:spPr bwMode="auto">
          <a:xfrm>
            <a:off x="6414222" y="5902325"/>
            <a:ext cx="46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clk</a:t>
            </a:r>
          </a:p>
        </p:txBody>
      </p:sp>
      <p:sp>
        <p:nvSpPr>
          <p:cNvPr id="28716" name="Rectangle 44"/>
          <p:cNvSpPr>
            <a:spLocks noChangeArrowheads="1"/>
          </p:cNvSpPr>
          <p:nvPr/>
        </p:nvSpPr>
        <p:spPr bwMode="auto">
          <a:xfrm>
            <a:off x="6142759" y="5368925"/>
            <a:ext cx="9350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Data In</a:t>
            </a:r>
          </a:p>
        </p:txBody>
      </p:sp>
      <p:sp>
        <p:nvSpPr>
          <p:cNvPr id="28717" name="Line 45"/>
          <p:cNvSpPr>
            <a:spLocks noChangeShapeType="1"/>
          </p:cNvSpPr>
          <p:nvPr/>
        </p:nvSpPr>
        <p:spPr bwMode="auto">
          <a:xfrm flipH="1">
            <a:off x="6722197" y="5287962"/>
            <a:ext cx="88900" cy="12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18" name="Rectangle 46"/>
          <p:cNvSpPr>
            <a:spLocks noChangeArrowheads="1"/>
          </p:cNvSpPr>
          <p:nvPr/>
        </p:nvSpPr>
        <p:spPr bwMode="auto">
          <a:xfrm>
            <a:off x="6752359" y="5064125"/>
            <a:ext cx="390525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32</a:t>
            </a:r>
          </a:p>
        </p:txBody>
      </p:sp>
      <p:sp>
        <p:nvSpPr>
          <p:cNvPr id="28719" name="Line 47"/>
          <p:cNvSpPr>
            <a:spLocks noChangeShapeType="1"/>
          </p:cNvSpPr>
          <p:nvPr/>
        </p:nvSpPr>
        <p:spPr bwMode="auto">
          <a:xfrm flipV="1">
            <a:off x="7425459" y="3311525"/>
            <a:ext cx="12700" cy="184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20" name="Rectangle 48"/>
          <p:cNvSpPr>
            <a:spLocks noChangeArrowheads="1"/>
          </p:cNvSpPr>
          <p:nvPr/>
        </p:nvSpPr>
        <p:spPr bwMode="auto">
          <a:xfrm>
            <a:off x="6980959" y="2900362"/>
            <a:ext cx="10414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 u="sng" dirty="0" err="1">
                <a:latin typeface="+mn-lt"/>
                <a:ea typeface="ＭＳ Ｐゴシック" charset="-128"/>
                <a:cs typeface="ＭＳ Ｐゴシック" charset="-128"/>
              </a:rPr>
              <a:t>MemWr</a:t>
            </a:r>
            <a:endParaRPr lang="en-US" sz="2000" u="sng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9924" name="Group 49"/>
          <p:cNvGrpSpPr>
            <a:grpSpLocks/>
          </p:cNvGrpSpPr>
          <p:nvPr/>
        </p:nvGrpSpPr>
        <p:grpSpPr bwMode="auto">
          <a:xfrm>
            <a:off x="3323359" y="2978150"/>
            <a:ext cx="838200" cy="336550"/>
            <a:chOff x="2640" y="1422"/>
            <a:chExt cx="528" cy="212"/>
          </a:xfrm>
        </p:grpSpPr>
        <p:sp>
          <p:nvSpPr>
            <p:cNvPr id="28771" name="Rectangle 50"/>
            <p:cNvSpPr>
              <a:spLocks noChangeArrowheads="1"/>
            </p:cNvSpPr>
            <p:nvPr/>
          </p:nvSpPr>
          <p:spPr bwMode="auto">
            <a:xfrm>
              <a:off x="2928" y="1422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28772" name="Rectangle 51"/>
            <p:cNvSpPr>
              <a:spLocks noChangeArrowheads="1"/>
            </p:cNvSpPr>
            <p:nvPr/>
          </p:nvSpPr>
          <p:spPr bwMode="auto">
            <a:xfrm>
              <a:off x="2688" y="1422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28773" name="Freeform 52"/>
            <p:cNvSpPr>
              <a:spLocks/>
            </p:cNvSpPr>
            <p:nvPr/>
          </p:nvSpPr>
          <p:spPr bwMode="auto">
            <a:xfrm>
              <a:off x="2640" y="1440"/>
              <a:ext cx="528" cy="192"/>
            </a:xfrm>
            <a:custGeom>
              <a:avLst/>
              <a:gdLst>
                <a:gd name="T0" fmla="*/ 0 w 528"/>
                <a:gd name="T1" fmla="*/ 0 h 192"/>
                <a:gd name="T2" fmla="*/ 48 w 528"/>
                <a:gd name="T3" fmla="*/ 192 h 192"/>
                <a:gd name="T4" fmla="*/ 480 w 528"/>
                <a:gd name="T5" fmla="*/ 192 h 192"/>
                <a:gd name="T6" fmla="*/ 528 w 528"/>
                <a:gd name="T7" fmla="*/ 0 h 192"/>
                <a:gd name="T8" fmla="*/ 0 w 528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192"/>
                <a:gd name="T17" fmla="*/ 528 w 528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192">
                  <a:moveTo>
                    <a:pt x="0" y="0"/>
                  </a:moveTo>
                  <a:lnTo>
                    <a:pt x="48" y="192"/>
                  </a:lnTo>
                  <a:lnTo>
                    <a:pt x="480" y="192"/>
                  </a:lnTo>
                  <a:lnTo>
                    <a:pt x="52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8722" name="Rectangle 53"/>
          <p:cNvSpPr>
            <a:spLocks noChangeArrowheads="1"/>
          </p:cNvSpPr>
          <p:nvPr/>
        </p:nvSpPr>
        <p:spPr bwMode="auto">
          <a:xfrm>
            <a:off x="3323359" y="3921125"/>
            <a:ext cx="1447800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9926" name="Group 54"/>
          <p:cNvGrpSpPr>
            <a:grpSpLocks/>
          </p:cNvGrpSpPr>
          <p:nvPr/>
        </p:nvGrpSpPr>
        <p:grpSpPr bwMode="auto">
          <a:xfrm>
            <a:off x="5631584" y="4530725"/>
            <a:ext cx="358775" cy="1219200"/>
            <a:chOff x="3518" y="2640"/>
            <a:chExt cx="226" cy="768"/>
          </a:xfrm>
        </p:grpSpPr>
        <p:sp>
          <p:nvSpPr>
            <p:cNvPr id="28768" name="Rectangle 55"/>
            <p:cNvSpPr>
              <a:spLocks noChangeArrowheads="1"/>
            </p:cNvSpPr>
            <p:nvPr/>
          </p:nvSpPr>
          <p:spPr bwMode="auto">
            <a:xfrm>
              <a:off x="3518" y="2696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28769" name="Rectangle 56"/>
            <p:cNvSpPr>
              <a:spLocks noChangeArrowheads="1"/>
            </p:cNvSpPr>
            <p:nvPr/>
          </p:nvSpPr>
          <p:spPr bwMode="auto">
            <a:xfrm>
              <a:off x="3518" y="3187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28770" name="Freeform 57"/>
            <p:cNvSpPr>
              <a:spLocks/>
            </p:cNvSpPr>
            <p:nvPr/>
          </p:nvSpPr>
          <p:spPr bwMode="auto">
            <a:xfrm>
              <a:off x="3552" y="2640"/>
              <a:ext cx="192" cy="768"/>
            </a:xfrm>
            <a:custGeom>
              <a:avLst/>
              <a:gdLst>
                <a:gd name="T0" fmla="*/ 0 w 192"/>
                <a:gd name="T1" fmla="*/ 0 h 768"/>
                <a:gd name="T2" fmla="*/ 0 w 192"/>
                <a:gd name="T3" fmla="*/ 768 h 768"/>
                <a:gd name="T4" fmla="*/ 192 w 192"/>
                <a:gd name="T5" fmla="*/ 672 h 768"/>
                <a:gd name="T6" fmla="*/ 192 w 192"/>
                <a:gd name="T7" fmla="*/ 96 h 768"/>
                <a:gd name="T8" fmla="*/ 0 w 192"/>
                <a:gd name="T9" fmla="*/ 0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768"/>
                <a:gd name="T17" fmla="*/ 192 w 192"/>
                <a:gd name="T18" fmla="*/ 768 h 7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768">
                  <a:moveTo>
                    <a:pt x="0" y="0"/>
                  </a:moveTo>
                  <a:lnTo>
                    <a:pt x="0" y="768"/>
                  </a:lnTo>
                  <a:lnTo>
                    <a:pt x="192" y="672"/>
                  </a:lnTo>
                  <a:lnTo>
                    <a:pt x="192" y="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79927" name="Group 58"/>
          <p:cNvGrpSpPr>
            <a:grpSpLocks/>
          </p:cNvGrpSpPr>
          <p:nvPr/>
        </p:nvGrpSpPr>
        <p:grpSpPr bwMode="auto">
          <a:xfrm>
            <a:off x="6495184" y="3921125"/>
            <a:ext cx="485775" cy="1143000"/>
            <a:chOff x="4009" y="2304"/>
            <a:chExt cx="306" cy="720"/>
          </a:xfrm>
        </p:grpSpPr>
        <p:sp>
          <p:nvSpPr>
            <p:cNvPr id="28765" name="Rectangle 59"/>
            <p:cNvSpPr>
              <a:spLocks noChangeArrowheads="1"/>
            </p:cNvSpPr>
            <p:nvPr/>
          </p:nvSpPr>
          <p:spPr bwMode="auto">
            <a:xfrm>
              <a:off x="4009" y="2322"/>
              <a:ext cx="11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sz="1600" b="1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766" name="Rectangle 60"/>
            <p:cNvSpPr>
              <a:spLocks noChangeArrowheads="1"/>
            </p:cNvSpPr>
            <p:nvPr/>
          </p:nvSpPr>
          <p:spPr bwMode="auto">
            <a:xfrm rot="5400000">
              <a:off x="4016" y="2581"/>
              <a:ext cx="33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 b="1">
                  <a:latin typeface="+mn-lt"/>
                  <a:ea typeface="ＭＳ Ｐゴシック" charset="-128"/>
                  <a:cs typeface="ＭＳ Ｐゴシック" charset="-128"/>
                </a:rPr>
                <a:t>ALU</a:t>
              </a:r>
            </a:p>
          </p:txBody>
        </p:sp>
        <p:sp>
          <p:nvSpPr>
            <p:cNvPr id="28767" name="Freeform 61"/>
            <p:cNvSpPr>
              <a:spLocks/>
            </p:cNvSpPr>
            <p:nvPr/>
          </p:nvSpPr>
          <p:spPr bwMode="auto">
            <a:xfrm>
              <a:off x="4032" y="2304"/>
              <a:ext cx="283" cy="720"/>
            </a:xfrm>
            <a:custGeom>
              <a:avLst/>
              <a:gdLst>
                <a:gd name="T0" fmla="*/ 0 w 240"/>
                <a:gd name="T1" fmla="*/ 0 h 672"/>
                <a:gd name="T2" fmla="*/ 0 w 240"/>
                <a:gd name="T3" fmla="*/ 355 h 672"/>
                <a:gd name="T4" fmla="*/ 79 w 240"/>
                <a:gd name="T5" fmla="*/ 414 h 672"/>
                <a:gd name="T6" fmla="*/ 0 w 240"/>
                <a:gd name="T7" fmla="*/ 471 h 672"/>
                <a:gd name="T8" fmla="*/ 0 w 240"/>
                <a:gd name="T9" fmla="*/ 826 h 672"/>
                <a:gd name="T10" fmla="*/ 394 w 240"/>
                <a:gd name="T11" fmla="*/ 590 h 672"/>
                <a:gd name="T12" fmla="*/ 394 w 240"/>
                <a:gd name="T13" fmla="*/ 237 h 672"/>
                <a:gd name="T14" fmla="*/ 0 w 240"/>
                <a:gd name="T15" fmla="*/ 0 h 6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0"/>
                <a:gd name="T25" fmla="*/ 0 h 672"/>
                <a:gd name="T26" fmla="*/ 240 w 240"/>
                <a:gd name="T27" fmla="*/ 672 h 6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0" h="672">
                  <a:moveTo>
                    <a:pt x="0" y="0"/>
                  </a:moveTo>
                  <a:lnTo>
                    <a:pt x="0" y="288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672"/>
                  </a:lnTo>
                  <a:lnTo>
                    <a:pt x="240" y="480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8725" name="Rectangle 62"/>
          <p:cNvSpPr>
            <a:spLocks noChangeArrowheads="1"/>
          </p:cNvSpPr>
          <p:nvPr/>
        </p:nvSpPr>
        <p:spPr bwMode="auto">
          <a:xfrm>
            <a:off x="8527184" y="4425950"/>
            <a:ext cx="287338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0</a:t>
            </a:r>
          </a:p>
        </p:txBody>
      </p:sp>
      <p:sp>
        <p:nvSpPr>
          <p:cNvPr id="28726" name="Rectangle 63"/>
          <p:cNvSpPr>
            <a:spLocks noChangeArrowheads="1"/>
          </p:cNvSpPr>
          <p:nvPr/>
        </p:nvSpPr>
        <p:spPr bwMode="auto">
          <a:xfrm>
            <a:off x="8527184" y="5416550"/>
            <a:ext cx="287338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1</a:t>
            </a:r>
          </a:p>
        </p:txBody>
      </p:sp>
      <p:sp>
        <p:nvSpPr>
          <p:cNvPr id="28727" name="Freeform 64"/>
          <p:cNvSpPr>
            <a:spLocks/>
          </p:cNvSpPr>
          <p:nvPr/>
        </p:nvSpPr>
        <p:spPr bwMode="auto">
          <a:xfrm>
            <a:off x="8581159" y="4302125"/>
            <a:ext cx="304800" cy="1600200"/>
          </a:xfrm>
          <a:custGeom>
            <a:avLst/>
            <a:gdLst>
              <a:gd name="T0" fmla="*/ 0 w 192"/>
              <a:gd name="T1" fmla="*/ 0 h 1008"/>
              <a:gd name="T2" fmla="*/ 0 w 192"/>
              <a:gd name="T3" fmla="*/ 2147483647 h 1008"/>
              <a:gd name="T4" fmla="*/ 2147483647 w 192"/>
              <a:gd name="T5" fmla="*/ 2147483647 h 1008"/>
              <a:gd name="T6" fmla="*/ 2147483647 w 192"/>
              <a:gd name="T7" fmla="*/ 2147483647 h 1008"/>
              <a:gd name="T8" fmla="*/ 0 w 192"/>
              <a:gd name="T9" fmla="*/ 0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008"/>
              <a:gd name="T17" fmla="*/ 192 w 192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008">
                <a:moveTo>
                  <a:pt x="0" y="0"/>
                </a:moveTo>
                <a:lnTo>
                  <a:pt x="0" y="1008"/>
                </a:lnTo>
                <a:lnTo>
                  <a:pt x="192" y="864"/>
                </a:lnTo>
                <a:lnTo>
                  <a:pt x="192" y="14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28" name="Rectangle 65"/>
          <p:cNvSpPr>
            <a:spLocks noChangeArrowheads="1"/>
          </p:cNvSpPr>
          <p:nvPr/>
        </p:nvSpPr>
        <p:spPr bwMode="auto">
          <a:xfrm>
            <a:off x="7123834" y="5164137"/>
            <a:ext cx="1127125" cy="11287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29" name="Rectangle 66"/>
          <p:cNvSpPr>
            <a:spLocks noChangeArrowheads="1"/>
          </p:cNvSpPr>
          <p:nvPr/>
        </p:nvSpPr>
        <p:spPr bwMode="auto">
          <a:xfrm>
            <a:off x="7104784" y="5111750"/>
            <a:ext cx="639763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WrEn</a:t>
            </a:r>
          </a:p>
        </p:txBody>
      </p:sp>
      <p:sp>
        <p:nvSpPr>
          <p:cNvPr id="28730" name="Rectangle 67"/>
          <p:cNvSpPr>
            <a:spLocks noChangeArrowheads="1"/>
          </p:cNvSpPr>
          <p:nvPr/>
        </p:nvSpPr>
        <p:spPr bwMode="auto">
          <a:xfrm>
            <a:off x="7715972" y="5111750"/>
            <a:ext cx="49688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Adr</a:t>
            </a:r>
          </a:p>
        </p:txBody>
      </p:sp>
      <p:sp>
        <p:nvSpPr>
          <p:cNvPr id="28731" name="Rectangle 68"/>
          <p:cNvSpPr>
            <a:spLocks noChangeArrowheads="1"/>
          </p:cNvSpPr>
          <p:nvPr/>
        </p:nvSpPr>
        <p:spPr bwMode="auto">
          <a:xfrm>
            <a:off x="7141297" y="5519737"/>
            <a:ext cx="1096962" cy="592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000" b="1" dirty="0">
                <a:latin typeface="+mn-lt"/>
                <a:ea typeface="ＭＳ Ｐゴシック" charset="-128"/>
                <a:cs typeface="ＭＳ Ｐゴシック" charset="-128"/>
              </a:rPr>
              <a:t>Data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000" b="1" dirty="0">
                <a:latin typeface="+mn-lt"/>
                <a:ea typeface="ＭＳ Ｐゴシック" charset="-128"/>
                <a:cs typeface="ＭＳ Ｐゴシック" charset="-128"/>
              </a:rPr>
              <a:t>Memory</a:t>
            </a:r>
          </a:p>
        </p:txBody>
      </p:sp>
      <p:sp>
        <p:nvSpPr>
          <p:cNvPr id="28732" name="Line 69"/>
          <p:cNvSpPr>
            <a:spLocks noChangeShapeType="1"/>
          </p:cNvSpPr>
          <p:nvPr/>
        </p:nvSpPr>
        <p:spPr bwMode="auto">
          <a:xfrm>
            <a:off x="7133359" y="6054725"/>
            <a:ext cx="152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33" name="Line 70"/>
          <p:cNvSpPr>
            <a:spLocks noChangeShapeType="1"/>
          </p:cNvSpPr>
          <p:nvPr/>
        </p:nvSpPr>
        <p:spPr bwMode="auto">
          <a:xfrm flipH="1">
            <a:off x="7133359" y="6130925"/>
            <a:ext cx="152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34" name="Line 71"/>
          <p:cNvSpPr>
            <a:spLocks noChangeShapeType="1"/>
          </p:cNvSpPr>
          <p:nvPr/>
        </p:nvSpPr>
        <p:spPr bwMode="auto">
          <a:xfrm>
            <a:off x="3551959" y="2854325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35" name="Line 72"/>
          <p:cNvSpPr>
            <a:spLocks noChangeShapeType="1"/>
          </p:cNvSpPr>
          <p:nvPr/>
        </p:nvSpPr>
        <p:spPr bwMode="auto">
          <a:xfrm>
            <a:off x="3932959" y="2854325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36" name="Freeform 73"/>
          <p:cNvSpPr>
            <a:spLocks/>
          </p:cNvSpPr>
          <p:nvPr/>
        </p:nvSpPr>
        <p:spPr bwMode="auto">
          <a:xfrm>
            <a:off x="3018559" y="2930525"/>
            <a:ext cx="304800" cy="228600"/>
          </a:xfrm>
          <a:custGeom>
            <a:avLst/>
            <a:gdLst>
              <a:gd name="T0" fmla="*/ 0 w 192"/>
              <a:gd name="T1" fmla="*/ 0 h 336"/>
              <a:gd name="T2" fmla="*/ 0 w 192"/>
              <a:gd name="T3" fmla="*/ 2147483647 h 336"/>
              <a:gd name="T4" fmla="*/ 2147483647 w 192"/>
              <a:gd name="T5" fmla="*/ 2147483647 h 336"/>
              <a:gd name="T6" fmla="*/ 0 60000 65536"/>
              <a:gd name="T7" fmla="*/ 0 60000 65536"/>
              <a:gd name="T8" fmla="*/ 0 60000 65536"/>
              <a:gd name="T9" fmla="*/ 0 w 192"/>
              <a:gd name="T10" fmla="*/ 0 h 336"/>
              <a:gd name="T11" fmla="*/ 192 w 192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336">
                <a:moveTo>
                  <a:pt x="0" y="0"/>
                </a:moveTo>
                <a:lnTo>
                  <a:pt x="0" y="336"/>
                </a:lnTo>
                <a:lnTo>
                  <a:pt x="192" y="33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37" name="Line 74"/>
          <p:cNvSpPr>
            <a:spLocks noChangeShapeType="1"/>
          </p:cNvSpPr>
          <p:nvPr/>
        </p:nvSpPr>
        <p:spPr bwMode="auto">
          <a:xfrm>
            <a:off x="3475759" y="36925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38" name="Line 75"/>
          <p:cNvSpPr>
            <a:spLocks noChangeShapeType="1"/>
          </p:cNvSpPr>
          <p:nvPr/>
        </p:nvSpPr>
        <p:spPr bwMode="auto">
          <a:xfrm>
            <a:off x="3780559" y="3311525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39" name="Line 76"/>
          <p:cNvSpPr>
            <a:spLocks noChangeShapeType="1"/>
          </p:cNvSpPr>
          <p:nvPr/>
        </p:nvSpPr>
        <p:spPr bwMode="auto">
          <a:xfrm>
            <a:off x="4161559" y="361632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40" name="Line 77"/>
          <p:cNvSpPr>
            <a:spLocks noChangeShapeType="1"/>
          </p:cNvSpPr>
          <p:nvPr/>
        </p:nvSpPr>
        <p:spPr bwMode="auto">
          <a:xfrm>
            <a:off x="4542559" y="361632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41" name="Rectangle 78"/>
          <p:cNvSpPr>
            <a:spLocks noChangeArrowheads="1"/>
          </p:cNvSpPr>
          <p:nvPr/>
        </p:nvSpPr>
        <p:spPr bwMode="auto">
          <a:xfrm>
            <a:off x="4336184" y="3540125"/>
            <a:ext cx="287338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5</a:t>
            </a:r>
          </a:p>
        </p:txBody>
      </p:sp>
      <p:sp>
        <p:nvSpPr>
          <p:cNvPr id="28742" name="Line 79"/>
          <p:cNvSpPr>
            <a:spLocks noChangeShapeType="1"/>
          </p:cNvSpPr>
          <p:nvPr/>
        </p:nvSpPr>
        <p:spPr bwMode="auto">
          <a:xfrm>
            <a:off x="4771159" y="4225925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43" name="Line 80"/>
          <p:cNvSpPr>
            <a:spLocks noChangeShapeType="1"/>
          </p:cNvSpPr>
          <p:nvPr/>
        </p:nvSpPr>
        <p:spPr bwMode="auto">
          <a:xfrm>
            <a:off x="6828559" y="2892425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44" name="Line 81"/>
          <p:cNvSpPr>
            <a:spLocks noChangeShapeType="1"/>
          </p:cNvSpPr>
          <p:nvPr/>
        </p:nvSpPr>
        <p:spPr bwMode="auto">
          <a:xfrm>
            <a:off x="4771159" y="4759325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45" name="Line 82"/>
          <p:cNvSpPr>
            <a:spLocks noChangeShapeType="1"/>
          </p:cNvSpPr>
          <p:nvPr/>
        </p:nvSpPr>
        <p:spPr bwMode="auto">
          <a:xfrm>
            <a:off x="5990359" y="4911725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46" name="Line 83"/>
          <p:cNvSpPr>
            <a:spLocks noChangeShapeType="1"/>
          </p:cNvSpPr>
          <p:nvPr/>
        </p:nvSpPr>
        <p:spPr bwMode="auto">
          <a:xfrm>
            <a:off x="4999759" y="5597525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47" name="Line 84"/>
          <p:cNvSpPr>
            <a:spLocks noChangeShapeType="1"/>
          </p:cNvSpPr>
          <p:nvPr/>
        </p:nvSpPr>
        <p:spPr bwMode="auto">
          <a:xfrm>
            <a:off x="3932959" y="5597525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48" name="Line 85"/>
          <p:cNvSpPr>
            <a:spLocks noChangeShapeType="1"/>
          </p:cNvSpPr>
          <p:nvPr/>
        </p:nvSpPr>
        <p:spPr bwMode="auto">
          <a:xfrm flipH="1">
            <a:off x="3551959" y="4759325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49" name="Line 86"/>
          <p:cNvSpPr>
            <a:spLocks noChangeShapeType="1"/>
          </p:cNvSpPr>
          <p:nvPr/>
        </p:nvSpPr>
        <p:spPr bwMode="auto">
          <a:xfrm>
            <a:off x="3628159" y="4759325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50" name="Line 87"/>
          <p:cNvSpPr>
            <a:spLocks noChangeShapeType="1"/>
          </p:cNvSpPr>
          <p:nvPr/>
        </p:nvSpPr>
        <p:spPr bwMode="auto">
          <a:xfrm>
            <a:off x="3628159" y="4911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51" name="Line 88"/>
          <p:cNvSpPr>
            <a:spLocks noChangeShapeType="1"/>
          </p:cNvSpPr>
          <p:nvPr/>
        </p:nvSpPr>
        <p:spPr bwMode="auto">
          <a:xfrm flipV="1">
            <a:off x="4847359" y="6130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52" name="Line 89"/>
          <p:cNvSpPr>
            <a:spLocks noChangeShapeType="1"/>
          </p:cNvSpPr>
          <p:nvPr/>
        </p:nvSpPr>
        <p:spPr bwMode="auto">
          <a:xfrm flipV="1">
            <a:off x="5837959" y="567372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53" name="Line 90"/>
          <p:cNvSpPr>
            <a:spLocks noChangeShapeType="1"/>
          </p:cNvSpPr>
          <p:nvPr/>
        </p:nvSpPr>
        <p:spPr bwMode="auto">
          <a:xfrm flipH="1">
            <a:off x="6904759" y="613092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54" name="Line 91"/>
          <p:cNvSpPr>
            <a:spLocks noChangeShapeType="1"/>
          </p:cNvSpPr>
          <p:nvPr/>
        </p:nvSpPr>
        <p:spPr bwMode="auto">
          <a:xfrm>
            <a:off x="6980959" y="4530725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55" name="Line 92"/>
          <p:cNvSpPr>
            <a:spLocks noChangeShapeType="1"/>
          </p:cNvSpPr>
          <p:nvPr/>
        </p:nvSpPr>
        <p:spPr bwMode="auto">
          <a:xfrm>
            <a:off x="7971559" y="4530725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56" name="Line 93"/>
          <p:cNvSpPr>
            <a:spLocks noChangeShapeType="1"/>
          </p:cNvSpPr>
          <p:nvPr/>
        </p:nvSpPr>
        <p:spPr bwMode="auto">
          <a:xfrm flipH="1">
            <a:off x="7209559" y="4454525"/>
            <a:ext cx="76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57" name="Freeform 94"/>
          <p:cNvSpPr>
            <a:spLocks/>
          </p:cNvSpPr>
          <p:nvPr/>
        </p:nvSpPr>
        <p:spPr bwMode="auto">
          <a:xfrm>
            <a:off x="2789959" y="4378325"/>
            <a:ext cx="6248400" cy="2057400"/>
          </a:xfrm>
          <a:custGeom>
            <a:avLst/>
            <a:gdLst>
              <a:gd name="T0" fmla="*/ 2147483647 w 3936"/>
              <a:gd name="T1" fmla="*/ 2147483647 h 1296"/>
              <a:gd name="T2" fmla="*/ 2147483647 w 3936"/>
              <a:gd name="T3" fmla="*/ 2147483647 h 1296"/>
              <a:gd name="T4" fmla="*/ 2147483647 w 3936"/>
              <a:gd name="T5" fmla="*/ 2147483647 h 1296"/>
              <a:gd name="T6" fmla="*/ 0 w 3936"/>
              <a:gd name="T7" fmla="*/ 2147483647 h 1296"/>
              <a:gd name="T8" fmla="*/ 0 w 3936"/>
              <a:gd name="T9" fmla="*/ 0 h 1296"/>
              <a:gd name="T10" fmla="*/ 2147483647 w 3936"/>
              <a:gd name="T11" fmla="*/ 0 h 12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36"/>
              <a:gd name="T19" fmla="*/ 0 h 1296"/>
              <a:gd name="T20" fmla="*/ 3936 w 3936"/>
              <a:gd name="T21" fmla="*/ 1296 h 12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36" h="1296">
                <a:moveTo>
                  <a:pt x="3840" y="432"/>
                </a:moveTo>
                <a:lnTo>
                  <a:pt x="3936" y="432"/>
                </a:lnTo>
                <a:lnTo>
                  <a:pt x="3936" y="1296"/>
                </a:lnTo>
                <a:lnTo>
                  <a:pt x="0" y="1296"/>
                </a:lnTo>
                <a:lnTo>
                  <a:pt x="0" y="0"/>
                </a:lnTo>
                <a:lnTo>
                  <a:pt x="336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58" name="Line 95"/>
          <p:cNvSpPr>
            <a:spLocks noChangeShapeType="1"/>
          </p:cNvSpPr>
          <p:nvPr/>
        </p:nvSpPr>
        <p:spPr bwMode="auto">
          <a:xfrm>
            <a:off x="6599959" y="5368925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59" name="Line 96"/>
          <p:cNvSpPr>
            <a:spLocks noChangeShapeType="1"/>
          </p:cNvSpPr>
          <p:nvPr/>
        </p:nvSpPr>
        <p:spPr bwMode="auto">
          <a:xfrm>
            <a:off x="8276359" y="5673725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60" name="Line 97"/>
          <p:cNvSpPr>
            <a:spLocks noChangeShapeType="1"/>
          </p:cNvSpPr>
          <p:nvPr/>
        </p:nvSpPr>
        <p:spPr bwMode="auto">
          <a:xfrm flipH="1">
            <a:off x="4542559" y="6359525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61" name="Freeform 98"/>
          <p:cNvSpPr>
            <a:spLocks/>
          </p:cNvSpPr>
          <p:nvPr/>
        </p:nvSpPr>
        <p:spPr bwMode="auto">
          <a:xfrm>
            <a:off x="5380759" y="4756150"/>
            <a:ext cx="1219200" cy="609600"/>
          </a:xfrm>
          <a:custGeom>
            <a:avLst/>
            <a:gdLst>
              <a:gd name="T0" fmla="*/ 2147483647 w 768"/>
              <a:gd name="T1" fmla="*/ 2147483647 h 384"/>
              <a:gd name="T2" fmla="*/ 0 w 768"/>
              <a:gd name="T3" fmla="*/ 2147483647 h 384"/>
              <a:gd name="T4" fmla="*/ 0 w 768"/>
              <a:gd name="T5" fmla="*/ 0 h 384"/>
              <a:gd name="T6" fmla="*/ 0 60000 65536"/>
              <a:gd name="T7" fmla="*/ 0 60000 65536"/>
              <a:gd name="T8" fmla="*/ 0 60000 65536"/>
              <a:gd name="T9" fmla="*/ 0 w 768"/>
              <a:gd name="T10" fmla="*/ 0 h 384"/>
              <a:gd name="T11" fmla="*/ 768 w 76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384">
                <a:moveTo>
                  <a:pt x="768" y="384"/>
                </a:moveTo>
                <a:lnTo>
                  <a:pt x="0" y="38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9965" name="Group 135"/>
          <p:cNvGrpSpPr>
            <a:grpSpLocks/>
          </p:cNvGrpSpPr>
          <p:nvPr/>
        </p:nvGrpSpPr>
        <p:grpSpPr bwMode="auto">
          <a:xfrm>
            <a:off x="56283" y="3000375"/>
            <a:ext cx="2723683" cy="3857625"/>
            <a:chOff x="3031102" y="2811463"/>
            <a:chExt cx="2723036" cy="3857345"/>
          </a:xfrm>
        </p:grpSpPr>
        <p:sp>
          <p:nvSpPr>
            <p:cNvPr id="106" name="Rectangle 5"/>
            <p:cNvSpPr>
              <a:spLocks noChangeArrowheads="1"/>
            </p:cNvSpPr>
            <p:nvPr/>
          </p:nvSpPr>
          <p:spPr bwMode="auto">
            <a:xfrm rot="10800000" flipV="1">
              <a:off x="3031102" y="6332282"/>
              <a:ext cx="764993" cy="3365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imm16</a:t>
              </a:r>
            </a:p>
          </p:txBody>
        </p:sp>
        <p:sp>
          <p:nvSpPr>
            <p:cNvPr id="107" name="Rectangle 6"/>
            <p:cNvSpPr>
              <a:spLocks noChangeArrowheads="1"/>
            </p:cNvSpPr>
            <p:nvPr/>
          </p:nvSpPr>
          <p:spPr bwMode="auto">
            <a:xfrm>
              <a:off x="4915017" y="5297308"/>
              <a:ext cx="409478" cy="3349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 dirty="0" err="1">
                  <a:latin typeface="+mn-lt"/>
                  <a:ea typeface="ＭＳ Ｐゴシック" charset="-128"/>
                  <a:cs typeface="ＭＳ Ｐゴシック" charset="-128"/>
                </a:rPr>
                <a:t>clk</a:t>
              </a:r>
              <a:endParaRPr lang="en-US" sz="1600" dirty="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79968" name="Group 7"/>
            <p:cNvGrpSpPr>
              <a:grpSpLocks/>
            </p:cNvGrpSpPr>
            <p:nvPr/>
          </p:nvGrpSpPr>
          <p:grpSpPr bwMode="auto">
            <a:xfrm>
              <a:off x="4941891" y="3990975"/>
              <a:ext cx="354013" cy="1271588"/>
              <a:chOff x="1324" y="2335"/>
              <a:chExt cx="223" cy="801"/>
            </a:xfrm>
          </p:grpSpPr>
          <p:sp>
            <p:nvSpPr>
              <p:cNvPr id="109" name="Rectangle 8"/>
              <p:cNvSpPr>
                <a:spLocks noChangeArrowheads="1"/>
              </p:cNvSpPr>
              <p:nvPr/>
            </p:nvSpPr>
            <p:spPr bwMode="auto">
              <a:xfrm>
                <a:off x="1364" y="2384"/>
                <a:ext cx="145" cy="75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0" name="Rectangle 9"/>
              <p:cNvSpPr>
                <a:spLocks noChangeArrowheads="1"/>
              </p:cNvSpPr>
              <p:nvPr/>
            </p:nvSpPr>
            <p:spPr bwMode="auto">
              <a:xfrm rot="5400000">
                <a:off x="1304" y="2680"/>
                <a:ext cx="252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  <a:ea typeface="ＭＳ Ｐゴシック" charset="-128"/>
                    <a:cs typeface="ＭＳ Ｐゴシック" charset="-128"/>
                  </a:rPr>
                  <a:t>PC</a:t>
                </a:r>
              </a:p>
            </p:txBody>
          </p:sp>
          <p:sp>
            <p:nvSpPr>
              <p:cNvPr id="111" name="Rectangle 10"/>
              <p:cNvSpPr>
                <a:spLocks noChangeArrowheads="1"/>
              </p:cNvSpPr>
              <p:nvPr/>
            </p:nvSpPr>
            <p:spPr bwMode="auto">
              <a:xfrm rot="16200000">
                <a:off x="1318" y="2352"/>
                <a:ext cx="246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  <a:ea typeface="ＭＳ Ｐゴシック" charset="-128"/>
                    <a:cs typeface="ＭＳ Ｐゴシック" charset="-128"/>
                  </a:rPr>
                  <a:t>00</a:t>
                </a:r>
              </a:p>
            </p:txBody>
          </p:sp>
          <p:sp>
            <p:nvSpPr>
              <p:cNvPr id="112" name="Rectangle 11"/>
              <p:cNvSpPr>
                <a:spLocks noChangeArrowheads="1"/>
              </p:cNvSpPr>
              <p:nvPr/>
            </p:nvSpPr>
            <p:spPr bwMode="auto">
              <a:xfrm>
                <a:off x="1367" y="2388"/>
                <a:ext cx="140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113" name="Rectangle 12"/>
            <p:cNvSpPr>
              <a:spLocks noChangeArrowheads="1"/>
            </p:cNvSpPr>
            <p:nvPr/>
          </p:nvSpPr>
          <p:spPr bwMode="auto">
            <a:xfrm>
              <a:off x="3318372" y="3408320"/>
              <a:ext cx="285682" cy="3365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4</a:t>
              </a:r>
            </a:p>
          </p:txBody>
        </p:sp>
        <p:sp>
          <p:nvSpPr>
            <p:cNvPr id="114" name="Rectangle 13"/>
            <p:cNvSpPr>
              <a:spLocks noChangeArrowheads="1"/>
            </p:cNvSpPr>
            <p:nvPr/>
          </p:nvSpPr>
          <p:spPr bwMode="auto">
            <a:xfrm>
              <a:off x="4223032" y="3255931"/>
              <a:ext cx="1531106" cy="3359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 u="sng" dirty="0" err="1" smtClean="0">
                  <a:latin typeface="+mn-lt"/>
                  <a:ea typeface="ＭＳ Ｐゴシック" charset="-128"/>
                  <a:cs typeface="ＭＳ Ｐゴシック" charset="-128"/>
                </a:rPr>
                <a:t>nPC_sel</a:t>
              </a:r>
              <a:r>
                <a:rPr lang="en-US" sz="1600" u="sng" dirty="0" smtClean="0">
                  <a:latin typeface="+mn-lt"/>
                  <a:ea typeface="ＭＳ Ｐゴシック" charset="-128"/>
                  <a:cs typeface="ＭＳ Ｐゴシック" charset="-128"/>
                </a:rPr>
                <a:t> &amp; Equal</a:t>
              </a:r>
              <a:endParaRPr lang="en-US" sz="1600" u="sng" dirty="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5" name="Line 14"/>
            <p:cNvSpPr>
              <a:spLocks noChangeShapeType="1"/>
            </p:cNvSpPr>
            <p:nvPr/>
          </p:nvSpPr>
          <p:spPr bwMode="auto">
            <a:xfrm flipH="1">
              <a:off x="4700755" y="3665476"/>
              <a:ext cx="0" cy="3714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6" name="Rectangle 15"/>
            <p:cNvSpPr>
              <a:spLocks noChangeArrowheads="1"/>
            </p:cNvSpPr>
            <p:nvPr/>
          </p:nvSpPr>
          <p:spPr bwMode="auto">
            <a:xfrm>
              <a:off x="3365985" y="5084598"/>
              <a:ext cx="295205" cy="1066723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7" name="Rectangle 16"/>
            <p:cNvSpPr>
              <a:spLocks noChangeArrowheads="1"/>
            </p:cNvSpPr>
            <p:nvPr/>
          </p:nvSpPr>
          <p:spPr bwMode="auto">
            <a:xfrm rot="5400000">
              <a:off x="3155632" y="5434644"/>
              <a:ext cx="703212" cy="3364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PC Ext</a:t>
              </a:r>
            </a:p>
          </p:txBody>
        </p:sp>
        <p:sp>
          <p:nvSpPr>
            <p:cNvPr id="118" name="Rectangle 17"/>
            <p:cNvSpPr>
              <a:spLocks noChangeArrowheads="1"/>
            </p:cNvSpPr>
            <p:nvPr/>
          </p:nvSpPr>
          <p:spPr bwMode="auto">
            <a:xfrm rot="5400000">
              <a:off x="3713507" y="3829004"/>
              <a:ext cx="692100" cy="3364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n-lt"/>
                  <a:ea typeface="ＭＳ Ｐゴシック" charset="-128"/>
                  <a:cs typeface="ＭＳ Ｐゴシック" charset="-128"/>
                </a:rPr>
                <a:t>Adder</a:t>
              </a:r>
            </a:p>
          </p:txBody>
        </p:sp>
        <p:sp>
          <p:nvSpPr>
            <p:cNvPr id="119" name="Freeform 18"/>
            <p:cNvSpPr>
              <a:spLocks/>
            </p:cNvSpPr>
            <p:nvPr/>
          </p:nvSpPr>
          <p:spPr bwMode="auto">
            <a:xfrm>
              <a:off x="3878625" y="3484514"/>
              <a:ext cx="380909" cy="1066723"/>
            </a:xfrm>
            <a:custGeom>
              <a:avLst/>
              <a:gdLst>
                <a:gd name="T0" fmla="*/ 0 w 240"/>
                <a:gd name="T1" fmla="*/ 0 h 672"/>
                <a:gd name="T2" fmla="*/ 0 w 240"/>
                <a:gd name="T3" fmla="*/ 2147483647 h 672"/>
                <a:gd name="T4" fmla="*/ 2147483647 w 240"/>
                <a:gd name="T5" fmla="*/ 2147483647 h 672"/>
                <a:gd name="T6" fmla="*/ 0 w 240"/>
                <a:gd name="T7" fmla="*/ 2147483647 h 672"/>
                <a:gd name="T8" fmla="*/ 0 w 240"/>
                <a:gd name="T9" fmla="*/ 2147483647 h 672"/>
                <a:gd name="T10" fmla="*/ 2147483647 w 240"/>
                <a:gd name="T11" fmla="*/ 2147483647 h 672"/>
                <a:gd name="T12" fmla="*/ 2147483647 w 240"/>
                <a:gd name="T13" fmla="*/ 2147483647 h 672"/>
                <a:gd name="T14" fmla="*/ 0 w 240"/>
                <a:gd name="T15" fmla="*/ 0 h 6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0"/>
                <a:gd name="T25" fmla="*/ 0 h 672"/>
                <a:gd name="T26" fmla="*/ 240 w 240"/>
                <a:gd name="T27" fmla="*/ 672 h 6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0" h="672">
                  <a:moveTo>
                    <a:pt x="0" y="0"/>
                  </a:moveTo>
                  <a:lnTo>
                    <a:pt x="0" y="288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672"/>
                  </a:lnTo>
                  <a:lnTo>
                    <a:pt x="240" y="480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0" name="Rectangle 19"/>
            <p:cNvSpPr>
              <a:spLocks noChangeArrowheads="1"/>
            </p:cNvSpPr>
            <p:nvPr/>
          </p:nvSpPr>
          <p:spPr bwMode="auto">
            <a:xfrm rot="5400000">
              <a:off x="3714301" y="5048909"/>
              <a:ext cx="690512" cy="3364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Adder</a:t>
              </a:r>
            </a:p>
          </p:txBody>
        </p:sp>
        <p:sp>
          <p:nvSpPr>
            <p:cNvPr id="121" name="Freeform 20"/>
            <p:cNvSpPr>
              <a:spLocks/>
            </p:cNvSpPr>
            <p:nvPr/>
          </p:nvSpPr>
          <p:spPr bwMode="auto">
            <a:xfrm>
              <a:off x="3878625" y="4703626"/>
              <a:ext cx="380909" cy="1066723"/>
            </a:xfrm>
            <a:custGeom>
              <a:avLst/>
              <a:gdLst>
                <a:gd name="T0" fmla="*/ 0 w 240"/>
                <a:gd name="T1" fmla="*/ 0 h 672"/>
                <a:gd name="T2" fmla="*/ 0 w 240"/>
                <a:gd name="T3" fmla="*/ 2147483647 h 672"/>
                <a:gd name="T4" fmla="*/ 2147483647 w 240"/>
                <a:gd name="T5" fmla="*/ 2147483647 h 672"/>
                <a:gd name="T6" fmla="*/ 0 w 240"/>
                <a:gd name="T7" fmla="*/ 2147483647 h 672"/>
                <a:gd name="T8" fmla="*/ 0 w 240"/>
                <a:gd name="T9" fmla="*/ 2147483647 h 672"/>
                <a:gd name="T10" fmla="*/ 2147483647 w 240"/>
                <a:gd name="T11" fmla="*/ 2147483647 h 672"/>
                <a:gd name="T12" fmla="*/ 2147483647 w 240"/>
                <a:gd name="T13" fmla="*/ 2147483647 h 672"/>
                <a:gd name="T14" fmla="*/ 0 w 240"/>
                <a:gd name="T15" fmla="*/ 0 h 6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0"/>
                <a:gd name="T25" fmla="*/ 0 h 672"/>
                <a:gd name="T26" fmla="*/ 240 w 240"/>
                <a:gd name="T27" fmla="*/ 672 h 6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0" h="672">
                  <a:moveTo>
                    <a:pt x="0" y="0"/>
                  </a:moveTo>
                  <a:lnTo>
                    <a:pt x="0" y="288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672"/>
                  </a:lnTo>
                  <a:lnTo>
                    <a:pt x="240" y="480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2" name="Rectangle 21"/>
            <p:cNvSpPr>
              <a:spLocks noChangeArrowheads="1"/>
            </p:cNvSpPr>
            <p:nvPr/>
          </p:nvSpPr>
          <p:spPr bwMode="auto">
            <a:xfrm rot="5400000">
              <a:off x="4392013" y="4521899"/>
              <a:ext cx="555585" cy="3348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Mux</a:t>
              </a:r>
            </a:p>
          </p:txBody>
        </p:sp>
        <p:sp>
          <p:nvSpPr>
            <p:cNvPr id="123" name="Freeform 22"/>
            <p:cNvSpPr>
              <a:spLocks/>
            </p:cNvSpPr>
            <p:nvPr/>
          </p:nvSpPr>
          <p:spPr bwMode="auto">
            <a:xfrm>
              <a:off x="4564262" y="3941681"/>
              <a:ext cx="228546" cy="1447695"/>
            </a:xfrm>
            <a:custGeom>
              <a:avLst/>
              <a:gdLst>
                <a:gd name="T0" fmla="*/ 0 w 144"/>
                <a:gd name="T1" fmla="*/ 0 h 912"/>
                <a:gd name="T2" fmla="*/ 0 w 144"/>
                <a:gd name="T3" fmla="*/ 2147483647 h 912"/>
                <a:gd name="T4" fmla="*/ 2147483647 w 144"/>
                <a:gd name="T5" fmla="*/ 2147483647 h 912"/>
                <a:gd name="T6" fmla="*/ 2147483647 w 144"/>
                <a:gd name="T7" fmla="*/ 2147483647 h 912"/>
                <a:gd name="T8" fmla="*/ 0 w 144"/>
                <a:gd name="T9" fmla="*/ 0 h 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12"/>
                <a:gd name="T17" fmla="*/ 144 w 144"/>
                <a:gd name="T18" fmla="*/ 912 h 9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12">
                  <a:moveTo>
                    <a:pt x="0" y="0"/>
                  </a:moveTo>
                  <a:lnTo>
                    <a:pt x="0" y="912"/>
                  </a:lnTo>
                  <a:lnTo>
                    <a:pt x="144" y="768"/>
                  </a:lnTo>
                  <a:lnTo>
                    <a:pt x="144" y="1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4" name="Freeform 23"/>
            <p:cNvSpPr>
              <a:spLocks/>
            </p:cNvSpPr>
            <p:nvPr/>
          </p:nvSpPr>
          <p:spPr bwMode="auto">
            <a:xfrm>
              <a:off x="5249899" y="2887657"/>
              <a:ext cx="152364" cy="1815968"/>
            </a:xfrm>
            <a:custGeom>
              <a:avLst/>
              <a:gdLst>
                <a:gd name="T0" fmla="*/ 0 w 144"/>
                <a:gd name="T1" fmla="*/ 2147483647 h 1728"/>
                <a:gd name="T2" fmla="*/ 2147483647 w 144"/>
                <a:gd name="T3" fmla="*/ 2147483647 h 1728"/>
                <a:gd name="T4" fmla="*/ 2147483647 w 144"/>
                <a:gd name="T5" fmla="*/ 0 h 1728"/>
                <a:gd name="T6" fmla="*/ 0 60000 65536"/>
                <a:gd name="T7" fmla="*/ 0 60000 65536"/>
                <a:gd name="T8" fmla="*/ 0 60000 65536"/>
                <a:gd name="T9" fmla="*/ 0 w 144"/>
                <a:gd name="T10" fmla="*/ 0 h 1728"/>
                <a:gd name="T11" fmla="*/ 144 w 144"/>
                <a:gd name="T12" fmla="*/ 1728 h 17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728">
                  <a:moveTo>
                    <a:pt x="0" y="1728"/>
                  </a:moveTo>
                  <a:lnTo>
                    <a:pt x="144" y="1728"/>
                  </a:lnTo>
                  <a:lnTo>
                    <a:pt x="144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5" name="Freeform 24"/>
            <p:cNvSpPr>
              <a:spLocks/>
            </p:cNvSpPr>
            <p:nvPr/>
          </p:nvSpPr>
          <p:spPr bwMode="auto">
            <a:xfrm>
              <a:off x="3192988" y="3179736"/>
              <a:ext cx="2209275" cy="1219112"/>
            </a:xfrm>
            <a:custGeom>
              <a:avLst/>
              <a:gdLst>
                <a:gd name="T0" fmla="*/ 2147483647 w 1440"/>
                <a:gd name="T1" fmla="*/ 0 h 768"/>
                <a:gd name="T2" fmla="*/ 0 w 1440"/>
                <a:gd name="T3" fmla="*/ 0 h 768"/>
                <a:gd name="T4" fmla="*/ 0 w 1440"/>
                <a:gd name="T5" fmla="*/ 2147483647 h 768"/>
                <a:gd name="T6" fmla="*/ 2147483647 w 1440"/>
                <a:gd name="T7" fmla="*/ 2147483647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"/>
                <a:gd name="T13" fmla="*/ 0 h 768"/>
                <a:gd name="T14" fmla="*/ 1440 w 1440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0" h="768">
                  <a:moveTo>
                    <a:pt x="1440" y="0"/>
                  </a:moveTo>
                  <a:lnTo>
                    <a:pt x="0" y="0"/>
                  </a:lnTo>
                  <a:lnTo>
                    <a:pt x="0" y="768"/>
                  </a:lnTo>
                  <a:lnTo>
                    <a:pt x="432" y="76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6" name="Line 25"/>
            <p:cNvSpPr>
              <a:spLocks noChangeShapeType="1"/>
            </p:cNvSpPr>
            <p:nvPr/>
          </p:nvSpPr>
          <p:spPr bwMode="auto">
            <a:xfrm>
              <a:off x="3573898" y="3636903"/>
              <a:ext cx="3047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7" name="Line 26"/>
            <p:cNvSpPr>
              <a:spLocks noChangeShapeType="1"/>
            </p:cNvSpPr>
            <p:nvPr/>
          </p:nvSpPr>
          <p:spPr bwMode="auto">
            <a:xfrm>
              <a:off x="4259535" y="4094070"/>
              <a:ext cx="3047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8" name="Freeform 27"/>
            <p:cNvSpPr>
              <a:spLocks/>
            </p:cNvSpPr>
            <p:nvPr/>
          </p:nvSpPr>
          <p:spPr bwMode="auto">
            <a:xfrm>
              <a:off x="3497716" y="4094070"/>
              <a:ext cx="838001" cy="761945"/>
            </a:xfrm>
            <a:custGeom>
              <a:avLst/>
              <a:gdLst>
                <a:gd name="T0" fmla="*/ 2147483647 w 528"/>
                <a:gd name="T1" fmla="*/ 0 h 480"/>
                <a:gd name="T2" fmla="*/ 2147483647 w 528"/>
                <a:gd name="T3" fmla="*/ 2147483647 h 480"/>
                <a:gd name="T4" fmla="*/ 0 w 528"/>
                <a:gd name="T5" fmla="*/ 2147483647 h 480"/>
                <a:gd name="T6" fmla="*/ 0 w 528"/>
                <a:gd name="T7" fmla="*/ 2147483647 h 480"/>
                <a:gd name="T8" fmla="*/ 2147483647 w 528"/>
                <a:gd name="T9" fmla="*/ 2147483647 h 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480"/>
                <a:gd name="T17" fmla="*/ 528 w 528"/>
                <a:gd name="T18" fmla="*/ 480 h 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480">
                  <a:moveTo>
                    <a:pt x="528" y="0"/>
                  </a:moveTo>
                  <a:lnTo>
                    <a:pt x="528" y="336"/>
                  </a:lnTo>
                  <a:lnTo>
                    <a:pt x="0" y="336"/>
                  </a:lnTo>
                  <a:lnTo>
                    <a:pt x="0" y="480"/>
                  </a:lnTo>
                  <a:lnTo>
                    <a:pt x="240" y="48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9" name="Line 28"/>
            <p:cNvSpPr>
              <a:spLocks noChangeShapeType="1"/>
            </p:cNvSpPr>
            <p:nvPr/>
          </p:nvSpPr>
          <p:spPr bwMode="auto">
            <a:xfrm>
              <a:off x="3650080" y="5617959"/>
              <a:ext cx="2285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0" name="Freeform 29"/>
            <p:cNvSpPr>
              <a:spLocks/>
            </p:cNvSpPr>
            <p:nvPr/>
          </p:nvSpPr>
          <p:spPr bwMode="auto">
            <a:xfrm>
              <a:off x="3116807" y="5617959"/>
              <a:ext cx="228546" cy="685750"/>
            </a:xfrm>
            <a:custGeom>
              <a:avLst/>
              <a:gdLst>
                <a:gd name="T0" fmla="*/ 0 w 144"/>
                <a:gd name="T1" fmla="*/ 2147483647 h 432"/>
                <a:gd name="T2" fmla="*/ 0 w 144"/>
                <a:gd name="T3" fmla="*/ 0 h 432"/>
                <a:gd name="T4" fmla="*/ 2147483647 w 144"/>
                <a:gd name="T5" fmla="*/ 0 h 432"/>
                <a:gd name="T6" fmla="*/ 0 60000 65536"/>
                <a:gd name="T7" fmla="*/ 0 60000 65536"/>
                <a:gd name="T8" fmla="*/ 0 60000 65536"/>
                <a:gd name="T9" fmla="*/ 0 w 144"/>
                <a:gd name="T10" fmla="*/ 0 h 432"/>
                <a:gd name="T11" fmla="*/ 144 w 144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432">
                  <a:moveTo>
                    <a:pt x="0" y="432"/>
                  </a:moveTo>
                  <a:lnTo>
                    <a:pt x="0" y="0"/>
                  </a:lnTo>
                  <a:lnTo>
                    <a:pt x="144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" name="Line 30"/>
            <p:cNvSpPr>
              <a:spLocks noChangeShapeType="1"/>
            </p:cNvSpPr>
            <p:nvPr/>
          </p:nvSpPr>
          <p:spPr bwMode="auto">
            <a:xfrm>
              <a:off x="4259535" y="5236987"/>
              <a:ext cx="304728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2" name="Line 31"/>
            <p:cNvSpPr>
              <a:spLocks noChangeShapeType="1"/>
            </p:cNvSpPr>
            <p:nvPr/>
          </p:nvSpPr>
          <p:spPr bwMode="auto">
            <a:xfrm>
              <a:off x="4792808" y="4703626"/>
              <a:ext cx="2285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3" name="Text Box 32"/>
            <p:cNvSpPr txBox="1">
              <a:spLocks noChangeArrowheads="1"/>
            </p:cNvSpPr>
            <p:nvPr/>
          </p:nvSpPr>
          <p:spPr bwMode="auto">
            <a:xfrm>
              <a:off x="4192876" y="2811463"/>
              <a:ext cx="1203039" cy="3381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n-lt"/>
                  <a:ea typeface="ＭＳ Ｐゴシック" charset="-128"/>
                  <a:cs typeface="ＭＳ Ｐゴシック" charset="-128"/>
                </a:rPr>
                <a:t>Inst Address</a:t>
              </a:r>
            </a:p>
          </p:txBody>
        </p:sp>
        <p:sp>
          <p:nvSpPr>
            <p:cNvPr id="134" name="Text Box 33"/>
            <p:cNvSpPr txBox="1">
              <a:spLocks noChangeArrowheads="1"/>
            </p:cNvSpPr>
            <p:nvPr/>
          </p:nvSpPr>
          <p:spPr bwMode="auto">
            <a:xfrm>
              <a:off x="4496017" y="4030575"/>
              <a:ext cx="296791" cy="3365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135" name="Text Box 34"/>
            <p:cNvSpPr txBox="1">
              <a:spLocks noChangeArrowheads="1"/>
            </p:cNvSpPr>
            <p:nvPr/>
          </p:nvSpPr>
          <p:spPr bwMode="auto">
            <a:xfrm>
              <a:off x="4488080" y="4989355"/>
              <a:ext cx="296792" cy="3365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9324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  <p:bldP spid="10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1227138"/>
            <a:ext cx="4356100" cy="4335462"/>
          </a:xfrm>
          <a:noFill/>
          <a:ln/>
        </p:spPr>
        <p:txBody>
          <a:bodyPr/>
          <a:lstStyle/>
          <a:p>
            <a:r>
              <a:rPr lang="en-US" sz="2400" dirty="0"/>
              <a:t>Pipelining doesn’t help </a:t>
            </a:r>
            <a:r>
              <a:rPr lang="en-US" sz="2400" u="sng" dirty="0">
                <a:solidFill>
                  <a:schemeClr val="accent1"/>
                </a:solidFill>
              </a:rPr>
              <a:t>latency</a:t>
            </a:r>
            <a:r>
              <a:rPr lang="en-US" sz="2400" dirty="0"/>
              <a:t> of single task, it helps </a:t>
            </a:r>
            <a:r>
              <a:rPr lang="en-US" sz="2400" u="sng" dirty="0">
                <a:solidFill>
                  <a:schemeClr val="accent1"/>
                </a:solidFill>
              </a:rPr>
              <a:t>throughput</a:t>
            </a:r>
            <a:r>
              <a:rPr lang="en-US" sz="2400" dirty="0"/>
              <a:t> of entire workload</a:t>
            </a:r>
          </a:p>
          <a:p>
            <a:r>
              <a:rPr lang="en-US" sz="2400" u="sng" dirty="0">
                <a:solidFill>
                  <a:schemeClr val="accent1"/>
                </a:solidFill>
              </a:rPr>
              <a:t>Multiple</a:t>
            </a:r>
            <a:r>
              <a:rPr lang="en-US" sz="2400" dirty="0"/>
              <a:t> tasks operating simultaneously using different resources</a:t>
            </a:r>
          </a:p>
          <a:p>
            <a:r>
              <a:rPr lang="en-US" sz="2400" dirty="0"/>
              <a:t>Potential speedup = </a:t>
            </a:r>
            <a:r>
              <a:rPr lang="en-US" sz="2400" u="sng" dirty="0">
                <a:solidFill>
                  <a:schemeClr val="accent1"/>
                </a:solidFill>
              </a:rPr>
              <a:t>Number pipe stages</a:t>
            </a:r>
            <a:endParaRPr lang="en-US" sz="2400" dirty="0"/>
          </a:p>
          <a:p>
            <a:r>
              <a:rPr lang="en-US" sz="2400" dirty="0"/>
              <a:t>Time to “</a:t>
            </a:r>
            <a:r>
              <a:rPr lang="en-US" sz="2400" u="sng" dirty="0">
                <a:solidFill>
                  <a:schemeClr val="accent1"/>
                </a:solidFill>
              </a:rPr>
              <a:t>fill</a:t>
            </a:r>
            <a:r>
              <a:rPr lang="en-US" sz="2400" dirty="0"/>
              <a:t>” pipeline and time to “</a:t>
            </a:r>
            <a:r>
              <a:rPr lang="en-US" sz="2400" u="sng" dirty="0">
                <a:solidFill>
                  <a:schemeClr val="accent1"/>
                </a:solidFill>
              </a:rPr>
              <a:t>drain</a:t>
            </a:r>
            <a:r>
              <a:rPr lang="en-US" sz="2400" dirty="0"/>
              <a:t>” it reduces speedup:</a:t>
            </a:r>
            <a:br>
              <a:rPr lang="en-US" sz="2400" dirty="0"/>
            </a:br>
            <a:r>
              <a:rPr lang="en-US" sz="2400" dirty="0"/>
              <a:t>2.3X </a:t>
            </a:r>
            <a:r>
              <a:rPr lang="en-US" sz="2400" dirty="0" err="1"/>
              <a:t>v</a:t>
            </a:r>
            <a:r>
              <a:rPr lang="en-US" sz="2400" dirty="0"/>
              <a:t>. 4X in this example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1788" y="1219200"/>
            <a:ext cx="4633912" cy="4370387"/>
            <a:chOff x="209" y="707"/>
            <a:chExt cx="2919" cy="2753"/>
          </a:xfrm>
        </p:grpSpPr>
        <p:sp>
          <p:nvSpPr>
            <p:cNvPr id="2722821" name="Rectangle 5"/>
            <p:cNvSpPr>
              <a:spLocks noChangeArrowheads="1"/>
            </p:cNvSpPr>
            <p:nvPr/>
          </p:nvSpPr>
          <p:spPr bwMode="auto">
            <a:xfrm>
              <a:off x="576" y="707"/>
              <a:ext cx="56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itchFamily="-65" charset="0"/>
                </a:rPr>
                <a:t>6 PM</a:t>
              </a:r>
            </a:p>
          </p:txBody>
        </p:sp>
        <p:sp>
          <p:nvSpPr>
            <p:cNvPr id="2722822" name="Line 6"/>
            <p:cNvSpPr>
              <a:spLocks noChangeShapeType="1"/>
            </p:cNvSpPr>
            <p:nvPr/>
          </p:nvSpPr>
          <p:spPr bwMode="auto">
            <a:xfrm>
              <a:off x="936" y="1080"/>
              <a:ext cx="2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2823" name="Line 7"/>
            <p:cNvSpPr>
              <a:spLocks noChangeShapeType="1"/>
            </p:cNvSpPr>
            <p:nvPr/>
          </p:nvSpPr>
          <p:spPr bwMode="auto">
            <a:xfrm>
              <a:off x="928" y="1000"/>
              <a:ext cx="0" cy="1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2824" name="Rectangle 8"/>
            <p:cNvSpPr>
              <a:spLocks noChangeArrowheads="1"/>
            </p:cNvSpPr>
            <p:nvPr/>
          </p:nvSpPr>
          <p:spPr bwMode="auto">
            <a:xfrm>
              <a:off x="1344" y="715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itchFamily="-65" charset="0"/>
                </a:rPr>
                <a:t>7</a:t>
              </a:r>
            </a:p>
          </p:txBody>
        </p:sp>
        <p:sp>
          <p:nvSpPr>
            <p:cNvPr id="2722825" name="Rectangle 9"/>
            <p:cNvSpPr>
              <a:spLocks noChangeArrowheads="1"/>
            </p:cNvSpPr>
            <p:nvPr/>
          </p:nvSpPr>
          <p:spPr bwMode="auto">
            <a:xfrm>
              <a:off x="1891" y="715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itchFamily="-65" charset="0"/>
                </a:rPr>
                <a:t>8</a:t>
              </a:r>
            </a:p>
          </p:txBody>
        </p:sp>
        <p:sp>
          <p:nvSpPr>
            <p:cNvPr id="2722826" name="Rectangle 10"/>
            <p:cNvSpPr>
              <a:spLocks noChangeArrowheads="1"/>
            </p:cNvSpPr>
            <p:nvPr/>
          </p:nvSpPr>
          <p:spPr bwMode="auto">
            <a:xfrm>
              <a:off x="2448" y="715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itchFamily="-65" charset="0"/>
                </a:rPr>
                <a:t>9</a:t>
              </a:r>
            </a:p>
          </p:txBody>
        </p:sp>
        <p:sp>
          <p:nvSpPr>
            <p:cNvPr id="2722827" name="Rectangle 11"/>
            <p:cNvSpPr>
              <a:spLocks noChangeArrowheads="1"/>
            </p:cNvSpPr>
            <p:nvPr/>
          </p:nvSpPr>
          <p:spPr bwMode="auto">
            <a:xfrm>
              <a:off x="2595" y="1054"/>
              <a:ext cx="43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800" i="1">
                  <a:solidFill>
                    <a:schemeClr val="tx1"/>
                  </a:solidFill>
                  <a:latin typeface="Arial" pitchFamily="-65" charset="0"/>
                </a:rPr>
                <a:t>Time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574" y="1241"/>
              <a:ext cx="2293" cy="1707"/>
              <a:chOff x="574" y="1241"/>
              <a:chExt cx="2293" cy="1707"/>
            </a:xfrm>
          </p:grpSpPr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574" y="2028"/>
                <a:ext cx="254" cy="286"/>
                <a:chOff x="574" y="2028"/>
                <a:chExt cx="254" cy="286"/>
              </a:xfrm>
            </p:grpSpPr>
            <p:sp>
              <p:nvSpPr>
                <p:cNvPr id="2722830" name="Freeform 14"/>
                <p:cNvSpPr>
                  <a:spLocks/>
                </p:cNvSpPr>
                <p:nvPr/>
              </p:nvSpPr>
              <p:spPr bwMode="auto">
                <a:xfrm>
                  <a:off x="574" y="2071"/>
                  <a:ext cx="237" cy="212"/>
                </a:xfrm>
                <a:custGeom>
                  <a:avLst/>
                  <a:gdLst/>
                  <a:ahLst/>
                  <a:cxnLst>
                    <a:cxn ang="0">
                      <a:pos x="67" y="10"/>
                    </a:cxn>
                    <a:cxn ang="0">
                      <a:pos x="112" y="11"/>
                    </a:cxn>
                    <a:cxn ang="0">
                      <a:pos x="161" y="0"/>
                    </a:cxn>
                    <a:cxn ang="0">
                      <a:pos x="219" y="0"/>
                    </a:cxn>
                    <a:cxn ang="0">
                      <a:pos x="155" y="60"/>
                    </a:cxn>
                    <a:cxn ang="0">
                      <a:pos x="172" y="64"/>
                    </a:cxn>
                    <a:cxn ang="0">
                      <a:pos x="189" y="71"/>
                    </a:cxn>
                    <a:cxn ang="0">
                      <a:pos x="205" y="80"/>
                    </a:cxn>
                    <a:cxn ang="0">
                      <a:pos x="217" y="90"/>
                    </a:cxn>
                    <a:cxn ang="0">
                      <a:pos x="227" y="103"/>
                    </a:cxn>
                    <a:cxn ang="0">
                      <a:pos x="234" y="118"/>
                    </a:cxn>
                    <a:cxn ang="0">
                      <a:pos x="236" y="134"/>
                    </a:cxn>
                    <a:cxn ang="0">
                      <a:pos x="233" y="151"/>
                    </a:cxn>
                    <a:cxn ang="0">
                      <a:pos x="228" y="164"/>
                    </a:cxn>
                    <a:cxn ang="0">
                      <a:pos x="218" y="177"/>
                    </a:cxn>
                    <a:cxn ang="0">
                      <a:pos x="201" y="192"/>
                    </a:cxn>
                    <a:cxn ang="0">
                      <a:pos x="185" y="200"/>
                    </a:cxn>
                    <a:cxn ang="0">
                      <a:pos x="170" y="206"/>
                    </a:cxn>
                    <a:cxn ang="0">
                      <a:pos x="155" y="210"/>
                    </a:cxn>
                    <a:cxn ang="0">
                      <a:pos x="136" y="211"/>
                    </a:cxn>
                    <a:cxn ang="0">
                      <a:pos x="88" y="210"/>
                    </a:cxn>
                    <a:cxn ang="0">
                      <a:pos x="65" y="206"/>
                    </a:cxn>
                    <a:cxn ang="0">
                      <a:pos x="40" y="195"/>
                    </a:cxn>
                    <a:cxn ang="0">
                      <a:pos x="22" y="182"/>
                    </a:cxn>
                    <a:cxn ang="0">
                      <a:pos x="9" y="167"/>
                    </a:cxn>
                    <a:cxn ang="0">
                      <a:pos x="3" y="151"/>
                    </a:cxn>
                    <a:cxn ang="0">
                      <a:pos x="0" y="137"/>
                    </a:cxn>
                    <a:cxn ang="0">
                      <a:pos x="2" y="121"/>
                    </a:cxn>
                    <a:cxn ang="0">
                      <a:pos x="10" y="101"/>
                    </a:cxn>
                    <a:cxn ang="0">
                      <a:pos x="25" y="85"/>
                    </a:cxn>
                    <a:cxn ang="0">
                      <a:pos x="45" y="71"/>
                    </a:cxn>
                    <a:cxn ang="0">
                      <a:pos x="73" y="62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237" h="212">
                      <a:moveTo>
                        <a:pt x="29" y="3"/>
                      </a:moveTo>
                      <a:lnTo>
                        <a:pt x="67" y="10"/>
                      </a:lnTo>
                      <a:lnTo>
                        <a:pt x="66" y="0"/>
                      </a:lnTo>
                      <a:lnTo>
                        <a:pt x="112" y="11"/>
                      </a:lnTo>
                      <a:lnTo>
                        <a:pt x="112" y="0"/>
                      </a:lnTo>
                      <a:lnTo>
                        <a:pt x="161" y="0"/>
                      </a:lnTo>
                      <a:lnTo>
                        <a:pt x="160" y="11"/>
                      </a:lnTo>
                      <a:lnTo>
                        <a:pt x="219" y="0"/>
                      </a:lnTo>
                      <a:lnTo>
                        <a:pt x="148" y="60"/>
                      </a:lnTo>
                      <a:lnTo>
                        <a:pt x="155" y="60"/>
                      </a:lnTo>
                      <a:lnTo>
                        <a:pt x="163" y="62"/>
                      </a:lnTo>
                      <a:lnTo>
                        <a:pt x="172" y="64"/>
                      </a:lnTo>
                      <a:lnTo>
                        <a:pt x="180" y="67"/>
                      </a:lnTo>
                      <a:lnTo>
                        <a:pt x="189" y="71"/>
                      </a:lnTo>
                      <a:lnTo>
                        <a:pt x="197" y="75"/>
                      </a:lnTo>
                      <a:lnTo>
                        <a:pt x="205" y="80"/>
                      </a:lnTo>
                      <a:lnTo>
                        <a:pt x="212" y="85"/>
                      </a:lnTo>
                      <a:lnTo>
                        <a:pt x="217" y="90"/>
                      </a:lnTo>
                      <a:lnTo>
                        <a:pt x="222" y="97"/>
                      </a:lnTo>
                      <a:lnTo>
                        <a:pt x="227" y="103"/>
                      </a:lnTo>
                      <a:lnTo>
                        <a:pt x="231" y="111"/>
                      </a:lnTo>
                      <a:lnTo>
                        <a:pt x="234" y="118"/>
                      </a:lnTo>
                      <a:lnTo>
                        <a:pt x="235" y="125"/>
                      </a:lnTo>
                      <a:lnTo>
                        <a:pt x="236" y="134"/>
                      </a:lnTo>
                      <a:lnTo>
                        <a:pt x="235" y="144"/>
                      </a:lnTo>
                      <a:lnTo>
                        <a:pt x="233" y="151"/>
                      </a:lnTo>
                      <a:lnTo>
                        <a:pt x="231" y="158"/>
                      </a:lnTo>
                      <a:lnTo>
                        <a:pt x="228" y="164"/>
                      </a:lnTo>
                      <a:lnTo>
                        <a:pt x="224" y="170"/>
                      </a:lnTo>
                      <a:lnTo>
                        <a:pt x="218" y="177"/>
                      </a:lnTo>
                      <a:lnTo>
                        <a:pt x="210" y="185"/>
                      </a:lnTo>
                      <a:lnTo>
                        <a:pt x="201" y="192"/>
                      </a:lnTo>
                      <a:lnTo>
                        <a:pt x="193" y="197"/>
                      </a:lnTo>
                      <a:lnTo>
                        <a:pt x="185" y="200"/>
                      </a:lnTo>
                      <a:lnTo>
                        <a:pt x="177" y="204"/>
                      </a:lnTo>
                      <a:lnTo>
                        <a:pt x="170" y="206"/>
                      </a:lnTo>
                      <a:lnTo>
                        <a:pt x="161" y="208"/>
                      </a:lnTo>
                      <a:lnTo>
                        <a:pt x="155" y="210"/>
                      </a:lnTo>
                      <a:lnTo>
                        <a:pt x="145" y="210"/>
                      </a:lnTo>
                      <a:lnTo>
                        <a:pt x="136" y="211"/>
                      </a:lnTo>
                      <a:lnTo>
                        <a:pt x="96" y="211"/>
                      </a:lnTo>
                      <a:lnTo>
                        <a:pt x="88" y="210"/>
                      </a:lnTo>
                      <a:lnTo>
                        <a:pt x="78" y="209"/>
                      </a:lnTo>
                      <a:lnTo>
                        <a:pt x="65" y="206"/>
                      </a:lnTo>
                      <a:lnTo>
                        <a:pt x="53" y="201"/>
                      </a:lnTo>
                      <a:lnTo>
                        <a:pt x="40" y="195"/>
                      </a:lnTo>
                      <a:lnTo>
                        <a:pt x="30" y="188"/>
                      </a:lnTo>
                      <a:lnTo>
                        <a:pt x="22" y="182"/>
                      </a:lnTo>
                      <a:lnTo>
                        <a:pt x="15" y="175"/>
                      </a:lnTo>
                      <a:lnTo>
                        <a:pt x="9" y="167"/>
                      </a:lnTo>
                      <a:lnTo>
                        <a:pt x="5" y="157"/>
                      </a:lnTo>
                      <a:lnTo>
                        <a:pt x="3" y="151"/>
                      </a:lnTo>
                      <a:lnTo>
                        <a:pt x="1" y="144"/>
                      </a:lnTo>
                      <a:lnTo>
                        <a:pt x="0" y="137"/>
                      </a:lnTo>
                      <a:lnTo>
                        <a:pt x="1" y="131"/>
                      </a:lnTo>
                      <a:lnTo>
                        <a:pt x="2" y="121"/>
                      </a:lnTo>
                      <a:lnTo>
                        <a:pt x="5" y="112"/>
                      </a:lnTo>
                      <a:lnTo>
                        <a:pt x="10" y="101"/>
                      </a:lnTo>
                      <a:lnTo>
                        <a:pt x="17" y="93"/>
                      </a:lnTo>
                      <a:lnTo>
                        <a:pt x="25" y="85"/>
                      </a:lnTo>
                      <a:lnTo>
                        <a:pt x="35" y="77"/>
                      </a:lnTo>
                      <a:lnTo>
                        <a:pt x="45" y="71"/>
                      </a:lnTo>
                      <a:lnTo>
                        <a:pt x="59" y="65"/>
                      </a:lnTo>
                      <a:lnTo>
                        <a:pt x="73" y="62"/>
                      </a:lnTo>
                      <a:lnTo>
                        <a:pt x="83" y="60"/>
                      </a:lnTo>
                      <a:lnTo>
                        <a:pt x="29" y="3"/>
                      </a:lnTo>
                    </a:path>
                  </a:pathLst>
                </a:custGeom>
                <a:solidFill>
                  <a:schemeClr val="bg2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31" name="Rectangle 15"/>
                <p:cNvSpPr>
                  <a:spLocks noChangeArrowheads="1"/>
                </p:cNvSpPr>
                <p:nvPr/>
              </p:nvSpPr>
              <p:spPr bwMode="auto">
                <a:xfrm>
                  <a:off x="575" y="2028"/>
                  <a:ext cx="253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>
                      <a:solidFill>
                        <a:schemeClr val="bg1"/>
                      </a:solidFill>
                      <a:latin typeface="FranklinGothic" charset="0"/>
                    </a:rPr>
                    <a:t>B</a:t>
                  </a:r>
                </a:p>
              </p:txBody>
            </p:sp>
          </p:grpSp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580" y="2338"/>
                <a:ext cx="255" cy="286"/>
                <a:chOff x="580" y="2338"/>
                <a:chExt cx="255" cy="286"/>
              </a:xfrm>
            </p:grpSpPr>
            <p:sp>
              <p:nvSpPr>
                <p:cNvPr id="2722833" name="Freeform 17"/>
                <p:cNvSpPr>
                  <a:spLocks/>
                </p:cNvSpPr>
                <p:nvPr/>
              </p:nvSpPr>
              <p:spPr bwMode="auto">
                <a:xfrm>
                  <a:off x="580" y="2382"/>
                  <a:ext cx="237" cy="211"/>
                </a:xfrm>
                <a:custGeom>
                  <a:avLst/>
                  <a:gdLst/>
                  <a:ahLst/>
                  <a:cxnLst>
                    <a:cxn ang="0">
                      <a:pos x="67" y="10"/>
                    </a:cxn>
                    <a:cxn ang="0">
                      <a:pos x="112" y="11"/>
                    </a:cxn>
                    <a:cxn ang="0">
                      <a:pos x="161" y="0"/>
                    </a:cxn>
                    <a:cxn ang="0">
                      <a:pos x="219" y="0"/>
                    </a:cxn>
                    <a:cxn ang="0">
                      <a:pos x="155" y="60"/>
                    </a:cxn>
                    <a:cxn ang="0">
                      <a:pos x="172" y="64"/>
                    </a:cxn>
                    <a:cxn ang="0">
                      <a:pos x="189" y="71"/>
                    </a:cxn>
                    <a:cxn ang="0">
                      <a:pos x="205" y="79"/>
                    </a:cxn>
                    <a:cxn ang="0">
                      <a:pos x="217" y="90"/>
                    </a:cxn>
                    <a:cxn ang="0">
                      <a:pos x="227" y="103"/>
                    </a:cxn>
                    <a:cxn ang="0">
                      <a:pos x="234" y="118"/>
                    </a:cxn>
                    <a:cxn ang="0">
                      <a:pos x="236" y="134"/>
                    </a:cxn>
                    <a:cxn ang="0">
                      <a:pos x="233" y="150"/>
                    </a:cxn>
                    <a:cxn ang="0">
                      <a:pos x="228" y="163"/>
                    </a:cxn>
                    <a:cxn ang="0">
                      <a:pos x="218" y="176"/>
                    </a:cxn>
                    <a:cxn ang="0">
                      <a:pos x="201" y="191"/>
                    </a:cxn>
                    <a:cxn ang="0">
                      <a:pos x="185" y="199"/>
                    </a:cxn>
                    <a:cxn ang="0">
                      <a:pos x="170" y="205"/>
                    </a:cxn>
                    <a:cxn ang="0">
                      <a:pos x="155" y="209"/>
                    </a:cxn>
                    <a:cxn ang="0">
                      <a:pos x="136" y="210"/>
                    </a:cxn>
                    <a:cxn ang="0">
                      <a:pos x="88" y="209"/>
                    </a:cxn>
                    <a:cxn ang="0">
                      <a:pos x="65" y="205"/>
                    </a:cxn>
                    <a:cxn ang="0">
                      <a:pos x="40" y="194"/>
                    </a:cxn>
                    <a:cxn ang="0">
                      <a:pos x="22" y="181"/>
                    </a:cxn>
                    <a:cxn ang="0">
                      <a:pos x="9" y="166"/>
                    </a:cxn>
                    <a:cxn ang="0">
                      <a:pos x="3" y="150"/>
                    </a:cxn>
                    <a:cxn ang="0">
                      <a:pos x="0" y="136"/>
                    </a:cxn>
                    <a:cxn ang="0">
                      <a:pos x="2" y="121"/>
                    </a:cxn>
                    <a:cxn ang="0">
                      <a:pos x="10" y="101"/>
                    </a:cxn>
                    <a:cxn ang="0">
                      <a:pos x="25" y="84"/>
                    </a:cxn>
                    <a:cxn ang="0">
                      <a:pos x="45" y="71"/>
                    </a:cxn>
                    <a:cxn ang="0">
                      <a:pos x="73" y="61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237" h="211">
                      <a:moveTo>
                        <a:pt x="29" y="3"/>
                      </a:moveTo>
                      <a:lnTo>
                        <a:pt x="67" y="10"/>
                      </a:lnTo>
                      <a:lnTo>
                        <a:pt x="66" y="0"/>
                      </a:lnTo>
                      <a:lnTo>
                        <a:pt x="112" y="11"/>
                      </a:lnTo>
                      <a:lnTo>
                        <a:pt x="112" y="0"/>
                      </a:lnTo>
                      <a:lnTo>
                        <a:pt x="161" y="0"/>
                      </a:lnTo>
                      <a:lnTo>
                        <a:pt x="160" y="11"/>
                      </a:lnTo>
                      <a:lnTo>
                        <a:pt x="219" y="0"/>
                      </a:lnTo>
                      <a:lnTo>
                        <a:pt x="148" y="59"/>
                      </a:lnTo>
                      <a:lnTo>
                        <a:pt x="155" y="60"/>
                      </a:lnTo>
                      <a:lnTo>
                        <a:pt x="163" y="61"/>
                      </a:lnTo>
                      <a:lnTo>
                        <a:pt x="172" y="64"/>
                      </a:lnTo>
                      <a:lnTo>
                        <a:pt x="180" y="66"/>
                      </a:lnTo>
                      <a:lnTo>
                        <a:pt x="189" y="71"/>
                      </a:lnTo>
                      <a:lnTo>
                        <a:pt x="197" y="74"/>
                      </a:lnTo>
                      <a:lnTo>
                        <a:pt x="205" y="79"/>
                      </a:lnTo>
                      <a:lnTo>
                        <a:pt x="212" y="85"/>
                      </a:lnTo>
                      <a:lnTo>
                        <a:pt x="217" y="90"/>
                      </a:lnTo>
                      <a:lnTo>
                        <a:pt x="222" y="96"/>
                      </a:lnTo>
                      <a:lnTo>
                        <a:pt x="227" y="103"/>
                      </a:lnTo>
                      <a:lnTo>
                        <a:pt x="231" y="111"/>
                      </a:lnTo>
                      <a:lnTo>
                        <a:pt x="234" y="118"/>
                      </a:lnTo>
                      <a:lnTo>
                        <a:pt x="235" y="124"/>
                      </a:lnTo>
                      <a:lnTo>
                        <a:pt x="236" y="134"/>
                      </a:lnTo>
                      <a:lnTo>
                        <a:pt x="235" y="143"/>
                      </a:lnTo>
                      <a:lnTo>
                        <a:pt x="233" y="150"/>
                      </a:lnTo>
                      <a:lnTo>
                        <a:pt x="231" y="157"/>
                      </a:lnTo>
                      <a:lnTo>
                        <a:pt x="228" y="163"/>
                      </a:lnTo>
                      <a:lnTo>
                        <a:pt x="224" y="169"/>
                      </a:lnTo>
                      <a:lnTo>
                        <a:pt x="218" y="176"/>
                      </a:lnTo>
                      <a:lnTo>
                        <a:pt x="210" y="184"/>
                      </a:lnTo>
                      <a:lnTo>
                        <a:pt x="201" y="191"/>
                      </a:lnTo>
                      <a:lnTo>
                        <a:pt x="193" y="196"/>
                      </a:lnTo>
                      <a:lnTo>
                        <a:pt x="185" y="199"/>
                      </a:lnTo>
                      <a:lnTo>
                        <a:pt x="177" y="203"/>
                      </a:lnTo>
                      <a:lnTo>
                        <a:pt x="170" y="205"/>
                      </a:lnTo>
                      <a:lnTo>
                        <a:pt x="161" y="207"/>
                      </a:lnTo>
                      <a:lnTo>
                        <a:pt x="155" y="209"/>
                      </a:lnTo>
                      <a:lnTo>
                        <a:pt x="145" y="209"/>
                      </a:lnTo>
                      <a:lnTo>
                        <a:pt x="136" y="210"/>
                      </a:lnTo>
                      <a:lnTo>
                        <a:pt x="96" y="210"/>
                      </a:lnTo>
                      <a:lnTo>
                        <a:pt x="88" y="209"/>
                      </a:lnTo>
                      <a:lnTo>
                        <a:pt x="78" y="208"/>
                      </a:lnTo>
                      <a:lnTo>
                        <a:pt x="65" y="205"/>
                      </a:lnTo>
                      <a:lnTo>
                        <a:pt x="53" y="200"/>
                      </a:lnTo>
                      <a:lnTo>
                        <a:pt x="40" y="194"/>
                      </a:lnTo>
                      <a:lnTo>
                        <a:pt x="30" y="187"/>
                      </a:lnTo>
                      <a:lnTo>
                        <a:pt x="22" y="181"/>
                      </a:lnTo>
                      <a:lnTo>
                        <a:pt x="15" y="174"/>
                      </a:lnTo>
                      <a:lnTo>
                        <a:pt x="9" y="166"/>
                      </a:lnTo>
                      <a:lnTo>
                        <a:pt x="5" y="156"/>
                      </a:lnTo>
                      <a:lnTo>
                        <a:pt x="3" y="150"/>
                      </a:lnTo>
                      <a:lnTo>
                        <a:pt x="1" y="144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2" y="121"/>
                      </a:lnTo>
                      <a:lnTo>
                        <a:pt x="5" y="111"/>
                      </a:lnTo>
                      <a:lnTo>
                        <a:pt x="10" y="101"/>
                      </a:lnTo>
                      <a:lnTo>
                        <a:pt x="17" y="92"/>
                      </a:lnTo>
                      <a:lnTo>
                        <a:pt x="25" y="84"/>
                      </a:lnTo>
                      <a:lnTo>
                        <a:pt x="35" y="76"/>
                      </a:lnTo>
                      <a:lnTo>
                        <a:pt x="45" y="71"/>
                      </a:lnTo>
                      <a:lnTo>
                        <a:pt x="59" y="65"/>
                      </a:lnTo>
                      <a:lnTo>
                        <a:pt x="73" y="61"/>
                      </a:lnTo>
                      <a:lnTo>
                        <a:pt x="83" y="59"/>
                      </a:lnTo>
                      <a:lnTo>
                        <a:pt x="29" y="3"/>
                      </a:lnTo>
                    </a:path>
                  </a:pathLst>
                </a:custGeom>
                <a:solidFill>
                  <a:schemeClr val="bg2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34" name="Rectangle 18"/>
                <p:cNvSpPr>
                  <a:spLocks noChangeArrowheads="1"/>
                </p:cNvSpPr>
                <p:nvPr/>
              </p:nvSpPr>
              <p:spPr bwMode="auto">
                <a:xfrm>
                  <a:off x="582" y="2338"/>
                  <a:ext cx="253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>
                      <a:solidFill>
                        <a:schemeClr val="bg1"/>
                      </a:solidFill>
                      <a:latin typeface="FranklinGothic" charset="0"/>
                    </a:rPr>
                    <a:t>C</a:t>
                  </a:r>
                </a:p>
              </p:txBody>
            </p:sp>
          </p:grpSp>
          <p:grpSp>
            <p:nvGrpSpPr>
              <p:cNvPr id="6" name="Group 19"/>
              <p:cNvGrpSpPr>
                <a:grpSpLocks/>
              </p:cNvGrpSpPr>
              <p:nvPr/>
            </p:nvGrpSpPr>
            <p:grpSpPr bwMode="auto">
              <a:xfrm>
                <a:off x="580" y="2662"/>
                <a:ext cx="254" cy="286"/>
                <a:chOff x="580" y="2662"/>
                <a:chExt cx="254" cy="286"/>
              </a:xfrm>
            </p:grpSpPr>
            <p:sp>
              <p:nvSpPr>
                <p:cNvPr id="2722836" name="Freeform 20"/>
                <p:cNvSpPr>
                  <a:spLocks/>
                </p:cNvSpPr>
                <p:nvPr/>
              </p:nvSpPr>
              <p:spPr bwMode="auto">
                <a:xfrm>
                  <a:off x="580" y="2706"/>
                  <a:ext cx="237" cy="212"/>
                </a:xfrm>
                <a:custGeom>
                  <a:avLst/>
                  <a:gdLst/>
                  <a:ahLst/>
                  <a:cxnLst>
                    <a:cxn ang="0">
                      <a:pos x="67" y="10"/>
                    </a:cxn>
                    <a:cxn ang="0">
                      <a:pos x="112" y="11"/>
                    </a:cxn>
                    <a:cxn ang="0">
                      <a:pos x="161" y="0"/>
                    </a:cxn>
                    <a:cxn ang="0">
                      <a:pos x="219" y="0"/>
                    </a:cxn>
                    <a:cxn ang="0">
                      <a:pos x="155" y="60"/>
                    </a:cxn>
                    <a:cxn ang="0">
                      <a:pos x="172" y="64"/>
                    </a:cxn>
                    <a:cxn ang="0">
                      <a:pos x="189" y="71"/>
                    </a:cxn>
                    <a:cxn ang="0">
                      <a:pos x="205" y="80"/>
                    </a:cxn>
                    <a:cxn ang="0">
                      <a:pos x="217" y="90"/>
                    </a:cxn>
                    <a:cxn ang="0">
                      <a:pos x="227" y="103"/>
                    </a:cxn>
                    <a:cxn ang="0">
                      <a:pos x="234" y="118"/>
                    </a:cxn>
                    <a:cxn ang="0">
                      <a:pos x="236" y="134"/>
                    </a:cxn>
                    <a:cxn ang="0">
                      <a:pos x="233" y="151"/>
                    </a:cxn>
                    <a:cxn ang="0">
                      <a:pos x="228" y="164"/>
                    </a:cxn>
                    <a:cxn ang="0">
                      <a:pos x="218" y="177"/>
                    </a:cxn>
                    <a:cxn ang="0">
                      <a:pos x="201" y="192"/>
                    </a:cxn>
                    <a:cxn ang="0">
                      <a:pos x="185" y="200"/>
                    </a:cxn>
                    <a:cxn ang="0">
                      <a:pos x="170" y="206"/>
                    </a:cxn>
                    <a:cxn ang="0">
                      <a:pos x="155" y="210"/>
                    </a:cxn>
                    <a:cxn ang="0">
                      <a:pos x="136" y="211"/>
                    </a:cxn>
                    <a:cxn ang="0">
                      <a:pos x="88" y="210"/>
                    </a:cxn>
                    <a:cxn ang="0">
                      <a:pos x="65" y="206"/>
                    </a:cxn>
                    <a:cxn ang="0">
                      <a:pos x="40" y="195"/>
                    </a:cxn>
                    <a:cxn ang="0">
                      <a:pos x="22" y="182"/>
                    </a:cxn>
                    <a:cxn ang="0">
                      <a:pos x="9" y="167"/>
                    </a:cxn>
                    <a:cxn ang="0">
                      <a:pos x="3" y="151"/>
                    </a:cxn>
                    <a:cxn ang="0">
                      <a:pos x="0" y="137"/>
                    </a:cxn>
                    <a:cxn ang="0">
                      <a:pos x="2" y="121"/>
                    </a:cxn>
                    <a:cxn ang="0">
                      <a:pos x="10" y="101"/>
                    </a:cxn>
                    <a:cxn ang="0">
                      <a:pos x="25" y="85"/>
                    </a:cxn>
                    <a:cxn ang="0">
                      <a:pos x="45" y="71"/>
                    </a:cxn>
                    <a:cxn ang="0">
                      <a:pos x="73" y="62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237" h="212">
                      <a:moveTo>
                        <a:pt x="29" y="3"/>
                      </a:moveTo>
                      <a:lnTo>
                        <a:pt x="67" y="10"/>
                      </a:lnTo>
                      <a:lnTo>
                        <a:pt x="66" y="0"/>
                      </a:lnTo>
                      <a:lnTo>
                        <a:pt x="112" y="11"/>
                      </a:lnTo>
                      <a:lnTo>
                        <a:pt x="112" y="0"/>
                      </a:lnTo>
                      <a:lnTo>
                        <a:pt x="161" y="0"/>
                      </a:lnTo>
                      <a:lnTo>
                        <a:pt x="160" y="11"/>
                      </a:lnTo>
                      <a:lnTo>
                        <a:pt x="219" y="0"/>
                      </a:lnTo>
                      <a:lnTo>
                        <a:pt x="148" y="60"/>
                      </a:lnTo>
                      <a:lnTo>
                        <a:pt x="155" y="60"/>
                      </a:lnTo>
                      <a:lnTo>
                        <a:pt x="163" y="62"/>
                      </a:lnTo>
                      <a:lnTo>
                        <a:pt x="172" y="64"/>
                      </a:lnTo>
                      <a:lnTo>
                        <a:pt x="180" y="67"/>
                      </a:lnTo>
                      <a:lnTo>
                        <a:pt x="189" y="71"/>
                      </a:lnTo>
                      <a:lnTo>
                        <a:pt x="197" y="75"/>
                      </a:lnTo>
                      <a:lnTo>
                        <a:pt x="205" y="80"/>
                      </a:lnTo>
                      <a:lnTo>
                        <a:pt x="212" y="85"/>
                      </a:lnTo>
                      <a:lnTo>
                        <a:pt x="217" y="90"/>
                      </a:lnTo>
                      <a:lnTo>
                        <a:pt x="222" y="97"/>
                      </a:lnTo>
                      <a:lnTo>
                        <a:pt x="227" y="103"/>
                      </a:lnTo>
                      <a:lnTo>
                        <a:pt x="231" y="111"/>
                      </a:lnTo>
                      <a:lnTo>
                        <a:pt x="234" y="118"/>
                      </a:lnTo>
                      <a:lnTo>
                        <a:pt x="235" y="125"/>
                      </a:lnTo>
                      <a:lnTo>
                        <a:pt x="236" y="134"/>
                      </a:lnTo>
                      <a:lnTo>
                        <a:pt x="235" y="144"/>
                      </a:lnTo>
                      <a:lnTo>
                        <a:pt x="233" y="151"/>
                      </a:lnTo>
                      <a:lnTo>
                        <a:pt x="231" y="158"/>
                      </a:lnTo>
                      <a:lnTo>
                        <a:pt x="228" y="164"/>
                      </a:lnTo>
                      <a:lnTo>
                        <a:pt x="224" y="170"/>
                      </a:lnTo>
                      <a:lnTo>
                        <a:pt x="218" y="177"/>
                      </a:lnTo>
                      <a:lnTo>
                        <a:pt x="210" y="185"/>
                      </a:lnTo>
                      <a:lnTo>
                        <a:pt x="201" y="192"/>
                      </a:lnTo>
                      <a:lnTo>
                        <a:pt x="193" y="197"/>
                      </a:lnTo>
                      <a:lnTo>
                        <a:pt x="185" y="200"/>
                      </a:lnTo>
                      <a:lnTo>
                        <a:pt x="177" y="204"/>
                      </a:lnTo>
                      <a:lnTo>
                        <a:pt x="170" y="206"/>
                      </a:lnTo>
                      <a:lnTo>
                        <a:pt x="161" y="208"/>
                      </a:lnTo>
                      <a:lnTo>
                        <a:pt x="155" y="210"/>
                      </a:lnTo>
                      <a:lnTo>
                        <a:pt x="145" y="210"/>
                      </a:lnTo>
                      <a:lnTo>
                        <a:pt x="136" y="211"/>
                      </a:lnTo>
                      <a:lnTo>
                        <a:pt x="96" y="211"/>
                      </a:lnTo>
                      <a:lnTo>
                        <a:pt x="88" y="210"/>
                      </a:lnTo>
                      <a:lnTo>
                        <a:pt x="78" y="209"/>
                      </a:lnTo>
                      <a:lnTo>
                        <a:pt x="65" y="206"/>
                      </a:lnTo>
                      <a:lnTo>
                        <a:pt x="53" y="201"/>
                      </a:lnTo>
                      <a:lnTo>
                        <a:pt x="40" y="195"/>
                      </a:lnTo>
                      <a:lnTo>
                        <a:pt x="30" y="188"/>
                      </a:lnTo>
                      <a:lnTo>
                        <a:pt x="22" y="182"/>
                      </a:lnTo>
                      <a:lnTo>
                        <a:pt x="15" y="175"/>
                      </a:lnTo>
                      <a:lnTo>
                        <a:pt x="9" y="167"/>
                      </a:lnTo>
                      <a:lnTo>
                        <a:pt x="5" y="157"/>
                      </a:lnTo>
                      <a:lnTo>
                        <a:pt x="3" y="151"/>
                      </a:lnTo>
                      <a:lnTo>
                        <a:pt x="1" y="144"/>
                      </a:lnTo>
                      <a:lnTo>
                        <a:pt x="0" y="137"/>
                      </a:lnTo>
                      <a:lnTo>
                        <a:pt x="1" y="131"/>
                      </a:lnTo>
                      <a:lnTo>
                        <a:pt x="2" y="121"/>
                      </a:lnTo>
                      <a:lnTo>
                        <a:pt x="5" y="112"/>
                      </a:lnTo>
                      <a:lnTo>
                        <a:pt x="10" y="101"/>
                      </a:lnTo>
                      <a:lnTo>
                        <a:pt x="17" y="93"/>
                      </a:lnTo>
                      <a:lnTo>
                        <a:pt x="25" y="85"/>
                      </a:lnTo>
                      <a:lnTo>
                        <a:pt x="35" y="77"/>
                      </a:lnTo>
                      <a:lnTo>
                        <a:pt x="45" y="71"/>
                      </a:lnTo>
                      <a:lnTo>
                        <a:pt x="59" y="65"/>
                      </a:lnTo>
                      <a:lnTo>
                        <a:pt x="73" y="62"/>
                      </a:lnTo>
                      <a:lnTo>
                        <a:pt x="83" y="60"/>
                      </a:lnTo>
                      <a:lnTo>
                        <a:pt x="29" y="3"/>
                      </a:lnTo>
                    </a:path>
                  </a:pathLst>
                </a:custGeom>
                <a:solidFill>
                  <a:schemeClr val="bg2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37" name="Rectangle 21"/>
                <p:cNvSpPr>
                  <a:spLocks noChangeArrowheads="1"/>
                </p:cNvSpPr>
                <p:nvPr/>
              </p:nvSpPr>
              <p:spPr bwMode="auto">
                <a:xfrm>
                  <a:off x="581" y="2662"/>
                  <a:ext cx="253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>
                      <a:solidFill>
                        <a:schemeClr val="bg1"/>
                      </a:solidFill>
                      <a:latin typeface="FranklinGothic" charset="0"/>
                    </a:rPr>
                    <a:t>D</a:t>
                  </a:r>
                </a:p>
              </p:txBody>
            </p:sp>
          </p:grpSp>
          <p:grpSp>
            <p:nvGrpSpPr>
              <p:cNvPr id="7" name="Group 22"/>
              <p:cNvGrpSpPr>
                <a:grpSpLocks/>
              </p:cNvGrpSpPr>
              <p:nvPr/>
            </p:nvGrpSpPr>
            <p:grpSpPr bwMode="auto">
              <a:xfrm>
                <a:off x="574" y="1633"/>
                <a:ext cx="255" cy="286"/>
                <a:chOff x="574" y="1633"/>
                <a:chExt cx="255" cy="286"/>
              </a:xfrm>
            </p:grpSpPr>
            <p:sp>
              <p:nvSpPr>
                <p:cNvPr id="2722839" name="Freeform 23"/>
                <p:cNvSpPr>
                  <a:spLocks/>
                </p:cNvSpPr>
                <p:nvPr/>
              </p:nvSpPr>
              <p:spPr bwMode="auto">
                <a:xfrm>
                  <a:off x="574" y="1677"/>
                  <a:ext cx="237" cy="211"/>
                </a:xfrm>
                <a:custGeom>
                  <a:avLst/>
                  <a:gdLst/>
                  <a:ahLst/>
                  <a:cxnLst>
                    <a:cxn ang="0">
                      <a:pos x="67" y="10"/>
                    </a:cxn>
                    <a:cxn ang="0">
                      <a:pos x="112" y="11"/>
                    </a:cxn>
                    <a:cxn ang="0">
                      <a:pos x="161" y="0"/>
                    </a:cxn>
                    <a:cxn ang="0">
                      <a:pos x="219" y="0"/>
                    </a:cxn>
                    <a:cxn ang="0">
                      <a:pos x="155" y="60"/>
                    </a:cxn>
                    <a:cxn ang="0">
                      <a:pos x="172" y="64"/>
                    </a:cxn>
                    <a:cxn ang="0">
                      <a:pos x="189" y="71"/>
                    </a:cxn>
                    <a:cxn ang="0">
                      <a:pos x="205" y="79"/>
                    </a:cxn>
                    <a:cxn ang="0">
                      <a:pos x="217" y="90"/>
                    </a:cxn>
                    <a:cxn ang="0">
                      <a:pos x="227" y="103"/>
                    </a:cxn>
                    <a:cxn ang="0">
                      <a:pos x="234" y="118"/>
                    </a:cxn>
                    <a:cxn ang="0">
                      <a:pos x="236" y="134"/>
                    </a:cxn>
                    <a:cxn ang="0">
                      <a:pos x="233" y="150"/>
                    </a:cxn>
                    <a:cxn ang="0">
                      <a:pos x="228" y="163"/>
                    </a:cxn>
                    <a:cxn ang="0">
                      <a:pos x="218" y="176"/>
                    </a:cxn>
                    <a:cxn ang="0">
                      <a:pos x="201" y="191"/>
                    </a:cxn>
                    <a:cxn ang="0">
                      <a:pos x="185" y="199"/>
                    </a:cxn>
                    <a:cxn ang="0">
                      <a:pos x="170" y="205"/>
                    </a:cxn>
                    <a:cxn ang="0">
                      <a:pos x="155" y="209"/>
                    </a:cxn>
                    <a:cxn ang="0">
                      <a:pos x="136" y="210"/>
                    </a:cxn>
                    <a:cxn ang="0">
                      <a:pos x="88" y="209"/>
                    </a:cxn>
                    <a:cxn ang="0">
                      <a:pos x="65" y="205"/>
                    </a:cxn>
                    <a:cxn ang="0">
                      <a:pos x="40" y="194"/>
                    </a:cxn>
                    <a:cxn ang="0">
                      <a:pos x="22" y="181"/>
                    </a:cxn>
                    <a:cxn ang="0">
                      <a:pos x="9" y="166"/>
                    </a:cxn>
                    <a:cxn ang="0">
                      <a:pos x="3" y="150"/>
                    </a:cxn>
                    <a:cxn ang="0">
                      <a:pos x="0" y="136"/>
                    </a:cxn>
                    <a:cxn ang="0">
                      <a:pos x="2" y="121"/>
                    </a:cxn>
                    <a:cxn ang="0">
                      <a:pos x="10" y="101"/>
                    </a:cxn>
                    <a:cxn ang="0">
                      <a:pos x="25" y="84"/>
                    </a:cxn>
                    <a:cxn ang="0">
                      <a:pos x="45" y="71"/>
                    </a:cxn>
                    <a:cxn ang="0">
                      <a:pos x="73" y="61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237" h="211">
                      <a:moveTo>
                        <a:pt x="29" y="3"/>
                      </a:moveTo>
                      <a:lnTo>
                        <a:pt x="67" y="10"/>
                      </a:lnTo>
                      <a:lnTo>
                        <a:pt x="66" y="0"/>
                      </a:lnTo>
                      <a:lnTo>
                        <a:pt x="112" y="11"/>
                      </a:lnTo>
                      <a:lnTo>
                        <a:pt x="112" y="0"/>
                      </a:lnTo>
                      <a:lnTo>
                        <a:pt x="161" y="0"/>
                      </a:lnTo>
                      <a:lnTo>
                        <a:pt x="160" y="11"/>
                      </a:lnTo>
                      <a:lnTo>
                        <a:pt x="219" y="0"/>
                      </a:lnTo>
                      <a:lnTo>
                        <a:pt x="148" y="59"/>
                      </a:lnTo>
                      <a:lnTo>
                        <a:pt x="155" y="60"/>
                      </a:lnTo>
                      <a:lnTo>
                        <a:pt x="163" y="61"/>
                      </a:lnTo>
                      <a:lnTo>
                        <a:pt x="172" y="64"/>
                      </a:lnTo>
                      <a:lnTo>
                        <a:pt x="180" y="66"/>
                      </a:lnTo>
                      <a:lnTo>
                        <a:pt x="189" y="71"/>
                      </a:lnTo>
                      <a:lnTo>
                        <a:pt x="197" y="74"/>
                      </a:lnTo>
                      <a:lnTo>
                        <a:pt x="205" y="79"/>
                      </a:lnTo>
                      <a:lnTo>
                        <a:pt x="212" y="85"/>
                      </a:lnTo>
                      <a:lnTo>
                        <a:pt x="217" y="90"/>
                      </a:lnTo>
                      <a:lnTo>
                        <a:pt x="222" y="96"/>
                      </a:lnTo>
                      <a:lnTo>
                        <a:pt x="227" y="103"/>
                      </a:lnTo>
                      <a:lnTo>
                        <a:pt x="231" y="111"/>
                      </a:lnTo>
                      <a:lnTo>
                        <a:pt x="234" y="118"/>
                      </a:lnTo>
                      <a:lnTo>
                        <a:pt x="235" y="124"/>
                      </a:lnTo>
                      <a:lnTo>
                        <a:pt x="236" y="134"/>
                      </a:lnTo>
                      <a:lnTo>
                        <a:pt x="235" y="143"/>
                      </a:lnTo>
                      <a:lnTo>
                        <a:pt x="233" y="150"/>
                      </a:lnTo>
                      <a:lnTo>
                        <a:pt x="231" y="157"/>
                      </a:lnTo>
                      <a:lnTo>
                        <a:pt x="228" y="163"/>
                      </a:lnTo>
                      <a:lnTo>
                        <a:pt x="224" y="169"/>
                      </a:lnTo>
                      <a:lnTo>
                        <a:pt x="218" y="176"/>
                      </a:lnTo>
                      <a:lnTo>
                        <a:pt x="210" y="184"/>
                      </a:lnTo>
                      <a:lnTo>
                        <a:pt x="201" y="191"/>
                      </a:lnTo>
                      <a:lnTo>
                        <a:pt x="193" y="196"/>
                      </a:lnTo>
                      <a:lnTo>
                        <a:pt x="185" y="199"/>
                      </a:lnTo>
                      <a:lnTo>
                        <a:pt x="177" y="203"/>
                      </a:lnTo>
                      <a:lnTo>
                        <a:pt x="170" y="205"/>
                      </a:lnTo>
                      <a:lnTo>
                        <a:pt x="161" y="207"/>
                      </a:lnTo>
                      <a:lnTo>
                        <a:pt x="155" y="209"/>
                      </a:lnTo>
                      <a:lnTo>
                        <a:pt x="145" y="209"/>
                      </a:lnTo>
                      <a:lnTo>
                        <a:pt x="136" y="210"/>
                      </a:lnTo>
                      <a:lnTo>
                        <a:pt x="96" y="210"/>
                      </a:lnTo>
                      <a:lnTo>
                        <a:pt x="88" y="209"/>
                      </a:lnTo>
                      <a:lnTo>
                        <a:pt x="78" y="208"/>
                      </a:lnTo>
                      <a:lnTo>
                        <a:pt x="65" y="205"/>
                      </a:lnTo>
                      <a:lnTo>
                        <a:pt x="53" y="200"/>
                      </a:lnTo>
                      <a:lnTo>
                        <a:pt x="40" y="194"/>
                      </a:lnTo>
                      <a:lnTo>
                        <a:pt x="30" y="187"/>
                      </a:lnTo>
                      <a:lnTo>
                        <a:pt x="22" y="181"/>
                      </a:lnTo>
                      <a:lnTo>
                        <a:pt x="15" y="174"/>
                      </a:lnTo>
                      <a:lnTo>
                        <a:pt x="9" y="166"/>
                      </a:lnTo>
                      <a:lnTo>
                        <a:pt x="5" y="156"/>
                      </a:lnTo>
                      <a:lnTo>
                        <a:pt x="3" y="150"/>
                      </a:lnTo>
                      <a:lnTo>
                        <a:pt x="1" y="144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2" y="121"/>
                      </a:lnTo>
                      <a:lnTo>
                        <a:pt x="5" y="111"/>
                      </a:lnTo>
                      <a:lnTo>
                        <a:pt x="10" y="101"/>
                      </a:lnTo>
                      <a:lnTo>
                        <a:pt x="17" y="92"/>
                      </a:lnTo>
                      <a:lnTo>
                        <a:pt x="25" y="84"/>
                      </a:lnTo>
                      <a:lnTo>
                        <a:pt x="35" y="76"/>
                      </a:lnTo>
                      <a:lnTo>
                        <a:pt x="45" y="71"/>
                      </a:lnTo>
                      <a:lnTo>
                        <a:pt x="59" y="65"/>
                      </a:lnTo>
                      <a:lnTo>
                        <a:pt x="73" y="61"/>
                      </a:lnTo>
                      <a:lnTo>
                        <a:pt x="83" y="59"/>
                      </a:lnTo>
                      <a:lnTo>
                        <a:pt x="29" y="3"/>
                      </a:lnTo>
                    </a:path>
                  </a:pathLst>
                </a:custGeom>
                <a:solidFill>
                  <a:schemeClr val="bg2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40" name="Rectangle 24"/>
                <p:cNvSpPr>
                  <a:spLocks noChangeArrowheads="1"/>
                </p:cNvSpPr>
                <p:nvPr/>
              </p:nvSpPr>
              <p:spPr bwMode="auto">
                <a:xfrm>
                  <a:off x="576" y="1633"/>
                  <a:ext cx="253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latin typeface="FranklinGothic" charset="0"/>
                    </a:rPr>
                    <a:t>A</a:t>
                  </a:r>
                </a:p>
              </p:txBody>
            </p:sp>
          </p:grpSp>
          <p:sp>
            <p:nvSpPr>
              <p:cNvPr id="2722841" name="Line 25"/>
              <p:cNvSpPr>
                <a:spLocks noChangeShapeType="1"/>
              </p:cNvSpPr>
              <p:nvPr/>
            </p:nvSpPr>
            <p:spPr bwMode="auto">
              <a:xfrm flipH="1">
                <a:off x="1424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42" name="Line 26"/>
              <p:cNvSpPr>
                <a:spLocks noChangeShapeType="1"/>
              </p:cNvSpPr>
              <p:nvPr/>
            </p:nvSpPr>
            <p:spPr bwMode="auto">
              <a:xfrm flipH="1">
                <a:off x="1709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43" name="Line 27"/>
              <p:cNvSpPr>
                <a:spLocks noChangeShapeType="1"/>
              </p:cNvSpPr>
              <p:nvPr/>
            </p:nvSpPr>
            <p:spPr bwMode="auto">
              <a:xfrm flipH="1">
                <a:off x="1993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44" name="AutoShape 28"/>
              <p:cNvSpPr>
                <a:spLocks noChangeArrowheads="1"/>
              </p:cNvSpPr>
              <p:nvPr/>
            </p:nvSpPr>
            <p:spPr bwMode="auto">
              <a:xfrm>
                <a:off x="1199" y="2015"/>
                <a:ext cx="208" cy="259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45" name="AutoShape 29"/>
              <p:cNvSpPr>
                <a:spLocks noChangeArrowheads="1"/>
              </p:cNvSpPr>
              <p:nvPr/>
            </p:nvSpPr>
            <p:spPr bwMode="auto">
              <a:xfrm>
                <a:off x="1250" y="1963"/>
                <a:ext cx="157" cy="46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46" name="AutoShape 30"/>
              <p:cNvSpPr>
                <a:spLocks noChangeArrowheads="1"/>
              </p:cNvSpPr>
              <p:nvPr/>
            </p:nvSpPr>
            <p:spPr bwMode="auto">
              <a:xfrm>
                <a:off x="1241" y="2035"/>
                <a:ext cx="107" cy="15"/>
              </a:xfrm>
              <a:prstGeom prst="parallelogram">
                <a:avLst>
                  <a:gd name="adj" fmla="val 178300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1715" y="1998"/>
                <a:ext cx="201" cy="257"/>
                <a:chOff x="1715" y="1998"/>
                <a:chExt cx="201" cy="257"/>
              </a:xfrm>
            </p:grpSpPr>
            <p:sp>
              <p:nvSpPr>
                <p:cNvPr id="2722848" name="Freeform 32"/>
                <p:cNvSpPr>
                  <a:spLocks/>
                </p:cNvSpPr>
                <p:nvPr/>
              </p:nvSpPr>
              <p:spPr bwMode="auto">
                <a:xfrm>
                  <a:off x="1844" y="2117"/>
                  <a:ext cx="60" cy="138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59" y="0"/>
                    </a:cxn>
                    <a:cxn ang="0">
                      <a:pos x="16" y="137"/>
                    </a:cxn>
                    <a:cxn ang="0">
                      <a:pos x="0" y="137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60" h="138">
                      <a:moveTo>
                        <a:pt x="43" y="0"/>
                      </a:moveTo>
                      <a:lnTo>
                        <a:pt x="59" y="0"/>
                      </a:lnTo>
                      <a:lnTo>
                        <a:pt x="16" y="137"/>
                      </a:lnTo>
                      <a:lnTo>
                        <a:pt x="0" y="137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39FD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49" name="Rectangle 33"/>
                <p:cNvSpPr>
                  <a:spLocks noChangeArrowheads="1"/>
                </p:cNvSpPr>
                <p:nvPr/>
              </p:nvSpPr>
              <p:spPr bwMode="auto">
                <a:xfrm>
                  <a:off x="1840" y="2117"/>
                  <a:ext cx="76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50" name="Rectangle 34"/>
                <p:cNvSpPr>
                  <a:spLocks noChangeArrowheads="1"/>
                </p:cNvSpPr>
                <p:nvPr/>
              </p:nvSpPr>
              <p:spPr bwMode="auto">
                <a:xfrm>
                  <a:off x="1846" y="2175"/>
                  <a:ext cx="57" cy="11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51" name="Rectangle 35"/>
                <p:cNvSpPr>
                  <a:spLocks noChangeArrowheads="1"/>
                </p:cNvSpPr>
                <p:nvPr/>
              </p:nvSpPr>
              <p:spPr bwMode="auto">
                <a:xfrm>
                  <a:off x="1715" y="2175"/>
                  <a:ext cx="75" cy="7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52" name="Oval 36"/>
                <p:cNvSpPr>
                  <a:spLocks noChangeArrowheads="1"/>
                </p:cNvSpPr>
                <p:nvPr/>
              </p:nvSpPr>
              <p:spPr bwMode="auto">
                <a:xfrm>
                  <a:off x="1774" y="1998"/>
                  <a:ext cx="22" cy="26"/>
                </a:xfrm>
                <a:prstGeom prst="ellipse">
                  <a:avLst/>
                </a:prstGeom>
                <a:solidFill>
                  <a:srgbClr val="F39FD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53" name="Freeform 37"/>
                <p:cNvSpPr>
                  <a:spLocks/>
                </p:cNvSpPr>
                <p:nvPr/>
              </p:nvSpPr>
              <p:spPr bwMode="auto">
                <a:xfrm>
                  <a:off x="1715" y="2043"/>
                  <a:ext cx="138" cy="212"/>
                </a:xfrm>
                <a:custGeom>
                  <a:avLst/>
                  <a:gdLst/>
                  <a:ahLst/>
                  <a:cxnLst>
                    <a:cxn ang="0">
                      <a:pos x="1" y="98"/>
                    </a:cxn>
                    <a:cxn ang="0">
                      <a:pos x="1" y="100"/>
                    </a:cxn>
                    <a:cxn ang="0">
                      <a:pos x="0" y="104"/>
                    </a:cxn>
                    <a:cxn ang="0">
                      <a:pos x="0" y="107"/>
                    </a:cxn>
                    <a:cxn ang="0">
                      <a:pos x="1" y="111"/>
                    </a:cxn>
                    <a:cxn ang="0">
                      <a:pos x="3" y="114"/>
                    </a:cxn>
                    <a:cxn ang="0">
                      <a:pos x="6" y="116"/>
                    </a:cxn>
                    <a:cxn ang="0">
                      <a:pos x="9" y="118"/>
                    </a:cxn>
                    <a:cxn ang="0">
                      <a:pos x="11" y="119"/>
                    </a:cxn>
                    <a:cxn ang="0">
                      <a:pos x="15" y="119"/>
                    </a:cxn>
                    <a:cxn ang="0">
                      <a:pos x="89" y="211"/>
                    </a:cxn>
                    <a:cxn ang="0">
                      <a:pos x="113" y="101"/>
                    </a:cxn>
                    <a:cxn ang="0">
                      <a:pos x="113" y="99"/>
                    </a:cxn>
                    <a:cxn ang="0">
                      <a:pos x="111" y="97"/>
                    </a:cxn>
                    <a:cxn ang="0">
                      <a:pos x="109" y="95"/>
                    </a:cxn>
                    <a:cxn ang="0">
                      <a:pos x="108" y="94"/>
                    </a:cxn>
                    <a:cxn ang="0">
                      <a:pos x="105" y="93"/>
                    </a:cxn>
                    <a:cxn ang="0">
                      <a:pos x="102" y="92"/>
                    </a:cxn>
                    <a:cxn ang="0">
                      <a:pos x="100" y="92"/>
                    </a:cxn>
                    <a:cxn ang="0">
                      <a:pos x="97" y="92"/>
                    </a:cxn>
                    <a:cxn ang="0">
                      <a:pos x="66" y="54"/>
                    </a:cxn>
                    <a:cxn ang="0">
                      <a:pos x="127" y="67"/>
                    </a:cxn>
                    <a:cxn ang="0">
                      <a:pos x="130" y="66"/>
                    </a:cxn>
                    <a:cxn ang="0">
                      <a:pos x="131" y="65"/>
                    </a:cxn>
                    <a:cxn ang="0">
                      <a:pos x="134" y="63"/>
                    </a:cxn>
                    <a:cxn ang="0">
                      <a:pos x="136" y="62"/>
                    </a:cxn>
                    <a:cxn ang="0">
                      <a:pos x="136" y="59"/>
                    </a:cxn>
                    <a:cxn ang="0">
                      <a:pos x="137" y="56"/>
                    </a:cxn>
                    <a:cxn ang="0">
                      <a:pos x="136" y="53"/>
                    </a:cxn>
                    <a:cxn ang="0">
                      <a:pos x="135" y="50"/>
                    </a:cxn>
                    <a:cxn ang="0">
                      <a:pos x="133" y="49"/>
                    </a:cxn>
                    <a:cxn ang="0">
                      <a:pos x="131" y="47"/>
                    </a:cxn>
                    <a:cxn ang="0">
                      <a:pos x="128" y="46"/>
                    </a:cxn>
                    <a:cxn ang="0">
                      <a:pos x="87" y="46"/>
                    </a:cxn>
                    <a:cxn ang="0">
                      <a:pos x="80" y="30"/>
                    </a:cxn>
                    <a:cxn ang="0">
                      <a:pos x="80" y="26"/>
                    </a:cxn>
                    <a:cxn ang="0">
                      <a:pos x="81" y="22"/>
                    </a:cxn>
                    <a:cxn ang="0">
                      <a:pos x="81" y="17"/>
                    </a:cxn>
                    <a:cxn ang="0">
                      <a:pos x="80" y="14"/>
                    </a:cxn>
                    <a:cxn ang="0">
                      <a:pos x="78" y="11"/>
                    </a:cxn>
                    <a:cxn ang="0">
                      <a:pos x="76" y="7"/>
                    </a:cxn>
                    <a:cxn ang="0">
                      <a:pos x="73" y="5"/>
                    </a:cxn>
                    <a:cxn ang="0">
                      <a:pos x="70" y="2"/>
                    </a:cxn>
                    <a:cxn ang="0">
                      <a:pos x="66" y="1"/>
                    </a:cxn>
                    <a:cxn ang="0">
                      <a:pos x="62" y="0"/>
                    </a:cxn>
                    <a:cxn ang="0">
                      <a:pos x="57" y="0"/>
                    </a:cxn>
                    <a:cxn ang="0">
                      <a:pos x="53" y="1"/>
                    </a:cxn>
                    <a:cxn ang="0">
                      <a:pos x="49" y="2"/>
                    </a:cxn>
                    <a:cxn ang="0">
                      <a:pos x="45" y="4"/>
                    </a:cxn>
                    <a:cxn ang="0">
                      <a:pos x="42" y="8"/>
                    </a:cxn>
                    <a:cxn ang="0">
                      <a:pos x="39" y="12"/>
                    </a:cxn>
                    <a:cxn ang="0">
                      <a:pos x="37" y="16"/>
                    </a:cxn>
                  </a:cxnLst>
                  <a:rect l="0" t="0" r="r" b="b"/>
                  <a:pathLst>
                    <a:path w="138" h="212">
                      <a:moveTo>
                        <a:pt x="37" y="16"/>
                      </a:moveTo>
                      <a:lnTo>
                        <a:pt x="1" y="98"/>
                      </a:lnTo>
                      <a:lnTo>
                        <a:pt x="1" y="99"/>
                      </a:lnTo>
                      <a:lnTo>
                        <a:pt x="1" y="100"/>
                      </a:lnTo>
                      <a:lnTo>
                        <a:pt x="0" y="101"/>
                      </a:lnTo>
                      <a:lnTo>
                        <a:pt x="0" y="104"/>
                      </a:lnTo>
                      <a:lnTo>
                        <a:pt x="0" y="105"/>
                      </a:lnTo>
                      <a:lnTo>
                        <a:pt x="0" y="107"/>
                      </a:lnTo>
                      <a:lnTo>
                        <a:pt x="1" y="109"/>
                      </a:lnTo>
                      <a:lnTo>
                        <a:pt x="1" y="111"/>
                      </a:lnTo>
                      <a:lnTo>
                        <a:pt x="2" y="112"/>
                      </a:lnTo>
                      <a:lnTo>
                        <a:pt x="3" y="114"/>
                      </a:lnTo>
                      <a:lnTo>
                        <a:pt x="4" y="115"/>
                      </a:lnTo>
                      <a:lnTo>
                        <a:pt x="6" y="116"/>
                      </a:lnTo>
                      <a:lnTo>
                        <a:pt x="7" y="117"/>
                      </a:lnTo>
                      <a:lnTo>
                        <a:pt x="9" y="118"/>
                      </a:lnTo>
                      <a:lnTo>
                        <a:pt x="10" y="118"/>
                      </a:lnTo>
                      <a:lnTo>
                        <a:pt x="11" y="119"/>
                      </a:lnTo>
                      <a:lnTo>
                        <a:pt x="13" y="119"/>
                      </a:lnTo>
                      <a:lnTo>
                        <a:pt x="15" y="119"/>
                      </a:lnTo>
                      <a:lnTo>
                        <a:pt x="89" y="119"/>
                      </a:lnTo>
                      <a:lnTo>
                        <a:pt x="89" y="211"/>
                      </a:lnTo>
                      <a:lnTo>
                        <a:pt x="113" y="211"/>
                      </a:lnTo>
                      <a:lnTo>
                        <a:pt x="113" y="101"/>
                      </a:lnTo>
                      <a:lnTo>
                        <a:pt x="113" y="100"/>
                      </a:lnTo>
                      <a:lnTo>
                        <a:pt x="113" y="99"/>
                      </a:lnTo>
                      <a:lnTo>
                        <a:pt x="112" y="98"/>
                      </a:lnTo>
                      <a:lnTo>
                        <a:pt x="111" y="97"/>
                      </a:lnTo>
                      <a:lnTo>
                        <a:pt x="111" y="96"/>
                      </a:lnTo>
                      <a:lnTo>
                        <a:pt x="109" y="95"/>
                      </a:lnTo>
                      <a:lnTo>
                        <a:pt x="109" y="95"/>
                      </a:lnTo>
                      <a:lnTo>
                        <a:pt x="108" y="94"/>
                      </a:lnTo>
                      <a:lnTo>
                        <a:pt x="106" y="93"/>
                      </a:lnTo>
                      <a:lnTo>
                        <a:pt x="105" y="93"/>
                      </a:lnTo>
                      <a:lnTo>
                        <a:pt x="104" y="93"/>
                      </a:lnTo>
                      <a:lnTo>
                        <a:pt x="102" y="92"/>
                      </a:lnTo>
                      <a:lnTo>
                        <a:pt x="101" y="92"/>
                      </a:lnTo>
                      <a:lnTo>
                        <a:pt x="100" y="92"/>
                      </a:lnTo>
                      <a:lnTo>
                        <a:pt x="98" y="92"/>
                      </a:lnTo>
                      <a:lnTo>
                        <a:pt x="97" y="92"/>
                      </a:lnTo>
                      <a:lnTo>
                        <a:pt x="54" y="90"/>
                      </a:lnTo>
                      <a:lnTo>
                        <a:pt x="66" y="54"/>
                      </a:lnTo>
                      <a:lnTo>
                        <a:pt x="75" y="67"/>
                      </a:lnTo>
                      <a:lnTo>
                        <a:pt x="127" y="67"/>
                      </a:lnTo>
                      <a:lnTo>
                        <a:pt x="128" y="66"/>
                      </a:lnTo>
                      <a:lnTo>
                        <a:pt x="130" y="66"/>
                      </a:lnTo>
                      <a:lnTo>
                        <a:pt x="131" y="65"/>
                      </a:lnTo>
                      <a:lnTo>
                        <a:pt x="131" y="65"/>
                      </a:lnTo>
                      <a:lnTo>
                        <a:pt x="133" y="64"/>
                      </a:lnTo>
                      <a:lnTo>
                        <a:pt x="134" y="63"/>
                      </a:lnTo>
                      <a:lnTo>
                        <a:pt x="135" y="62"/>
                      </a:lnTo>
                      <a:lnTo>
                        <a:pt x="136" y="62"/>
                      </a:lnTo>
                      <a:lnTo>
                        <a:pt x="136" y="60"/>
                      </a:lnTo>
                      <a:lnTo>
                        <a:pt x="136" y="59"/>
                      </a:lnTo>
                      <a:lnTo>
                        <a:pt x="137" y="58"/>
                      </a:lnTo>
                      <a:lnTo>
                        <a:pt x="137" y="56"/>
                      </a:lnTo>
                      <a:lnTo>
                        <a:pt x="137" y="54"/>
                      </a:lnTo>
                      <a:lnTo>
                        <a:pt x="136" y="53"/>
                      </a:lnTo>
                      <a:lnTo>
                        <a:pt x="136" y="52"/>
                      </a:lnTo>
                      <a:lnTo>
                        <a:pt x="135" y="50"/>
                      </a:lnTo>
                      <a:lnTo>
                        <a:pt x="134" y="49"/>
                      </a:lnTo>
                      <a:lnTo>
                        <a:pt x="133" y="49"/>
                      </a:lnTo>
                      <a:lnTo>
                        <a:pt x="132" y="47"/>
                      </a:lnTo>
                      <a:lnTo>
                        <a:pt x="131" y="47"/>
                      </a:lnTo>
                      <a:lnTo>
                        <a:pt x="130" y="46"/>
                      </a:lnTo>
                      <a:lnTo>
                        <a:pt x="128" y="46"/>
                      </a:lnTo>
                      <a:lnTo>
                        <a:pt x="127" y="46"/>
                      </a:lnTo>
                      <a:lnTo>
                        <a:pt x="87" y="46"/>
                      </a:lnTo>
                      <a:lnTo>
                        <a:pt x="78" y="31"/>
                      </a:lnTo>
                      <a:lnTo>
                        <a:pt x="80" y="30"/>
                      </a:lnTo>
                      <a:lnTo>
                        <a:pt x="80" y="28"/>
                      </a:lnTo>
                      <a:lnTo>
                        <a:pt x="80" y="26"/>
                      </a:lnTo>
                      <a:lnTo>
                        <a:pt x="81" y="24"/>
                      </a:lnTo>
                      <a:lnTo>
                        <a:pt x="81" y="22"/>
                      </a:lnTo>
                      <a:lnTo>
                        <a:pt x="81" y="20"/>
                      </a:lnTo>
                      <a:lnTo>
                        <a:pt x="81" y="17"/>
                      </a:lnTo>
                      <a:lnTo>
                        <a:pt x="80" y="16"/>
                      </a:lnTo>
                      <a:lnTo>
                        <a:pt x="80" y="14"/>
                      </a:lnTo>
                      <a:lnTo>
                        <a:pt x="79" y="12"/>
                      </a:lnTo>
                      <a:lnTo>
                        <a:pt x="78" y="11"/>
                      </a:lnTo>
                      <a:lnTo>
                        <a:pt x="77" y="9"/>
                      </a:lnTo>
                      <a:lnTo>
                        <a:pt x="76" y="7"/>
                      </a:lnTo>
                      <a:lnTo>
                        <a:pt x="75" y="6"/>
                      </a:lnTo>
                      <a:lnTo>
                        <a:pt x="73" y="5"/>
                      </a:lnTo>
                      <a:lnTo>
                        <a:pt x="72" y="4"/>
                      </a:lnTo>
                      <a:lnTo>
                        <a:pt x="70" y="2"/>
                      </a:lnTo>
                      <a:lnTo>
                        <a:pt x="68" y="2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2" y="0"/>
                      </a:lnTo>
                      <a:lnTo>
                        <a:pt x="60" y="0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3" y="1"/>
                      </a:lnTo>
                      <a:lnTo>
                        <a:pt x="51" y="1"/>
                      </a:lnTo>
                      <a:lnTo>
                        <a:pt x="49" y="2"/>
                      </a:lnTo>
                      <a:lnTo>
                        <a:pt x="47" y="3"/>
                      </a:lnTo>
                      <a:lnTo>
                        <a:pt x="45" y="4"/>
                      </a:lnTo>
                      <a:lnTo>
                        <a:pt x="43" y="6"/>
                      </a:lnTo>
                      <a:lnTo>
                        <a:pt x="42" y="8"/>
                      </a:lnTo>
                      <a:lnTo>
                        <a:pt x="40" y="9"/>
                      </a:lnTo>
                      <a:lnTo>
                        <a:pt x="39" y="12"/>
                      </a:lnTo>
                      <a:lnTo>
                        <a:pt x="38" y="14"/>
                      </a:lnTo>
                      <a:lnTo>
                        <a:pt x="37" y="16"/>
                      </a:lnTo>
                    </a:path>
                  </a:pathLst>
                </a:custGeom>
                <a:solidFill>
                  <a:srgbClr val="F39FD1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2854" name="Freeform 38"/>
              <p:cNvSpPr>
                <a:spLocks/>
              </p:cNvSpPr>
              <p:nvPr/>
            </p:nvSpPr>
            <p:spPr bwMode="auto">
              <a:xfrm>
                <a:off x="1977" y="1973"/>
                <a:ext cx="200" cy="292"/>
              </a:xfrm>
              <a:custGeom>
                <a:avLst/>
                <a:gdLst/>
                <a:ahLst/>
                <a:cxnLst>
                  <a:cxn ang="0">
                    <a:pos x="199" y="263"/>
                  </a:cxn>
                  <a:cxn ang="0">
                    <a:pos x="184" y="263"/>
                  </a:cxn>
                  <a:cxn ang="0">
                    <a:pos x="158" y="230"/>
                  </a:cxn>
                  <a:cxn ang="0">
                    <a:pos x="121" y="169"/>
                  </a:cxn>
                  <a:cxn ang="0">
                    <a:pos x="111" y="142"/>
                  </a:cxn>
                  <a:cxn ang="0">
                    <a:pos x="114" y="123"/>
                  </a:cxn>
                  <a:cxn ang="0">
                    <a:pos x="123" y="119"/>
                  </a:cxn>
                  <a:cxn ang="0">
                    <a:pos x="136" y="129"/>
                  </a:cxn>
                  <a:cxn ang="0">
                    <a:pos x="155" y="140"/>
                  </a:cxn>
                  <a:cxn ang="0">
                    <a:pos x="164" y="140"/>
                  </a:cxn>
                  <a:cxn ang="0">
                    <a:pos x="165" y="134"/>
                  </a:cxn>
                  <a:cxn ang="0">
                    <a:pos x="156" y="123"/>
                  </a:cxn>
                  <a:cxn ang="0">
                    <a:pos x="135" y="108"/>
                  </a:cxn>
                  <a:cxn ang="0">
                    <a:pos x="126" y="87"/>
                  </a:cxn>
                  <a:cxn ang="0">
                    <a:pos x="123" y="69"/>
                  </a:cxn>
                  <a:cxn ang="0">
                    <a:pos x="113" y="56"/>
                  </a:cxn>
                  <a:cxn ang="0">
                    <a:pos x="109" y="48"/>
                  </a:cxn>
                  <a:cxn ang="0">
                    <a:pos x="114" y="36"/>
                  </a:cxn>
                  <a:cxn ang="0">
                    <a:pos x="119" y="24"/>
                  </a:cxn>
                  <a:cxn ang="0">
                    <a:pos x="115" y="9"/>
                  </a:cxn>
                  <a:cxn ang="0">
                    <a:pos x="105" y="1"/>
                  </a:cxn>
                  <a:cxn ang="0">
                    <a:pos x="90" y="3"/>
                  </a:cxn>
                  <a:cxn ang="0">
                    <a:pos x="84" y="13"/>
                  </a:cxn>
                  <a:cxn ang="0">
                    <a:pos x="84" y="23"/>
                  </a:cxn>
                  <a:cxn ang="0">
                    <a:pos x="88" y="35"/>
                  </a:cxn>
                  <a:cxn ang="0">
                    <a:pos x="88" y="46"/>
                  </a:cxn>
                  <a:cxn ang="0">
                    <a:pos x="78" y="56"/>
                  </a:cxn>
                  <a:cxn ang="0">
                    <a:pos x="65" y="64"/>
                  </a:cxn>
                  <a:cxn ang="0">
                    <a:pos x="55" y="75"/>
                  </a:cxn>
                  <a:cxn ang="0">
                    <a:pos x="46" y="99"/>
                  </a:cxn>
                  <a:cxn ang="0">
                    <a:pos x="41" y="122"/>
                  </a:cxn>
                  <a:cxn ang="0">
                    <a:pos x="40" y="146"/>
                  </a:cxn>
                  <a:cxn ang="0">
                    <a:pos x="41" y="158"/>
                  </a:cxn>
                  <a:cxn ang="0">
                    <a:pos x="49" y="162"/>
                  </a:cxn>
                  <a:cxn ang="0">
                    <a:pos x="53" y="158"/>
                  </a:cxn>
                  <a:cxn ang="0">
                    <a:pos x="53" y="133"/>
                  </a:cxn>
                  <a:cxn ang="0">
                    <a:pos x="55" y="117"/>
                  </a:cxn>
                  <a:cxn ang="0">
                    <a:pos x="64" y="109"/>
                  </a:cxn>
                  <a:cxn ang="0">
                    <a:pos x="70" y="114"/>
                  </a:cxn>
                  <a:cxn ang="0">
                    <a:pos x="68" y="140"/>
                  </a:cxn>
                  <a:cxn ang="0">
                    <a:pos x="61" y="167"/>
                  </a:cxn>
                  <a:cxn ang="0">
                    <a:pos x="53" y="197"/>
                  </a:cxn>
                  <a:cxn ang="0">
                    <a:pos x="33" y="226"/>
                  </a:cxn>
                  <a:cxn ang="0">
                    <a:pos x="8" y="256"/>
                  </a:cxn>
                  <a:cxn ang="0">
                    <a:pos x="0" y="272"/>
                  </a:cxn>
                  <a:cxn ang="0">
                    <a:pos x="19" y="291"/>
                  </a:cxn>
                  <a:cxn ang="0">
                    <a:pos x="33" y="288"/>
                  </a:cxn>
                  <a:cxn ang="0">
                    <a:pos x="23" y="276"/>
                  </a:cxn>
                  <a:cxn ang="0">
                    <a:pos x="30" y="260"/>
                  </a:cxn>
                  <a:cxn ang="0">
                    <a:pos x="61" y="223"/>
                  </a:cxn>
                  <a:cxn ang="0">
                    <a:pos x="84" y="197"/>
                  </a:cxn>
                  <a:cxn ang="0">
                    <a:pos x="95" y="191"/>
                  </a:cxn>
                  <a:cxn ang="0">
                    <a:pos x="109" y="199"/>
                  </a:cxn>
                  <a:cxn ang="0">
                    <a:pos x="141" y="243"/>
                  </a:cxn>
                  <a:cxn ang="0">
                    <a:pos x="168" y="281"/>
                  </a:cxn>
                  <a:cxn ang="0">
                    <a:pos x="178" y="283"/>
                  </a:cxn>
                  <a:cxn ang="0">
                    <a:pos x="191" y="273"/>
                  </a:cxn>
                </a:cxnLst>
                <a:rect l="0" t="0" r="r" b="b"/>
                <a:pathLst>
                  <a:path w="200" h="292">
                    <a:moveTo>
                      <a:pt x="198" y="268"/>
                    </a:moveTo>
                    <a:lnTo>
                      <a:pt x="199" y="263"/>
                    </a:lnTo>
                    <a:lnTo>
                      <a:pt x="191" y="265"/>
                    </a:lnTo>
                    <a:lnTo>
                      <a:pt x="184" y="263"/>
                    </a:lnTo>
                    <a:lnTo>
                      <a:pt x="174" y="256"/>
                    </a:lnTo>
                    <a:lnTo>
                      <a:pt x="158" y="230"/>
                    </a:lnTo>
                    <a:lnTo>
                      <a:pt x="134" y="191"/>
                    </a:lnTo>
                    <a:lnTo>
                      <a:pt x="121" y="169"/>
                    </a:lnTo>
                    <a:lnTo>
                      <a:pt x="113" y="152"/>
                    </a:lnTo>
                    <a:lnTo>
                      <a:pt x="111" y="142"/>
                    </a:lnTo>
                    <a:lnTo>
                      <a:pt x="111" y="130"/>
                    </a:lnTo>
                    <a:lnTo>
                      <a:pt x="114" y="123"/>
                    </a:lnTo>
                    <a:lnTo>
                      <a:pt x="119" y="119"/>
                    </a:lnTo>
                    <a:lnTo>
                      <a:pt x="123" y="119"/>
                    </a:lnTo>
                    <a:lnTo>
                      <a:pt x="128" y="122"/>
                    </a:lnTo>
                    <a:lnTo>
                      <a:pt x="136" y="129"/>
                    </a:lnTo>
                    <a:lnTo>
                      <a:pt x="148" y="137"/>
                    </a:lnTo>
                    <a:lnTo>
                      <a:pt x="155" y="140"/>
                    </a:lnTo>
                    <a:lnTo>
                      <a:pt x="160" y="142"/>
                    </a:lnTo>
                    <a:lnTo>
                      <a:pt x="164" y="140"/>
                    </a:lnTo>
                    <a:lnTo>
                      <a:pt x="166" y="137"/>
                    </a:lnTo>
                    <a:lnTo>
                      <a:pt x="165" y="134"/>
                    </a:lnTo>
                    <a:lnTo>
                      <a:pt x="164" y="130"/>
                    </a:lnTo>
                    <a:lnTo>
                      <a:pt x="156" y="123"/>
                    </a:lnTo>
                    <a:lnTo>
                      <a:pt x="143" y="114"/>
                    </a:lnTo>
                    <a:lnTo>
                      <a:pt x="135" y="108"/>
                    </a:lnTo>
                    <a:lnTo>
                      <a:pt x="130" y="99"/>
                    </a:lnTo>
                    <a:lnTo>
                      <a:pt x="126" y="87"/>
                    </a:lnTo>
                    <a:lnTo>
                      <a:pt x="125" y="74"/>
                    </a:lnTo>
                    <a:lnTo>
                      <a:pt x="123" y="69"/>
                    </a:lnTo>
                    <a:lnTo>
                      <a:pt x="119" y="63"/>
                    </a:lnTo>
                    <a:lnTo>
                      <a:pt x="113" y="56"/>
                    </a:lnTo>
                    <a:lnTo>
                      <a:pt x="109" y="53"/>
                    </a:lnTo>
                    <a:lnTo>
                      <a:pt x="109" y="48"/>
                    </a:lnTo>
                    <a:lnTo>
                      <a:pt x="111" y="40"/>
                    </a:lnTo>
                    <a:lnTo>
                      <a:pt x="114" y="36"/>
                    </a:lnTo>
                    <a:lnTo>
                      <a:pt x="116" y="31"/>
                    </a:lnTo>
                    <a:lnTo>
                      <a:pt x="119" y="24"/>
                    </a:lnTo>
                    <a:lnTo>
                      <a:pt x="116" y="15"/>
                    </a:lnTo>
                    <a:lnTo>
                      <a:pt x="115" y="9"/>
                    </a:lnTo>
                    <a:lnTo>
                      <a:pt x="111" y="4"/>
                    </a:lnTo>
                    <a:lnTo>
                      <a:pt x="105" y="1"/>
                    </a:lnTo>
                    <a:lnTo>
                      <a:pt x="96" y="0"/>
                    </a:lnTo>
                    <a:lnTo>
                      <a:pt x="90" y="3"/>
                    </a:lnTo>
                    <a:lnTo>
                      <a:pt x="86" y="6"/>
                    </a:lnTo>
                    <a:lnTo>
                      <a:pt x="84" y="13"/>
                    </a:lnTo>
                    <a:lnTo>
                      <a:pt x="83" y="18"/>
                    </a:lnTo>
                    <a:lnTo>
                      <a:pt x="84" y="23"/>
                    </a:lnTo>
                    <a:lnTo>
                      <a:pt x="86" y="30"/>
                    </a:lnTo>
                    <a:lnTo>
                      <a:pt x="88" y="35"/>
                    </a:lnTo>
                    <a:lnTo>
                      <a:pt x="89" y="40"/>
                    </a:lnTo>
                    <a:lnTo>
                      <a:pt x="88" y="46"/>
                    </a:lnTo>
                    <a:lnTo>
                      <a:pt x="84" y="51"/>
                    </a:lnTo>
                    <a:lnTo>
                      <a:pt x="78" y="56"/>
                    </a:lnTo>
                    <a:lnTo>
                      <a:pt x="70" y="60"/>
                    </a:lnTo>
                    <a:lnTo>
                      <a:pt x="65" y="64"/>
                    </a:lnTo>
                    <a:lnTo>
                      <a:pt x="60" y="69"/>
                    </a:lnTo>
                    <a:lnTo>
                      <a:pt x="55" y="75"/>
                    </a:lnTo>
                    <a:lnTo>
                      <a:pt x="50" y="87"/>
                    </a:lnTo>
                    <a:lnTo>
                      <a:pt x="46" y="99"/>
                    </a:lnTo>
                    <a:lnTo>
                      <a:pt x="43" y="109"/>
                    </a:lnTo>
                    <a:lnTo>
                      <a:pt x="41" y="122"/>
                    </a:lnTo>
                    <a:lnTo>
                      <a:pt x="40" y="137"/>
                    </a:lnTo>
                    <a:lnTo>
                      <a:pt x="40" y="146"/>
                    </a:lnTo>
                    <a:lnTo>
                      <a:pt x="40" y="153"/>
                    </a:lnTo>
                    <a:lnTo>
                      <a:pt x="41" y="158"/>
                    </a:lnTo>
                    <a:lnTo>
                      <a:pt x="44" y="161"/>
                    </a:lnTo>
                    <a:lnTo>
                      <a:pt x="49" y="162"/>
                    </a:lnTo>
                    <a:lnTo>
                      <a:pt x="51" y="161"/>
                    </a:lnTo>
                    <a:lnTo>
                      <a:pt x="53" y="158"/>
                    </a:lnTo>
                    <a:lnTo>
                      <a:pt x="53" y="148"/>
                    </a:lnTo>
                    <a:lnTo>
                      <a:pt x="53" y="133"/>
                    </a:lnTo>
                    <a:lnTo>
                      <a:pt x="54" y="123"/>
                    </a:lnTo>
                    <a:lnTo>
                      <a:pt x="55" y="117"/>
                    </a:lnTo>
                    <a:lnTo>
                      <a:pt x="59" y="110"/>
                    </a:lnTo>
                    <a:lnTo>
                      <a:pt x="64" y="109"/>
                    </a:lnTo>
                    <a:lnTo>
                      <a:pt x="69" y="110"/>
                    </a:lnTo>
                    <a:lnTo>
                      <a:pt x="70" y="114"/>
                    </a:lnTo>
                    <a:lnTo>
                      <a:pt x="69" y="125"/>
                    </a:lnTo>
                    <a:lnTo>
                      <a:pt x="68" y="140"/>
                    </a:lnTo>
                    <a:lnTo>
                      <a:pt x="65" y="154"/>
                    </a:lnTo>
                    <a:lnTo>
                      <a:pt x="61" y="167"/>
                    </a:lnTo>
                    <a:lnTo>
                      <a:pt x="58" y="183"/>
                    </a:lnTo>
                    <a:lnTo>
                      <a:pt x="53" y="197"/>
                    </a:lnTo>
                    <a:lnTo>
                      <a:pt x="41" y="214"/>
                    </a:lnTo>
                    <a:lnTo>
                      <a:pt x="33" y="226"/>
                    </a:lnTo>
                    <a:lnTo>
                      <a:pt x="18" y="243"/>
                    </a:lnTo>
                    <a:lnTo>
                      <a:pt x="8" y="256"/>
                    </a:lnTo>
                    <a:lnTo>
                      <a:pt x="0" y="267"/>
                    </a:lnTo>
                    <a:lnTo>
                      <a:pt x="0" y="272"/>
                    </a:lnTo>
                    <a:lnTo>
                      <a:pt x="8" y="281"/>
                    </a:lnTo>
                    <a:lnTo>
                      <a:pt x="19" y="291"/>
                    </a:lnTo>
                    <a:lnTo>
                      <a:pt x="30" y="291"/>
                    </a:lnTo>
                    <a:lnTo>
                      <a:pt x="33" y="288"/>
                    </a:lnTo>
                    <a:lnTo>
                      <a:pt x="28" y="282"/>
                    </a:lnTo>
                    <a:lnTo>
                      <a:pt x="23" y="276"/>
                    </a:lnTo>
                    <a:lnTo>
                      <a:pt x="23" y="271"/>
                    </a:lnTo>
                    <a:lnTo>
                      <a:pt x="30" y="260"/>
                    </a:lnTo>
                    <a:lnTo>
                      <a:pt x="43" y="247"/>
                    </a:lnTo>
                    <a:lnTo>
                      <a:pt x="61" y="223"/>
                    </a:lnTo>
                    <a:lnTo>
                      <a:pt x="78" y="203"/>
                    </a:lnTo>
                    <a:lnTo>
                      <a:pt x="84" y="197"/>
                    </a:lnTo>
                    <a:lnTo>
                      <a:pt x="88" y="192"/>
                    </a:lnTo>
                    <a:lnTo>
                      <a:pt x="95" y="191"/>
                    </a:lnTo>
                    <a:lnTo>
                      <a:pt x="101" y="194"/>
                    </a:lnTo>
                    <a:lnTo>
                      <a:pt x="109" y="199"/>
                    </a:lnTo>
                    <a:lnTo>
                      <a:pt x="124" y="220"/>
                    </a:lnTo>
                    <a:lnTo>
                      <a:pt x="141" y="243"/>
                    </a:lnTo>
                    <a:lnTo>
                      <a:pt x="158" y="267"/>
                    </a:lnTo>
                    <a:lnTo>
                      <a:pt x="168" y="281"/>
                    </a:lnTo>
                    <a:lnTo>
                      <a:pt x="171" y="283"/>
                    </a:lnTo>
                    <a:lnTo>
                      <a:pt x="178" y="283"/>
                    </a:lnTo>
                    <a:lnTo>
                      <a:pt x="184" y="278"/>
                    </a:lnTo>
                    <a:lnTo>
                      <a:pt x="191" y="273"/>
                    </a:lnTo>
                    <a:lnTo>
                      <a:pt x="198" y="268"/>
                    </a:lnTo>
                  </a:path>
                </a:pathLst>
              </a:custGeom>
              <a:solidFill>
                <a:srgbClr val="CECECE"/>
              </a:solidFill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" name="Group 39"/>
              <p:cNvGrpSpPr>
                <a:grpSpLocks/>
              </p:cNvGrpSpPr>
              <p:nvPr/>
            </p:nvGrpSpPr>
            <p:grpSpPr bwMode="auto">
              <a:xfrm>
                <a:off x="1413" y="1963"/>
                <a:ext cx="260" cy="311"/>
                <a:chOff x="1413" y="1963"/>
                <a:chExt cx="260" cy="311"/>
              </a:xfrm>
            </p:grpSpPr>
            <p:grpSp>
              <p:nvGrpSpPr>
                <p:cNvPr id="10" name="Group 40"/>
                <p:cNvGrpSpPr>
                  <a:grpSpLocks/>
                </p:cNvGrpSpPr>
                <p:nvPr/>
              </p:nvGrpSpPr>
              <p:grpSpPr bwMode="auto">
                <a:xfrm>
                  <a:off x="1413" y="1963"/>
                  <a:ext cx="260" cy="311"/>
                  <a:chOff x="1413" y="1963"/>
                  <a:chExt cx="260" cy="311"/>
                </a:xfrm>
              </p:grpSpPr>
              <p:sp>
                <p:nvSpPr>
                  <p:cNvPr id="2722857" name="AutoShape 41"/>
                  <p:cNvSpPr>
                    <a:spLocks noChangeArrowheads="1"/>
                  </p:cNvSpPr>
                  <p:nvPr/>
                </p:nvSpPr>
                <p:spPr bwMode="auto">
                  <a:xfrm>
                    <a:off x="1413" y="2015"/>
                    <a:ext cx="260" cy="259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2858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1476" y="1963"/>
                    <a:ext cx="197" cy="46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22859" name="Oval 43"/>
                <p:cNvSpPr>
                  <a:spLocks noChangeArrowheads="1"/>
                </p:cNvSpPr>
                <p:nvPr/>
              </p:nvSpPr>
              <p:spPr bwMode="auto">
                <a:xfrm>
                  <a:off x="1496" y="1990"/>
                  <a:ext cx="25" cy="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60" name="AutoShape 44"/>
                <p:cNvSpPr>
                  <a:spLocks noChangeArrowheads="1"/>
                </p:cNvSpPr>
                <p:nvPr/>
              </p:nvSpPr>
              <p:spPr bwMode="auto">
                <a:xfrm>
                  <a:off x="1444" y="2137"/>
                  <a:ext cx="137" cy="55"/>
                </a:xfrm>
                <a:prstGeom prst="octagon">
                  <a:avLst>
                    <a:gd name="adj" fmla="val 29282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2861" name="Line 45"/>
              <p:cNvSpPr>
                <a:spLocks noChangeShapeType="1"/>
              </p:cNvSpPr>
              <p:nvPr/>
            </p:nvSpPr>
            <p:spPr bwMode="auto">
              <a:xfrm>
                <a:off x="1434" y="1313"/>
                <a:ext cx="2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62" name="Line 46"/>
              <p:cNvSpPr>
                <a:spLocks noChangeShapeType="1"/>
              </p:cNvSpPr>
              <p:nvPr/>
            </p:nvSpPr>
            <p:spPr bwMode="auto">
              <a:xfrm flipH="1">
                <a:off x="1709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63" name="Line 47"/>
              <p:cNvSpPr>
                <a:spLocks noChangeShapeType="1"/>
              </p:cNvSpPr>
              <p:nvPr/>
            </p:nvSpPr>
            <p:spPr bwMode="auto">
              <a:xfrm flipH="1">
                <a:off x="1993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64" name="Rectangle 48"/>
              <p:cNvSpPr>
                <a:spLocks noChangeArrowheads="1"/>
              </p:cNvSpPr>
              <p:nvPr/>
            </p:nvSpPr>
            <p:spPr bwMode="auto">
              <a:xfrm>
                <a:off x="1981" y="1348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2865" name="Line 49"/>
              <p:cNvSpPr>
                <a:spLocks noChangeShapeType="1"/>
              </p:cNvSpPr>
              <p:nvPr/>
            </p:nvSpPr>
            <p:spPr bwMode="auto">
              <a:xfrm flipH="1">
                <a:off x="2276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66" name="AutoShape 50"/>
              <p:cNvSpPr>
                <a:spLocks noChangeArrowheads="1"/>
              </p:cNvSpPr>
              <p:nvPr/>
            </p:nvSpPr>
            <p:spPr bwMode="auto">
              <a:xfrm>
                <a:off x="1484" y="2348"/>
                <a:ext cx="206" cy="259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67" name="AutoShape 51"/>
              <p:cNvSpPr>
                <a:spLocks noChangeArrowheads="1"/>
              </p:cNvSpPr>
              <p:nvPr/>
            </p:nvSpPr>
            <p:spPr bwMode="auto">
              <a:xfrm>
                <a:off x="1534" y="2297"/>
                <a:ext cx="156" cy="45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68" name="AutoShape 52"/>
              <p:cNvSpPr>
                <a:spLocks noChangeArrowheads="1"/>
              </p:cNvSpPr>
              <p:nvPr/>
            </p:nvSpPr>
            <p:spPr bwMode="auto">
              <a:xfrm>
                <a:off x="1525" y="2368"/>
                <a:ext cx="106" cy="15"/>
              </a:xfrm>
              <a:prstGeom prst="parallelogram">
                <a:avLst>
                  <a:gd name="adj" fmla="val 176634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>
                <a:off x="2009" y="2337"/>
                <a:ext cx="202" cy="257"/>
                <a:chOff x="2009" y="2337"/>
                <a:chExt cx="202" cy="257"/>
              </a:xfrm>
            </p:grpSpPr>
            <p:sp>
              <p:nvSpPr>
                <p:cNvPr id="2722870" name="Freeform 54"/>
                <p:cNvSpPr>
                  <a:spLocks/>
                </p:cNvSpPr>
                <p:nvPr/>
              </p:nvSpPr>
              <p:spPr bwMode="auto">
                <a:xfrm>
                  <a:off x="2139" y="2456"/>
                  <a:ext cx="61" cy="138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60" y="0"/>
                    </a:cxn>
                    <a:cxn ang="0">
                      <a:pos x="16" y="137"/>
                    </a:cxn>
                    <a:cxn ang="0">
                      <a:pos x="0" y="137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61" h="138">
                      <a:moveTo>
                        <a:pt x="44" y="0"/>
                      </a:moveTo>
                      <a:lnTo>
                        <a:pt x="60" y="0"/>
                      </a:lnTo>
                      <a:lnTo>
                        <a:pt x="16" y="137"/>
                      </a:lnTo>
                      <a:lnTo>
                        <a:pt x="0" y="137"/>
                      </a:lnTo>
                      <a:lnTo>
                        <a:pt x="44" y="0"/>
                      </a:lnTo>
                    </a:path>
                  </a:pathLst>
                </a:custGeom>
                <a:solidFill>
                  <a:srgbClr val="F39FD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71" name="Rectangle 55"/>
                <p:cNvSpPr>
                  <a:spLocks noChangeArrowheads="1"/>
                </p:cNvSpPr>
                <p:nvPr/>
              </p:nvSpPr>
              <p:spPr bwMode="auto">
                <a:xfrm>
                  <a:off x="2134" y="2456"/>
                  <a:ext cx="77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72" name="Rectangle 56"/>
                <p:cNvSpPr>
                  <a:spLocks noChangeArrowheads="1"/>
                </p:cNvSpPr>
                <p:nvPr/>
              </p:nvSpPr>
              <p:spPr bwMode="auto">
                <a:xfrm>
                  <a:off x="2142" y="2513"/>
                  <a:ext cx="57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73" name="Rectangle 57"/>
                <p:cNvSpPr>
                  <a:spLocks noChangeArrowheads="1"/>
                </p:cNvSpPr>
                <p:nvPr/>
              </p:nvSpPr>
              <p:spPr bwMode="auto">
                <a:xfrm>
                  <a:off x="2011" y="2513"/>
                  <a:ext cx="73" cy="8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74" name="Oval 58"/>
                <p:cNvSpPr>
                  <a:spLocks noChangeArrowheads="1"/>
                </p:cNvSpPr>
                <p:nvPr/>
              </p:nvSpPr>
              <p:spPr bwMode="auto">
                <a:xfrm>
                  <a:off x="2069" y="2337"/>
                  <a:ext cx="22" cy="26"/>
                </a:xfrm>
                <a:prstGeom prst="ellipse">
                  <a:avLst/>
                </a:prstGeom>
                <a:solidFill>
                  <a:srgbClr val="F39FD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75" name="Freeform 59"/>
                <p:cNvSpPr>
                  <a:spLocks/>
                </p:cNvSpPr>
                <p:nvPr/>
              </p:nvSpPr>
              <p:spPr bwMode="auto">
                <a:xfrm>
                  <a:off x="2009" y="2382"/>
                  <a:ext cx="138" cy="212"/>
                </a:xfrm>
                <a:custGeom>
                  <a:avLst/>
                  <a:gdLst/>
                  <a:ahLst/>
                  <a:cxnLst>
                    <a:cxn ang="0">
                      <a:pos x="1" y="98"/>
                    </a:cxn>
                    <a:cxn ang="0">
                      <a:pos x="1" y="100"/>
                    </a:cxn>
                    <a:cxn ang="0">
                      <a:pos x="0" y="104"/>
                    </a:cxn>
                    <a:cxn ang="0">
                      <a:pos x="0" y="107"/>
                    </a:cxn>
                    <a:cxn ang="0">
                      <a:pos x="1" y="111"/>
                    </a:cxn>
                    <a:cxn ang="0">
                      <a:pos x="3" y="114"/>
                    </a:cxn>
                    <a:cxn ang="0">
                      <a:pos x="6" y="116"/>
                    </a:cxn>
                    <a:cxn ang="0">
                      <a:pos x="9" y="118"/>
                    </a:cxn>
                    <a:cxn ang="0">
                      <a:pos x="11" y="119"/>
                    </a:cxn>
                    <a:cxn ang="0">
                      <a:pos x="15" y="119"/>
                    </a:cxn>
                    <a:cxn ang="0">
                      <a:pos x="89" y="211"/>
                    </a:cxn>
                    <a:cxn ang="0">
                      <a:pos x="113" y="101"/>
                    </a:cxn>
                    <a:cxn ang="0">
                      <a:pos x="113" y="99"/>
                    </a:cxn>
                    <a:cxn ang="0">
                      <a:pos x="111" y="97"/>
                    </a:cxn>
                    <a:cxn ang="0">
                      <a:pos x="109" y="95"/>
                    </a:cxn>
                    <a:cxn ang="0">
                      <a:pos x="108" y="94"/>
                    </a:cxn>
                    <a:cxn ang="0">
                      <a:pos x="105" y="93"/>
                    </a:cxn>
                    <a:cxn ang="0">
                      <a:pos x="102" y="92"/>
                    </a:cxn>
                    <a:cxn ang="0">
                      <a:pos x="100" y="92"/>
                    </a:cxn>
                    <a:cxn ang="0">
                      <a:pos x="97" y="92"/>
                    </a:cxn>
                    <a:cxn ang="0">
                      <a:pos x="66" y="54"/>
                    </a:cxn>
                    <a:cxn ang="0">
                      <a:pos x="127" y="67"/>
                    </a:cxn>
                    <a:cxn ang="0">
                      <a:pos x="130" y="66"/>
                    </a:cxn>
                    <a:cxn ang="0">
                      <a:pos x="131" y="65"/>
                    </a:cxn>
                    <a:cxn ang="0">
                      <a:pos x="134" y="63"/>
                    </a:cxn>
                    <a:cxn ang="0">
                      <a:pos x="136" y="62"/>
                    </a:cxn>
                    <a:cxn ang="0">
                      <a:pos x="136" y="59"/>
                    </a:cxn>
                    <a:cxn ang="0">
                      <a:pos x="137" y="56"/>
                    </a:cxn>
                    <a:cxn ang="0">
                      <a:pos x="136" y="53"/>
                    </a:cxn>
                    <a:cxn ang="0">
                      <a:pos x="135" y="50"/>
                    </a:cxn>
                    <a:cxn ang="0">
                      <a:pos x="133" y="49"/>
                    </a:cxn>
                    <a:cxn ang="0">
                      <a:pos x="131" y="47"/>
                    </a:cxn>
                    <a:cxn ang="0">
                      <a:pos x="128" y="46"/>
                    </a:cxn>
                    <a:cxn ang="0">
                      <a:pos x="87" y="46"/>
                    </a:cxn>
                    <a:cxn ang="0">
                      <a:pos x="80" y="30"/>
                    </a:cxn>
                    <a:cxn ang="0">
                      <a:pos x="80" y="26"/>
                    </a:cxn>
                    <a:cxn ang="0">
                      <a:pos x="81" y="22"/>
                    </a:cxn>
                    <a:cxn ang="0">
                      <a:pos x="81" y="17"/>
                    </a:cxn>
                    <a:cxn ang="0">
                      <a:pos x="80" y="14"/>
                    </a:cxn>
                    <a:cxn ang="0">
                      <a:pos x="78" y="11"/>
                    </a:cxn>
                    <a:cxn ang="0">
                      <a:pos x="76" y="7"/>
                    </a:cxn>
                    <a:cxn ang="0">
                      <a:pos x="73" y="5"/>
                    </a:cxn>
                    <a:cxn ang="0">
                      <a:pos x="70" y="2"/>
                    </a:cxn>
                    <a:cxn ang="0">
                      <a:pos x="66" y="1"/>
                    </a:cxn>
                    <a:cxn ang="0">
                      <a:pos x="62" y="0"/>
                    </a:cxn>
                    <a:cxn ang="0">
                      <a:pos x="57" y="0"/>
                    </a:cxn>
                    <a:cxn ang="0">
                      <a:pos x="53" y="1"/>
                    </a:cxn>
                    <a:cxn ang="0">
                      <a:pos x="49" y="2"/>
                    </a:cxn>
                    <a:cxn ang="0">
                      <a:pos x="45" y="4"/>
                    </a:cxn>
                    <a:cxn ang="0">
                      <a:pos x="42" y="8"/>
                    </a:cxn>
                    <a:cxn ang="0">
                      <a:pos x="39" y="12"/>
                    </a:cxn>
                    <a:cxn ang="0">
                      <a:pos x="37" y="16"/>
                    </a:cxn>
                  </a:cxnLst>
                  <a:rect l="0" t="0" r="r" b="b"/>
                  <a:pathLst>
                    <a:path w="138" h="212">
                      <a:moveTo>
                        <a:pt x="37" y="16"/>
                      </a:moveTo>
                      <a:lnTo>
                        <a:pt x="1" y="98"/>
                      </a:lnTo>
                      <a:lnTo>
                        <a:pt x="1" y="99"/>
                      </a:lnTo>
                      <a:lnTo>
                        <a:pt x="1" y="100"/>
                      </a:lnTo>
                      <a:lnTo>
                        <a:pt x="0" y="101"/>
                      </a:lnTo>
                      <a:lnTo>
                        <a:pt x="0" y="104"/>
                      </a:lnTo>
                      <a:lnTo>
                        <a:pt x="0" y="105"/>
                      </a:lnTo>
                      <a:lnTo>
                        <a:pt x="0" y="107"/>
                      </a:lnTo>
                      <a:lnTo>
                        <a:pt x="1" y="109"/>
                      </a:lnTo>
                      <a:lnTo>
                        <a:pt x="1" y="111"/>
                      </a:lnTo>
                      <a:lnTo>
                        <a:pt x="2" y="112"/>
                      </a:lnTo>
                      <a:lnTo>
                        <a:pt x="3" y="114"/>
                      </a:lnTo>
                      <a:lnTo>
                        <a:pt x="4" y="115"/>
                      </a:lnTo>
                      <a:lnTo>
                        <a:pt x="6" y="116"/>
                      </a:lnTo>
                      <a:lnTo>
                        <a:pt x="7" y="117"/>
                      </a:lnTo>
                      <a:lnTo>
                        <a:pt x="9" y="118"/>
                      </a:lnTo>
                      <a:lnTo>
                        <a:pt x="10" y="118"/>
                      </a:lnTo>
                      <a:lnTo>
                        <a:pt x="11" y="119"/>
                      </a:lnTo>
                      <a:lnTo>
                        <a:pt x="13" y="119"/>
                      </a:lnTo>
                      <a:lnTo>
                        <a:pt x="15" y="119"/>
                      </a:lnTo>
                      <a:lnTo>
                        <a:pt x="89" y="119"/>
                      </a:lnTo>
                      <a:lnTo>
                        <a:pt x="89" y="211"/>
                      </a:lnTo>
                      <a:lnTo>
                        <a:pt x="113" y="211"/>
                      </a:lnTo>
                      <a:lnTo>
                        <a:pt x="113" y="101"/>
                      </a:lnTo>
                      <a:lnTo>
                        <a:pt x="113" y="100"/>
                      </a:lnTo>
                      <a:lnTo>
                        <a:pt x="113" y="99"/>
                      </a:lnTo>
                      <a:lnTo>
                        <a:pt x="112" y="98"/>
                      </a:lnTo>
                      <a:lnTo>
                        <a:pt x="111" y="97"/>
                      </a:lnTo>
                      <a:lnTo>
                        <a:pt x="111" y="96"/>
                      </a:lnTo>
                      <a:lnTo>
                        <a:pt x="109" y="95"/>
                      </a:lnTo>
                      <a:lnTo>
                        <a:pt x="109" y="95"/>
                      </a:lnTo>
                      <a:lnTo>
                        <a:pt x="108" y="94"/>
                      </a:lnTo>
                      <a:lnTo>
                        <a:pt x="106" y="93"/>
                      </a:lnTo>
                      <a:lnTo>
                        <a:pt x="105" y="93"/>
                      </a:lnTo>
                      <a:lnTo>
                        <a:pt x="104" y="93"/>
                      </a:lnTo>
                      <a:lnTo>
                        <a:pt x="102" y="92"/>
                      </a:lnTo>
                      <a:lnTo>
                        <a:pt x="101" y="92"/>
                      </a:lnTo>
                      <a:lnTo>
                        <a:pt x="100" y="92"/>
                      </a:lnTo>
                      <a:lnTo>
                        <a:pt x="98" y="92"/>
                      </a:lnTo>
                      <a:lnTo>
                        <a:pt x="97" y="92"/>
                      </a:lnTo>
                      <a:lnTo>
                        <a:pt x="54" y="90"/>
                      </a:lnTo>
                      <a:lnTo>
                        <a:pt x="66" y="54"/>
                      </a:lnTo>
                      <a:lnTo>
                        <a:pt x="75" y="67"/>
                      </a:lnTo>
                      <a:lnTo>
                        <a:pt x="127" y="67"/>
                      </a:lnTo>
                      <a:lnTo>
                        <a:pt x="128" y="66"/>
                      </a:lnTo>
                      <a:lnTo>
                        <a:pt x="130" y="66"/>
                      </a:lnTo>
                      <a:lnTo>
                        <a:pt x="131" y="65"/>
                      </a:lnTo>
                      <a:lnTo>
                        <a:pt x="131" y="65"/>
                      </a:lnTo>
                      <a:lnTo>
                        <a:pt x="133" y="64"/>
                      </a:lnTo>
                      <a:lnTo>
                        <a:pt x="134" y="63"/>
                      </a:lnTo>
                      <a:lnTo>
                        <a:pt x="135" y="62"/>
                      </a:lnTo>
                      <a:lnTo>
                        <a:pt x="136" y="62"/>
                      </a:lnTo>
                      <a:lnTo>
                        <a:pt x="136" y="60"/>
                      </a:lnTo>
                      <a:lnTo>
                        <a:pt x="136" y="59"/>
                      </a:lnTo>
                      <a:lnTo>
                        <a:pt x="137" y="58"/>
                      </a:lnTo>
                      <a:lnTo>
                        <a:pt x="137" y="56"/>
                      </a:lnTo>
                      <a:lnTo>
                        <a:pt x="137" y="54"/>
                      </a:lnTo>
                      <a:lnTo>
                        <a:pt x="136" y="53"/>
                      </a:lnTo>
                      <a:lnTo>
                        <a:pt x="136" y="52"/>
                      </a:lnTo>
                      <a:lnTo>
                        <a:pt x="135" y="50"/>
                      </a:lnTo>
                      <a:lnTo>
                        <a:pt x="134" y="49"/>
                      </a:lnTo>
                      <a:lnTo>
                        <a:pt x="133" y="49"/>
                      </a:lnTo>
                      <a:lnTo>
                        <a:pt x="132" y="47"/>
                      </a:lnTo>
                      <a:lnTo>
                        <a:pt x="131" y="47"/>
                      </a:lnTo>
                      <a:lnTo>
                        <a:pt x="130" y="46"/>
                      </a:lnTo>
                      <a:lnTo>
                        <a:pt x="128" y="46"/>
                      </a:lnTo>
                      <a:lnTo>
                        <a:pt x="127" y="46"/>
                      </a:lnTo>
                      <a:lnTo>
                        <a:pt x="87" y="46"/>
                      </a:lnTo>
                      <a:lnTo>
                        <a:pt x="78" y="31"/>
                      </a:lnTo>
                      <a:lnTo>
                        <a:pt x="80" y="30"/>
                      </a:lnTo>
                      <a:lnTo>
                        <a:pt x="80" y="28"/>
                      </a:lnTo>
                      <a:lnTo>
                        <a:pt x="80" y="26"/>
                      </a:lnTo>
                      <a:lnTo>
                        <a:pt x="81" y="24"/>
                      </a:lnTo>
                      <a:lnTo>
                        <a:pt x="81" y="22"/>
                      </a:lnTo>
                      <a:lnTo>
                        <a:pt x="81" y="20"/>
                      </a:lnTo>
                      <a:lnTo>
                        <a:pt x="81" y="17"/>
                      </a:lnTo>
                      <a:lnTo>
                        <a:pt x="80" y="16"/>
                      </a:lnTo>
                      <a:lnTo>
                        <a:pt x="80" y="14"/>
                      </a:lnTo>
                      <a:lnTo>
                        <a:pt x="79" y="12"/>
                      </a:lnTo>
                      <a:lnTo>
                        <a:pt x="78" y="11"/>
                      </a:lnTo>
                      <a:lnTo>
                        <a:pt x="77" y="9"/>
                      </a:lnTo>
                      <a:lnTo>
                        <a:pt x="76" y="7"/>
                      </a:lnTo>
                      <a:lnTo>
                        <a:pt x="75" y="6"/>
                      </a:lnTo>
                      <a:lnTo>
                        <a:pt x="73" y="5"/>
                      </a:lnTo>
                      <a:lnTo>
                        <a:pt x="72" y="4"/>
                      </a:lnTo>
                      <a:lnTo>
                        <a:pt x="70" y="2"/>
                      </a:lnTo>
                      <a:lnTo>
                        <a:pt x="68" y="2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2" y="0"/>
                      </a:lnTo>
                      <a:lnTo>
                        <a:pt x="60" y="0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3" y="1"/>
                      </a:lnTo>
                      <a:lnTo>
                        <a:pt x="51" y="1"/>
                      </a:lnTo>
                      <a:lnTo>
                        <a:pt x="49" y="2"/>
                      </a:lnTo>
                      <a:lnTo>
                        <a:pt x="47" y="3"/>
                      </a:lnTo>
                      <a:lnTo>
                        <a:pt x="45" y="4"/>
                      </a:lnTo>
                      <a:lnTo>
                        <a:pt x="43" y="6"/>
                      </a:lnTo>
                      <a:lnTo>
                        <a:pt x="42" y="8"/>
                      </a:lnTo>
                      <a:lnTo>
                        <a:pt x="40" y="9"/>
                      </a:lnTo>
                      <a:lnTo>
                        <a:pt x="39" y="12"/>
                      </a:lnTo>
                      <a:lnTo>
                        <a:pt x="38" y="14"/>
                      </a:lnTo>
                      <a:lnTo>
                        <a:pt x="37" y="16"/>
                      </a:lnTo>
                    </a:path>
                  </a:pathLst>
                </a:custGeom>
                <a:solidFill>
                  <a:srgbClr val="F39FD1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2876" name="Freeform 60"/>
              <p:cNvSpPr>
                <a:spLocks/>
              </p:cNvSpPr>
              <p:nvPr/>
            </p:nvSpPr>
            <p:spPr bwMode="auto">
              <a:xfrm>
                <a:off x="2260" y="2307"/>
                <a:ext cx="201" cy="291"/>
              </a:xfrm>
              <a:custGeom>
                <a:avLst/>
                <a:gdLst/>
                <a:ahLst/>
                <a:cxnLst>
                  <a:cxn ang="0">
                    <a:pos x="200" y="263"/>
                  </a:cxn>
                  <a:cxn ang="0">
                    <a:pos x="185" y="263"/>
                  </a:cxn>
                  <a:cxn ang="0">
                    <a:pos x="158" y="229"/>
                  </a:cxn>
                  <a:cxn ang="0">
                    <a:pos x="122" y="169"/>
                  </a:cxn>
                  <a:cxn ang="0">
                    <a:pos x="112" y="141"/>
                  </a:cxn>
                  <a:cxn ang="0">
                    <a:pos x="114" y="123"/>
                  </a:cxn>
                  <a:cxn ang="0">
                    <a:pos x="123" y="119"/>
                  </a:cxn>
                  <a:cxn ang="0">
                    <a:pos x="137" y="129"/>
                  </a:cxn>
                  <a:cxn ang="0">
                    <a:pos x="156" y="140"/>
                  </a:cxn>
                  <a:cxn ang="0">
                    <a:pos x="165" y="140"/>
                  </a:cxn>
                  <a:cxn ang="0">
                    <a:pos x="166" y="134"/>
                  </a:cxn>
                  <a:cxn ang="0">
                    <a:pos x="157" y="123"/>
                  </a:cxn>
                  <a:cxn ang="0">
                    <a:pos x="136" y="108"/>
                  </a:cxn>
                  <a:cxn ang="0">
                    <a:pos x="127" y="86"/>
                  </a:cxn>
                  <a:cxn ang="0">
                    <a:pos x="123" y="69"/>
                  </a:cxn>
                  <a:cxn ang="0">
                    <a:pos x="113" y="56"/>
                  </a:cxn>
                  <a:cxn ang="0">
                    <a:pos x="109" y="48"/>
                  </a:cxn>
                  <a:cxn ang="0">
                    <a:pos x="114" y="36"/>
                  </a:cxn>
                  <a:cxn ang="0">
                    <a:pos x="119" y="24"/>
                  </a:cxn>
                  <a:cxn ang="0">
                    <a:pos x="116" y="9"/>
                  </a:cxn>
                  <a:cxn ang="0">
                    <a:pos x="106" y="1"/>
                  </a:cxn>
                  <a:cxn ang="0">
                    <a:pos x="91" y="3"/>
                  </a:cxn>
                  <a:cxn ang="0">
                    <a:pos x="84" y="13"/>
                  </a:cxn>
                  <a:cxn ang="0">
                    <a:pos x="84" y="23"/>
                  </a:cxn>
                  <a:cxn ang="0">
                    <a:pos x="88" y="35"/>
                  </a:cxn>
                  <a:cxn ang="0">
                    <a:pos x="88" y="46"/>
                  </a:cxn>
                  <a:cxn ang="0">
                    <a:pos x="78" y="56"/>
                  </a:cxn>
                  <a:cxn ang="0">
                    <a:pos x="65" y="64"/>
                  </a:cxn>
                  <a:cxn ang="0">
                    <a:pos x="55" y="75"/>
                  </a:cxn>
                  <a:cxn ang="0">
                    <a:pos x="47" y="99"/>
                  </a:cxn>
                  <a:cxn ang="0">
                    <a:pos x="42" y="121"/>
                  </a:cxn>
                  <a:cxn ang="0">
                    <a:pos x="40" y="145"/>
                  </a:cxn>
                  <a:cxn ang="0">
                    <a:pos x="42" y="158"/>
                  </a:cxn>
                  <a:cxn ang="0">
                    <a:pos x="49" y="161"/>
                  </a:cxn>
                  <a:cxn ang="0">
                    <a:pos x="53" y="158"/>
                  </a:cxn>
                  <a:cxn ang="0">
                    <a:pos x="53" y="133"/>
                  </a:cxn>
                  <a:cxn ang="0">
                    <a:pos x="55" y="116"/>
                  </a:cxn>
                  <a:cxn ang="0">
                    <a:pos x="64" y="109"/>
                  </a:cxn>
                  <a:cxn ang="0">
                    <a:pos x="70" y="114"/>
                  </a:cxn>
                  <a:cxn ang="0">
                    <a:pos x="68" y="140"/>
                  </a:cxn>
                  <a:cxn ang="0">
                    <a:pos x="62" y="166"/>
                  </a:cxn>
                  <a:cxn ang="0">
                    <a:pos x="53" y="196"/>
                  </a:cxn>
                  <a:cxn ang="0">
                    <a:pos x="33" y="225"/>
                  </a:cxn>
                  <a:cxn ang="0">
                    <a:pos x="8" y="255"/>
                  </a:cxn>
                  <a:cxn ang="0">
                    <a:pos x="0" y="271"/>
                  </a:cxn>
                  <a:cxn ang="0">
                    <a:pos x="19" y="290"/>
                  </a:cxn>
                  <a:cxn ang="0">
                    <a:pos x="33" y="288"/>
                  </a:cxn>
                  <a:cxn ang="0">
                    <a:pos x="23" y="275"/>
                  </a:cxn>
                  <a:cxn ang="0">
                    <a:pos x="30" y="259"/>
                  </a:cxn>
                  <a:cxn ang="0">
                    <a:pos x="62" y="223"/>
                  </a:cxn>
                  <a:cxn ang="0">
                    <a:pos x="84" y="196"/>
                  </a:cxn>
                  <a:cxn ang="0">
                    <a:pos x="96" y="190"/>
                  </a:cxn>
                  <a:cxn ang="0">
                    <a:pos x="109" y="199"/>
                  </a:cxn>
                  <a:cxn ang="0">
                    <a:pos x="142" y="243"/>
                  </a:cxn>
                  <a:cxn ang="0">
                    <a:pos x="169" y="280"/>
                  </a:cxn>
                  <a:cxn ang="0">
                    <a:pos x="179" y="283"/>
                  </a:cxn>
                  <a:cxn ang="0">
                    <a:pos x="192" y="273"/>
                  </a:cxn>
                </a:cxnLst>
                <a:rect l="0" t="0" r="r" b="b"/>
                <a:pathLst>
                  <a:path w="201" h="291">
                    <a:moveTo>
                      <a:pt x="199" y="268"/>
                    </a:moveTo>
                    <a:lnTo>
                      <a:pt x="200" y="263"/>
                    </a:lnTo>
                    <a:lnTo>
                      <a:pt x="192" y="264"/>
                    </a:lnTo>
                    <a:lnTo>
                      <a:pt x="185" y="263"/>
                    </a:lnTo>
                    <a:lnTo>
                      <a:pt x="175" y="255"/>
                    </a:lnTo>
                    <a:lnTo>
                      <a:pt x="158" y="229"/>
                    </a:lnTo>
                    <a:lnTo>
                      <a:pt x="135" y="190"/>
                    </a:lnTo>
                    <a:lnTo>
                      <a:pt x="122" y="169"/>
                    </a:lnTo>
                    <a:lnTo>
                      <a:pt x="113" y="151"/>
                    </a:lnTo>
                    <a:lnTo>
                      <a:pt x="112" y="141"/>
                    </a:lnTo>
                    <a:lnTo>
                      <a:pt x="112" y="130"/>
                    </a:lnTo>
                    <a:lnTo>
                      <a:pt x="114" y="123"/>
                    </a:lnTo>
                    <a:lnTo>
                      <a:pt x="119" y="119"/>
                    </a:lnTo>
                    <a:lnTo>
                      <a:pt x="123" y="119"/>
                    </a:lnTo>
                    <a:lnTo>
                      <a:pt x="128" y="121"/>
                    </a:lnTo>
                    <a:lnTo>
                      <a:pt x="137" y="129"/>
                    </a:lnTo>
                    <a:lnTo>
                      <a:pt x="148" y="136"/>
                    </a:lnTo>
                    <a:lnTo>
                      <a:pt x="156" y="140"/>
                    </a:lnTo>
                    <a:lnTo>
                      <a:pt x="161" y="141"/>
                    </a:lnTo>
                    <a:lnTo>
                      <a:pt x="165" y="140"/>
                    </a:lnTo>
                    <a:lnTo>
                      <a:pt x="167" y="136"/>
                    </a:lnTo>
                    <a:lnTo>
                      <a:pt x="166" y="134"/>
                    </a:lnTo>
                    <a:lnTo>
                      <a:pt x="165" y="130"/>
                    </a:lnTo>
                    <a:lnTo>
                      <a:pt x="157" y="123"/>
                    </a:lnTo>
                    <a:lnTo>
                      <a:pt x="143" y="114"/>
                    </a:lnTo>
                    <a:lnTo>
                      <a:pt x="136" y="108"/>
                    </a:lnTo>
                    <a:lnTo>
                      <a:pt x="131" y="99"/>
                    </a:lnTo>
                    <a:lnTo>
                      <a:pt x="127" y="86"/>
                    </a:lnTo>
                    <a:lnTo>
                      <a:pt x="126" y="74"/>
                    </a:lnTo>
                    <a:lnTo>
                      <a:pt x="123" y="69"/>
                    </a:lnTo>
                    <a:lnTo>
                      <a:pt x="119" y="63"/>
                    </a:lnTo>
                    <a:lnTo>
                      <a:pt x="113" y="56"/>
                    </a:lnTo>
                    <a:lnTo>
                      <a:pt x="109" y="53"/>
                    </a:lnTo>
                    <a:lnTo>
                      <a:pt x="109" y="48"/>
                    </a:lnTo>
                    <a:lnTo>
                      <a:pt x="112" y="40"/>
                    </a:lnTo>
                    <a:lnTo>
                      <a:pt x="114" y="36"/>
                    </a:lnTo>
                    <a:lnTo>
                      <a:pt x="117" y="31"/>
                    </a:lnTo>
                    <a:lnTo>
                      <a:pt x="119" y="24"/>
                    </a:lnTo>
                    <a:lnTo>
                      <a:pt x="117" y="15"/>
                    </a:lnTo>
                    <a:lnTo>
                      <a:pt x="116" y="9"/>
                    </a:lnTo>
                    <a:lnTo>
                      <a:pt x="112" y="4"/>
                    </a:lnTo>
                    <a:lnTo>
                      <a:pt x="106" y="1"/>
                    </a:lnTo>
                    <a:lnTo>
                      <a:pt x="97" y="0"/>
                    </a:lnTo>
                    <a:lnTo>
                      <a:pt x="91" y="3"/>
                    </a:lnTo>
                    <a:lnTo>
                      <a:pt x="87" y="6"/>
                    </a:lnTo>
                    <a:lnTo>
                      <a:pt x="84" y="13"/>
                    </a:lnTo>
                    <a:lnTo>
                      <a:pt x="83" y="18"/>
                    </a:lnTo>
                    <a:lnTo>
                      <a:pt x="84" y="23"/>
                    </a:lnTo>
                    <a:lnTo>
                      <a:pt x="87" y="30"/>
                    </a:lnTo>
                    <a:lnTo>
                      <a:pt x="88" y="35"/>
                    </a:lnTo>
                    <a:lnTo>
                      <a:pt x="89" y="40"/>
                    </a:lnTo>
                    <a:lnTo>
                      <a:pt x="88" y="46"/>
                    </a:lnTo>
                    <a:lnTo>
                      <a:pt x="84" y="51"/>
                    </a:lnTo>
                    <a:lnTo>
                      <a:pt x="78" y="56"/>
                    </a:lnTo>
                    <a:lnTo>
                      <a:pt x="70" y="60"/>
                    </a:lnTo>
                    <a:lnTo>
                      <a:pt x="65" y="64"/>
                    </a:lnTo>
                    <a:lnTo>
                      <a:pt x="60" y="69"/>
                    </a:lnTo>
                    <a:lnTo>
                      <a:pt x="55" y="75"/>
                    </a:lnTo>
                    <a:lnTo>
                      <a:pt x="50" y="86"/>
                    </a:lnTo>
                    <a:lnTo>
                      <a:pt x="47" y="99"/>
                    </a:lnTo>
                    <a:lnTo>
                      <a:pt x="43" y="109"/>
                    </a:lnTo>
                    <a:lnTo>
                      <a:pt x="42" y="121"/>
                    </a:lnTo>
                    <a:lnTo>
                      <a:pt x="40" y="136"/>
                    </a:lnTo>
                    <a:lnTo>
                      <a:pt x="40" y="145"/>
                    </a:lnTo>
                    <a:lnTo>
                      <a:pt x="40" y="153"/>
                    </a:lnTo>
                    <a:lnTo>
                      <a:pt x="42" y="158"/>
                    </a:lnTo>
                    <a:lnTo>
                      <a:pt x="44" y="160"/>
                    </a:lnTo>
                    <a:lnTo>
                      <a:pt x="49" y="161"/>
                    </a:lnTo>
                    <a:lnTo>
                      <a:pt x="52" y="160"/>
                    </a:lnTo>
                    <a:lnTo>
                      <a:pt x="53" y="158"/>
                    </a:lnTo>
                    <a:lnTo>
                      <a:pt x="53" y="148"/>
                    </a:lnTo>
                    <a:lnTo>
                      <a:pt x="53" y="133"/>
                    </a:lnTo>
                    <a:lnTo>
                      <a:pt x="54" y="123"/>
                    </a:lnTo>
                    <a:lnTo>
                      <a:pt x="55" y="116"/>
                    </a:lnTo>
                    <a:lnTo>
                      <a:pt x="59" y="110"/>
                    </a:lnTo>
                    <a:lnTo>
                      <a:pt x="64" y="109"/>
                    </a:lnTo>
                    <a:lnTo>
                      <a:pt x="69" y="110"/>
                    </a:lnTo>
                    <a:lnTo>
                      <a:pt x="70" y="114"/>
                    </a:lnTo>
                    <a:lnTo>
                      <a:pt x="69" y="125"/>
                    </a:lnTo>
                    <a:lnTo>
                      <a:pt x="68" y="140"/>
                    </a:lnTo>
                    <a:lnTo>
                      <a:pt x="65" y="154"/>
                    </a:lnTo>
                    <a:lnTo>
                      <a:pt x="62" y="166"/>
                    </a:lnTo>
                    <a:lnTo>
                      <a:pt x="58" y="183"/>
                    </a:lnTo>
                    <a:lnTo>
                      <a:pt x="53" y="196"/>
                    </a:lnTo>
                    <a:lnTo>
                      <a:pt x="42" y="214"/>
                    </a:lnTo>
                    <a:lnTo>
                      <a:pt x="33" y="225"/>
                    </a:lnTo>
                    <a:lnTo>
                      <a:pt x="18" y="243"/>
                    </a:lnTo>
                    <a:lnTo>
                      <a:pt x="8" y="255"/>
                    </a:lnTo>
                    <a:lnTo>
                      <a:pt x="0" y="266"/>
                    </a:lnTo>
                    <a:lnTo>
                      <a:pt x="0" y="271"/>
                    </a:lnTo>
                    <a:lnTo>
                      <a:pt x="8" y="280"/>
                    </a:lnTo>
                    <a:lnTo>
                      <a:pt x="19" y="290"/>
                    </a:lnTo>
                    <a:lnTo>
                      <a:pt x="30" y="290"/>
                    </a:lnTo>
                    <a:lnTo>
                      <a:pt x="33" y="288"/>
                    </a:lnTo>
                    <a:lnTo>
                      <a:pt x="28" y="281"/>
                    </a:lnTo>
                    <a:lnTo>
                      <a:pt x="23" y="275"/>
                    </a:lnTo>
                    <a:lnTo>
                      <a:pt x="23" y="270"/>
                    </a:lnTo>
                    <a:lnTo>
                      <a:pt x="30" y="259"/>
                    </a:lnTo>
                    <a:lnTo>
                      <a:pt x="43" y="246"/>
                    </a:lnTo>
                    <a:lnTo>
                      <a:pt x="62" y="223"/>
                    </a:lnTo>
                    <a:lnTo>
                      <a:pt x="78" y="203"/>
                    </a:lnTo>
                    <a:lnTo>
                      <a:pt x="84" y="196"/>
                    </a:lnTo>
                    <a:lnTo>
                      <a:pt x="88" y="191"/>
                    </a:lnTo>
                    <a:lnTo>
                      <a:pt x="96" y="190"/>
                    </a:lnTo>
                    <a:lnTo>
                      <a:pt x="102" y="194"/>
                    </a:lnTo>
                    <a:lnTo>
                      <a:pt x="109" y="199"/>
                    </a:lnTo>
                    <a:lnTo>
                      <a:pt x="125" y="219"/>
                    </a:lnTo>
                    <a:lnTo>
                      <a:pt x="142" y="243"/>
                    </a:lnTo>
                    <a:lnTo>
                      <a:pt x="158" y="266"/>
                    </a:lnTo>
                    <a:lnTo>
                      <a:pt x="169" y="280"/>
                    </a:lnTo>
                    <a:lnTo>
                      <a:pt x="172" y="283"/>
                    </a:lnTo>
                    <a:lnTo>
                      <a:pt x="179" y="283"/>
                    </a:lnTo>
                    <a:lnTo>
                      <a:pt x="185" y="278"/>
                    </a:lnTo>
                    <a:lnTo>
                      <a:pt x="192" y="273"/>
                    </a:lnTo>
                    <a:lnTo>
                      <a:pt x="199" y="268"/>
                    </a:lnTo>
                  </a:path>
                </a:pathLst>
              </a:custGeom>
              <a:solidFill>
                <a:srgbClr val="CECECE"/>
              </a:solidFill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" name="Group 61"/>
              <p:cNvGrpSpPr>
                <a:grpSpLocks/>
              </p:cNvGrpSpPr>
              <p:nvPr/>
            </p:nvGrpSpPr>
            <p:grpSpPr bwMode="auto">
              <a:xfrm>
                <a:off x="1697" y="2297"/>
                <a:ext cx="260" cy="310"/>
                <a:chOff x="1697" y="2297"/>
                <a:chExt cx="260" cy="310"/>
              </a:xfrm>
            </p:grpSpPr>
            <p:grpSp>
              <p:nvGrpSpPr>
                <p:cNvPr id="13" name="Group 62"/>
                <p:cNvGrpSpPr>
                  <a:grpSpLocks/>
                </p:cNvGrpSpPr>
                <p:nvPr/>
              </p:nvGrpSpPr>
              <p:grpSpPr bwMode="auto">
                <a:xfrm>
                  <a:off x="1697" y="2297"/>
                  <a:ext cx="260" cy="310"/>
                  <a:chOff x="1697" y="2297"/>
                  <a:chExt cx="260" cy="310"/>
                </a:xfrm>
              </p:grpSpPr>
              <p:sp>
                <p:nvSpPr>
                  <p:cNvPr id="2722879" name="AutoShape 63"/>
                  <p:cNvSpPr>
                    <a:spLocks noChangeArrowheads="1"/>
                  </p:cNvSpPr>
                  <p:nvPr/>
                </p:nvSpPr>
                <p:spPr bwMode="auto">
                  <a:xfrm>
                    <a:off x="1697" y="2348"/>
                    <a:ext cx="260" cy="259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2880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1759" y="2297"/>
                    <a:ext cx="198" cy="45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22881" name="Oval 65"/>
                <p:cNvSpPr>
                  <a:spLocks noChangeArrowheads="1"/>
                </p:cNvSpPr>
                <p:nvPr/>
              </p:nvSpPr>
              <p:spPr bwMode="auto">
                <a:xfrm>
                  <a:off x="1778" y="2323"/>
                  <a:ext cx="27" cy="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82" name="AutoShape 66"/>
                <p:cNvSpPr>
                  <a:spLocks noChangeArrowheads="1"/>
                </p:cNvSpPr>
                <p:nvPr/>
              </p:nvSpPr>
              <p:spPr bwMode="auto">
                <a:xfrm>
                  <a:off x="1728" y="2470"/>
                  <a:ext cx="138" cy="55"/>
                </a:xfrm>
                <a:prstGeom prst="octagon">
                  <a:avLst>
                    <a:gd name="adj" fmla="val 29282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2883" name="Line 67"/>
              <p:cNvSpPr>
                <a:spLocks noChangeShapeType="1"/>
              </p:cNvSpPr>
              <p:nvPr/>
            </p:nvSpPr>
            <p:spPr bwMode="auto">
              <a:xfrm>
                <a:off x="1717" y="1313"/>
                <a:ext cx="26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84" name="Line 68"/>
              <p:cNvSpPr>
                <a:spLocks noChangeShapeType="1"/>
              </p:cNvSpPr>
              <p:nvPr/>
            </p:nvSpPr>
            <p:spPr bwMode="auto">
              <a:xfrm flipH="1">
                <a:off x="1993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85" name="Line 69"/>
              <p:cNvSpPr>
                <a:spLocks noChangeShapeType="1"/>
              </p:cNvSpPr>
              <p:nvPr/>
            </p:nvSpPr>
            <p:spPr bwMode="auto">
              <a:xfrm flipH="1">
                <a:off x="2276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86" name="AutoShape 70"/>
              <p:cNvSpPr>
                <a:spLocks noChangeArrowheads="1"/>
              </p:cNvSpPr>
              <p:nvPr/>
            </p:nvSpPr>
            <p:spPr bwMode="auto">
              <a:xfrm>
                <a:off x="1774" y="2686"/>
                <a:ext cx="207" cy="260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87" name="AutoShape 71"/>
              <p:cNvSpPr>
                <a:spLocks noChangeArrowheads="1"/>
              </p:cNvSpPr>
              <p:nvPr/>
            </p:nvSpPr>
            <p:spPr bwMode="auto">
              <a:xfrm>
                <a:off x="1823" y="2635"/>
                <a:ext cx="158" cy="46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88" name="AutoShape 72"/>
              <p:cNvSpPr>
                <a:spLocks noChangeArrowheads="1"/>
              </p:cNvSpPr>
              <p:nvPr/>
            </p:nvSpPr>
            <p:spPr bwMode="auto">
              <a:xfrm>
                <a:off x="1815" y="2707"/>
                <a:ext cx="107" cy="15"/>
              </a:xfrm>
              <a:prstGeom prst="parallelogram">
                <a:avLst>
                  <a:gd name="adj" fmla="val 178300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4" name="Group 73"/>
              <p:cNvGrpSpPr>
                <a:grpSpLocks/>
              </p:cNvGrpSpPr>
              <p:nvPr/>
            </p:nvGrpSpPr>
            <p:grpSpPr bwMode="auto">
              <a:xfrm>
                <a:off x="2320" y="2676"/>
                <a:ext cx="202" cy="257"/>
                <a:chOff x="2320" y="2676"/>
                <a:chExt cx="202" cy="257"/>
              </a:xfrm>
            </p:grpSpPr>
            <p:sp>
              <p:nvSpPr>
                <p:cNvPr id="2722890" name="Freeform 74"/>
                <p:cNvSpPr>
                  <a:spLocks/>
                </p:cNvSpPr>
                <p:nvPr/>
              </p:nvSpPr>
              <p:spPr bwMode="auto">
                <a:xfrm>
                  <a:off x="2450" y="2795"/>
                  <a:ext cx="61" cy="138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60" y="0"/>
                    </a:cxn>
                    <a:cxn ang="0">
                      <a:pos x="16" y="137"/>
                    </a:cxn>
                    <a:cxn ang="0">
                      <a:pos x="0" y="137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61" h="138">
                      <a:moveTo>
                        <a:pt x="44" y="0"/>
                      </a:moveTo>
                      <a:lnTo>
                        <a:pt x="60" y="0"/>
                      </a:lnTo>
                      <a:lnTo>
                        <a:pt x="16" y="137"/>
                      </a:lnTo>
                      <a:lnTo>
                        <a:pt x="0" y="137"/>
                      </a:lnTo>
                      <a:lnTo>
                        <a:pt x="44" y="0"/>
                      </a:lnTo>
                    </a:path>
                  </a:pathLst>
                </a:custGeom>
                <a:solidFill>
                  <a:srgbClr val="F39FD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91" name="Rectangle 75"/>
                <p:cNvSpPr>
                  <a:spLocks noChangeArrowheads="1"/>
                </p:cNvSpPr>
                <p:nvPr/>
              </p:nvSpPr>
              <p:spPr bwMode="auto">
                <a:xfrm>
                  <a:off x="2445" y="2795"/>
                  <a:ext cx="77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92" name="Rectangle 76"/>
                <p:cNvSpPr>
                  <a:spLocks noChangeArrowheads="1"/>
                </p:cNvSpPr>
                <p:nvPr/>
              </p:nvSpPr>
              <p:spPr bwMode="auto">
                <a:xfrm>
                  <a:off x="2453" y="2851"/>
                  <a:ext cx="57" cy="13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93" name="Rectangle 77"/>
                <p:cNvSpPr>
                  <a:spLocks noChangeArrowheads="1"/>
                </p:cNvSpPr>
                <p:nvPr/>
              </p:nvSpPr>
              <p:spPr bwMode="auto">
                <a:xfrm>
                  <a:off x="2322" y="2851"/>
                  <a:ext cx="73" cy="9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94" name="Oval 78"/>
                <p:cNvSpPr>
                  <a:spLocks noChangeArrowheads="1"/>
                </p:cNvSpPr>
                <p:nvPr/>
              </p:nvSpPr>
              <p:spPr bwMode="auto">
                <a:xfrm>
                  <a:off x="2380" y="2676"/>
                  <a:ext cx="22" cy="25"/>
                </a:xfrm>
                <a:prstGeom prst="ellipse">
                  <a:avLst/>
                </a:prstGeom>
                <a:solidFill>
                  <a:srgbClr val="F39FD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95" name="Freeform 79"/>
                <p:cNvSpPr>
                  <a:spLocks/>
                </p:cNvSpPr>
                <p:nvPr/>
              </p:nvSpPr>
              <p:spPr bwMode="auto">
                <a:xfrm>
                  <a:off x="2320" y="2720"/>
                  <a:ext cx="140" cy="213"/>
                </a:xfrm>
                <a:custGeom>
                  <a:avLst/>
                  <a:gdLst/>
                  <a:ahLst/>
                  <a:cxnLst>
                    <a:cxn ang="0">
                      <a:pos x="1" y="98"/>
                    </a:cxn>
                    <a:cxn ang="0">
                      <a:pos x="1" y="101"/>
                    </a:cxn>
                    <a:cxn ang="0">
                      <a:pos x="0" y="104"/>
                    </a:cxn>
                    <a:cxn ang="0">
                      <a:pos x="0" y="108"/>
                    </a:cxn>
                    <a:cxn ang="0">
                      <a:pos x="1" y="111"/>
                    </a:cxn>
                    <a:cxn ang="0">
                      <a:pos x="3" y="114"/>
                    </a:cxn>
                    <a:cxn ang="0">
                      <a:pos x="6" y="117"/>
                    </a:cxn>
                    <a:cxn ang="0">
                      <a:pos x="9" y="119"/>
                    </a:cxn>
                    <a:cxn ang="0">
                      <a:pos x="11" y="119"/>
                    </a:cxn>
                    <a:cxn ang="0">
                      <a:pos x="15" y="119"/>
                    </a:cxn>
                    <a:cxn ang="0">
                      <a:pos x="91" y="212"/>
                    </a:cxn>
                    <a:cxn ang="0">
                      <a:pos x="115" y="102"/>
                    </a:cxn>
                    <a:cxn ang="0">
                      <a:pos x="114" y="99"/>
                    </a:cxn>
                    <a:cxn ang="0">
                      <a:pos x="113" y="98"/>
                    </a:cxn>
                    <a:cxn ang="0">
                      <a:pos x="111" y="96"/>
                    </a:cxn>
                    <a:cxn ang="0">
                      <a:pos x="109" y="94"/>
                    </a:cxn>
                    <a:cxn ang="0">
                      <a:pos x="107" y="93"/>
                    </a:cxn>
                    <a:cxn ang="0">
                      <a:pos x="104" y="93"/>
                    </a:cxn>
                    <a:cxn ang="0">
                      <a:pos x="101" y="93"/>
                    </a:cxn>
                    <a:cxn ang="0">
                      <a:pos x="99" y="93"/>
                    </a:cxn>
                    <a:cxn ang="0">
                      <a:pos x="67" y="54"/>
                    </a:cxn>
                    <a:cxn ang="0">
                      <a:pos x="129" y="67"/>
                    </a:cxn>
                    <a:cxn ang="0">
                      <a:pos x="132" y="66"/>
                    </a:cxn>
                    <a:cxn ang="0">
                      <a:pos x="133" y="66"/>
                    </a:cxn>
                    <a:cxn ang="0">
                      <a:pos x="136" y="64"/>
                    </a:cxn>
                    <a:cxn ang="0">
                      <a:pos x="138" y="62"/>
                    </a:cxn>
                    <a:cxn ang="0">
                      <a:pos x="138" y="59"/>
                    </a:cxn>
                    <a:cxn ang="0">
                      <a:pos x="139" y="56"/>
                    </a:cxn>
                    <a:cxn ang="0">
                      <a:pos x="138" y="53"/>
                    </a:cxn>
                    <a:cxn ang="0">
                      <a:pos x="137" y="51"/>
                    </a:cxn>
                    <a:cxn ang="0">
                      <a:pos x="135" y="49"/>
                    </a:cxn>
                    <a:cxn ang="0">
                      <a:pos x="133" y="47"/>
                    </a:cxn>
                    <a:cxn ang="0">
                      <a:pos x="130" y="46"/>
                    </a:cxn>
                    <a:cxn ang="0">
                      <a:pos x="88" y="46"/>
                    </a:cxn>
                    <a:cxn ang="0">
                      <a:pos x="81" y="30"/>
                    </a:cxn>
                    <a:cxn ang="0">
                      <a:pos x="81" y="26"/>
                    </a:cxn>
                    <a:cxn ang="0">
                      <a:pos x="82" y="22"/>
                    </a:cxn>
                    <a:cxn ang="0">
                      <a:pos x="82" y="18"/>
                    </a:cxn>
                    <a:cxn ang="0">
                      <a:pos x="81" y="14"/>
                    </a:cxn>
                    <a:cxn ang="0">
                      <a:pos x="79" y="11"/>
                    </a:cxn>
                    <a:cxn ang="0">
                      <a:pos x="77" y="8"/>
                    </a:cxn>
                    <a:cxn ang="0">
                      <a:pos x="74" y="5"/>
                    </a:cxn>
                    <a:cxn ang="0">
                      <a:pos x="71" y="3"/>
                    </a:cxn>
                    <a:cxn ang="0">
                      <a:pos x="67" y="1"/>
                    </a:cxn>
                    <a:cxn ang="0">
                      <a:pos x="63" y="0"/>
                    </a:cxn>
                    <a:cxn ang="0">
                      <a:pos x="58" y="0"/>
                    </a:cxn>
                    <a:cxn ang="0">
                      <a:pos x="54" y="1"/>
                    </a:cxn>
                    <a:cxn ang="0">
                      <a:pos x="50" y="2"/>
                    </a:cxn>
                    <a:cxn ang="0">
                      <a:pos x="45" y="4"/>
                    </a:cxn>
                    <a:cxn ang="0">
                      <a:pos x="42" y="8"/>
                    </a:cxn>
                    <a:cxn ang="0">
                      <a:pos x="40" y="12"/>
                    </a:cxn>
                    <a:cxn ang="0">
                      <a:pos x="38" y="16"/>
                    </a:cxn>
                  </a:cxnLst>
                  <a:rect l="0" t="0" r="r" b="b"/>
                  <a:pathLst>
                    <a:path w="140" h="213">
                      <a:moveTo>
                        <a:pt x="38" y="16"/>
                      </a:moveTo>
                      <a:lnTo>
                        <a:pt x="1" y="98"/>
                      </a:lnTo>
                      <a:lnTo>
                        <a:pt x="1" y="99"/>
                      </a:lnTo>
                      <a:lnTo>
                        <a:pt x="1" y="101"/>
                      </a:lnTo>
                      <a:lnTo>
                        <a:pt x="0" y="102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0" y="108"/>
                      </a:lnTo>
                      <a:lnTo>
                        <a:pt x="1" y="109"/>
                      </a:lnTo>
                      <a:lnTo>
                        <a:pt x="1" y="111"/>
                      </a:lnTo>
                      <a:lnTo>
                        <a:pt x="2" y="113"/>
                      </a:lnTo>
                      <a:lnTo>
                        <a:pt x="3" y="114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7" y="118"/>
                      </a:lnTo>
                      <a:lnTo>
                        <a:pt x="9" y="119"/>
                      </a:lnTo>
                      <a:lnTo>
                        <a:pt x="10" y="119"/>
                      </a:lnTo>
                      <a:lnTo>
                        <a:pt x="11" y="119"/>
                      </a:lnTo>
                      <a:lnTo>
                        <a:pt x="13" y="119"/>
                      </a:lnTo>
                      <a:lnTo>
                        <a:pt x="15" y="119"/>
                      </a:lnTo>
                      <a:lnTo>
                        <a:pt x="91" y="119"/>
                      </a:lnTo>
                      <a:lnTo>
                        <a:pt x="91" y="212"/>
                      </a:lnTo>
                      <a:lnTo>
                        <a:pt x="115" y="212"/>
                      </a:lnTo>
                      <a:lnTo>
                        <a:pt x="115" y="102"/>
                      </a:lnTo>
                      <a:lnTo>
                        <a:pt x="115" y="101"/>
                      </a:lnTo>
                      <a:lnTo>
                        <a:pt x="114" y="99"/>
                      </a:lnTo>
                      <a:lnTo>
                        <a:pt x="114" y="98"/>
                      </a:lnTo>
                      <a:lnTo>
                        <a:pt x="113" y="98"/>
                      </a:lnTo>
                      <a:lnTo>
                        <a:pt x="112" y="97"/>
                      </a:lnTo>
                      <a:lnTo>
                        <a:pt x="111" y="96"/>
                      </a:lnTo>
                      <a:lnTo>
                        <a:pt x="110" y="95"/>
                      </a:lnTo>
                      <a:lnTo>
                        <a:pt x="109" y="94"/>
                      </a:lnTo>
                      <a:lnTo>
                        <a:pt x="108" y="94"/>
                      </a:lnTo>
                      <a:lnTo>
                        <a:pt x="107" y="93"/>
                      </a:lnTo>
                      <a:lnTo>
                        <a:pt x="105" y="93"/>
                      </a:lnTo>
                      <a:lnTo>
                        <a:pt x="104" y="93"/>
                      </a:lnTo>
                      <a:lnTo>
                        <a:pt x="102" y="93"/>
                      </a:lnTo>
                      <a:lnTo>
                        <a:pt x="101" y="93"/>
                      </a:lnTo>
                      <a:lnTo>
                        <a:pt x="100" y="93"/>
                      </a:lnTo>
                      <a:lnTo>
                        <a:pt x="99" y="93"/>
                      </a:lnTo>
                      <a:lnTo>
                        <a:pt x="55" y="90"/>
                      </a:lnTo>
                      <a:lnTo>
                        <a:pt x="67" y="54"/>
                      </a:lnTo>
                      <a:lnTo>
                        <a:pt x="76" y="67"/>
                      </a:lnTo>
                      <a:lnTo>
                        <a:pt x="129" y="67"/>
                      </a:lnTo>
                      <a:lnTo>
                        <a:pt x="130" y="66"/>
                      </a:lnTo>
                      <a:lnTo>
                        <a:pt x="132" y="66"/>
                      </a:lnTo>
                      <a:lnTo>
                        <a:pt x="133" y="66"/>
                      </a:lnTo>
                      <a:lnTo>
                        <a:pt x="133" y="66"/>
                      </a:lnTo>
                      <a:lnTo>
                        <a:pt x="135" y="64"/>
                      </a:lnTo>
                      <a:lnTo>
                        <a:pt x="136" y="64"/>
                      </a:lnTo>
                      <a:lnTo>
                        <a:pt x="137" y="63"/>
                      </a:lnTo>
                      <a:lnTo>
                        <a:pt x="138" y="62"/>
                      </a:lnTo>
                      <a:lnTo>
                        <a:pt x="138" y="61"/>
                      </a:lnTo>
                      <a:lnTo>
                        <a:pt x="138" y="59"/>
                      </a:lnTo>
                      <a:lnTo>
                        <a:pt x="139" y="58"/>
                      </a:lnTo>
                      <a:lnTo>
                        <a:pt x="139" y="56"/>
                      </a:lnTo>
                      <a:lnTo>
                        <a:pt x="139" y="54"/>
                      </a:lnTo>
                      <a:lnTo>
                        <a:pt x="138" y="53"/>
                      </a:lnTo>
                      <a:lnTo>
                        <a:pt x="138" y="52"/>
                      </a:lnTo>
                      <a:lnTo>
                        <a:pt x="137" y="51"/>
                      </a:lnTo>
                      <a:lnTo>
                        <a:pt x="136" y="49"/>
                      </a:lnTo>
                      <a:lnTo>
                        <a:pt x="135" y="49"/>
                      </a:lnTo>
                      <a:lnTo>
                        <a:pt x="134" y="48"/>
                      </a:lnTo>
                      <a:lnTo>
                        <a:pt x="133" y="47"/>
                      </a:lnTo>
                      <a:lnTo>
                        <a:pt x="132" y="46"/>
                      </a:lnTo>
                      <a:lnTo>
                        <a:pt x="130" y="46"/>
                      </a:lnTo>
                      <a:lnTo>
                        <a:pt x="129" y="46"/>
                      </a:lnTo>
                      <a:lnTo>
                        <a:pt x="88" y="46"/>
                      </a:lnTo>
                      <a:lnTo>
                        <a:pt x="79" y="31"/>
                      </a:lnTo>
                      <a:lnTo>
                        <a:pt x="81" y="30"/>
                      </a:lnTo>
                      <a:lnTo>
                        <a:pt x="81" y="28"/>
                      </a:lnTo>
                      <a:lnTo>
                        <a:pt x="81" y="26"/>
                      </a:lnTo>
                      <a:lnTo>
                        <a:pt x="82" y="24"/>
                      </a:lnTo>
                      <a:lnTo>
                        <a:pt x="82" y="22"/>
                      </a:lnTo>
                      <a:lnTo>
                        <a:pt x="82" y="20"/>
                      </a:lnTo>
                      <a:lnTo>
                        <a:pt x="82" y="18"/>
                      </a:lnTo>
                      <a:lnTo>
                        <a:pt x="81" y="16"/>
                      </a:lnTo>
                      <a:lnTo>
                        <a:pt x="81" y="14"/>
                      </a:lnTo>
                      <a:lnTo>
                        <a:pt x="80" y="13"/>
                      </a:lnTo>
                      <a:lnTo>
                        <a:pt x="79" y="11"/>
                      </a:lnTo>
                      <a:lnTo>
                        <a:pt x="78" y="9"/>
                      </a:lnTo>
                      <a:lnTo>
                        <a:pt x="77" y="8"/>
                      </a:lnTo>
                      <a:lnTo>
                        <a:pt x="76" y="6"/>
                      </a:lnTo>
                      <a:lnTo>
                        <a:pt x="74" y="5"/>
                      </a:lnTo>
                      <a:lnTo>
                        <a:pt x="73" y="4"/>
                      </a:lnTo>
                      <a:lnTo>
                        <a:pt x="71" y="3"/>
                      </a:lnTo>
                      <a:lnTo>
                        <a:pt x="69" y="2"/>
                      </a:lnTo>
                      <a:lnTo>
                        <a:pt x="67" y="1"/>
                      </a:lnTo>
                      <a:lnTo>
                        <a:pt x="65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4" y="1"/>
                      </a:lnTo>
                      <a:lnTo>
                        <a:pt x="52" y="1"/>
                      </a:lnTo>
                      <a:lnTo>
                        <a:pt x="50" y="2"/>
                      </a:lnTo>
                      <a:lnTo>
                        <a:pt x="48" y="3"/>
                      </a:lnTo>
                      <a:lnTo>
                        <a:pt x="45" y="4"/>
                      </a:lnTo>
                      <a:lnTo>
                        <a:pt x="44" y="6"/>
                      </a:lnTo>
                      <a:lnTo>
                        <a:pt x="42" y="8"/>
                      </a:lnTo>
                      <a:lnTo>
                        <a:pt x="41" y="9"/>
                      </a:lnTo>
                      <a:lnTo>
                        <a:pt x="40" y="12"/>
                      </a:lnTo>
                      <a:lnTo>
                        <a:pt x="38" y="14"/>
                      </a:lnTo>
                      <a:lnTo>
                        <a:pt x="38" y="16"/>
                      </a:lnTo>
                    </a:path>
                  </a:pathLst>
                </a:custGeom>
                <a:solidFill>
                  <a:srgbClr val="F39FD1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2896" name="Freeform 80"/>
              <p:cNvSpPr>
                <a:spLocks/>
              </p:cNvSpPr>
              <p:nvPr/>
            </p:nvSpPr>
            <p:spPr bwMode="auto">
              <a:xfrm>
                <a:off x="2560" y="2634"/>
                <a:ext cx="202" cy="293"/>
              </a:xfrm>
              <a:custGeom>
                <a:avLst/>
                <a:gdLst/>
                <a:ahLst/>
                <a:cxnLst>
                  <a:cxn ang="0">
                    <a:pos x="201" y="264"/>
                  </a:cxn>
                  <a:cxn ang="0">
                    <a:pos x="186" y="264"/>
                  </a:cxn>
                  <a:cxn ang="0">
                    <a:pos x="159" y="230"/>
                  </a:cxn>
                  <a:cxn ang="0">
                    <a:pos x="123" y="170"/>
                  </a:cxn>
                  <a:cxn ang="0">
                    <a:pos x="113" y="142"/>
                  </a:cxn>
                  <a:cxn ang="0">
                    <a:pos x="115" y="123"/>
                  </a:cxn>
                  <a:cxn ang="0">
                    <a:pos x="124" y="120"/>
                  </a:cxn>
                  <a:cxn ang="0">
                    <a:pos x="138" y="130"/>
                  </a:cxn>
                  <a:cxn ang="0">
                    <a:pos x="157" y="141"/>
                  </a:cxn>
                  <a:cxn ang="0">
                    <a:pos x="166" y="141"/>
                  </a:cxn>
                  <a:cxn ang="0">
                    <a:pos x="167" y="135"/>
                  </a:cxn>
                  <a:cxn ang="0">
                    <a:pos x="158" y="123"/>
                  </a:cxn>
                  <a:cxn ang="0">
                    <a:pos x="137" y="108"/>
                  </a:cxn>
                  <a:cxn ang="0">
                    <a:pos x="128" y="87"/>
                  </a:cxn>
                  <a:cxn ang="0">
                    <a:pos x="124" y="69"/>
                  </a:cxn>
                  <a:cxn ang="0">
                    <a:pos x="114" y="57"/>
                  </a:cxn>
                  <a:cxn ang="0">
                    <a:pos x="110" y="48"/>
                  </a:cxn>
                  <a:cxn ang="0">
                    <a:pos x="115" y="37"/>
                  </a:cxn>
                  <a:cxn ang="0">
                    <a:pos x="120" y="24"/>
                  </a:cxn>
                  <a:cxn ang="0">
                    <a:pos x="116" y="9"/>
                  </a:cxn>
                  <a:cxn ang="0">
                    <a:pos x="106" y="1"/>
                  </a:cxn>
                  <a:cxn ang="0">
                    <a:pos x="91" y="3"/>
                  </a:cxn>
                  <a:cxn ang="0">
                    <a:pos x="85" y="13"/>
                  </a:cxn>
                  <a:cxn ang="0">
                    <a:pos x="85" y="23"/>
                  </a:cxn>
                  <a:cxn ang="0">
                    <a:pos x="88" y="35"/>
                  </a:cxn>
                  <a:cxn ang="0">
                    <a:pos x="88" y="47"/>
                  </a:cxn>
                  <a:cxn ang="0">
                    <a:pos x="78" y="57"/>
                  </a:cxn>
                  <a:cxn ang="0">
                    <a:pos x="66" y="64"/>
                  </a:cxn>
                  <a:cxn ang="0">
                    <a:pos x="56" y="76"/>
                  </a:cxn>
                  <a:cxn ang="0">
                    <a:pos x="47" y="99"/>
                  </a:cxn>
                  <a:cxn ang="0">
                    <a:pos x="42" y="122"/>
                  </a:cxn>
                  <a:cxn ang="0">
                    <a:pos x="40" y="146"/>
                  </a:cxn>
                  <a:cxn ang="0">
                    <a:pos x="42" y="159"/>
                  </a:cxn>
                  <a:cxn ang="0">
                    <a:pos x="49" y="162"/>
                  </a:cxn>
                  <a:cxn ang="0">
                    <a:pos x="53" y="159"/>
                  </a:cxn>
                  <a:cxn ang="0">
                    <a:pos x="53" y="133"/>
                  </a:cxn>
                  <a:cxn ang="0">
                    <a:pos x="56" y="117"/>
                  </a:cxn>
                  <a:cxn ang="0">
                    <a:pos x="64" y="110"/>
                  </a:cxn>
                  <a:cxn ang="0">
                    <a:pos x="71" y="115"/>
                  </a:cxn>
                  <a:cxn ang="0">
                    <a:pos x="68" y="141"/>
                  </a:cxn>
                  <a:cxn ang="0">
                    <a:pos x="62" y="167"/>
                  </a:cxn>
                  <a:cxn ang="0">
                    <a:pos x="53" y="198"/>
                  </a:cxn>
                  <a:cxn ang="0">
                    <a:pos x="33" y="227"/>
                  </a:cxn>
                  <a:cxn ang="0">
                    <a:pos x="8" y="257"/>
                  </a:cxn>
                  <a:cxn ang="0">
                    <a:pos x="0" y="273"/>
                  </a:cxn>
                  <a:cxn ang="0">
                    <a:pos x="19" y="292"/>
                  </a:cxn>
                  <a:cxn ang="0">
                    <a:pos x="33" y="289"/>
                  </a:cxn>
                  <a:cxn ang="0">
                    <a:pos x="23" y="277"/>
                  </a:cxn>
                  <a:cxn ang="0">
                    <a:pos x="30" y="261"/>
                  </a:cxn>
                  <a:cxn ang="0">
                    <a:pos x="62" y="224"/>
                  </a:cxn>
                  <a:cxn ang="0">
                    <a:pos x="85" y="198"/>
                  </a:cxn>
                  <a:cxn ang="0">
                    <a:pos x="96" y="191"/>
                  </a:cxn>
                  <a:cxn ang="0">
                    <a:pos x="110" y="200"/>
                  </a:cxn>
                  <a:cxn ang="0">
                    <a:pos x="143" y="244"/>
                  </a:cxn>
                  <a:cxn ang="0">
                    <a:pos x="169" y="282"/>
                  </a:cxn>
                  <a:cxn ang="0">
                    <a:pos x="180" y="284"/>
                  </a:cxn>
                  <a:cxn ang="0">
                    <a:pos x="193" y="274"/>
                  </a:cxn>
                </a:cxnLst>
                <a:rect l="0" t="0" r="r" b="b"/>
                <a:pathLst>
                  <a:path w="202" h="293">
                    <a:moveTo>
                      <a:pt x="200" y="269"/>
                    </a:moveTo>
                    <a:lnTo>
                      <a:pt x="201" y="264"/>
                    </a:lnTo>
                    <a:lnTo>
                      <a:pt x="193" y="266"/>
                    </a:lnTo>
                    <a:lnTo>
                      <a:pt x="186" y="264"/>
                    </a:lnTo>
                    <a:lnTo>
                      <a:pt x="176" y="257"/>
                    </a:lnTo>
                    <a:lnTo>
                      <a:pt x="159" y="230"/>
                    </a:lnTo>
                    <a:lnTo>
                      <a:pt x="135" y="191"/>
                    </a:lnTo>
                    <a:lnTo>
                      <a:pt x="123" y="170"/>
                    </a:lnTo>
                    <a:lnTo>
                      <a:pt x="114" y="152"/>
                    </a:lnTo>
                    <a:lnTo>
                      <a:pt x="113" y="142"/>
                    </a:lnTo>
                    <a:lnTo>
                      <a:pt x="113" y="131"/>
                    </a:lnTo>
                    <a:lnTo>
                      <a:pt x="115" y="123"/>
                    </a:lnTo>
                    <a:lnTo>
                      <a:pt x="120" y="120"/>
                    </a:lnTo>
                    <a:lnTo>
                      <a:pt x="124" y="120"/>
                    </a:lnTo>
                    <a:lnTo>
                      <a:pt x="129" y="122"/>
                    </a:lnTo>
                    <a:lnTo>
                      <a:pt x="138" y="130"/>
                    </a:lnTo>
                    <a:lnTo>
                      <a:pt x="149" y="137"/>
                    </a:lnTo>
                    <a:lnTo>
                      <a:pt x="157" y="141"/>
                    </a:lnTo>
                    <a:lnTo>
                      <a:pt x="162" y="142"/>
                    </a:lnTo>
                    <a:lnTo>
                      <a:pt x="166" y="141"/>
                    </a:lnTo>
                    <a:lnTo>
                      <a:pt x="168" y="137"/>
                    </a:lnTo>
                    <a:lnTo>
                      <a:pt x="167" y="135"/>
                    </a:lnTo>
                    <a:lnTo>
                      <a:pt x="166" y="131"/>
                    </a:lnTo>
                    <a:lnTo>
                      <a:pt x="158" y="123"/>
                    </a:lnTo>
                    <a:lnTo>
                      <a:pt x="144" y="115"/>
                    </a:lnTo>
                    <a:lnTo>
                      <a:pt x="137" y="108"/>
                    </a:lnTo>
                    <a:lnTo>
                      <a:pt x="131" y="99"/>
                    </a:lnTo>
                    <a:lnTo>
                      <a:pt x="128" y="87"/>
                    </a:lnTo>
                    <a:lnTo>
                      <a:pt x="126" y="74"/>
                    </a:lnTo>
                    <a:lnTo>
                      <a:pt x="124" y="69"/>
                    </a:lnTo>
                    <a:lnTo>
                      <a:pt x="120" y="63"/>
                    </a:lnTo>
                    <a:lnTo>
                      <a:pt x="114" y="57"/>
                    </a:lnTo>
                    <a:lnTo>
                      <a:pt x="110" y="53"/>
                    </a:lnTo>
                    <a:lnTo>
                      <a:pt x="110" y="48"/>
                    </a:lnTo>
                    <a:lnTo>
                      <a:pt x="113" y="40"/>
                    </a:lnTo>
                    <a:lnTo>
                      <a:pt x="115" y="37"/>
                    </a:lnTo>
                    <a:lnTo>
                      <a:pt x="118" y="31"/>
                    </a:lnTo>
                    <a:lnTo>
                      <a:pt x="120" y="24"/>
                    </a:lnTo>
                    <a:lnTo>
                      <a:pt x="118" y="15"/>
                    </a:lnTo>
                    <a:lnTo>
                      <a:pt x="116" y="9"/>
                    </a:lnTo>
                    <a:lnTo>
                      <a:pt x="113" y="4"/>
                    </a:lnTo>
                    <a:lnTo>
                      <a:pt x="106" y="1"/>
                    </a:lnTo>
                    <a:lnTo>
                      <a:pt x="97" y="0"/>
                    </a:lnTo>
                    <a:lnTo>
                      <a:pt x="91" y="3"/>
                    </a:lnTo>
                    <a:lnTo>
                      <a:pt x="87" y="6"/>
                    </a:lnTo>
                    <a:lnTo>
                      <a:pt x="85" y="13"/>
                    </a:lnTo>
                    <a:lnTo>
                      <a:pt x="83" y="18"/>
                    </a:lnTo>
                    <a:lnTo>
                      <a:pt x="85" y="23"/>
                    </a:lnTo>
                    <a:lnTo>
                      <a:pt x="87" y="30"/>
                    </a:lnTo>
                    <a:lnTo>
                      <a:pt x="88" y="35"/>
                    </a:lnTo>
                    <a:lnTo>
                      <a:pt x="90" y="40"/>
                    </a:lnTo>
                    <a:lnTo>
                      <a:pt x="88" y="47"/>
                    </a:lnTo>
                    <a:lnTo>
                      <a:pt x="85" y="52"/>
                    </a:lnTo>
                    <a:lnTo>
                      <a:pt x="78" y="57"/>
                    </a:lnTo>
                    <a:lnTo>
                      <a:pt x="71" y="60"/>
                    </a:lnTo>
                    <a:lnTo>
                      <a:pt x="66" y="64"/>
                    </a:lnTo>
                    <a:lnTo>
                      <a:pt x="61" y="69"/>
                    </a:lnTo>
                    <a:lnTo>
                      <a:pt x="56" y="76"/>
                    </a:lnTo>
                    <a:lnTo>
                      <a:pt x="51" y="87"/>
                    </a:lnTo>
                    <a:lnTo>
                      <a:pt x="47" y="99"/>
                    </a:lnTo>
                    <a:lnTo>
                      <a:pt x="43" y="110"/>
                    </a:lnTo>
                    <a:lnTo>
                      <a:pt x="42" y="122"/>
                    </a:lnTo>
                    <a:lnTo>
                      <a:pt x="40" y="137"/>
                    </a:lnTo>
                    <a:lnTo>
                      <a:pt x="40" y="146"/>
                    </a:lnTo>
                    <a:lnTo>
                      <a:pt x="40" y="154"/>
                    </a:lnTo>
                    <a:lnTo>
                      <a:pt x="42" y="159"/>
                    </a:lnTo>
                    <a:lnTo>
                      <a:pt x="44" y="161"/>
                    </a:lnTo>
                    <a:lnTo>
                      <a:pt x="49" y="162"/>
                    </a:lnTo>
                    <a:lnTo>
                      <a:pt x="52" y="161"/>
                    </a:lnTo>
                    <a:lnTo>
                      <a:pt x="53" y="159"/>
                    </a:lnTo>
                    <a:lnTo>
                      <a:pt x="53" y="149"/>
                    </a:lnTo>
                    <a:lnTo>
                      <a:pt x="53" y="133"/>
                    </a:lnTo>
                    <a:lnTo>
                      <a:pt x="54" y="123"/>
                    </a:lnTo>
                    <a:lnTo>
                      <a:pt x="56" y="117"/>
                    </a:lnTo>
                    <a:lnTo>
                      <a:pt x="59" y="111"/>
                    </a:lnTo>
                    <a:lnTo>
                      <a:pt x="64" y="110"/>
                    </a:lnTo>
                    <a:lnTo>
                      <a:pt x="70" y="111"/>
                    </a:lnTo>
                    <a:lnTo>
                      <a:pt x="71" y="115"/>
                    </a:lnTo>
                    <a:lnTo>
                      <a:pt x="70" y="126"/>
                    </a:lnTo>
                    <a:lnTo>
                      <a:pt x="68" y="141"/>
                    </a:lnTo>
                    <a:lnTo>
                      <a:pt x="66" y="155"/>
                    </a:lnTo>
                    <a:lnTo>
                      <a:pt x="62" y="167"/>
                    </a:lnTo>
                    <a:lnTo>
                      <a:pt x="58" y="184"/>
                    </a:lnTo>
                    <a:lnTo>
                      <a:pt x="53" y="198"/>
                    </a:lnTo>
                    <a:lnTo>
                      <a:pt x="42" y="215"/>
                    </a:lnTo>
                    <a:lnTo>
                      <a:pt x="33" y="227"/>
                    </a:lnTo>
                    <a:lnTo>
                      <a:pt x="18" y="244"/>
                    </a:lnTo>
                    <a:lnTo>
                      <a:pt x="8" y="257"/>
                    </a:lnTo>
                    <a:lnTo>
                      <a:pt x="0" y="268"/>
                    </a:lnTo>
                    <a:lnTo>
                      <a:pt x="0" y="273"/>
                    </a:lnTo>
                    <a:lnTo>
                      <a:pt x="8" y="282"/>
                    </a:lnTo>
                    <a:lnTo>
                      <a:pt x="19" y="292"/>
                    </a:lnTo>
                    <a:lnTo>
                      <a:pt x="30" y="292"/>
                    </a:lnTo>
                    <a:lnTo>
                      <a:pt x="33" y="289"/>
                    </a:lnTo>
                    <a:lnTo>
                      <a:pt x="28" y="283"/>
                    </a:lnTo>
                    <a:lnTo>
                      <a:pt x="23" y="277"/>
                    </a:lnTo>
                    <a:lnTo>
                      <a:pt x="23" y="272"/>
                    </a:lnTo>
                    <a:lnTo>
                      <a:pt x="30" y="261"/>
                    </a:lnTo>
                    <a:lnTo>
                      <a:pt x="43" y="248"/>
                    </a:lnTo>
                    <a:lnTo>
                      <a:pt x="62" y="224"/>
                    </a:lnTo>
                    <a:lnTo>
                      <a:pt x="78" y="204"/>
                    </a:lnTo>
                    <a:lnTo>
                      <a:pt x="85" y="198"/>
                    </a:lnTo>
                    <a:lnTo>
                      <a:pt x="88" y="193"/>
                    </a:lnTo>
                    <a:lnTo>
                      <a:pt x="96" y="191"/>
                    </a:lnTo>
                    <a:lnTo>
                      <a:pt x="102" y="195"/>
                    </a:lnTo>
                    <a:lnTo>
                      <a:pt x="110" y="200"/>
                    </a:lnTo>
                    <a:lnTo>
                      <a:pt x="125" y="220"/>
                    </a:lnTo>
                    <a:lnTo>
                      <a:pt x="143" y="244"/>
                    </a:lnTo>
                    <a:lnTo>
                      <a:pt x="159" y="268"/>
                    </a:lnTo>
                    <a:lnTo>
                      <a:pt x="169" y="282"/>
                    </a:lnTo>
                    <a:lnTo>
                      <a:pt x="173" y="284"/>
                    </a:lnTo>
                    <a:lnTo>
                      <a:pt x="180" y="284"/>
                    </a:lnTo>
                    <a:lnTo>
                      <a:pt x="186" y="279"/>
                    </a:lnTo>
                    <a:lnTo>
                      <a:pt x="193" y="274"/>
                    </a:lnTo>
                    <a:lnTo>
                      <a:pt x="200" y="269"/>
                    </a:lnTo>
                  </a:path>
                </a:pathLst>
              </a:custGeom>
              <a:solidFill>
                <a:srgbClr val="CECECE"/>
              </a:solidFill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5" name="Group 81"/>
              <p:cNvGrpSpPr>
                <a:grpSpLocks/>
              </p:cNvGrpSpPr>
              <p:nvPr/>
            </p:nvGrpSpPr>
            <p:grpSpPr bwMode="auto">
              <a:xfrm>
                <a:off x="1986" y="2635"/>
                <a:ext cx="261" cy="311"/>
                <a:chOff x="1986" y="2635"/>
                <a:chExt cx="261" cy="311"/>
              </a:xfrm>
            </p:grpSpPr>
            <p:grpSp>
              <p:nvGrpSpPr>
                <p:cNvPr id="16" name="Group 82"/>
                <p:cNvGrpSpPr>
                  <a:grpSpLocks/>
                </p:cNvGrpSpPr>
                <p:nvPr/>
              </p:nvGrpSpPr>
              <p:grpSpPr bwMode="auto">
                <a:xfrm>
                  <a:off x="1986" y="2635"/>
                  <a:ext cx="261" cy="311"/>
                  <a:chOff x="1986" y="2635"/>
                  <a:chExt cx="261" cy="311"/>
                </a:xfrm>
              </p:grpSpPr>
              <p:sp>
                <p:nvSpPr>
                  <p:cNvPr id="2722899" name="AutoShape 83"/>
                  <p:cNvSpPr>
                    <a:spLocks noChangeArrowheads="1"/>
                  </p:cNvSpPr>
                  <p:nvPr/>
                </p:nvSpPr>
                <p:spPr bwMode="auto">
                  <a:xfrm>
                    <a:off x="1986" y="2686"/>
                    <a:ext cx="261" cy="260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2900" name="AutoShape 84"/>
                  <p:cNvSpPr>
                    <a:spLocks noChangeArrowheads="1"/>
                  </p:cNvSpPr>
                  <p:nvPr/>
                </p:nvSpPr>
                <p:spPr bwMode="auto">
                  <a:xfrm>
                    <a:off x="2050" y="2635"/>
                    <a:ext cx="197" cy="46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22901" name="Oval 85"/>
                <p:cNvSpPr>
                  <a:spLocks noChangeArrowheads="1"/>
                </p:cNvSpPr>
                <p:nvPr/>
              </p:nvSpPr>
              <p:spPr bwMode="auto">
                <a:xfrm>
                  <a:off x="2069" y="2661"/>
                  <a:ext cx="26" cy="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902" name="AutoShape 86"/>
                <p:cNvSpPr>
                  <a:spLocks noChangeArrowheads="1"/>
                </p:cNvSpPr>
                <p:nvPr/>
              </p:nvSpPr>
              <p:spPr bwMode="auto">
                <a:xfrm>
                  <a:off x="2019" y="2809"/>
                  <a:ext cx="137" cy="54"/>
                </a:xfrm>
                <a:prstGeom prst="octagon">
                  <a:avLst>
                    <a:gd name="adj" fmla="val 29282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2903" name="Line 87"/>
              <p:cNvSpPr>
                <a:spLocks noChangeShapeType="1"/>
              </p:cNvSpPr>
              <p:nvPr/>
            </p:nvSpPr>
            <p:spPr bwMode="auto">
              <a:xfrm>
                <a:off x="2001" y="1313"/>
                <a:ext cx="2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04" name="Line 88"/>
              <p:cNvSpPr>
                <a:spLocks noChangeShapeType="1"/>
              </p:cNvSpPr>
              <p:nvPr/>
            </p:nvSpPr>
            <p:spPr bwMode="auto">
              <a:xfrm>
                <a:off x="1438" y="126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05" name="Line 89"/>
              <p:cNvSpPr>
                <a:spLocks noChangeShapeType="1"/>
              </p:cNvSpPr>
              <p:nvPr/>
            </p:nvSpPr>
            <p:spPr bwMode="auto">
              <a:xfrm>
                <a:off x="1723" y="126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7" name="Group 90"/>
              <p:cNvGrpSpPr>
                <a:grpSpLocks/>
              </p:cNvGrpSpPr>
              <p:nvPr/>
            </p:nvGrpSpPr>
            <p:grpSpPr bwMode="auto">
              <a:xfrm>
                <a:off x="917" y="1636"/>
                <a:ext cx="975" cy="310"/>
                <a:chOff x="917" y="1636"/>
                <a:chExt cx="975" cy="310"/>
              </a:xfrm>
            </p:grpSpPr>
            <p:grpSp>
              <p:nvGrpSpPr>
                <p:cNvPr id="18" name="Group 91"/>
                <p:cNvGrpSpPr>
                  <a:grpSpLocks/>
                </p:cNvGrpSpPr>
                <p:nvPr/>
              </p:nvGrpSpPr>
              <p:grpSpPr bwMode="auto">
                <a:xfrm>
                  <a:off x="917" y="1636"/>
                  <a:ext cx="206" cy="310"/>
                  <a:chOff x="917" y="1636"/>
                  <a:chExt cx="206" cy="310"/>
                </a:xfrm>
              </p:grpSpPr>
              <p:sp>
                <p:nvSpPr>
                  <p:cNvPr id="2722908" name="AutoShape 92"/>
                  <p:cNvSpPr>
                    <a:spLocks noChangeArrowheads="1"/>
                  </p:cNvSpPr>
                  <p:nvPr/>
                </p:nvSpPr>
                <p:spPr bwMode="auto">
                  <a:xfrm>
                    <a:off x="917" y="1686"/>
                    <a:ext cx="206" cy="260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DC008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2909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965" y="1636"/>
                    <a:ext cx="158" cy="46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DC008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2910" name="AutoShape 94"/>
                  <p:cNvSpPr>
                    <a:spLocks noChangeArrowheads="1"/>
                  </p:cNvSpPr>
                  <p:nvPr/>
                </p:nvSpPr>
                <p:spPr bwMode="auto">
                  <a:xfrm>
                    <a:off x="956" y="1707"/>
                    <a:ext cx="108" cy="15"/>
                  </a:xfrm>
                  <a:prstGeom prst="parallelogram">
                    <a:avLst>
                      <a:gd name="adj" fmla="val 179967"/>
                    </a:avLst>
                  </a:prstGeom>
                  <a:solidFill>
                    <a:srgbClr val="DC008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95"/>
                <p:cNvGrpSpPr>
                  <a:grpSpLocks/>
                </p:cNvGrpSpPr>
                <p:nvPr/>
              </p:nvGrpSpPr>
              <p:grpSpPr bwMode="auto">
                <a:xfrm>
                  <a:off x="1435" y="1677"/>
                  <a:ext cx="203" cy="257"/>
                  <a:chOff x="1435" y="1677"/>
                  <a:chExt cx="203" cy="257"/>
                </a:xfrm>
              </p:grpSpPr>
              <p:sp>
                <p:nvSpPr>
                  <p:cNvPr id="2722912" name="Freeform 96"/>
                  <p:cNvSpPr>
                    <a:spLocks/>
                  </p:cNvSpPr>
                  <p:nvPr/>
                </p:nvSpPr>
                <p:spPr bwMode="auto">
                  <a:xfrm>
                    <a:off x="1564" y="1794"/>
                    <a:ext cx="62" cy="140"/>
                  </a:xfrm>
                  <a:custGeom>
                    <a:avLst/>
                    <a:gdLst/>
                    <a:ahLst/>
                    <a:cxnLst>
                      <a:cxn ang="0">
                        <a:pos x="44" y="0"/>
                      </a:cxn>
                      <a:cxn ang="0">
                        <a:pos x="61" y="0"/>
                      </a:cxn>
                      <a:cxn ang="0">
                        <a:pos x="17" y="139"/>
                      </a:cxn>
                      <a:cxn ang="0">
                        <a:pos x="0" y="139"/>
                      </a:cxn>
                      <a:cxn ang="0">
                        <a:pos x="44" y="0"/>
                      </a:cxn>
                    </a:cxnLst>
                    <a:rect l="0" t="0" r="r" b="b"/>
                    <a:pathLst>
                      <a:path w="62" h="140">
                        <a:moveTo>
                          <a:pt x="44" y="0"/>
                        </a:moveTo>
                        <a:lnTo>
                          <a:pt x="61" y="0"/>
                        </a:lnTo>
                        <a:lnTo>
                          <a:pt x="17" y="139"/>
                        </a:lnTo>
                        <a:lnTo>
                          <a:pt x="0" y="139"/>
                        </a:lnTo>
                        <a:lnTo>
                          <a:pt x="44" y="0"/>
                        </a:lnTo>
                      </a:path>
                    </a:pathLst>
                  </a:custGeom>
                  <a:solidFill>
                    <a:srgbClr val="F39FD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2913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1561" y="1794"/>
                    <a:ext cx="77" cy="12"/>
                  </a:xfrm>
                  <a:prstGeom prst="rect">
                    <a:avLst/>
                  </a:prstGeom>
                  <a:solidFill>
                    <a:srgbClr val="F39FD1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2914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1567" y="1852"/>
                    <a:ext cx="58" cy="12"/>
                  </a:xfrm>
                  <a:prstGeom prst="rect">
                    <a:avLst/>
                  </a:prstGeom>
                  <a:solidFill>
                    <a:srgbClr val="F39FD1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2915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1436" y="1852"/>
                    <a:ext cx="74" cy="7"/>
                  </a:xfrm>
                  <a:prstGeom prst="rect">
                    <a:avLst/>
                  </a:prstGeom>
                  <a:solidFill>
                    <a:srgbClr val="F39FD1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2916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1496" y="1677"/>
                    <a:ext cx="22" cy="25"/>
                  </a:xfrm>
                  <a:prstGeom prst="ellipse">
                    <a:avLst/>
                  </a:prstGeom>
                  <a:solidFill>
                    <a:srgbClr val="F39FD1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2917" name="Freeform 101"/>
                  <p:cNvSpPr>
                    <a:spLocks/>
                  </p:cNvSpPr>
                  <p:nvPr/>
                </p:nvSpPr>
                <p:spPr bwMode="auto">
                  <a:xfrm>
                    <a:off x="1435" y="1721"/>
                    <a:ext cx="139" cy="213"/>
                  </a:xfrm>
                  <a:custGeom>
                    <a:avLst/>
                    <a:gdLst/>
                    <a:ahLst/>
                    <a:cxnLst>
                      <a:cxn ang="0">
                        <a:pos x="1" y="98"/>
                      </a:cxn>
                      <a:cxn ang="0">
                        <a:pos x="1" y="101"/>
                      </a:cxn>
                      <a:cxn ang="0">
                        <a:pos x="0" y="104"/>
                      </a:cxn>
                      <a:cxn ang="0">
                        <a:pos x="0" y="108"/>
                      </a:cxn>
                      <a:cxn ang="0">
                        <a:pos x="1" y="111"/>
                      </a:cxn>
                      <a:cxn ang="0">
                        <a:pos x="3" y="114"/>
                      </a:cxn>
                      <a:cxn ang="0">
                        <a:pos x="6" y="117"/>
                      </a:cxn>
                      <a:cxn ang="0">
                        <a:pos x="9" y="119"/>
                      </a:cxn>
                      <a:cxn ang="0">
                        <a:pos x="11" y="119"/>
                      </a:cxn>
                      <a:cxn ang="0">
                        <a:pos x="15" y="119"/>
                      </a:cxn>
                      <a:cxn ang="0">
                        <a:pos x="90" y="212"/>
                      </a:cxn>
                      <a:cxn ang="0">
                        <a:pos x="114" y="102"/>
                      </a:cxn>
                      <a:cxn ang="0">
                        <a:pos x="113" y="99"/>
                      </a:cxn>
                      <a:cxn ang="0">
                        <a:pos x="112" y="98"/>
                      </a:cxn>
                      <a:cxn ang="0">
                        <a:pos x="110" y="96"/>
                      </a:cxn>
                      <a:cxn ang="0">
                        <a:pos x="108" y="94"/>
                      </a:cxn>
                      <a:cxn ang="0">
                        <a:pos x="106" y="93"/>
                      </a:cxn>
                      <a:cxn ang="0">
                        <a:pos x="103" y="93"/>
                      </a:cxn>
                      <a:cxn ang="0">
                        <a:pos x="100" y="93"/>
                      </a:cxn>
                      <a:cxn ang="0">
                        <a:pos x="98" y="93"/>
                      </a:cxn>
                      <a:cxn ang="0">
                        <a:pos x="67" y="54"/>
                      </a:cxn>
                      <a:cxn ang="0">
                        <a:pos x="128" y="67"/>
                      </a:cxn>
                      <a:cxn ang="0">
                        <a:pos x="131" y="66"/>
                      </a:cxn>
                      <a:cxn ang="0">
                        <a:pos x="132" y="66"/>
                      </a:cxn>
                      <a:cxn ang="0">
                        <a:pos x="135" y="64"/>
                      </a:cxn>
                      <a:cxn ang="0">
                        <a:pos x="137" y="62"/>
                      </a:cxn>
                      <a:cxn ang="0">
                        <a:pos x="137" y="59"/>
                      </a:cxn>
                      <a:cxn ang="0">
                        <a:pos x="138" y="56"/>
                      </a:cxn>
                      <a:cxn ang="0">
                        <a:pos x="137" y="53"/>
                      </a:cxn>
                      <a:cxn ang="0">
                        <a:pos x="136" y="51"/>
                      </a:cxn>
                      <a:cxn ang="0">
                        <a:pos x="134" y="49"/>
                      </a:cxn>
                      <a:cxn ang="0">
                        <a:pos x="132" y="47"/>
                      </a:cxn>
                      <a:cxn ang="0">
                        <a:pos x="129" y="46"/>
                      </a:cxn>
                      <a:cxn ang="0">
                        <a:pos x="87" y="46"/>
                      </a:cxn>
                      <a:cxn ang="0">
                        <a:pos x="80" y="30"/>
                      </a:cxn>
                      <a:cxn ang="0">
                        <a:pos x="81" y="26"/>
                      </a:cxn>
                      <a:cxn ang="0">
                        <a:pos x="81" y="22"/>
                      </a:cxn>
                      <a:cxn ang="0">
                        <a:pos x="81" y="18"/>
                      </a:cxn>
                      <a:cxn ang="0">
                        <a:pos x="80" y="14"/>
                      </a:cxn>
                      <a:cxn ang="0">
                        <a:pos x="79" y="11"/>
                      </a:cxn>
                      <a:cxn ang="0">
                        <a:pos x="76" y="8"/>
                      </a:cxn>
                      <a:cxn ang="0">
                        <a:pos x="73" y="5"/>
                      </a:cxn>
                      <a:cxn ang="0">
                        <a:pos x="70" y="3"/>
                      </a:cxn>
                      <a:cxn ang="0">
                        <a:pos x="67" y="1"/>
                      </a:cxn>
                      <a:cxn ang="0">
                        <a:pos x="62" y="0"/>
                      </a:cxn>
                      <a:cxn ang="0">
                        <a:pos x="58" y="0"/>
                      </a:cxn>
                      <a:cxn ang="0">
                        <a:pos x="54" y="1"/>
                      </a:cxn>
                      <a:cxn ang="0">
                        <a:pos x="49" y="2"/>
                      </a:cxn>
                      <a:cxn ang="0">
                        <a:pos x="45" y="4"/>
                      </a:cxn>
                      <a:cxn ang="0">
                        <a:pos x="42" y="8"/>
                      </a:cxn>
                      <a:cxn ang="0">
                        <a:pos x="39" y="12"/>
                      </a:cxn>
                      <a:cxn ang="0">
                        <a:pos x="38" y="16"/>
                      </a:cxn>
                    </a:cxnLst>
                    <a:rect l="0" t="0" r="r" b="b"/>
                    <a:pathLst>
                      <a:path w="139" h="213">
                        <a:moveTo>
                          <a:pt x="38" y="16"/>
                        </a:moveTo>
                        <a:lnTo>
                          <a:pt x="1" y="98"/>
                        </a:lnTo>
                        <a:lnTo>
                          <a:pt x="1" y="99"/>
                        </a:lnTo>
                        <a:lnTo>
                          <a:pt x="1" y="101"/>
                        </a:lnTo>
                        <a:lnTo>
                          <a:pt x="0" y="102"/>
                        </a:lnTo>
                        <a:lnTo>
                          <a:pt x="0" y="104"/>
                        </a:lnTo>
                        <a:lnTo>
                          <a:pt x="0" y="106"/>
                        </a:lnTo>
                        <a:lnTo>
                          <a:pt x="0" y="108"/>
                        </a:lnTo>
                        <a:lnTo>
                          <a:pt x="1" y="109"/>
                        </a:lnTo>
                        <a:lnTo>
                          <a:pt x="1" y="111"/>
                        </a:lnTo>
                        <a:lnTo>
                          <a:pt x="2" y="113"/>
                        </a:lnTo>
                        <a:lnTo>
                          <a:pt x="3" y="114"/>
                        </a:lnTo>
                        <a:lnTo>
                          <a:pt x="4" y="116"/>
                        </a:lnTo>
                        <a:lnTo>
                          <a:pt x="6" y="117"/>
                        </a:lnTo>
                        <a:lnTo>
                          <a:pt x="7" y="118"/>
                        </a:lnTo>
                        <a:lnTo>
                          <a:pt x="9" y="119"/>
                        </a:lnTo>
                        <a:lnTo>
                          <a:pt x="10" y="119"/>
                        </a:lnTo>
                        <a:lnTo>
                          <a:pt x="11" y="119"/>
                        </a:lnTo>
                        <a:lnTo>
                          <a:pt x="13" y="119"/>
                        </a:lnTo>
                        <a:lnTo>
                          <a:pt x="15" y="119"/>
                        </a:lnTo>
                        <a:lnTo>
                          <a:pt x="90" y="119"/>
                        </a:lnTo>
                        <a:lnTo>
                          <a:pt x="90" y="212"/>
                        </a:lnTo>
                        <a:lnTo>
                          <a:pt x="114" y="212"/>
                        </a:lnTo>
                        <a:lnTo>
                          <a:pt x="114" y="102"/>
                        </a:lnTo>
                        <a:lnTo>
                          <a:pt x="114" y="101"/>
                        </a:lnTo>
                        <a:lnTo>
                          <a:pt x="113" y="99"/>
                        </a:lnTo>
                        <a:lnTo>
                          <a:pt x="113" y="98"/>
                        </a:lnTo>
                        <a:lnTo>
                          <a:pt x="112" y="98"/>
                        </a:lnTo>
                        <a:lnTo>
                          <a:pt x="112" y="97"/>
                        </a:lnTo>
                        <a:lnTo>
                          <a:pt x="110" y="96"/>
                        </a:lnTo>
                        <a:lnTo>
                          <a:pt x="110" y="95"/>
                        </a:lnTo>
                        <a:lnTo>
                          <a:pt x="108" y="94"/>
                        </a:lnTo>
                        <a:lnTo>
                          <a:pt x="107" y="94"/>
                        </a:lnTo>
                        <a:lnTo>
                          <a:pt x="106" y="93"/>
                        </a:lnTo>
                        <a:lnTo>
                          <a:pt x="105" y="93"/>
                        </a:lnTo>
                        <a:lnTo>
                          <a:pt x="103" y="93"/>
                        </a:lnTo>
                        <a:lnTo>
                          <a:pt x="102" y="93"/>
                        </a:lnTo>
                        <a:lnTo>
                          <a:pt x="100" y="93"/>
                        </a:lnTo>
                        <a:lnTo>
                          <a:pt x="99" y="93"/>
                        </a:lnTo>
                        <a:lnTo>
                          <a:pt x="98" y="93"/>
                        </a:lnTo>
                        <a:lnTo>
                          <a:pt x="54" y="90"/>
                        </a:lnTo>
                        <a:lnTo>
                          <a:pt x="67" y="54"/>
                        </a:lnTo>
                        <a:lnTo>
                          <a:pt x="75" y="67"/>
                        </a:lnTo>
                        <a:lnTo>
                          <a:pt x="128" y="67"/>
                        </a:lnTo>
                        <a:lnTo>
                          <a:pt x="129" y="66"/>
                        </a:lnTo>
                        <a:lnTo>
                          <a:pt x="131" y="66"/>
                        </a:lnTo>
                        <a:lnTo>
                          <a:pt x="132" y="66"/>
                        </a:lnTo>
                        <a:lnTo>
                          <a:pt x="132" y="66"/>
                        </a:lnTo>
                        <a:lnTo>
                          <a:pt x="134" y="64"/>
                        </a:lnTo>
                        <a:lnTo>
                          <a:pt x="135" y="64"/>
                        </a:lnTo>
                        <a:lnTo>
                          <a:pt x="136" y="63"/>
                        </a:lnTo>
                        <a:lnTo>
                          <a:pt x="137" y="62"/>
                        </a:lnTo>
                        <a:lnTo>
                          <a:pt x="137" y="61"/>
                        </a:lnTo>
                        <a:lnTo>
                          <a:pt x="137" y="59"/>
                        </a:lnTo>
                        <a:lnTo>
                          <a:pt x="138" y="58"/>
                        </a:lnTo>
                        <a:lnTo>
                          <a:pt x="138" y="56"/>
                        </a:lnTo>
                        <a:lnTo>
                          <a:pt x="138" y="54"/>
                        </a:lnTo>
                        <a:lnTo>
                          <a:pt x="137" y="53"/>
                        </a:lnTo>
                        <a:lnTo>
                          <a:pt x="137" y="52"/>
                        </a:lnTo>
                        <a:lnTo>
                          <a:pt x="136" y="51"/>
                        </a:lnTo>
                        <a:lnTo>
                          <a:pt x="135" y="49"/>
                        </a:lnTo>
                        <a:lnTo>
                          <a:pt x="134" y="49"/>
                        </a:lnTo>
                        <a:lnTo>
                          <a:pt x="133" y="48"/>
                        </a:lnTo>
                        <a:lnTo>
                          <a:pt x="132" y="47"/>
                        </a:lnTo>
                        <a:lnTo>
                          <a:pt x="131" y="46"/>
                        </a:lnTo>
                        <a:lnTo>
                          <a:pt x="129" y="46"/>
                        </a:lnTo>
                        <a:lnTo>
                          <a:pt x="128" y="46"/>
                        </a:lnTo>
                        <a:lnTo>
                          <a:pt x="87" y="46"/>
                        </a:lnTo>
                        <a:lnTo>
                          <a:pt x="79" y="31"/>
                        </a:lnTo>
                        <a:lnTo>
                          <a:pt x="80" y="30"/>
                        </a:lnTo>
                        <a:lnTo>
                          <a:pt x="81" y="28"/>
                        </a:lnTo>
                        <a:lnTo>
                          <a:pt x="81" y="26"/>
                        </a:lnTo>
                        <a:lnTo>
                          <a:pt x="81" y="24"/>
                        </a:lnTo>
                        <a:lnTo>
                          <a:pt x="81" y="22"/>
                        </a:lnTo>
                        <a:lnTo>
                          <a:pt x="81" y="20"/>
                        </a:lnTo>
                        <a:lnTo>
                          <a:pt x="81" y="18"/>
                        </a:lnTo>
                        <a:lnTo>
                          <a:pt x="81" y="16"/>
                        </a:lnTo>
                        <a:lnTo>
                          <a:pt x="80" y="14"/>
                        </a:lnTo>
                        <a:lnTo>
                          <a:pt x="79" y="13"/>
                        </a:lnTo>
                        <a:lnTo>
                          <a:pt x="79" y="11"/>
                        </a:lnTo>
                        <a:lnTo>
                          <a:pt x="78" y="9"/>
                        </a:lnTo>
                        <a:lnTo>
                          <a:pt x="76" y="8"/>
                        </a:lnTo>
                        <a:lnTo>
                          <a:pt x="75" y="6"/>
                        </a:lnTo>
                        <a:lnTo>
                          <a:pt x="73" y="5"/>
                        </a:lnTo>
                        <a:lnTo>
                          <a:pt x="72" y="4"/>
                        </a:lnTo>
                        <a:lnTo>
                          <a:pt x="70" y="3"/>
                        </a:lnTo>
                        <a:lnTo>
                          <a:pt x="68" y="2"/>
                        </a:lnTo>
                        <a:lnTo>
                          <a:pt x="67" y="1"/>
                        </a:lnTo>
                        <a:lnTo>
                          <a:pt x="64" y="1"/>
                        </a:lnTo>
                        <a:lnTo>
                          <a:pt x="62" y="0"/>
                        </a:lnTo>
                        <a:lnTo>
                          <a:pt x="60" y="0"/>
                        </a:lnTo>
                        <a:lnTo>
                          <a:pt x="58" y="0"/>
                        </a:lnTo>
                        <a:lnTo>
                          <a:pt x="56" y="0"/>
                        </a:lnTo>
                        <a:lnTo>
                          <a:pt x="54" y="1"/>
                        </a:lnTo>
                        <a:lnTo>
                          <a:pt x="52" y="1"/>
                        </a:lnTo>
                        <a:lnTo>
                          <a:pt x="49" y="2"/>
                        </a:lnTo>
                        <a:lnTo>
                          <a:pt x="47" y="3"/>
                        </a:lnTo>
                        <a:lnTo>
                          <a:pt x="45" y="4"/>
                        </a:lnTo>
                        <a:lnTo>
                          <a:pt x="44" y="6"/>
                        </a:lnTo>
                        <a:lnTo>
                          <a:pt x="42" y="8"/>
                        </a:lnTo>
                        <a:lnTo>
                          <a:pt x="41" y="9"/>
                        </a:lnTo>
                        <a:lnTo>
                          <a:pt x="39" y="12"/>
                        </a:lnTo>
                        <a:lnTo>
                          <a:pt x="38" y="14"/>
                        </a:lnTo>
                        <a:lnTo>
                          <a:pt x="38" y="16"/>
                        </a:lnTo>
                      </a:path>
                    </a:pathLst>
                  </a:custGeom>
                  <a:solidFill>
                    <a:srgbClr val="F39FD1"/>
                  </a:solidFill>
                  <a:ln w="1270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22918" name="Freeform 102"/>
                <p:cNvSpPr>
                  <a:spLocks/>
                </p:cNvSpPr>
                <p:nvPr/>
              </p:nvSpPr>
              <p:spPr bwMode="auto">
                <a:xfrm>
                  <a:off x="1692" y="1646"/>
                  <a:ext cx="200" cy="291"/>
                </a:xfrm>
                <a:custGeom>
                  <a:avLst/>
                  <a:gdLst/>
                  <a:ahLst/>
                  <a:cxnLst>
                    <a:cxn ang="0">
                      <a:pos x="199" y="263"/>
                    </a:cxn>
                    <a:cxn ang="0">
                      <a:pos x="184" y="263"/>
                    </a:cxn>
                    <a:cxn ang="0">
                      <a:pos x="158" y="229"/>
                    </a:cxn>
                    <a:cxn ang="0">
                      <a:pos x="121" y="169"/>
                    </a:cxn>
                    <a:cxn ang="0">
                      <a:pos x="111" y="141"/>
                    </a:cxn>
                    <a:cxn ang="0">
                      <a:pos x="114" y="123"/>
                    </a:cxn>
                    <a:cxn ang="0">
                      <a:pos x="123" y="119"/>
                    </a:cxn>
                    <a:cxn ang="0">
                      <a:pos x="136" y="129"/>
                    </a:cxn>
                    <a:cxn ang="0">
                      <a:pos x="155" y="140"/>
                    </a:cxn>
                    <a:cxn ang="0">
                      <a:pos x="164" y="140"/>
                    </a:cxn>
                    <a:cxn ang="0">
                      <a:pos x="165" y="134"/>
                    </a:cxn>
                    <a:cxn ang="0">
                      <a:pos x="156" y="123"/>
                    </a:cxn>
                    <a:cxn ang="0">
                      <a:pos x="135" y="108"/>
                    </a:cxn>
                    <a:cxn ang="0">
                      <a:pos x="126" y="86"/>
                    </a:cxn>
                    <a:cxn ang="0">
                      <a:pos x="123" y="69"/>
                    </a:cxn>
                    <a:cxn ang="0">
                      <a:pos x="113" y="56"/>
                    </a:cxn>
                    <a:cxn ang="0">
                      <a:pos x="109" y="48"/>
                    </a:cxn>
                    <a:cxn ang="0">
                      <a:pos x="114" y="36"/>
                    </a:cxn>
                    <a:cxn ang="0">
                      <a:pos x="119" y="24"/>
                    </a:cxn>
                    <a:cxn ang="0">
                      <a:pos x="115" y="9"/>
                    </a:cxn>
                    <a:cxn ang="0">
                      <a:pos x="105" y="1"/>
                    </a:cxn>
                    <a:cxn ang="0">
                      <a:pos x="90" y="3"/>
                    </a:cxn>
                    <a:cxn ang="0">
                      <a:pos x="84" y="13"/>
                    </a:cxn>
                    <a:cxn ang="0">
                      <a:pos x="84" y="23"/>
                    </a:cxn>
                    <a:cxn ang="0">
                      <a:pos x="88" y="35"/>
                    </a:cxn>
                    <a:cxn ang="0">
                      <a:pos x="88" y="46"/>
                    </a:cxn>
                    <a:cxn ang="0">
                      <a:pos x="78" y="56"/>
                    </a:cxn>
                    <a:cxn ang="0">
                      <a:pos x="65" y="64"/>
                    </a:cxn>
                    <a:cxn ang="0">
                      <a:pos x="55" y="75"/>
                    </a:cxn>
                    <a:cxn ang="0">
                      <a:pos x="46" y="99"/>
                    </a:cxn>
                    <a:cxn ang="0">
                      <a:pos x="41" y="121"/>
                    </a:cxn>
                    <a:cxn ang="0">
                      <a:pos x="40" y="145"/>
                    </a:cxn>
                    <a:cxn ang="0">
                      <a:pos x="41" y="158"/>
                    </a:cxn>
                    <a:cxn ang="0">
                      <a:pos x="49" y="161"/>
                    </a:cxn>
                    <a:cxn ang="0">
                      <a:pos x="53" y="158"/>
                    </a:cxn>
                    <a:cxn ang="0">
                      <a:pos x="53" y="133"/>
                    </a:cxn>
                    <a:cxn ang="0">
                      <a:pos x="55" y="116"/>
                    </a:cxn>
                    <a:cxn ang="0">
                      <a:pos x="64" y="109"/>
                    </a:cxn>
                    <a:cxn ang="0">
                      <a:pos x="70" y="114"/>
                    </a:cxn>
                    <a:cxn ang="0">
                      <a:pos x="68" y="140"/>
                    </a:cxn>
                    <a:cxn ang="0">
                      <a:pos x="61" y="166"/>
                    </a:cxn>
                    <a:cxn ang="0">
                      <a:pos x="53" y="196"/>
                    </a:cxn>
                    <a:cxn ang="0">
                      <a:pos x="33" y="225"/>
                    </a:cxn>
                    <a:cxn ang="0">
                      <a:pos x="8" y="255"/>
                    </a:cxn>
                    <a:cxn ang="0">
                      <a:pos x="0" y="271"/>
                    </a:cxn>
                    <a:cxn ang="0">
                      <a:pos x="19" y="290"/>
                    </a:cxn>
                    <a:cxn ang="0">
                      <a:pos x="33" y="288"/>
                    </a:cxn>
                    <a:cxn ang="0">
                      <a:pos x="23" y="275"/>
                    </a:cxn>
                    <a:cxn ang="0">
                      <a:pos x="30" y="259"/>
                    </a:cxn>
                    <a:cxn ang="0">
                      <a:pos x="61" y="223"/>
                    </a:cxn>
                    <a:cxn ang="0">
                      <a:pos x="84" y="196"/>
                    </a:cxn>
                    <a:cxn ang="0">
                      <a:pos x="95" y="190"/>
                    </a:cxn>
                    <a:cxn ang="0">
                      <a:pos x="109" y="199"/>
                    </a:cxn>
                    <a:cxn ang="0">
                      <a:pos x="141" y="243"/>
                    </a:cxn>
                    <a:cxn ang="0">
                      <a:pos x="168" y="280"/>
                    </a:cxn>
                    <a:cxn ang="0">
                      <a:pos x="178" y="283"/>
                    </a:cxn>
                    <a:cxn ang="0">
                      <a:pos x="191" y="273"/>
                    </a:cxn>
                  </a:cxnLst>
                  <a:rect l="0" t="0" r="r" b="b"/>
                  <a:pathLst>
                    <a:path w="200" h="291">
                      <a:moveTo>
                        <a:pt x="198" y="268"/>
                      </a:moveTo>
                      <a:lnTo>
                        <a:pt x="199" y="263"/>
                      </a:lnTo>
                      <a:lnTo>
                        <a:pt x="191" y="264"/>
                      </a:lnTo>
                      <a:lnTo>
                        <a:pt x="184" y="263"/>
                      </a:lnTo>
                      <a:lnTo>
                        <a:pt x="174" y="255"/>
                      </a:lnTo>
                      <a:lnTo>
                        <a:pt x="158" y="229"/>
                      </a:lnTo>
                      <a:lnTo>
                        <a:pt x="134" y="190"/>
                      </a:lnTo>
                      <a:lnTo>
                        <a:pt x="121" y="169"/>
                      </a:lnTo>
                      <a:lnTo>
                        <a:pt x="113" y="151"/>
                      </a:lnTo>
                      <a:lnTo>
                        <a:pt x="111" y="141"/>
                      </a:lnTo>
                      <a:lnTo>
                        <a:pt x="111" y="130"/>
                      </a:lnTo>
                      <a:lnTo>
                        <a:pt x="114" y="123"/>
                      </a:lnTo>
                      <a:lnTo>
                        <a:pt x="119" y="119"/>
                      </a:lnTo>
                      <a:lnTo>
                        <a:pt x="123" y="119"/>
                      </a:lnTo>
                      <a:lnTo>
                        <a:pt x="128" y="121"/>
                      </a:lnTo>
                      <a:lnTo>
                        <a:pt x="136" y="129"/>
                      </a:lnTo>
                      <a:lnTo>
                        <a:pt x="148" y="136"/>
                      </a:lnTo>
                      <a:lnTo>
                        <a:pt x="155" y="140"/>
                      </a:lnTo>
                      <a:lnTo>
                        <a:pt x="160" y="141"/>
                      </a:lnTo>
                      <a:lnTo>
                        <a:pt x="164" y="140"/>
                      </a:lnTo>
                      <a:lnTo>
                        <a:pt x="166" y="136"/>
                      </a:lnTo>
                      <a:lnTo>
                        <a:pt x="165" y="134"/>
                      </a:lnTo>
                      <a:lnTo>
                        <a:pt x="164" y="130"/>
                      </a:lnTo>
                      <a:lnTo>
                        <a:pt x="156" y="123"/>
                      </a:lnTo>
                      <a:lnTo>
                        <a:pt x="143" y="114"/>
                      </a:lnTo>
                      <a:lnTo>
                        <a:pt x="135" y="108"/>
                      </a:lnTo>
                      <a:lnTo>
                        <a:pt x="130" y="99"/>
                      </a:lnTo>
                      <a:lnTo>
                        <a:pt x="126" y="86"/>
                      </a:lnTo>
                      <a:lnTo>
                        <a:pt x="125" y="74"/>
                      </a:lnTo>
                      <a:lnTo>
                        <a:pt x="123" y="69"/>
                      </a:lnTo>
                      <a:lnTo>
                        <a:pt x="119" y="63"/>
                      </a:lnTo>
                      <a:lnTo>
                        <a:pt x="113" y="56"/>
                      </a:lnTo>
                      <a:lnTo>
                        <a:pt x="109" y="53"/>
                      </a:lnTo>
                      <a:lnTo>
                        <a:pt x="109" y="48"/>
                      </a:lnTo>
                      <a:lnTo>
                        <a:pt x="111" y="40"/>
                      </a:lnTo>
                      <a:lnTo>
                        <a:pt x="114" y="36"/>
                      </a:lnTo>
                      <a:lnTo>
                        <a:pt x="116" y="31"/>
                      </a:lnTo>
                      <a:lnTo>
                        <a:pt x="119" y="24"/>
                      </a:lnTo>
                      <a:lnTo>
                        <a:pt x="116" y="15"/>
                      </a:lnTo>
                      <a:lnTo>
                        <a:pt x="115" y="9"/>
                      </a:lnTo>
                      <a:lnTo>
                        <a:pt x="111" y="4"/>
                      </a:lnTo>
                      <a:lnTo>
                        <a:pt x="105" y="1"/>
                      </a:lnTo>
                      <a:lnTo>
                        <a:pt x="96" y="0"/>
                      </a:lnTo>
                      <a:lnTo>
                        <a:pt x="90" y="3"/>
                      </a:lnTo>
                      <a:lnTo>
                        <a:pt x="86" y="6"/>
                      </a:lnTo>
                      <a:lnTo>
                        <a:pt x="84" y="13"/>
                      </a:lnTo>
                      <a:lnTo>
                        <a:pt x="83" y="18"/>
                      </a:lnTo>
                      <a:lnTo>
                        <a:pt x="84" y="23"/>
                      </a:lnTo>
                      <a:lnTo>
                        <a:pt x="86" y="30"/>
                      </a:lnTo>
                      <a:lnTo>
                        <a:pt x="88" y="35"/>
                      </a:lnTo>
                      <a:lnTo>
                        <a:pt x="89" y="40"/>
                      </a:lnTo>
                      <a:lnTo>
                        <a:pt x="88" y="46"/>
                      </a:lnTo>
                      <a:lnTo>
                        <a:pt x="84" y="51"/>
                      </a:lnTo>
                      <a:lnTo>
                        <a:pt x="78" y="56"/>
                      </a:lnTo>
                      <a:lnTo>
                        <a:pt x="70" y="60"/>
                      </a:lnTo>
                      <a:lnTo>
                        <a:pt x="65" y="64"/>
                      </a:lnTo>
                      <a:lnTo>
                        <a:pt x="60" y="69"/>
                      </a:lnTo>
                      <a:lnTo>
                        <a:pt x="55" y="75"/>
                      </a:lnTo>
                      <a:lnTo>
                        <a:pt x="50" y="86"/>
                      </a:lnTo>
                      <a:lnTo>
                        <a:pt x="46" y="99"/>
                      </a:lnTo>
                      <a:lnTo>
                        <a:pt x="43" y="109"/>
                      </a:lnTo>
                      <a:lnTo>
                        <a:pt x="41" y="121"/>
                      </a:lnTo>
                      <a:lnTo>
                        <a:pt x="40" y="136"/>
                      </a:lnTo>
                      <a:lnTo>
                        <a:pt x="40" y="145"/>
                      </a:lnTo>
                      <a:lnTo>
                        <a:pt x="40" y="153"/>
                      </a:lnTo>
                      <a:lnTo>
                        <a:pt x="41" y="158"/>
                      </a:lnTo>
                      <a:lnTo>
                        <a:pt x="44" y="160"/>
                      </a:lnTo>
                      <a:lnTo>
                        <a:pt x="49" y="161"/>
                      </a:lnTo>
                      <a:lnTo>
                        <a:pt x="51" y="160"/>
                      </a:lnTo>
                      <a:lnTo>
                        <a:pt x="53" y="158"/>
                      </a:lnTo>
                      <a:lnTo>
                        <a:pt x="53" y="148"/>
                      </a:lnTo>
                      <a:lnTo>
                        <a:pt x="53" y="133"/>
                      </a:lnTo>
                      <a:lnTo>
                        <a:pt x="54" y="123"/>
                      </a:lnTo>
                      <a:lnTo>
                        <a:pt x="55" y="116"/>
                      </a:lnTo>
                      <a:lnTo>
                        <a:pt x="59" y="110"/>
                      </a:lnTo>
                      <a:lnTo>
                        <a:pt x="64" y="109"/>
                      </a:lnTo>
                      <a:lnTo>
                        <a:pt x="69" y="110"/>
                      </a:lnTo>
                      <a:lnTo>
                        <a:pt x="70" y="114"/>
                      </a:lnTo>
                      <a:lnTo>
                        <a:pt x="69" y="125"/>
                      </a:lnTo>
                      <a:lnTo>
                        <a:pt x="68" y="140"/>
                      </a:lnTo>
                      <a:lnTo>
                        <a:pt x="65" y="154"/>
                      </a:lnTo>
                      <a:lnTo>
                        <a:pt x="61" y="166"/>
                      </a:lnTo>
                      <a:lnTo>
                        <a:pt x="58" y="183"/>
                      </a:lnTo>
                      <a:lnTo>
                        <a:pt x="53" y="196"/>
                      </a:lnTo>
                      <a:lnTo>
                        <a:pt x="41" y="214"/>
                      </a:lnTo>
                      <a:lnTo>
                        <a:pt x="33" y="225"/>
                      </a:lnTo>
                      <a:lnTo>
                        <a:pt x="18" y="243"/>
                      </a:lnTo>
                      <a:lnTo>
                        <a:pt x="8" y="255"/>
                      </a:lnTo>
                      <a:lnTo>
                        <a:pt x="0" y="266"/>
                      </a:lnTo>
                      <a:lnTo>
                        <a:pt x="0" y="271"/>
                      </a:lnTo>
                      <a:lnTo>
                        <a:pt x="8" y="280"/>
                      </a:lnTo>
                      <a:lnTo>
                        <a:pt x="19" y="290"/>
                      </a:lnTo>
                      <a:lnTo>
                        <a:pt x="30" y="290"/>
                      </a:lnTo>
                      <a:lnTo>
                        <a:pt x="33" y="288"/>
                      </a:lnTo>
                      <a:lnTo>
                        <a:pt x="28" y="281"/>
                      </a:lnTo>
                      <a:lnTo>
                        <a:pt x="23" y="275"/>
                      </a:lnTo>
                      <a:lnTo>
                        <a:pt x="23" y="270"/>
                      </a:lnTo>
                      <a:lnTo>
                        <a:pt x="30" y="259"/>
                      </a:lnTo>
                      <a:lnTo>
                        <a:pt x="43" y="246"/>
                      </a:lnTo>
                      <a:lnTo>
                        <a:pt x="61" y="223"/>
                      </a:lnTo>
                      <a:lnTo>
                        <a:pt x="78" y="203"/>
                      </a:lnTo>
                      <a:lnTo>
                        <a:pt x="84" y="196"/>
                      </a:lnTo>
                      <a:lnTo>
                        <a:pt x="88" y="191"/>
                      </a:lnTo>
                      <a:lnTo>
                        <a:pt x="95" y="190"/>
                      </a:lnTo>
                      <a:lnTo>
                        <a:pt x="101" y="194"/>
                      </a:lnTo>
                      <a:lnTo>
                        <a:pt x="109" y="199"/>
                      </a:lnTo>
                      <a:lnTo>
                        <a:pt x="124" y="219"/>
                      </a:lnTo>
                      <a:lnTo>
                        <a:pt x="141" y="243"/>
                      </a:lnTo>
                      <a:lnTo>
                        <a:pt x="158" y="266"/>
                      </a:lnTo>
                      <a:lnTo>
                        <a:pt x="168" y="280"/>
                      </a:lnTo>
                      <a:lnTo>
                        <a:pt x="171" y="283"/>
                      </a:lnTo>
                      <a:lnTo>
                        <a:pt x="178" y="283"/>
                      </a:lnTo>
                      <a:lnTo>
                        <a:pt x="184" y="278"/>
                      </a:lnTo>
                      <a:lnTo>
                        <a:pt x="191" y="273"/>
                      </a:lnTo>
                      <a:lnTo>
                        <a:pt x="198" y="268"/>
                      </a:lnTo>
                    </a:path>
                  </a:pathLst>
                </a:custGeom>
                <a:solidFill>
                  <a:srgbClr val="CECECE"/>
                </a:solidFill>
                <a:ln w="25400" cap="rnd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0" name="Group 103"/>
                <p:cNvGrpSpPr>
                  <a:grpSpLocks/>
                </p:cNvGrpSpPr>
                <p:nvPr/>
              </p:nvGrpSpPr>
              <p:grpSpPr bwMode="auto">
                <a:xfrm>
                  <a:off x="1129" y="1636"/>
                  <a:ext cx="259" cy="310"/>
                  <a:chOff x="1129" y="1636"/>
                  <a:chExt cx="259" cy="310"/>
                </a:xfrm>
              </p:grpSpPr>
              <p:grpSp>
                <p:nvGrpSpPr>
                  <p:cNvPr id="21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1129" y="1636"/>
                    <a:ext cx="259" cy="310"/>
                    <a:chOff x="1129" y="1636"/>
                    <a:chExt cx="259" cy="310"/>
                  </a:xfrm>
                </p:grpSpPr>
                <p:sp>
                  <p:nvSpPr>
                    <p:cNvPr id="2722921" name="AutoShap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29" y="1686"/>
                      <a:ext cx="259" cy="260"/>
                    </a:xfrm>
                    <a:prstGeom prst="cube">
                      <a:avLst>
                        <a:gd name="adj" fmla="val 24995"/>
                      </a:avLst>
                    </a:prstGeom>
                    <a:solidFill>
                      <a:schemeClr val="bg1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22922" name="AutoShap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2" y="1636"/>
                      <a:ext cx="196" cy="46"/>
                    </a:xfrm>
                    <a:prstGeom prst="cube">
                      <a:avLst>
                        <a:gd name="adj" fmla="val 24995"/>
                      </a:avLst>
                    </a:prstGeom>
                    <a:solidFill>
                      <a:schemeClr val="bg1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22923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1211" y="1662"/>
                    <a:ext cx="27" cy="8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2924" name="AutoShape 108"/>
                  <p:cNvSpPr>
                    <a:spLocks noChangeArrowheads="1"/>
                  </p:cNvSpPr>
                  <p:nvPr/>
                </p:nvSpPr>
                <p:spPr bwMode="auto">
                  <a:xfrm>
                    <a:off x="1160" y="1810"/>
                    <a:ext cx="137" cy="55"/>
                  </a:xfrm>
                  <a:prstGeom prst="octagon">
                    <a:avLst>
                      <a:gd name="adj" fmla="val 29282"/>
                    </a:avLst>
                  </a:pr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22925" name="Line 109"/>
              <p:cNvSpPr>
                <a:spLocks noChangeShapeType="1"/>
              </p:cNvSpPr>
              <p:nvPr/>
            </p:nvSpPr>
            <p:spPr bwMode="auto">
              <a:xfrm>
                <a:off x="869" y="1268"/>
                <a:ext cx="254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26" name="Rectangle 110"/>
              <p:cNvSpPr>
                <a:spLocks noChangeArrowheads="1"/>
              </p:cNvSpPr>
              <p:nvPr/>
            </p:nvSpPr>
            <p:spPr bwMode="auto">
              <a:xfrm>
                <a:off x="857" y="1348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2927" name="Rectangle 111"/>
              <p:cNvSpPr>
                <a:spLocks noChangeArrowheads="1"/>
              </p:cNvSpPr>
              <p:nvPr/>
            </p:nvSpPr>
            <p:spPr bwMode="auto">
              <a:xfrm>
                <a:off x="1113" y="1348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2928" name="Line 112"/>
              <p:cNvSpPr>
                <a:spLocks noChangeShapeType="1"/>
              </p:cNvSpPr>
              <p:nvPr/>
            </p:nvSpPr>
            <p:spPr bwMode="auto">
              <a:xfrm>
                <a:off x="1149" y="1313"/>
                <a:ext cx="26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29" name="Rectangle 113"/>
              <p:cNvSpPr>
                <a:spLocks noChangeArrowheads="1"/>
              </p:cNvSpPr>
              <p:nvPr/>
            </p:nvSpPr>
            <p:spPr bwMode="auto">
              <a:xfrm>
                <a:off x="1698" y="1348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2930" name="Rectangle 114"/>
              <p:cNvSpPr>
                <a:spLocks noChangeArrowheads="1"/>
              </p:cNvSpPr>
              <p:nvPr/>
            </p:nvSpPr>
            <p:spPr bwMode="auto">
              <a:xfrm>
                <a:off x="1408" y="1348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2931" name="Line 115"/>
              <p:cNvSpPr>
                <a:spLocks noChangeShapeType="1"/>
              </p:cNvSpPr>
              <p:nvPr/>
            </p:nvSpPr>
            <p:spPr bwMode="auto">
              <a:xfrm>
                <a:off x="1441" y="1363"/>
                <a:ext cx="248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32" name="Line 116"/>
              <p:cNvSpPr>
                <a:spLocks noChangeShapeType="1"/>
              </p:cNvSpPr>
              <p:nvPr/>
            </p:nvSpPr>
            <p:spPr bwMode="auto">
              <a:xfrm>
                <a:off x="1723" y="1407"/>
                <a:ext cx="250" cy="1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33" name="Line 117"/>
              <p:cNvSpPr>
                <a:spLocks noChangeShapeType="1"/>
              </p:cNvSpPr>
              <p:nvPr/>
            </p:nvSpPr>
            <p:spPr bwMode="auto">
              <a:xfrm>
                <a:off x="1723" y="1364"/>
                <a:ext cx="250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34" name="Line 118"/>
              <p:cNvSpPr>
                <a:spLocks noChangeShapeType="1"/>
              </p:cNvSpPr>
              <p:nvPr/>
            </p:nvSpPr>
            <p:spPr bwMode="auto">
              <a:xfrm>
                <a:off x="2008" y="1363"/>
                <a:ext cx="250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35" name="Line 119"/>
              <p:cNvSpPr>
                <a:spLocks noChangeShapeType="1"/>
              </p:cNvSpPr>
              <p:nvPr/>
            </p:nvSpPr>
            <p:spPr bwMode="auto">
              <a:xfrm>
                <a:off x="2007" y="1407"/>
                <a:ext cx="251" cy="1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36" name="Line 120"/>
              <p:cNvSpPr>
                <a:spLocks noChangeShapeType="1"/>
              </p:cNvSpPr>
              <p:nvPr/>
            </p:nvSpPr>
            <p:spPr bwMode="auto">
              <a:xfrm>
                <a:off x="2293" y="1363"/>
                <a:ext cx="249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37" name="Line 121"/>
              <p:cNvSpPr>
                <a:spLocks noChangeShapeType="1"/>
              </p:cNvSpPr>
              <p:nvPr/>
            </p:nvSpPr>
            <p:spPr bwMode="auto">
              <a:xfrm>
                <a:off x="2291" y="1407"/>
                <a:ext cx="251" cy="1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38" name="Line 122"/>
              <p:cNvSpPr>
                <a:spLocks noChangeShapeType="1"/>
              </p:cNvSpPr>
              <p:nvPr/>
            </p:nvSpPr>
            <p:spPr bwMode="auto">
              <a:xfrm>
                <a:off x="2576" y="1407"/>
                <a:ext cx="250" cy="1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39" name="Line 123"/>
              <p:cNvSpPr>
                <a:spLocks noChangeShapeType="1"/>
              </p:cNvSpPr>
              <p:nvPr/>
            </p:nvSpPr>
            <p:spPr bwMode="auto">
              <a:xfrm>
                <a:off x="1154" y="1268"/>
                <a:ext cx="253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40" name="Rectangle 124"/>
              <p:cNvSpPr>
                <a:spLocks noChangeArrowheads="1"/>
              </p:cNvSpPr>
              <p:nvPr/>
            </p:nvSpPr>
            <p:spPr bwMode="auto">
              <a:xfrm>
                <a:off x="2255" y="1354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2941" name="Rectangle 125"/>
              <p:cNvSpPr>
                <a:spLocks noChangeArrowheads="1"/>
              </p:cNvSpPr>
              <p:nvPr/>
            </p:nvSpPr>
            <p:spPr bwMode="auto">
              <a:xfrm>
                <a:off x="2539" y="1354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2942" name="Line 126"/>
              <p:cNvSpPr>
                <a:spLocks noChangeShapeType="1"/>
              </p:cNvSpPr>
              <p:nvPr/>
            </p:nvSpPr>
            <p:spPr bwMode="auto">
              <a:xfrm flipH="1">
                <a:off x="2276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43" name="Line 127"/>
              <p:cNvSpPr>
                <a:spLocks noChangeShapeType="1"/>
              </p:cNvSpPr>
              <p:nvPr/>
            </p:nvSpPr>
            <p:spPr bwMode="auto">
              <a:xfrm>
                <a:off x="1141" y="1241"/>
                <a:ext cx="0" cy="1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44" name="Line 128"/>
              <p:cNvSpPr>
                <a:spLocks noChangeShapeType="1"/>
              </p:cNvSpPr>
              <p:nvPr/>
            </p:nvSpPr>
            <p:spPr bwMode="auto">
              <a:xfrm>
                <a:off x="1426" y="1241"/>
                <a:ext cx="0" cy="1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45" name="Line 129"/>
              <p:cNvSpPr>
                <a:spLocks noChangeShapeType="1"/>
              </p:cNvSpPr>
              <p:nvPr/>
            </p:nvSpPr>
            <p:spPr bwMode="auto">
              <a:xfrm>
                <a:off x="1710" y="1241"/>
                <a:ext cx="0" cy="1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46" name="Line 130"/>
              <p:cNvSpPr>
                <a:spLocks noChangeShapeType="1"/>
              </p:cNvSpPr>
              <p:nvPr/>
            </p:nvSpPr>
            <p:spPr bwMode="auto">
              <a:xfrm>
                <a:off x="1994" y="1241"/>
                <a:ext cx="0" cy="1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47" name="Line 131"/>
              <p:cNvSpPr>
                <a:spLocks noChangeShapeType="1"/>
              </p:cNvSpPr>
              <p:nvPr/>
            </p:nvSpPr>
            <p:spPr bwMode="auto">
              <a:xfrm flipH="1">
                <a:off x="2560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48" name="Line 132"/>
              <p:cNvSpPr>
                <a:spLocks noChangeShapeType="1"/>
              </p:cNvSpPr>
              <p:nvPr/>
            </p:nvSpPr>
            <p:spPr bwMode="auto">
              <a:xfrm flipH="1">
                <a:off x="2845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22949" name="Rectangle 133"/>
            <p:cNvSpPr>
              <a:spLocks noChangeArrowheads="1"/>
            </p:cNvSpPr>
            <p:nvPr/>
          </p:nvSpPr>
          <p:spPr bwMode="auto">
            <a:xfrm>
              <a:off x="209" y="1104"/>
              <a:ext cx="263" cy="23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T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a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s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k</a:t>
              </a:r>
            </a:p>
            <a:p>
              <a:pPr algn="ctr"/>
              <a:endParaRPr lang="en-US" sz="2400" i="1">
                <a:solidFill>
                  <a:schemeClr val="tx1"/>
                </a:solidFill>
                <a:latin typeface="FranklinGothic" charset="0"/>
              </a:endParaRP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O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r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d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e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r</a:t>
              </a:r>
            </a:p>
          </p:txBody>
        </p:sp>
        <p:sp>
          <p:nvSpPr>
            <p:cNvPr id="2722950" name="Line 134"/>
            <p:cNvSpPr>
              <a:spLocks noChangeShapeType="1"/>
            </p:cNvSpPr>
            <p:nvPr/>
          </p:nvSpPr>
          <p:spPr bwMode="auto">
            <a:xfrm flipH="1">
              <a:off x="478" y="1295"/>
              <a:ext cx="3" cy="12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5" name="Title 1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Pipelining Lessons (1/2)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890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1143000"/>
            <a:ext cx="3949700" cy="5410200"/>
          </a:xfrm>
          <a:noFill/>
          <a:ln/>
        </p:spPr>
        <p:txBody>
          <a:bodyPr/>
          <a:lstStyle/>
          <a:p>
            <a:r>
              <a:rPr lang="en-US" sz="2800" dirty="0"/>
              <a:t>Suppose new Washer takes 20 minutes, new Stasher takes 20 minutes. How much faster is pipeline?</a:t>
            </a:r>
          </a:p>
          <a:p>
            <a:r>
              <a:rPr lang="en-US" sz="2800" dirty="0"/>
              <a:t>Pipeline rate limited by </a:t>
            </a:r>
            <a:r>
              <a:rPr lang="en-US" sz="2800" u="sng" dirty="0">
                <a:solidFill>
                  <a:schemeClr val="accent1"/>
                </a:solidFill>
              </a:rPr>
              <a:t>slowest</a:t>
            </a:r>
            <a:r>
              <a:rPr lang="en-US" sz="2800" dirty="0"/>
              <a:t> pipeline stage</a:t>
            </a:r>
          </a:p>
          <a:p>
            <a:r>
              <a:rPr lang="en-US" sz="2800" dirty="0"/>
              <a:t>Unbalanced lengths of pipe stages reduces speedup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1788" y="1122363"/>
            <a:ext cx="4633912" cy="4370387"/>
            <a:chOff x="209" y="707"/>
            <a:chExt cx="2919" cy="2753"/>
          </a:xfrm>
        </p:grpSpPr>
        <p:sp>
          <p:nvSpPr>
            <p:cNvPr id="2724869" name="Rectangle 5"/>
            <p:cNvSpPr>
              <a:spLocks noChangeArrowheads="1"/>
            </p:cNvSpPr>
            <p:nvPr/>
          </p:nvSpPr>
          <p:spPr bwMode="auto">
            <a:xfrm>
              <a:off x="576" y="707"/>
              <a:ext cx="56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itchFamily="-65" charset="0"/>
                </a:rPr>
                <a:t>6 PM</a:t>
              </a:r>
            </a:p>
          </p:txBody>
        </p:sp>
        <p:sp>
          <p:nvSpPr>
            <p:cNvPr id="2724870" name="Line 6"/>
            <p:cNvSpPr>
              <a:spLocks noChangeShapeType="1"/>
            </p:cNvSpPr>
            <p:nvPr/>
          </p:nvSpPr>
          <p:spPr bwMode="auto">
            <a:xfrm>
              <a:off x="936" y="1080"/>
              <a:ext cx="2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871" name="Line 7"/>
            <p:cNvSpPr>
              <a:spLocks noChangeShapeType="1"/>
            </p:cNvSpPr>
            <p:nvPr/>
          </p:nvSpPr>
          <p:spPr bwMode="auto">
            <a:xfrm>
              <a:off x="928" y="1000"/>
              <a:ext cx="0" cy="1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872" name="Rectangle 8"/>
            <p:cNvSpPr>
              <a:spLocks noChangeArrowheads="1"/>
            </p:cNvSpPr>
            <p:nvPr/>
          </p:nvSpPr>
          <p:spPr bwMode="auto">
            <a:xfrm>
              <a:off x="1344" y="715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itchFamily="-65" charset="0"/>
                </a:rPr>
                <a:t>7</a:t>
              </a:r>
            </a:p>
          </p:txBody>
        </p:sp>
        <p:sp>
          <p:nvSpPr>
            <p:cNvPr id="2724873" name="Rectangle 9"/>
            <p:cNvSpPr>
              <a:spLocks noChangeArrowheads="1"/>
            </p:cNvSpPr>
            <p:nvPr/>
          </p:nvSpPr>
          <p:spPr bwMode="auto">
            <a:xfrm>
              <a:off x="1891" y="715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itchFamily="-65" charset="0"/>
                </a:rPr>
                <a:t>8</a:t>
              </a:r>
            </a:p>
          </p:txBody>
        </p:sp>
        <p:sp>
          <p:nvSpPr>
            <p:cNvPr id="2724874" name="Rectangle 10"/>
            <p:cNvSpPr>
              <a:spLocks noChangeArrowheads="1"/>
            </p:cNvSpPr>
            <p:nvPr/>
          </p:nvSpPr>
          <p:spPr bwMode="auto">
            <a:xfrm>
              <a:off x="2448" y="715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itchFamily="-65" charset="0"/>
                </a:rPr>
                <a:t>9</a:t>
              </a:r>
            </a:p>
          </p:txBody>
        </p:sp>
        <p:sp>
          <p:nvSpPr>
            <p:cNvPr id="2724875" name="Rectangle 11"/>
            <p:cNvSpPr>
              <a:spLocks noChangeArrowheads="1"/>
            </p:cNvSpPr>
            <p:nvPr/>
          </p:nvSpPr>
          <p:spPr bwMode="auto">
            <a:xfrm>
              <a:off x="2595" y="1054"/>
              <a:ext cx="43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800" i="1">
                  <a:solidFill>
                    <a:schemeClr val="tx1"/>
                  </a:solidFill>
                  <a:latin typeface="Arial" pitchFamily="-65" charset="0"/>
                </a:rPr>
                <a:t>Time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574" y="1241"/>
              <a:ext cx="2293" cy="1707"/>
              <a:chOff x="574" y="1241"/>
              <a:chExt cx="2293" cy="1707"/>
            </a:xfrm>
          </p:grpSpPr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574" y="2028"/>
                <a:ext cx="254" cy="286"/>
                <a:chOff x="574" y="2028"/>
                <a:chExt cx="254" cy="286"/>
              </a:xfrm>
            </p:grpSpPr>
            <p:sp>
              <p:nvSpPr>
                <p:cNvPr id="2724878" name="Freeform 14"/>
                <p:cNvSpPr>
                  <a:spLocks/>
                </p:cNvSpPr>
                <p:nvPr/>
              </p:nvSpPr>
              <p:spPr bwMode="auto">
                <a:xfrm>
                  <a:off x="574" y="2071"/>
                  <a:ext cx="237" cy="212"/>
                </a:xfrm>
                <a:custGeom>
                  <a:avLst/>
                  <a:gdLst/>
                  <a:ahLst/>
                  <a:cxnLst>
                    <a:cxn ang="0">
                      <a:pos x="67" y="10"/>
                    </a:cxn>
                    <a:cxn ang="0">
                      <a:pos x="112" y="11"/>
                    </a:cxn>
                    <a:cxn ang="0">
                      <a:pos x="161" y="0"/>
                    </a:cxn>
                    <a:cxn ang="0">
                      <a:pos x="219" y="0"/>
                    </a:cxn>
                    <a:cxn ang="0">
                      <a:pos x="155" y="60"/>
                    </a:cxn>
                    <a:cxn ang="0">
                      <a:pos x="172" y="64"/>
                    </a:cxn>
                    <a:cxn ang="0">
                      <a:pos x="189" y="71"/>
                    </a:cxn>
                    <a:cxn ang="0">
                      <a:pos x="205" y="80"/>
                    </a:cxn>
                    <a:cxn ang="0">
                      <a:pos x="217" y="90"/>
                    </a:cxn>
                    <a:cxn ang="0">
                      <a:pos x="227" y="103"/>
                    </a:cxn>
                    <a:cxn ang="0">
                      <a:pos x="234" y="118"/>
                    </a:cxn>
                    <a:cxn ang="0">
                      <a:pos x="236" y="134"/>
                    </a:cxn>
                    <a:cxn ang="0">
                      <a:pos x="233" y="151"/>
                    </a:cxn>
                    <a:cxn ang="0">
                      <a:pos x="228" y="164"/>
                    </a:cxn>
                    <a:cxn ang="0">
                      <a:pos x="218" y="177"/>
                    </a:cxn>
                    <a:cxn ang="0">
                      <a:pos x="201" y="192"/>
                    </a:cxn>
                    <a:cxn ang="0">
                      <a:pos x="185" y="200"/>
                    </a:cxn>
                    <a:cxn ang="0">
                      <a:pos x="170" y="206"/>
                    </a:cxn>
                    <a:cxn ang="0">
                      <a:pos x="155" y="210"/>
                    </a:cxn>
                    <a:cxn ang="0">
                      <a:pos x="136" y="211"/>
                    </a:cxn>
                    <a:cxn ang="0">
                      <a:pos x="88" y="210"/>
                    </a:cxn>
                    <a:cxn ang="0">
                      <a:pos x="65" y="206"/>
                    </a:cxn>
                    <a:cxn ang="0">
                      <a:pos x="40" y="195"/>
                    </a:cxn>
                    <a:cxn ang="0">
                      <a:pos x="22" y="182"/>
                    </a:cxn>
                    <a:cxn ang="0">
                      <a:pos x="9" y="167"/>
                    </a:cxn>
                    <a:cxn ang="0">
                      <a:pos x="3" y="151"/>
                    </a:cxn>
                    <a:cxn ang="0">
                      <a:pos x="0" y="137"/>
                    </a:cxn>
                    <a:cxn ang="0">
                      <a:pos x="2" y="121"/>
                    </a:cxn>
                    <a:cxn ang="0">
                      <a:pos x="10" y="101"/>
                    </a:cxn>
                    <a:cxn ang="0">
                      <a:pos x="25" y="85"/>
                    </a:cxn>
                    <a:cxn ang="0">
                      <a:pos x="45" y="71"/>
                    </a:cxn>
                    <a:cxn ang="0">
                      <a:pos x="73" y="62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237" h="212">
                      <a:moveTo>
                        <a:pt x="29" y="3"/>
                      </a:moveTo>
                      <a:lnTo>
                        <a:pt x="67" y="10"/>
                      </a:lnTo>
                      <a:lnTo>
                        <a:pt x="66" y="0"/>
                      </a:lnTo>
                      <a:lnTo>
                        <a:pt x="112" y="11"/>
                      </a:lnTo>
                      <a:lnTo>
                        <a:pt x="112" y="0"/>
                      </a:lnTo>
                      <a:lnTo>
                        <a:pt x="161" y="0"/>
                      </a:lnTo>
                      <a:lnTo>
                        <a:pt x="160" y="11"/>
                      </a:lnTo>
                      <a:lnTo>
                        <a:pt x="219" y="0"/>
                      </a:lnTo>
                      <a:lnTo>
                        <a:pt x="148" y="60"/>
                      </a:lnTo>
                      <a:lnTo>
                        <a:pt x="155" y="60"/>
                      </a:lnTo>
                      <a:lnTo>
                        <a:pt x="163" y="62"/>
                      </a:lnTo>
                      <a:lnTo>
                        <a:pt x="172" y="64"/>
                      </a:lnTo>
                      <a:lnTo>
                        <a:pt x="180" y="67"/>
                      </a:lnTo>
                      <a:lnTo>
                        <a:pt x="189" y="71"/>
                      </a:lnTo>
                      <a:lnTo>
                        <a:pt x="197" y="75"/>
                      </a:lnTo>
                      <a:lnTo>
                        <a:pt x="205" y="80"/>
                      </a:lnTo>
                      <a:lnTo>
                        <a:pt x="212" y="85"/>
                      </a:lnTo>
                      <a:lnTo>
                        <a:pt x="217" y="90"/>
                      </a:lnTo>
                      <a:lnTo>
                        <a:pt x="222" y="97"/>
                      </a:lnTo>
                      <a:lnTo>
                        <a:pt x="227" y="103"/>
                      </a:lnTo>
                      <a:lnTo>
                        <a:pt x="231" y="111"/>
                      </a:lnTo>
                      <a:lnTo>
                        <a:pt x="234" y="118"/>
                      </a:lnTo>
                      <a:lnTo>
                        <a:pt x="235" y="125"/>
                      </a:lnTo>
                      <a:lnTo>
                        <a:pt x="236" y="134"/>
                      </a:lnTo>
                      <a:lnTo>
                        <a:pt x="235" y="144"/>
                      </a:lnTo>
                      <a:lnTo>
                        <a:pt x="233" y="151"/>
                      </a:lnTo>
                      <a:lnTo>
                        <a:pt x="231" y="158"/>
                      </a:lnTo>
                      <a:lnTo>
                        <a:pt x="228" y="164"/>
                      </a:lnTo>
                      <a:lnTo>
                        <a:pt x="224" y="170"/>
                      </a:lnTo>
                      <a:lnTo>
                        <a:pt x="218" y="177"/>
                      </a:lnTo>
                      <a:lnTo>
                        <a:pt x="210" y="185"/>
                      </a:lnTo>
                      <a:lnTo>
                        <a:pt x="201" y="192"/>
                      </a:lnTo>
                      <a:lnTo>
                        <a:pt x="193" y="197"/>
                      </a:lnTo>
                      <a:lnTo>
                        <a:pt x="185" y="200"/>
                      </a:lnTo>
                      <a:lnTo>
                        <a:pt x="177" y="204"/>
                      </a:lnTo>
                      <a:lnTo>
                        <a:pt x="170" y="206"/>
                      </a:lnTo>
                      <a:lnTo>
                        <a:pt x="161" y="208"/>
                      </a:lnTo>
                      <a:lnTo>
                        <a:pt x="155" y="210"/>
                      </a:lnTo>
                      <a:lnTo>
                        <a:pt x="145" y="210"/>
                      </a:lnTo>
                      <a:lnTo>
                        <a:pt x="136" y="211"/>
                      </a:lnTo>
                      <a:lnTo>
                        <a:pt x="96" y="211"/>
                      </a:lnTo>
                      <a:lnTo>
                        <a:pt x="88" y="210"/>
                      </a:lnTo>
                      <a:lnTo>
                        <a:pt x="78" y="209"/>
                      </a:lnTo>
                      <a:lnTo>
                        <a:pt x="65" y="206"/>
                      </a:lnTo>
                      <a:lnTo>
                        <a:pt x="53" y="201"/>
                      </a:lnTo>
                      <a:lnTo>
                        <a:pt x="40" y="195"/>
                      </a:lnTo>
                      <a:lnTo>
                        <a:pt x="30" y="188"/>
                      </a:lnTo>
                      <a:lnTo>
                        <a:pt x="22" y="182"/>
                      </a:lnTo>
                      <a:lnTo>
                        <a:pt x="15" y="175"/>
                      </a:lnTo>
                      <a:lnTo>
                        <a:pt x="9" y="167"/>
                      </a:lnTo>
                      <a:lnTo>
                        <a:pt x="5" y="157"/>
                      </a:lnTo>
                      <a:lnTo>
                        <a:pt x="3" y="151"/>
                      </a:lnTo>
                      <a:lnTo>
                        <a:pt x="1" y="144"/>
                      </a:lnTo>
                      <a:lnTo>
                        <a:pt x="0" y="137"/>
                      </a:lnTo>
                      <a:lnTo>
                        <a:pt x="1" y="131"/>
                      </a:lnTo>
                      <a:lnTo>
                        <a:pt x="2" y="121"/>
                      </a:lnTo>
                      <a:lnTo>
                        <a:pt x="5" y="112"/>
                      </a:lnTo>
                      <a:lnTo>
                        <a:pt x="10" y="101"/>
                      </a:lnTo>
                      <a:lnTo>
                        <a:pt x="17" y="93"/>
                      </a:lnTo>
                      <a:lnTo>
                        <a:pt x="25" y="85"/>
                      </a:lnTo>
                      <a:lnTo>
                        <a:pt x="35" y="77"/>
                      </a:lnTo>
                      <a:lnTo>
                        <a:pt x="45" y="71"/>
                      </a:lnTo>
                      <a:lnTo>
                        <a:pt x="59" y="65"/>
                      </a:lnTo>
                      <a:lnTo>
                        <a:pt x="73" y="62"/>
                      </a:lnTo>
                      <a:lnTo>
                        <a:pt x="83" y="60"/>
                      </a:lnTo>
                      <a:lnTo>
                        <a:pt x="29" y="3"/>
                      </a:lnTo>
                    </a:path>
                  </a:pathLst>
                </a:custGeom>
                <a:solidFill>
                  <a:schemeClr val="bg2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879" name="Rectangle 15"/>
                <p:cNvSpPr>
                  <a:spLocks noChangeArrowheads="1"/>
                </p:cNvSpPr>
                <p:nvPr/>
              </p:nvSpPr>
              <p:spPr bwMode="auto">
                <a:xfrm>
                  <a:off x="575" y="2028"/>
                  <a:ext cx="253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>
                      <a:solidFill>
                        <a:schemeClr val="bg1"/>
                      </a:solidFill>
                      <a:latin typeface="FranklinGothic" charset="0"/>
                    </a:rPr>
                    <a:t>B</a:t>
                  </a:r>
                </a:p>
              </p:txBody>
            </p:sp>
          </p:grpSp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580" y="2338"/>
                <a:ext cx="255" cy="286"/>
                <a:chOff x="580" y="2338"/>
                <a:chExt cx="255" cy="286"/>
              </a:xfrm>
            </p:grpSpPr>
            <p:sp>
              <p:nvSpPr>
                <p:cNvPr id="2724881" name="Freeform 17"/>
                <p:cNvSpPr>
                  <a:spLocks/>
                </p:cNvSpPr>
                <p:nvPr/>
              </p:nvSpPr>
              <p:spPr bwMode="auto">
                <a:xfrm>
                  <a:off x="580" y="2382"/>
                  <a:ext cx="237" cy="211"/>
                </a:xfrm>
                <a:custGeom>
                  <a:avLst/>
                  <a:gdLst/>
                  <a:ahLst/>
                  <a:cxnLst>
                    <a:cxn ang="0">
                      <a:pos x="67" y="10"/>
                    </a:cxn>
                    <a:cxn ang="0">
                      <a:pos x="112" y="11"/>
                    </a:cxn>
                    <a:cxn ang="0">
                      <a:pos x="161" y="0"/>
                    </a:cxn>
                    <a:cxn ang="0">
                      <a:pos x="219" y="0"/>
                    </a:cxn>
                    <a:cxn ang="0">
                      <a:pos x="155" y="60"/>
                    </a:cxn>
                    <a:cxn ang="0">
                      <a:pos x="172" y="64"/>
                    </a:cxn>
                    <a:cxn ang="0">
                      <a:pos x="189" y="71"/>
                    </a:cxn>
                    <a:cxn ang="0">
                      <a:pos x="205" y="79"/>
                    </a:cxn>
                    <a:cxn ang="0">
                      <a:pos x="217" y="90"/>
                    </a:cxn>
                    <a:cxn ang="0">
                      <a:pos x="227" y="103"/>
                    </a:cxn>
                    <a:cxn ang="0">
                      <a:pos x="234" y="118"/>
                    </a:cxn>
                    <a:cxn ang="0">
                      <a:pos x="236" y="134"/>
                    </a:cxn>
                    <a:cxn ang="0">
                      <a:pos x="233" y="150"/>
                    </a:cxn>
                    <a:cxn ang="0">
                      <a:pos x="228" y="163"/>
                    </a:cxn>
                    <a:cxn ang="0">
                      <a:pos x="218" y="176"/>
                    </a:cxn>
                    <a:cxn ang="0">
                      <a:pos x="201" y="191"/>
                    </a:cxn>
                    <a:cxn ang="0">
                      <a:pos x="185" y="199"/>
                    </a:cxn>
                    <a:cxn ang="0">
                      <a:pos x="170" y="205"/>
                    </a:cxn>
                    <a:cxn ang="0">
                      <a:pos x="155" y="209"/>
                    </a:cxn>
                    <a:cxn ang="0">
                      <a:pos x="136" y="210"/>
                    </a:cxn>
                    <a:cxn ang="0">
                      <a:pos x="88" y="209"/>
                    </a:cxn>
                    <a:cxn ang="0">
                      <a:pos x="65" y="205"/>
                    </a:cxn>
                    <a:cxn ang="0">
                      <a:pos x="40" y="194"/>
                    </a:cxn>
                    <a:cxn ang="0">
                      <a:pos x="22" y="181"/>
                    </a:cxn>
                    <a:cxn ang="0">
                      <a:pos x="9" y="166"/>
                    </a:cxn>
                    <a:cxn ang="0">
                      <a:pos x="3" y="150"/>
                    </a:cxn>
                    <a:cxn ang="0">
                      <a:pos x="0" y="136"/>
                    </a:cxn>
                    <a:cxn ang="0">
                      <a:pos x="2" y="121"/>
                    </a:cxn>
                    <a:cxn ang="0">
                      <a:pos x="10" y="101"/>
                    </a:cxn>
                    <a:cxn ang="0">
                      <a:pos x="25" y="84"/>
                    </a:cxn>
                    <a:cxn ang="0">
                      <a:pos x="45" y="71"/>
                    </a:cxn>
                    <a:cxn ang="0">
                      <a:pos x="73" y="61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237" h="211">
                      <a:moveTo>
                        <a:pt x="29" y="3"/>
                      </a:moveTo>
                      <a:lnTo>
                        <a:pt x="67" y="10"/>
                      </a:lnTo>
                      <a:lnTo>
                        <a:pt x="66" y="0"/>
                      </a:lnTo>
                      <a:lnTo>
                        <a:pt x="112" y="11"/>
                      </a:lnTo>
                      <a:lnTo>
                        <a:pt x="112" y="0"/>
                      </a:lnTo>
                      <a:lnTo>
                        <a:pt x="161" y="0"/>
                      </a:lnTo>
                      <a:lnTo>
                        <a:pt x="160" y="11"/>
                      </a:lnTo>
                      <a:lnTo>
                        <a:pt x="219" y="0"/>
                      </a:lnTo>
                      <a:lnTo>
                        <a:pt x="148" y="59"/>
                      </a:lnTo>
                      <a:lnTo>
                        <a:pt x="155" y="60"/>
                      </a:lnTo>
                      <a:lnTo>
                        <a:pt x="163" y="61"/>
                      </a:lnTo>
                      <a:lnTo>
                        <a:pt x="172" y="64"/>
                      </a:lnTo>
                      <a:lnTo>
                        <a:pt x="180" y="66"/>
                      </a:lnTo>
                      <a:lnTo>
                        <a:pt x="189" y="71"/>
                      </a:lnTo>
                      <a:lnTo>
                        <a:pt x="197" y="74"/>
                      </a:lnTo>
                      <a:lnTo>
                        <a:pt x="205" y="79"/>
                      </a:lnTo>
                      <a:lnTo>
                        <a:pt x="212" y="85"/>
                      </a:lnTo>
                      <a:lnTo>
                        <a:pt x="217" y="90"/>
                      </a:lnTo>
                      <a:lnTo>
                        <a:pt x="222" y="96"/>
                      </a:lnTo>
                      <a:lnTo>
                        <a:pt x="227" y="103"/>
                      </a:lnTo>
                      <a:lnTo>
                        <a:pt x="231" y="111"/>
                      </a:lnTo>
                      <a:lnTo>
                        <a:pt x="234" y="118"/>
                      </a:lnTo>
                      <a:lnTo>
                        <a:pt x="235" y="124"/>
                      </a:lnTo>
                      <a:lnTo>
                        <a:pt x="236" y="134"/>
                      </a:lnTo>
                      <a:lnTo>
                        <a:pt x="235" y="143"/>
                      </a:lnTo>
                      <a:lnTo>
                        <a:pt x="233" y="150"/>
                      </a:lnTo>
                      <a:lnTo>
                        <a:pt x="231" y="157"/>
                      </a:lnTo>
                      <a:lnTo>
                        <a:pt x="228" y="163"/>
                      </a:lnTo>
                      <a:lnTo>
                        <a:pt x="224" y="169"/>
                      </a:lnTo>
                      <a:lnTo>
                        <a:pt x="218" y="176"/>
                      </a:lnTo>
                      <a:lnTo>
                        <a:pt x="210" y="184"/>
                      </a:lnTo>
                      <a:lnTo>
                        <a:pt x="201" y="191"/>
                      </a:lnTo>
                      <a:lnTo>
                        <a:pt x="193" y="196"/>
                      </a:lnTo>
                      <a:lnTo>
                        <a:pt x="185" y="199"/>
                      </a:lnTo>
                      <a:lnTo>
                        <a:pt x="177" y="203"/>
                      </a:lnTo>
                      <a:lnTo>
                        <a:pt x="170" y="205"/>
                      </a:lnTo>
                      <a:lnTo>
                        <a:pt x="161" y="207"/>
                      </a:lnTo>
                      <a:lnTo>
                        <a:pt x="155" y="209"/>
                      </a:lnTo>
                      <a:lnTo>
                        <a:pt x="145" y="209"/>
                      </a:lnTo>
                      <a:lnTo>
                        <a:pt x="136" y="210"/>
                      </a:lnTo>
                      <a:lnTo>
                        <a:pt x="96" y="210"/>
                      </a:lnTo>
                      <a:lnTo>
                        <a:pt x="88" y="209"/>
                      </a:lnTo>
                      <a:lnTo>
                        <a:pt x="78" y="208"/>
                      </a:lnTo>
                      <a:lnTo>
                        <a:pt x="65" y="205"/>
                      </a:lnTo>
                      <a:lnTo>
                        <a:pt x="53" y="200"/>
                      </a:lnTo>
                      <a:lnTo>
                        <a:pt x="40" y="194"/>
                      </a:lnTo>
                      <a:lnTo>
                        <a:pt x="30" y="187"/>
                      </a:lnTo>
                      <a:lnTo>
                        <a:pt x="22" y="181"/>
                      </a:lnTo>
                      <a:lnTo>
                        <a:pt x="15" y="174"/>
                      </a:lnTo>
                      <a:lnTo>
                        <a:pt x="9" y="166"/>
                      </a:lnTo>
                      <a:lnTo>
                        <a:pt x="5" y="156"/>
                      </a:lnTo>
                      <a:lnTo>
                        <a:pt x="3" y="150"/>
                      </a:lnTo>
                      <a:lnTo>
                        <a:pt x="1" y="144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2" y="121"/>
                      </a:lnTo>
                      <a:lnTo>
                        <a:pt x="5" y="111"/>
                      </a:lnTo>
                      <a:lnTo>
                        <a:pt x="10" y="101"/>
                      </a:lnTo>
                      <a:lnTo>
                        <a:pt x="17" y="92"/>
                      </a:lnTo>
                      <a:lnTo>
                        <a:pt x="25" y="84"/>
                      </a:lnTo>
                      <a:lnTo>
                        <a:pt x="35" y="76"/>
                      </a:lnTo>
                      <a:lnTo>
                        <a:pt x="45" y="71"/>
                      </a:lnTo>
                      <a:lnTo>
                        <a:pt x="59" y="65"/>
                      </a:lnTo>
                      <a:lnTo>
                        <a:pt x="73" y="61"/>
                      </a:lnTo>
                      <a:lnTo>
                        <a:pt x="83" y="59"/>
                      </a:lnTo>
                      <a:lnTo>
                        <a:pt x="29" y="3"/>
                      </a:lnTo>
                    </a:path>
                  </a:pathLst>
                </a:custGeom>
                <a:solidFill>
                  <a:schemeClr val="bg2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882" name="Rectangle 18"/>
                <p:cNvSpPr>
                  <a:spLocks noChangeArrowheads="1"/>
                </p:cNvSpPr>
                <p:nvPr/>
              </p:nvSpPr>
              <p:spPr bwMode="auto">
                <a:xfrm>
                  <a:off x="582" y="2338"/>
                  <a:ext cx="253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>
                      <a:solidFill>
                        <a:schemeClr val="bg1"/>
                      </a:solidFill>
                      <a:latin typeface="FranklinGothic" charset="0"/>
                    </a:rPr>
                    <a:t>C</a:t>
                  </a:r>
                </a:p>
              </p:txBody>
            </p:sp>
          </p:grpSp>
          <p:grpSp>
            <p:nvGrpSpPr>
              <p:cNvPr id="6" name="Group 19"/>
              <p:cNvGrpSpPr>
                <a:grpSpLocks/>
              </p:cNvGrpSpPr>
              <p:nvPr/>
            </p:nvGrpSpPr>
            <p:grpSpPr bwMode="auto">
              <a:xfrm>
                <a:off x="580" y="2662"/>
                <a:ext cx="254" cy="286"/>
                <a:chOff x="580" y="2662"/>
                <a:chExt cx="254" cy="286"/>
              </a:xfrm>
            </p:grpSpPr>
            <p:sp>
              <p:nvSpPr>
                <p:cNvPr id="2724884" name="Freeform 20"/>
                <p:cNvSpPr>
                  <a:spLocks/>
                </p:cNvSpPr>
                <p:nvPr/>
              </p:nvSpPr>
              <p:spPr bwMode="auto">
                <a:xfrm>
                  <a:off x="580" y="2706"/>
                  <a:ext cx="237" cy="212"/>
                </a:xfrm>
                <a:custGeom>
                  <a:avLst/>
                  <a:gdLst/>
                  <a:ahLst/>
                  <a:cxnLst>
                    <a:cxn ang="0">
                      <a:pos x="67" y="10"/>
                    </a:cxn>
                    <a:cxn ang="0">
                      <a:pos x="112" y="11"/>
                    </a:cxn>
                    <a:cxn ang="0">
                      <a:pos x="161" y="0"/>
                    </a:cxn>
                    <a:cxn ang="0">
                      <a:pos x="219" y="0"/>
                    </a:cxn>
                    <a:cxn ang="0">
                      <a:pos x="155" y="60"/>
                    </a:cxn>
                    <a:cxn ang="0">
                      <a:pos x="172" y="64"/>
                    </a:cxn>
                    <a:cxn ang="0">
                      <a:pos x="189" y="71"/>
                    </a:cxn>
                    <a:cxn ang="0">
                      <a:pos x="205" y="80"/>
                    </a:cxn>
                    <a:cxn ang="0">
                      <a:pos x="217" y="90"/>
                    </a:cxn>
                    <a:cxn ang="0">
                      <a:pos x="227" y="103"/>
                    </a:cxn>
                    <a:cxn ang="0">
                      <a:pos x="234" y="118"/>
                    </a:cxn>
                    <a:cxn ang="0">
                      <a:pos x="236" y="134"/>
                    </a:cxn>
                    <a:cxn ang="0">
                      <a:pos x="233" y="151"/>
                    </a:cxn>
                    <a:cxn ang="0">
                      <a:pos x="228" y="164"/>
                    </a:cxn>
                    <a:cxn ang="0">
                      <a:pos x="218" y="177"/>
                    </a:cxn>
                    <a:cxn ang="0">
                      <a:pos x="201" y="192"/>
                    </a:cxn>
                    <a:cxn ang="0">
                      <a:pos x="185" y="200"/>
                    </a:cxn>
                    <a:cxn ang="0">
                      <a:pos x="170" y="206"/>
                    </a:cxn>
                    <a:cxn ang="0">
                      <a:pos x="155" y="210"/>
                    </a:cxn>
                    <a:cxn ang="0">
                      <a:pos x="136" y="211"/>
                    </a:cxn>
                    <a:cxn ang="0">
                      <a:pos x="88" y="210"/>
                    </a:cxn>
                    <a:cxn ang="0">
                      <a:pos x="65" y="206"/>
                    </a:cxn>
                    <a:cxn ang="0">
                      <a:pos x="40" y="195"/>
                    </a:cxn>
                    <a:cxn ang="0">
                      <a:pos x="22" y="182"/>
                    </a:cxn>
                    <a:cxn ang="0">
                      <a:pos x="9" y="167"/>
                    </a:cxn>
                    <a:cxn ang="0">
                      <a:pos x="3" y="151"/>
                    </a:cxn>
                    <a:cxn ang="0">
                      <a:pos x="0" y="137"/>
                    </a:cxn>
                    <a:cxn ang="0">
                      <a:pos x="2" y="121"/>
                    </a:cxn>
                    <a:cxn ang="0">
                      <a:pos x="10" y="101"/>
                    </a:cxn>
                    <a:cxn ang="0">
                      <a:pos x="25" y="85"/>
                    </a:cxn>
                    <a:cxn ang="0">
                      <a:pos x="45" y="71"/>
                    </a:cxn>
                    <a:cxn ang="0">
                      <a:pos x="73" y="62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237" h="212">
                      <a:moveTo>
                        <a:pt x="29" y="3"/>
                      </a:moveTo>
                      <a:lnTo>
                        <a:pt x="67" y="10"/>
                      </a:lnTo>
                      <a:lnTo>
                        <a:pt x="66" y="0"/>
                      </a:lnTo>
                      <a:lnTo>
                        <a:pt x="112" y="11"/>
                      </a:lnTo>
                      <a:lnTo>
                        <a:pt x="112" y="0"/>
                      </a:lnTo>
                      <a:lnTo>
                        <a:pt x="161" y="0"/>
                      </a:lnTo>
                      <a:lnTo>
                        <a:pt x="160" y="11"/>
                      </a:lnTo>
                      <a:lnTo>
                        <a:pt x="219" y="0"/>
                      </a:lnTo>
                      <a:lnTo>
                        <a:pt x="148" y="60"/>
                      </a:lnTo>
                      <a:lnTo>
                        <a:pt x="155" y="60"/>
                      </a:lnTo>
                      <a:lnTo>
                        <a:pt x="163" y="62"/>
                      </a:lnTo>
                      <a:lnTo>
                        <a:pt x="172" y="64"/>
                      </a:lnTo>
                      <a:lnTo>
                        <a:pt x="180" y="67"/>
                      </a:lnTo>
                      <a:lnTo>
                        <a:pt x="189" y="71"/>
                      </a:lnTo>
                      <a:lnTo>
                        <a:pt x="197" y="75"/>
                      </a:lnTo>
                      <a:lnTo>
                        <a:pt x="205" y="80"/>
                      </a:lnTo>
                      <a:lnTo>
                        <a:pt x="212" y="85"/>
                      </a:lnTo>
                      <a:lnTo>
                        <a:pt x="217" y="90"/>
                      </a:lnTo>
                      <a:lnTo>
                        <a:pt x="222" y="97"/>
                      </a:lnTo>
                      <a:lnTo>
                        <a:pt x="227" y="103"/>
                      </a:lnTo>
                      <a:lnTo>
                        <a:pt x="231" y="111"/>
                      </a:lnTo>
                      <a:lnTo>
                        <a:pt x="234" y="118"/>
                      </a:lnTo>
                      <a:lnTo>
                        <a:pt x="235" y="125"/>
                      </a:lnTo>
                      <a:lnTo>
                        <a:pt x="236" y="134"/>
                      </a:lnTo>
                      <a:lnTo>
                        <a:pt x="235" y="144"/>
                      </a:lnTo>
                      <a:lnTo>
                        <a:pt x="233" y="151"/>
                      </a:lnTo>
                      <a:lnTo>
                        <a:pt x="231" y="158"/>
                      </a:lnTo>
                      <a:lnTo>
                        <a:pt x="228" y="164"/>
                      </a:lnTo>
                      <a:lnTo>
                        <a:pt x="224" y="170"/>
                      </a:lnTo>
                      <a:lnTo>
                        <a:pt x="218" y="177"/>
                      </a:lnTo>
                      <a:lnTo>
                        <a:pt x="210" y="185"/>
                      </a:lnTo>
                      <a:lnTo>
                        <a:pt x="201" y="192"/>
                      </a:lnTo>
                      <a:lnTo>
                        <a:pt x="193" y="197"/>
                      </a:lnTo>
                      <a:lnTo>
                        <a:pt x="185" y="200"/>
                      </a:lnTo>
                      <a:lnTo>
                        <a:pt x="177" y="204"/>
                      </a:lnTo>
                      <a:lnTo>
                        <a:pt x="170" y="206"/>
                      </a:lnTo>
                      <a:lnTo>
                        <a:pt x="161" y="208"/>
                      </a:lnTo>
                      <a:lnTo>
                        <a:pt x="155" y="210"/>
                      </a:lnTo>
                      <a:lnTo>
                        <a:pt x="145" y="210"/>
                      </a:lnTo>
                      <a:lnTo>
                        <a:pt x="136" y="211"/>
                      </a:lnTo>
                      <a:lnTo>
                        <a:pt x="96" y="211"/>
                      </a:lnTo>
                      <a:lnTo>
                        <a:pt x="88" y="210"/>
                      </a:lnTo>
                      <a:lnTo>
                        <a:pt x="78" y="209"/>
                      </a:lnTo>
                      <a:lnTo>
                        <a:pt x="65" y="206"/>
                      </a:lnTo>
                      <a:lnTo>
                        <a:pt x="53" y="201"/>
                      </a:lnTo>
                      <a:lnTo>
                        <a:pt x="40" y="195"/>
                      </a:lnTo>
                      <a:lnTo>
                        <a:pt x="30" y="188"/>
                      </a:lnTo>
                      <a:lnTo>
                        <a:pt x="22" y="182"/>
                      </a:lnTo>
                      <a:lnTo>
                        <a:pt x="15" y="175"/>
                      </a:lnTo>
                      <a:lnTo>
                        <a:pt x="9" y="167"/>
                      </a:lnTo>
                      <a:lnTo>
                        <a:pt x="5" y="157"/>
                      </a:lnTo>
                      <a:lnTo>
                        <a:pt x="3" y="151"/>
                      </a:lnTo>
                      <a:lnTo>
                        <a:pt x="1" y="144"/>
                      </a:lnTo>
                      <a:lnTo>
                        <a:pt x="0" y="137"/>
                      </a:lnTo>
                      <a:lnTo>
                        <a:pt x="1" y="131"/>
                      </a:lnTo>
                      <a:lnTo>
                        <a:pt x="2" y="121"/>
                      </a:lnTo>
                      <a:lnTo>
                        <a:pt x="5" y="112"/>
                      </a:lnTo>
                      <a:lnTo>
                        <a:pt x="10" y="101"/>
                      </a:lnTo>
                      <a:lnTo>
                        <a:pt x="17" y="93"/>
                      </a:lnTo>
                      <a:lnTo>
                        <a:pt x="25" y="85"/>
                      </a:lnTo>
                      <a:lnTo>
                        <a:pt x="35" y="77"/>
                      </a:lnTo>
                      <a:lnTo>
                        <a:pt x="45" y="71"/>
                      </a:lnTo>
                      <a:lnTo>
                        <a:pt x="59" y="65"/>
                      </a:lnTo>
                      <a:lnTo>
                        <a:pt x="73" y="62"/>
                      </a:lnTo>
                      <a:lnTo>
                        <a:pt x="83" y="60"/>
                      </a:lnTo>
                      <a:lnTo>
                        <a:pt x="29" y="3"/>
                      </a:lnTo>
                    </a:path>
                  </a:pathLst>
                </a:custGeom>
                <a:solidFill>
                  <a:schemeClr val="bg2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885" name="Rectangle 21"/>
                <p:cNvSpPr>
                  <a:spLocks noChangeArrowheads="1"/>
                </p:cNvSpPr>
                <p:nvPr/>
              </p:nvSpPr>
              <p:spPr bwMode="auto">
                <a:xfrm>
                  <a:off x="581" y="2662"/>
                  <a:ext cx="253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>
                      <a:solidFill>
                        <a:schemeClr val="bg1"/>
                      </a:solidFill>
                      <a:latin typeface="FranklinGothic" charset="0"/>
                    </a:rPr>
                    <a:t>D</a:t>
                  </a:r>
                </a:p>
              </p:txBody>
            </p:sp>
          </p:grpSp>
          <p:grpSp>
            <p:nvGrpSpPr>
              <p:cNvPr id="7" name="Group 22"/>
              <p:cNvGrpSpPr>
                <a:grpSpLocks/>
              </p:cNvGrpSpPr>
              <p:nvPr/>
            </p:nvGrpSpPr>
            <p:grpSpPr bwMode="auto">
              <a:xfrm>
                <a:off x="574" y="1633"/>
                <a:ext cx="255" cy="286"/>
                <a:chOff x="574" y="1633"/>
                <a:chExt cx="255" cy="286"/>
              </a:xfrm>
            </p:grpSpPr>
            <p:sp>
              <p:nvSpPr>
                <p:cNvPr id="2724887" name="Freeform 23"/>
                <p:cNvSpPr>
                  <a:spLocks/>
                </p:cNvSpPr>
                <p:nvPr/>
              </p:nvSpPr>
              <p:spPr bwMode="auto">
                <a:xfrm>
                  <a:off x="574" y="1677"/>
                  <a:ext cx="237" cy="211"/>
                </a:xfrm>
                <a:custGeom>
                  <a:avLst/>
                  <a:gdLst/>
                  <a:ahLst/>
                  <a:cxnLst>
                    <a:cxn ang="0">
                      <a:pos x="67" y="10"/>
                    </a:cxn>
                    <a:cxn ang="0">
                      <a:pos x="112" y="11"/>
                    </a:cxn>
                    <a:cxn ang="0">
                      <a:pos x="161" y="0"/>
                    </a:cxn>
                    <a:cxn ang="0">
                      <a:pos x="219" y="0"/>
                    </a:cxn>
                    <a:cxn ang="0">
                      <a:pos x="155" y="60"/>
                    </a:cxn>
                    <a:cxn ang="0">
                      <a:pos x="172" y="64"/>
                    </a:cxn>
                    <a:cxn ang="0">
                      <a:pos x="189" y="71"/>
                    </a:cxn>
                    <a:cxn ang="0">
                      <a:pos x="205" y="79"/>
                    </a:cxn>
                    <a:cxn ang="0">
                      <a:pos x="217" y="90"/>
                    </a:cxn>
                    <a:cxn ang="0">
                      <a:pos x="227" y="103"/>
                    </a:cxn>
                    <a:cxn ang="0">
                      <a:pos x="234" y="118"/>
                    </a:cxn>
                    <a:cxn ang="0">
                      <a:pos x="236" y="134"/>
                    </a:cxn>
                    <a:cxn ang="0">
                      <a:pos x="233" y="150"/>
                    </a:cxn>
                    <a:cxn ang="0">
                      <a:pos x="228" y="163"/>
                    </a:cxn>
                    <a:cxn ang="0">
                      <a:pos x="218" y="176"/>
                    </a:cxn>
                    <a:cxn ang="0">
                      <a:pos x="201" y="191"/>
                    </a:cxn>
                    <a:cxn ang="0">
                      <a:pos x="185" y="199"/>
                    </a:cxn>
                    <a:cxn ang="0">
                      <a:pos x="170" y="205"/>
                    </a:cxn>
                    <a:cxn ang="0">
                      <a:pos x="155" y="209"/>
                    </a:cxn>
                    <a:cxn ang="0">
                      <a:pos x="136" y="210"/>
                    </a:cxn>
                    <a:cxn ang="0">
                      <a:pos x="88" y="209"/>
                    </a:cxn>
                    <a:cxn ang="0">
                      <a:pos x="65" y="205"/>
                    </a:cxn>
                    <a:cxn ang="0">
                      <a:pos x="40" y="194"/>
                    </a:cxn>
                    <a:cxn ang="0">
                      <a:pos x="22" y="181"/>
                    </a:cxn>
                    <a:cxn ang="0">
                      <a:pos x="9" y="166"/>
                    </a:cxn>
                    <a:cxn ang="0">
                      <a:pos x="3" y="150"/>
                    </a:cxn>
                    <a:cxn ang="0">
                      <a:pos x="0" y="136"/>
                    </a:cxn>
                    <a:cxn ang="0">
                      <a:pos x="2" y="121"/>
                    </a:cxn>
                    <a:cxn ang="0">
                      <a:pos x="10" y="101"/>
                    </a:cxn>
                    <a:cxn ang="0">
                      <a:pos x="25" y="84"/>
                    </a:cxn>
                    <a:cxn ang="0">
                      <a:pos x="45" y="71"/>
                    </a:cxn>
                    <a:cxn ang="0">
                      <a:pos x="73" y="61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237" h="211">
                      <a:moveTo>
                        <a:pt x="29" y="3"/>
                      </a:moveTo>
                      <a:lnTo>
                        <a:pt x="67" y="10"/>
                      </a:lnTo>
                      <a:lnTo>
                        <a:pt x="66" y="0"/>
                      </a:lnTo>
                      <a:lnTo>
                        <a:pt x="112" y="11"/>
                      </a:lnTo>
                      <a:lnTo>
                        <a:pt x="112" y="0"/>
                      </a:lnTo>
                      <a:lnTo>
                        <a:pt x="161" y="0"/>
                      </a:lnTo>
                      <a:lnTo>
                        <a:pt x="160" y="11"/>
                      </a:lnTo>
                      <a:lnTo>
                        <a:pt x="219" y="0"/>
                      </a:lnTo>
                      <a:lnTo>
                        <a:pt x="148" y="59"/>
                      </a:lnTo>
                      <a:lnTo>
                        <a:pt x="155" y="60"/>
                      </a:lnTo>
                      <a:lnTo>
                        <a:pt x="163" y="61"/>
                      </a:lnTo>
                      <a:lnTo>
                        <a:pt x="172" y="64"/>
                      </a:lnTo>
                      <a:lnTo>
                        <a:pt x="180" y="66"/>
                      </a:lnTo>
                      <a:lnTo>
                        <a:pt x="189" y="71"/>
                      </a:lnTo>
                      <a:lnTo>
                        <a:pt x="197" y="74"/>
                      </a:lnTo>
                      <a:lnTo>
                        <a:pt x="205" y="79"/>
                      </a:lnTo>
                      <a:lnTo>
                        <a:pt x="212" y="85"/>
                      </a:lnTo>
                      <a:lnTo>
                        <a:pt x="217" y="90"/>
                      </a:lnTo>
                      <a:lnTo>
                        <a:pt x="222" y="96"/>
                      </a:lnTo>
                      <a:lnTo>
                        <a:pt x="227" y="103"/>
                      </a:lnTo>
                      <a:lnTo>
                        <a:pt x="231" y="111"/>
                      </a:lnTo>
                      <a:lnTo>
                        <a:pt x="234" y="118"/>
                      </a:lnTo>
                      <a:lnTo>
                        <a:pt x="235" y="124"/>
                      </a:lnTo>
                      <a:lnTo>
                        <a:pt x="236" y="134"/>
                      </a:lnTo>
                      <a:lnTo>
                        <a:pt x="235" y="143"/>
                      </a:lnTo>
                      <a:lnTo>
                        <a:pt x="233" y="150"/>
                      </a:lnTo>
                      <a:lnTo>
                        <a:pt x="231" y="157"/>
                      </a:lnTo>
                      <a:lnTo>
                        <a:pt x="228" y="163"/>
                      </a:lnTo>
                      <a:lnTo>
                        <a:pt x="224" y="169"/>
                      </a:lnTo>
                      <a:lnTo>
                        <a:pt x="218" y="176"/>
                      </a:lnTo>
                      <a:lnTo>
                        <a:pt x="210" y="184"/>
                      </a:lnTo>
                      <a:lnTo>
                        <a:pt x="201" y="191"/>
                      </a:lnTo>
                      <a:lnTo>
                        <a:pt x="193" y="196"/>
                      </a:lnTo>
                      <a:lnTo>
                        <a:pt x="185" y="199"/>
                      </a:lnTo>
                      <a:lnTo>
                        <a:pt x="177" y="203"/>
                      </a:lnTo>
                      <a:lnTo>
                        <a:pt x="170" y="205"/>
                      </a:lnTo>
                      <a:lnTo>
                        <a:pt x="161" y="207"/>
                      </a:lnTo>
                      <a:lnTo>
                        <a:pt x="155" y="209"/>
                      </a:lnTo>
                      <a:lnTo>
                        <a:pt x="145" y="209"/>
                      </a:lnTo>
                      <a:lnTo>
                        <a:pt x="136" y="210"/>
                      </a:lnTo>
                      <a:lnTo>
                        <a:pt x="96" y="210"/>
                      </a:lnTo>
                      <a:lnTo>
                        <a:pt x="88" y="209"/>
                      </a:lnTo>
                      <a:lnTo>
                        <a:pt x="78" y="208"/>
                      </a:lnTo>
                      <a:lnTo>
                        <a:pt x="65" y="205"/>
                      </a:lnTo>
                      <a:lnTo>
                        <a:pt x="53" y="200"/>
                      </a:lnTo>
                      <a:lnTo>
                        <a:pt x="40" y="194"/>
                      </a:lnTo>
                      <a:lnTo>
                        <a:pt x="30" y="187"/>
                      </a:lnTo>
                      <a:lnTo>
                        <a:pt x="22" y="181"/>
                      </a:lnTo>
                      <a:lnTo>
                        <a:pt x="15" y="174"/>
                      </a:lnTo>
                      <a:lnTo>
                        <a:pt x="9" y="166"/>
                      </a:lnTo>
                      <a:lnTo>
                        <a:pt x="5" y="156"/>
                      </a:lnTo>
                      <a:lnTo>
                        <a:pt x="3" y="150"/>
                      </a:lnTo>
                      <a:lnTo>
                        <a:pt x="1" y="144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2" y="121"/>
                      </a:lnTo>
                      <a:lnTo>
                        <a:pt x="5" y="111"/>
                      </a:lnTo>
                      <a:lnTo>
                        <a:pt x="10" y="101"/>
                      </a:lnTo>
                      <a:lnTo>
                        <a:pt x="17" y="92"/>
                      </a:lnTo>
                      <a:lnTo>
                        <a:pt x="25" y="84"/>
                      </a:lnTo>
                      <a:lnTo>
                        <a:pt x="35" y="76"/>
                      </a:lnTo>
                      <a:lnTo>
                        <a:pt x="45" y="71"/>
                      </a:lnTo>
                      <a:lnTo>
                        <a:pt x="59" y="65"/>
                      </a:lnTo>
                      <a:lnTo>
                        <a:pt x="73" y="61"/>
                      </a:lnTo>
                      <a:lnTo>
                        <a:pt x="83" y="59"/>
                      </a:lnTo>
                      <a:lnTo>
                        <a:pt x="29" y="3"/>
                      </a:lnTo>
                    </a:path>
                  </a:pathLst>
                </a:custGeom>
                <a:solidFill>
                  <a:schemeClr val="bg2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888" name="Rectangle 24"/>
                <p:cNvSpPr>
                  <a:spLocks noChangeArrowheads="1"/>
                </p:cNvSpPr>
                <p:nvPr/>
              </p:nvSpPr>
              <p:spPr bwMode="auto">
                <a:xfrm>
                  <a:off x="576" y="1633"/>
                  <a:ext cx="253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>
                      <a:solidFill>
                        <a:schemeClr val="bg1"/>
                      </a:solidFill>
                      <a:latin typeface="FranklinGothic" charset="0"/>
                    </a:rPr>
                    <a:t>A</a:t>
                  </a:r>
                </a:p>
              </p:txBody>
            </p:sp>
          </p:grpSp>
          <p:sp>
            <p:nvSpPr>
              <p:cNvPr id="2724889" name="Line 25"/>
              <p:cNvSpPr>
                <a:spLocks noChangeShapeType="1"/>
              </p:cNvSpPr>
              <p:nvPr/>
            </p:nvSpPr>
            <p:spPr bwMode="auto">
              <a:xfrm flipH="1">
                <a:off x="1424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890" name="Line 26"/>
              <p:cNvSpPr>
                <a:spLocks noChangeShapeType="1"/>
              </p:cNvSpPr>
              <p:nvPr/>
            </p:nvSpPr>
            <p:spPr bwMode="auto">
              <a:xfrm flipH="1">
                <a:off x="1709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891" name="Line 27"/>
              <p:cNvSpPr>
                <a:spLocks noChangeShapeType="1"/>
              </p:cNvSpPr>
              <p:nvPr/>
            </p:nvSpPr>
            <p:spPr bwMode="auto">
              <a:xfrm flipH="1">
                <a:off x="1993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892" name="AutoShape 28"/>
              <p:cNvSpPr>
                <a:spLocks noChangeArrowheads="1"/>
              </p:cNvSpPr>
              <p:nvPr/>
            </p:nvSpPr>
            <p:spPr bwMode="auto">
              <a:xfrm>
                <a:off x="1199" y="2015"/>
                <a:ext cx="208" cy="259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893" name="AutoShape 29"/>
              <p:cNvSpPr>
                <a:spLocks noChangeArrowheads="1"/>
              </p:cNvSpPr>
              <p:nvPr/>
            </p:nvSpPr>
            <p:spPr bwMode="auto">
              <a:xfrm>
                <a:off x="1250" y="1963"/>
                <a:ext cx="157" cy="46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894" name="AutoShape 30"/>
              <p:cNvSpPr>
                <a:spLocks noChangeArrowheads="1"/>
              </p:cNvSpPr>
              <p:nvPr/>
            </p:nvSpPr>
            <p:spPr bwMode="auto">
              <a:xfrm>
                <a:off x="1241" y="2035"/>
                <a:ext cx="107" cy="15"/>
              </a:xfrm>
              <a:prstGeom prst="parallelogram">
                <a:avLst>
                  <a:gd name="adj" fmla="val 178300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1715" y="1998"/>
                <a:ext cx="201" cy="257"/>
                <a:chOff x="1715" y="1998"/>
                <a:chExt cx="201" cy="257"/>
              </a:xfrm>
            </p:grpSpPr>
            <p:sp>
              <p:nvSpPr>
                <p:cNvPr id="2724896" name="Freeform 32"/>
                <p:cNvSpPr>
                  <a:spLocks/>
                </p:cNvSpPr>
                <p:nvPr/>
              </p:nvSpPr>
              <p:spPr bwMode="auto">
                <a:xfrm>
                  <a:off x="1844" y="2117"/>
                  <a:ext cx="60" cy="138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59" y="0"/>
                    </a:cxn>
                    <a:cxn ang="0">
                      <a:pos x="16" y="137"/>
                    </a:cxn>
                    <a:cxn ang="0">
                      <a:pos x="0" y="137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60" h="138">
                      <a:moveTo>
                        <a:pt x="43" y="0"/>
                      </a:moveTo>
                      <a:lnTo>
                        <a:pt x="59" y="0"/>
                      </a:lnTo>
                      <a:lnTo>
                        <a:pt x="16" y="137"/>
                      </a:lnTo>
                      <a:lnTo>
                        <a:pt x="0" y="137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39FD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897" name="Rectangle 33"/>
                <p:cNvSpPr>
                  <a:spLocks noChangeArrowheads="1"/>
                </p:cNvSpPr>
                <p:nvPr/>
              </p:nvSpPr>
              <p:spPr bwMode="auto">
                <a:xfrm>
                  <a:off x="1840" y="2117"/>
                  <a:ext cx="76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898" name="Rectangle 34"/>
                <p:cNvSpPr>
                  <a:spLocks noChangeArrowheads="1"/>
                </p:cNvSpPr>
                <p:nvPr/>
              </p:nvSpPr>
              <p:spPr bwMode="auto">
                <a:xfrm>
                  <a:off x="1846" y="2175"/>
                  <a:ext cx="57" cy="11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899" name="Rectangle 35"/>
                <p:cNvSpPr>
                  <a:spLocks noChangeArrowheads="1"/>
                </p:cNvSpPr>
                <p:nvPr/>
              </p:nvSpPr>
              <p:spPr bwMode="auto">
                <a:xfrm>
                  <a:off x="1715" y="2175"/>
                  <a:ext cx="75" cy="7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00" name="Oval 36"/>
                <p:cNvSpPr>
                  <a:spLocks noChangeArrowheads="1"/>
                </p:cNvSpPr>
                <p:nvPr/>
              </p:nvSpPr>
              <p:spPr bwMode="auto">
                <a:xfrm>
                  <a:off x="1774" y="1998"/>
                  <a:ext cx="22" cy="26"/>
                </a:xfrm>
                <a:prstGeom prst="ellipse">
                  <a:avLst/>
                </a:prstGeom>
                <a:solidFill>
                  <a:srgbClr val="F39FD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01" name="Freeform 37"/>
                <p:cNvSpPr>
                  <a:spLocks/>
                </p:cNvSpPr>
                <p:nvPr/>
              </p:nvSpPr>
              <p:spPr bwMode="auto">
                <a:xfrm>
                  <a:off x="1715" y="2043"/>
                  <a:ext cx="138" cy="212"/>
                </a:xfrm>
                <a:custGeom>
                  <a:avLst/>
                  <a:gdLst/>
                  <a:ahLst/>
                  <a:cxnLst>
                    <a:cxn ang="0">
                      <a:pos x="1" y="98"/>
                    </a:cxn>
                    <a:cxn ang="0">
                      <a:pos x="1" y="100"/>
                    </a:cxn>
                    <a:cxn ang="0">
                      <a:pos x="0" y="104"/>
                    </a:cxn>
                    <a:cxn ang="0">
                      <a:pos x="0" y="107"/>
                    </a:cxn>
                    <a:cxn ang="0">
                      <a:pos x="1" y="111"/>
                    </a:cxn>
                    <a:cxn ang="0">
                      <a:pos x="3" y="114"/>
                    </a:cxn>
                    <a:cxn ang="0">
                      <a:pos x="6" y="116"/>
                    </a:cxn>
                    <a:cxn ang="0">
                      <a:pos x="9" y="118"/>
                    </a:cxn>
                    <a:cxn ang="0">
                      <a:pos x="11" y="119"/>
                    </a:cxn>
                    <a:cxn ang="0">
                      <a:pos x="15" y="119"/>
                    </a:cxn>
                    <a:cxn ang="0">
                      <a:pos x="89" y="211"/>
                    </a:cxn>
                    <a:cxn ang="0">
                      <a:pos x="113" y="101"/>
                    </a:cxn>
                    <a:cxn ang="0">
                      <a:pos x="113" y="99"/>
                    </a:cxn>
                    <a:cxn ang="0">
                      <a:pos x="111" y="97"/>
                    </a:cxn>
                    <a:cxn ang="0">
                      <a:pos x="109" y="95"/>
                    </a:cxn>
                    <a:cxn ang="0">
                      <a:pos x="108" y="94"/>
                    </a:cxn>
                    <a:cxn ang="0">
                      <a:pos x="105" y="93"/>
                    </a:cxn>
                    <a:cxn ang="0">
                      <a:pos x="102" y="92"/>
                    </a:cxn>
                    <a:cxn ang="0">
                      <a:pos x="100" y="92"/>
                    </a:cxn>
                    <a:cxn ang="0">
                      <a:pos x="97" y="92"/>
                    </a:cxn>
                    <a:cxn ang="0">
                      <a:pos x="66" y="54"/>
                    </a:cxn>
                    <a:cxn ang="0">
                      <a:pos x="127" y="67"/>
                    </a:cxn>
                    <a:cxn ang="0">
                      <a:pos x="130" y="66"/>
                    </a:cxn>
                    <a:cxn ang="0">
                      <a:pos x="131" y="65"/>
                    </a:cxn>
                    <a:cxn ang="0">
                      <a:pos x="134" y="63"/>
                    </a:cxn>
                    <a:cxn ang="0">
                      <a:pos x="136" y="62"/>
                    </a:cxn>
                    <a:cxn ang="0">
                      <a:pos x="136" y="59"/>
                    </a:cxn>
                    <a:cxn ang="0">
                      <a:pos x="137" y="56"/>
                    </a:cxn>
                    <a:cxn ang="0">
                      <a:pos x="136" y="53"/>
                    </a:cxn>
                    <a:cxn ang="0">
                      <a:pos x="135" y="50"/>
                    </a:cxn>
                    <a:cxn ang="0">
                      <a:pos x="133" y="49"/>
                    </a:cxn>
                    <a:cxn ang="0">
                      <a:pos x="131" y="47"/>
                    </a:cxn>
                    <a:cxn ang="0">
                      <a:pos x="128" y="46"/>
                    </a:cxn>
                    <a:cxn ang="0">
                      <a:pos x="87" y="46"/>
                    </a:cxn>
                    <a:cxn ang="0">
                      <a:pos x="80" y="30"/>
                    </a:cxn>
                    <a:cxn ang="0">
                      <a:pos x="80" y="26"/>
                    </a:cxn>
                    <a:cxn ang="0">
                      <a:pos x="81" y="22"/>
                    </a:cxn>
                    <a:cxn ang="0">
                      <a:pos x="81" y="17"/>
                    </a:cxn>
                    <a:cxn ang="0">
                      <a:pos x="80" y="14"/>
                    </a:cxn>
                    <a:cxn ang="0">
                      <a:pos x="78" y="11"/>
                    </a:cxn>
                    <a:cxn ang="0">
                      <a:pos x="76" y="7"/>
                    </a:cxn>
                    <a:cxn ang="0">
                      <a:pos x="73" y="5"/>
                    </a:cxn>
                    <a:cxn ang="0">
                      <a:pos x="70" y="2"/>
                    </a:cxn>
                    <a:cxn ang="0">
                      <a:pos x="66" y="1"/>
                    </a:cxn>
                    <a:cxn ang="0">
                      <a:pos x="62" y="0"/>
                    </a:cxn>
                    <a:cxn ang="0">
                      <a:pos x="57" y="0"/>
                    </a:cxn>
                    <a:cxn ang="0">
                      <a:pos x="53" y="1"/>
                    </a:cxn>
                    <a:cxn ang="0">
                      <a:pos x="49" y="2"/>
                    </a:cxn>
                    <a:cxn ang="0">
                      <a:pos x="45" y="4"/>
                    </a:cxn>
                    <a:cxn ang="0">
                      <a:pos x="42" y="8"/>
                    </a:cxn>
                    <a:cxn ang="0">
                      <a:pos x="39" y="12"/>
                    </a:cxn>
                    <a:cxn ang="0">
                      <a:pos x="37" y="16"/>
                    </a:cxn>
                  </a:cxnLst>
                  <a:rect l="0" t="0" r="r" b="b"/>
                  <a:pathLst>
                    <a:path w="138" h="212">
                      <a:moveTo>
                        <a:pt x="37" y="16"/>
                      </a:moveTo>
                      <a:lnTo>
                        <a:pt x="1" y="98"/>
                      </a:lnTo>
                      <a:lnTo>
                        <a:pt x="1" y="99"/>
                      </a:lnTo>
                      <a:lnTo>
                        <a:pt x="1" y="100"/>
                      </a:lnTo>
                      <a:lnTo>
                        <a:pt x="0" y="101"/>
                      </a:lnTo>
                      <a:lnTo>
                        <a:pt x="0" y="104"/>
                      </a:lnTo>
                      <a:lnTo>
                        <a:pt x="0" y="105"/>
                      </a:lnTo>
                      <a:lnTo>
                        <a:pt x="0" y="107"/>
                      </a:lnTo>
                      <a:lnTo>
                        <a:pt x="1" y="109"/>
                      </a:lnTo>
                      <a:lnTo>
                        <a:pt x="1" y="111"/>
                      </a:lnTo>
                      <a:lnTo>
                        <a:pt x="2" y="112"/>
                      </a:lnTo>
                      <a:lnTo>
                        <a:pt x="3" y="114"/>
                      </a:lnTo>
                      <a:lnTo>
                        <a:pt x="4" y="115"/>
                      </a:lnTo>
                      <a:lnTo>
                        <a:pt x="6" y="116"/>
                      </a:lnTo>
                      <a:lnTo>
                        <a:pt x="7" y="117"/>
                      </a:lnTo>
                      <a:lnTo>
                        <a:pt x="9" y="118"/>
                      </a:lnTo>
                      <a:lnTo>
                        <a:pt x="10" y="118"/>
                      </a:lnTo>
                      <a:lnTo>
                        <a:pt x="11" y="119"/>
                      </a:lnTo>
                      <a:lnTo>
                        <a:pt x="13" y="119"/>
                      </a:lnTo>
                      <a:lnTo>
                        <a:pt x="15" y="119"/>
                      </a:lnTo>
                      <a:lnTo>
                        <a:pt x="89" y="119"/>
                      </a:lnTo>
                      <a:lnTo>
                        <a:pt x="89" y="211"/>
                      </a:lnTo>
                      <a:lnTo>
                        <a:pt x="113" y="211"/>
                      </a:lnTo>
                      <a:lnTo>
                        <a:pt x="113" y="101"/>
                      </a:lnTo>
                      <a:lnTo>
                        <a:pt x="113" y="100"/>
                      </a:lnTo>
                      <a:lnTo>
                        <a:pt x="113" y="99"/>
                      </a:lnTo>
                      <a:lnTo>
                        <a:pt x="112" y="98"/>
                      </a:lnTo>
                      <a:lnTo>
                        <a:pt x="111" y="97"/>
                      </a:lnTo>
                      <a:lnTo>
                        <a:pt x="111" y="96"/>
                      </a:lnTo>
                      <a:lnTo>
                        <a:pt x="109" y="95"/>
                      </a:lnTo>
                      <a:lnTo>
                        <a:pt x="109" y="95"/>
                      </a:lnTo>
                      <a:lnTo>
                        <a:pt x="108" y="94"/>
                      </a:lnTo>
                      <a:lnTo>
                        <a:pt x="106" y="93"/>
                      </a:lnTo>
                      <a:lnTo>
                        <a:pt x="105" y="93"/>
                      </a:lnTo>
                      <a:lnTo>
                        <a:pt x="104" y="93"/>
                      </a:lnTo>
                      <a:lnTo>
                        <a:pt x="102" y="92"/>
                      </a:lnTo>
                      <a:lnTo>
                        <a:pt x="101" y="92"/>
                      </a:lnTo>
                      <a:lnTo>
                        <a:pt x="100" y="92"/>
                      </a:lnTo>
                      <a:lnTo>
                        <a:pt x="98" y="92"/>
                      </a:lnTo>
                      <a:lnTo>
                        <a:pt x="97" y="92"/>
                      </a:lnTo>
                      <a:lnTo>
                        <a:pt x="54" y="90"/>
                      </a:lnTo>
                      <a:lnTo>
                        <a:pt x="66" y="54"/>
                      </a:lnTo>
                      <a:lnTo>
                        <a:pt x="75" y="67"/>
                      </a:lnTo>
                      <a:lnTo>
                        <a:pt x="127" y="67"/>
                      </a:lnTo>
                      <a:lnTo>
                        <a:pt x="128" y="66"/>
                      </a:lnTo>
                      <a:lnTo>
                        <a:pt x="130" y="66"/>
                      </a:lnTo>
                      <a:lnTo>
                        <a:pt x="131" y="65"/>
                      </a:lnTo>
                      <a:lnTo>
                        <a:pt x="131" y="65"/>
                      </a:lnTo>
                      <a:lnTo>
                        <a:pt x="133" y="64"/>
                      </a:lnTo>
                      <a:lnTo>
                        <a:pt x="134" y="63"/>
                      </a:lnTo>
                      <a:lnTo>
                        <a:pt x="135" y="62"/>
                      </a:lnTo>
                      <a:lnTo>
                        <a:pt x="136" y="62"/>
                      </a:lnTo>
                      <a:lnTo>
                        <a:pt x="136" y="60"/>
                      </a:lnTo>
                      <a:lnTo>
                        <a:pt x="136" y="59"/>
                      </a:lnTo>
                      <a:lnTo>
                        <a:pt x="137" y="58"/>
                      </a:lnTo>
                      <a:lnTo>
                        <a:pt x="137" y="56"/>
                      </a:lnTo>
                      <a:lnTo>
                        <a:pt x="137" y="54"/>
                      </a:lnTo>
                      <a:lnTo>
                        <a:pt x="136" y="53"/>
                      </a:lnTo>
                      <a:lnTo>
                        <a:pt x="136" y="52"/>
                      </a:lnTo>
                      <a:lnTo>
                        <a:pt x="135" y="50"/>
                      </a:lnTo>
                      <a:lnTo>
                        <a:pt x="134" y="49"/>
                      </a:lnTo>
                      <a:lnTo>
                        <a:pt x="133" y="49"/>
                      </a:lnTo>
                      <a:lnTo>
                        <a:pt x="132" y="47"/>
                      </a:lnTo>
                      <a:lnTo>
                        <a:pt x="131" y="47"/>
                      </a:lnTo>
                      <a:lnTo>
                        <a:pt x="130" y="46"/>
                      </a:lnTo>
                      <a:lnTo>
                        <a:pt x="128" y="46"/>
                      </a:lnTo>
                      <a:lnTo>
                        <a:pt x="127" y="46"/>
                      </a:lnTo>
                      <a:lnTo>
                        <a:pt x="87" y="46"/>
                      </a:lnTo>
                      <a:lnTo>
                        <a:pt x="78" y="31"/>
                      </a:lnTo>
                      <a:lnTo>
                        <a:pt x="80" y="30"/>
                      </a:lnTo>
                      <a:lnTo>
                        <a:pt x="80" y="28"/>
                      </a:lnTo>
                      <a:lnTo>
                        <a:pt x="80" y="26"/>
                      </a:lnTo>
                      <a:lnTo>
                        <a:pt x="81" y="24"/>
                      </a:lnTo>
                      <a:lnTo>
                        <a:pt x="81" y="22"/>
                      </a:lnTo>
                      <a:lnTo>
                        <a:pt x="81" y="20"/>
                      </a:lnTo>
                      <a:lnTo>
                        <a:pt x="81" y="17"/>
                      </a:lnTo>
                      <a:lnTo>
                        <a:pt x="80" y="16"/>
                      </a:lnTo>
                      <a:lnTo>
                        <a:pt x="80" y="14"/>
                      </a:lnTo>
                      <a:lnTo>
                        <a:pt x="79" y="12"/>
                      </a:lnTo>
                      <a:lnTo>
                        <a:pt x="78" y="11"/>
                      </a:lnTo>
                      <a:lnTo>
                        <a:pt x="77" y="9"/>
                      </a:lnTo>
                      <a:lnTo>
                        <a:pt x="76" y="7"/>
                      </a:lnTo>
                      <a:lnTo>
                        <a:pt x="75" y="6"/>
                      </a:lnTo>
                      <a:lnTo>
                        <a:pt x="73" y="5"/>
                      </a:lnTo>
                      <a:lnTo>
                        <a:pt x="72" y="4"/>
                      </a:lnTo>
                      <a:lnTo>
                        <a:pt x="70" y="2"/>
                      </a:lnTo>
                      <a:lnTo>
                        <a:pt x="68" y="2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2" y="0"/>
                      </a:lnTo>
                      <a:lnTo>
                        <a:pt x="60" y="0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3" y="1"/>
                      </a:lnTo>
                      <a:lnTo>
                        <a:pt x="51" y="1"/>
                      </a:lnTo>
                      <a:lnTo>
                        <a:pt x="49" y="2"/>
                      </a:lnTo>
                      <a:lnTo>
                        <a:pt x="47" y="3"/>
                      </a:lnTo>
                      <a:lnTo>
                        <a:pt x="45" y="4"/>
                      </a:lnTo>
                      <a:lnTo>
                        <a:pt x="43" y="6"/>
                      </a:lnTo>
                      <a:lnTo>
                        <a:pt x="42" y="8"/>
                      </a:lnTo>
                      <a:lnTo>
                        <a:pt x="40" y="9"/>
                      </a:lnTo>
                      <a:lnTo>
                        <a:pt x="39" y="12"/>
                      </a:lnTo>
                      <a:lnTo>
                        <a:pt x="38" y="14"/>
                      </a:lnTo>
                      <a:lnTo>
                        <a:pt x="37" y="16"/>
                      </a:lnTo>
                    </a:path>
                  </a:pathLst>
                </a:custGeom>
                <a:solidFill>
                  <a:srgbClr val="F39FD1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4902" name="Freeform 38"/>
              <p:cNvSpPr>
                <a:spLocks/>
              </p:cNvSpPr>
              <p:nvPr/>
            </p:nvSpPr>
            <p:spPr bwMode="auto">
              <a:xfrm>
                <a:off x="1977" y="1973"/>
                <a:ext cx="200" cy="292"/>
              </a:xfrm>
              <a:custGeom>
                <a:avLst/>
                <a:gdLst/>
                <a:ahLst/>
                <a:cxnLst>
                  <a:cxn ang="0">
                    <a:pos x="199" y="263"/>
                  </a:cxn>
                  <a:cxn ang="0">
                    <a:pos x="184" y="263"/>
                  </a:cxn>
                  <a:cxn ang="0">
                    <a:pos x="158" y="230"/>
                  </a:cxn>
                  <a:cxn ang="0">
                    <a:pos x="121" y="169"/>
                  </a:cxn>
                  <a:cxn ang="0">
                    <a:pos x="111" y="142"/>
                  </a:cxn>
                  <a:cxn ang="0">
                    <a:pos x="114" y="123"/>
                  </a:cxn>
                  <a:cxn ang="0">
                    <a:pos x="123" y="119"/>
                  </a:cxn>
                  <a:cxn ang="0">
                    <a:pos x="136" y="129"/>
                  </a:cxn>
                  <a:cxn ang="0">
                    <a:pos x="155" y="140"/>
                  </a:cxn>
                  <a:cxn ang="0">
                    <a:pos x="164" y="140"/>
                  </a:cxn>
                  <a:cxn ang="0">
                    <a:pos x="165" y="134"/>
                  </a:cxn>
                  <a:cxn ang="0">
                    <a:pos x="156" y="123"/>
                  </a:cxn>
                  <a:cxn ang="0">
                    <a:pos x="135" y="108"/>
                  </a:cxn>
                  <a:cxn ang="0">
                    <a:pos x="126" y="87"/>
                  </a:cxn>
                  <a:cxn ang="0">
                    <a:pos x="123" y="69"/>
                  </a:cxn>
                  <a:cxn ang="0">
                    <a:pos x="113" y="56"/>
                  </a:cxn>
                  <a:cxn ang="0">
                    <a:pos x="109" y="48"/>
                  </a:cxn>
                  <a:cxn ang="0">
                    <a:pos x="114" y="36"/>
                  </a:cxn>
                  <a:cxn ang="0">
                    <a:pos x="119" y="24"/>
                  </a:cxn>
                  <a:cxn ang="0">
                    <a:pos x="115" y="9"/>
                  </a:cxn>
                  <a:cxn ang="0">
                    <a:pos x="105" y="1"/>
                  </a:cxn>
                  <a:cxn ang="0">
                    <a:pos x="90" y="3"/>
                  </a:cxn>
                  <a:cxn ang="0">
                    <a:pos x="84" y="13"/>
                  </a:cxn>
                  <a:cxn ang="0">
                    <a:pos x="84" y="23"/>
                  </a:cxn>
                  <a:cxn ang="0">
                    <a:pos x="88" y="35"/>
                  </a:cxn>
                  <a:cxn ang="0">
                    <a:pos x="88" y="46"/>
                  </a:cxn>
                  <a:cxn ang="0">
                    <a:pos x="78" y="56"/>
                  </a:cxn>
                  <a:cxn ang="0">
                    <a:pos x="65" y="64"/>
                  </a:cxn>
                  <a:cxn ang="0">
                    <a:pos x="55" y="75"/>
                  </a:cxn>
                  <a:cxn ang="0">
                    <a:pos x="46" y="99"/>
                  </a:cxn>
                  <a:cxn ang="0">
                    <a:pos x="41" y="122"/>
                  </a:cxn>
                  <a:cxn ang="0">
                    <a:pos x="40" y="146"/>
                  </a:cxn>
                  <a:cxn ang="0">
                    <a:pos x="41" y="158"/>
                  </a:cxn>
                  <a:cxn ang="0">
                    <a:pos x="49" y="162"/>
                  </a:cxn>
                  <a:cxn ang="0">
                    <a:pos x="53" y="158"/>
                  </a:cxn>
                  <a:cxn ang="0">
                    <a:pos x="53" y="133"/>
                  </a:cxn>
                  <a:cxn ang="0">
                    <a:pos x="55" y="117"/>
                  </a:cxn>
                  <a:cxn ang="0">
                    <a:pos x="64" y="109"/>
                  </a:cxn>
                  <a:cxn ang="0">
                    <a:pos x="70" y="114"/>
                  </a:cxn>
                  <a:cxn ang="0">
                    <a:pos x="68" y="140"/>
                  </a:cxn>
                  <a:cxn ang="0">
                    <a:pos x="61" y="167"/>
                  </a:cxn>
                  <a:cxn ang="0">
                    <a:pos x="53" y="197"/>
                  </a:cxn>
                  <a:cxn ang="0">
                    <a:pos x="33" y="226"/>
                  </a:cxn>
                  <a:cxn ang="0">
                    <a:pos x="8" y="256"/>
                  </a:cxn>
                  <a:cxn ang="0">
                    <a:pos x="0" y="272"/>
                  </a:cxn>
                  <a:cxn ang="0">
                    <a:pos x="19" y="291"/>
                  </a:cxn>
                  <a:cxn ang="0">
                    <a:pos x="33" y="288"/>
                  </a:cxn>
                  <a:cxn ang="0">
                    <a:pos x="23" y="276"/>
                  </a:cxn>
                  <a:cxn ang="0">
                    <a:pos x="30" y="260"/>
                  </a:cxn>
                  <a:cxn ang="0">
                    <a:pos x="61" y="223"/>
                  </a:cxn>
                  <a:cxn ang="0">
                    <a:pos x="84" y="197"/>
                  </a:cxn>
                  <a:cxn ang="0">
                    <a:pos x="95" y="191"/>
                  </a:cxn>
                  <a:cxn ang="0">
                    <a:pos x="109" y="199"/>
                  </a:cxn>
                  <a:cxn ang="0">
                    <a:pos x="141" y="243"/>
                  </a:cxn>
                  <a:cxn ang="0">
                    <a:pos x="168" y="281"/>
                  </a:cxn>
                  <a:cxn ang="0">
                    <a:pos x="178" y="283"/>
                  </a:cxn>
                  <a:cxn ang="0">
                    <a:pos x="191" y="273"/>
                  </a:cxn>
                </a:cxnLst>
                <a:rect l="0" t="0" r="r" b="b"/>
                <a:pathLst>
                  <a:path w="200" h="292">
                    <a:moveTo>
                      <a:pt x="198" y="268"/>
                    </a:moveTo>
                    <a:lnTo>
                      <a:pt x="199" y="263"/>
                    </a:lnTo>
                    <a:lnTo>
                      <a:pt x="191" y="265"/>
                    </a:lnTo>
                    <a:lnTo>
                      <a:pt x="184" y="263"/>
                    </a:lnTo>
                    <a:lnTo>
                      <a:pt x="174" y="256"/>
                    </a:lnTo>
                    <a:lnTo>
                      <a:pt x="158" y="230"/>
                    </a:lnTo>
                    <a:lnTo>
                      <a:pt x="134" y="191"/>
                    </a:lnTo>
                    <a:lnTo>
                      <a:pt x="121" y="169"/>
                    </a:lnTo>
                    <a:lnTo>
                      <a:pt x="113" y="152"/>
                    </a:lnTo>
                    <a:lnTo>
                      <a:pt x="111" y="142"/>
                    </a:lnTo>
                    <a:lnTo>
                      <a:pt x="111" y="130"/>
                    </a:lnTo>
                    <a:lnTo>
                      <a:pt x="114" y="123"/>
                    </a:lnTo>
                    <a:lnTo>
                      <a:pt x="119" y="119"/>
                    </a:lnTo>
                    <a:lnTo>
                      <a:pt x="123" y="119"/>
                    </a:lnTo>
                    <a:lnTo>
                      <a:pt x="128" y="122"/>
                    </a:lnTo>
                    <a:lnTo>
                      <a:pt x="136" y="129"/>
                    </a:lnTo>
                    <a:lnTo>
                      <a:pt x="148" y="137"/>
                    </a:lnTo>
                    <a:lnTo>
                      <a:pt x="155" y="140"/>
                    </a:lnTo>
                    <a:lnTo>
                      <a:pt x="160" y="142"/>
                    </a:lnTo>
                    <a:lnTo>
                      <a:pt x="164" y="140"/>
                    </a:lnTo>
                    <a:lnTo>
                      <a:pt x="166" y="137"/>
                    </a:lnTo>
                    <a:lnTo>
                      <a:pt x="165" y="134"/>
                    </a:lnTo>
                    <a:lnTo>
                      <a:pt x="164" y="130"/>
                    </a:lnTo>
                    <a:lnTo>
                      <a:pt x="156" y="123"/>
                    </a:lnTo>
                    <a:lnTo>
                      <a:pt x="143" y="114"/>
                    </a:lnTo>
                    <a:lnTo>
                      <a:pt x="135" y="108"/>
                    </a:lnTo>
                    <a:lnTo>
                      <a:pt x="130" y="99"/>
                    </a:lnTo>
                    <a:lnTo>
                      <a:pt x="126" y="87"/>
                    </a:lnTo>
                    <a:lnTo>
                      <a:pt x="125" y="74"/>
                    </a:lnTo>
                    <a:lnTo>
                      <a:pt x="123" y="69"/>
                    </a:lnTo>
                    <a:lnTo>
                      <a:pt x="119" y="63"/>
                    </a:lnTo>
                    <a:lnTo>
                      <a:pt x="113" y="56"/>
                    </a:lnTo>
                    <a:lnTo>
                      <a:pt x="109" y="53"/>
                    </a:lnTo>
                    <a:lnTo>
                      <a:pt x="109" y="48"/>
                    </a:lnTo>
                    <a:lnTo>
                      <a:pt x="111" y="40"/>
                    </a:lnTo>
                    <a:lnTo>
                      <a:pt x="114" y="36"/>
                    </a:lnTo>
                    <a:lnTo>
                      <a:pt x="116" y="31"/>
                    </a:lnTo>
                    <a:lnTo>
                      <a:pt x="119" y="24"/>
                    </a:lnTo>
                    <a:lnTo>
                      <a:pt x="116" y="15"/>
                    </a:lnTo>
                    <a:lnTo>
                      <a:pt x="115" y="9"/>
                    </a:lnTo>
                    <a:lnTo>
                      <a:pt x="111" y="4"/>
                    </a:lnTo>
                    <a:lnTo>
                      <a:pt x="105" y="1"/>
                    </a:lnTo>
                    <a:lnTo>
                      <a:pt x="96" y="0"/>
                    </a:lnTo>
                    <a:lnTo>
                      <a:pt x="90" y="3"/>
                    </a:lnTo>
                    <a:lnTo>
                      <a:pt x="86" y="6"/>
                    </a:lnTo>
                    <a:lnTo>
                      <a:pt x="84" y="13"/>
                    </a:lnTo>
                    <a:lnTo>
                      <a:pt x="83" y="18"/>
                    </a:lnTo>
                    <a:lnTo>
                      <a:pt x="84" y="23"/>
                    </a:lnTo>
                    <a:lnTo>
                      <a:pt x="86" y="30"/>
                    </a:lnTo>
                    <a:lnTo>
                      <a:pt x="88" y="35"/>
                    </a:lnTo>
                    <a:lnTo>
                      <a:pt x="89" y="40"/>
                    </a:lnTo>
                    <a:lnTo>
                      <a:pt x="88" y="46"/>
                    </a:lnTo>
                    <a:lnTo>
                      <a:pt x="84" y="51"/>
                    </a:lnTo>
                    <a:lnTo>
                      <a:pt x="78" y="56"/>
                    </a:lnTo>
                    <a:lnTo>
                      <a:pt x="70" y="60"/>
                    </a:lnTo>
                    <a:lnTo>
                      <a:pt x="65" y="64"/>
                    </a:lnTo>
                    <a:lnTo>
                      <a:pt x="60" y="69"/>
                    </a:lnTo>
                    <a:lnTo>
                      <a:pt x="55" y="75"/>
                    </a:lnTo>
                    <a:lnTo>
                      <a:pt x="50" y="87"/>
                    </a:lnTo>
                    <a:lnTo>
                      <a:pt x="46" y="99"/>
                    </a:lnTo>
                    <a:lnTo>
                      <a:pt x="43" y="109"/>
                    </a:lnTo>
                    <a:lnTo>
                      <a:pt x="41" y="122"/>
                    </a:lnTo>
                    <a:lnTo>
                      <a:pt x="40" y="137"/>
                    </a:lnTo>
                    <a:lnTo>
                      <a:pt x="40" y="146"/>
                    </a:lnTo>
                    <a:lnTo>
                      <a:pt x="40" y="153"/>
                    </a:lnTo>
                    <a:lnTo>
                      <a:pt x="41" y="158"/>
                    </a:lnTo>
                    <a:lnTo>
                      <a:pt x="44" y="161"/>
                    </a:lnTo>
                    <a:lnTo>
                      <a:pt x="49" y="162"/>
                    </a:lnTo>
                    <a:lnTo>
                      <a:pt x="51" y="161"/>
                    </a:lnTo>
                    <a:lnTo>
                      <a:pt x="53" y="158"/>
                    </a:lnTo>
                    <a:lnTo>
                      <a:pt x="53" y="148"/>
                    </a:lnTo>
                    <a:lnTo>
                      <a:pt x="53" y="133"/>
                    </a:lnTo>
                    <a:lnTo>
                      <a:pt x="54" y="123"/>
                    </a:lnTo>
                    <a:lnTo>
                      <a:pt x="55" y="117"/>
                    </a:lnTo>
                    <a:lnTo>
                      <a:pt x="59" y="110"/>
                    </a:lnTo>
                    <a:lnTo>
                      <a:pt x="64" y="109"/>
                    </a:lnTo>
                    <a:lnTo>
                      <a:pt x="69" y="110"/>
                    </a:lnTo>
                    <a:lnTo>
                      <a:pt x="70" y="114"/>
                    </a:lnTo>
                    <a:lnTo>
                      <a:pt x="69" y="125"/>
                    </a:lnTo>
                    <a:lnTo>
                      <a:pt x="68" y="140"/>
                    </a:lnTo>
                    <a:lnTo>
                      <a:pt x="65" y="154"/>
                    </a:lnTo>
                    <a:lnTo>
                      <a:pt x="61" y="167"/>
                    </a:lnTo>
                    <a:lnTo>
                      <a:pt x="58" y="183"/>
                    </a:lnTo>
                    <a:lnTo>
                      <a:pt x="53" y="197"/>
                    </a:lnTo>
                    <a:lnTo>
                      <a:pt x="41" y="214"/>
                    </a:lnTo>
                    <a:lnTo>
                      <a:pt x="33" y="226"/>
                    </a:lnTo>
                    <a:lnTo>
                      <a:pt x="18" y="243"/>
                    </a:lnTo>
                    <a:lnTo>
                      <a:pt x="8" y="256"/>
                    </a:lnTo>
                    <a:lnTo>
                      <a:pt x="0" y="267"/>
                    </a:lnTo>
                    <a:lnTo>
                      <a:pt x="0" y="272"/>
                    </a:lnTo>
                    <a:lnTo>
                      <a:pt x="8" y="281"/>
                    </a:lnTo>
                    <a:lnTo>
                      <a:pt x="19" y="291"/>
                    </a:lnTo>
                    <a:lnTo>
                      <a:pt x="30" y="291"/>
                    </a:lnTo>
                    <a:lnTo>
                      <a:pt x="33" y="288"/>
                    </a:lnTo>
                    <a:lnTo>
                      <a:pt x="28" y="282"/>
                    </a:lnTo>
                    <a:lnTo>
                      <a:pt x="23" y="276"/>
                    </a:lnTo>
                    <a:lnTo>
                      <a:pt x="23" y="271"/>
                    </a:lnTo>
                    <a:lnTo>
                      <a:pt x="30" y="260"/>
                    </a:lnTo>
                    <a:lnTo>
                      <a:pt x="43" y="247"/>
                    </a:lnTo>
                    <a:lnTo>
                      <a:pt x="61" y="223"/>
                    </a:lnTo>
                    <a:lnTo>
                      <a:pt x="78" y="203"/>
                    </a:lnTo>
                    <a:lnTo>
                      <a:pt x="84" y="197"/>
                    </a:lnTo>
                    <a:lnTo>
                      <a:pt x="88" y="192"/>
                    </a:lnTo>
                    <a:lnTo>
                      <a:pt x="95" y="191"/>
                    </a:lnTo>
                    <a:lnTo>
                      <a:pt x="101" y="194"/>
                    </a:lnTo>
                    <a:lnTo>
                      <a:pt x="109" y="199"/>
                    </a:lnTo>
                    <a:lnTo>
                      <a:pt x="124" y="220"/>
                    </a:lnTo>
                    <a:lnTo>
                      <a:pt x="141" y="243"/>
                    </a:lnTo>
                    <a:lnTo>
                      <a:pt x="158" y="267"/>
                    </a:lnTo>
                    <a:lnTo>
                      <a:pt x="168" y="281"/>
                    </a:lnTo>
                    <a:lnTo>
                      <a:pt x="171" y="283"/>
                    </a:lnTo>
                    <a:lnTo>
                      <a:pt x="178" y="283"/>
                    </a:lnTo>
                    <a:lnTo>
                      <a:pt x="184" y="278"/>
                    </a:lnTo>
                    <a:lnTo>
                      <a:pt x="191" y="273"/>
                    </a:lnTo>
                    <a:lnTo>
                      <a:pt x="198" y="268"/>
                    </a:lnTo>
                  </a:path>
                </a:pathLst>
              </a:custGeom>
              <a:solidFill>
                <a:srgbClr val="CECECE"/>
              </a:solidFill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" name="Group 39"/>
              <p:cNvGrpSpPr>
                <a:grpSpLocks/>
              </p:cNvGrpSpPr>
              <p:nvPr/>
            </p:nvGrpSpPr>
            <p:grpSpPr bwMode="auto">
              <a:xfrm>
                <a:off x="1413" y="1963"/>
                <a:ext cx="260" cy="311"/>
                <a:chOff x="1413" y="1963"/>
                <a:chExt cx="260" cy="311"/>
              </a:xfrm>
            </p:grpSpPr>
            <p:grpSp>
              <p:nvGrpSpPr>
                <p:cNvPr id="10" name="Group 40"/>
                <p:cNvGrpSpPr>
                  <a:grpSpLocks/>
                </p:cNvGrpSpPr>
                <p:nvPr/>
              </p:nvGrpSpPr>
              <p:grpSpPr bwMode="auto">
                <a:xfrm>
                  <a:off x="1413" y="1963"/>
                  <a:ext cx="260" cy="311"/>
                  <a:chOff x="1413" y="1963"/>
                  <a:chExt cx="260" cy="311"/>
                </a:xfrm>
              </p:grpSpPr>
              <p:sp>
                <p:nvSpPr>
                  <p:cNvPr id="2724905" name="AutoShape 41"/>
                  <p:cNvSpPr>
                    <a:spLocks noChangeArrowheads="1"/>
                  </p:cNvSpPr>
                  <p:nvPr/>
                </p:nvSpPr>
                <p:spPr bwMode="auto">
                  <a:xfrm>
                    <a:off x="1413" y="2015"/>
                    <a:ext cx="260" cy="259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4906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1476" y="1963"/>
                    <a:ext cx="197" cy="46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24907" name="Oval 43"/>
                <p:cNvSpPr>
                  <a:spLocks noChangeArrowheads="1"/>
                </p:cNvSpPr>
                <p:nvPr/>
              </p:nvSpPr>
              <p:spPr bwMode="auto">
                <a:xfrm>
                  <a:off x="1496" y="1990"/>
                  <a:ext cx="25" cy="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08" name="AutoShape 44"/>
                <p:cNvSpPr>
                  <a:spLocks noChangeArrowheads="1"/>
                </p:cNvSpPr>
                <p:nvPr/>
              </p:nvSpPr>
              <p:spPr bwMode="auto">
                <a:xfrm>
                  <a:off x="1444" y="2137"/>
                  <a:ext cx="137" cy="55"/>
                </a:xfrm>
                <a:prstGeom prst="octagon">
                  <a:avLst>
                    <a:gd name="adj" fmla="val 29282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4909" name="Line 45"/>
              <p:cNvSpPr>
                <a:spLocks noChangeShapeType="1"/>
              </p:cNvSpPr>
              <p:nvPr/>
            </p:nvSpPr>
            <p:spPr bwMode="auto">
              <a:xfrm>
                <a:off x="1434" y="1313"/>
                <a:ext cx="2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10" name="Line 46"/>
              <p:cNvSpPr>
                <a:spLocks noChangeShapeType="1"/>
              </p:cNvSpPr>
              <p:nvPr/>
            </p:nvSpPr>
            <p:spPr bwMode="auto">
              <a:xfrm flipH="1">
                <a:off x="1709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11" name="Line 47"/>
              <p:cNvSpPr>
                <a:spLocks noChangeShapeType="1"/>
              </p:cNvSpPr>
              <p:nvPr/>
            </p:nvSpPr>
            <p:spPr bwMode="auto">
              <a:xfrm flipH="1">
                <a:off x="1993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12" name="Rectangle 48"/>
              <p:cNvSpPr>
                <a:spLocks noChangeArrowheads="1"/>
              </p:cNvSpPr>
              <p:nvPr/>
            </p:nvSpPr>
            <p:spPr bwMode="auto">
              <a:xfrm>
                <a:off x="1981" y="1348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4913" name="Line 49"/>
              <p:cNvSpPr>
                <a:spLocks noChangeShapeType="1"/>
              </p:cNvSpPr>
              <p:nvPr/>
            </p:nvSpPr>
            <p:spPr bwMode="auto">
              <a:xfrm flipH="1">
                <a:off x="2276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14" name="AutoShape 50"/>
              <p:cNvSpPr>
                <a:spLocks noChangeArrowheads="1"/>
              </p:cNvSpPr>
              <p:nvPr/>
            </p:nvSpPr>
            <p:spPr bwMode="auto">
              <a:xfrm>
                <a:off x="1484" y="2348"/>
                <a:ext cx="206" cy="259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15" name="AutoShape 51"/>
              <p:cNvSpPr>
                <a:spLocks noChangeArrowheads="1"/>
              </p:cNvSpPr>
              <p:nvPr/>
            </p:nvSpPr>
            <p:spPr bwMode="auto">
              <a:xfrm>
                <a:off x="1534" y="2297"/>
                <a:ext cx="156" cy="45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16" name="AutoShape 52"/>
              <p:cNvSpPr>
                <a:spLocks noChangeArrowheads="1"/>
              </p:cNvSpPr>
              <p:nvPr/>
            </p:nvSpPr>
            <p:spPr bwMode="auto">
              <a:xfrm>
                <a:off x="1525" y="2368"/>
                <a:ext cx="106" cy="15"/>
              </a:xfrm>
              <a:prstGeom prst="parallelogram">
                <a:avLst>
                  <a:gd name="adj" fmla="val 176634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>
                <a:off x="2009" y="2337"/>
                <a:ext cx="202" cy="257"/>
                <a:chOff x="2009" y="2337"/>
                <a:chExt cx="202" cy="257"/>
              </a:xfrm>
            </p:grpSpPr>
            <p:sp>
              <p:nvSpPr>
                <p:cNvPr id="2724918" name="Freeform 54"/>
                <p:cNvSpPr>
                  <a:spLocks/>
                </p:cNvSpPr>
                <p:nvPr/>
              </p:nvSpPr>
              <p:spPr bwMode="auto">
                <a:xfrm>
                  <a:off x="2139" y="2456"/>
                  <a:ext cx="61" cy="138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60" y="0"/>
                    </a:cxn>
                    <a:cxn ang="0">
                      <a:pos x="16" y="137"/>
                    </a:cxn>
                    <a:cxn ang="0">
                      <a:pos x="0" y="137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61" h="138">
                      <a:moveTo>
                        <a:pt x="44" y="0"/>
                      </a:moveTo>
                      <a:lnTo>
                        <a:pt x="60" y="0"/>
                      </a:lnTo>
                      <a:lnTo>
                        <a:pt x="16" y="137"/>
                      </a:lnTo>
                      <a:lnTo>
                        <a:pt x="0" y="137"/>
                      </a:lnTo>
                      <a:lnTo>
                        <a:pt x="44" y="0"/>
                      </a:lnTo>
                    </a:path>
                  </a:pathLst>
                </a:custGeom>
                <a:solidFill>
                  <a:srgbClr val="F39FD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19" name="Rectangle 55"/>
                <p:cNvSpPr>
                  <a:spLocks noChangeArrowheads="1"/>
                </p:cNvSpPr>
                <p:nvPr/>
              </p:nvSpPr>
              <p:spPr bwMode="auto">
                <a:xfrm>
                  <a:off x="2134" y="2456"/>
                  <a:ext cx="77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20" name="Rectangle 56"/>
                <p:cNvSpPr>
                  <a:spLocks noChangeArrowheads="1"/>
                </p:cNvSpPr>
                <p:nvPr/>
              </p:nvSpPr>
              <p:spPr bwMode="auto">
                <a:xfrm>
                  <a:off x="2142" y="2513"/>
                  <a:ext cx="57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21" name="Rectangle 57"/>
                <p:cNvSpPr>
                  <a:spLocks noChangeArrowheads="1"/>
                </p:cNvSpPr>
                <p:nvPr/>
              </p:nvSpPr>
              <p:spPr bwMode="auto">
                <a:xfrm>
                  <a:off x="2011" y="2513"/>
                  <a:ext cx="73" cy="8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22" name="Oval 58"/>
                <p:cNvSpPr>
                  <a:spLocks noChangeArrowheads="1"/>
                </p:cNvSpPr>
                <p:nvPr/>
              </p:nvSpPr>
              <p:spPr bwMode="auto">
                <a:xfrm>
                  <a:off x="2069" y="2337"/>
                  <a:ext cx="22" cy="26"/>
                </a:xfrm>
                <a:prstGeom prst="ellipse">
                  <a:avLst/>
                </a:prstGeom>
                <a:solidFill>
                  <a:srgbClr val="F39FD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23" name="Freeform 59"/>
                <p:cNvSpPr>
                  <a:spLocks/>
                </p:cNvSpPr>
                <p:nvPr/>
              </p:nvSpPr>
              <p:spPr bwMode="auto">
                <a:xfrm>
                  <a:off x="2009" y="2382"/>
                  <a:ext cx="138" cy="212"/>
                </a:xfrm>
                <a:custGeom>
                  <a:avLst/>
                  <a:gdLst/>
                  <a:ahLst/>
                  <a:cxnLst>
                    <a:cxn ang="0">
                      <a:pos x="1" y="98"/>
                    </a:cxn>
                    <a:cxn ang="0">
                      <a:pos x="1" y="100"/>
                    </a:cxn>
                    <a:cxn ang="0">
                      <a:pos x="0" y="104"/>
                    </a:cxn>
                    <a:cxn ang="0">
                      <a:pos x="0" y="107"/>
                    </a:cxn>
                    <a:cxn ang="0">
                      <a:pos x="1" y="111"/>
                    </a:cxn>
                    <a:cxn ang="0">
                      <a:pos x="3" y="114"/>
                    </a:cxn>
                    <a:cxn ang="0">
                      <a:pos x="6" y="116"/>
                    </a:cxn>
                    <a:cxn ang="0">
                      <a:pos x="9" y="118"/>
                    </a:cxn>
                    <a:cxn ang="0">
                      <a:pos x="11" y="119"/>
                    </a:cxn>
                    <a:cxn ang="0">
                      <a:pos x="15" y="119"/>
                    </a:cxn>
                    <a:cxn ang="0">
                      <a:pos x="89" y="211"/>
                    </a:cxn>
                    <a:cxn ang="0">
                      <a:pos x="113" y="101"/>
                    </a:cxn>
                    <a:cxn ang="0">
                      <a:pos x="113" y="99"/>
                    </a:cxn>
                    <a:cxn ang="0">
                      <a:pos x="111" y="97"/>
                    </a:cxn>
                    <a:cxn ang="0">
                      <a:pos x="109" y="95"/>
                    </a:cxn>
                    <a:cxn ang="0">
                      <a:pos x="108" y="94"/>
                    </a:cxn>
                    <a:cxn ang="0">
                      <a:pos x="105" y="93"/>
                    </a:cxn>
                    <a:cxn ang="0">
                      <a:pos x="102" y="92"/>
                    </a:cxn>
                    <a:cxn ang="0">
                      <a:pos x="100" y="92"/>
                    </a:cxn>
                    <a:cxn ang="0">
                      <a:pos x="97" y="92"/>
                    </a:cxn>
                    <a:cxn ang="0">
                      <a:pos x="66" y="54"/>
                    </a:cxn>
                    <a:cxn ang="0">
                      <a:pos x="127" y="67"/>
                    </a:cxn>
                    <a:cxn ang="0">
                      <a:pos x="130" y="66"/>
                    </a:cxn>
                    <a:cxn ang="0">
                      <a:pos x="131" y="65"/>
                    </a:cxn>
                    <a:cxn ang="0">
                      <a:pos x="134" y="63"/>
                    </a:cxn>
                    <a:cxn ang="0">
                      <a:pos x="136" y="62"/>
                    </a:cxn>
                    <a:cxn ang="0">
                      <a:pos x="136" y="59"/>
                    </a:cxn>
                    <a:cxn ang="0">
                      <a:pos x="137" y="56"/>
                    </a:cxn>
                    <a:cxn ang="0">
                      <a:pos x="136" y="53"/>
                    </a:cxn>
                    <a:cxn ang="0">
                      <a:pos x="135" y="50"/>
                    </a:cxn>
                    <a:cxn ang="0">
                      <a:pos x="133" y="49"/>
                    </a:cxn>
                    <a:cxn ang="0">
                      <a:pos x="131" y="47"/>
                    </a:cxn>
                    <a:cxn ang="0">
                      <a:pos x="128" y="46"/>
                    </a:cxn>
                    <a:cxn ang="0">
                      <a:pos x="87" y="46"/>
                    </a:cxn>
                    <a:cxn ang="0">
                      <a:pos x="80" y="30"/>
                    </a:cxn>
                    <a:cxn ang="0">
                      <a:pos x="80" y="26"/>
                    </a:cxn>
                    <a:cxn ang="0">
                      <a:pos x="81" y="22"/>
                    </a:cxn>
                    <a:cxn ang="0">
                      <a:pos x="81" y="17"/>
                    </a:cxn>
                    <a:cxn ang="0">
                      <a:pos x="80" y="14"/>
                    </a:cxn>
                    <a:cxn ang="0">
                      <a:pos x="78" y="11"/>
                    </a:cxn>
                    <a:cxn ang="0">
                      <a:pos x="76" y="7"/>
                    </a:cxn>
                    <a:cxn ang="0">
                      <a:pos x="73" y="5"/>
                    </a:cxn>
                    <a:cxn ang="0">
                      <a:pos x="70" y="2"/>
                    </a:cxn>
                    <a:cxn ang="0">
                      <a:pos x="66" y="1"/>
                    </a:cxn>
                    <a:cxn ang="0">
                      <a:pos x="62" y="0"/>
                    </a:cxn>
                    <a:cxn ang="0">
                      <a:pos x="57" y="0"/>
                    </a:cxn>
                    <a:cxn ang="0">
                      <a:pos x="53" y="1"/>
                    </a:cxn>
                    <a:cxn ang="0">
                      <a:pos x="49" y="2"/>
                    </a:cxn>
                    <a:cxn ang="0">
                      <a:pos x="45" y="4"/>
                    </a:cxn>
                    <a:cxn ang="0">
                      <a:pos x="42" y="8"/>
                    </a:cxn>
                    <a:cxn ang="0">
                      <a:pos x="39" y="12"/>
                    </a:cxn>
                    <a:cxn ang="0">
                      <a:pos x="37" y="16"/>
                    </a:cxn>
                  </a:cxnLst>
                  <a:rect l="0" t="0" r="r" b="b"/>
                  <a:pathLst>
                    <a:path w="138" h="212">
                      <a:moveTo>
                        <a:pt x="37" y="16"/>
                      </a:moveTo>
                      <a:lnTo>
                        <a:pt x="1" y="98"/>
                      </a:lnTo>
                      <a:lnTo>
                        <a:pt x="1" y="99"/>
                      </a:lnTo>
                      <a:lnTo>
                        <a:pt x="1" y="100"/>
                      </a:lnTo>
                      <a:lnTo>
                        <a:pt x="0" y="101"/>
                      </a:lnTo>
                      <a:lnTo>
                        <a:pt x="0" y="104"/>
                      </a:lnTo>
                      <a:lnTo>
                        <a:pt x="0" y="105"/>
                      </a:lnTo>
                      <a:lnTo>
                        <a:pt x="0" y="107"/>
                      </a:lnTo>
                      <a:lnTo>
                        <a:pt x="1" y="109"/>
                      </a:lnTo>
                      <a:lnTo>
                        <a:pt x="1" y="111"/>
                      </a:lnTo>
                      <a:lnTo>
                        <a:pt x="2" y="112"/>
                      </a:lnTo>
                      <a:lnTo>
                        <a:pt x="3" y="114"/>
                      </a:lnTo>
                      <a:lnTo>
                        <a:pt x="4" y="115"/>
                      </a:lnTo>
                      <a:lnTo>
                        <a:pt x="6" y="116"/>
                      </a:lnTo>
                      <a:lnTo>
                        <a:pt x="7" y="117"/>
                      </a:lnTo>
                      <a:lnTo>
                        <a:pt x="9" y="118"/>
                      </a:lnTo>
                      <a:lnTo>
                        <a:pt x="10" y="118"/>
                      </a:lnTo>
                      <a:lnTo>
                        <a:pt x="11" y="119"/>
                      </a:lnTo>
                      <a:lnTo>
                        <a:pt x="13" y="119"/>
                      </a:lnTo>
                      <a:lnTo>
                        <a:pt x="15" y="119"/>
                      </a:lnTo>
                      <a:lnTo>
                        <a:pt x="89" y="119"/>
                      </a:lnTo>
                      <a:lnTo>
                        <a:pt x="89" y="211"/>
                      </a:lnTo>
                      <a:lnTo>
                        <a:pt x="113" y="211"/>
                      </a:lnTo>
                      <a:lnTo>
                        <a:pt x="113" y="101"/>
                      </a:lnTo>
                      <a:lnTo>
                        <a:pt x="113" y="100"/>
                      </a:lnTo>
                      <a:lnTo>
                        <a:pt x="113" y="99"/>
                      </a:lnTo>
                      <a:lnTo>
                        <a:pt x="112" y="98"/>
                      </a:lnTo>
                      <a:lnTo>
                        <a:pt x="111" y="97"/>
                      </a:lnTo>
                      <a:lnTo>
                        <a:pt x="111" y="96"/>
                      </a:lnTo>
                      <a:lnTo>
                        <a:pt x="109" y="95"/>
                      </a:lnTo>
                      <a:lnTo>
                        <a:pt x="109" y="95"/>
                      </a:lnTo>
                      <a:lnTo>
                        <a:pt x="108" y="94"/>
                      </a:lnTo>
                      <a:lnTo>
                        <a:pt x="106" y="93"/>
                      </a:lnTo>
                      <a:lnTo>
                        <a:pt x="105" y="93"/>
                      </a:lnTo>
                      <a:lnTo>
                        <a:pt x="104" y="93"/>
                      </a:lnTo>
                      <a:lnTo>
                        <a:pt x="102" y="92"/>
                      </a:lnTo>
                      <a:lnTo>
                        <a:pt x="101" y="92"/>
                      </a:lnTo>
                      <a:lnTo>
                        <a:pt x="100" y="92"/>
                      </a:lnTo>
                      <a:lnTo>
                        <a:pt x="98" y="92"/>
                      </a:lnTo>
                      <a:lnTo>
                        <a:pt x="97" y="92"/>
                      </a:lnTo>
                      <a:lnTo>
                        <a:pt x="54" y="90"/>
                      </a:lnTo>
                      <a:lnTo>
                        <a:pt x="66" y="54"/>
                      </a:lnTo>
                      <a:lnTo>
                        <a:pt x="75" y="67"/>
                      </a:lnTo>
                      <a:lnTo>
                        <a:pt x="127" y="67"/>
                      </a:lnTo>
                      <a:lnTo>
                        <a:pt x="128" y="66"/>
                      </a:lnTo>
                      <a:lnTo>
                        <a:pt x="130" y="66"/>
                      </a:lnTo>
                      <a:lnTo>
                        <a:pt x="131" y="65"/>
                      </a:lnTo>
                      <a:lnTo>
                        <a:pt x="131" y="65"/>
                      </a:lnTo>
                      <a:lnTo>
                        <a:pt x="133" y="64"/>
                      </a:lnTo>
                      <a:lnTo>
                        <a:pt x="134" y="63"/>
                      </a:lnTo>
                      <a:lnTo>
                        <a:pt x="135" y="62"/>
                      </a:lnTo>
                      <a:lnTo>
                        <a:pt x="136" y="62"/>
                      </a:lnTo>
                      <a:lnTo>
                        <a:pt x="136" y="60"/>
                      </a:lnTo>
                      <a:lnTo>
                        <a:pt x="136" y="59"/>
                      </a:lnTo>
                      <a:lnTo>
                        <a:pt x="137" y="58"/>
                      </a:lnTo>
                      <a:lnTo>
                        <a:pt x="137" y="56"/>
                      </a:lnTo>
                      <a:lnTo>
                        <a:pt x="137" y="54"/>
                      </a:lnTo>
                      <a:lnTo>
                        <a:pt x="136" y="53"/>
                      </a:lnTo>
                      <a:lnTo>
                        <a:pt x="136" y="52"/>
                      </a:lnTo>
                      <a:lnTo>
                        <a:pt x="135" y="50"/>
                      </a:lnTo>
                      <a:lnTo>
                        <a:pt x="134" y="49"/>
                      </a:lnTo>
                      <a:lnTo>
                        <a:pt x="133" y="49"/>
                      </a:lnTo>
                      <a:lnTo>
                        <a:pt x="132" y="47"/>
                      </a:lnTo>
                      <a:lnTo>
                        <a:pt x="131" y="47"/>
                      </a:lnTo>
                      <a:lnTo>
                        <a:pt x="130" y="46"/>
                      </a:lnTo>
                      <a:lnTo>
                        <a:pt x="128" y="46"/>
                      </a:lnTo>
                      <a:lnTo>
                        <a:pt x="127" y="46"/>
                      </a:lnTo>
                      <a:lnTo>
                        <a:pt x="87" y="46"/>
                      </a:lnTo>
                      <a:lnTo>
                        <a:pt x="78" y="31"/>
                      </a:lnTo>
                      <a:lnTo>
                        <a:pt x="80" y="30"/>
                      </a:lnTo>
                      <a:lnTo>
                        <a:pt x="80" y="28"/>
                      </a:lnTo>
                      <a:lnTo>
                        <a:pt x="80" y="26"/>
                      </a:lnTo>
                      <a:lnTo>
                        <a:pt x="81" y="24"/>
                      </a:lnTo>
                      <a:lnTo>
                        <a:pt x="81" y="22"/>
                      </a:lnTo>
                      <a:lnTo>
                        <a:pt x="81" y="20"/>
                      </a:lnTo>
                      <a:lnTo>
                        <a:pt x="81" y="17"/>
                      </a:lnTo>
                      <a:lnTo>
                        <a:pt x="80" y="16"/>
                      </a:lnTo>
                      <a:lnTo>
                        <a:pt x="80" y="14"/>
                      </a:lnTo>
                      <a:lnTo>
                        <a:pt x="79" y="12"/>
                      </a:lnTo>
                      <a:lnTo>
                        <a:pt x="78" y="11"/>
                      </a:lnTo>
                      <a:lnTo>
                        <a:pt x="77" y="9"/>
                      </a:lnTo>
                      <a:lnTo>
                        <a:pt x="76" y="7"/>
                      </a:lnTo>
                      <a:lnTo>
                        <a:pt x="75" y="6"/>
                      </a:lnTo>
                      <a:lnTo>
                        <a:pt x="73" y="5"/>
                      </a:lnTo>
                      <a:lnTo>
                        <a:pt x="72" y="4"/>
                      </a:lnTo>
                      <a:lnTo>
                        <a:pt x="70" y="2"/>
                      </a:lnTo>
                      <a:lnTo>
                        <a:pt x="68" y="2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2" y="0"/>
                      </a:lnTo>
                      <a:lnTo>
                        <a:pt x="60" y="0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3" y="1"/>
                      </a:lnTo>
                      <a:lnTo>
                        <a:pt x="51" y="1"/>
                      </a:lnTo>
                      <a:lnTo>
                        <a:pt x="49" y="2"/>
                      </a:lnTo>
                      <a:lnTo>
                        <a:pt x="47" y="3"/>
                      </a:lnTo>
                      <a:lnTo>
                        <a:pt x="45" y="4"/>
                      </a:lnTo>
                      <a:lnTo>
                        <a:pt x="43" y="6"/>
                      </a:lnTo>
                      <a:lnTo>
                        <a:pt x="42" y="8"/>
                      </a:lnTo>
                      <a:lnTo>
                        <a:pt x="40" y="9"/>
                      </a:lnTo>
                      <a:lnTo>
                        <a:pt x="39" y="12"/>
                      </a:lnTo>
                      <a:lnTo>
                        <a:pt x="38" y="14"/>
                      </a:lnTo>
                      <a:lnTo>
                        <a:pt x="37" y="16"/>
                      </a:lnTo>
                    </a:path>
                  </a:pathLst>
                </a:custGeom>
                <a:solidFill>
                  <a:srgbClr val="F39FD1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4924" name="Freeform 60"/>
              <p:cNvSpPr>
                <a:spLocks/>
              </p:cNvSpPr>
              <p:nvPr/>
            </p:nvSpPr>
            <p:spPr bwMode="auto">
              <a:xfrm>
                <a:off x="2260" y="2307"/>
                <a:ext cx="201" cy="291"/>
              </a:xfrm>
              <a:custGeom>
                <a:avLst/>
                <a:gdLst/>
                <a:ahLst/>
                <a:cxnLst>
                  <a:cxn ang="0">
                    <a:pos x="200" y="263"/>
                  </a:cxn>
                  <a:cxn ang="0">
                    <a:pos x="185" y="263"/>
                  </a:cxn>
                  <a:cxn ang="0">
                    <a:pos x="158" y="229"/>
                  </a:cxn>
                  <a:cxn ang="0">
                    <a:pos x="122" y="169"/>
                  </a:cxn>
                  <a:cxn ang="0">
                    <a:pos x="112" y="141"/>
                  </a:cxn>
                  <a:cxn ang="0">
                    <a:pos x="114" y="123"/>
                  </a:cxn>
                  <a:cxn ang="0">
                    <a:pos x="123" y="119"/>
                  </a:cxn>
                  <a:cxn ang="0">
                    <a:pos x="137" y="129"/>
                  </a:cxn>
                  <a:cxn ang="0">
                    <a:pos x="156" y="140"/>
                  </a:cxn>
                  <a:cxn ang="0">
                    <a:pos x="165" y="140"/>
                  </a:cxn>
                  <a:cxn ang="0">
                    <a:pos x="166" y="134"/>
                  </a:cxn>
                  <a:cxn ang="0">
                    <a:pos x="157" y="123"/>
                  </a:cxn>
                  <a:cxn ang="0">
                    <a:pos x="136" y="108"/>
                  </a:cxn>
                  <a:cxn ang="0">
                    <a:pos x="127" y="86"/>
                  </a:cxn>
                  <a:cxn ang="0">
                    <a:pos x="123" y="69"/>
                  </a:cxn>
                  <a:cxn ang="0">
                    <a:pos x="113" y="56"/>
                  </a:cxn>
                  <a:cxn ang="0">
                    <a:pos x="109" y="48"/>
                  </a:cxn>
                  <a:cxn ang="0">
                    <a:pos x="114" y="36"/>
                  </a:cxn>
                  <a:cxn ang="0">
                    <a:pos x="119" y="24"/>
                  </a:cxn>
                  <a:cxn ang="0">
                    <a:pos x="116" y="9"/>
                  </a:cxn>
                  <a:cxn ang="0">
                    <a:pos x="106" y="1"/>
                  </a:cxn>
                  <a:cxn ang="0">
                    <a:pos x="91" y="3"/>
                  </a:cxn>
                  <a:cxn ang="0">
                    <a:pos x="84" y="13"/>
                  </a:cxn>
                  <a:cxn ang="0">
                    <a:pos x="84" y="23"/>
                  </a:cxn>
                  <a:cxn ang="0">
                    <a:pos x="88" y="35"/>
                  </a:cxn>
                  <a:cxn ang="0">
                    <a:pos x="88" y="46"/>
                  </a:cxn>
                  <a:cxn ang="0">
                    <a:pos x="78" y="56"/>
                  </a:cxn>
                  <a:cxn ang="0">
                    <a:pos x="65" y="64"/>
                  </a:cxn>
                  <a:cxn ang="0">
                    <a:pos x="55" y="75"/>
                  </a:cxn>
                  <a:cxn ang="0">
                    <a:pos x="47" y="99"/>
                  </a:cxn>
                  <a:cxn ang="0">
                    <a:pos x="42" y="121"/>
                  </a:cxn>
                  <a:cxn ang="0">
                    <a:pos x="40" y="145"/>
                  </a:cxn>
                  <a:cxn ang="0">
                    <a:pos x="42" y="158"/>
                  </a:cxn>
                  <a:cxn ang="0">
                    <a:pos x="49" y="161"/>
                  </a:cxn>
                  <a:cxn ang="0">
                    <a:pos x="53" y="158"/>
                  </a:cxn>
                  <a:cxn ang="0">
                    <a:pos x="53" y="133"/>
                  </a:cxn>
                  <a:cxn ang="0">
                    <a:pos x="55" y="116"/>
                  </a:cxn>
                  <a:cxn ang="0">
                    <a:pos x="64" y="109"/>
                  </a:cxn>
                  <a:cxn ang="0">
                    <a:pos x="70" y="114"/>
                  </a:cxn>
                  <a:cxn ang="0">
                    <a:pos x="68" y="140"/>
                  </a:cxn>
                  <a:cxn ang="0">
                    <a:pos x="62" y="166"/>
                  </a:cxn>
                  <a:cxn ang="0">
                    <a:pos x="53" y="196"/>
                  </a:cxn>
                  <a:cxn ang="0">
                    <a:pos x="33" y="225"/>
                  </a:cxn>
                  <a:cxn ang="0">
                    <a:pos x="8" y="255"/>
                  </a:cxn>
                  <a:cxn ang="0">
                    <a:pos x="0" y="271"/>
                  </a:cxn>
                  <a:cxn ang="0">
                    <a:pos x="19" y="290"/>
                  </a:cxn>
                  <a:cxn ang="0">
                    <a:pos x="33" y="288"/>
                  </a:cxn>
                  <a:cxn ang="0">
                    <a:pos x="23" y="275"/>
                  </a:cxn>
                  <a:cxn ang="0">
                    <a:pos x="30" y="259"/>
                  </a:cxn>
                  <a:cxn ang="0">
                    <a:pos x="62" y="223"/>
                  </a:cxn>
                  <a:cxn ang="0">
                    <a:pos x="84" y="196"/>
                  </a:cxn>
                  <a:cxn ang="0">
                    <a:pos x="96" y="190"/>
                  </a:cxn>
                  <a:cxn ang="0">
                    <a:pos x="109" y="199"/>
                  </a:cxn>
                  <a:cxn ang="0">
                    <a:pos x="142" y="243"/>
                  </a:cxn>
                  <a:cxn ang="0">
                    <a:pos x="169" y="280"/>
                  </a:cxn>
                  <a:cxn ang="0">
                    <a:pos x="179" y="283"/>
                  </a:cxn>
                  <a:cxn ang="0">
                    <a:pos x="192" y="273"/>
                  </a:cxn>
                </a:cxnLst>
                <a:rect l="0" t="0" r="r" b="b"/>
                <a:pathLst>
                  <a:path w="201" h="291">
                    <a:moveTo>
                      <a:pt x="199" y="268"/>
                    </a:moveTo>
                    <a:lnTo>
                      <a:pt x="200" y="263"/>
                    </a:lnTo>
                    <a:lnTo>
                      <a:pt x="192" y="264"/>
                    </a:lnTo>
                    <a:lnTo>
                      <a:pt x="185" y="263"/>
                    </a:lnTo>
                    <a:lnTo>
                      <a:pt x="175" y="255"/>
                    </a:lnTo>
                    <a:lnTo>
                      <a:pt x="158" y="229"/>
                    </a:lnTo>
                    <a:lnTo>
                      <a:pt x="135" y="190"/>
                    </a:lnTo>
                    <a:lnTo>
                      <a:pt x="122" y="169"/>
                    </a:lnTo>
                    <a:lnTo>
                      <a:pt x="113" y="151"/>
                    </a:lnTo>
                    <a:lnTo>
                      <a:pt x="112" y="141"/>
                    </a:lnTo>
                    <a:lnTo>
                      <a:pt x="112" y="130"/>
                    </a:lnTo>
                    <a:lnTo>
                      <a:pt x="114" y="123"/>
                    </a:lnTo>
                    <a:lnTo>
                      <a:pt x="119" y="119"/>
                    </a:lnTo>
                    <a:lnTo>
                      <a:pt x="123" y="119"/>
                    </a:lnTo>
                    <a:lnTo>
                      <a:pt x="128" y="121"/>
                    </a:lnTo>
                    <a:lnTo>
                      <a:pt x="137" y="129"/>
                    </a:lnTo>
                    <a:lnTo>
                      <a:pt x="148" y="136"/>
                    </a:lnTo>
                    <a:lnTo>
                      <a:pt x="156" y="140"/>
                    </a:lnTo>
                    <a:lnTo>
                      <a:pt x="161" y="141"/>
                    </a:lnTo>
                    <a:lnTo>
                      <a:pt x="165" y="140"/>
                    </a:lnTo>
                    <a:lnTo>
                      <a:pt x="167" y="136"/>
                    </a:lnTo>
                    <a:lnTo>
                      <a:pt x="166" y="134"/>
                    </a:lnTo>
                    <a:lnTo>
                      <a:pt x="165" y="130"/>
                    </a:lnTo>
                    <a:lnTo>
                      <a:pt x="157" y="123"/>
                    </a:lnTo>
                    <a:lnTo>
                      <a:pt x="143" y="114"/>
                    </a:lnTo>
                    <a:lnTo>
                      <a:pt x="136" y="108"/>
                    </a:lnTo>
                    <a:lnTo>
                      <a:pt x="131" y="99"/>
                    </a:lnTo>
                    <a:lnTo>
                      <a:pt x="127" y="86"/>
                    </a:lnTo>
                    <a:lnTo>
                      <a:pt x="126" y="74"/>
                    </a:lnTo>
                    <a:lnTo>
                      <a:pt x="123" y="69"/>
                    </a:lnTo>
                    <a:lnTo>
                      <a:pt x="119" y="63"/>
                    </a:lnTo>
                    <a:lnTo>
                      <a:pt x="113" y="56"/>
                    </a:lnTo>
                    <a:lnTo>
                      <a:pt x="109" y="53"/>
                    </a:lnTo>
                    <a:lnTo>
                      <a:pt x="109" y="48"/>
                    </a:lnTo>
                    <a:lnTo>
                      <a:pt x="112" y="40"/>
                    </a:lnTo>
                    <a:lnTo>
                      <a:pt x="114" y="36"/>
                    </a:lnTo>
                    <a:lnTo>
                      <a:pt x="117" y="31"/>
                    </a:lnTo>
                    <a:lnTo>
                      <a:pt x="119" y="24"/>
                    </a:lnTo>
                    <a:lnTo>
                      <a:pt x="117" y="15"/>
                    </a:lnTo>
                    <a:lnTo>
                      <a:pt x="116" y="9"/>
                    </a:lnTo>
                    <a:lnTo>
                      <a:pt x="112" y="4"/>
                    </a:lnTo>
                    <a:lnTo>
                      <a:pt x="106" y="1"/>
                    </a:lnTo>
                    <a:lnTo>
                      <a:pt x="97" y="0"/>
                    </a:lnTo>
                    <a:lnTo>
                      <a:pt x="91" y="3"/>
                    </a:lnTo>
                    <a:lnTo>
                      <a:pt x="87" y="6"/>
                    </a:lnTo>
                    <a:lnTo>
                      <a:pt x="84" y="13"/>
                    </a:lnTo>
                    <a:lnTo>
                      <a:pt x="83" y="18"/>
                    </a:lnTo>
                    <a:lnTo>
                      <a:pt x="84" y="23"/>
                    </a:lnTo>
                    <a:lnTo>
                      <a:pt x="87" y="30"/>
                    </a:lnTo>
                    <a:lnTo>
                      <a:pt x="88" y="35"/>
                    </a:lnTo>
                    <a:lnTo>
                      <a:pt x="89" y="40"/>
                    </a:lnTo>
                    <a:lnTo>
                      <a:pt x="88" y="46"/>
                    </a:lnTo>
                    <a:lnTo>
                      <a:pt x="84" y="51"/>
                    </a:lnTo>
                    <a:lnTo>
                      <a:pt x="78" y="56"/>
                    </a:lnTo>
                    <a:lnTo>
                      <a:pt x="70" y="60"/>
                    </a:lnTo>
                    <a:lnTo>
                      <a:pt x="65" y="64"/>
                    </a:lnTo>
                    <a:lnTo>
                      <a:pt x="60" y="69"/>
                    </a:lnTo>
                    <a:lnTo>
                      <a:pt x="55" y="75"/>
                    </a:lnTo>
                    <a:lnTo>
                      <a:pt x="50" y="86"/>
                    </a:lnTo>
                    <a:lnTo>
                      <a:pt x="47" y="99"/>
                    </a:lnTo>
                    <a:lnTo>
                      <a:pt x="43" y="109"/>
                    </a:lnTo>
                    <a:lnTo>
                      <a:pt x="42" y="121"/>
                    </a:lnTo>
                    <a:lnTo>
                      <a:pt x="40" y="136"/>
                    </a:lnTo>
                    <a:lnTo>
                      <a:pt x="40" y="145"/>
                    </a:lnTo>
                    <a:lnTo>
                      <a:pt x="40" y="153"/>
                    </a:lnTo>
                    <a:lnTo>
                      <a:pt x="42" y="158"/>
                    </a:lnTo>
                    <a:lnTo>
                      <a:pt x="44" y="160"/>
                    </a:lnTo>
                    <a:lnTo>
                      <a:pt x="49" y="161"/>
                    </a:lnTo>
                    <a:lnTo>
                      <a:pt x="52" y="160"/>
                    </a:lnTo>
                    <a:lnTo>
                      <a:pt x="53" y="158"/>
                    </a:lnTo>
                    <a:lnTo>
                      <a:pt x="53" y="148"/>
                    </a:lnTo>
                    <a:lnTo>
                      <a:pt x="53" y="133"/>
                    </a:lnTo>
                    <a:lnTo>
                      <a:pt x="54" y="123"/>
                    </a:lnTo>
                    <a:lnTo>
                      <a:pt x="55" y="116"/>
                    </a:lnTo>
                    <a:lnTo>
                      <a:pt x="59" y="110"/>
                    </a:lnTo>
                    <a:lnTo>
                      <a:pt x="64" y="109"/>
                    </a:lnTo>
                    <a:lnTo>
                      <a:pt x="69" y="110"/>
                    </a:lnTo>
                    <a:lnTo>
                      <a:pt x="70" y="114"/>
                    </a:lnTo>
                    <a:lnTo>
                      <a:pt x="69" y="125"/>
                    </a:lnTo>
                    <a:lnTo>
                      <a:pt x="68" y="140"/>
                    </a:lnTo>
                    <a:lnTo>
                      <a:pt x="65" y="154"/>
                    </a:lnTo>
                    <a:lnTo>
                      <a:pt x="62" y="166"/>
                    </a:lnTo>
                    <a:lnTo>
                      <a:pt x="58" y="183"/>
                    </a:lnTo>
                    <a:lnTo>
                      <a:pt x="53" y="196"/>
                    </a:lnTo>
                    <a:lnTo>
                      <a:pt x="42" y="214"/>
                    </a:lnTo>
                    <a:lnTo>
                      <a:pt x="33" y="225"/>
                    </a:lnTo>
                    <a:lnTo>
                      <a:pt x="18" y="243"/>
                    </a:lnTo>
                    <a:lnTo>
                      <a:pt x="8" y="255"/>
                    </a:lnTo>
                    <a:lnTo>
                      <a:pt x="0" y="266"/>
                    </a:lnTo>
                    <a:lnTo>
                      <a:pt x="0" y="271"/>
                    </a:lnTo>
                    <a:lnTo>
                      <a:pt x="8" y="280"/>
                    </a:lnTo>
                    <a:lnTo>
                      <a:pt x="19" y="290"/>
                    </a:lnTo>
                    <a:lnTo>
                      <a:pt x="30" y="290"/>
                    </a:lnTo>
                    <a:lnTo>
                      <a:pt x="33" y="288"/>
                    </a:lnTo>
                    <a:lnTo>
                      <a:pt x="28" y="281"/>
                    </a:lnTo>
                    <a:lnTo>
                      <a:pt x="23" y="275"/>
                    </a:lnTo>
                    <a:lnTo>
                      <a:pt x="23" y="270"/>
                    </a:lnTo>
                    <a:lnTo>
                      <a:pt x="30" y="259"/>
                    </a:lnTo>
                    <a:lnTo>
                      <a:pt x="43" y="246"/>
                    </a:lnTo>
                    <a:lnTo>
                      <a:pt x="62" y="223"/>
                    </a:lnTo>
                    <a:lnTo>
                      <a:pt x="78" y="203"/>
                    </a:lnTo>
                    <a:lnTo>
                      <a:pt x="84" y="196"/>
                    </a:lnTo>
                    <a:lnTo>
                      <a:pt x="88" y="191"/>
                    </a:lnTo>
                    <a:lnTo>
                      <a:pt x="96" y="190"/>
                    </a:lnTo>
                    <a:lnTo>
                      <a:pt x="102" y="194"/>
                    </a:lnTo>
                    <a:lnTo>
                      <a:pt x="109" y="199"/>
                    </a:lnTo>
                    <a:lnTo>
                      <a:pt x="125" y="219"/>
                    </a:lnTo>
                    <a:lnTo>
                      <a:pt x="142" y="243"/>
                    </a:lnTo>
                    <a:lnTo>
                      <a:pt x="158" y="266"/>
                    </a:lnTo>
                    <a:lnTo>
                      <a:pt x="169" y="280"/>
                    </a:lnTo>
                    <a:lnTo>
                      <a:pt x="172" y="283"/>
                    </a:lnTo>
                    <a:lnTo>
                      <a:pt x="179" y="283"/>
                    </a:lnTo>
                    <a:lnTo>
                      <a:pt x="185" y="278"/>
                    </a:lnTo>
                    <a:lnTo>
                      <a:pt x="192" y="273"/>
                    </a:lnTo>
                    <a:lnTo>
                      <a:pt x="199" y="268"/>
                    </a:lnTo>
                  </a:path>
                </a:pathLst>
              </a:custGeom>
              <a:solidFill>
                <a:srgbClr val="CECECE"/>
              </a:solidFill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" name="Group 61"/>
              <p:cNvGrpSpPr>
                <a:grpSpLocks/>
              </p:cNvGrpSpPr>
              <p:nvPr/>
            </p:nvGrpSpPr>
            <p:grpSpPr bwMode="auto">
              <a:xfrm>
                <a:off x="1697" y="2297"/>
                <a:ext cx="260" cy="310"/>
                <a:chOff x="1697" y="2297"/>
                <a:chExt cx="260" cy="310"/>
              </a:xfrm>
            </p:grpSpPr>
            <p:grpSp>
              <p:nvGrpSpPr>
                <p:cNvPr id="13" name="Group 62"/>
                <p:cNvGrpSpPr>
                  <a:grpSpLocks/>
                </p:cNvGrpSpPr>
                <p:nvPr/>
              </p:nvGrpSpPr>
              <p:grpSpPr bwMode="auto">
                <a:xfrm>
                  <a:off x="1697" y="2297"/>
                  <a:ext cx="260" cy="310"/>
                  <a:chOff x="1697" y="2297"/>
                  <a:chExt cx="260" cy="310"/>
                </a:xfrm>
              </p:grpSpPr>
              <p:sp>
                <p:nvSpPr>
                  <p:cNvPr id="2724927" name="AutoShape 63"/>
                  <p:cNvSpPr>
                    <a:spLocks noChangeArrowheads="1"/>
                  </p:cNvSpPr>
                  <p:nvPr/>
                </p:nvSpPr>
                <p:spPr bwMode="auto">
                  <a:xfrm>
                    <a:off x="1697" y="2348"/>
                    <a:ext cx="260" cy="259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4928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1759" y="2297"/>
                    <a:ext cx="198" cy="45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24929" name="Oval 65"/>
                <p:cNvSpPr>
                  <a:spLocks noChangeArrowheads="1"/>
                </p:cNvSpPr>
                <p:nvPr/>
              </p:nvSpPr>
              <p:spPr bwMode="auto">
                <a:xfrm>
                  <a:off x="1778" y="2323"/>
                  <a:ext cx="27" cy="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30" name="AutoShape 66"/>
                <p:cNvSpPr>
                  <a:spLocks noChangeArrowheads="1"/>
                </p:cNvSpPr>
                <p:nvPr/>
              </p:nvSpPr>
              <p:spPr bwMode="auto">
                <a:xfrm>
                  <a:off x="1728" y="2470"/>
                  <a:ext cx="138" cy="55"/>
                </a:xfrm>
                <a:prstGeom prst="octagon">
                  <a:avLst>
                    <a:gd name="adj" fmla="val 29282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4931" name="Line 67"/>
              <p:cNvSpPr>
                <a:spLocks noChangeShapeType="1"/>
              </p:cNvSpPr>
              <p:nvPr/>
            </p:nvSpPr>
            <p:spPr bwMode="auto">
              <a:xfrm>
                <a:off x="1717" y="1313"/>
                <a:ext cx="26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32" name="Line 68"/>
              <p:cNvSpPr>
                <a:spLocks noChangeShapeType="1"/>
              </p:cNvSpPr>
              <p:nvPr/>
            </p:nvSpPr>
            <p:spPr bwMode="auto">
              <a:xfrm flipH="1">
                <a:off x="1993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33" name="Line 69"/>
              <p:cNvSpPr>
                <a:spLocks noChangeShapeType="1"/>
              </p:cNvSpPr>
              <p:nvPr/>
            </p:nvSpPr>
            <p:spPr bwMode="auto">
              <a:xfrm flipH="1">
                <a:off x="2276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34" name="AutoShape 70"/>
              <p:cNvSpPr>
                <a:spLocks noChangeArrowheads="1"/>
              </p:cNvSpPr>
              <p:nvPr/>
            </p:nvSpPr>
            <p:spPr bwMode="auto">
              <a:xfrm>
                <a:off x="1774" y="2686"/>
                <a:ext cx="207" cy="260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35" name="AutoShape 71"/>
              <p:cNvSpPr>
                <a:spLocks noChangeArrowheads="1"/>
              </p:cNvSpPr>
              <p:nvPr/>
            </p:nvSpPr>
            <p:spPr bwMode="auto">
              <a:xfrm>
                <a:off x="1823" y="2635"/>
                <a:ext cx="158" cy="46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36" name="AutoShape 72"/>
              <p:cNvSpPr>
                <a:spLocks noChangeArrowheads="1"/>
              </p:cNvSpPr>
              <p:nvPr/>
            </p:nvSpPr>
            <p:spPr bwMode="auto">
              <a:xfrm>
                <a:off x="1815" y="2707"/>
                <a:ext cx="107" cy="15"/>
              </a:xfrm>
              <a:prstGeom prst="parallelogram">
                <a:avLst>
                  <a:gd name="adj" fmla="val 178300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4" name="Group 73"/>
              <p:cNvGrpSpPr>
                <a:grpSpLocks/>
              </p:cNvGrpSpPr>
              <p:nvPr/>
            </p:nvGrpSpPr>
            <p:grpSpPr bwMode="auto">
              <a:xfrm>
                <a:off x="2320" y="2676"/>
                <a:ext cx="202" cy="257"/>
                <a:chOff x="2320" y="2676"/>
                <a:chExt cx="202" cy="257"/>
              </a:xfrm>
            </p:grpSpPr>
            <p:sp>
              <p:nvSpPr>
                <p:cNvPr id="2724938" name="Freeform 74"/>
                <p:cNvSpPr>
                  <a:spLocks/>
                </p:cNvSpPr>
                <p:nvPr/>
              </p:nvSpPr>
              <p:spPr bwMode="auto">
                <a:xfrm>
                  <a:off x="2450" y="2795"/>
                  <a:ext cx="61" cy="138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60" y="0"/>
                    </a:cxn>
                    <a:cxn ang="0">
                      <a:pos x="16" y="137"/>
                    </a:cxn>
                    <a:cxn ang="0">
                      <a:pos x="0" y="137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61" h="138">
                      <a:moveTo>
                        <a:pt x="44" y="0"/>
                      </a:moveTo>
                      <a:lnTo>
                        <a:pt x="60" y="0"/>
                      </a:lnTo>
                      <a:lnTo>
                        <a:pt x="16" y="137"/>
                      </a:lnTo>
                      <a:lnTo>
                        <a:pt x="0" y="137"/>
                      </a:lnTo>
                      <a:lnTo>
                        <a:pt x="44" y="0"/>
                      </a:lnTo>
                    </a:path>
                  </a:pathLst>
                </a:custGeom>
                <a:solidFill>
                  <a:srgbClr val="F39FD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39" name="Rectangle 75"/>
                <p:cNvSpPr>
                  <a:spLocks noChangeArrowheads="1"/>
                </p:cNvSpPr>
                <p:nvPr/>
              </p:nvSpPr>
              <p:spPr bwMode="auto">
                <a:xfrm>
                  <a:off x="2445" y="2795"/>
                  <a:ext cx="77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40" name="Rectangle 76"/>
                <p:cNvSpPr>
                  <a:spLocks noChangeArrowheads="1"/>
                </p:cNvSpPr>
                <p:nvPr/>
              </p:nvSpPr>
              <p:spPr bwMode="auto">
                <a:xfrm>
                  <a:off x="2453" y="2851"/>
                  <a:ext cx="57" cy="13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41" name="Rectangle 77"/>
                <p:cNvSpPr>
                  <a:spLocks noChangeArrowheads="1"/>
                </p:cNvSpPr>
                <p:nvPr/>
              </p:nvSpPr>
              <p:spPr bwMode="auto">
                <a:xfrm>
                  <a:off x="2322" y="2851"/>
                  <a:ext cx="73" cy="9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42" name="Oval 78"/>
                <p:cNvSpPr>
                  <a:spLocks noChangeArrowheads="1"/>
                </p:cNvSpPr>
                <p:nvPr/>
              </p:nvSpPr>
              <p:spPr bwMode="auto">
                <a:xfrm>
                  <a:off x="2380" y="2676"/>
                  <a:ext cx="22" cy="25"/>
                </a:xfrm>
                <a:prstGeom prst="ellipse">
                  <a:avLst/>
                </a:prstGeom>
                <a:solidFill>
                  <a:srgbClr val="F39FD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43" name="Freeform 79"/>
                <p:cNvSpPr>
                  <a:spLocks/>
                </p:cNvSpPr>
                <p:nvPr/>
              </p:nvSpPr>
              <p:spPr bwMode="auto">
                <a:xfrm>
                  <a:off x="2320" y="2720"/>
                  <a:ext cx="140" cy="213"/>
                </a:xfrm>
                <a:custGeom>
                  <a:avLst/>
                  <a:gdLst/>
                  <a:ahLst/>
                  <a:cxnLst>
                    <a:cxn ang="0">
                      <a:pos x="1" y="98"/>
                    </a:cxn>
                    <a:cxn ang="0">
                      <a:pos x="1" y="101"/>
                    </a:cxn>
                    <a:cxn ang="0">
                      <a:pos x="0" y="104"/>
                    </a:cxn>
                    <a:cxn ang="0">
                      <a:pos x="0" y="108"/>
                    </a:cxn>
                    <a:cxn ang="0">
                      <a:pos x="1" y="111"/>
                    </a:cxn>
                    <a:cxn ang="0">
                      <a:pos x="3" y="114"/>
                    </a:cxn>
                    <a:cxn ang="0">
                      <a:pos x="6" y="117"/>
                    </a:cxn>
                    <a:cxn ang="0">
                      <a:pos x="9" y="119"/>
                    </a:cxn>
                    <a:cxn ang="0">
                      <a:pos x="11" y="119"/>
                    </a:cxn>
                    <a:cxn ang="0">
                      <a:pos x="15" y="119"/>
                    </a:cxn>
                    <a:cxn ang="0">
                      <a:pos x="91" y="212"/>
                    </a:cxn>
                    <a:cxn ang="0">
                      <a:pos x="115" y="102"/>
                    </a:cxn>
                    <a:cxn ang="0">
                      <a:pos x="114" y="99"/>
                    </a:cxn>
                    <a:cxn ang="0">
                      <a:pos x="113" y="98"/>
                    </a:cxn>
                    <a:cxn ang="0">
                      <a:pos x="111" y="96"/>
                    </a:cxn>
                    <a:cxn ang="0">
                      <a:pos x="109" y="94"/>
                    </a:cxn>
                    <a:cxn ang="0">
                      <a:pos x="107" y="93"/>
                    </a:cxn>
                    <a:cxn ang="0">
                      <a:pos x="104" y="93"/>
                    </a:cxn>
                    <a:cxn ang="0">
                      <a:pos x="101" y="93"/>
                    </a:cxn>
                    <a:cxn ang="0">
                      <a:pos x="99" y="93"/>
                    </a:cxn>
                    <a:cxn ang="0">
                      <a:pos x="67" y="54"/>
                    </a:cxn>
                    <a:cxn ang="0">
                      <a:pos x="129" y="67"/>
                    </a:cxn>
                    <a:cxn ang="0">
                      <a:pos x="132" y="66"/>
                    </a:cxn>
                    <a:cxn ang="0">
                      <a:pos x="133" y="66"/>
                    </a:cxn>
                    <a:cxn ang="0">
                      <a:pos x="136" y="64"/>
                    </a:cxn>
                    <a:cxn ang="0">
                      <a:pos x="138" y="62"/>
                    </a:cxn>
                    <a:cxn ang="0">
                      <a:pos x="138" y="59"/>
                    </a:cxn>
                    <a:cxn ang="0">
                      <a:pos x="139" y="56"/>
                    </a:cxn>
                    <a:cxn ang="0">
                      <a:pos x="138" y="53"/>
                    </a:cxn>
                    <a:cxn ang="0">
                      <a:pos x="137" y="51"/>
                    </a:cxn>
                    <a:cxn ang="0">
                      <a:pos x="135" y="49"/>
                    </a:cxn>
                    <a:cxn ang="0">
                      <a:pos x="133" y="47"/>
                    </a:cxn>
                    <a:cxn ang="0">
                      <a:pos x="130" y="46"/>
                    </a:cxn>
                    <a:cxn ang="0">
                      <a:pos x="88" y="46"/>
                    </a:cxn>
                    <a:cxn ang="0">
                      <a:pos x="81" y="30"/>
                    </a:cxn>
                    <a:cxn ang="0">
                      <a:pos x="81" y="26"/>
                    </a:cxn>
                    <a:cxn ang="0">
                      <a:pos x="82" y="22"/>
                    </a:cxn>
                    <a:cxn ang="0">
                      <a:pos x="82" y="18"/>
                    </a:cxn>
                    <a:cxn ang="0">
                      <a:pos x="81" y="14"/>
                    </a:cxn>
                    <a:cxn ang="0">
                      <a:pos x="79" y="11"/>
                    </a:cxn>
                    <a:cxn ang="0">
                      <a:pos x="77" y="8"/>
                    </a:cxn>
                    <a:cxn ang="0">
                      <a:pos x="74" y="5"/>
                    </a:cxn>
                    <a:cxn ang="0">
                      <a:pos x="71" y="3"/>
                    </a:cxn>
                    <a:cxn ang="0">
                      <a:pos x="67" y="1"/>
                    </a:cxn>
                    <a:cxn ang="0">
                      <a:pos x="63" y="0"/>
                    </a:cxn>
                    <a:cxn ang="0">
                      <a:pos x="58" y="0"/>
                    </a:cxn>
                    <a:cxn ang="0">
                      <a:pos x="54" y="1"/>
                    </a:cxn>
                    <a:cxn ang="0">
                      <a:pos x="50" y="2"/>
                    </a:cxn>
                    <a:cxn ang="0">
                      <a:pos x="45" y="4"/>
                    </a:cxn>
                    <a:cxn ang="0">
                      <a:pos x="42" y="8"/>
                    </a:cxn>
                    <a:cxn ang="0">
                      <a:pos x="40" y="12"/>
                    </a:cxn>
                    <a:cxn ang="0">
                      <a:pos x="38" y="16"/>
                    </a:cxn>
                  </a:cxnLst>
                  <a:rect l="0" t="0" r="r" b="b"/>
                  <a:pathLst>
                    <a:path w="140" h="213">
                      <a:moveTo>
                        <a:pt x="38" y="16"/>
                      </a:moveTo>
                      <a:lnTo>
                        <a:pt x="1" y="98"/>
                      </a:lnTo>
                      <a:lnTo>
                        <a:pt x="1" y="99"/>
                      </a:lnTo>
                      <a:lnTo>
                        <a:pt x="1" y="101"/>
                      </a:lnTo>
                      <a:lnTo>
                        <a:pt x="0" y="102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0" y="108"/>
                      </a:lnTo>
                      <a:lnTo>
                        <a:pt x="1" y="109"/>
                      </a:lnTo>
                      <a:lnTo>
                        <a:pt x="1" y="111"/>
                      </a:lnTo>
                      <a:lnTo>
                        <a:pt x="2" y="113"/>
                      </a:lnTo>
                      <a:lnTo>
                        <a:pt x="3" y="114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7" y="118"/>
                      </a:lnTo>
                      <a:lnTo>
                        <a:pt x="9" y="119"/>
                      </a:lnTo>
                      <a:lnTo>
                        <a:pt x="10" y="119"/>
                      </a:lnTo>
                      <a:lnTo>
                        <a:pt x="11" y="119"/>
                      </a:lnTo>
                      <a:lnTo>
                        <a:pt x="13" y="119"/>
                      </a:lnTo>
                      <a:lnTo>
                        <a:pt x="15" y="119"/>
                      </a:lnTo>
                      <a:lnTo>
                        <a:pt x="91" y="119"/>
                      </a:lnTo>
                      <a:lnTo>
                        <a:pt x="91" y="212"/>
                      </a:lnTo>
                      <a:lnTo>
                        <a:pt x="115" y="212"/>
                      </a:lnTo>
                      <a:lnTo>
                        <a:pt x="115" y="102"/>
                      </a:lnTo>
                      <a:lnTo>
                        <a:pt x="115" y="101"/>
                      </a:lnTo>
                      <a:lnTo>
                        <a:pt x="114" y="99"/>
                      </a:lnTo>
                      <a:lnTo>
                        <a:pt x="114" y="98"/>
                      </a:lnTo>
                      <a:lnTo>
                        <a:pt x="113" y="98"/>
                      </a:lnTo>
                      <a:lnTo>
                        <a:pt x="112" y="97"/>
                      </a:lnTo>
                      <a:lnTo>
                        <a:pt x="111" y="96"/>
                      </a:lnTo>
                      <a:lnTo>
                        <a:pt x="110" y="95"/>
                      </a:lnTo>
                      <a:lnTo>
                        <a:pt x="109" y="94"/>
                      </a:lnTo>
                      <a:lnTo>
                        <a:pt x="108" y="94"/>
                      </a:lnTo>
                      <a:lnTo>
                        <a:pt x="107" y="93"/>
                      </a:lnTo>
                      <a:lnTo>
                        <a:pt x="105" y="93"/>
                      </a:lnTo>
                      <a:lnTo>
                        <a:pt x="104" y="93"/>
                      </a:lnTo>
                      <a:lnTo>
                        <a:pt x="102" y="93"/>
                      </a:lnTo>
                      <a:lnTo>
                        <a:pt x="101" y="93"/>
                      </a:lnTo>
                      <a:lnTo>
                        <a:pt x="100" y="93"/>
                      </a:lnTo>
                      <a:lnTo>
                        <a:pt x="99" y="93"/>
                      </a:lnTo>
                      <a:lnTo>
                        <a:pt x="55" y="90"/>
                      </a:lnTo>
                      <a:lnTo>
                        <a:pt x="67" y="54"/>
                      </a:lnTo>
                      <a:lnTo>
                        <a:pt x="76" y="67"/>
                      </a:lnTo>
                      <a:lnTo>
                        <a:pt x="129" y="67"/>
                      </a:lnTo>
                      <a:lnTo>
                        <a:pt x="130" y="66"/>
                      </a:lnTo>
                      <a:lnTo>
                        <a:pt x="132" y="66"/>
                      </a:lnTo>
                      <a:lnTo>
                        <a:pt x="133" y="66"/>
                      </a:lnTo>
                      <a:lnTo>
                        <a:pt x="133" y="66"/>
                      </a:lnTo>
                      <a:lnTo>
                        <a:pt x="135" y="64"/>
                      </a:lnTo>
                      <a:lnTo>
                        <a:pt x="136" y="64"/>
                      </a:lnTo>
                      <a:lnTo>
                        <a:pt x="137" y="63"/>
                      </a:lnTo>
                      <a:lnTo>
                        <a:pt x="138" y="62"/>
                      </a:lnTo>
                      <a:lnTo>
                        <a:pt x="138" y="61"/>
                      </a:lnTo>
                      <a:lnTo>
                        <a:pt x="138" y="59"/>
                      </a:lnTo>
                      <a:lnTo>
                        <a:pt x="139" y="58"/>
                      </a:lnTo>
                      <a:lnTo>
                        <a:pt x="139" y="56"/>
                      </a:lnTo>
                      <a:lnTo>
                        <a:pt x="139" y="54"/>
                      </a:lnTo>
                      <a:lnTo>
                        <a:pt x="138" y="53"/>
                      </a:lnTo>
                      <a:lnTo>
                        <a:pt x="138" y="52"/>
                      </a:lnTo>
                      <a:lnTo>
                        <a:pt x="137" y="51"/>
                      </a:lnTo>
                      <a:lnTo>
                        <a:pt x="136" y="49"/>
                      </a:lnTo>
                      <a:lnTo>
                        <a:pt x="135" y="49"/>
                      </a:lnTo>
                      <a:lnTo>
                        <a:pt x="134" y="48"/>
                      </a:lnTo>
                      <a:lnTo>
                        <a:pt x="133" y="47"/>
                      </a:lnTo>
                      <a:lnTo>
                        <a:pt x="132" y="46"/>
                      </a:lnTo>
                      <a:lnTo>
                        <a:pt x="130" y="46"/>
                      </a:lnTo>
                      <a:lnTo>
                        <a:pt x="129" y="46"/>
                      </a:lnTo>
                      <a:lnTo>
                        <a:pt x="88" y="46"/>
                      </a:lnTo>
                      <a:lnTo>
                        <a:pt x="79" y="31"/>
                      </a:lnTo>
                      <a:lnTo>
                        <a:pt x="81" y="30"/>
                      </a:lnTo>
                      <a:lnTo>
                        <a:pt x="81" y="28"/>
                      </a:lnTo>
                      <a:lnTo>
                        <a:pt x="81" y="26"/>
                      </a:lnTo>
                      <a:lnTo>
                        <a:pt x="82" y="24"/>
                      </a:lnTo>
                      <a:lnTo>
                        <a:pt x="82" y="22"/>
                      </a:lnTo>
                      <a:lnTo>
                        <a:pt x="82" y="20"/>
                      </a:lnTo>
                      <a:lnTo>
                        <a:pt x="82" y="18"/>
                      </a:lnTo>
                      <a:lnTo>
                        <a:pt x="81" y="16"/>
                      </a:lnTo>
                      <a:lnTo>
                        <a:pt x="81" y="14"/>
                      </a:lnTo>
                      <a:lnTo>
                        <a:pt x="80" y="13"/>
                      </a:lnTo>
                      <a:lnTo>
                        <a:pt x="79" y="11"/>
                      </a:lnTo>
                      <a:lnTo>
                        <a:pt x="78" y="9"/>
                      </a:lnTo>
                      <a:lnTo>
                        <a:pt x="77" y="8"/>
                      </a:lnTo>
                      <a:lnTo>
                        <a:pt x="76" y="6"/>
                      </a:lnTo>
                      <a:lnTo>
                        <a:pt x="74" y="5"/>
                      </a:lnTo>
                      <a:lnTo>
                        <a:pt x="73" y="4"/>
                      </a:lnTo>
                      <a:lnTo>
                        <a:pt x="71" y="3"/>
                      </a:lnTo>
                      <a:lnTo>
                        <a:pt x="69" y="2"/>
                      </a:lnTo>
                      <a:lnTo>
                        <a:pt x="67" y="1"/>
                      </a:lnTo>
                      <a:lnTo>
                        <a:pt x="65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4" y="1"/>
                      </a:lnTo>
                      <a:lnTo>
                        <a:pt x="52" y="1"/>
                      </a:lnTo>
                      <a:lnTo>
                        <a:pt x="50" y="2"/>
                      </a:lnTo>
                      <a:lnTo>
                        <a:pt x="48" y="3"/>
                      </a:lnTo>
                      <a:lnTo>
                        <a:pt x="45" y="4"/>
                      </a:lnTo>
                      <a:lnTo>
                        <a:pt x="44" y="6"/>
                      </a:lnTo>
                      <a:lnTo>
                        <a:pt x="42" y="8"/>
                      </a:lnTo>
                      <a:lnTo>
                        <a:pt x="41" y="9"/>
                      </a:lnTo>
                      <a:lnTo>
                        <a:pt x="40" y="12"/>
                      </a:lnTo>
                      <a:lnTo>
                        <a:pt x="38" y="14"/>
                      </a:lnTo>
                      <a:lnTo>
                        <a:pt x="38" y="16"/>
                      </a:lnTo>
                    </a:path>
                  </a:pathLst>
                </a:custGeom>
                <a:solidFill>
                  <a:srgbClr val="F39FD1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4944" name="Freeform 80"/>
              <p:cNvSpPr>
                <a:spLocks/>
              </p:cNvSpPr>
              <p:nvPr/>
            </p:nvSpPr>
            <p:spPr bwMode="auto">
              <a:xfrm>
                <a:off x="2560" y="2634"/>
                <a:ext cx="202" cy="293"/>
              </a:xfrm>
              <a:custGeom>
                <a:avLst/>
                <a:gdLst/>
                <a:ahLst/>
                <a:cxnLst>
                  <a:cxn ang="0">
                    <a:pos x="201" y="264"/>
                  </a:cxn>
                  <a:cxn ang="0">
                    <a:pos x="186" y="264"/>
                  </a:cxn>
                  <a:cxn ang="0">
                    <a:pos x="159" y="230"/>
                  </a:cxn>
                  <a:cxn ang="0">
                    <a:pos x="123" y="170"/>
                  </a:cxn>
                  <a:cxn ang="0">
                    <a:pos x="113" y="142"/>
                  </a:cxn>
                  <a:cxn ang="0">
                    <a:pos x="115" y="123"/>
                  </a:cxn>
                  <a:cxn ang="0">
                    <a:pos x="124" y="120"/>
                  </a:cxn>
                  <a:cxn ang="0">
                    <a:pos x="138" y="130"/>
                  </a:cxn>
                  <a:cxn ang="0">
                    <a:pos x="157" y="141"/>
                  </a:cxn>
                  <a:cxn ang="0">
                    <a:pos x="166" y="141"/>
                  </a:cxn>
                  <a:cxn ang="0">
                    <a:pos x="167" y="135"/>
                  </a:cxn>
                  <a:cxn ang="0">
                    <a:pos x="158" y="123"/>
                  </a:cxn>
                  <a:cxn ang="0">
                    <a:pos x="137" y="108"/>
                  </a:cxn>
                  <a:cxn ang="0">
                    <a:pos x="128" y="87"/>
                  </a:cxn>
                  <a:cxn ang="0">
                    <a:pos x="124" y="69"/>
                  </a:cxn>
                  <a:cxn ang="0">
                    <a:pos x="114" y="57"/>
                  </a:cxn>
                  <a:cxn ang="0">
                    <a:pos x="110" y="48"/>
                  </a:cxn>
                  <a:cxn ang="0">
                    <a:pos x="115" y="37"/>
                  </a:cxn>
                  <a:cxn ang="0">
                    <a:pos x="120" y="24"/>
                  </a:cxn>
                  <a:cxn ang="0">
                    <a:pos x="116" y="9"/>
                  </a:cxn>
                  <a:cxn ang="0">
                    <a:pos x="106" y="1"/>
                  </a:cxn>
                  <a:cxn ang="0">
                    <a:pos x="91" y="3"/>
                  </a:cxn>
                  <a:cxn ang="0">
                    <a:pos x="85" y="13"/>
                  </a:cxn>
                  <a:cxn ang="0">
                    <a:pos x="85" y="23"/>
                  </a:cxn>
                  <a:cxn ang="0">
                    <a:pos x="88" y="35"/>
                  </a:cxn>
                  <a:cxn ang="0">
                    <a:pos x="88" y="47"/>
                  </a:cxn>
                  <a:cxn ang="0">
                    <a:pos x="78" y="57"/>
                  </a:cxn>
                  <a:cxn ang="0">
                    <a:pos x="66" y="64"/>
                  </a:cxn>
                  <a:cxn ang="0">
                    <a:pos x="56" y="76"/>
                  </a:cxn>
                  <a:cxn ang="0">
                    <a:pos x="47" y="99"/>
                  </a:cxn>
                  <a:cxn ang="0">
                    <a:pos x="42" y="122"/>
                  </a:cxn>
                  <a:cxn ang="0">
                    <a:pos x="40" y="146"/>
                  </a:cxn>
                  <a:cxn ang="0">
                    <a:pos x="42" y="159"/>
                  </a:cxn>
                  <a:cxn ang="0">
                    <a:pos x="49" y="162"/>
                  </a:cxn>
                  <a:cxn ang="0">
                    <a:pos x="53" y="159"/>
                  </a:cxn>
                  <a:cxn ang="0">
                    <a:pos x="53" y="133"/>
                  </a:cxn>
                  <a:cxn ang="0">
                    <a:pos x="56" y="117"/>
                  </a:cxn>
                  <a:cxn ang="0">
                    <a:pos x="64" y="110"/>
                  </a:cxn>
                  <a:cxn ang="0">
                    <a:pos x="71" y="115"/>
                  </a:cxn>
                  <a:cxn ang="0">
                    <a:pos x="68" y="141"/>
                  </a:cxn>
                  <a:cxn ang="0">
                    <a:pos x="62" y="167"/>
                  </a:cxn>
                  <a:cxn ang="0">
                    <a:pos x="53" y="198"/>
                  </a:cxn>
                  <a:cxn ang="0">
                    <a:pos x="33" y="227"/>
                  </a:cxn>
                  <a:cxn ang="0">
                    <a:pos x="8" y="257"/>
                  </a:cxn>
                  <a:cxn ang="0">
                    <a:pos x="0" y="273"/>
                  </a:cxn>
                  <a:cxn ang="0">
                    <a:pos x="19" y="292"/>
                  </a:cxn>
                  <a:cxn ang="0">
                    <a:pos x="33" y="289"/>
                  </a:cxn>
                  <a:cxn ang="0">
                    <a:pos x="23" y="277"/>
                  </a:cxn>
                  <a:cxn ang="0">
                    <a:pos x="30" y="261"/>
                  </a:cxn>
                  <a:cxn ang="0">
                    <a:pos x="62" y="224"/>
                  </a:cxn>
                  <a:cxn ang="0">
                    <a:pos x="85" y="198"/>
                  </a:cxn>
                  <a:cxn ang="0">
                    <a:pos x="96" y="191"/>
                  </a:cxn>
                  <a:cxn ang="0">
                    <a:pos x="110" y="200"/>
                  </a:cxn>
                  <a:cxn ang="0">
                    <a:pos x="143" y="244"/>
                  </a:cxn>
                  <a:cxn ang="0">
                    <a:pos x="169" y="282"/>
                  </a:cxn>
                  <a:cxn ang="0">
                    <a:pos x="180" y="284"/>
                  </a:cxn>
                  <a:cxn ang="0">
                    <a:pos x="193" y="274"/>
                  </a:cxn>
                </a:cxnLst>
                <a:rect l="0" t="0" r="r" b="b"/>
                <a:pathLst>
                  <a:path w="202" h="293">
                    <a:moveTo>
                      <a:pt x="200" y="269"/>
                    </a:moveTo>
                    <a:lnTo>
                      <a:pt x="201" y="264"/>
                    </a:lnTo>
                    <a:lnTo>
                      <a:pt x="193" y="266"/>
                    </a:lnTo>
                    <a:lnTo>
                      <a:pt x="186" y="264"/>
                    </a:lnTo>
                    <a:lnTo>
                      <a:pt x="176" y="257"/>
                    </a:lnTo>
                    <a:lnTo>
                      <a:pt x="159" y="230"/>
                    </a:lnTo>
                    <a:lnTo>
                      <a:pt x="135" y="191"/>
                    </a:lnTo>
                    <a:lnTo>
                      <a:pt x="123" y="170"/>
                    </a:lnTo>
                    <a:lnTo>
                      <a:pt x="114" y="152"/>
                    </a:lnTo>
                    <a:lnTo>
                      <a:pt x="113" y="142"/>
                    </a:lnTo>
                    <a:lnTo>
                      <a:pt x="113" y="131"/>
                    </a:lnTo>
                    <a:lnTo>
                      <a:pt x="115" y="123"/>
                    </a:lnTo>
                    <a:lnTo>
                      <a:pt x="120" y="120"/>
                    </a:lnTo>
                    <a:lnTo>
                      <a:pt x="124" y="120"/>
                    </a:lnTo>
                    <a:lnTo>
                      <a:pt x="129" y="122"/>
                    </a:lnTo>
                    <a:lnTo>
                      <a:pt x="138" y="130"/>
                    </a:lnTo>
                    <a:lnTo>
                      <a:pt x="149" y="137"/>
                    </a:lnTo>
                    <a:lnTo>
                      <a:pt x="157" y="141"/>
                    </a:lnTo>
                    <a:lnTo>
                      <a:pt x="162" y="142"/>
                    </a:lnTo>
                    <a:lnTo>
                      <a:pt x="166" y="141"/>
                    </a:lnTo>
                    <a:lnTo>
                      <a:pt x="168" y="137"/>
                    </a:lnTo>
                    <a:lnTo>
                      <a:pt x="167" y="135"/>
                    </a:lnTo>
                    <a:lnTo>
                      <a:pt x="166" y="131"/>
                    </a:lnTo>
                    <a:lnTo>
                      <a:pt x="158" y="123"/>
                    </a:lnTo>
                    <a:lnTo>
                      <a:pt x="144" y="115"/>
                    </a:lnTo>
                    <a:lnTo>
                      <a:pt x="137" y="108"/>
                    </a:lnTo>
                    <a:lnTo>
                      <a:pt x="131" y="99"/>
                    </a:lnTo>
                    <a:lnTo>
                      <a:pt x="128" y="87"/>
                    </a:lnTo>
                    <a:lnTo>
                      <a:pt x="126" y="74"/>
                    </a:lnTo>
                    <a:lnTo>
                      <a:pt x="124" y="69"/>
                    </a:lnTo>
                    <a:lnTo>
                      <a:pt x="120" y="63"/>
                    </a:lnTo>
                    <a:lnTo>
                      <a:pt x="114" y="57"/>
                    </a:lnTo>
                    <a:lnTo>
                      <a:pt x="110" y="53"/>
                    </a:lnTo>
                    <a:lnTo>
                      <a:pt x="110" y="48"/>
                    </a:lnTo>
                    <a:lnTo>
                      <a:pt x="113" y="40"/>
                    </a:lnTo>
                    <a:lnTo>
                      <a:pt x="115" y="37"/>
                    </a:lnTo>
                    <a:lnTo>
                      <a:pt x="118" y="31"/>
                    </a:lnTo>
                    <a:lnTo>
                      <a:pt x="120" y="24"/>
                    </a:lnTo>
                    <a:lnTo>
                      <a:pt x="118" y="15"/>
                    </a:lnTo>
                    <a:lnTo>
                      <a:pt x="116" y="9"/>
                    </a:lnTo>
                    <a:lnTo>
                      <a:pt x="113" y="4"/>
                    </a:lnTo>
                    <a:lnTo>
                      <a:pt x="106" y="1"/>
                    </a:lnTo>
                    <a:lnTo>
                      <a:pt x="97" y="0"/>
                    </a:lnTo>
                    <a:lnTo>
                      <a:pt x="91" y="3"/>
                    </a:lnTo>
                    <a:lnTo>
                      <a:pt x="87" y="6"/>
                    </a:lnTo>
                    <a:lnTo>
                      <a:pt x="85" y="13"/>
                    </a:lnTo>
                    <a:lnTo>
                      <a:pt x="83" y="18"/>
                    </a:lnTo>
                    <a:lnTo>
                      <a:pt x="85" y="23"/>
                    </a:lnTo>
                    <a:lnTo>
                      <a:pt x="87" y="30"/>
                    </a:lnTo>
                    <a:lnTo>
                      <a:pt x="88" y="35"/>
                    </a:lnTo>
                    <a:lnTo>
                      <a:pt x="90" y="40"/>
                    </a:lnTo>
                    <a:lnTo>
                      <a:pt x="88" y="47"/>
                    </a:lnTo>
                    <a:lnTo>
                      <a:pt x="85" y="52"/>
                    </a:lnTo>
                    <a:lnTo>
                      <a:pt x="78" y="57"/>
                    </a:lnTo>
                    <a:lnTo>
                      <a:pt x="71" y="60"/>
                    </a:lnTo>
                    <a:lnTo>
                      <a:pt x="66" y="64"/>
                    </a:lnTo>
                    <a:lnTo>
                      <a:pt x="61" y="69"/>
                    </a:lnTo>
                    <a:lnTo>
                      <a:pt x="56" y="76"/>
                    </a:lnTo>
                    <a:lnTo>
                      <a:pt x="51" y="87"/>
                    </a:lnTo>
                    <a:lnTo>
                      <a:pt x="47" y="99"/>
                    </a:lnTo>
                    <a:lnTo>
                      <a:pt x="43" y="110"/>
                    </a:lnTo>
                    <a:lnTo>
                      <a:pt x="42" y="122"/>
                    </a:lnTo>
                    <a:lnTo>
                      <a:pt x="40" y="137"/>
                    </a:lnTo>
                    <a:lnTo>
                      <a:pt x="40" y="146"/>
                    </a:lnTo>
                    <a:lnTo>
                      <a:pt x="40" y="154"/>
                    </a:lnTo>
                    <a:lnTo>
                      <a:pt x="42" y="159"/>
                    </a:lnTo>
                    <a:lnTo>
                      <a:pt x="44" y="161"/>
                    </a:lnTo>
                    <a:lnTo>
                      <a:pt x="49" y="162"/>
                    </a:lnTo>
                    <a:lnTo>
                      <a:pt x="52" y="161"/>
                    </a:lnTo>
                    <a:lnTo>
                      <a:pt x="53" y="159"/>
                    </a:lnTo>
                    <a:lnTo>
                      <a:pt x="53" y="149"/>
                    </a:lnTo>
                    <a:lnTo>
                      <a:pt x="53" y="133"/>
                    </a:lnTo>
                    <a:lnTo>
                      <a:pt x="54" y="123"/>
                    </a:lnTo>
                    <a:lnTo>
                      <a:pt x="56" y="117"/>
                    </a:lnTo>
                    <a:lnTo>
                      <a:pt x="59" y="111"/>
                    </a:lnTo>
                    <a:lnTo>
                      <a:pt x="64" y="110"/>
                    </a:lnTo>
                    <a:lnTo>
                      <a:pt x="70" y="111"/>
                    </a:lnTo>
                    <a:lnTo>
                      <a:pt x="71" y="115"/>
                    </a:lnTo>
                    <a:lnTo>
                      <a:pt x="70" y="126"/>
                    </a:lnTo>
                    <a:lnTo>
                      <a:pt x="68" y="141"/>
                    </a:lnTo>
                    <a:lnTo>
                      <a:pt x="66" y="155"/>
                    </a:lnTo>
                    <a:lnTo>
                      <a:pt x="62" y="167"/>
                    </a:lnTo>
                    <a:lnTo>
                      <a:pt x="58" y="184"/>
                    </a:lnTo>
                    <a:lnTo>
                      <a:pt x="53" y="198"/>
                    </a:lnTo>
                    <a:lnTo>
                      <a:pt x="42" y="215"/>
                    </a:lnTo>
                    <a:lnTo>
                      <a:pt x="33" y="227"/>
                    </a:lnTo>
                    <a:lnTo>
                      <a:pt x="18" y="244"/>
                    </a:lnTo>
                    <a:lnTo>
                      <a:pt x="8" y="257"/>
                    </a:lnTo>
                    <a:lnTo>
                      <a:pt x="0" y="268"/>
                    </a:lnTo>
                    <a:lnTo>
                      <a:pt x="0" y="273"/>
                    </a:lnTo>
                    <a:lnTo>
                      <a:pt x="8" y="282"/>
                    </a:lnTo>
                    <a:lnTo>
                      <a:pt x="19" y="292"/>
                    </a:lnTo>
                    <a:lnTo>
                      <a:pt x="30" y="292"/>
                    </a:lnTo>
                    <a:lnTo>
                      <a:pt x="33" y="289"/>
                    </a:lnTo>
                    <a:lnTo>
                      <a:pt x="28" y="283"/>
                    </a:lnTo>
                    <a:lnTo>
                      <a:pt x="23" y="277"/>
                    </a:lnTo>
                    <a:lnTo>
                      <a:pt x="23" y="272"/>
                    </a:lnTo>
                    <a:lnTo>
                      <a:pt x="30" y="261"/>
                    </a:lnTo>
                    <a:lnTo>
                      <a:pt x="43" y="248"/>
                    </a:lnTo>
                    <a:lnTo>
                      <a:pt x="62" y="224"/>
                    </a:lnTo>
                    <a:lnTo>
                      <a:pt x="78" y="204"/>
                    </a:lnTo>
                    <a:lnTo>
                      <a:pt x="85" y="198"/>
                    </a:lnTo>
                    <a:lnTo>
                      <a:pt x="88" y="193"/>
                    </a:lnTo>
                    <a:lnTo>
                      <a:pt x="96" y="191"/>
                    </a:lnTo>
                    <a:lnTo>
                      <a:pt x="102" y="195"/>
                    </a:lnTo>
                    <a:lnTo>
                      <a:pt x="110" y="200"/>
                    </a:lnTo>
                    <a:lnTo>
                      <a:pt x="125" y="220"/>
                    </a:lnTo>
                    <a:lnTo>
                      <a:pt x="143" y="244"/>
                    </a:lnTo>
                    <a:lnTo>
                      <a:pt x="159" y="268"/>
                    </a:lnTo>
                    <a:lnTo>
                      <a:pt x="169" y="282"/>
                    </a:lnTo>
                    <a:lnTo>
                      <a:pt x="173" y="284"/>
                    </a:lnTo>
                    <a:lnTo>
                      <a:pt x="180" y="284"/>
                    </a:lnTo>
                    <a:lnTo>
                      <a:pt x="186" y="279"/>
                    </a:lnTo>
                    <a:lnTo>
                      <a:pt x="193" y="274"/>
                    </a:lnTo>
                    <a:lnTo>
                      <a:pt x="200" y="269"/>
                    </a:lnTo>
                  </a:path>
                </a:pathLst>
              </a:custGeom>
              <a:solidFill>
                <a:srgbClr val="CECECE"/>
              </a:solidFill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5" name="Group 81"/>
              <p:cNvGrpSpPr>
                <a:grpSpLocks/>
              </p:cNvGrpSpPr>
              <p:nvPr/>
            </p:nvGrpSpPr>
            <p:grpSpPr bwMode="auto">
              <a:xfrm>
                <a:off x="1986" y="2635"/>
                <a:ext cx="261" cy="311"/>
                <a:chOff x="1986" y="2635"/>
                <a:chExt cx="261" cy="311"/>
              </a:xfrm>
            </p:grpSpPr>
            <p:grpSp>
              <p:nvGrpSpPr>
                <p:cNvPr id="16" name="Group 82"/>
                <p:cNvGrpSpPr>
                  <a:grpSpLocks/>
                </p:cNvGrpSpPr>
                <p:nvPr/>
              </p:nvGrpSpPr>
              <p:grpSpPr bwMode="auto">
                <a:xfrm>
                  <a:off x="1986" y="2635"/>
                  <a:ext cx="261" cy="311"/>
                  <a:chOff x="1986" y="2635"/>
                  <a:chExt cx="261" cy="311"/>
                </a:xfrm>
              </p:grpSpPr>
              <p:sp>
                <p:nvSpPr>
                  <p:cNvPr id="2724947" name="AutoShape 83"/>
                  <p:cNvSpPr>
                    <a:spLocks noChangeArrowheads="1"/>
                  </p:cNvSpPr>
                  <p:nvPr/>
                </p:nvSpPr>
                <p:spPr bwMode="auto">
                  <a:xfrm>
                    <a:off x="1986" y="2686"/>
                    <a:ext cx="261" cy="260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4948" name="AutoShape 84"/>
                  <p:cNvSpPr>
                    <a:spLocks noChangeArrowheads="1"/>
                  </p:cNvSpPr>
                  <p:nvPr/>
                </p:nvSpPr>
                <p:spPr bwMode="auto">
                  <a:xfrm>
                    <a:off x="2050" y="2635"/>
                    <a:ext cx="197" cy="46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24949" name="Oval 85"/>
                <p:cNvSpPr>
                  <a:spLocks noChangeArrowheads="1"/>
                </p:cNvSpPr>
                <p:nvPr/>
              </p:nvSpPr>
              <p:spPr bwMode="auto">
                <a:xfrm>
                  <a:off x="2069" y="2661"/>
                  <a:ext cx="26" cy="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50" name="AutoShape 86"/>
                <p:cNvSpPr>
                  <a:spLocks noChangeArrowheads="1"/>
                </p:cNvSpPr>
                <p:nvPr/>
              </p:nvSpPr>
              <p:spPr bwMode="auto">
                <a:xfrm>
                  <a:off x="2019" y="2809"/>
                  <a:ext cx="137" cy="54"/>
                </a:xfrm>
                <a:prstGeom prst="octagon">
                  <a:avLst>
                    <a:gd name="adj" fmla="val 29282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4951" name="Line 87"/>
              <p:cNvSpPr>
                <a:spLocks noChangeShapeType="1"/>
              </p:cNvSpPr>
              <p:nvPr/>
            </p:nvSpPr>
            <p:spPr bwMode="auto">
              <a:xfrm>
                <a:off x="2001" y="1313"/>
                <a:ext cx="2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52" name="Line 88"/>
              <p:cNvSpPr>
                <a:spLocks noChangeShapeType="1"/>
              </p:cNvSpPr>
              <p:nvPr/>
            </p:nvSpPr>
            <p:spPr bwMode="auto">
              <a:xfrm>
                <a:off x="1438" y="126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53" name="Line 89"/>
              <p:cNvSpPr>
                <a:spLocks noChangeShapeType="1"/>
              </p:cNvSpPr>
              <p:nvPr/>
            </p:nvSpPr>
            <p:spPr bwMode="auto">
              <a:xfrm>
                <a:off x="1723" y="126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7" name="Group 90"/>
              <p:cNvGrpSpPr>
                <a:grpSpLocks/>
              </p:cNvGrpSpPr>
              <p:nvPr/>
            </p:nvGrpSpPr>
            <p:grpSpPr bwMode="auto">
              <a:xfrm>
                <a:off x="917" y="1636"/>
                <a:ext cx="975" cy="310"/>
                <a:chOff x="917" y="1636"/>
                <a:chExt cx="975" cy="310"/>
              </a:xfrm>
            </p:grpSpPr>
            <p:grpSp>
              <p:nvGrpSpPr>
                <p:cNvPr id="18" name="Group 91"/>
                <p:cNvGrpSpPr>
                  <a:grpSpLocks/>
                </p:cNvGrpSpPr>
                <p:nvPr/>
              </p:nvGrpSpPr>
              <p:grpSpPr bwMode="auto">
                <a:xfrm>
                  <a:off x="917" y="1636"/>
                  <a:ext cx="206" cy="310"/>
                  <a:chOff x="917" y="1636"/>
                  <a:chExt cx="206" cy="310"/>
                </a:xfrm>
              </p:grpSpPr>
              <p:sp>
                <p:nvSpPr>
                  <p:cNvPr id="2724956" name="AutoShape 92"/>
                  <p:cNvSpPr>
                    <a:spLocks noChangeArrowheads="1"/>
                  </p:cNvSpPr>
                  <p:nvPr/>
                </p:nvSpPr>
                <p:spPr bwMode="auto">
                  <a:xfrm>
                    <a:off x="917" y="1686"/>
                    <a:ext cx="206" cy="260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DC008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4957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965" y="1636"/>
                    <a:ext cx="158" cy="46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DC008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4958" name="AutoShape 94"/>
                  <p:cNvSpPr>
                    <a:spLocks noChangeArrowheads="1"/>
                  </p:cNvSpPr>
                  <p:nvPr/>
                </p:nvSpPr>
                <p:spPr bwMode="auto">
                  <a:xfrm>
                    <a:off x="956" y="1707"/>
                    <a:ext cx="108" cy="15"/>
                  </a:xfrm>
                  <a:prstGeom prst="parallelogram">
                    <a:avLst>
                      <a:gd name="adj" fmla="val 179967"/>
                    </a:avLst>
                  </a:prstGeom>
                  <a:solidFill>
                    <a:srgbClr val="DC008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95"/>
                <p:cNvGrpSpPr>
                  <a:grpSpLocks/>
                </p:cNvGrpSpPr>
                <p:nvPr/>
              </p:nvGrpSpPr>
              <p:grpSpPr bwMode="auto">
                <a:xfrm>
                  <a:off x="1435" y="1677"/>
                  <a:ext cx="203" cy="257"/>
                  <a:chOff x="1435" y="1677"/>
                  <a:chExt cx="203" cy="257"/>
                </a:xfrm>
              </p:grpSpPr>
              <p:sp>
                <p:nvSpPr>
                  <p:cNvPr id="2724960" name="Freeform 96"/>
                  <p:cNvSpPr>
                    <a:spLocks/>
                  </p:cNvSpPr>
                  <p:nvPr/>
                </p:nvSpPr>
                <p:spPr bwMode="auto">
                  <a:xfrm>
                    <a:off x="1564" y="1794"/>
                    <a:ext cx="62" cy="140"/>
                  </a:xfrm>
                  <a:custGeom>
                    <a:avLst/>
                    <a:gdLst/>
                    <a:ahLst/>
                    <a:cxnLst>
                      <a:cxn ang="0">
                        <a:pos x="44" y="0"/>
                      </a:cxn>
                      <a:cxn ang="0">
                        <a:pos x="61" y="0"/>
                      </a:cxn>
                      <a:cxn ang="0">
                        <a:pos x="17" y="139"/>
                      </a:cxn>
                      <a:cxn ang="0">
                        <a:pos x="0" y="139"/>
                      </a:cxn>
                      <a:cxn ang="0">
                        <a:pos x="44" y="0"/>
                      </a:cxn>
                    </a:cxnLst>
                    <a:rect l="0" t="0" r="r" b="b"/>
                    <a:pathLst>
                      <a:path w="62" h="140">
                        <a:moveTo>
                          <a:pt x="44" y="0"/>
                        </a:moveTo>
                        <a:lnTo>
                          <a:pt x="61" y="0"/>
                        </a:lnTo>
                        <a:lnTo>
                          <a:pt x="17" y="139"/>
                        </a:lnTo>
                        <a:lnTo>
                          <a:pt x="0" y="139"/>
                        </a:lnTo>
                        <a:lnTo>
                          <a:pt x="44" y="0"/>
                        </a:lnTo>
                      </a:path>
                    </a:pathLst>
                  </a:custGeom>
                  <a:solidFill>
                    <a:srgbClr val="F39FD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4961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1561" y="1794"/>
                    <a:ext cx="77" cy="12"/>
                  </a:xfrm>
                  <a:prstGeom prst="rect">
                    <a:avLst/>
                  </a:prstGeom>
                  <a:solidFill>
                    <a:srgbClr val="F39FD1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4962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1567" y="1852"/>
                    <a:ext cx="58" cy="12"/>
                  </a:xfrm>
                  <a:prstGeom prst="rect">
                    <a:avLst/>
                  </a:prstGeom>
                  <a:solidFill>
                    <a:srgbClr val="F39FD1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4963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1436" y="1852"/>
                    <a:ext cx="74" cy="7"/>
                  </a:xfrm>
                  <a:prstGeom prst="rect">
                    <a:avLst/>
                  </a:prstGeom>
                  <a:solidFill>
                    <a:srgbClr val="F39FD1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4964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1496" y="1677"/>
                    <a:ext cx="22" cy="25"/>
                  </a:xfrm>
                  <a:prstGeom prst="ellipse">
                    <a:avLst/>
                  </a:prstGeom>
                  <a:solidFill>
                    <a:srgbClr val="F39FD1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4965" name="Freeform 101"/>
                  <p:cNvSpPr>
                    <a:spLocks/>
                  </p:cNvSpPr>
                  <p:nvPr/>
                </p:nvSpPr>
                <p:spPr bwMode="auto">
                  <a:xfrm>
                    <a:off x="1435" y="1721"/>
                    <a:ext cx="139" cy="213"/>
                  </a:xfrm>
                  <a:custGeom>
                    <a:avLst/>
                    <a:gdLst/>
                    <a:ahLst/>
                    <a:cxnLst>
                      <a:cxn ang="0">
                        <a:pos x="1" y="98"/>
                      </a:cxn>
                      <a:cxn ang="0">
                        <a:pos x="1" y="101"/>
                      </a:cxn>
                      <a:cxn ang="0">
                        <a:pos x="0" y="104"/>
                      </a:cxn>
                      <a:cxn ang="0">
                        <a:pos x="0" y="108"/>
                      </a:cxn>
                      <a:cxn ang="0">
                        <a:pos x="1" y="111"/>
                      </a:cxn>
                      <a:cxn ang="0">
                        <a:pos x="3" y="114"/>
                      </a:cxn>
                      <a:cxn ang="0">
                        <a:pos x="6" y="117"/>
                      </a:cxn>
                      <a:cxn ang="0">
                        <a:pos x="9" y="119"/>
                      </a:cxn>
                      <a:cxn ang="0">
                        <a:pos x="11" y="119"/>
                      </a:cxn>
                      <a:cxn ang="0">
                        <a:pos x="15" y="119"/>
                      </a:cxn>
                      <a:cxn ang="0">
                        <a:pos x="90" y="212"/>
                      </a:cxn>
                      <a:cxn ang="0">
                        <a:pos x="114" y="102"/>
                      </a:cxn>
                      <a:cxn ang="0">
                        <a:pos x="113" y="99"/>
                      </a:cxn>
                      <a:cxn ang="0">
                        <a:pos x="112" y="98"/>
                      </a:cxn>
                      <a:cxn ang="0">
                        <a:pos x="110" y="96"/>
                      </a:cxn>
                      <a:cxn ang="0">
                        <a:pos x="108" y="94"/>
                      </a:cxn>
                      <a:cxn ang="0">
                        <a:pos x="106" y="93"/>
                      </a:cxn>
                      <a:cxn ang="0">
                        <a:pos x="103" y="93"/>
                      </a:cxn>
                      <a:cxn ang="0">
                        <a:pos x="100" y="93"/>
                      </a:cxn>
                      <a:cxn ang="0">
                        <a:pos x="98" y="93"/>
                      </a:cxn>
                      <a:cxn ang="0">
                        <a:pos x="67" y="54"/>
                      </a:cxn>
                      <a:cxn ang="0">
                        <a:pos x="128" y="67"/>
                      </a:cxn>
                      <a:cxn ang="0">
                        <a:pos x="131" y="66"/>
                      </a:cxn>
                      <a:cxn ang="0">
                        <a:pos x="132" y="66"/>
                      </a:cxn>
                      <a:cxn ang="0">
                        <a:pos x="135" y="64"/>
                      </a:cxn>
                      <a:cxn ang="0">
                        <a:pos x="137" y="62"/>
                      </a:cxn>
                      <a:cxn ang="0">
                        <a:pos x="137" y="59"/>
                      </a:cxn>
                      <a:cxn ang="0">
                        <a:pos x="138" y="56"/>
                      </a:cxn>
                      <a:cxn ang="0">
                        <a:pos x="137" y="53"/>
                      </a:cxn>
                      <a:cxn ang="0">
                        <a:pos x="136" y="51"/>
                      </a:cxn>
                      <a:cxn ang="0">
                        <a:pos x="134" y="49"/>
                      </a:cxn>
                      <a:cxn ang="0">
                        <a:pos x="132" y="47"/>
                      </a:cxn>
                      <a:cxn ang="0">
                        <a:pos x="129" y="46"/>
                      </a:cxn>
                      <a:cxn ang="0">
                        <a:pos x="87" y="46"/>
                      </a:cxn>
                      <a:cxn ang="0">
                        <a:pos x="80" y="30"/>
                      </a:cxn>
                      <a:cxn ang="0">
                        <a:pos x="81" y="26"/>
                      </a:cxn>
                      <a:cxn ang="0">
                        <a:pos x="81" y="22"/>
                      </a:cxn>
                      <a:cxn ang="0">
                        <a:pos x="81" y="18"/>
                      </a:cxn>
                      <a:cxn ang="0">
                        <a:pos x="80" y="14"/>
                      </a:cxn>
                      <a:cxn ang="0">
                        <a:pos x="79" y="11"/>
                      </a:cxn>
                      <a:cxn ang="0">
                        <a:pos x="76" y="8"/>
                      </a:cxn>
                      <a:cxn ang="0">
                        <a:pos x="73" y="5"/>
                      </a:cxn>
                      <a:cxn ang="0">
                        <a:pos x="70" y="3"/>
                      </a:cxn>
                      <a:cxn ang="0">
                        <a:pos x="67" y="1"/>
                      </a:cxn>
                      <a:cxn ang="0">
                        <a:pos x="62" y="0"/>
                      </a:cxn>
                      <a:cxn ang="0">
                        <a:pos x="58" y="0"/>
                      </a:cxn>
                      <a:cxn ang="0">
                        <a:pos x="54" y="1"/>
                      </a:cxn>
                      <a:cxn ang="0">
                        <a:pos x="49" y="2"/>
                      </a:cxn>
                      <a:cxn ang="0">
                        <a:pos x="45" y="4"/>
                      </a:cxn>
                      <a:cxn ang="0">
                        <a:pos x="42" y="8"/>
                      </a:cxn>
                      <a:cxn ang="0">
                        <a:pos x="39" y="12"/>
                      </a:cxn>
                      <a:cxn ang="0">
                        <a:pos x="38" y="16"/>
                      </a:cxn>
                    </a:cxnLst>
                    <a:rect l="0" t="0" r="r" b="b"/>
                    <a:pathLst>
                      <a:path w="139" h="213">
                        <a:moveTo>
                          <a:pt x="38" y="16"/>
                        </a:moveTo>
                        <a:lnTo>
                          <a:pt x="1" y="98"/>
                        </a:lnTo>
                        <a:lnTo>
                          <a:pt x="1" y="99"/>
                        </a:lnTo>
                        <a:lnTo>
                          <a:pt x="1" y="101"/>
                        </a:lnTo>
                        <a:lnTo>
                          <a:pt x="0" y="102"/>
                        </a:lnTo>
                        <a:lnTo>
                          <a:pt x="0" y="104"/>
                        </a:lnTo>
                        <a:lnTo>
                          <a:pt x="0" y="106"/>
                        </a:lnTo>
                        <a:lnTo>
                          <a:pt x="0" y="108"/>
                        </a:lnTo>
                        <a:lnTo>
                          <a:pt x="1" y="109"/>
                        </a:lnTo>
                        <a:lnTo>
                          <a:pt x="1" y="111"/>
                        </a:lnTo>
                        <a:lnTo>
                          <a:pt x="2" y="113"/>
                        </a:lnTo>
                        <a:lnTo>
                          <a:pt x="3" y="114"/>
                        </a:lnTo>
                        <a:lnTo>
                          <a:pt x="4" y="116"/>
                        </a:lnTo>
                        <a:lnTo>
                          <a:pt x="6" y="117"/>
                        </a:lnTo>
                        <a:lnTo>
                          <a:pt x="7" y="118"/>
                        </a:lnTo>
                        <a:lnTo>
                          <a:pt x="9" y="119"/>
                        </a:lnTo>
                        <a:lnTo>
                          <a:pt x="10" y="119"/>
                        </a:lnTo>
                        <a:lnTo>
                          <a:pt x="11" y="119"/>
                        </a:lnTo>
                        <a:lnTo>
                          <a:pt x="13" y="119"/>
                        </a:lnTo>
                        <a:lnTo>
                          <a:pt x="15" y="119"/>
                        </a:lnTo>
                        <a:lnTo>
                          <a:pt x="90" y="119"/>
                        </a:lnTo>
                        <a:lnTo>
                          <a:pt x="90" y="212"/>
                        </a:lnTo>
                        <a:lnTo>
                          <a:pt x="114" y="212"/>
                        </a:lnTo>
                        <a:lnTo>
                          <a:pt x="114" y="102"/>
                        </a:lnTo>
                        <a:lnTo>
                          <a:pt x="114" y="101"/>
                        </a:lnTo>
                        <a:lnTo>
                          <a:pt x="113" y="99"/>
                        </a:lnTo>
                        <a:lnTo>
                          <a:pt x="113" y="98"/>
                        </a:lnTo>
                        <a:lnTo>
                          <a:pt x="112" y="98"/>
                        </a:lnTo>
                        <a:lnTo>
                          <a:pt x="112" y="97"/>
                        </a:lnTo>
                        <a:lnTo>
                          <a:pt x="110" y="96"/>
                        </a:lnTo>
                        <a:lnTo>
                          <a:pt x="110" y="95"/>
                        </a:lnTo>
                        <a:lnTo>
                          <a:pt x="108" y="94"/>
                        </a:lnTo>
                        <a:lnTo>
                          <a:pt x="107" y="94"/>
                        </a:lnTo>
                        <a:lnTo>
                          <a:pt x="106" y="93"/>
                        </a:lnTo>
                        <a:lnTo>
                          <a:pt x="105" y="93"/>
                        </a:lnTo>
                        <a:lnTo>
                          <a:pt x="103" y="93"/>
                        </a:lnTo>
                        <a:lnTo>
                          <a:pt x="102" y="93"/>
                        </a:lnTo>
                        <a:lnTo>
                          <a:pt x="100" y="93"/>
                        </a:lnTo>
                        <a:lnTo>
                          <a:pt x="99" y="93"/>
                        </a:lnTo>
                        <a:lnTo>
                          <a:pt x="98" y="93"/>
                        </a:lnTo>
                        <a:lnTo>
                          <a:pt x="54" y="90"/>
                        </a:lnTo>
                        <a:lnTo>
                          <a:pt x="67" y="54"/>
                        </a:lnTo>
                        <a:lnTo>
                          <a:pt x="75" y="67"/>
                        </a:lnTo>
                        <a:lnTo>
                          <a:pt x="128" y="67"/>
                        </a:lnTo>
                        <a:lnTo>
                          <a:pt x="129" y="66"/>
                        </a:lnTo>
                        <a:lnTo>
                          <a:pt x="131" y="66"/>
                        </a:lnTo>
                        <a:lnTo>
                          <a:pt x="132" y="66"/>
                        </a:lnTo>
                        <a:lnTo>
                          <a:pt x="132" y="66"/>
                        </a:lnTo>
                        <a:lnTo>
                          <a:pt x="134" y="64"/>
                        </a:lnTo>
                        <a:lnTo>
                          <a:pt x="135" y="64"/>
                        </a:lnTo>
                        <a:lnTo>
                          <a:pt x="136" y="63"/>
                        </a:lnTo>
                        <a:lnTo>
                          <a:pt x="137" y="62"/>
                        </a:lnTo>
                        <a:lnTo>
                          <a:pt x="137" y="61"/>
                        </a:lnTo>
                        <a:lnTo>
                          <a:pt x="137" y="59"/>
                        </a:lnTo>
                        <a:lnTo>
                          <a:pt x="138" y="58"/>
                        </a:lnTo>
                        <a:lnTo>
                          <a:pt x="138" y="56"/>
                        </a:lnTo>
                        <a:lnTo>
                          <a:pt x="138" y="54"/>
                        </a:lnTo>
                        <a:lnTo>
                          <a:pt x="137" y="53"/>
                        </a:lnTo>
                        <a:lnTo>
                          <a:pt x="137" y="52"/>
                        </a:lnTo>
                        <a:lnTo>
                          <a:pt x="136" y="51"/>
                        </a:lnTo>
                        <a:lnTo>
                          <a:pt x="135" y="49"/>
                        </a:lnTo>
                        <a:lnTo>
                          <a:pt x="134" y="49"/>
                        </a:lnTo>
                        <a:lnTo>
                          <a:pt x="133" y="48"/>
                        </a:lnTo>
                        <a:lnTo>
                          <a:pt x="132" y="47"/>
                        </a:lnTo>
                        <a:lnTo>
                          <a:pt x="131" y="46"/>
                        </a:lnTo>
                        <a:lnTo>
                          <a:pt x="129" y="46"/>
                        </a:lnTo>
                        <a:lnTo>
                          <a:pt x="128" y="46"/>
                        </a:lnTo>
                        <a:lnTo>
                          <a:pt x="87" y="46"/>
                        </a:lnTo>
                        <a:lnTo>
                          <a:pt x="79" y="31"/>
                        </a:lnTo>
                        <a:lnTo>
                          <a:pt x="80" y="30"/>
                        </a:lnTo>
                        <a:lnTo>
                          <a:pt x="81" y="28"/>
                        </a:lnTo>
                        <a:lnTo>
                          <a:pt x="81" y="26"/>
                        </a:lnTo>
                        <a:lnTo>
                          <a:pt x="81" y="24"/>
                        </a:lnTo>
                        <a:lnTo>
                          <a:pt x="81" y="22"/>
                        </a:lnTo>
                        <a:lnTo>
                          <a:pt x="81" y="20"/>
                        </a:lnTo>
                        <a:lnTo>
                          <a:pt x="81" y="18"/>
                        </a:lnTo>
                        <a:lnTo>
                          <a:pt x="81" y="16"/>
                        </a:lnTo>
                        <a:lnTo>
                          <a:pt x="80" y="14"/>
                        </a:lnTo>
                        <a:lnTo>
                          <a:pt x="79" y="13"/>
                        </a:lnTo>
                        <a:lnTo>
                          <a:pt x="79" y="11"/>
                        </a:lnTo>
                        <a:lnTo>
                          <a:pt x="78" y="9"/>
                        </a:lnTo>
                        <a:lnTo>
                          <a:pt x="76" y="8"/>
                        </a:lnTo>
                        <a:lnTo>
                          <a:pt x="75" y="6"/>
                        </a:lnTo>
                        <a:lnTo>
                          <a:pt x="73" y="5"/>
                        </a:lnTo>
                        <a:lnTo>
                          <a:pt x="72" y="4"/>
                        </a:lnTo>
                        <a:lnTo>
                          <a:pt x="70" y="3"/>
                        </a:lnTo>
                        <a:lnTo>
                          <a:pt x="68" y="2"/>
                        </a:lnTo>
                        <a:lnTo>
                          <a:pt x="67" y="1"/>
                        </a:lnTo>
                        <a:lnTo>
                          <a:pt x="64" y="1"/>
                        </a:lnTo>
                        <a:lnTo>
                          <a:pt x="62" y="0"/>
                        </a:lnTo>
                        <a:lnTo>
                          <a:pt x="60" y="0"/>
                        </a:lnTo>
                        <a:lnTo>
                          <a:pt x="58" y="0"/>
                        </a:lnTo>
                        <a:lnTo>
                          <a:pt x="56" y="0"/>
                        </a:lnTo>
                        <a:lnTo>
                          <a:pt x="54" y="1"/>
                        </a:lnTo>
                        <a:lnTo>
                          <a:pt x="52" y="1"/>
                        </a:lnTo>
                        <a:lnTo>
                          <a:pt x="49" y="2"/>
                        </a:lnTo>
                        <a:lnTo>
                          <a:pt x="47" y="3"/>
                        </a:lnTo>
                        <a:lnTo>
                          <a:pt x="45" y="4"/>
                        </a:lnTo>
                        <a:lnTo>
                          <a:pt x="44" y="6"/>
                        </a:lnTo>
                        <a:lnTo>
                          <a:pt x="42" y="8"/>
                        </a:lnTo>
                        <a:lnTo>
                          <a:pt x="41" y="9"/>
                        </a:lnTo>
                        <a:lnTo>
                          <a:pt x="39" y="12"/>
                        </a:lnTo>
                        <a:lnTo>
                          <a:pt x="38" y="14"/>
                        </a:lnTo>
                        <a:lnTo>
                          <a:pt x="38" y="16"/>
                        </a:lnTo>
                      </a:path>
                    </a:pathLst>
                  </a:custGeom>
                  <a:solidFill>
                    <a:srgbClr val="F39FD1"/>
                  </a:solidFill>
                  <a:ln w="1270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24966" name="Freeform 102"/>
                <p:cNvSpPr>
                  <a:spLocks/>
                </p:cNvSpPr>
                <p:nvPr/>
              </p:nvSpPr>
              <p:spPr bwMode="auto">
                <a:xfrm>
                  <a:off x="1692" y="1646"/>
                  <a:ext cx="200" cy="291"/>
                </a:xfrm>
                <a:custGeom>
                  <a:avLst/>
                  <a:gdLst/>
                  <a:ahLst/>
                  <a:cxnLst>
                    <a:cxn ang="0">
                      <a:pos x="199" y="263"/>
                    </a:cxn>
                    <a:cxn ang="0">
                      <a:pos x="184" y="263"/>
                    </a:cxn>
                    <a:cxn ang="0">
                      <a:pos x="158" y="229"/>
                    </a:cxn>
                    <a:cxn ang="0">
                      <a:pos x="121" y="169"/>
                    </a:cxn>
                    <a:cxn ang="0">
                      <a:pos x="111" y="141"/>
                    </a:cxn>
                    <a:cxn ang="0">
                      <a:pos x="114" y="123"/>
                    </a:cxn>
                    <a:cxn ang="0">
                      <a:pos x="123" y="119"/>
                    </a:cxn>
                    <a:cxn ang="0">
                      <a:pos x="136" y="129"/>
                    </a:cxn>
                    <a:cxn ang="0">
                      <a:pos x="155" y="140"/>
                    </a:cxn>
                    <a:cxn ang="0">
                      <a:pos x="164" y="140"/>
                    </a:cxn>
                    <a:cxn ang="0">
                      <a:pos x="165" y="134"/>
                    </a:cxn>
                    <a:cxn ang="0">
                      <a:pos x="156" y="123"/>
                    </a:cxn>
                    <a:cxn ang="0">
                      <a:pos x="135" y="108"/>
                    </a:cxn>
                    <a:cxn ang="0">
                      <a:pos x="126" y="86"/>
                    </a:cxn>
                    <a:cxn ang="0">
                      <a:pos x="123" y="69"/>
                    </a:cxn>
                    <a:cxn ang="0">
                      <a:pos x="113" y="56"/>
                    </a:cxn>
                    <a:cxn ang="0">
                      <a:pos x="109" y="48"/>
                    </a:cxn>
                    <a:cxn ang="0">
                      <a:pos x="114" y="36"/>
                    </a:cxn>
                    <a:cxn ang="0">
                      <a:pos x="119" y="24"/>
                    </a:cxn>
                    <a:cxn ang="0">
                      <a:pos x="115" y="9"/>
                    </a:cxn>
                    <a:cxn ang="0">
                      <a:pos x="105" y="1"/>
                    </a:cxn>
                    <a:cxn ang="0">
                      <a:pos x="90" y="3"/>
                    </a:cxn>
                    <a:cxn ang="0">
                      <a:pos x="84" y="13"/>
                    </a:cxn>
                    <a:cxn ang="0">
                      <a:pos x="84" y="23"/>
                    </a:cxn>
                    <a:cxn ang="0">
                      <a:pos x="88" y="35"/>
                    </a:cxn>
                    <a:cxn ang="0">
                      <a:pos x="88" y="46"/>
                    </a:cxn>
                    <a:cxn ang="0">
                      <a:pos x="78" y="56"/>
                    </a:cxn>
                    <a:cxn ang="0">
                      <a:pos x="65" y="64"/>
                    </a:cxn>
                    <a:cxn ang="0">
                      <a:pos x="55" y="75"/>
                    </a:cxn>
                    <a:cxn ang="0">
                      <a:pos x="46" y="99"/>
                    </a:cxn>
                    <a:cxn ang="0">
                      <a:pos x="41" y="121"/>
                    </a:cxn>
                    <a:cxn ang="0">
                      <a:pos x="40" y="145"/>
                    </a:cxn>
                    <a:cxn ang="0">
                      <a:pos x="41" y="158"/>
                    </a:cxn>
                    <a:cxn ang="0">
                      <a:pos x="49" y="161"/>
                    </a:cxn>
                    <a:cxn ang="0">
                      <a:pos x="53" y="158"/>
                    </a:cxn>
                    <a:cxn ang="0">
                      <a:pos x="53" y="133"/>
                    </a:cxn>
                    <a:cxn ang="0">
                      <a:pos x="55" y="116"/>
                    </a:cxn>
                    <a:cxn ang="0">
                      <a:pos x="64" y="109"/>
                    </a:cxn>
                    <a:cxn ang="0">
                      <a:pos x="70" y="114"/>
                    </a:cxn>
                    <a:cxn ang="0">
                      <a:pos x="68" y="140"/>
                    </a:cxn>
                    <a:cxn ang="0">
                      <a:pos x="61" y="166"/>
                    </a:cxn>
                    <a:cxn ang="0">
                      <a:pos x="53" y="196"/>
                    </a:cxn>
                    <a:cxn ang="0">
                      <a:pos x="33" y="225"/>
                    </a:cxn>
                    <a:cxn ang="0">
                      <a:pos x="8" y="255"/>
                    </a:cxn>
                    <a:cxn ang="0">
                      <a:pos x="0" y="271"/>
                    </a:cxn>
                    <a:cxn ang="0">
                      <a:pos x="19" y="290"/>
                    </a:cxn>
                    <a:cxn ang="0">
                      <a:pos x="33" y="288"/>
                    </a:cxn>
                    <a:cxn ang="0">
                      <a:pos x="23" y="275"/>
                    </a:cxn>
                    <a:cxn ang="0">
                      <a:pos x="30" y="259"/>
                    </a:cxn>
                    <a:cxn ang="0">
                      <a:pos x="61" y="223"/>
                    </a:cxn>
                    <a:cxn ang="0">
                      <a:pos x="84" y="196"/>
                    </a:cxn>
                    <a:cxn ang="0">
                      <a:pos x="95" y="190"/>
                    </a:cxn>
                    <a:cxn ang="0">
                      <a:pos x="109" y="199"/>
                    </a:cxn>
                    <a:cxn ang="0">
                      <a:pos x="141" y="243"/>
                    </a:cxn>
                    <a:cxn ang="0">
                      <a:pos x="168" y="280"/>
                    </a:cxn>
                    <a:cxn ang="0">
                      <a:pos x="178" y="283"/>
                    </a:cxn>
                    <a:cxn ang="0">
                      <a:pos x="191" y="273"/>
                    </a:cxn>
                  </a:cxnLst>
                  <a:rect l="0" t="0" r="r" b="b"/>
                  <a:pathLst>
                    <a:path w="200" h="291">
                      <a:moveTo>
                        <a:pt x="198" y="268"/>
                      </a:moveTo>
                      <a:lnTo>
                        <a:pt x="199" y="263"/>
                      </a:lnTo>
                      <a:lnTo>
                        <a:pt x="191" y="264"/>
                      </a:lnTo>
                      <a:lnTo>
                        <a:pt x="184" y="263"/>
                      </a:lnTo>
                      <a:lnTo>
                        <a:pt x="174" y="255"/>
                      </a:lnTo>
                      <a:lnTo>
                        <a:pt x="158" y="229"/>
                      </a:lnTo>
                      <a:lnTo>
                        <a:pt x="134" y="190"/>
                      </a:lnTo>
                      <a:lnTo>
                        <a:pt x="121" y="169"/>
                      </a:lnTo>
                      <a:lnTo>
                        <a:pt x="113" y="151"/>
                      </a:lnTo>
                      <a:lnTo>
                        <a:pt x="111" y="141"/>
                      </a:lnTo>
                      <a:lnTo>
                        <a:pt x="111" y="130"/>
                      </a:lnTo>
                      <a:lnTo>
                        <a:pt x="114" y="123"/>
                      </a:lnTo>
                      <a:lnTo>
                        <a:pt x="119" y="119"/>
                      </a:lnTo>
                      <a:lnTo>
                        <a:pt x="123" y="119"/>
                      </a:lnTo>
                      <a:lnTo>
                        <a:pt x="128" y="121"/>
                      </a:lnTo>
                      <a:lnTo>
                        <a:pt x="136" y="129"/>
                      </a:lnTo>
                      <a:lnTo>
                        <a:pt x="148" y="136"/>
                      </a:lnTo>
                      <a:lnTo>
                        <a:pt x="155" y="140"/>
                      </a:lnTo>
                      <a:lnTo>
                        <a:pt x="160" y="141"/>
                      </a:lnTo>
                      <a:lnTo>
                        <a:pt x="164" y="140"/>
                      </a:lnTo>
                      <a:lnTo>
                        <a:pt x="166" y="136"/>
                      </a:lnTo>
                      <a:lnTo>
                        <a:pt x="165" y="134"/>
                      </a:lnTo>
                      <a:lnTo>
                        <a:pt x="164" y="130"/>
                      </a:lnTo>
                      <a:lnTo>
                        <a:pt x="156" y="123"/>
                      </a:lnTo>
                      <a:lnTo>
                        <a:pt x="143" y="114"/>
                      </a:lnTo>
                      <a:lnTo>
                        <a:pt x="135" y="108"/>
                      </a:lnTo>
                      <a:lnTo>
                        <a:pt x="130" y="99"/>
                      </a:lnTo>
                      <a:lnTo>
                        <a:pt x="126" y="86"/>
                      </a:lnTo>
                      <a:lnTo>
                        <a:pt x="125" y="74"/>
                      </a:lnTo>
                      <a:lnTo>
                        <a:pt x="123" y="69"/>
                      </a:lnTo>
                      <a:lnTo>
                        <a:pt x="119" y="63"/>
                      </a:lnTo>
                      <a:lnTo>
                        <a:pt x="113" y="56"/>
                      </a:lnTo>
                      <a:lnTo>
                        <a:pt x="109" y="53"/>
                      </a:lnTo>
                      <a:lnTo>
                        <a:pt x="109" y="48"/>
                      </a:lnTo>
                      <a:lnTo>
                        <a:pt x="111" y="40"/>
                      </a:lnTo>
                      <a:lnTo>
                        <a:pt x="114" y="36"/>
                      </a:lnTo>
                      <a:lnTo>
                        <a:pt x="116" y="31"/>
                      </a:lnTo>
                      <a:lnTo>
                        <a:pt x="119" y="24"/>
                      </a:lnTo>
                      <a:lnTo>
                        <a:pt x="116" y="15"/>
                      </a:lnTo>
                      <a:lnTo>
                        <a:pt x="115" y="9"/>
                      </a:lnTo>
                      <a:lnTo>
                        <a:pt x="111" y="4"/>
                      </a:lnTo>
                      <a:lnTo>
                        <a:pt x="105" y="1"/>
                      </a:lnTo>
                      <a:lnTo>
                        <a:pt x="96" y="0"/>
                      </a:lnTo>
                      <a:lnTo>
                        <a:pt x="90" y="3"/>
                      </a:lnTo>
                      <a:lnTo>
                        <a:pt x="86" y="6"/>
                      </a:lnTo>
                      <a:lnTo>
                        <a:pt x="84" y="13"/>
                      </a:lnTo>
                      <a:lnTo>
                        <a:pt x="83" y="18"/>
                      </a:lnTo>
                      <a:lnTo>
                        <a:pt x="84" y="23"/>
                      </a:lnTo>
                      <a:lnTo>
                        <a:pt x="86" y="30"/>
                      </a:lnTo>
                      <a:lnTo>
                        <a:pt x="88" y="35"/>
                      </a:lnTo>
                      <a:lnTo>
                        <a:pt x="89" y="40"/>
                      </a:lnTo>
                      <a:lnTo>
                        <a:pt x="88" y="46"/>
                      </a:lnTo>
                      <a:lnTo>
                        <a:pt x="84" y="51"/>
                      </a:lnTo>
                      <a:lnTo>
                        <a:pt x="78" y="56"/>
                      </a:lnTo>
                      <a:lnTo>
                        <a:pt x="70" y="60"/>
                      </a:lnTo>
                      <a:lnTo>
                        <a:pt x="65" y="64"/>
                      </a:lnTo>
                      <a:lnTo>
                        <a:pt x="60" y="69"/>
                      </a:lnTo>
                      <a:lnTo>
                        <a:pt x="55" y="75"/>
                      </a:lnTo>
                      <a:lnTo>
                        <a:pt x="50" y="86"/>
                      </a:lnTo>
                      <a:lnTo>
                        <a:pt x="46" y="99"/>
                      </a:lnTo>
                      <a:lnTo>
                        <a:pt x="43" y="109"/>
                      </a:lnTo>
                      <a:lnTo>
                        <a:pt x="41" y="121"/>
                      </a:lnTo>
                      <a:lnTo>
                        <a:pt x="40" y="136"/>
                      </a:lnTo>
                      <a:lnTo>
                        <a:pt x="40" y="145"/>
                      </a:lnTo>
                      <a:lnTo>
                        <a:pt x="40" y="153"/>
                      </a:lnTo>
                      <a:lnTo>
                        <a:pt x="41" y="158"/>
                      </a:lnTo>
                      <a:lnTo>
                        <a:pt x="44" y="160"/>
                      </a:lnTo>
                      <a:lnTo>
                        <a:pt x="49" y="161"/>
                      </a:lnTo>
                      <a:lnTo>
                        <a:pt x="51" y="160"/>
                      </a:lnTo>
                      <a:lnTo>
                        <a:pt x="53" y="158"/>
                      </a:lnTo>
                      <a:lnTo>
                        <a:pt x="53" y="148"/>
                      </a:lnTo>
                      <a:lnTo>
                        <a:pt x="53" y="133"/>
                      </a:lnTo>
                      <a:lnTo>
                        <a:pt x="54" y="123"/>
                      </a:lnTo>
                      <a:lnTo>
                        <a:pt x="55" y="116"/>
                      </a:lnTo>
                      <a:lnTo>
                        <a:pt x="59" y="110"/>
                      </a:lnTo>
                      <a:lnTo>
                        <a:pt x="64" y="109"/>
                      </a:lnTo>
                      <a:lnTo>
                        <a:pt x="69" y="110"/>
                      </a:lnTo>
                      <a:lnTo>
                        <a:pt x="70" y="114"/>
                      </a:lnTo>
                      <a:lnTo>
                        <a:pt x="69" y="125"/>
                      </a:lnTo>
                      <a:lnTo>
                        <a:pt x="68" y="140"/>
                      </a:lnTo>
                      <a:lnTo>
                        <a:pt x="65" y="154"/>
                      </a:lnTo>
                      <a:lnTo>
                        <a:pt x="61" y="166"/>
                      </a:lnTo>
                      <a:lnTo>
                        <a:pt x="58" y="183"/>
                      </a:lnTo>
                      <a:lnTo>
                        <a:pt x="53" y="196"/>
                      </a:lnTo>
                      <a:lnTo>
                        <a:pt x="41" y="214"/>
                      </a:lnTo>
                      <a:lnTo>
                        <a:pt x="33" y="225"/>
                      </a:lnTo>
                      <a:lnTo>
                        <a:pt x="18" y="243"/>
                      </a:lnTo>
                      <a:lnTo>
                        <a:pt x="8" y="255"/>
                      </a:lnTo>
                      <a:lnTo>
                        <a:pt x="0" y="266"/>
                      </a:lnTo>
                      <a:lnTo>
                        <a:pt x="0" y="271"/>
                      </a:lnTo>
                      <a:lnTo>
                        <a:pt x="8" y="280"/>
                      </a:lnTo>
                      <a:lnTo>
                        <a:pt x="19" y="290"/>
                      </a:lnTo>
                      <a:lnTo>
                        <a:pt x="30" y="290"/>
                      </a:lnTo>
                      <a:lnTo>
                        <a:pt x="33" y="288"/>
                      </a:lnTo>
                      <a:lnTo>
                        <a:pt x="28" y="281"/>
                      </a:lnTo>
                      <a:lnTo>
                        <a:pt x="23" y="275"/>
                      </a:lnTo>
                      <a:lnTo>
                        <a:pt x="23" y="270"/>
                      </a:lnTo>
                      <a:lnTo>
                        <a:pt x="30" y="259"/>
                      </a:lnTo>
                      <a:lnTo>
                        <a:pt x="43" y="246"/>
                      </a:lnTo>
                      <a:lnTo>
                        <a:pt x="61" y="223"/>
                      </a:lnTo>
                      <a:lnTo>
                        <a:pt x="78" y="203"/>
                      </a:lnTo>
                      <a:lnTo>
                        <a:pt x="84" y="196"/>
                      </a:lnTo>
                      <a:lnTo>
                        <a:pt x="88" y="191"/>
                      </a:lnTo>
                      <a:lnTo>
                        <a:pt x="95" y="190"/>
                      </a:lnTo>
                      <a:lnTo>
                        <a:pt x="101" y="194"/>
                      </a:lnTo>
                      <a:lnTo>
                        <a:pt x="109" y="199"/>
                      </a:lnTo>
                      <a:lnTo>
                        <a:pt x="124" y="219"/>
                      </a:lnTo>
                      <a:lnTo>
                        <a:pt x="141" y="243"/>
                      </a:lnTo>
                      <a:lnTo>
                        <a:pt x="158" y="266"/>
                      </a:lnTo>
                      <a:lnTo>
                        <a:pt x="168" y="280"/>
                      </a:lnTo>
                      <a:lnTo>
                        <a:pt x="171" y="283"/>
                      </a:lnTo>
                      <a:lnTo>
                        <a:pt x="178" y="283"/>
                      </a:lnTo>
                      <a:lnTo>
                        <a:pt x="184" y="278"/>
                      </a:lnTo>
                      <a:lnTo>
                        <a:pt x="191" y="273"/>
                      </a:lnTo>
                      <a:lnTo>
                        <a:pt x="198" y="268"/>
                      </a:lnTo>
                    </a:path>
                  </a:pathLst>
                </a:custGeom>
                <a:solidFill>
                  <a:srgbClr val="CECECE"/>
                </a:solidFill>
                <a:ln w="25400" cap="rnd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0" name="Group 103"/>
                <p:cNvGrpSpPr>
                  <a:grpSpLocks/>
                </p:cNvGrpSpPr>
                <p:nvPr/>
              </p:nvGrpSpPr>
              <p:grpSpPr bwMode="auto">
                <a:xfrm>
                  <a:off x="1129" y="1636"/>
                  <a:ext cx="259" cy="310"/>
                  <a:chOff x="1129" y="1636"/>
                  <a:chExt cx="259" cy="310"/>
                </a:xfrm>
              </p:grpSpPr>
              <p:grpSp>
                <p:nvGrpSpPr>
                  <p:cNvPr id="21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1129" y="1636"/>
                    <a:ext cx="259" cy="310"/>
                    <a:chOff x="1129" y="1636"/>
                    <a:chExt cx="259" cy="310"/>
                  </a:xfrm>
                </p:grpSpPr>
                <p:sp>
                  <p:nvSpPr>
                    <p:cNvPr id="2724969" name="AutoShap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29" y="1686"/>
                      <a:ext cx="259" cy="260"/>
                    </a:xfrm>
                    <a:prstGeom prst="cube">
                      <a:avLst>
                        <a:gd name="adj" fmla="val 24995"/>
                      </a:avLst>
                    </a:prstGeom>
                    <a:solidFill>
                      <a:schemeClr val="bg1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24970" name="AutoShap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2" y="1636"/>
                      <a:ext cx="196" cy="46"/>
                    </a:xfrm>
                    <a:prstGeom prst="cube">
                      <a:avLst>
                        <a:gd name="adj" fmla="val 24995"/>
                      </a:avLst>
                    </a:prstGeom>
                    <a:solidFill>
                      <a:schemeClr val="bg1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24971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1211" y="1662"/>
                    <a:ext cx="27" cy="8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4972" name="AutoShape 108"/>
                  <p:cNvSpPr>
                    <a:spLocks noChangeArrowheads="1"/>
                  </p:cNvSpPr>
                  <p:nvPr/>
                </p:nvSpPr>
                <p:spPr bwMode="auto">
                  <a:xfrm>
                    <a:off x="1160" y="1810"/>
                    <a:ext cx="137" cy="55"/>
                  </a:xfrm>
                  <a:prstGeom prst="octagon">
                    <a:avLst>
                      <a:gd name="adj" fmla="val 29282"/>
                    </a:avLst>
                  </a:pr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24973" name="Line 109"/>
              <p:cNvSpPr>
                <a:spLocks noChangeShapeType="1"/>
              </p:cNvSpPr>
              <p:nvPr/>
            </p:nvSpPr>
            <p:spPr bwMode="auto">
              <a:xfrm>
                <a:off x="869" y="1268"/>
                <a:ext cx="254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74" name="Rectangle 110"/>
              <p:cNvSpPr>
                <a:spLocks noChangeArrowheads="1"/>
              </p:cNvSpPr>
              <p:nvPr/>
            </p:nvSpPr>
            <p:spPr bwMode="auto">
              <a:xfrm>
                <a:off x="857" y="1348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4975" name="Rectangle 111"/>
              <p:cNvSpPr>
                <a:spLocks noChangeArrowheads="1"/>
              </p:cNvSpPr>
              <p:nvPr/>
            </p:nvSpPr>
            <p:spPr bwMode="auto">
              <a:xfrm>
                <a:off x="1113" y="1348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4976" name="Line 112"/>
              <p:cNvSpPr>
                <a:spLocks noChangeShapeType="1"/>
              </p:cNvSpPr>
              <p:nvPr/>
            </p:nvSpPr>
            <p:spPr bwMode="auto">
              <a:xfrm>
                <a:off x="1149" y="1313"/>
                <a:ext cx="26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77" name="Rectangle 113"/>
              <p:cNvSpPr>
                <a:spLocks noChangeArrowheads="1"/>
              </p:cNvSpPr>
              <p:nvPr/>
            </p:nvSpPr>
            <p:spPr bwMode="auto">
              <a:xfrm>
                <a:off x="1698" y="1348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4978" name="Rectangle 114"/>
              <p:cNvSpPr>
                <a:spLocks noChangeArrowheads="1"/>
              </p:cNvSpPr>
              <p:nvPr/>
            </p:nvSpPr>
            <p:spPr bwMode="auto">
              <a:xfrm>
                <a:off x="1408" y="1348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4979" name="Line 115"/>
              <p:cNvSpPr>
                <a:spLocks noChangeShapeType="1"/>
              </p:cNvSpPr>
              <p:nvPr/>
            </p:nvSpPr>
            <p:spPr bwMode="auto">
              <a:xfrm>
                <a:off x="1441" y="1363"/>
                <a:ext cx="248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80" name="Line 116"/>
              <p:cNvSpPr>
                <a:spLocks noChangeShapeType="1"/>
              </p:cNvSpPr>
              <p:nvPr/>
            </p:nvSpPr>
            <p:spPr bwMode="auto">
              <a:xfrm>
                <a:off x="1723" y="1407"/>
                <a:ext cx="250" cy="1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81" name="Line 117"/>
              <p:cNvSpPr>
                <a:spLocks noChangeShapeType="1"/>
              </p:cNvSpPr>
              <p:nvPr/>
            </p:nvSpPr>
            <p:spPr bwMode="auto">
              <a:xfrm>
                <a:off x="1723" y="1364"/>
                <a:ext cx="250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82" name="Line 118"/>
              <p:cNvSpPr>
                <a:spLocks noChangeShapeType="1"/>
              </p:cNvSpPr>
              <p:nvPr/>
            </p:nvSpPr>
            <p:spPr bwMode="auto">
              <a:xfrm>
                <a:off x="2008" y="1363"/>
                <a:ext cx="250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83" name="Line 119"/>
              <p:cNvSpPr>
                <a:spLocks noChangeShapeType="1"/>
              </p:cNvSpPr>
              <p:nvPr/>
            </p:nvSpPr>
            <p:spPr bwMode="auto">
              <a:xfrm>
                <a:off x="2007" y="1407"/>
                <a:ext cx="251" cy="1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84" name="Line 120"/>
              <p:cNvSpPr>
                <a:spLocks noChangeShapeType="1"/>
              </p:cNvSpPr>
              <p:nvPr/>
            </p:nvSpPr>
            <p:spPr bwMode="auto">
              <a:xfrm>
                <a:off x="2293" y="1363"/>
                <a:ext cx="249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85" name="Line 121"/>
              <p:cNvSpPr>
                <a:spLocks noChangeShapeType="1"/>
              </p:cNvSpPr>
              <p:nvPr/>
            </p:nvSpPr>
            <p:spPr bwMode="auto">
              <a:xfrm>
                <a:off x="2291" y="1407"/>
                <a:ext cx="251" cy="1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86" name="Line 122"/>
              <p:cNvSpPr>
                <a:spLocks noChangeShapeType="1"/>
              </p:cNvSpPr>
              <p:nvPr/>
            </p:nvSpPr>
            <p:spPr bwMode="auto">
              <a:xfrm>
                <a:off x="2576" y="1407"/>
                <a:ext cx="250" cy="1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87" name="Line 123"/>
              <p:cNvSpPr>
                <a:spLocks noChangeShapeType="1"/>
              </p:cNvSpPr>
              <p:nvPr/>
            </p:nvSpPr>
            <p:spPr bwMode="auto">
              <a:xfrm>
                <a:off x="1154" y="1268"/>
                <a:ext cx="253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88" name="Rectangle 124"/>
              <p:cNvSpPr>
                <a:spLocks noChangeArrowheads="1"/>
              </p:cNvSpPr>
              <p:nvPr/>
            </p:nvSpPr>
            <p:spPr bwMode="auto">
              <a:xfrm>
                <a:off x="2255" y="1354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4989" name="Rectangle 125"/>
              <p:cNvSpPr>
                <a:spLocks noChangeArrowheads="1"/>
              </p:cNvSpPr>
              <p:nvPr/>
            </p:nvSpPr>
            <p:spPr bwMode="auto">
              <a:xfrm>
                <a:off x="2539" y="1354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4990" name="Line 126"/>
              <p:cNvSpPr>
                <a:spLocks noChangeShapeType="1"/>
              </p:cNvSpPr>
              <p:nvPr/>
            </p:nvSpPr>
            <p:spPr bwMode="auto">
              <a:xfrm flipH="1">
                <a:off x="2276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91" name="Line 127"/>
              <p:cNvSpPr>
                <a:spLocks noChangeShapeType="1"/>
              </p:cNvSpPr>
              <p:nvPr/>
            </p:nvSpPr>
            <p:spPr bwMode="auto">
              <a:xfrm>
                <a:off x="1141" y="1241"/>
                <a:ext cx="0" cy="1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92" name="Line 128"/>
              <p:cNvSpPr>
                <a:spLocks noChangeShapeType="1"/>
              </p:cNvSpPr>
              <p:nvPr/>
            </p:nvSpPr>
            <p:spPr bwMode="auto">
              <a:xfrm>
                <a:off x="1426" y="1241"/>
                <a:ext cx="0" cy="1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93" name="Line 129"/>
              <p:cNvSpPr>
                <a:spLocks noChangeShapeType="1"/>
              </p:cNvSpPr>
              <p:nvPr/>
            </p:nvSpPr>
            <p:spPr bwMode="auto">
              <a:xfrm>
                <a:off x="1710" y="1241"/>
                <a:ext cx="0" cy="1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94" name="Line 130"/>
              <p:cNvSpPr>
                <a:spLocks noChangeShapeType="1"/>
              </p:cNvSpPr>
              <p:nvPr/>
            </p:nvSpPr>
            <p:spPr bwMode="auto">
              <a:xfrm>
                <a:off x="1994" y="1241"/>
                <a:ext cx="0" cy="1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95" name="Line 131"/>
              <p:cNvSpPr>
                <a:spLocks noChangeShapeType="1"/>
              </p:cNvSpPr>
              <p:nvPr/>
            </p:nvSpPr>
            <p:spPr bwMode="auto">
              <a:xfrm flipH="1">
                <a:off x="2560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96" name="Line 132"/>
              <p:cNvSpPr>
                <a:spLocks noChangeShapeType="1"/>
              </p:cNvSpPr>
              <p:nvPr/>
            </p:nvSpPr>
            <p:spPr bwMode="auto">
              <a:xfrm flipH="1">
                <a:off x="2845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24997" name="Rectangle 133"/>
            <p:cNvSpPr>
              <a:spLocks noChangeArrowheads="1"/>
            </p:cNvSpPr>
            <p:nvPr/>
          </p:nvSpPr>
          <p:spPr bwMode="auto">
            <a:xfrm>
              <a:off x="209" y="1104"/>
              <a:ext cx="263" cy="23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T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a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s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k</a:t>
              </a:r>
            </a:p>
            <a:p>
              <a:pPr algn="ctr"/>
              <a:endParaRPr lang="en-US" sz="2400" i="1">
                <a:solidFill>
                  <a:schemeClr val="tx1"/>
                </a:solidFill>
                <a:latin typeface="FranklinGothic" charset="0"/>
              </a:endParaRP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O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r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d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e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r</a:t>
              </a:r>
            </a:p>
          </p:txBody>
        </p:sp>
        <p:sp>
          <p:nvSpPr>
            <p:cNvPr id="2724998" name="Line 134"/>
            <p:cNvSpPr>
              <a:spLocks noChangeShapeType="1"/>
            </p:cNvSpPr>
            <p:nvPr/>
          </p:nvSpPr>
          <p:spPr bwMode="auto">
            <a:xfrm flipH="1">
              <a:off x="478" y="1295"/>
              <a:ext cx="3" cy="12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5" name="Title 1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Pipelining Lessons (2/2)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37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486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606925"/>
          </a:xfrm>
        </p:spPr>
        <p:txBody>
          <a:bodyPr>
            <a:normAutofit lnSpcReduction="10000"/>
          </a:bodyPr>
          <a:lstStyle/>
          <a:p>
            <a:pPr>
              <a:buFont typeface="Times" pitchFamily="-65" charset="0"/>
              <a:buNone/>
              <a:tabLst>
                <a:tab pos="2349500" algn="l"/>
              </a:tabLst>
            </a:pPr>
            <a:r>
              <a:rPr lang="en-US" dirty="0"/>
              <a:t>1) </a:t>
            </a:r>
            <a:r>
              <a:rPr lang="en-US" u="sng" dirty="0" err="1">
                <a:solidFill>
                  <a:schemeClr val="accent1"/>
                </a:solidFill>
              </a:rPr>
              <a:t>IFtch</a:t>
            </a:r>
            <a:r>
              <a:rPr lang="en-US" dirty="0"/>
              <a:t>: </a:t>
            </a:r>
            <a:r>
              <a:rPr lang="en-US" u="sng" dirty="0"/>
              <a:t>I</a:t>
            </a:r>
            <a:r>
              <a:rPr lang="en-US" dirty="0"/>
              <a:t>nstruction </a:t>
            </a:r>
            <a:r>
              <a:rPr lang="en-US" u="sng" dirty="0"/>
              <a:t>F</a:t>
            </a:r>
            <a:r>
              <a:rPr lang="en-US" dirty="0"/>
              <a:t>e</a:t>
            </a:r>
            <a:r>
              <a:rPr lang="en-US" u="sng" dirty="0"/>
              <a:t>tch</a:t>
            </a:r>
            <a:r>
              <a:rPr lang="en-US" dirty="0"/>
              <a:t>, Increment PC</a:t>
            </a:r>
          </a:p>
          <a:p>
            <a:pPr>
              <a:buFont typeface="Times" pitchFamily="-65" charset="0"/>
              <a:buNone/>
              <a:tabLst>
                <a:tab pos="2349500" algn="l"/>
              </a:tabLst>
            </a:pPr>
            <a:r>
              <a:rPr lang="en-US" dirty="0"/>
              <a:t>2) </a:t>
            </a:r>
            <a:r>
              <a:rPr lang="en-US" u="sng" dirty="0" err="1">
                <a:solidFill>
                  <a:schemeClr val="accent1"/>
                </a:solidFill>
              </a:rPr>
              <a:t>Dcd</a:t>
            </a:r>
            <a:r>
              <a:rPr lang="en-US" dirty="0"/>
              <a:t>: </a:t>
            </a:r>
            <a:r>
              <a:rPr lang="en-US" sz="3100" dirty="0"/>
              <a:t>Instruction </a:t>
            </a:r>
            <a:r>
              <a:rPr lang="en-US" sz="3100" u="sng" dirty="0"/>
              <a:t>D</a:t>
            </a:r>
            <a:r>
              <a:rPr lang="en-US" sz="3100" dirty="0"/>
              <a:t>e</a:t>
            </a:r>
            <a:r>
              <a:rPr lang="en-US" sz="3100" u="sng" dirty="0"/>
              <a:t>c</a:t>
            </a:r>
            <a:r>
              <a:rPr lang="en-US" sz="3100" dirty="0"/>
              <a:t>o</a:t>
            </a:r>
            <a:r>
              <a:rPr lang="en-US" sz="3100" u="sng" dirty="0"/>
              <a:t>d</a:t>
            </a:r>
            <a:r>
              <a:rPr lang="en-US" sz="3100" dirty="0"/>
              <a:t>e, Read Registers</a:t>
            </a:r>
            <a:endParaRPr lang="en-US" dirty="0"/>
          </a:p>
          <a:p>
            <a:pPr>
              <a:buFont typeface="Times" pitchFamily="-65" charset="0"/>
              <a:buNone/>
              <a:tabLst>
                <a:tab pos="2349500" algn="l"/>
              </a:tabLst>
            </a:pPr>
            <a:r>
              <a:rPr lang="en-US" dirty="0"/>
              <a:t>3) </a:t>
            </a:r>
            <a:r>
              <a:rPr lang="en-US" u="sng" dirty="0">
                <a:solidFill>
                  <a:schemeClr val="accent1"/>
                </a:solidFill>
              </a:rPr>
              <a:t>Exec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Mem</a:t>
            </a:r>
            <a:r>
              <a:rPr lang="en-US" dirty="0"/>
              <a:t>-ref:	Calculate Address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Arith</a:t>
            </a:r>
            <a:r>
              <a:rPr lang="en-US" dirty="0"/>
              <a:t>-log: Perform Operation</a:t>
            </a:r>
          </a:p>
          <a:p>
            <a:pPr>
              <a:buFont typeface="Times" pitchFamily="-65" charset="0"/>
              <a:buNone/>
              <a:tabLst>
                <a:tab pos="2349500" algn="l"/>
              </a:tabLst>
            </a:pPr>
            <a:r>
              <a:rPr lang="en-US" dirty="0"/>
              <a:t>4) </a:t>
            </a:r>
            <a:r>
              <a:rPr lang="en-US" u="sng" dirty="0" err="1">
                <a:solidFill>
                  <a:schemeClr val="accent1"/>
                </a:solidFill>
              </a:rPr>
              <a:t>Mem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smtClean="0"/>
              <a:t>Load: Read </a:t>
            </a:r>
            <a:r>
              <a:rPr lang="en-US" dirty="0"/>
              <a:t>Data from Memory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smtClean="0"/>
              <a:t>Store: Write </a:t>
            </a:r>
            <a:r>
              <a:rPr lang="en-US" dirty="0"/>
              <a:t>Data to Memory</a:t>
            </a:r>
          </a:p>
          <a:p>
            <a:pPr>
              <a:buFont typeface="Times" pitchFamily="-65" charset="0"/>
              <a:buNone/>
              <a:tabLst>
                <a:tab pos="2349500" algn="l"/>
              </a:tabLst>
            </a:pPr>
            <a:r>
              <a:rPr lang="en-US" dirty="0"/>
              <a:t>5) </a:t>
            </a:r>
            <a:r>
              <a:rPr lang="en-US" u="sng" dirty="0">
                <a:solidFill>
                  <a:schemeClr val="accent1"/>
                </a:solidFill>
              </a:rPr>
              <a:t>WB</a:t>
            </a:r>
            <a:r>
              <a:rPr lang="en-US" dirty="0"/>
              <a:t>: </a:t>
            </a:r>
            <a:r>
              <a:rPr lang="en-US" u="sng" dirty="0"/>
              <a:t>W</a:t>
            </a:r>
            <a:r>
              <a:rPr lang="en-US" dirty="0"/>
              <a:t>rite Data </a:t>
            </a:r>
            <a:r>
              <a:rPr lang="en-US" u="sng" dirty="0"/>
              <a:t>B</a:t>
            </a:r>
            <a:r>
              <a:rPr lang="en-US" dirty="0"/>
              <a:t>ack to Register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Executing MIPS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22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57200" y="898525"/>
            <a:ext cx="7391400" cy="2927350"/>
            <a:chOff x="288" y="432"/>
            <a:chExt cx="4656" cy="1844"/>
          </a:xfrm>
        </p:grpSpPr>
        <p:sp>
          <p:nvSpPr>
            <p:cNvPr id="2731057" name="Text Box 49"/>
            <p:cNvSpPr txBox="1">
              <a:spLocks noChangeArrowheads="1"/>
            </p:cNvSpPr>
            <p:nvPr/>
          </p:nvSpPr>
          <p:spPr bwMode="auto">
            <a:xfrm rot="-5400000">
              <a:off x="495" y="1017"/>
              <a:ext cx="316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/>
                <a:t>PC</a:t>
              </a:r>
            </a:p>
          </p:txBody>
        </p:sp>
        <p:sp>
          <p:nvSpPr>
            <p:cNvPr id="2731058" name="Rectangle 50"/>
            <p:cNvSpPr>
              <a:spLocks noChangeArrowheads="1"/>
            </p:cNvSpPr>
            <p:nvPr/>
          </p:nvSpPr>
          <p:spPr bwMode="auto">
            <a:xfrm>
              <a:off x="528" y="768"/>
              <a:ext cx="240" cy="8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59" name="Rectangle 51"/>
            <p:cNvSpPr>
              <a:spLocks noChangeArrowheads="1"/>
            </p:cNvSpPr>
            <p:nvPr/>
          </p:nvSpPr>
          <p:spPr bwMode="auto">
            <a:xfrm rot="-5400000">
              <a:off x="960" y="960"/>
              <a:ext cx="1248" cy="67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/>
                <a:t>instruction</a:t>
              </a:r>
            </a:p>
            <a:p>
              <a:pPr algn="ctr"/>
              <a:r>
                <a:rPr lang="en-US" sz="2000"/>
                <a:t>memory</a:t>
              </a:r>
            </a:p>
          </p:txBody>
        </p:sp>
        <p:sp>
          <p:nvSpPr>
            <p:cNvPr id="2731060" name="AutoShape 52"/>
            <p:cNvSpPr>
              <a:spLocks noChangeArrowheads="1"/>
            </p:cNvSpPr>
            <p:nvPr/>
          </p:nvSpPr>
          <p:spPr bwMode="auto">
            <a:xfrm>
              <a:off x="912" y="1670"/>
              <a:ext cx="231" cy="346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/>
                <a:t>+4</a:t>
              </a:r>
            </a:p>
          </p:txBody>
        </p:sp>
        <p:sp>
          <p:nvSpPr>
            <p:cNvPr id="2731061" name="Line 53"/>
            <p:cNvSpPr>
              <a:spLocks noChangeShapeType="1"/>
            </p:cNvSpPr>
            <p:nvPr/>
          </p:nvSpPr>
          <p:spPr bwMode="auto">
            <a:xfrm>
              <a:off x="768" y="1152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62" name="Rectangle 54"/>
            <p:cNvSpPr>
              <a:spLocks noChangeArrowheads="1"/>
            </p:cNvSpPr>
            <p:nvPr/>
          </p:nvSpPr>
          <p:spPr bwMode="auto">
            <a:xfrm>
              <a:off x="2256" y="768"/>
              <a:ext cx="624" cy="8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63" name="Line 55"/>
            <p:cNvSpPr>
              <a:spLocks noChangeShapeType="1"/>
            </p:cNvSpPr>
            <p:nvPr/>
          </p:nvSpPr>
          <p:spPr bwMode="auto">
            <a:xfrm>
              <a:off x="1920" y="1056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64" name="Line 56"/>
            <p:cNvSpPr>
              <a:spLocks noChangeShapeType="1"/>
            </p:cNvSpPr>
            <p:nvPr/>
          </p:nvSpPr>
          <p:spPr bwMode="auto">
            <a:xfrm>
              <a:off x="1920" y="1291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65" name="Line 57"/>
            <p:cNvSpPr>
              <a:spLocks noChangeShapeType="1"/>
            </p:cNvSpPr>
            <p:nvPr/>
          </p:nvSpPr>
          <p:spPr bwMode="auto">
            <a:xfrm>
              <a:off x="1920" y="148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66" name="Text Box 58"/>
            <p:cNvSpPr txBox="1">
              <a:spLocks noChangeArrowheads="1"/>
            </p:cNvSpPr>
            <p:nvPr/>
          </p:nvSpPr>
          <p:spPr bwMode="auto">
            <a:xfrm>
              <a:off x="1911" y="1238"/>
              <a:ext cx="2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rt</a:t>
              </a:r>
            </a:p>
          </p:txBody>
        </p:sp>
        <p:sp>
          <p:nvSpPr>
            <p:cNvPr id="2731067" name="Text Box 59"/>
            <p:cNvSpPr txBox="1">
              <a:spLocks noChangeArrowheads="1"/>
            </p:cNvSpPr>
            <p:nvPr/>
          </p:nvSpPr>
          <p:spPr bwMode="auto">
            <a:xfrm>
              <a:off x="1883" y="1046"/>
              <a:ext cx="249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rs</a:t>
              </a:r>
            </a:p>
          </p:txBody>
        </p:sp>
        <p:sp>
          <p:nvSpPr>
            <p:cNvPr id="2731068" name="Text Box 60"/>
            <p:cNvSpPr txBox="1">
              <a:spLocks noChangeArrowheads="1"/>
            </p:cNvSpPr>
            <p:nvPr/>
          </p:nvSpPr>
          <p:spPr bwMode="auto">
            <a:xfrm>
              <a:off x="1892" y="806"/>
              <a:ext cx="258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rd</a:t>
              </a:r>
            </a:p>
          </p:txBody>
        </p:sp>
        <p:sp>
          <p:nvSpPr>
            <p:cNvPr id="2731069" name="Text Box 61"/>
            <p:cNvSpPr txBox="1">
              <a:spLocks noChangeArrowheads="1"/>
            </p:cNvSpPr>
            <p:nvPr/>
          </p:nvSpPr>
          <p:spPr bwMode="auto">
            <a:xfrm rot="-5400000">
              <a:off x="2182" y="966"/>
              <a:ext cx="73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registers</a:t>
              </a:r>
            </a:p>
          </p:txBody>
        </p:sp>
        <p:grpSp>
          <p:nvGrpSpPr>
            <p:cNvPr id="3" name="Group 62"/>
            <p:cNvGrpSpPr>
              <a:grpSpLocks/>
            </p:cNvGrpSpPr>
            <p:nvPr/>
          </p:nvGrpSpPr>
          <p:grpSpPr bwMode="auto">
            <a:xfrm>
              <a:off x="3312" y="806"/>
              <a:ext cx="768" cy="960"/>
              <a:chOff x="3648" y="1348"/>
              <a:chExt cx="768" cy="960"/>
            </a:xfrm>
          </p:grpSpPr>
          <p:sp>
            <p:nvSpPr>
              <p:cNvPr id="2731071" name="Text Box 63"/>
              <p:cNvSpPr txBox="1">
                <a:spLocks noChangeArrowheads="1"/>
              </p:cNvSpPr>
              <p:nvPr/>
            </p:nvSpPr>
            <p:spPr bwMode="auto">
              <a:xfrm>
                <a:off x="3722" y="1699"/>
                <a:ext cx="42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/>
                  <a:t>ALU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731072" name="Freeform 64"/>
              <p:cNvSpPr>
                <a:spLocks/>
              </p:cNvSpPr>
              <p:nvPr/>
            </p:nvSpPr>
            <p:spPr bwMode="auto">
              <a:xfrm>
                <a:off x="3648" y="1348"/>
                <a:ext cx="528" cy="9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8" y="192"/>
                  </a:cxn>
                  <a:cxn ang="0">
                    <a:pos x="528" y="672"/>
                  </a:cxn>
                  <a:cxn ang="0">
                    <a:pos x="0" y="960"/>
                  </a:cxn>
                  <a:cxn ang="0">
                    <a:pos x="0" y="528"/>
                  </a:cxn>
                  <a:cxn ang="0">
                    <a:pos x="48" y="480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528" h="960">
                    <a:moveTo>
                      <a:pt x="0" y="0"/>
                    </a:moveTo>
                    <a:lnTo>
                      <a:pt x="528" y="192"/>
                    </a:lnTo>
                    <a:lnTo>
                      <a:pt x="528" y="672"/>
                    </a:lnTo>
                    <a:lnTo>
                      <a:pt x="0" y="960"/>
                    </a:lnTo>
                    <a:lnTo>
                      <a:pt x="0" y="528"/>
                    </a:lnTo>
                    <a:lnTo>
                      <a:pt x="48" y="480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1073" name="Line 65"/>
              <p:cNvSpPr>
                <a:spLocks noChangeShapeType="1"/>
              </p:cNvSpPr>
              <p:nvPr/>
            </p:nvSpPr>
            <p:spPr bwMode="auto">
              <a:xfrm>
                <a:off x="4176" y="1780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1074" name="Line 66"/>
            <p:cNvSpPr>
              <a:spLocks noChangeShapeType="1"/>
            </p:cNvSpPr>
            <p:nvPr/>
          </p:nvSpPr>
          <p:spPr bwMode="auto">
            <a:xfrm>
              <a:off x="2880" y="148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75" name="Line 67"/>
            <p:cNvSpPr>
              <a:spLocks noChangeShapeType="1"/>
            </p:cNvSpPr>
            <p:nvPr/>
          </p:nvSpPr>
          <p:spPr bwMode="auto">
            <a:xfrm>
              <a:off x="1901" y="1709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76" name="Line 68"/>
            <p:cNvSpPr>
              <a:spLocks noChangeShapeType="1"/>
            </p:cNvSpPr>
            <p:nvPr/>
          </p:nvSpPr>
          <p:spPr bwMode="auto">
            <a:xfrm>
              <a:off x="2880" y="975"/>
              <a:ext cx="4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77" name="Rectangle 69"/>
            <p:cNvSpPr>
              <a:spLocks noChangeArrowheads="1"/>
            </p:cNvSpPr>
            <p:nvPr/>
          </p:nvSpPr>
          <p:spPr bwMode="auto">
            <a:xfrm rot="-5400000">
              <a:off x="3792" y="1056"/>
              <a:ext cx="1248" cy="67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/>
                <a:t>Data</a:t>
              </a:r>
            </a:p>
            <a:p>
              <a:pPr algn="ctr"/>
              <a:r>
                <a:rPr lang="en-US" sz="2000"/>
                <a:t>memory</a:t>
              </a:r>
            </a:p>
          </p:txBody>
        </p:sp>
        <p:sp>
          <p:nvSpPr>
            <p:cNvPr id="2731078" name="Line 70"/>
            <p:cNvSpPr>
              <a:spLocks noChangeShapeType="1"/>
            </p:cNvSpPr>
            <p:nvPr/>
          </p:nvSpPr>
          <p:spPr bwMode="auto">
            <a:xfrm>
              <a:off x="3024" y="148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79" name="Line 71"/>
            <p:cNvSpPr>
              <a:spLocks noChangeShapeType="1"/>
            </p:cNvSpPr>
            <p:nvPr/>
          </p:nvSpPr>
          <p:spPr bwMode="auto">
            <a:xfrm>
              <a:off x="3024" y="17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0" name="Line 72"/>
            <p:cNvSpPr>
              <a:spLocks noChangeShapeType="1"/>
            </p:cNvSpPr>
            <p:nvPr/>
          </p:nvSpPr>
          <p:spPr bwMode="auto">
            <a:xfrm>
              <a:off x="3024" y="1920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1" name="Line 73"/>
            <p:cNvSpPr>
              <a:spLocks noChangeShapeType="1"/>
            </p:cNvSpPr>
            <p:nvPr/>
          </p:nvSpPr>
          <p:spPr bwMode="auto">
            <a:xfrm>
              <a:off x="4752" y="123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2" name="Line 74"/>
            <p:cNvSpPr>
              <a:spLocks noChangeShapeType="1"/>
            </p:cNvSpPr>
            <p:nvPr/>
          </p:nvSpPr>
          <p:spPr bwMode="auto">
            <a:xfrm flipV="1">
              <a:off x="4944" y="432"/>
              <a:ext cx="0" cy="8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3" name="Line 75"/>
            <p:cNvSpPr>
              <a:spLocks noChangeShapeType="1"/>
            </p:cNvSpPr>
            <p:nvPr/>
          </p:nvSpPr>
          <p:spPr bwMode="auto">
            <a:xfrm flipH="1">
              <a:off x="2422" y="432"/>
              <a:ext cx="252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4" name="Line 76"/>
            <p:cNvSpPr>
              <a:spLocks noChangeShapeType="1"/>
            </p:cNvSpPr>
            <p:nvPr/>
          </p:nvSpPr>
          <p:spPr bwMode="auto">
            <a:xfrm>
              <a:off x="2422" y="43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5" name="Text Box 77"/>
            <p:cNvSpPr txBox="1">
              <a:spLocks noChangeArrowheads="1"/>
            </p:cNvSpPr>
            <p:nvPr/>
          </p:nvSpPr>
          <p:spPr bwMode="auto">
            <a:xfrm>
              <a:off x="1892" y="1680"/>
              <a:ext cx="418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imm</a:t>
              </a:r>
            </a:p>
          </p:txBody>
        </p:sp>
        <p:sp>
          <p:nvSpPr>
            <p:cNvPr id="2731086" name="Line 78"/>
            <p:cNvSpPr>
              <a:spLocks noChangeShapeType="1"/>
            </p:cNvSpPr>
            <p:nvPr/>
          </p:nvSpPr>
          <p:spPr bwMode="auto">
            <a:xfrm>
              <a:off x="1008" y="115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7" name="AutoShape 79"/>
            <p:cNvSpPr>
              <a:spLocks noChangeArrowheads="1"/>
            </p:cNvSpPr>
            <p:nvPr/>
          </p:nvSpPr>
          <p:spPr bwMode="auto">
            <a:xfrm>
              <a:off x="528" y="1766"/>
              <a:ext cx="240" cy="51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8" name="Line 80"/>
            <p:cNvSpPr>
              <a:spLocks noChangeShapeType="1"/>
            </p:cNvSpPr>
            <p:nvPr/>
          </p:nvSpPr>
          <p:spPr bwMode="auto">
            <a:xfrm flipH="1">
              <a:off x="768" y="190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9" name="Line 81"/>
            <p:cNvSpPr>
              <a:spLocks noChangeShapeType="1"/>
            </p:cNvSpPr>
            <p:nvPr/>
          </p:nvSpPr>
          <p:spPr bwMode="auto">
            <a:xfrm>
              <a:off x="2310" y="1709"/>
              <a:ext cx="0" cy="4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90" name="Line 82"/>
            <p:cNvSpPr>
              <a:spLocks noChangeShapeType="1"/>
            </p:cNvSpPr>
            <p:nvPr/>
          </p:nvSpPr>
          <p:spPr bwMode="auto">
            <a:xfrm flipH="1">
              <a:off x="768" y="2132"/>
              <a:ext cx="15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91" name="Line 83"/>
            <p:cNvSpPr>
              <a:spLocks noChangeShapeType="1"/>
            </p:cNvSpPr>
            <p:nvPr/>
          </p:nvSpPr>
          <p:spPr bwMode="auto">
            <a:xfrm flipH="1">
              <a:off x="288" y="2016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92" name="Line 84"/>
            <p:cNvSpPr>
              <a:spLocks noChangeShapeType="1"/>
            </p:cNvSpPr>
            <p:nvPr/>
          </p:nvSpPr>
          <p:spPr bwMode="auto">
            <a:xfrm flipV="1">
              <a:off x="288" y="1152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93" name="Line 85"/>
            <p:cNvSpPr>
              <a:spLocks noChangeShapeType="1"/>
            </p:cNvSpPr>
            <p:nvPr/>
          </p:nvSpPr>
          <p:spPr bwMode="auto">
            <a:xfrm>
              <a:off x="288" y="115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31096" name="Text Box 88"/>
          <p:cNvSpPr txBox="1">
            <a:spLocks noChangeArrowheads="1"/>
          </p:cNvSpPr>
          <p:nvPr/>
        </p:nvSpPr>
        <p:spPr bwMode="auto">
          <a:xfrm>
            <a:off x="1293807" y="3763963"/>
            <a:ext cx="1638257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1. Instruction</a:t>
            </a:r>
          </a:p>
          <a:p>
            <a:pPr algn="ctr"/>
            <a:r>
              <a:rPr lang="en-US" sz="2000">
                <a:solidFill>
                  <a:schemeClr val="accent2"/>
                </a:solidFill>
              </a:rPr>
              <a:t>Fetch</a:t>
            </a:r>
          </a:p>
        </p:txBody>
      </p:sp>
      <p:sp>
        <p:nvSpPr>
          <p:cNvPr id="2731097" name="Line 89"/>
          <p:cNvSpPr>
            <a:spLocks noChangeShapeType="1"/>
          </p:cNvSpPr>
          <p:nvPr/>
        </p:nvSpPr>
        <p:spPr bwMode="auto">
          <a:xfrm>
            <a:off x="1236133" y="3763963"/>
            <a:ext cx="2027761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diamond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1098" name="Text Box 90"/>
          <p:cNvSpPr txBox="1">
            <a:spLocks noChangeArrowheads="1"/>
          </p:cNvSpPr>
          <p:nvPr/>
        </p:nvSpPr>
        <p:spPr bwMode="auto">
          <a:xfrm>
            <a:off x="2954866" y="3489325"/>
            <a:ext cx="22860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endParaRPr lang="en-US" sz="2000" dirty="0">
              <a:solidFill>
                <a:schemeClr val="accent2"/>
              </a:solidFill>
            </a:endParaRPr>
          </a:p>
          <a:p>
            <a:pPr algn="ctr"/>
            <a:r>
              <a:rPr lang="en-US" sz="2000" dirty="0">
                <a:solidFill>
                  <a:schemeClr val="accent2"/>
                </a:solidFill>
              </a:rPr>
              <a:t>2. Decode/</a:t>
            </a:r>
          </a:p>
          <a:p>
            <a:pPr algn="ctr"/>
            <a:r>
              <a:rPr lang="en-US" sz="2000" dirty="0">
                <a:solidFill>
                  <a:schemeClr val="accent2"/>
                </a:solidFill>
              </a:rPr>
              <a:t>    Register Read</a:t>
            </a:r>
          </a:p>
        </p:txBody>
      </p:sp>
      <p:sp>
        <p:nvSpPr>
          <p:cNvPr id="2731099" name="Line 91"/>
          <p:cNvSpPr>
            <a:spLocks noChangeShapeType="1"/>
          </p:cNvSpPr>
          <p:nvPr/>
        </p:nvSpPr>
        <p:spPr bwMode="auto">
          <a:xfrm>
            <a:off x="3505200" y="3759200"/>
            <a:ext cx="1381125" cy="4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diamond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1101" name="Text Box 93"/>
          <p:cNvSpPr txBox="1">
            <a:spLocks noChangeArrowheads="1"/>
          </p:cNvSpPr>
          <p:nvPr/>
        </p:nvSpPr>
        <p:spPr bwMode="auto">
          <a:xfrm>
            <a:off x="4890029" y="3903663"/>
            <a:ext cx="138409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3. Execute</a:t>
            </a:r>
          </a:p>
        </p:txBody>
      </p:sp>
      <p:sp>
        <p:nvSpPr>
          <p:cNvPr id="2731102" name="Line 94"/>
          <p:cNvSpPr>
            <a:spLocks noChangeShapeType="1"/>
          </p:cNvSpPr>
          <p:nvPr/>
        </p:nvSpPr>
        <p:spPr bwMode="auto">
          <a:xfrm>
            <a:off x="5079832" y="3751263"/>
            <a:ext cx="1083901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diamond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1104" name="Text Box 96"/>
          <p:cNvSpPr txBox="1">
            <a:spLocks noChangeArrowheads="1"/>
          </p:cNvSpPr>
          <p:nvPr/>
        </p:nvSpPr>
        <p:spPr bwMode="auto">
          <a:xfrm>
            <a:off x="6237288" y="3903663"/>
            <a:ext cx="13843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4. Memory</a:t>
            </a:r>
          </a:p>
        </p:txBody>
      </p:sp>
      <p:sp>
        <p:nvSpPr>
          <p:cNvPr id="2731105" name="Line 97"/>
          <p:cNvSpPr>
            <a:spLocks noChangeShapeType="1"/>
          </p:cNvSpPr>
          <p:nvPr/>
        </p:nvSpPr>
        <p:spPr bwMode="auto">
          <a:xfrm flipV="1">
            <a:off x="6383867" y="3742267"/>
            <a:ext cx="1236133" cy="8996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diamond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1107" name="Text Box 99"/>
          <p:cNvSpPr txBox="1">
            <a:spLocks noChangeArrowheads="1"/>
          </p:cNvSpPr>
          <p:nvPr/>
        </p:nvSpPr>
        <p:spPr bwMode="auto">
          <a:xfrm>
            <a:off x="7672388" y="3751263"/>
            <a:ext cx="1058821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5. Write</a:t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2731108" name="Line 100"/>
          <p:cNvSpPr>
            <a:spLocks noChangeShapeType="1"/>
          </p:cNvSpPr>
          <p:nvPr/>
        </p:nvSpPr>
        <p:spPr bwMode="auto">
          <a:xfrm>
            <a:off x="7874000" y="3742267"/>
            <a:ext cx="844550" cy="8996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diamond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Title 100"/>
          <p:cNvSpPr>
            <a:spLocks noGrp="1"/>
          </p:cNvSpPr>
          <p:nvPr>
            <p:ph type="title"/>
          </p:nvPr>
        </p:nvSpPr>
        <p:spPr>
          <a:xfrm>
            <a:off x="474133" y="0"/>
            <a:ext cx="8229600" cy="1049867"/>
          </a:xfrm>
        </p:spPr>
        <p:txBody>
          <a:bodyPr/>
          <a:lstStyle/>
          <a:p>
            <a:r>
              <a:rPr lang="en-US" dirty="0" smtClean="0"/>
              <a:t>Single Cycle </a:t>
            </a:r>
            <a:r>
              <a:rPr lang="en-US" dirty="0" err="1" smtClean="0"/>
              <a:t>Datapath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57200" y="898525"/>
            <a:ext cx="7391400" cy="2927350"/>
            <a:chOff x="288" y="432"/>
            <a:chExt cx="4656" cy="1844"/>
          </a:xfrm>
        </p:grpSpPr>
        <p:sp>
          <p:nvSpPr>
            <p:cNvPr id="2731057" name="Text Box 49"/>
            <p:cNvSpPr txBox="1">
              <a:spLocks noChangeArrowheads="1"/>
            </p:cNvSpPr>
            <p:nvPr/>
          </p:nvSpPr>
          <p:spPr bwMode="auto">
            <a:xfrm rot="-5400000">
              <a:off x="495" y="1017"/>
              <a:ext cx="316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/>
                <a:t>PC</a:t>
              </a:r>
            </a:p>
          </p:txBody>
        </p:sp>
        <p:sp>
          <p:nvSpPr>
            <p:cNvPr id="2731058" name="Rectangle 50"/>
            <p:cNvSpPr>
              <a:spLocks noChangeArrowheads="1"/>
            </p:cNvSpPr>
            <p:nvPr/>
          </p:nvSpPr>
          <p:spPr bwMode="auto">
            <a:xfrm>
              <a:off x="528" y="768"/>
              <a:ext cx="240" cy="8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59" name="Rectangle 51"/>
            <p:cNvSpPr>
              <a:spLocks noChangeArrowheads="1"/>
            </p:cNvSpPr>
            <p:nvPr/>
          </p:nvSpPr>
          <p:spPr bwMode="auto">
            <a:xfrm rot="-5400000">
              <a:off x="960" y="960"/>
              <a:ext cx="1248" cy="67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/>
                <a:t>instruction</a:t>
              </a:r>
            </a:p>
            <a:p>
              <a:pPr algn="ctr"/>
              <a:r>
                <a:rPr lang="en-US" sz="2000"/>
                <a:t>memory</a:t>
              </a:r>
            </a:p>
          </p:txBody>
        </p:sp>
        <p:sp>
          <p:nvSpPr>
            <p:cNvPr id="2731060" name="AutoShape 52"/>
            <p:cNvSpPr>
              <a:spLocks noChangeArrowheads="1"/>
            </p:cNvSpPr>
            <p:nvPr/>
          </p:nvSpPr>
          <p:spPr bwMode="auto">
            <a:xfrm>
              <a:off x="912" y="1670"/>
              <a:ext cx="231" cy="346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/>
                <a:t>+4</a:t>
              </a:r>
            </a:p>
          </p:txBody>
        </p:sp>
        <p:sp>
          <p:nvSpPr>
            <p:cNvPr id="2731061" name="Line 53"/>
            <p:cNvSpPr>
              <a:spLocks noChangeShapeType="1"/>
            </p:cNvSpPr>
            <p:nvPr/>
          </p:nvSpPr>
          <p:spPr bwMode="auto">
            <a:xfrm>
              <a:off x="768" y="1152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62" name="Rectangle 54"/>
            <p:cNvSpPr>
              <a:spLocks noChangeArrowheads="1"/>
            </p:cNvSpPr>
            <p:nvPr/>
          </p:nvSpPr>
          <p:spPr bwMode="auto">
            <a:xfrm>
              <a:off x="2256" y="768"/>
              <a:ext cx="624" cy="8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63" name="Line 55"/>
            <p:cNvSpPr>
              <a:spLocks noChangeShapeType="1"/>
            </p:cNvSpPr>
            <p:nvPr/>
          </p:nvSpPr>
          <p:spPr bwMode="auto">
            <a:xfrm>
              <a:off x="1920" y="1056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64" name="Line 56"/>
            <p:cNvSpPr>
              <a:spLocks noChangeShapeType="1"/>
            </p:cNvSpPr>
            <p:nvPr/>
          </p:nvSpPr>
          <p:spPr bwMode="auto">
            <a:xfrm>
              <a:off x="1920" y="1291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65" name="Line 57"/>
            <p:cNvSpPr>
              <a:spLocks noChangeShapeType="1"/>
            </p:cNvSpPr>
            <p:nvPr/>
          </p:nvSpPr>
          <p:spPr bwMode="auto">
            <a:xfrm>
              <a:off x="1920" y="148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66" name="Text Box 58"/>
            <p:cNvSpPr txBox="1">
              <a:spLocks noChangeArrowheads="1"/>
            </p:cNvSpPr>
            <p:nvPr/>
          </p:nvSpPr>
          <p:spPr bwMode="auto">
            <a:xfrm>
              <a:off x="1911" y="1238"/>
              <a:ext cx="2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rt</a:t>
              </a:r>
            </a:p>
          </p:txBody>
        </p:sp>
        <p:sp>
          <p:nvSpPr>
            <p:cNvPr id="2731067" name="Text Box 59"/>
            <p:cNvSpPr txBox="1">
              <a:spLocks noChangeArrowheads="1"/>
            </p:cNvSpPr>
            <p:nvPr/>
          </p:nvSpPr>
          <p:spPr bwMode="auto">
            <a:xfrm>
              <a:off x="1883" y="1046"/>
              <a:ext cx="249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rs</a:t>
              </a:r>
            </a:p>
          </p:txBody>
        </p:sp>
        <p:sp>
          <p:nvSpPr>
            <p:cNvPr id="2731068" name="Text Box 60"/>
            <p:cNvSpPr txBox="1">
              <a:spLocks noChangeArrowheads="1"/>
            </p:cNvSpPr>
            <p:nvPr/>
          </p:nvSpPr>
          <p:spPr bwMode="auto">
            <a:xfrm>
              <a:off x="1892" y="806"/>
              <a:ext cx="258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rd</a:t>
              </a:r>
            </a:p>
          </p:txBody>
        </p:sp>
        <p:sp>
          <p:nvSpPr>
            <p:cNvPr id="2731069" name="Text Box 61"/>
            <p:cNvSpPr txBox="1">
              <a:spLocks noChangeArrowheads="1"/>
            </p:cNvSpPr>
            <p:nvPr/>
          </p:nvSpPr>
          <p:spPr bwMode="auto">
            <a:xfrm rot="-5400000">
              <a:off x="2182" y="966"/>
              <a:ext cx="73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registers</a:t>
              </a:r>
            </a:p>
          </p:txBody>
        </p:sp>
        <p:grpSp>
          <p:nvGrpSpPr>
            <p:cNvPr id="3" name="Group 62"/>
            <p:cNvGrpSpPr>
              <a:grpSpLocks/>
            </p:cNvGrpSpPr>
            <p:nvPr/>
          </p:nvGrpSpPr>
          <p:grpSpPr bwMode="auto">
            <a:xfrm>
              <a:off x="3312" y="806"/>
              <a:ext cx="768" cy="960"/>
              <a:chOff x="3648" y="1348"/>
              <a:chExt cx="768" cy="960"/>
            </a:xfrm>
          </p:grpSpPr>
          <p:sp>
            <p:nvSpPr>
              <p:cNvPr id="2731071" name="Text Box 63"/>
              <p:cNvSpPr txBox="1">
                <a:spLocks noChangeArrowheads="1"/>
              </p:cNvSpPr>
              <p:nvPr/>
            </p:nvSpPr>
            <p:spPr bwMode="auto">
              <a:xfrm>
                <a:off x="3722" y="1699"/>
                <a:ext cx="42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/>
                  <a:t>ALU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731072" name="Freeform 64"/>
              <p:cNvSpPr>
                <a:spLocks/>
              </p:cNvSpPr>
              <p:nvPr/>
            </p:nvSpPr>
            <p:spPr bwMode="auto">
              <a:xfrm>
                <a:off x="3648" y="1348"/>
                <a:ext cx="528" cy="9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8" y="192"/>
                  </a:cxn>
                  <a:cxn ang="0">
                    <a:pos x="528" y="672"/>
                  </a:cxn>
                  <a:cxn ang="0">
                    <a:pos x="0" y="960"/>
                  </a:cxn>
                  <a:cxn ang="0">
                    <a:pos x="0" y="528"/>
                  </a:cxn>
                  <a:cxn ang="0">
                    <a:pos x="48" y="480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528" h="960">
                    <a:moveTo>
                      <a:pt x="0" y="0"/>
                    </a:moveTo>
                    <a:lnTo>
                      <a:pt x="528" y="192"/>
                    </a:lnTo>
                    <a:lnTo>
                      <a:pt x="528" y="672"/>
                    </a:lnTo>
                    <a:lnTo>
                      <a:pt x="0" y="960"/>
                    </a:lnTo>
                    <a:lnTo>
                      <a:pt x="0" y="528"/>
                    </a:lnTo>
                    <a:lnTo>
                      <a:pt x="48" y="480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1073" name="Line 65"/>
              <p:cNvSpPr>
                <a:spLocks noChangeShapeType="1"/>
              </p:cNvSpPr>
              <p:nvPr/>
            </p:nvSpPr>
            <p:spPr bwMode="auto">
              <a:xfrm>
                <a:off x="4176" y="1780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1074" name="Line 66"/>
            <p:cNvSpPr>
              <a:spLocks noChangeShapeType="1"/>
            </p:cNvSpPr>
            <p:nvPr/>
          </p:nvSpPr>
          <p:spPr bwMode="auto">
            <a:xfrm>
              <a:off x="2880" y="148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75" name="Line 67"/>
            <p:cNvSpPr>
              <a:spLocks noChangeShapeType="1"/>
            </p:cNvSpPr>
            <p:nvPr/>
          </p:nvSpPr>
          <p:spPr bwMode="auto">
            <a:xfrm>
              <a:off x="1901" y="1709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76" name="Line 68"/>
            <p:cNvSpPr>
              <a:spLocks noChangeShapeType="1"/>
            </p:cNvSpPr>
            <p:nvPr/>
          </p:nvSpPr>
          <p:spPr bwMode="auto">
            <a:xfrm>
              <a:off x="2880" y="975"/>
              <a:ext cx="4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77" name="Rectangle 69"/>
            <p:cNvSpPr>
              <a:spLocks noChangeArrowheads="1"/>
            </p:cNvSpPr>
            <p:nvPr/>
          </p:nvSpPr>
          <p:spPr bwMode="auto">
            <a:xfrm rot="-5400000">
              <a:off x="3792" y="1056"/>
              <a:ext cx="1248" cy="67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/>
                <a:t>Data</a:t>
              </a:r>
            </a:p>
            <a:p>
              <a:pPr algn="ctr"/>
              <a:r>
                <a:rPr lang="en-US" sz="2000"/>
                <a:t>memory</a:t>
              </a:r>
            </a:p>
          </p:txBody>
        </p:sp>
        <p:sp>
          <p:nvSpPr>
            <p:cNvPr id="2731078" name="Line 70"/>
            <p:cNvSpPr>
              <a:spLocks noChangeShapeType="1"/>
            </p:cNvSpPr>
            <p:nvPr/>
          </p:nvSpPr>
          <p:spPr bwMode="auto">
            <a:xfrm>
              <a:off x="3024" y="148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79" name="Line 71"/>
            <p:cNvSpPr>
              <a:spLocks noChangeShapeType="1"/>
            </p:cNvSpPr>
            <p:nvPr/>
          </p:nvSpPr>
          <p:spPr bwMode="auto">
            <a:xfrm>
              <a:off x="3024" y="17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0" name="Line 72"/>
            <p:cNvSpPr>
              <a:spLocks noChangeShapeType="1"/>
            </p:cNvSpPr>
            <p:nvPr/>
          </p:nvSpPr>
          <p:spPr bwMode="auto">
            <a:xfrm>
              <a:off x="3024" y="1920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1" name="Line 73"/>
            <p:cNvSpPr>
              <a:spLocks noChangeShapeType="1"/>
            </p:cNvSpPr>
            <p:nvPr/>
          </p:nvSpPr>
          <p:spPr bwMode="auto">
            <a:xfrm>
              <a:off x="4752" y="123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2" name="Line 74"/>
            <p:cNvSpPr>
              <a:spLocks noChangeShapeType="1"/>
            </p:cNvSpPr>
            <p:nvPr/>
          </p:nvSpPr>
          <p:spPr bwMode="auto">
            <a:xfrm flipV="1">
              <a:off x="4944" y="432"/>
              <a:ext cx="0" cy="8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3" name="Line 75"/>
            <p:cNvSpPr>
              <a:spLocks noChangeShapeType="1"/>
            </p:cNvSpPr>
            <p:nvPr/>
          </p:nvSpPr>
          <p:spPr bwMode="auto">
            <a:xfrm flipH="1">
              <a:off x="2422" y="432"/>
              <a:ext cx="252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4" name="Line 76"/>
            <p:cNvSpPr>
              <a:spLocks noChangeShapeType="1"/>
            </p:cNvSpPr>
            <p:nvPr/>
          </p:nvSpPr>
          <p:spPr bwMode="auto">
            <a:xfrm>
              <a:off x="2422" y="43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5" name="Text Box 77"/>
            <p:cNvSpPr txBox="1">
              <a:spLocks noChangeArrowheads="1"/>
            </p:cNvSpPr>
            <p:nvPr/>
          </p:nvSpPr>
          <p:spPr bwMode="auto">
            <a:xfrm>
              <a:off x="1892" y="1680"/>
              <a:ext cx="418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imm</a:t>
              </a:r>
            </a:p>
          </p:txBody>
        </p:sp>
        <p:sp>
          <p:nvSpPr>
            <p:cNvPr id="2731086" name="Line 78"/>
            <p:cNvSpPr>
              <a:spLocks noChangeShapeType="1"/>
            </p:cNvSpPr>
            <p:nvPr/>
          </p:nvSpPr>
          <p:spPr bwMode="auto">
            <a:xfrm>
              <a:off x="1008" y="115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7" name="AutoShape 79"/>
            <p:cNvSpPr>
              <a:spLocks noChangeArrowheads="1"/>
            </p:cNvSpPr>
            <p:nvPr/>
          </p:nvSpPr>
          <p:spPr bwMode="auto">
            <a:xfrm>
              <a:off x="528" y="1766"/>
              <a:ext cx="240" cy="51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8" name="Line 80"/>
            <p:cNvSpPr>
              <a:spLocks noChangeShapeType="1"/>
            </p:cNvSpPr>
            <p:nvPr/>
          </p:nvSpPr>
          <p:spPr bwMode="auto">
            <a:xfrm flipH="1">
              <a:off x="768" y="190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9" name="Line 81"/>
            <p:cNvSpPr>
              <a:spLocks noChangeShapeType="1"/>
            </p:cNvSpPr>
            <p:nvPr/>
          </p:nvSpPr>
          <p:spPr bwMode="auto">
            <a:xfrm>
              <a:off x="2310" y="1709"/>
              <a:ext cx="0" cy="4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90" name="Line 82"/>
            <p:cNvSpPr>
              <a:spLocks noChangeShapeType="1"/>
            </p:cNvSpPr>
            <p:nvPr/>
          </p:nvSpPr>
          <p:spPr bwMode="auto">
            <a:xfrm flipH="1">
              <a:off x="768" y="2132"/>
              <a:ext cx="15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91" name="Line 83"/>
            <p:cNvSpPr>
              <a:spLocks noChangeShapeType="1"/>
            </p:cNvSpPr>
            <p:nvPr/>
          </p:nvSpPr>
          <p:spPr bwMode="auto">
            <a:xfrm flipH="1">
              <a:off x="288" y="2016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92" name="Line 84"/>
            <p:cNvSpPr>
              <a:spLocks noChangeShapeType="1"/>
            </p:cNvSpPr>
            <p:nvPr/>
          </p:nvSpPr>
          <p:spPr bwMode="auto">
            <a:xfrm flipV="1">
              <a:off x="288" y="1152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93" name="Line 85"/>
            <p:cNvSpPr>
              <a:spLocks noChangeShapeType="1"/>
            </p:cNvSpPr>
            <p:nvPr/>
          </p:nvSpPr>
          <p:spPr bwMode="auto">
            <a:xfrm>
              <a:off x="288" y="115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31096" name="Text Box 88"/>
          <p:cNvSpPr txBox="1">
            <a:spLocks noChangeArrowheads="1"/>
          </p:cNvSpPr>
          <p:nvPr/>
        </p:nvSpPr>
        <p:spPr bwMode="auto">
          <a:xfrm>
            <a:off x="1293807" y="3763963"/>
            <a:ext cx="1638257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1. Instruction</a:t>
            </a:r>
          </a:p>
          <a:p>
            <a:pPr algn="ctr"/>
            <a:r>
              <a:rPr lang="en-US" sz="2000">
                <a:solidFill>
                  <a:schemeClr val="accent2"/>
                </a:solidFill>
              </a:rPr>
              <a:t>Fetch</a:t>
            </a:r>
          </a:p>
        </p:txBody>
      </p:sp>
      <p:sp>
        <p:nvSpPr>
          <p:cNvPr id="2731097" name="Line 89"/>
          <p:cNvSpPr>
            <a:spLocks noChangeShapeType="1"/>
          </p:cNvSpPr>
          <p:nvPr/>
        </p:nvSpPr>
        <p:spPr bwMode="auto">
          <a:xfrm>
            <a:off x="1236133" y="3763963"/>
            <a:ext cx="2027761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diamond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1098" name="Text Box 90"/>
          <p:cNvSpPr txBox="1">
            <a:spLocks noChangeArrowheads="1"/>
          </p:cNvSpPr>
          <p:nvPr/>
        </p:nvSpPr>
        <p:spPr bwMode="auto">
          <a:xfrm>
            <a:off x="2954866" y="3489325"/>
            <a:ext cx="22860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endParaRPr lang="en-US" sz="2000" dirty="0">
              <a:solidFill>
                <a:schemeClr val="accent2"/>
              </a:solidFill>
            </a:endParaRPr>
          </a:p>
          <a:p>
            <a:pPr algn="ctr"/>
            <a:r>
              <a:rPr lang="en-US" sz="2000" dirty="0">
                <a:solidFill>
                  <a:schemeClr val="accent2"/>
                </a:solidFill>
              </a:rPr>
              <a:t>2. Decode/</a:t>
            </a:r>
          </a:p>
          <a:p>
            <a:pPr algn="ctr"/>
            <a:r>
              <a:rPr lang="en-US" sz="2000" dirty="0">
                <a:solidFill>
                  <a:schemeClr val="accent2"/>
                </a:solidFill>
              </a:rPr>
              <a:t>    Register Read</a:t>
            </a:r>
          </a:p>
        </p:txBody>
      </p:sp>
      <p:sp>
        <p:nvSpPr>
          <p:cNvPr id="2731099" name="Line 91"/>
          <p:cNvSpPr>
            <a:spLocks noChangeShapeType="1"/>
          </p:cNvSpPr>
          <p:nvPr/>
        </p:nvSpPr>
        <p:spPr bwMode="auto">
          <a:xfrm>
            <a:off x="3505200" y="3759200"/>
            <a:ext cx="1381125" cy="4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diamond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1101" name="Text Box 93"/>
          <p:cNvSpPr txBox="1">
            <a:spLocks noChangeArrowheads="1"/>
          </p:cNvSpPr>
          <p:nvPr/>
        </p:nvSpPr>
        <p:spPr bwMode="auto">
          <a:xfrm>
            <a:off x="4890029" y="3903663"/>
            <a:ext cx="138409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3. Execute</a:t>
            </a:r>
          </a:p>
        </p:txBody>
      </p:sp>
      <p:sp>
        <p:nvSpPr>
          <p:cNvPr id="2731102" name="Line 94"/>
          <p:cNvSpPr>
            <a:spLocks noChangeShapeType="1"/>
          </p:cNvSpPr>
          <p:nvPr/>
        </p:nvSpPr>
        <p:spPr bwMode="auto">
          <a:xfrm>
            <a:off x="5079832" y="3751263"/>
            <a:ext cx="1083901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diamond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1104" name="Text Box 96"/>
          <p:cNvSpPr txBox="1">
            <a:spLocks noChangeArrowheads="1"/>
          </p:cNvSpPr>
          <p:nvPr/>
        </p:nvSpPr>
        <p:spPr bwMode="auto">
          <a:xfrm>
            <a:off x="6237288" y="3903663"/>
            <a:ext cx="13843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4. Memory</a:t>
            </a:r>
          </a:p>
        </p:txBody>
      </p:sp>
      <p:sp>
        <p:nvSpPr>
          <p:cNvPr id="2731105" name="Line 97"/>
          <p:cNvSpPr>
            <a:spLocks noChangeShapeType="1"/>
          </p:cNvSpPr>
          <p:nvPr/>
        </p:nvSpPr>
        <p:spPr bwMode="auto">
          <a:xfrm flipV="1">
            <a:off x="6383867" y="3742267"/>
            <a:ext cx="1236133" cy="8996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diamond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1107" name="Text Box 99"/>
          <p:cNvSpPr txBox="1">
            <a:spLocks noChangeArrowheads="1"/>
          </p:cNvSpPr>
          <p:nvPr/>
        </p:nvSpPr>
        <p:spPr bwMode="auto">
          <a:xfrm>
            <a:off x="7672388" y="3751263"/>
            <a:ext cx="1058821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5. Write</a:t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2731108" name="Line 100"/>
          <p:cNvSpPr>
            <a:spLocks noChangeShapeType="1"/>
          </p:cNvSpPr>
          <p:nvPr/>
        </p:nvSpPr>
        <p:spPr bwMode="auto">
          <a:xfrm>
            <a:off x="7874000" y="3742267"/>
            <a:ext cx="844550" cy="8996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diamond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Title 100"/>
          <p:cNvSpPr>
            <a:spLocks noGrp="1"/>
          </p:cNvSpPr>
          <p:nvPr>
            <p:ph type="title"/>
          </p:nvPr>
        </p:nvSpPr>
        <p:spPr>
          <a:xfrm>
            <a:off x="474133" y="0"/>
            <a:ext cx="8229600" cy="1049867"/>
          </a:xfrm>
        </p:spPr>
        <p:txBody>
          <a:bodyPr/>
          <a:lstStyle/>
          <a:p>
            <a:r>
              <a:rPr lang="en-US" dirty="0" smtClean="0"/>
              <a:t>Pipeline registers</a:t>
            </a:r>
            <a:endParaRPr lang="en-US" dirty="0"/>
          </a:p>
        </p:txBody>
      </p:sp>
      <p:sp>
        <p:nvSpPr>
          <p:cNvPr id="102" name="Content Placeholder 101"/>
          <p:cNvSpPr>
            <a:spLocks noGrp="1"/>
          </p:cNvSpPr>
          <p:nvPr>
            <p:ph idx="1"/>
          </p:nvPr>
        </p:nvSpPr>
        <p:spPr>
          <a:xfrm>
            <a:off x="491067" y="4588933"/>
            <a:ext cx="8229600" cy="2269067"/>
          </a:xfrm>
        </p:spPr>
        <p:txBody>
          <a:bodyPr/>
          <a:lstStyle/>
          <a:p>
            <a:r>
              <a:rPr lang="en-US" dirty="0" smtClean="0"/>
              <a:t>Need registers between stages</a:t>
            </a:r>
          </a:p>
          <a:p>
            <a:pPr lvl="1"/>
            <a:r>
              <a:rPr lang="en-US" dirty="0" smtClean="0"/>
              <a:t>To hold information produced in previous cycle</a:t>
            </a:r>
            <a:endParaRPr lang="en-AU" dirty="0" smtClean="0"/>
          </a:p>
        </p:txBody>
      </p:sp>
      <p:sp>
        <p:nvSpPr>
          <p:cNvPr id="57" name="Rectangle 56"/>
          <p:cNvSpPr/>
          <p:nvPr/>
        </p:nvSpPr>
        <p:spPr>
          <a:xfrm>
            <a:off x="3335867" y="1016000"/>
            <a:ext cx="118533" cy="289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876801" y="1016000"/>
            <a:ext cx="118533" cy="289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197602" y="965200"/>
            <a:ext cx="118533" cy="289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653869" y="965199"/>
            <a:ext cx="118533" cy="289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503" name="Picture 7" descr="f04-35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492375"/>
            <a:ext cx="7993063" cy="3681413"/>
          </a:xfrm>
          <a:prstGeom prst="rect">
            <a:avLst/>
          </a:prstGeom>
          <a:noFill/>
        </p:spPr>
      </p:pic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Detailed Pipeline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00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9" name="Picture 7" descr="f04-36-P374493-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20813"/>
            <a:ext cx="8186737" cy="4395787"/>
          </a:xfrm>
          <a:prstGeom prst="rect">
            <a:avLst/>
          </a:prstGeom>
          <a:noFill/>
        </p:spPr>
      </p:pic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for Load, Store, …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575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7" name="Picture 7" descr="f04-36-P374493-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52563"/>
            <a:ext cx="8183562" cy="4383087"/>
          </a:xfrm>
          <a:prstGeom prst="rect">
            <a:avLst/>
          </a:prstGeom>
          <a:noFill/>
        </p:spPr>
      </p:pic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 for Load, Store, …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862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4" name="Picture 6" descr="f04-37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341438"/>
            <a:ext cx="8137525" cy="4462462"/>
          </a:xfrm>
          <a:prstGeom prst="rect">
            <a:avLst/>
          </a:prstGeom>
          <a:noFill/>
        </p:spPr>
      </p:pic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 for Load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948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43" name="Picture 7" descr="f04-38-P374493-M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8" y="1463675"/>
            <a:ext cx="8183562" cy="4425950"/>
          </a:xfrm>
          <a:prstGeom prst="rect">
            <a:avLst/>
          </a:prstGeom>
          <a:noFill/>
        </p:spPr>
      </p:pic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 for Load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810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Where Do Control Signals Come From?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Date Placeholder 4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2014-04-11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Spring 2014 -- Lecture #31</a:t>
            </a:r>
            <a:endParaRPr lang="en-US" dirty="0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897B8C-D9EB-E64A-A187-0AD3C6A21BDE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4522788" y="4191000"/>
            <a:ext cx="83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ALUctr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525713" y="4191000"/>
            <a:ext cx="7905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RegDst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783013" y="4189413"/>
            <a:ext cx="773112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ALUSrc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3198813" y="4191000"/>
            <a:ext cx="7112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ExtOp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6107113" y="4191000"/>
            <a:ext cx="10953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MemtoReg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5281613" y="4191000"/>
            <a:ext cx="8699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MemWr</a:t>
            </a:r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2070100" y="1770063"/>
            <a:ext cx="287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2500313" y="1422400"/>
            <a:ext cx="165258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Instruction&lt;31:0&gt;</a:t>
            </a:r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3340100" y="1808163"/>
            <a:ext cx="0" cy="88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 rot="5400000">
            <a:off x="3095625" y="2022475"/>
            <a:ext cx="8731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&lt;21:25&gt;</a:t>
            </a: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 rot="5400000">
            <a:off x="3629025" y="2022475"/>
            <a:ext cx="8731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&lt;16:20&gt;</a:t>
            </a: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 rot="5400000">
            <a:off x="4162425" y="2022475"/>
            <a:ext cx="8731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&lt;11:15&gt;</a:t>
            </a: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 rot="5400000">
            <a:off x="4695825" y="2022475"/>
            <a:ext cx="7715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&lt;0:15&gt;</a:t>
            </a:r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>
            <a:off x="3873500" y="1808163"/>
            <a:ext cx="0" cy="88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>
            <a:off x="4406900" y="1808163"/>
            <a:ext cx="0" cy="88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>
            <a:off x="4940300" y="1808163"/>
            <a:ext cx="0" cy="88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4697413" y="2633663"/>
            <a:ext cx="7683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Imm16</a:t>
            </a: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4164013" y="2633663"/>
            <a:ext cx="41751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Rd</a:t>
            </a: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3706813" y="2633663"/>
            <a:ext cx="374650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Rs</a:t>
            </a: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3173413" y="2633663"/>
            <a:ext cx="37306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Rt</a:t>
            </a: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1096963" y="4191000"/>
            <a:ext cx="85883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nPC_sel</a:t>
            </a: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930275" y="1592263"/>
            <a:ext cx="1101725" cy="1000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1217613" y="2289175"/>
            <a:ext cx="49688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 dirty="0" err="1">
                <a:latin typeface="+mn-lt"/>
                <a:ea typeface="ＭＳ Ｐゴシック" charset="-128"/>
                <a:cs typeface="ＭＳ Ｐゴシック" charset="-128"/>
              </a:rPr>
              <a:t>Adr</a:t>
            </a:r>
            <a:endParaRPr lang="en-US" sz="16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1000125" y="1752600"/>
            <a:ext cx="925513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  <a:ea typeface="ＭＳ Ｐゴシック" charset="-128"/>
                <a:cs typeface="ＭＳ Ｐゴシック" charset="-128"/>
              </a:rPr>
              <a:t>Inst</a:t>
            </a:r>
          </a:p>
          <a:p>
            <a:pPr algn="ctr">
              <a:defRPr/>
            </a:pPr>
            <a:r>
              <a:rPr lang="en-US" sz="1600" b="1" dirty="0">
                <a:latin typeface="+mn-lt"/>
                <a:ea typeface="ＭＳ Ｐゴシック" charset="-128"/>
                <a:cs typeface="ＭＳ Ｐゴシック" charset="-128"/>
              </a:rPr>
              <a:t>Memory</a:t>
            </a:r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1371600" y="5027613"/>
            <a:ext cx="645795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3592513" y="5376863"/>
            <a:ext cx="1106487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 b="1">
                <a:latin typeface="+mn-lt"/>
                <a:ea typeface="ＭＳ Ｐゴシック" charset="-128"/>
                <a:cs typeface="ＭＳ Ｐゴシック" charset="-128"/>
              </a:rPr>
              <a:t>DATA PATH</a:t>
            </a:r>
          </a:p>
        </p:txBody>
      </p:sp>
      <p:sp>
        <p:nvSpPr>
          <p:cNvPr id="60445" name="Line 29"/>
          <p:cNvSpPr>
            <a:spLocks noChangeShapeType="1"/>
          </p:cNvSpPr>
          <p:nvPr/>
        </p:nvSpPr>
        <p:spPr bwMode="auto">
          <a:xfrm>
            <a:off x="1536700" y="4608513"/>
            <a:ext cx="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46" name="Line 30"/>
          <p:cNvSpPr>
            <a:spLocks noChangeShapeType="1"/>
          </p:cNvSpPr>
          <p:nvPr/>
        </p:nvSpPr>
        <p:spPr bwMode="auto">
          <a:xfrm>
            <a:off x="2781300" y="4608513"/>
            <a:ext cx="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47" name="Line 31"/>
          <p:cNvSpPr>
            <a:spLocks noChangeShapeType="1"/>
          </p:cNvSpPr>
          <p:nvPr/>
        </p:nvSpPr>
        <p:spPr bwMode="auto">
          <a:xfrm>
            <a:off x="3467100" y="4608513"/>
            <a:ext cx="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48" name="Line 32"/>
          <p:cNvSpPr>
            <a:spLocks noChangeShapeType="1"/>
          </p:cNvSpPr>
          <p:nvPr/>
        </p:nvSpPr>
        <p:spPr bwMode="auto">
          <a:xfrm>
            <a:off x="4127500" y="4608513"/>
            <a:ext cx="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49" name="Line 33"/>
          <p:cNvSpPr>
            <a:spLocks noChangeShapeType="1"/>
          </p:cNvSpPr>
          <p:nvPr/>
        </p:nvSpPr>
        <p:spPr bwMode="auto">
          <a:xfrm>
            <a:off x="4699000" y="4608513"/>
            <a:ext cx="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50" name="Line 34"/>
          <p:cNvSpPr>
            <a:spLocks noChangeShapeType="1"/>
          </p:cNvSpPr>
          <p:nvPr/>
        </p:nvSpPr>
        <p:spPr bwMode="auto">
          <a:xfrm>
            <a:off x="5461000" y="4608513"/>
            <a:ext cx="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51" name="Line 35"/>
          <p:cNvSpPr>
            <a:spLocks noChangeShapeType="1"/>
          </p:cNvSpPr>
          <p:nvPr/>
        </p:nvSpPr>
        <p:spPr bwMode="auto">
          <a:xfrm>
            <a:off x="6591300" y="4608513"/>
            <a:ext cx="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52" name="AutoShape 36" descr="Wide downward diagonal"/>
          <p:cNvSpPr>
            <a:spLocks noChangeArrowheads="1"/>
          </p:cNvSpPr>
          <p:nvPr/>
        </p:nvSpPr>
        <p:spPr bwMode="auto">
          <a:xfrm>
            <a:off x="1025525" y="2927350"/>
            <a:ext cx="6908800" cy="1231900"/>
          </a:xfrm>
          <a:prstGeom prst="roundRect">
            <a:avLst>
              <a:gd name="adj" fmla="val 12495"/>
            </a:avLst>
          </a:prstGeom>
          <a:pattFill prst="wdDnDiag">
            <a:fgClr>
              <a:schemeClr val="hlink"/>
            </a:fgClr>
            <a:bgClr>
              <a:srgbClr val="FFFFFF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53" name="Rectangle 37"/>
          <p:cNvSpPr>
            <a:spLocks noChangeArrowheads="1"/>
          </p:cNvSpPr>
          <p:nvPr/>
        </p:nvSpPr>
        <p:spPr bwMode="auto">
          <a:xfrm>
            <a:off x="3681413" y="3332163"/>
            <a:ext cx="112712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400" b="1">
                <a:latin typeface="+mn-lt"/>
                <a:ea typeface="ＭＳ Ｐゴシック" charset="-128"/>
                <a:cs typeface="ＭＳ Ｐゴシック" charset="-128"/>
              </a:rPr>
              <a:t>Control</a:t>
            </a:r>
          </a:p>
        </p:txBody>
      </p:sp>
      <p:sp>
        <p:nvSpPr>
          <p:cNvPr id="60454" name="Line 38"/>
          <p:cNvSpPr>
            <a:spLocks noChangeShapeType="1"/>
          </p:cNvSpPr>
          <p:nvPr/>
        </p:nvSpPr>
        <p:spPr bwMode="auto">
          <a:xfrm>
            <a:off x="2387600" y="1782763"/>
            <a:ext cx="0" cy="88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55" name="Rectangle 39"/>
          <p:cNvSpPr>
            <a:spLocks noChangeArrowheads="1"/>
          </p:cNvSpPr>
          <p:nvPr/>
        </p:nvSpPr>
        <p:spPr bwMode="auto">
          <a:xfrm>
            <a:off x="2220913" y="2608263"/>
            <a:ext cx="4286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Op</a:t>
            </a:r>
          </a:p>
        </p:txBody>
      </p:sp>
      <p:sp>
        <p:nvSpPr>
          <p:cNvPr id="60456" name="Line 40"/>
          <p:cNvSpPr>
            <a:spLocks noChangeShapeType="1"/>
          </p:cNvSpPr>
          <p:nvPr/>
        </p:nvSpPr>
        <p:spPr bwMode="auto">
          <a:xfrm>
            <a:off x="2781300" y="1782763"/>
            <a:ext cx="0" cy="88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57" name="Rectangle 41"/>
          <p:cNvSpPr>
            <a:spLocks noChangeArrowheads="1"/>
          </p:cNvSpPr>
          <p:nvPr/>
        </p:nvSpPr>
        <p:spPr bwMode="auto">
          <a:xfrm rot="5400000">
            <a:off x="2636838" y="1893888"/>
            <a:ext cx="669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&lt;0:5&gt;</a:t>
            </a:r>
          </a:p>
        </p:txBody>
      </p:sp>
      <p:sp>
        <p:nvSpPr>
          <p:cNvPr id="60458" name="Rectangle 42"/>
          <p:cNvSpPr>
            <a:spLocks noChangeArrowheads="1"/>
          </p:cNvSpPr>
          <p:nvPr/>
        </p:nvSpPr>
        <p:spPr bwMode="auto">
          <a:xfrm>
            <a:off x="2614613" y="2608263"/>
            <a:ext cx="49688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Fun</a:t>
            </a:r>
          </a:p>
        </p:txBody>
      </p:sp>
      <p:sp>
        <p:nvSpPr>
          <p:cNvPr id="60459" name="Rectangle 43"/>
          <p:cNvSpPr>
            <a:spLocks noChangeArrowheads="1"/>
          </p:cNvSpPr>
          <p:nvPr/>
        </p:nvSpPr>
        <p:spPr bwMode="auto">
          <a:xfrm>
            <a:off x="1901825" y="4189413"/>
            <a:ext cx="736600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RegWr</a:t>
            </a:r>
          </a:p>
        </p:txBody>
      </p:sp>
      <p:sp>
        <p:nvSpPr>
          <p:cNvPr id="60460" name="Line 44"/>
          <p:cNvSpPr>
            <a:spLocks noChangeShapeType="1"/>
          </p:cNvSpPr>
          <p:nvPr/>
        </p:nvSpPr>
        <p:spPr bwMode="auto">
          <a:xfrm>
            <a:off x="2260600" y="4608513"/>
            <a:ext cx="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61" name="Rectangle 45"/>
          <p:cNvSpPr>
            <a:spLocks noChangeArrowheads="1"/>
          </p:cNvSpPr>
          <p:nvPr/>
        </p:nvSpPr>
        <p:spPr bwMode="auto">
          <a:xfrm rot="5400000">
            <a:off x="2138363" y="2063750"/>
            <a:ext cx="8731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&lt;26:31&gt;</a:t>
            </a:r>
          </a:p>
        </p:txBody>
      </p:sp>
      <p:sp>
        <p:nvSpPr>
          <p:cNvPr id="2" name="Rectangle 1"/>
          <p:cNvSpPr/>
          <p:nvPr/>
        </p:nvSpPr>
        <p:spPr>
          <a:xfrm>
            <a:off x="3132667" y="1708150"/>
            <a:ext cx="2319866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48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794" name="Picture 10" descr="f04-38-P374493-W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1511300"/>
            <a:ext cx="8191500" cy="4318000"/>
          </a:xfrm>
          <a:prstGeom prst="rect">
            <a:avLst/>
          </a:prstGeom>
          <a:noFill/>
        </p:spPr>
      </p:pic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 for </a:t>
            </a:r>
            <a:r>
              <a:rPr lang="en-US" dirty="0" smtClean="0"/>
              <a:t>Load – Oops!</a:t>
            </a:r>
            <a:endParaRPr lang="en-AU" dirty="0"/>
          </a:p>
        </p:txBody>
      </p:sp>
      <p:sp>
        <p:nvSpPr>
          <p:cNvPr id="374788" name="Oval 4"/>
          <p:cNvSpPr>
            <a:spLocks noChangeArrowheads="1"/>
          </p:cNvSpPr>
          <p:nvPr/>
        </p:nvSpPr>
        <p:spPr bwMode="auto">
          <a:xfrm>
            <a:off x="3059113" y="4076700"/>
            <a:ext cx="865187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4789" name="AutoShape 5"/>
          <p:cNvSpPr>
            <a:spLocks/>
          </p:cNvSpPr>
          <p:nvPr/>
        </p:nvSpPr>
        <p:spPr bwMode="auto">
          <a:xfrm>
            <a:off x="1187450" y="5084763"/>
            <a:ext cx="1063625" cy="865187"/>
          </a:xfrm>
          <a:prstGeom prst="borderCallout1">
            <a:avLst>
              <a:gd name="adj1" fmla="val 13213"/>
              <a:gd name="adj2" fmla="val 107162"/>
              <a:gd name="adj3" fmla="val -52292"/>
              <a:gd name="adj4" fmla="val 16791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Wrong</a:t>
            </a:r>
            <a:br>
              <a:rPr lang="en-US"/>
            </a:br>
            <a:r>
              <a:rPr lang="en-US"/>
              <a:t>register</a:t>
            </a:r>
            <a:br>
              <a:rPr lang="en-US"/>
            </a:br>
            <a:r>
              <a:rPr lang="en-US"/>
              <a:t>number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267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8" grpId="0" animBg="1"/>
      <p:bldP spid="37478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8" name="Picture 6" descr="f04-41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538" y="2057400"/>
            <a:ext cx="8183562" cy="3771900"/>
          </a:xfrm>
          <a:prstGeom prst="rect">
            <a:avLst/>
          </a:prstGeom>
          <a:noFill/>
        </p:spPr>
      </p:pic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Corrected Datapath for Load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0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1491" name="Rectangle 3"/>
          <p:cNvSpPr>
            <a:spLocks noChangeArrowheads="1"/>
          </p:cNvSpPr>
          <p:nvPr/>
        </p:nvSpPr>
        <p:spPr bwMode="auto">
          <a:xfrm>
            <a:off x="76200" y="3733800"/>
            <a:ext cx="7467600" cy="25202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609600" indent="-609600">
              <a:lnSpc>
                <a:spcPct val="85000"/>
              </a:lnSpc>
              <a:spcBef>
                <a:spcPct val="65000"/>
              </a:spcBef>
              <a:buSzPct val="100000"/>
              <a:buFont typeface="+mj-lt"/>
              <a:buAutoNum type="arabicParenR"/>
              <a:tabLst>
                <a:tab pos="738188" algn="l"/>
              </a:tabLst>
            </a:pPr>
            <a:r>
              <a:rPr lang="en-US" sz="2400" b="1" dirty="0">
                <a:solidFill>
                  <a:schemeClr val="tx1"/>
                </a:solidFill>
                <a:latin typeface="Helf"/>
                <a:cs typeface="Helf"/>
              </a:rPr>
              <a:t>Thanks to pipelining, I have </a:t>
            </a:r>
            <a:r>
              <a:rPr lang="en-US" sz="2400" b="1" u="sng" dirty="0">
                <a:solidFill>
                  <a:schemeClr val="accent2"/>
                </a:solidFill>
                <a:latin typeface="Helf"/>
                <a:cs typeface="Helf"/>
              </a:rPr>
              <a:t>reduced the time</a:t>
            </a:r>
            <a:r>
              <a:rPr lang="en-US" sz="2400" b="1" dirty="0">
                <a:solidFill>
                  <a:schemeClr val="accent2"/>
                </a:solidFill>
                <a:latin typeface="Helf"/>
                <a:cs typeface="Helf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Helf"/>
                <a:cs typeface="Helf"/>
              </a:rPr>
              <a:t>it took me to wash my shirt.</a:t>
            </a:r>
          </a:p>
          <a:p>
            <a:pPr marL="609600" indent="-609600">
              <a:lnSpc>
                <a:spcPct val="85000"/>
              </a:lnSpc>
              <a:spcBef>
                <a:spcPct val="65000"/>
              </a:spcBef>
              <a:buSzPct val="100000"/>
              <a:buFont typeface="Times" pitchFamily="-65" charset="0"/>
              <a:buAutoNum type="arabicParenR"/>
              <a:tabLst>
                <a:tab pos="738188" algn="l"/>
              </a:tabLst>
            </a:pPr>
            <a:r>
              <a:rPr lang="en-US" sz="2400" b="1" dirty="0">
                <a:solidFill>
                  <a:schemeClr val="tx1"/>
                </a:solidFill>
                <a:latin typeface="Helf"/>
                <a:cs typeface="Helf"/>
              </a:rPr>
              <a:t>Longer pipelines are </a:t>
            </a:r>
            <a:r>
              <a:rPr lang="en-US" sz="2400" b="1" u="sng" dirty="0">
                <a:solidFill>
                  <a:schemeClr val="accent2"/>
                </a:solidFill>
                <a:latin typeface="Helf"/>
                <a:cs typeface="Helf"/>
              </a:rPr>
              <a:t>always a win</a:t>
            </a:r>
            <a:r>
              <a:rPr lang="en-US" sz="2400" b="1" dirty="0">
                <a:solidFill>
                  <a:schemeClr val="accent2"/>
                </a:solidFill>
                <a:latin typeface="Helf"/>
                <a:cs typeface="Helf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Helf"/>
                <a:cs typeface="Helf"/>
              </a:rPr>
              <a:t>(since less work per stage &amp; a faster clock).</a:t>
            </a:r>
          </a:p>
          <a:p>
            <a:pPr marL="609600" indent="-609600">
              <a:lnSpc>
                <a:spcPct val="85000"/>
              </a:lnSpc>
              <a:spcBef>
                <a:spcPct val="65000"/>
              </a:spcBef>
              <a:buSzPct val="100000"/>
              <a:buFont typeface="Times" pitchFamily="-65" charset="0"/>
              <a:buAutoNum type="arabicParenR"/>
              <a:tabLst>
                <a:tab pos="738188" algn="l"/>
              </a:tabLst>
            </a:pPr>
            <a:r>
              <a:rPr lang="en-US" sz="2400" b="1" dirty="0">
                <a:solidFill>
                  <a:schemeClr val="tx1"/>
                </a:solidFill>
                <a:latin typeface="Helf"/>
                <a:cs typeface="Helf"/>
              </a:rPr>
              <a:t>We can </a:t>
            </a:r>
            <a:r>
              <a:rPr lang="en-US" sz="2400" b="1" u="sng" dirty="0">
                <a:solidFill>
                  <a:schemeClr val="accent2"/>
                </a:solidFill>
                <a:latin typeface="Helf"/>
                <a:cs typeface="Helf"/>
              </a:rPr>
              <a:t>rely on compilers</a:t>
            </a:r>
            <a:r>
              <a:rPr lang="en-US" sz="2400" b="1" dirty="0">
                <a:solidFill>
                  <a:schemeClr val="accent2"/>
                </a:solidFill>
                <a:latin typeface="Helf"/>
                <a:cs typeface="Helf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Helf"/>
                <a:cs typeface="Helf"/>
              </a:rPr>
              <a:t>to help us avoid data hazards by reordering </a:t>
            </a:r>
            <a:r>
              <a:rPr lang="en-US" sz="2400" b="1" dirty="0" err="1">
                <a:solidFill>
                  <a:schemeClr val="tx1"/>
                </a:solidFill>
                <a:latin typeface="Helf"/>
                <a:cs typeface="Helf"/>
              </a:rPr>
              <a:t>instrs</a:t>
            </a:r>
            <a:r>
              <a:rPr lang="en-US" sz="2400" b="1" dirty="0">
                <a:solidFill>
                  <a:schemeClr val="tx1"/>
                </a:solidFill>
                <a:latin typeface="Helf"/>
                <a:cs typeface="Helf"/>
              </a:rPr>
              <a:t>.</a:t>
            </a:r>
          </a:p>
        </p:txBody>
      </p:sp>
      <p:sp>
        <p:nvSpPr>
          <p:cNvPr id="2751492" name="Rectangle 4"/>
          <p:cNvSpPr>
            <a:spLocks noChangeArrowheads="1"/>
          </p:cNvSpPr>
          <p:nvPr/>
        </p:nvSpPr>
        <p:spPr bwMode="auto">
          <a:xfrm>
            <a:off x="7645641" y="3414328"/>
            <a:ext cx="1371600" cy="289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"/>
                <a:cs typeface="Courier"/>
              </a:rPr>
              <a:t>   123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latin typeface="Courier"/>
                <a:cs typeface="Courier"/>
              </a:rPr>
              <a:t>a</a:t>
            </a:r>
            <a:r>
              <a:rPr lang="en-US" sz="2400" b="1">
                <a:solidFill>
                  <a:schemeClr val="tx1"/>
                </a:solidFill>
                <a:latin typeface="Courier"/>
                <a:cs typeface="Courier"/>
              </a:rPr>
              <a:t>: </a:t>
            </a:r>
            <a:r>
              <a:rPr lang="en-US" sz="2400" b="1">
                <a:latin typeface="Courier"/>
                <a:cs typeface="Courier"/>
              </a:rPr>
              <a:t>FFF</a:t>
            </a:r>
            <a:endParaRPr lang="en-US" sz="2400" b="1">
              <a:solidFill>
                <a:schemeClr val="tx1"/>
              </a:solidFill>
              <a:latin typeface="Courier"/>
              <a:cs typeface="Courier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latin typeface="Courier"/>
                <a:cs typeface="Courier"/>
              </a:rPr>
              <a:t>b</a:t>
            </a:r>
            <a:r>
              <a:rPr lang="en-US" sz="2400" b="1">
                <a:solidFill>
                  <a:schemeClr val="tx1"/>
                </a:solidFill>
                <a:latin typeface="Courier"/>
                <a:cs typeface="Courier"/>
              </a:rPr>
              <a:t>: </a:t>
            </a:r>
            <a:r>
              <a:rPr lang="en-US" sz="2400" b="1">
                <a:latin typeface="Courier"/>
                <a:cs typeface="Courier"/>
              </a:rPr>
              <a:t>FF</a:t>
            </a:r>
            <a:r>
              <a:rPr lang="en-US" sz="2400" b="1">
                <a:solidFill>
                  <a:srgbClr val="008000"/>
                </a:solidFill>
                <a:latin typeface="Courier"/>
                <a:cs typeface="Courier"/>
              </a:rPr>
              <a:t>T</a:t>
            </a:r>
            <a:endParaRPr lang="en-US" sz="2400" b="1">
              <a:solidFill>
                <a:schemeClr val="tx1"/>
              </a:solidFill>
              <a:latin typeface="Courier"/>
              <a:cs typeface="Courier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latin typeface="Courier"/>
                <a:cs typeface="Courier"/>
              </a:rPr>
              <a:t>b</a:t>
            </a:r>
            <a:r>
              <a:rPr lang="en-US" sz="2400" b="1">
                <a:solidFill>
                  <a:schemeClr val="tx1"/>
                </a:solidFill>
                <a:latin typeface="Courier"/>
                <a:cs typeface="Courier"/>
              </a:rPr>
              <a:t>: </a:t>
            </a:r>
            <a:r>
              <a:rPr lang="en-US" sz="2400" b="1">
                <a:latin typeface="Courier"/>
                <a:cs typeface="Courier"/>
              </a:rPr>
              <a:t>F</a:t>
            </a:r>
            <a:r>
              <a:rPr lang="en-US" sz="2400" b="1">
                <a:solidFill>
                  <a:srgbClr val="008000"/>
                </a:solidFill>
                <a:latin typeface="Courier"/>
                <a:cs typeface="Courier"/>
              </a:rPr>
              <a:t>T</a:t>
            </a:r>
            <a:r>
              <a:rPr lang="en-US" sz="2400" b="1">
                <a:latin typeface="Courier"/>
                <a:cs typeface="Courier"/>
              </a:rPr>
              <a:t>F</a:t>
            </a:r>
            <a:endParaRPr lang="en-US" sz="2400" b="1">
              <a:solidFill>
                <a:schemeClr val="tx1"/>
              </a:solidFill>
              <a:latin typeface="Courier"/>
              <a:cs typeface="Courier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latin typeface="Courier"/>
                <a:cs typeface="Courier"/>
              </a:rPr>
              <a:t>c</a:t>
            </a:r>
            <a:r>
              <a:rPr lang="en-US" sz="2400" b="1">
                <a:solidFill>
                  <a:schemeClr val="tx1"/>
                </a:solidFill>
                <a:latin typeface="Courier"/>
                <a:cs typeface="Courier"/>
              </a:rPr>
              <a:t>: </a:t>
            </a:r>
            <a:r>
              <a:rPr lang="en-US" sz="2400" b="1">
                <a:latin typeface="Courier"/>
                <a:cs typeface="Courier"/>
              </a:rPr>
              <a:t>F</a:t>
            </a:r>
            <a:r>
              <a:rPr lang="en-US" sz="2400" b="1">
                <a:solidFill>
                  <a:srgbClr val="008000"/>
                </a:solidFill>
                <a:latin typeface="Courier"/>
                <a:cs typeface="Courier"/>
              </a:rPr>
              <a:t>TT</a:t>
            </a:r>
            <a:endParaRPr lang="en-US" sz="2400" b="1">
              <a:solidFill>
                <a:schemeClr val="tx1"/>
              </a:solidFill>
              <a:latin typeface="Courier"/>
              <a:cs typeface="Courier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latin typeface="Courier"/>
                <a:cs typeface="Courier"/>
              </a:rPr>
              <a:t>c</a:t>
            </a:r>
            <a:r>
              <a:rPr lang="en-US" sz="2400" b="1">
                <a:solidFill>
                  <a:schemeClr val="tx1"/>
                </a:solidFill>
                <a:latin typeface="Courier"/>
                <a:cs typeface="Courier"/>
              </a:rPr>
              <a:t>: </a:t>
            </a:r>
            <a:r>
              <a:rPr lang="en-US" sz="2400" b="1">
                <a:solidFill>
                  <a:srgbClr val="008000"/>
                </a:solidFill>
                <a:latin typeface="Courier"/>
                <a:cs typeface="Courier"/>
              </a:rPr>
              <a:t>T</a:t>
            </a:r>
            <a:r>
              <a:rPr lang="en-US" sz="2400" b="1">
                <a:latin typeface="Courier"/>
                <a:cs typeface="Courier"/>
              </a:rPr>
              <a:t>FF</a:t>
            </a:r>
            <a:endParaRPr lang="en-US" sz="2400" b="1">
              <a:solidFill>
                <a:schemeClr val="tx1"/>
              </a:solidFill>
              <a:latin typeface="Courier"/>
              <a:cs typeface="Courier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latin typeface="Courier"/>
                <a:cs typeface="Courier"/>
              </a:rPr>
              <a:t>d</a:t>
            </a:r>
            <a:r>
              <a:rPr lang="en-US" sz="2400" b="1">
                <a:solidFill>
                  <a:schemeClr val="tx1"/>
                </a:solidFill>
                <a:latin typeface="Courier"/>
                <a:cs typeface="Courier"/>
              </a:rPr>
              <a:t>: </a:t>
            </a:r>
            <a:r>
              <a:rPr lang="en-US" sz="2400" b="1">
                <a:solidFill>
                  <a:srgbClr val="008000"/>
                </a:solidFill>
                <a:latin typeface="Courier"/>
                <a:cs typeface="Courier"/>
              </a:rPr>
              <a:t>T</a:t>
            </a:r>
            <a:r>
              <a:rPr lang="en-US" sz="2400" b="1">
                <a:latin typeface="Courier"/>
                <a:cs typeface="Courier"/>
              </a:rPr>
              <a:t>F</a:t>
            </a:r>
            <a:r>
              <a:rPr lang="en-US" sz="2400" b="1">
                <a:solidFill>
                  <a:srgbClr val="008000"/>
                </a:solidFill>
                <a:latin typeface="Courier"/>
                <a:cs typeface="Courier"/>
              </a:rPr>
              <a:t>T</a:t>
            </a:r>
            <a:endParaRPr lang="en-US" sz="2400" b="1">
              <a:solidFill>
                <a:schemeClr val="tx1"/>
              </a:solidFill>
              <a:latin typeface="Courier"/>
              <a:cs typeface="Courier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latin typeface="Courier"/>
                <a:cs typeface="Courier"/>
              </a:rPr>
              <a:t>d</a:t>
            </a:r>
            <a:r>
              <a:rPr lang="en-US" sz="2400" b="1">
                <a:solidFill>
                  <a:schemeClr val="tx1"/>
                </a:solidFill>
                <a:latin typeface="Courier"/>
                <a:cs typeface="Courier"/>
              </a:rPr>
              <a:t>: </a:t>
            </a:r>
            <a:r>
              <a:rPr lang="en-US" sz="2400" b="1">
                <a:solidFill>
                  <a:srgbClr val="008000"/>
                </a:solidFill>
                <a:latin typeface="Courier"/>
                <a:cs typeface="Courier"/>
              </a:rPr>
              <a:t>TT</a:t>
            </a:r>
            <a:r>
              <a:rPr lang="en-US" sz="2400" b="1">
                <a:latin typeface="Courier"/>
                <a:cs typeface="Courier"/>
              </a:rPr>
              <a:t>F</a:t>
            </a:r>
            <a:endParaRPr lang="en-US" sz="2400" b="1">
              <a:solidFill>
                <a:schemeClr val="tx1"/>
              </a:solidFill>
              <a:latin typeface="Courier"/>
              <a:cs typeface="Courier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latin typeface="Courier"/>
                <a:cs typeface="Courier"/>
              </a:rPr>
              <a:t>e</a:t>
            </a:r>
            <a:r>
              <a:rPr lang="en-US" sz="2400" b="1">
                <a:solidFill>
                  <a:schemeClr val="tx1"/>
                </a:solidFill>
                <a:latin typeface="Courier"/>
                <a:cs typeface="Courier"/>
              </a:rPr>
              <a:t>: </a:t>
            </a:r>
            <a:r>
              <a:rPr lang="en-US" sz="2400" b="1">
                <a:solidFill>
                  <a:srgbClr val="008000"/>
                </a:solidFill>
                <a:latin typeface="Courier"/>
                <a:cs typeface="Courier"/>
              </a:rPr>
              <a:t>TTT</a:t>
            </a:r>
            <a:endParaRPr lang="en-US" sz="2400" b="1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f"/>
                <a:cs typeface="Helf"/>
              </a:rPr>
              <a:t>Peer Instruction</a:t>
            </a:r>
            <a:endParaRPr lang="en-US" dirty="0">
              <a:latin typeface="Helf"/>
              <a:cs typeface="Helf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in conclusion</a:t>
            </a:r>
            <a:endParaRPr lang="en-AU" dirty="0"/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613" y="1285875"/>
            <a:ext cx="8270875" cy="4392613"/>
          </a:xfrm>
        </p:spPr>
        <p:txBody>
          <a:bodyPr/>
          <a:lstStyle/>
          <a:p>
            <a:r>
              <a:rPr lang="en-US" dirty="0" smtClean="0"/>
              <a:t>You now know how to implement the control logic for the single-cycle CPU.</a:t>
            </a:r>
          </a:p>
          <a:p>
            <a:pPr lvl="1"/>
            <a:r>
              <a:rPr lang="en-US" dirty="0" smtClean="0"/>
              <a:t>(actually, you already knew it!)</a:t>
            </a:r>
          </a:p>
          <a:p>
            <a:r>
              <a:rPr lang="en-US" dirty="0" smtClean="0"/>
              <a:t>Pipelining </a:t>
            </a:r>
            <a:r>
              <a:rPr lang="en-US" dirty="0"/>
              <a:t>improves performance by increasing instruction </a:t>
            </a:r>
            <a:r>
              <a:rPr lang="en-US" dirty="0" smtClean="0"/>
              <a:t>throughput: exploits ILP</a:t>
            </a:r>
          </a:p>
          <a:p>
            <a:pPr lvl="1"/>
            <a:r>
              <a:rPr lang="en-US" dirty="0"/>
              <a:t>Executes multiple instructions in parallel</a:t>
            </a:r>
          </a:p>
          <a:p>
            <a:pPr lvl="1"/>
            <a:r>
              <a:rPr lang="en-US" dirty="0"/>
              <a:t>Each instruction has the same latency</a:t>
            </a:r>
          </a:p>
          <a:p>
            <a:r>
              <a:rPr lang="en-US" dirty="0" smtClean="0"/>
              <a:t>Next: hazards in pipelining:</a:t>
            </a:r>
            <a:endParaRPr lang="en-US" dirty="0"/>
          </a:p>
          <a:p>
            <a:pPr lvl="1"/>
            <a:r>
              <a:rPr lang="en-US" dirty="0"/>
              <a:t>Structure, data, </a:t>
            </a:r>
            <a:r>
              <a:rPr lang="en-US" dirty="0" smtClean="0"/>
              <a:t>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4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973"/>
            <a:ext cx="8229600" cy="1143000"/>
          </a:xfrm>
        </p:spPr>
        <p:txBody>
          <a:bodyPr/>
          <a:lstStyle/>
          <a:p>
            <a:r>
              <a:rPr lang="en-US" dirty="0" smtClean="0"/>
              <a:t>P&amp;H Figure 4.17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2014-04-11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Spring 2014 -- Lecture #31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FC65D-271A-A842-B579-8A644641AC8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 descr="Screen shot 2011-11-02 at 1.43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151466"/>
            <a:ext cx="7734300" cy="5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446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28600"/>
            <a:ext cx="8343900" cy="474663"/>
          </a:xfrm>
        </p:spPr>
        <p:txBody>
          <a:bodyPr/>
          <a:lstStyle/>
          <a:p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Summary of the Control Signals (1/2)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93675" y="762000"/>
            <a:ext cx="9339263" cy="53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r>
              <a:rPr lang="en-US" sz="1600" u="sng">
                <a:latin typeface="Courier" charset="0"/>
                <a:cs typeface="Courier" charset="0"/>
              </a:rPr>
              <a:t>inst</a:t>
            </a:r>
            <a:r>
              <a:rPr lang="en-US" sz="1600">
                <a:latin typeface="Courier" charset="0"/>
                <a:cs typeface="Courier" charset="0"/>
              </a:rPr>
              <a:t> 	</a:t>
            </a:r>
            <a:r>
              <a:rPr lang="en-US" sz="1600" u="sng">
                <a:latin typeface="Courier" charset="0"/>
                <a:cs typeface="Courier" charset="0"/>
              </a:rPr>
              <a:t>Register Transfer</a:t>
            </a:r>
          </a:p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r>
              <a:rPr lang="en-US" sz="1600">
                <a:latin typeface="Courier" charset="0"/>
                <a:cs typeface="Courier" charset="0"/>
              </a:rPr>
              <a:t>add	R[rd]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</a:t>
            </a:r>
            <a:r>
              <a:rPr lang="en-US" sz="1600">
                <a:latin typeface="Courier" charset="0"/>
                <a:cs typeface="Courier" charset="0"/>
              </a:rPr>
              <a:t> R[rs] + R[rt]; PC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</a:t>
            </a:r>
            <a:r>
              <a:rPr lang="en-US" sz="1600">
                <a:latin typeface="Courier" charset="0"/>
                <a:cs typeface="Courier" charset="0"/>
              </a:rPr>
              <a:t> PC + 4</a:t>
            </a:r>
          </a:p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r>
              <a:rPr lang="en-US" sz="1600">
                <a:latin typeface="Courier" charset="0"/>
                <a:cs typeface="Courier" charset="0"/>
              </a:rPr>
              <a:t>	ALUsrc=RegB, ALUctr=</a:t>
            </a:r>
            <a:r>
              <a:rPr lang="ja-JP" altLang="en-US" sz="1600">
                <a:latin typeface="Courier" charset="0"/>
                <a:cs typeface="Courier" charset="0"/>
              </a:rPr>
              <a:t>“</a:t>
            </a:r>
            <a:r>
              <a:rPr lang="en-US" sz="1600">
                <a:latin typeface="Courier" charset="0"/>
                <a:cs typeface="Courier" charset="0"/>
              </a:rPr>
              <a:t>ADD</a:t>
            </a:r>
            <a:r>
              <a:rPr lang="ja-JP" altLang="en-US" sz="1600">
                <a:latin typeface="Courier" charset="0"/>
                <a:cs typeface="Courier" charset="0"/>
              </a:rPr>
              <a:t>”</a:t>
            </a:r>
            <a:r>
              <a:rPr lang="en-US" sz="1600">
                <a:latin typeface="Courier" charset="0"/>
                <a:cs typeface="Courier" charset="0"/>
              </a:rPr>
              <a:t>, RegDst=rd, RegWr, nPC_sel=</a:t>
            </a:r>
            <a:r>
              <a:rPr lang="ja-JP" altLang="en-US" sz="1600">
                <a:latin typeface="Courier" charset="0"/>
                <a:cs typeface="Courier" charset="0"/>
              </a:rPr>
              <a:t>“</a:t>
            </a:r>
            <a:r>
              <a:rPr lang="en-US" sz="1600">
                <a:latin typeface="Courier" charset="0"/>
                <a:cs typeface="Courier" charset="0"/>
              </a:rPr>
              <a:t>+4</a:t>
            </a:r>
            <a:r>
              <a:rPr lang="ja-JP" altLang="en-US" sz="1600">
                <a:latin typeface="Courier" charset="0"/>
                <a:cs typeface="Courier" charset="0"/>
              </a:rPr>
              <a:t>”</a:t>
            </a:r>
            <a:endParaRPr lang="en-US" sz="1600">
              <a:latin typeface="Courier" charset="0"/>
              <a:cs typeface="Courier" charset="0"/>
            </a:endParaRPr>
          </a:p>
          <a:p>
            <a:pPr>
              <a:tabLst>
                <a:tab pos="914400" algn="l"/>
                <a:tab pos="5092700" algn="l"/>
              </a:tabLst>
            </a:pPr>
            <a:endParaRPr lang="en-US" sz="1600">
              <a:latin typeface="Courier" charset="0"/>
              <a:cs typeface="Courier" charset="0"/>
            </a:endParaRPr>
          </a:p>
          <a:p>
            <a:pPr>
              <a:tabLst>
                <a:tab pos="914400" algn="l"/>
                <a:tab pos="5092700" algn="l"/>
              </a:tabLst>
            </a:pPr>
            <a:r>
              <a:rPr lang="en-US" sz="1600">
                <a:latin typeface="Courier" charset="0"/>
                <a:cs typeface="Courier" charset="0"/>
              </a:rPr>
              <a:t>sub	R[rd]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</a:t>
            </a:r>
            <a:r>
              <a:rPr lang="en-US" sz="1600">
                <a:latin typeface="Courier" charset="0"/>
                <a:cs typeface="Courier" charset="0"/>
              </a:rPr>
              <a:t> R[rs] – R[rt]; PC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</a:t>
            </a:r>
            <a:r>
              <a:rPr lang="en-US" sz="1600">
                <a:latin typeface="Courier" charset="0"/>
                <a:cs typeface="Courier" charset="0"/>
              </a:rPr>
              <a:t> PC + 4</a:t>
            </a:r>
          </a:p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r>
              <a:rPr lang="en-US" sz="1600">
                <a:latin typeface="Courier" charset="0"/>
                <a:cs typeface="Courier" charset="0"/>
              </a:rPr>
              <a:t>	ALUsrc=RegB, ALUctr=</a:t>
            </a:r>
            <a:r>
              <a:rPr lang="ja-JP" altLang="en-US" sz="1600">
                <a:latin typeface="Courier" charset="0"/>
                <a:cs typeface="Courier" charset="0"/>
              </a:rPr>
              <a:t>“</a:t>
            </a:r>
            <a:r>
              <a:rPr lang="en-US" sz="1600">
                <a:latin typeface="Courier" charset="0"/>
                <a:cs typeface="Courier" charset="0"/>
              </a:rPr>
              <a:t>SUB</a:t>
            </a:r>
            <a:r>
              <a:rPr lang="ja-JP" altLang="en-US" sz="1600">
                <a:latin typeface="Courier" charset="0"/>
                <a:cs typeface="Courier" charset="0"/>
              </a:rPr>
              <a:t>”</a:t>
            </a:r>
            <a:r>
              <a:rPr lang="en-US" sz="1600">
                <a:latin typeface="Courier" charset="0"/>
                <a:cs typeface="Courier" charset="0"/>
              </a:rPr>
              <a:t>, RegDst=rd, RegWr, nPC_sel=</a:t>
            </a:r>
            <a:r>
              <a:rPr lang="ja-JP" altLang="en-US" sz="1600">
                <a:latin typeface="Courier" charset="0"/>
                <a:cs typeface="Courier" charset="0"/>
              </a:rPr>
              <a:t>“</a:t>
            </a:r>
            <a:r>
              <a:rPr lang="en-US" sz="1600">
                <a:latin typeface="Courier" charset="0"/>
                <a:cs typeface="Courier" charset="0"/>
              </a:rPr>
              <a:t>+4</a:t>
            </a:r>
            <a:r>
              <a:rPr lang="ja-JP" altLang="en-US" sz="1600">
                <a:latin typeface="Courier" charset="0"/>
                <a:cs typeface="Courier" charset="0"/>
              </a:rPr>
              <a:t>”</a:t>
            </a:r>
            <a:endParaRPr lang="en-US" sz="1600">
              <a:latin typeface="Courier" charset="0"/>
              <a:cs typeface="Courier" charset="0"/>
            </a:endParaRPr>
          </a:p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r>
              <a:rPr lang="en-US" sz="1600">
                <a:latin typeface="Courier" charset="0"/>
                <a:cs typeface="Courier" charset="0"/>
              </a:rPr>
              <a:t>ori	R[rt]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</a:t>
            </a:r>
            <a:r>
              <a:rPr lang="en-US" sz="1600">
                <a:latin typeface="Courier" charset="0"/>
                <a:cs typeface="Courier" charset="0"/>
              </a:rPr>
              <a:t> R[rs] + zero_ext(Imm16); PC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</a:t>
            </a:r>
            <a:r>
              <a:rPr lang="en-US" sz="1600">
                <a:latin typeface="Courier" charset="0"/>
                <a:cs typeface="Courier" charset="0"/>
              </a:rPr>
              <a:t> PC + 4</a:t>
            </a:r>
          </a:p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r>
              <a:rPr lang="en-US" sz="1600">
                <a:latin typeface="Courier" charset="0"/>
                <a:cs typeface="Courier" charset="0"/>
              </a:rPr>
              <a:t>	ALUsrc=Im, Extop=</a:t>
            </a:r>
            <a:r>
              <a:rPr lang="ja-JP" altLang="en-US" sz="1600">
                <a:latin typeface="Courier" charset="0"/>
                <a:cs typeface="Courier" charset="0"/>
              </a:rPr>
              <a:t>“</a:t>
            </a:r>
            <a:r>
              <a:rPr lang="en-US" sz="1600">
                <a:latin typeface="Courier" charset="0"/>
                <a:cs typeface="Courier" charset="0"/>
              </a:rPr>
              <a:t>Z</a:t>
            </a:r>
            <a:r>
              <a:rPr lang="ja-JP" altLang="en-US" sz="1600">
                <a:latin typeface="Courier" charset="0"/>
                <a:cs typeface="Courier" charset="0"/>
              </a:rPr>
              <a:t>”</a:t>
            </a:r>
            <a:r>
              <a:rPr lang="en-US" sz="1600">
                <a:latin typeface="Courier" charset="0"/>
                <a:cs typeface="Courier" charset="0"/>
              </a:rPr>
              <a:t>, ALUctr=</a:t>
            </a:r>
            <a:r>
              <a:rPr lang="ja-JP" altLang="en-US" sz="1600">
                <a:latin typeface="Courier" charset="0"/>
                <a:cs typeface="Courier" charset="0"/>
              </a:rPr>
              <a:t>“</a:t>
            </a:r>
            <a:r>
              <a:rPr lang="en-US" sz="1600">
                <a:latin typeface="Courier" charset="0"/>
                <a:cs typeface="Courier" charset="0"/>
              </a:rPr>
              <a:t>OR</a:t>
            </a:r>
            <a:r>
              <a:rPr lang="ja-JP" altLang="en-US" sz="1600">
                <a:latin typeface="Courier" charset="0"/>
                <a:cs typeface="Courier" charset="0"/>
              </a:rPr>
              <a:t>”</a:t>
            </a:r>
            <a:r>
              <a:rPr lang="en-US" sz="1600">
                <a:latin typeface="Courier" charset="0"/>
                <a:cs typeface="Courier" charset="0"/>
              </a:rPr>
              <a:t>, RegDst=rt,RegWr, nPC_sel=</a:t>
            </a:r>
            <a:r>
              <a:rPr lang="ja-JP" altLang="en-US" sz="1600">
                <a:latin typeface="Courier" charset="0"/>
                <a:cs typeface="Courier" charset="0"/>
              </a:rPr>
              <a:t>“</a:t>
            </a:r>
            <a:r>
              <a:rPr lang="en-US" sz="1600">
                <a:latin typeface="Courier" charset="0"/>
                <a:cs typeface="Courier" charset="0"/>
              </a:rPr>
              <a:t>+4</a:t>
            </a:r>
            <a:r>
              <a:rPr lang="ja-JP" altLang="en-US" sz="1600">
                <a:latin typeface="Courier" charset="0"/>
                <a:cs typeface="Courier" charset="0"/>
              </a:rPr>
              <a:t>”</a:t>
            </a:r>
            <a:endParaRPr lang="en-US" sz="1600">
              <a:latin typeface="Courier" charset="0"/>
              <a:cs typeface="Courier" charset="0"/>
            </a:endParaRPr>
          </a:p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r>
              <a:rPr lang="en-US" sz="1600">
                <a:latin typeface="Courier" charset="0"/>
                <a:cs typeface="Courier" charset="0"/>
              </a:rPr>
              <a:t>lw	R[rt]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</a:t>
            </a:r>
            <a:r>
              <a:rPr lang="en-US" sz="1600">
                <a:latin typeface="Courier" charset="0"/>
                <a:cs typeface="Courier" charset="0"/>
              </a:rPr>
              <a:t> MEM[ R[rs] + sign_ext(Imm16)]; PC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</a:t>
            </a:r>
            <a:r>
              <a:rPr lang="en-US" sz="1600">
                <a:latin typeface="Courier" charset="0"/>
                <a:cs typeface="Courier" charset="0"/>
              </a:rPr>
              <a:t> PC + 4</a:t>
            </a:r>
          </a:p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r>
              <a:rPr lang="en-US" sz="1600">
                <a:latin typeface="Courier" charset="0"/>
                <a:cs typeface="Courier" charset="0"/>
              </a:rPr>
              <a:t>	ALUsrc=Im, Extop=</a:t>
            </a:r>
            <a:r>
              <a:rPr lang="ja-JP" altLang="en-US" sz="1600">
                <a:latin typeface="Courier" charset="0"/>
                <a:cs typeface="Courier" charset="0"/>
              </a:rPr>
              <a:t>“</a:t>
            </a:r>
            <a:r>
              <a:rPr lang="en-US" sz="1600">
                <a:latin typeface="Courier" charset="0"/>
                <a:cs typeface="Courier" charset="0"/>
              </a:rPr>
              <a:t>sn</a:t>
            </a:r>
            <a:r>
              <a:rPr lang="ja-JP" altLang="en-US" sz="1600">
                <a:latin typeface="Courier" charset="0"/>
                <a:cs typeface="Courier" charset="0"/>
              </a:rPr>
              <a:t>”</a:t>
            </a:r>
            <a:r>
              <a:rPr lang="en-US" sz="1600">
                <a:latin typeface="Courier" charset="0"/>
                <a:cs typeface="Courier" charset="0"/>
              </a:rPr>
              <a:t>, ALUctr=</a:t>
            </a:r>
            <a:r>
              <a:rPr lang="ja-JP" altLang="en-US" sz="1600">
                <a:latin typeface="Courier" charset="0"/>
                <a:cs typeface="Courier" charset="0"/>
              </a:rPr>
              <a:t>“</a:t>
            </a:r>
            <a:r>
              <a:rPr lang="en-US" sz="1600">
                <a:latin typeface="Courier" charset="0"/>
                <a:cs typeface="Courier" charset="0"/>
              </a:rPr>
              <a:t>ADD</a:t>
            </a:r>
            <a:r>
              <a:rPr lang="ja-JP" altLang="en-US" sz="1600">
                <a:latin typeface="Courier" charset="0"/>
                <a:cs typeface="Courier" charset="0"/>
              </a:rPr>
              <a:t>”</a:t>
            </a:r>
            <a:r>
              <a:rPr lang="en-US" sz="1600">
                <a:latin typeface="Courier" charset="0"/>
                <a:cs typeface="Courier" charset="0"/>
              </a:rPr>
              <a:t>, MemtoReg, RegDst=rt, RegWr, 	nPC_sel = </a:t>
            </a:r>
            <a:r>
              <a:rPr lang="ja-JP" altLang="en-US" sz="1600">
                <a:latin typeface="Courier" charset="0"/>
                <a:cs typeface="Courier" charset="0"/>
              </a:rPr>
              <a:t>“</a:t>
            </a:r>
            <a:r>
              <a:rPr lang="en-US" sz="1600">
                <a:latin typeface="Courier" charset="0"/>
                <a:cs typeface="Courier" charset="0"/>
              </a:rPr>
              <a:t>+4</a:t>
            </a:r>
            <a:r>
              <a:rPr lang="ja-JP" altLang="en-US" sz="1600">
                <a:latin typeface="Courier" charset="0"/>
                <a:cs typeface="Courier" charset="0"/>
              </a:rPr>
              <a:t>”</a:t>
            </a:r>
            <a:endParaRPr lang="en-US" sz="1600">
              <a:latin typeface="Courier" charset="0"/>
              <a:cs typeface="Courier" charset="0"/>
            </a:endParaRPr>
          </a:p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r>
              <a:rPr lang="en-US" sz="1600">
                <a:latin typeface="Courier" charset="0"/>
                <a:cs typeface="Courier" charset="0"/>
              </a:rPr>
              <a:t>sw	MEM[ R[rs] + sign_ext(Imm16)]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</a:t>
            </a:r>
            <a:r>
              <a:rPr lang="en-US" sz="1600">
                <a:latin typeface="Courier" charset="0"/>
                <a:cs typeface="Courier" charset="0"/>
              </a:rPr>
              <a:t> R[rs]; PC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</a:t>
            </a:r>
            <a:r>
              <a:rPr lang="en-US" sz="1600">
                <a:latin typeface="Courier" charset="0"/>
                <a:cs typeface="Courier" charset="0"/>
              </a:rPr>
              <a:t> PC + 4</a:t>
            </a:r>
          </a:p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r>
              <a:rPr lang="en-US" sz="1600">
                <a:latin typeface="Courier" charset="0"/>
                <a:cs typeface="Courier" charset="0"/>
              </a:rPr>
              <a:t>	ALUsrc=Im, Extop=</a:t>
            </a:r>
            <a:r>
              <a:rPr lang="ja-JP" altLang="en-US" sz="1600">
                <a:latin typeface="Courier" charset="0"/>
                <a:cs typeface="Courier" charset="0"/>
              </a:rPr>
              <a:t>“</a:t>
            </a:r>
            <a:r>
              <a:rPr lang="en-US" sz="1600">
                <a:latin typeface="Courier" charset="0"/>
                <a:cs typeface="Courier" charset="0"/>
              </a:rPr>
              <a:t>sn</a:t>
            </a:r>
            <a:r>
              <a:rPr lang="ja-JP" altLang="en-US" sz="1600">
                <a:latin typeface="Courier" charset="0"/>
                <a:cs typeface="Courier" charset="0"/>
              </a:rPr>
              <a:t>”</a:t>
            </a:r>
            <a:r>
              <a:rPr lang="en-US" sz="1600">
                <a:latin typeface="Courier" charset="0"/>
                <a:cs typeface="Courier" charset="0"/>
              </a:rPr>
              <a:t>, ALUctr = </a:t>
            </a:r>
            <a:r>
              <a:rPr lang="ja-JP" altLang="en-US" sz="1600">
                <a:latin typeface="Courier" charset="0"/>
                <a:cs typeface="Courier" charset="0"/>
              </a:rPr>
              <a:t>“</a:t>
            </a:r>
            <a:r>
              <a:rPr lang="en-US" sz="1600">
                <a:latin typeface="Courier" charset="0"/>
                <a:cs typeface="Courier" charset="0"/>
              </a:rPr>
              <a:t>ADD</a:t>
            </a:r>
            <a:r>
              <a:rPr lang="ja-JP" altLang="en-US" sz="1600">
                <a:latin typeface="Courier" charset="0"/>
                <a:cs typeface="Courier" charset="0"/>
              </a:rPr>
              <a:t>”</a:t>
            </a:r>
            <a:r>
              <a:rPr lang="en-US" sz="1600">
                <a:latin typeface="Courier" charset="0"/>
                <a:cs typeface="Courier" charset="0"/>
              </a:rPr>
              <a:t>, MemWr, nPC_sel = </a:t>
            </a:r>
            <a:r>
              <a:rPr lang="ja-JP" altLang="en-US" sz="1600">
                <a:latin typeface="Courier" charset="0"/>
                <a:cs typeface="Courier" charset="0"/>
              </a:rPr>
              <a:t>“</a:t>
            </a:r>
            <a:r>
              <a:rPr lang="en-US" sz="1600">
                <a:latin typeface="Courier" charset="0"/>
                <a:cs typeface="Courier" charset="0"/>
              </a:rPr>
              <a:t>+4</a:t>
            </a:r>
            <a:r>
              <a:rPr lang="ja-JP" altLang="en-US" sz="1600">
                <a:latin typeface="Courier" charset="0"/>
                <a:cs typeface="Courier" charset="0"/>
              </a:rPr>
              <a:t>”</a:t>
            </a:r>
            <a:endParaRPr lang="en-US" sz="1600">
              <a:latin typeface="Courier" charset="0"/>
              <a:cs typeface="Courier" charset="0"/>
            </a:endParaRPr>
          </a:p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r>
              <a:rPr lang="en-US" sz="1600">
                <a:latin typeface="Courier" charset="0"/>
                <a:cs typeface="Courier" charset="0"/>
              </a:rPr>
              <a:t>beq	if (R[rs] == R[rt]) then PC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</a:t>
            </a:r>
            <a:r>
              <a:rPr lang="en-US" sz="1600">
                <a:latin typeface="Courier" charset="0"/>
                <a:cs typeface="Courier" charset="0"/>
              </a:rPr>
              <a:t> PC + sign_ext(Imm16)] || 00</a:t>
            </a:r>
            <a:br>
              <a:rPr lang="en-US" sz="1600">
                <a:latin typeface="Courier" charset="0"/>
                <a:cs typeface="Courier" charset="0"/>
              </a:rPr>
            </a:br>
            <a:r>
              <a:rPr lang="en-US" sz="1600">
                <a:latin typeface="Courier" charset="0"/>
                <a:cs typeface="Courier" charset="0"/>
              </a:rPr>
              <a:t>	else PC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</a:t>
            </a:r>
            <a:r>
              <a:rPr lang="en-US" sz="1600">
                <a:latin typeface="Courier" charset="0"/>
                <a:cs typeface="Courier" charset="0"/>
              </a:rPr>
              <a:t> PC + 4</a:t>
            </a:r>
          </a:p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r>
              <a:rPr lang="en-US" sz="1600">
                <a:latin typeface="Courier" charset="0"/>
                <a:cs typeface="Courier" charset="0"/>
              </a:rPr>
              <a:t>	nPC_sel = </a:t>
            </a:r>
            <a:r>
              <a:rPr lang="ja-JP" altLang="en-US" sz="1600">
                <a:latin typeface="Courier" charset="0"/>
                <a:cs typeface="Courier" charset="0"/>
              </a:rPr>
              <a:t>“</a:t>
            </a:r>
            <a:r>
              <a:rPr lang="en-US" sz="1600">
                <a:latin typeface="Courier" charset="0"/>
                <a:cs typeface="Courier" charset="0"/>
              </a:rPr>
              <a:t>br</a:t>
            </a:r>
            <a:r>
              <a:rPr lang="ja-JP" altLang="en-US" sz="1600">
                <a:latin typeface="Courier" charset="0"/>
                <a:cs typeface="Courier" charset="0"/>
              </a:rPr>
              <a:t>”</a:t>
            </a:r>
            <a:r>
              <a:rPr lang="en-US" sz="1600">
                <a:latin typeface="Courier" charset="0"/>
                <a:cs typeface="Courier" charset="0"/>
              </a:rPr>
              <a:t>,  ALUctr = </a:t>
            </a:r>
            <a:r>
              <a:rPr lang="ja-JP" altLang="en-US" sz="1600">
                <a:latin typeface="Courier" charset="0"/>
                <a:cs typeface="Courier" charset="0"/>
              </a:rPr>
              <a:t>“</a:t>
            </a:r>
            <a:r>
              <a:rPr lang="en-US" sz="1600">
                <a:latin typeface="Courier" charset="0"/>
                <a:cs typeface="Courier" charset="0"/>
              </a:rPr>
              <a:t>SUB</a:t>
            </a:r>
            <a:r>
              <a:rPr lang="ja-JP" altLang="en-US" sz="1600">
                <a:latin typeface="Courier" charset="0"/>
                <a:cs typeface="Courier" charset="0"/>
              </a:rPr>
              <a:t>”</a:t>
            </a:r>
            <a:endParaRPr lang="en-US" sz="1600">
              <a:latin typeface="Courier" charset="0"/>
              <a:cs typeface="Courier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2014-04-11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C44DEB-5620-6344-AF65-8B4D03D40C0D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Spring 2014 -- Lecture #31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59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Summary of the Control Signals (2/2)</a:t>
            </a:r>
          </a:p>
        </p:txBody>
      </p:sp>
      <p:sp>
        <p:nvSpPr>
          <p:cNvPr id="188" name="Date Placeholder 187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2014-04-11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90" name="Footer Placeholder 18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Spring 2014 -- Lecture #31</a:t>
            </a:r>
            <a:endParaRPr lang="en-US" dirty="0"/>
          </a:p>
        </p:txBody>
      </p:sp>
      <p:sp>
        <p:nvSpPr>
          <p:cNvPr id="189" name="Slide Number Placeholder 1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07FB5F-42E8-3843-A6FB-E6AD61FF801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54278" name="Group 3"/>
          <p:cNvGrpSpPr>
            <a:grpSpLocks/>
          </p:cNvGrpSpPr>
          <p:nvPr/>
        </p:nvGrpSpPr>
        <p:grpSpPr bwMode="auto">
          <a:xfrm>
            <a:off x="1066800" y="1731963"/>
            <a:ext cx="6858000" cy="3086100"/>
            <a:chOff x="672" y="952"/>
            <a:chExt cx="4320" cy="1944"/>
          </a:xfrm>
        </p:grpSpPr>
        <p:grpSp>
          <p:nvGrpSpPr>
            <p:cNvPr id="54363" name="Group 4"/>
            <p:cNvGrpSpPr>
              <a:grpSpLocks/>
            </p:cNvGrpSpPr>
            <p:nvPr/>
          </p:nvGrpSpPr>
          <p:grpSpPr bwMode="auto">
            <a:xfrm>
              <a:off x="672" y="952"/>
              <a:ext cx="4320" cy="1944"/>
              <a:chOff x="672" y="952"/>
              <a:chExt cx="4320" cy="1944"/>
            </a:xfrm>
          </p:grpSpPr>
          <p:sp>
            <p:nvSpPr>
              <p:cNvPr id="64667" name="Rectangle 5"/>
              <p:cNvSpPr>
                <a:spLocks noChangeArrowheads="1"/>
              </p:cNvSpPr>
              <p:nvPr/>
            </p:nvSpPr>
            <p:spPr bwMode="auto">
              <a:xfrm>
                <a:off x="1715" y="956"/>
                <a:ext cx="320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add</a:t>
                </a:r>
              </a:p>
            </p:txBody>
          </p:sp>
          <p:sp>
            <p:nvSpPr>
              <p:cNvPr id="64668" name="Rectangle 6"/>
              <p:cNvSpPr>
                <a:spLocks noChangeArrowheads="1"/>
              </p:cNvSpPr>
              <p:nvPr/>
            </p:nvSpPr>
            <p:spPr bwMode="auto">
              <a:xfrm>
                <a:off x="2195" y="956"/>
                <a:ext cx="30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sub</a:t>
                </a:r>
              </a:p>
            </p:txBody>
          </p:sp>
          <p:sp>
            <p:nvSpPr>
              <p:cNvPr id="64669" name="Rectangle 7"/>
              <p:cNvSpPr>
                <a:spLocks noChangeArrowheads="1"/>
              </p:cNvSpPr>
              <p:nvPr/>
            </p:nvSpPr>
            <p:spPr bwMode="auto">
              <a:xfrm>
                <a:off x="2675" y="956"/>
                <a:ext cx="270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ori</a:t>
                </a:r>
              </a:p>
            </p:txBody>
          </p:sp>
          <p:sp>
            <p:nvSpPr>
              <p:cNvPr id="64670" name="Rectangle 8"/>
              <p:cNvSpPr>
                <a:spLocks noChangeArrowheads="1"/>
              </p:cNvSpPr>
              <p:nvPr/>
            </p:nvSpPr>
            <p:spPr bwMode="auto">
              <a:xfrm>
                <a:off x="3155" y="956"/>
                <a:ext cx="244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lw</a:t>
                </a:r>
              </a:p>
            </p:txBody>
          </p:sp>
          <p:sp>
            <p:nvSpPr>
              <p:cNvPr id="64671" name="Rectangle 9"/>
              <p:cNvSpPr>
                <a:spLocks noChangeArrowheads="1"/>
              </p:cNvSpPr>
              <p:nvPr/>
            </p:nvSpPr>
            <p:spPr bwMode="auto">
              <a:xfrm>
                <a:off x="3635" y="956"/>
                <a:ext cx="262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sw</a:t>
                </a:r>
              </a:p>
            </p:txBody>
          </p:sp>
          <p:sp>
            <p:nvSpPr>
              <p:cNvPr id="64672" name="Rectangle 10"/>
              <p:cNvSpPr>
                <a:spLocks noChangeArrowheads="1"/>
              </p:cNvSpPr>
              <p:nvPr/>
            </p:nvSpPr>
            <p:spPr bwMode="auto">
              <a:xfrm>
                <a:off x="4115" y="956"/>
                <a:ext cx="319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beq</a:t>
                </a:r>
              </a:p>
            </p:txBody>
          </p:sp>
          <p:sp>
            <p:nvSpPr>
              <p:cNvPr id="64673" name="Rectangle 11"/>
              <p:cNvSpPr>
                <a:spLocks noChangeArrowheads="1"/>
              </p:cNvSpPr>
              <p:nvPr/>
            </p:nvSpPr>
            <p:spPr bwMode="auto">
              <a:xfrm>
                <a:off x="4547" y="956"/>
                <a:ext cx="40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jump</a:t>
                </a:r>
              </a:p>
            </p:txBody>
          </p:sp>
          <p:sp>
            <p:nvSpPr>
              <p:cNvPr id="64674" name="Rectangle 12"/>
              <p:cNvSpPr>
                <a:spLocks noChangeArrowheads="1"/>
              </p:cNvSpPr>
              <p:nvPr/>
            </p:nvSpPr>
            <p:spPr bwMode="auto">
              <a:xfrm>
                <a:off x="755" y="1148"/>
                <a:ext cx="489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RegDst</a:t>
                </a:r>
              </a:p>
            </p:txBody>
          </p:sp>
          <p:sp>
            <p:nvSpPr>
              <p:cNvPr id="64675" name="Rectangle 13"/>
              <p:cNvSpPr>
                <a:spLocks noChangeArrowheads="1"/>
              </p:cNvSpPr>
              <p:nvPr/>
            </p:nvSpPr>
            <p:spPr bwMode="auto">
              <a:xfrm>
                <a:off x="755" y="1340"/>
                <a:ext cx="503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ALUSrc</a:t>
                </a:r>
              </a:p>
            </p:txBody>
          </p:sp>
          <p:sp>
            <p:nvSpPr>
              <p:cNvPr id="64676" name="Rectangle 14"/>
              <p:cNvSpPr>
                <a:spLocks noChangeArrowheads="1"/>
              </p:cNvSpPr>
              <p:nvPr/>
            </p:nvSpPr>
            <p:spPr bwMode="auto">
              <a:xfrm>
                <a:off x="755" y="1532"/>
                <a:ext cx="71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MemtoReg</a:t>
                </a:r>
              </a:p>
            </p:txBody>
          </p:sp>
          <p:sp>
            <p:nvSpPr>
              <p:cNvPr id="64677" name="Rectangle 15"/>
              <p:cNvSpPr>
                <a:spLocks noChangeArrowheads="1"/>
              </p:cNvSpPr>
              <p:nvPr/>
            </p:nvSpPr>
            <p:spPr bwMode="auto">
              <a:xfrm>
                <a:off x="755" y="1724"/>
                <a:ext cx="612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RegWrite</a:t>
                </a:r>
              </a:p>
            </p:txBody>
          </p:sp>
          <p:sp>
            <p:nvSpPr>
              <p:cNvPr id="64678" name="Rectangle 16"/>
              <p:cNvSpPr>
                <a:spLocks noChangeArrowheads="1"/>
              </p:cNvSpPr>
              <p:nvPr/>
            </p:nvSpPr>
            <p:spPr bwMode="auto">
              <a:xfrm>
                <a:off x="755" y="1916"/>
                <a:ext cx="71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MemWrite</a:t>
                </a:r>
              </a:p>
            </p:txBody>
          </p:sp>
          <p:sp>
            <p:nvSpPr>
              <p:cNvPr id="64679" name="Rectangle 17"/>
              <p:cNvSpPr>
                <a:spLocks noChangeArrowheads="1"/>
              </p:cNvSpPr>
              <p:nvPr/>
            </p:nvSpPr>
            <p:spPr bwMode="auto">
              <a:xfrm>
                <a:off x="755" y="2108"/>
                <a:ext cx="470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nPCsel</a:t>
                </a:r>
              </a:p>
            </p:txBody>
          </p:sp>
          <p:sp>
            <p:nvSpPr>
              <p:cNvPr id="64680" name="Rectangle 18"/>
              <p:cNvSpPr>
                <a:spLocks noChangeArrowheads="1"/>
              </p:cNvSpPr>
              <p:nvPr/>
            </p:nvSpPr>
            <p:spPr bwMode="auto">
              <a:xfrm>
                <a:off x="755" y="2300"/>
                <a:ext cx="402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Jump</a:t>
                </a:r>
              </a:p>
            </p:txBody>
          </p:sp>
          <p:sp>
            <p:nvSpPr>
              <p:cNvPr id="64681" name="Rectangle 19"/>
              <p:cNvSpPr>
                <a:spLocks noChangeArrowheads="1"/>
              </p:cNvSpPr>
              <p:nvPr/>
            </p:nvSpPr>
            <p:spPr bwMode="auto">
              <a:xfrm>
                <a:off x="755" y="2492"/>
                <a:ext cx="439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ExtOp</a:t>
                </a:r>
              </a:p>
            </p:txBody>
          </p:sp>
          <p:sp>
            <p:nvSpPr>
              <p:cNvPr id="64682" name="Rectangle 20"/>
              <p:cNvSpPr>
                <a:spLocks noChangeArrowheads="1"/>
              </p:cNvSpPr>
              <p:nvPr/>
            </p:nvSpPr>
            <p:spPr bwMode="auto">
              <a:xfrm>
                <a:off x="755" y="2684"/>
                <a:ext cx="778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ALUctr&lt;2:0&gt;</a:t>
                </a:r>
              </a:p>
            </p:txBody>
          </p:sp>
          <p:sp>
            <p:nvSpPr>
              <p:cNvPr id="64683" name="Line 21"/>
              <p:cNvSpPr>
                <a:spLocks noChangeShapeType="1"/>
              </p:cNvSpPr>
              <p:nvPr/>
            </p:nvSpPr>
            <p:spPr bwMode="auto">
              <a:xfrm>
                <a:off x="680" y="1344"/>
                <a:ext cx="43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84" name="Line 22"/>
              <p:cNvSpPr>
                <a:spLocks noChangeShapeType="1"/>
              </p:cNvSpPr>
              <p:nvPr/>
            </p:nvSpPr>
            <p:spPr bwMode="auto">
              <a:xfrm>
                <a:off x="680" y="1536"/>
                <a:ext cx="43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85" name="Line 23"/>
              <p:cNvSpPr>
                <a:spLocks noChangeShapeType="1"/>
              </p:cNvSpPr>
              <p:nvPr/>
            </p:nvSpPr>
            <p:spPr bwMode="auto">
              <a:xfrm>
                <a:off x="680" y="1728"/>
                <a:ext cx="43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86" name="Line 24"/>
              <p:cNvSpPr>
                <a:spLocks noChangeShapeType="1"/>
              </p:cNvSpPr>
              <p:nvPr/>
            </p:nvSpPr>
            <p:spPr bwMode="auto">
              <a:xfrm>
                <a:off x="680" y="1920"/>
                <a:ext cx="43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87" name="Line 25"/>
              <p:cNvSpPr>
                <a:spLocks noChangeShapeType="1"/>
              </p:cNvSpPr>
              <p:nvPr/>
            </p:nvSpPr>
            <p:spPr bwMode="auto">
              <a:xfrm>
                <a:off x="680" y="2112"/>
                <a:ext cx="43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88" name="Line 26"/>
              <p:cNvSpPr>
                <a:spLocks noChangeShapeType="1"/>
              </p:cNvSpPr>
              <p:nvPr/>
            </p:nvSpPr>
            <p:spPr bwMode="auto">
              <a:xfrm>
                <a:off x="680" y="2304"/>
                <a:ext cx="43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89" name="Line 27"/>
              <p:cNvSpPr>
                <a:spLocks noChangeShapeType="1"/>
              </p:cNvSpPr>
              <p:nvPr/>
            </p:nvSpPr>
            <p:spPr bwMode="auto">
              <a:xfrm>
                <a:off x="680" y="2496"/>
                <a:ext cx="43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90" name="Line 28"/>
              <p:cNvSpPr>
                <a:spLocks noChangeShapeType="1"/>
              </p:cNvSpPr>
              <p:nvPr/>
            </p:nvSpPr>
            <p:spPr bwMode="auto">
              <a:xfrm>
                <a:off x="680" y="2688"/>
                <a:ext cx="43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91" name="Line 29"/>
              <p:cNvSpPr>
                <a:spLocks noChangeShapeType="1"/>
              </p:cNvSpPr>
              <p:nvPr/>
            </p:nvSpPr>
            <p:spPr bwMode="auto">
              <a:xfrm>
                <a:off x="680" y="1152"/>
                <a:ext cx="43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92" name="Line 30"/>
              <p:cNvSpPr>
                <a:spLocks noChangeShapeType="1"/>
              </p:cNvSpPr>
              <p:nvPr/>
            </p:nvSpPr>
            <p:spPr bwMode="auto">
              <a:xfrm>
                <a:off x="680" y="2880"/>
                <a:ext cx="43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93" name="Line 31"/>
              <p:cNvSpPr>
                <a:spLocks noChangeShapeType="1"/>
              </p:cNvSpPr>
              <p:nvPr/>
            </p:nvSpPr>
            <p:spPr bwMode="auto">
              <a:xfrm flipV="1">
                <a:off x="1632" y="952"/>
                <a:ext cx="0" cy="19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94" name="Line 32"/>
              <p:cNvSpPr>
                <a:spLocks noChangeShapeType="1"/>
              </p:cNvSpPr>
              <p:nvPr/>
            </p:nvSpPr>
            <p:spPr bwMode="auto">
              <a:xfrm>
                <a:off x="680" y="960"/>
                <a:ext cx="43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95" name="Line 33"/>
              <p:cNvSpPr>
                <a:spLocks noChangeShapeType="1"/>
              </p:cNvSpPr>
              <p:nvPr/>
            </p:nvSpPr>
            <p:spPr bwMode="auto">
              <a:xfrm flipV="1">
                <a:off x="2112" y="952"/>
                <a:ext cx="0" cy="19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96" name="Line 34"/>
              <p:cNvSpPr>
                <a:spLocks noChangeShapeType="1"/>
              </p:cNvSpPr>
              <p:nvPr/>
            </p:nvSpPr>
            <p:spPr bwMode="auto">
              <a:xfrm flipV="1">
                <a:off x="2592" y="952"/>
                <a:ext cx="0" cy="19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97" name="Line 35"/>
              <p:cNvSpPr>
                <a:spLocks noChangeShapeType="1"/>
              </p:cNvSpPr>
              <p:nvPr/>
            </p:nvSpPr>
            <p:spPr bwMode="auto">
              <a:xfrm flipV="1">
                <a:off x="3072" y="952"/>
                <a:ext cx="0" cy="19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98" name="Line 36"/>
              <p:cNvSpPr>
                <a:spLocks noChangeShapeType="1"/>
              </p:cNvSpPr>
              <p:nvPr/>
            </p:nvSpPr>
            <p:spPr bwMode="auto">
              <a:xfrm flipV="1">
                <a:off x="3552" y="952"/>
                <a:ext cx="0" cy="19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99" name="Line 37"/>
              <p:cNvSpPr>
                <a:spLocks noChangeShapeType="1"/>
              </p:cNvSpPr>
              <p:nvPr/>
            </p:nvSpPr>
            <p:spPr bwMode="auto">
              <a:xfrm flipV="1">
                <a:off x="4032" y="952"/>
                <a:ext cx="0" cy="19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700" name="Line 38"/>
              <p:cNvSpPr>
                <a:spLocks noChangeShapeType="1"/>
              </p:cNvSpPr>
              <p:nvPr/>
            </p:nvSpPr>
            <p:spPr bwMode="auto">
              <a:xfrm flipV="1">
                <a:off x="4512" y="952"/>
                <a:ext cx="0" cy="19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701" name="Line 39"/>
              <p:cNvSpPr>
                <a:spLocks noChangeShapeType="1"/>
              </p:cNvSpPr>
              <p:nvPr/>
            </p:nvSpPr>
            <p:spPr bwMode="auto">
              <a:xfrm flipV="1">
                <a:off x="4992" y="952"/>
                <a:ext cx="0" cy="19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702" name="Line 40"/>
              <p:cNvSpPr>
                <a:spLocks noChangeShapeType="1"/>
              </p:cNvSpPr>
              <p:nvPr/>
            </p:nvSpPr>
            <p:spPr bwMode="auto">
              <a:xfrm flipV="1">
                <a:off x="672" y="952"/>
                <a:ext cx="0" cy="19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64604" name="Rectangle 41"/>
            <p:cNvSpPr>
              <a:spLocks noChangeArrowheads="1"/>
            </p:cNvSpPr>
            <p:nvPr/>
          </p:nvSpPr>
          <p:spPr bwMode="auto">
            <a:xfrm>
              <a:off x="1763" y="1148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64605" name="Rectangle 42"/>
            <p:cNvSpPr>
              <a:spLocks noChangeArrowheads="1"/>
            </p:cNvSpPr>
            <p:nvPr/>
          </p:nvSpPr>
          <p:spPr bwMode="auto">
            <a:xfrm>
              <a:off x="1763" y="1340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06" name="Rectangle 43"/>
            <p:cNvSpPr>
              <a:spLocks noChangeArrowheads="1"/>
            </p:cNvSpPr>
            <p:nvPr/>
          </p:nvSpPr>
          <p:spPr bwMode="auto">
            <a:xfrm>
              <a:off x="1763" y="1532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07" name="Rectangle 44"/>
            <p:cNvSpPr>
              <a:spLocks noChangeArrowheads="1"/>
            </p:cNvSpPr>
            <p:nvPr/>
          </p:nvSpPr>
          <p:spPr bwMode="auto">
            <a:xfrm>
              <a:off x="1763" y="1724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64608" name="Rectangle 45"/>
            <p:cNvSpPr>
              <a:spLocks noChangeArrowheads="1"/>
            </p:cNvSpPr>
            <p:nvPr/>
          </p:nvSpPr>
          <p:spPr bwMode="auto">
            <a:xfrm>
              <a:off x="1763" y="1916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09" name="Rectangle 46"/>
            <p:cNvSpPr>
              <a:spLocks noChangeArrowheads="1"/>
            </p:cNvSpPr>
            <p:nvPr/>
          </p:nvSpPr>
          <p:spPr bwMode="auto">
            <a:xfrm>
              <a:off x="1763" y="2108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10" name="Rectangle 47"/>
            <p:cNvSpPr>
              <a:spLocks noChangeArrowheads="1"/>
            </p:cNvSpPr>
            <p:nvPr/>
          </p:nvSpPr>
          <p:spPr bwMode="auto">
            <a:xfrm>
              <a:off x="1763" y="2300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11" name="Rectangle 48"/>
            <p:cNvSpPr>
              <a:spLocks noChangeArrowheads="1"/>
            </p:cNvSpPr>
            <p:nvPr/>
          </p:nvSpPr>
          <p:spPr bwMode="auto">
            <a:xfrm>
              <a:off x="1763" y="2492"/>
              <a:ext cx="17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x</a:t>
              </a:r>
            </a:p>
          </p:txBody>
        </p:sp>
        <p:sp>
          <p:nvSpPr>
            <p:cNvPr id="64612" name="Rectangle 49"/>
            <p:cNvSpPr>
              <a:spLocks noChangeArrowheads="1"/>
            </p:cNvSpPr>
            <p:nvPr/>
          </p:nvSpPr>
          <p:spPr bwMode="auto">
            <a:xfrm>
              <a:off x="1715" y="268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Add</a:t>
              </a:r>
            </a:p>
          </p:txBody>
        </p:sp>
        <p:sp>
          <p:nvSpPr>
            <p:cNvPr id="64613" name="Rectangle 50"/>
            <p:cNvSpPr>
              <a:spLocks noChangeArrowheads="1"/>
            </p:cNvSpPr>
            <p:nvPr/>
          </p:nvSpPr>
          <p:spPr bwMode="auto">
            <a:xfrm>
              <a:off x="2243" y="1148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64614" name="Rectangle 51"/>
            <p:cNvSpPr>
              <a:spLocks noChangeArrowheads="1"/>
            </p:cNvSpPr>
            <p:nvPr/>
          </p:nvSpPr>
          <p:spPr bwMode="auto">
            <a:xfrm>
              <a:off x="2243" y="1340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15" name="Rectangle 52"/>
            <p:cNvSpPr>
              <a:spLocks noChangeArrowheads="1"/>
            </p:cNvSpPr>
            <p:nvPr/>
          </p:nvSpPr>
          <p:spPr bwMode="auto">
            <a:xfrm>
              <a:off x="2243" y="1532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16" name="Rectangle 53"/>
            <p:cNvSpPr>
              <a:spLocks noChangeArrowheads="1"/>
            </p:cNvSpPr>
            <p:nvPr/>
          </p:nvSpPr>
          <p:spPr bwMode="auto">
            <a:xfrm>
              <a:off x="2243" y="1724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64617" name="Rectangle 54"/>
            <p:cNvSpPr>
              <a:spLocks noChangeArrowheads="1"/>
            </p:cNvSpPr>
            <p:nvPr/>
          </p:nvSpPr>
          <p:spPr bwMode="auto">
            <a:xfrm>
              <a:off x="2243" y="1916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18" name="Rectangle 55"/>
            <p:cNvSpPr>
              <a:spLocks noChangeArrowheads="1"/>
            </p:cNvSpPr>
            <p:nvPr/>
          </p:nvSpPr>
          <p:spPr bwMode="auto">
            <a:xfrm>
              <a:off x="2243" y="2108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19" name="Rectangle 56"/>
            <p:cNvSpPr>
              <a:spLocks noChangeArrowheads="1"/>
            </p:cNvSpPr>
            <p:nvPr/>
          </p:nvSpPr>
          <p:spPr bwMode="auto">
            <a:xfrm>
              <a:off x="2243" y="2300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20" name="Rectangle 57"/>
            <p:cNvSpPr>
              <a:spLocks noChangeArrowheads="1"/>
            </p:cNvSpPr>
            <p:nvPr/>
          </p:nvSpPr>
          <p:spPr bwMode="auto">
            <a:xfrm>
              <a:off x="2243" y="2492"/>
              <a:ext cx="17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x</a:t>
              </a:r>
            </a:p>
          </p:txBody>
        </p:sp>
        <p:sp>
          <p:nvSpPr>
            <p:cNvPr id="64621" name="Rectangle 58"/>
            <p:cNvSpPr>
              <a:spLocks noChangeArrowheads="1"/>
            </p:cNvSpPr>
            <p:nvPr/>
          </p:nvSpPr>
          <p:spPr bwMode="auto">
            <a:xfrm>
              <a:off x="2078" y="2684"/>
              <a:ext cx="55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Subtract</a:t>
              </a:r>
            </a:p>
          </p:txBody>
        </p:sp>
        <p:sp>
          <p:nvSpPr>
            <p:cNvPr id="64622" name="Rectangle 59"/>
            <p:cNvSpPr>
              <a:spLocks noChangeArrowheads="1"/>
            </p:cNvSpPr>
            <p:nvPr/>
          </p:nvSpPr>
          <p:spPr bwMode="auto">
            <a:xfrm>
              <a:off x="2723" y="1148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23" name="Rectangle 60"/>
            <p:cNvSpPr>
              <a:spLocks noChangeArrowheads="1"/>
            </p:cNvSpPr>
            <p:nvPr/>
          </p:nvSpPr>
          <p:spPr bwMode="auto">
            <a:xfrm>
              <a:off x="2723" y="1340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64624" name="Rectangle 61"/>
            <p:cNvSpPr>
              <a:spLocks noChangeArrowheads="1"/>
            </p:cNvSpPr>
            <p:nvPr/>
          </p:nvSpPr>
          <p:spPr bwMode="auto">
            <a:xfrm>
              <a:off x="2723" y="1532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25" name="Rectangle 62"/>
            <p:cNvSpPr>
              <a:spLocks noChangeArrowheads="1"/>
            </p:cNvSpPr>
            <p:nvPr/>
          </p:nvSpPr>
          <p:spPr bwMode="auto">
            <a:xfrm>
              <a:off x="2723" y="1724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64626" name="Rectangle 63"/>
            <p:cNvSpPr>
              <a:spLocks noChangeArrowheads="1"/>
            </p:cNvSpPr>
            <p:nvPr/>
          </p:nvSpPr>
          <p:spPr bwMode="auto">
            <a:xfrm>
              <a:off x="2723" y="1916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27" name="Rectangle 64"/>
            <p:cNvSpPr>
              <a:spLocks noChangeArrowheads="1"/>
            </p:cNvSpPr>
            <p:nvPr/>
          </p:nvSpPr>
          <p:spPr bwMode="auto">
            <a:xfrm>
              <a:off x="2723" y="2108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28" name="Rectangle 65"/>
            <p:cNvSpPr>
              <a:spLocks noChangeArrowheads="1"/>
            </p:cNvSpPr>
            <p:nvPr/>
          </p:nvSpPr>
          <p:spPr bwMode="auto">
            <a:xfrm>
              <a:off x="2723" y="2300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29" name="Rectangle 66"/>
            <p:cNvSpPr>
              <a:spLocks noChangeArrowheads="1"/>
            </p:cNvSpPr>
            <p:nvPr/>
          </p:nvSpPr>
          <p:spPr bwMode="auto">
            <a:xfrm>
              <a:off x="2723" y="2492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30" name="Rectangle 67"/>
            <p:cNvSpPr>
              <a:spLocks noChangeArrowheads="1"/>
            </p:cNvSpPr>
            <p:nvPr/>
          </p:nvSpPr>
          <p:spPr bwMode="auto">
            <a:xfrm>
              <a:off x="2675" y="2684"/>
              <a:ext cx="249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Or</a:t>
              </a:r>
            </a:p>
          </p:txBody>
        </p:sp>
        <p:sp>
          <p:nvSpPr>
            <p:cNvPr id="64631" name="Rectangle 68"/>
            <p:cNvSpPr>
              <a:spLocks noChangeArrowheads="1"/>
            </p:cNvSpPr>
            <p:nvPr/>
          </p:nvSpPr>
          <p:spPr bwMode="auto">
            <a:xfrm>
              <a:off x="3203" y="1148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32" name="Rectangle 69"/>
            <p:cNvSpPr>
              <a:spLocks noChangeArrowheads="1"/>
            </p:cNvSpPr>
            <p:nvPr/>
          </p:nvSpPr>
          <p:spPr bwMode="auto">
            <a:xfrm>
              <a:off x="3203" y="1340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64633" name="Rectangle 70"/>
            <p:cNvSpPr>
              <a:spLocks noChangeArrowheads="1"/>
            </p:cNvSpPr>
            <p:nvPr/>
          </p:nvSpPr>
          <p:spPr bwMode="auto">
            <a:xfrm>
              <a:off x="3203" y="1532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64634" name="Rectangle 71"/>
            <p:cNvSpPr>
              <a:spLocks noChangeArrowheads="1"/>
            </p:cNvSpPr>
            <p:nvPr/>
          </p:nvSpPr>
          <p:spPr bwMode="auto">
            <a:xfrm>
              <a:off x="3203" y="1724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64635" name="Rectangle 72"/>
            <p:cNvSpPr>
              <a:spLocks noChangeArrowheads="1"/>
            </p:cNvSpPr>
            <p:nvPr/>
          </p:nvSpPr>
          <p:spPr bwMode="auto">
            <a:xfrm>
              <a:off x="3203" y="1916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36" name="Rectangle 73"/>
            <p:cNvSpPr>
              <a:spLocks noChangeArrowheads="1"/>
            </p:cNvSpPr>
            <p:nvPr/>
          </p:nvSpPr>
          <p:spPr bwMode="auto">
            <a:xfrm>
              <a:off x="3203" y="2108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37" name="Rectangle 74"/>
            <p:cNvSpPr>
              <a:spLocks noChangeArrowheads="1"/>
            </p:cNvSpPr>
            <p:nvPr/>
          </p:nvSpPr>
          <p:spPr bwMode="auto">
            <a:xfrm>
              <a:off x="3203" y="2300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38" name="Rectangle 75"/>
            <p:cNvSpPr>
              <a:spLocks noChangeArrowheads="1"/>
            </p:cNvSpPr>
            <p:nvPr/>
          </p:nvSpPr>
          <p:spPr bwMode="auto">
            <a:xfrm>
              <a:off x="3203" y="2492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64639" name="Rectangle 76"/>
            <p:cNvSpPr>
              <a:spLocks noChangeArrowheads="1"/>
            </p:cNvSpPr>
            <p:nvPr/>
          </p:nvSpPr>
          <p:spPr bwMode="auto">
            <a:xfrm>
              <a:off x="3155" y="268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Add</a:t>
              </a:r>
            </a:p>
          </p:txBody>
        </p:sp>
        <p:sp>
          <p:nvSpPr>
            <p:cNvPr id="64640" name="Rectangle 77"/>
            <p:cNvSpPr>
              <a:spLocks noChangeArrowheads="1"/>
            </p:cNvSpPr>
            <p:nvPr/>
          </p:nvSpPr>
          <p:spPr bwMode="auto">
            <a:xfrm>
              <a:off x="3683" y="1148"/>
              <a:ext cx="17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x</a:t>
              </a:r>
            </a:p>
          </p:txBody>
        </p:sp>
        <p:sp>
          <p:nvSpPr>
            <p:cNvPr id="64641" name="Rectangle 78"/>
            <p:cNvSpPr>
              <a:spLocks noChangeArrowheads="1"/>
            </p:cNvSpPr>
            <p:nvPr/>
          </p:nvSpPr>
          <p:spPr bwMode="auto">
            <a:xfrm>
              <a:off x="3683" y="1340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64642" name="Rectangle 79"/>
            <p:cNvSpPr>
              <a:spLocks noChangeArrowheads="1"/>
            </p:cNvSpPr>
            <p:nvPr/>
          </p:nvSpPr>
          <p:spPr bwMode="auto">
            <a:xfrm>
              <a:off x="3683" y="1532"/>
              <a:ext cx="17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x</a:t>
              </a:r>
            </a:p>
          </p:txBody>
        </p:sp>
        <p:sp>
          <p:nvSpPr>
            <p:cNvPr id="64643" name="Rectangle 80"/>
            <p:cNvSpPr>
              <a:spLocks noChangeArrowheads="1"/>
            </p:cNvSpPr>
            <p:nvPr/>
          </p:nvSpPr>
          <p:spPr bwMode="auto">
            <a:xfrm>
              <a:off x="3683" y="1724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44" name="Rectangle 81"/>
            <p:cNvSpPr>
              <a:spLocks noChangeArrowheads="1"/>
            </p:cNvSpPr>
            <p:nvPr/>
          </p:nvSpPr>
          <p:spPr bwMode="auto">
            <a:xfrm>
              <a:off x="3683" y="1916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64645" name="Rectangle 82"/>
            <p:cNvSpPr>
              <a:spLocks noChangeArrowheads="1"/>
            </p:cNvSpPr>
            <p:nvPr/>
          </p:nvSpPr>
          <p:spPr bwMode="auto">
            <a:xfrm>
              <a:off x="3683" y="2108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46" name="Rectangle 83"/>
            <p:cNvSpPr>
              <a:spLocks noChangeArrowheads="1"/>
            </p:cNvSpPr>
            <p:nvPr/>
          </p:nvSpPr>
          <p:spPr bwMode="auto">
            <a:xfrm>
              <a:off x="3683" y="2300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47" name="Rectangle 84"/>
            <p:cNvSpPr>
              <a:spLocks noChangeArrowheads="1"/>
            </p:cNvSpPr>
            <p:nvPr/>
          </p:nvSpPr>
          <p:spPr bwMode="auto">
            <a:xfrm>
              <a:off x="3683" y="2492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64648" name="Rectangle 85"/>
            <p:cNvSpPr>
              <a:spLocks noChangeArrowheads="1"/>
            </p:cNvSpPr>
            <p:nvPr/>
          </p:nvSpPr>
          <p:spPr bwMode="auto">
            <a:xfrm>
              <a:off x="3635" y="268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Add</a:t>
              </a:r>
            </a:p>
          </p:txBody>
        </p:sp>
        <p:sp>
          <p:nvSpPr>
            <p:cNvPr id="64649" name="Rectangle 86"/>
            <p:cNvSpPr>
              <a:spLocks noChangeArrowheads="1"/>
            </p:cNvSpPr>
            <p:nvPr/>
          </p:nvSpPr>
          <p:spPr bwMode="auto">
            <a:xfrm>
              <a:off x="4163" y="1148"/>
              <a:ext cx="17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x</a:t>
              </a:r>
            </a:p>
          </p:txBody>
        </p:sp>
        <p:sp>
          <p:nvSpPr>
            <p:cNvPr id="64650" name="Rectangle 87"/>
            <p:cNvSpPr>
              <a:spLocks noChangeArrowheads="1"/>
            </p:cNvSpPr>
            <p:nvPr/>
          </p:nvSpPr>
          <p:spPr bwMode="auto">
            <a:xfrm>
              <a:off x="4163" y="1340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51" name="Rectangle 88"/>
            <p:cNvSpPr>
              <a:spLocks noChangeArrowheads="1"/>
            </p:cNvSpPr>
            <p:nvPr/>
          </p:nvSpPr>
          <p:spPr bwMode="auto">
            <a:xfrm>
              <a:off x="4163" y="1532"/>
              <a:ext cx="17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x</a:t>
              </a:r>
            </a:p>
          </p:txBody>
        </p:sp>
        <p:sp>
          <p:nvSpPr>
            <p:cNvPr id="64652" name="Rectangle 89"/>
            <p:cNvSpPr>
              <a:spLocks noChangeArrowheads="1"/>
            </p:cNvSpPr>
            <p:nvPr/>
          </p:nvSpPr>
          <p:spPr bwMode="auto">
            <a:xfrm>
              <a:off x="4163" y="1724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53" name="Rectangle 90"/>
            <p:cNvSpPr>
              <a:spLocks noChangeArrowheads="1"/>
            </p:cNvSpPr>
            <p:nvPr/>
          </p:nvSpPr>
          <p:spPr bwMode="auto">
            <a:xfrm>
              <a:off x="4163" y="1916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54" name="Rectangle 91"/>
            <p:cNvSpPr>
              <a:spLocks noChangeArrowheads="1"/>
            </p:cNvSpPr>
            <p:nvPr/>
          </p:nvSpPr>
          <p:spPr bwMode="auto">
            <a:xfrm>
              <a:off x="4163" y="2108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64655" name="Rectangle 92"/>
            <p:cNvSpPr>
              <a:spLocks noChangeArrowheads="1"/>
            </p:cNvSpPr>
            <p:nvPr/>
          </p:nvSpPr>
          <p:spPr bwMode="auto">
            <a:xfrm>
              <a:off x="4163" y="2300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56" name="Rectangle 93"/>
            <p:cNvSpPr>
              <a:spLocks noChangeArrowheads="1"/>
            </p:cNvSpPr>
            <p:nvPr/>
          </p:nvSpPr>
          <p:spPr bwMode="auto">
            <a:xfrm>
              <a:off x="4163" y="2492"/>
              <a:ext cx="17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x</a:t>
              </a:r>
            </a:p>
          </p:txBody>
        </p:sp>
        <p:sp>
          <p:nvSpPr>
            <p:cNvPr id="64657" name="Rectangle 94"/>
            <p:cNvSpPr>
              <a:spLocks noChangeArrowheads="1"/>
            </p:cNvSpPr>
            <p:nvPr/>
          </p:nvSpPr>
          <p:spPr bwMode="auto">
            <a:xfrm>
              <a:off x="3997" y="2673"/>
              <a:ext cx="55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n-lt"/>
                  <a:ea typeface="ＭＳ Ｐゴシック" charset="-128"/>
                  <a:cs typeface="ＭＳ Ｐゴシック" charset="-128"/>
                </a:rPr>
                <a:t>Subtract</a:t>
              </a:r>
            </a:p>
          </p:txBody>
        </p:sp>
        <p:sp>
          <p:nvSpPr>
            <p:cNvPr id="64658" name="Rectangle 95"/>
            <p:cNvSpPr>
              <a:spLocks noChangeArrowheads="1"/>
            </p:cNvSpPr>
            <p:nvPr/>
          </p:nvSpPr>
          <p:spPr bwMode="auto">
            <a:xfrm>
              <a:off x="4643" y="1148"/>
              <a:ext cx="17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x</a:t>
              </a:r>
            </a:p>
          </p:txBody>
        </p:sp>
        <p:sp>
          <p:nvSpPr>
            <p:cNvPr id="64659" name="Rectangle 96"/>
            <p:cNvSpPr>
              <a:spLocks noChangeArrowheads="1"/>
            </p:cNvSpPr>
            <p:nvPr/>
          </p:nvSpPr>
          <p:spPr bwMode="auto">
            <a:xfrm>
              <a:off x="4643" y="1340"/>
              <a:ext cx="17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x</a:t>
              </a:r>
            </a:p>
          </p:txBody>
        </p:sp>
        <p:sp>
          <p:nvSpPr>
            <p:cNvPr id="64660" name="Rectangle 97"/>
            <p:cNvSpPr>
              <a:spLocks noChangeArrowheads="1"/>
            </p:cNvSpPr>
            <p:nvPr/>
          </p:nvSpPr>
          <p:spPr bwMode="auto">
            <a:xfrm>
              <a:off x="4643" y="1532"/>
              <a:ext cx="17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x</a:t>
              </a:r>
            </a:p>
          </p:txBody>
        </p:sp>
        <p:sp>
          <p:nvSpPr>
            <p:cNvPr id="64661" name="Rectangle 98"/>
            <p:cNvSpPr>
              <a:spLocks noChangeArrowheads="1"/>
            </p:cNvSpPr>
            <p:nvPr/>
          </p:nvSpPr>
          <p:spPr bwMode="auto">
            <a:xfrm>
              <a:off x="4643" y="1724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62" name="Rectangle 99"/>
            <p:cNvSpPr>
              <a:spLocks noChangeArrowheads="1"/>
            </p:cNvSpPr>
            <p:nvPr/>
          </p:nvSpPr>
          <p:spPr bwMode="auto">
            <a:xfrm>
              <a:off x="4643" y="1916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63" name="Rectangle 100"/>
            <p:cNvSpPr>
              <a:spLocks noChangeArrowheads="1"/>
            </p:cNvSpPr>
            <p:nvPr/>
          </p:nvSpPr>
          <p:spPr bwMode="auto">
            <a:xfrm>
              <a:off x="4643" y="2108"/>
              <a:ext cx="17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?</a:t>
              </a:r>
            </a:p>
          </p:txBody>
        </p:sp>
        <p:sp>
          <p:nvSpPr>
            <p:cNvPr id="64664" name="Rectangle 101"/>
            <p:cNvSpPr>
              <a:spLocks noChangeArrowheads="1"/>
            </p:cNvSpPr>
            <p:nvPr/>
          </p:nvSpPr>
          <p:spPr bwMode="auto">
            <a:xfrm>
              <a:off x="4643" y="2300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64665" name="Rectangle 102"/>
            <p:cNvSpPr>
              <a:spLocks noChangeArrowheads="1"/>
            </p:cNvSpPr>
            <p:nvPr/>
          </p:nvSpPr>
          <p:spPr bwMode="auto">
            <a:xfrm>
              <a:off x="4643" y="2492"/>
              <a:ext cx="17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x</a:t>
              </a:r>
            </a:p>
          </p:txBody>
        </p:sp>
        <p:sp>
          <p:nvSpPr>
            <p:cNvPr id="64666" name="Rectangle 103"/>
            <p:cNvSpPr>
              <a:spLocks noChangeArrowheads="1"/>
            </p:cNvSpPr>
            <p:nvPr/>
          </p:nvSpPr>
          <p:spPr bwMode="auto">
            <a:xfrm>
              <a:off x="4595" y="2684"/>
              <a:ext cx="21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 x</a:t>
              </a:r>
            </a:p>
          </p:txBody>
        </p:sp>
      </p:grpSp>
      <p:sp>
        <p:nvSpPr>
          <p:cNvPr id="64516" name="Line 104"/>
          <p:cNvSpPr>
            <a:spLocks noChangeShapeType="1"/>
          </p:cNvSpPr>
          <p:nvPr/>
        </p:nvSpPr>
        <p:spPr bwMode="auto">
          <a:xfrm>
            <a:off x="2603500" y="1439863"/>
            <a:ext cx="530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4280" name="Group 105"/>
          <p:cNvGrpSpPr>
            <a:grpSpLocks/>
          </p:cNvGrpSpPr>
          <p:nvPr/>
        </p:nvGrpSpPr>
        <p:grpSpPr bwMode="auto">
          <a:xfrm>
            <a:off x="544513" y="4903788"/>
            <a:ext cx="8489950" cy="1555750"/>
            <a:chOff x="323" y="3068"/>
            <a:chExt cx="5348" cy="980"/>
          </a:xfrm>
        </p:grpSpPr>
        <p:grpSp>
          <p:nvGrpSpPr>
            <p:cNvPr id="54308" name="Group 106"/>
            <p:cNvGrpSpPr>
              <a:grpSpLocks/>
            </p:cNvGrpSpPr>
            <p:nvPr/>
          </p:nvGrpSpPr>
          <p:grpSpPr bwMode="auto">
            <a:xfrm>
              <a:off x="868" y="3825"/>
              <a:ext cx="3832" cy="223"/>
              <a:chOff x="868" y="3825"/>
              <a:chExt cx="3832" cy="223"/>
            </a:xfrm>
          </p:grpSpPr>
          <p:sp>
            <p:nvSpPr>
              <p:cNvPr id="64597" name="Rectangle 107"/>
              <p:cNvSpPr>
                <a:spLocks noChangeArrowheads="1"/>
              </p:cNvSpPr>
              <p:nvPr/>
            </p:nvSpPr>
            <p:spPr bwMode="auto">
              <a:xfrm>
                <a:off x="872" y="3848"/>
                <a:ext cx="3824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54358" name="Group 108"/>
              <p:cNvGrpSpPr>
                <a:grpSpLocks/>
              </p:cNvGrpSpPr>
              <p:nvPr/>
            </p:nvGrpSpPr>
            <p:grpSpPr bwMode="auto">
              <a:xfrm>
                <a:off x="868" y="3836"/>
                <a:ext cx="664" cy="212"/>
                <a:chOff x="868" y="3836"/>
                <a:chExt cx="664" cy="212"/>
              </a:xfrm>
            </p:grpSpPr>
            <p:sp>
              <p:nvSpPr>
                <p:cNvPr id="64601" name="Rectangle 109"/>
                <p:cNvSpPr>
                  <a:spLocks noChangeArrowheads="1"/>
                </p:cNvSpPr>
                <p:nvPr/>
              </p:nvSpPr>
              <p:spPr bwMode="auto">
                <a:xfrm>
                  <a:off x="868" y="3844"/>
                  <a:ext cx="664" cy="18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4602" name="Rectangle 110"/>
                <p:cNvSpPr>
                  <a:spLocks noChangeArrowheads="1"/>
                </p:cNvSpPr>
                <p:nvPr/>
              </p:nvSpPr>
              <p:spPr bwMode="auto">
                <a:xfrm>
                  <a:off x="1061" y="3836"/>
                  <a:ext cx="254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latin typeface="+mn-lt"/>
                      <a:ea typeface="ＭＳ Ｐゴシック" charset="-128"/>
                      <a:cs typeface="ＭＳ Ｐゴシック" charset="-128"/>
                    </a:rPr>
                    <a:t>op</a:t>
                  </a:r>
                </a:p>
              </p:txBody>
            </p:sp>
          </p:grpSp>
          <p:sp>
            <p:nvSpPr>
              <p:cNvPr id="64599" name="Rectangle 111"/>
              <p:cNvSpPr>
                <a:spLocks noChangeArrowheads="1"/>
              </p:cNvSpPr>
              <p:nvPr/>
            </p:nvSpPr>
            <p:spPr bwMode="auto">
              <a:xfrm>
                <a:off x="1540" y="3844"/>
                <a:ext cx="3160" cy="1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00" name="Rectangle 112"/>
              <p:cNvSpPr>
                <a:spLocks noChangeArrowheads="1"/>
              </p:cNvSpPr>
              <p:nvPr/>
            </p:nvSpPr>
            <p:spPr bwMode="auto">
              <a:xfrm>
                <a:off x="2542" y="3825"/>
                <a:ext cx="893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latin typeface="+mn-lt"/>
                    <a:ea typeface="ＭＳ Ｐゴシック" charset="-128"/>
                    <a:cs typeface="ＭＳ Ｐゴシック" charset="-128"/>
                  </a:rPr>
                  <a:t>target address</a:t>
                </a:r>
              </a:p>
            </p:txBody>
          </p:sp>
        </p:grpSp>
        <p:grpSp>
          <p:nvGrpSpPr>
            <p:cNvPr id="54309" name="Group 113"/>
            <p:cNvGrpSpPr>
              <a:grpSpLocks/>
            </p:cNvGrpSpPr>
            <p:nvPr/>
          </p:nvGrpSpPr>
          <p:grpSpPr bwMode="auto">
            <a:xfrm>
              <a:off x="803" y="3068"/>
              <a:ext cx="3973" cy="404"/>
              <a:chOff x="803" y="3068"/>
              <a:chExt cx="3973" cy="404"/>
            </a:xfrm>
          </p:grpSpPr>
          <p:grpSp>
            <p:nvGrpSpPr>
              <p:cNvPr id="54329" name="Group 114"/>
              <p:cNvGrpSpPr>
                <a:grpSpLocks/>
              </p:cNvGrpSpPr>
              <p:nvPr/>
            </p:nvGrpSpPr>
            <p:grpSpPr bwMode="auto">
              <a:xfrm>
                <a:off x="868" y="3260"/>
                <a:ext cx="3832" cy="212"/>
                <a:chOff x="868" y="3260"/>
                <a:chExt cx="3832" cy="212"/>
              </a:xfrm>
            </p:grpSpPr>
            <p:sp>
              <p:nvSpPr>
                <p:cNvPr id="64577" name="Rectangle 115"/>
                <p:cNvSpPr>
                  <a:spLocks noChangeArrowheads="1"/>
                </p:cNvSpPr>
                <p:nvPr/>
              </p:nvSpPr>
              <p:spPr bwMode="auto">
                <a:xfrm>
                  <a:off x="872" y="3272"/>
                  <a:ext cx="3824" cy="176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  <a:ea typeface="ＭＳ Ｐゴシック" charset="-128"/>
                    <a:cs typeface="ＭＳ Ｐゴシック" charset="-128"/>
                  </a:endParaRPr>
                </a:p>
              </p:txBody>
            </p:sp>
            <p:grpSp>
              <p:nvGrpSpPr>
                <p:cNvPr id="54338" name="Group 116"/>
                <p:cNvGrpSpPr>
                  <a:grpSpLocks/>
                </p:cNvGrpSpPr>
                <p:nvPr/>
              </p:nvGrpSpPr>
              <p:grpSpPr bwMode="auto">
                <a:xfrm>
                  <a:off x="868" y="3260"/>
                  <a:ext cx="3832" cy="212"/>
                  <a:chOff x="868" y="3260"/>
                  <a:chExt cx="3832" cy="212"/>
                </a:xfrm>
              </p:grpSpPr>
              <p:grpSp>
                <p:nvGrpSpPr>
                  <p:cNvPr id="54339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868" y="3260"/>
                    <a:ext cx="664" cy="212"/>
                    <a:chOff x="868" y="3260"/>
                    <a:chExt cx="664" cy="212"/>
                  </a:xfrm>
                </p:grpSpPr>
                <p:sp>
                  <p:nvSpPr>
                    <p:cNvPr id="64595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8" y="3268"/>
                      <a:ext cx="664" cy="184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64596" name="Rectangl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61" y="3260"/>
                      <a:ext cx="254" cy="212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0488" tIns="44450" rIns="90488" bIns="44450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600" b="1"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op</a:t>
                      </a:r>
                    </a:p>
                  </p:txBody>
                </p:sp>
              </p:grpSp>
              <p:grpSp>
                <p:nvGrpSpPr>
                  <p:cNvPr id="54340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1540" y="3260"/>
                    <a:ext cx="616" cy="212"/>
                    <a:chOff x="1540" y="3260"/>
                    <a:chExt cx="616" cy="212"/>
                  </a:xfrm>
                </p:grpSpPr>
                <p:sp>
                  <p:nvSpPr>
                    <p:cNvPr id="64593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40" y="3268"/>
                      <a:ext cx="616" cy="184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64594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15" y="3260"/>
                      <a:ext cx="211" cy="212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0488" tIns="44450" rIns="90488" bIns="44450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600" b="1"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rs</a:t>
                      </a:r>
                    </a:p>
                  </p:txBody>
                </p:sp>
              </p:grpSp>
              <p:grpSp>
                <p:nvGrpSpPr>
                  <p:cNvPr id="54341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2164" y="3260"/>
                    <a:ext cx="616" cy="210"/>
                    <a:chOff x="2164" y="3260"/>
                    <a:chExt cx="616" cy="210"/>
                  </a:xfrm>
                </p:grpSpPr>
                <p:sp>
                  <p:nvSpPr>
                    <p:cNvPr id="64591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4" y="3268"/>
                      <a:ext cx="616" cy="184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64592" name="Rectangle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9" y="3260"/>
                      <a:ext cx="213" cy="210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0488" tIns="44450" rIns="90488" bIns="44450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600" b="1"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rt</a:t>
                      </a:r>
                    </a:p>
                  </p:txBody>
                </p:sp>
              </p:grpSp>
              <p:grpSp>
                <p:nvGrpSpPr>
                  <p:cNvPr id="54342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2788" y="3260"/>
                    <a:ext cx="616" cy="212"/>
                    <a:chOff x="2788" y="3260"/>
                    <a:chExt cx="616" cy="212"/>
                  </a:xfrm>
                </p:grpSpPr>
                <p:sp>
                  <p:nvSpPr>
                    <p:cNvPr id="64589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8" y="3268"/>
                      <a:ext cx="616" cy="184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64590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3" y="3260"/>
                      <a:ext cx="229" cy="212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0488" tIns="44450" rIns="90488" bIns="44450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600" b="1"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rd</a:t>
                      </a:r>
                    </a:p>
                  </p:txBody>
                </p:sp>
              </p:grpSp>
              <p:grpSp>
                <p:nvGrpSpPr>
                  <p:cNvPr id="54343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3412" y="3260"/>
                    <a:ext cx="616" cy="210"/>
                    <a:chOff x="3412" y="3260"/>
                    <a:chExt cx="616" cy="210"/>
                  </a:xfrm>
                </p:grpSpPr>
                <p:sp>
                  <p:nvSpPr>
                    <p:cNvPr id="64587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12" y="3268"/>
                      <a:ext cx="616" cy="184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64588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1" y="3260"/>
                      <a:ext cx="448" cy="210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0488" tIns="44450" rIns="90488" bIns="44450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600" b="1"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shamt</a:t>
                      </a:r>
                    </a:p>
                  </p:txBody>
                </p:sp>
              </p:grpSp>
              <p:grpSp>
                <p:nvGrpSpPr>
                  <p:cNvPr id="54344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4036" y="3260"/>
                    <a:ext cx="664" cy="210"/>
                    <a:chOff x="4036" y="3260"/>
                    <a:chExt cx="664" cy="210"/>
                  </a:xfrm>
                </p:grpSpPr>
                <p:sp>
                  <p:nvSpPr>
                    <p:cNvPr id="64585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6" y="3268"/>
                      <a:ext cx="664" cy="184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64586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9" y="3260"/>
                      <a:ext cx="398" cy="210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0488" tIns="44450" rIns="90488" bIns="44450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600" b="1"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funct</a:t>
                      </a:r>
                    </a:p>
                  </p:txBody>
                </p:sp>
              </p:grpSp>
            </p:grpSp>
          </p:grpSp>
          <p:sp>
            <p:nvSpPr>
              <p:cNvPr id="64570" name="Rectangle 135"/>
              <p:cNvSpPr>
                <a:spLocks noChangeArrowheads="1"/>
              </p:cNvSpPr>
              <p:nvPr/>
            </p:nvSpPr>
            <p:spPr bwMode="auto">
              <a:xfrm>
                <a:off x="4595" y="3068"/>
                <a:ext cx="181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  <a:ea typeface="ＭＳ Ｐゴシック" charset="-128"/>
                    <a:cs typeface="ＭＳ Ｐゴシック" charset="-128"/>
                  </a:rPr>
                  <a:t>0</a:t>
                </a:r>
              </a:p>
            </p:txBody>
          </p:sp>
          <p:sp>
            <p:nvSpPr>
              <p:cNvPr id="64571" name="Rectangle 136"/>
              <p:cNvSpPr>
                <a:spLocks noChangeArrowheads="1"/>
              </p:cNvSpPr>
              <p:nvPr/>
            </p:nvSpPr>
            <p:spPr bwMode="auto">
              <a:xfrm>
                <a:off x="3875" y="3068"/>
                <a:ext cx="181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  <a:ea typeface="ＭＳ Ｐゴシック" charset="-128"/>
                    <a:cs typeface="ＭＳ Ｐゴシック" charset="-128"/>
                  </a:rPr>
                  <a:t>6</a:t>
                </a:r>
              </a:p>
            </p:txBody>
          </p:sp>
          <p:sp>
            <p:nvSpPr>
              <p:cNvPr id="64572" name="Rectangle 137"/>
              <p:cNvSpPr>
                <a:spLocks noChangeArrowheads="1"/>
              </p:cNvSpPr>
              <p:nvPr/>
            </p:nvSpPr>
            <p:spPr bwMode="auto">
              <a:xfrm>
                <a:off x="3203" y="3068"/>
                <a:ext cx="246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  <a:ea typeface="ＭＳ Ｐゴシック" charset="-128"/>
                    <a:cs typeface="ＭＳ Ｐゴシック" charset="-128"/>
                  </a:rPr>
                  <a:t>11</a:t>
                </a:r>
              </a:p>
            </p:txBody>
          </p:sp>
          <p:sp>
            <p:nvSpPr>
              <p:cNvPr id="64573" name="Rectangle 138"/>
              <p:cNvSpPr>
                <a:spLocks noChangeArrowheads="1"/>
              </p:cNvSpPr>
              <p:nvPr/>
            </p:nvSpPr>
            <p:spPr bwMode="auto">
              <a:xfrm>
                <a:off x="2579" y="3068"/>
                <a:ext cx="246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  <a:ea typeface="ＭＳ Ｐゴシック" charset="-128"/>
                    <a:cs typeface="ＭＳ Ｐゴシック" charset="-128"/>
                  </a:rPr>
                  <a:t>16</a:t>
                </a:r>
              </a:p>
            </p:txBody>
          </p:sp>
          <p:sp>
            <p:nvSpPr>
              <p:cNvPr id="64574" name="Rectangle 139"/>
              <p:cNvSpPr>
                <a:spLocks noChangeArrowheads="1"/>
              </p:cNvSpPr>
              <p:nvPr/>
            </p:nvSpPr>
            <p:spPr bwMode="auto">
              <a:xfrm>
                <a:off x="1955" y="3068"/>
                <a:ext cx="246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  <a:ea typeface="ＭＳ Ｐゴシック" charset="-128"/>
                    <a:cs typeface="ＭＳ Ｐゴシック" charset="-128"/>
                  </a:rPr>
                  <a:t>21</a:t>
                </a:r>
              </a:p>
            </p:txBody>
          </p:sp>
          <p:sp>
            <p:nvSpPr>
              <p:cNvPr id="64575" name="Rectangle 140"/>
              <p:cNvSpPr>
                <a:spLocks noChangeArrowheads="1"/>
              </p:cNvSpPr>
              <p:nvPr/>
            </p:nvSpPr>
            <p:spPr bwMode="auto">
              <a:xfrm>
                <a:off x="1331" y="3068"/>
                <a:ext cx="246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  <a:ea typeface="ＭＳ Ｐゴシック" charset="-128"/>
                    <a:cs typeface="ＭＳ Ｐゴシック" charset="-128"/>
                  </a:rPr>
                  <a:t>26</a:t>
                </a:r>
              </a:p>
            </p:txBody>
          </p:sp>
          <p:sp>
            <p:nvSpPr>
              <p:cNvPr id="64576" name="Rectangle 141"/>
              <p:cNvSpPr>
                <a:spLocks noChangeArrowheads="1"/>
              </p:cNvSpPr>
              <p:nvPr/>
            </p:nvSpPr>
            <p:spPr bwMode="auto">
              <a:xfrm>
                <a:off x="803" y="3068"/>
                <a:ext cx="246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  <a:ea typeface="ＭＳ Ｐゴシック" charset="-128"/>
                    <a:cs typeface="ＭＳ Ｐゴシック" charset="-128"/>
                  </a:rPr>
                  <a:t>31</a:t>
                </a:r>
              </a:p>
            </p:txBody>
          </p:sp>
        </p:grpSp>
        <p:grpSp>
          <p:nvGrpSpPr>
            <p:cNvPr id="54310" name="Group 142"/>
            <p:cNvGrpSpPr>
              <a:grpSpLocks/>
            </p:cNvGrpSpPr>
            <p:nvPr/>
          </p:nvGrpSpPr>
          <p:grpSpPr bwMode="auto">
            <a:xfrm>
              <a:off x="868" y="3537"/>
              <a:ext cx="3832" cy="223"/>
              <a:chOff x="868" y="3537"/>
              <a:chExt cx="3832" cy="223"/>
            </a:xfrm>
          </p:grpSpPr>
          <p:sp>
            <p:nvSpPr>
              <p:cNvPr id="64557" name="Rectangle 143"/>
              <p:cNvSpPr>
                <a:spLocks noChangeArrowheads="1"/>
              </p:cNvSpPr>
              <p:nvPr/>
            </p:nvSpPr>
            <p:spPr bwMode="auto">
              <a:xfrm>
                <a:off x="872" y="3560"/>
                <a:ext cx="3824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54318" name="Group 144"/>
              <p:cNvGrpSpPr>
                <a:grpSpLocks/>
              </p:cNvGrpSpPr>
              <p:nvPr/>
            </p:nvGrpSpPr>
            <p:grpSpPr bwMode="auto">
              <a:xfrm>
                <a:off x="868" y="3548"/>
                <a:ext cx="664" cy="212"/>
                <a:chOff x="868" y="3548"/>
                <a:chExt cx="664" cy="212"/>
              </a:xfrm>
            </p:grpSpPr>
            <p:sp>
              <p:nvSpPr>
                <p:cNvPr id="64567" name="Rectangle 145"/>
                <p:cNvSpPr>
                  <a:spLocks noChangeArrowheads="1"/>
                </p:cNvSpPr>
                <p:nvPr/>
              </p:nvSpPr>
              <p:spPr bwMode="auto">
                <a:xfrm>
                  <a:off x="868" y="3556"/>
                  <a:ext cx="664" cy="18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4568" name="Rectangle 146"/>
                <p:cNvSpPr>
                  <a:spLocks noChangeArrowheads="1"/>
                </p:cNvSpPr>
                <p:nvPr/>
              </p:nvSpPr>
              <p:spPr bwMode="auto">
                <a:xfrm>
                  <a:off x="1061" y="3548"/>
                  <a:ext cx="254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latin typeface="+mn-lt"/>
                      <a:ea typeface="ＭＳ Ｐゴシック" charset="-128"/>
                      <a:cs typeface="ＭＳ Ｐゴシック" charset="-128"/>
                    </a:rPr>
                    <a:t>op</a:t>
                  </a:r>
                </a:p>
              </p:txBody>
            </p:sp>
          </p:grpSp>
          <p:grpSp>
            <p:nvGrpSpPr>
              <p:cNvPr id="54319" name="Group 147"/>
              <p:cNvGrpSpPr>
                <a:grpSpLocks/>
              </p:cNvGrpSpPr>
              <p:nvPr/>
            </p:nvGrpSpPr>
            <p:grpSpPr bwMode="auto">
              <a:xfrm>
                <a:off x="1540" y="3548"/>
                <a:ext cx="616" cy="212"/>
                <a:chOff x="1540" y="3548"/>
                <a:chExt cx="616" cy="212"/>
              </a:xfrm>
            </p:grpSpPr>
            <p:sp>
              <p:nvSpPr>
                <p:cNvPr id="64565" name="Rectangle 148"/>
                <p:cNvSpPr>
                  <a:spLocks noChangeArrowheads="1"/>
                </p:cNvSpPr>
                <p:nvPr/>
              </p:nvSpPr>
              <p:spPr bwMode="auto">
                <a:xfrm>
                  <a:off x="1540" y="3556"/>
                  <a:ext cx="616" cy="18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4566" name="Rectangle 149"/>
                <p:cNvSpPr>
                  <a:spLocks noChangeArrowheads="1"/>
                </p:cNvSpPr>
                <p:nvPr/>
              </p:nvSpPr>
              <p:spPr bwMode="auto">
                <a:xfrm>
                  <a:off x="1715" y="3548"/>
                  <a:ext cx="211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latin typeface="+mn-lt"/>
                      <a:ea typeface="ＭＳ Ｐゴシック" charset="-128"/>
                      <a:cs typeface="ＭＳ Ｐゴシック" charset="-128"/>
                    </a:rPr>
                    <a:t>rs</a:t>
                  </a:r>
                </a:p>
              </p:txBody>
            </p:sp>
          </p:grpSp>
          <p:grpSp>
            <p:nvGrpSpPr>
              <p:cNvPr id="54320" name="Group 150"/>
              <p:cNvGrpSpPr>
                <a:grpSpLocks/>
              </p:cNvGrpSpPr>
              <p:nvPr/>
            </p:nvGrpSpPr>
            <p:grpSpPr bwMode="auto">
              <a:xfrm>
                <a:off x="2164" y="3548"/>
                <a:ext cx="616" cy="210"/>
                <a:chOff x="2164" y="3548"/>
                <a:chExt cx="616" cy="210"/>
              </a:xfrm>
            </p:grpSpPr>
            <p:sp>
              <p:nvSpPr>
                <p:cNvPr id="64563" name="Rectangle 151"/>
                <p:cNvSpPr>
                  <a:spLocks noChangeArrowheads="1"/>
                </p:cNvSpPr>
                <p:nvPr/>
              </p:nvSpPr>
              <p:spPr bwMode="auto">
                <a:xfrm>
                  <a:off x="2164" y="3556"/>
                  <a:ext cx="616" cy="18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4564" name="Rectangle 152"/>
                <p:cNvSpPr>
                  <a:spLocks noChangeArrowheads="1"/>
                </p:cNvSpPr>
                <p:nvPr/>
              </p:nvSpPr>
              <p:spPr bwMode="auto">
                <a:xfrm>
                  <a:off x="2339" y="3548"/>
                  <a:ext cx="213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latin typeface="+mn-lt"/>
                      <a:ea typeface="ＭＳ Ｐゴシック" charset="-128"/>
                      <a:cs typeface="ＭＳ Ｐゴシック" charset="-128"/>
                    </a:rPr>
                    <a:t>rt</a:t>
                  </a:r>
                </a:p>
              </p:txBody>
            </p:sp>
          </p:grpSp>
          <p:sp>
            <p:nvSpPr>
              <p:cNvPr id="64561" name="Rectangle 153"/>
              <p:cNvSpPr>
                <a:spLocks noChangeArrowheads="1"/>
              </p:cNvSpPr>
              <p:nvPr/>
            </p:nvSpPr>
            <p:spPr bwMode="auto">
              <a:xfrm>
                <a:off x="2788" y="3556"/>
                <a:ext cx="1912" cy="1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562" name="Rectangle 154"/>
              <p:cNvSpPr>
                <a:spLocks noChangeArrowheads="1"/>
              </p:cNvSpPr>
              <p:nvPr/>
            </p:nvSpPr>
            <p:spPr bwMode="auto">
              <a:xfrm>
                <a:off x="3363" y="3537"/>
                <a:ext cx="697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immediate</a:t>
                </a:r>
              </a:p>
            </p:txBody>
          </p:sp>
        </p:grpSp>
        <p:sp>
          <p:nvSpPr>
            <p:cNvPr id="64551" name="Rectangle 155"/>
            <p:cNvSpPr>
              <a:spLocks noChangeArrowheads="1"/>
            </p:cNvSpPr>
            <p:nvPr/>
          </p:nvSpPr>
          <p:spPr bwMode="auto">
            <a:xfrm>
              <a:off x="323" y="3260"/>
              <a:ext cx="48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 b="1">
                  <a:latin typeface="+mn-lt"/>
                  <a:ea typeface="ＭＳ Ｐゴシック" charset="-128"/>
                  <a:cs typeface="ＭＳ Ｐゴシック" charset="-128"/>
                </a:rPr>
                <a:t>R-type</a:t>
              </a:r>
            </a:p>
          </p:txBody>
        </p:sp>
        <p:sp>
          <p:nvSpPr>
            <p:cNvPr id="64552" name="Rectangle 156"/>
            <p:cNvSpPr>
              <a:spLocks noChangeArrowheads="1"/>
            </p:cNvSpPr>
            <p:nvPr/>
          </p:nvSpPr>
          <p:spPr bwMode="auto">
            <a:xfrm>
              <a:off x="371" y="3548"/>
              <a:ext cx="441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 b="1">
                  <a:latin typeface="+mn-lt"/>
                  <a:ea typeface="ＭＳ Ｐゴシック" charset="-128"/>
                  <a:cs typeface="ＭＳ Ｐゴシック" charset="-128"/>
                </a:rPr>
                <a:t>I-type</a:t>
              </a:r>
            </a:p>
          </p:txBody>
        </p:sp>
        <p:sp>
          <p:nvSpPr>
            <p:cNvPr id="64553" name="Rectangle 157"/>
            <p:cNvSpPr>
              <a:spLocks noChangeArrowheads="1"/>
            </p:cNvSpPr>
            <p:nvPr/>
          </p:nvSpPr>
          <p:spPr bwMode="auto">
            <a:xfrm>
              <a:off x="371" y="3836"/>
              <a:ext cx="455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 b="1">
                  <a:latin typeface="+mn-lt"/>
                  <a:ea typeface="ＭＳ Ｐゴシック" charset="-128"/>
                  <a:cs typeface="ＭＳ Ｐゴシック" charset="-128"/>
                </a:rPr>
                <a:t>J-type</a:t>
              </a:r>
            </a:p>
          </p:txBody>
        </p:sp>
        <p:sp>
          <p:nvSpPr>
            <p:cNvPr id="64554" name="Rectangle 158"/>
            <p:cNvSpPr>
              <a:spLocks noChangeArrowheads="1"/>
            </p:cNvSpPr>
            <p:nvPr/>
          </p:nvSpPr>
          <p:spPr bwMode="auto">
            <a:xfrm>
              <a:off x="4739" y="3260"/>
              <a:ext cx="57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 b="1">
                  <a:latin typeface="+mn-lt"/>
                  <a:ea typeface="ＭＳ Ｐゴシック" charset="-128"/>
                  <a:cs typeface="ＭＳ Ｐゴシック" charset="-128"/>
                </a:rPr>
                <a:t>add, sub</a:t>
              </a:r>
            </a:p>
          </p:txBody>
        </p:sp>
        <p:sp>
          <p:nvSpPr>
            <p:cNvPr id="64555" name="Rectangle 159"/>
            <p:cNvSpPr>
              <a:spLocks noChangeArrowheads="1"/>
            </p:cNvSpPr>
            <p:nvPr/>
          </p:nvSpPr>
          <p:spPr bwMode="auto">
            <a:xfrm>
              <a:off x="4739" y="3548"/>
              <a:ext cx="93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 b="1">
                  <a:latin typeface="+mn-lt"/>
                  <a:ea typeface="ＭＳ Ｐゴシック" charset="-128"/>
                  <a:cs typeface="ＭＳ Ｐゴシック" charset="-128"/>
                </a:rPr>
                <a:t>ori, lw, sw, beq</a:t>
              </a:r>
            </a:p>
          </p:txBody>
        </p:sp>
        <p:sp>
          <p:nvSpPr>
            <p:cNvPr id="64556" name="Rectangle 160"/>
            <p:cNvSpPr>
              <a:spLocks noChangeArrowheads="1"/>
            </p:cNvSpPr>
            <p:nvPr/>
          </p:nvSpPr>
          <p:spPr bwMode="auto">
            <a:xfrm>
              <a:off x="4739" y="3825"/>
              <a:ext cx="40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+mn-lt"/>
                  <a:ea typeface="ＭＳ Ｐゴシック" charset="-128"/>
                  <a:cs typeface="ＭＳ Ｐゴシック" charset="-128"/>
                </a:rPr>
                <a:t>jump</a:t>
              </a:r>
            </a:p>
          </p:txBody>
        </p:sp>
      </p:grpSp>
      <p:sp>
        <p:nvSpPr>
          <p:cNvPr id="64518" name="Rectangle 161"/>
          <p:cNvSpPr>
            <a:spLocks noChangeArrowheads="1"/>
          </p:cNvSpPr>
          <p:nvPr/>
        </p:nvSpPr>
        <p:spPr bwMode="auto">
          <a:xfrm>
            <a:off x="2036763" y="1128713"/>
            <a:ext cx="5651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 b="1">
                <a:latin typeface="+mn-lt"/>
                <a:ea typeface="ＭＳ Ｐゴシック" charset="-128"/>
                <a:cs typeface="ＭＳ Ｐゴシック" charset="-128"/>
              </a:rPr>
              <a:t>func</a:t>
            </a:r>
          </a:p>
        </p:txBody>
      </p:sp>
      <p:sp>
        <p:nvSpPr>
          <p:cNvPr id="64519" name="Rectangle 162"/>
          <p:cNvSpPr>
            <a:spLocks noChangeArrowheads="1"/>
          </p:cNvSpPr>
          <p:nvPr/>
        </p:nvSpPr>
        <p:spPr bwMode="auto">
          <a:xfrm>
            <a:off x="2189163" y="1433513"/>
            <a:ext cx="403225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 b="1">
                <a:latin typeface="+mn-lt"/>
                <a:ea typeface="ＭＳ Ｐゴシック" charset="-128"/>
                <a:cs typeface="ＭＳ Ｐゴシック" charset="-128"/>
              </a:rPr>
              <a:t>op</a:t>
            </a:r>
          </a:p>
        </p:txBody>
      </p:sp>
      <p:sp>
        <p:nvSpPr>
          <p:cNvPr id="64520" name="Rectangle 163"/>
          <p:cNvSpPr>
            <a:spLocks noChangeArrowheads="1"/>
          </p:cNvSpPr>
          <p:nvPr/>
        </p:nvSpPr>
        <p:spPr bwMode="auto">
          <a:xfrm>
            <a:off x="2570163" y="1433513"/>
            <a:ext cx="852487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00 0000</a:t>
            </a:r>
          </a:p>
        </p:txBody>
      </p:sp>
      <p:sp>
        <p:nvSpPr>
          <p:cNvPr id="64521" name="Rectangle 164"/>
          <p:cNvSpPr>
            <a:spLocks noChangeArrowheads="1"/>
          </p:cNvSpPr>
          <p:nvPr/>
        </p:nvSpPr>
        <p:spPr bwMode="auto">
          <a:xfrm>
            <a:off x="3332163" y="1433513"/>
            <a:ext cx="852487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00 0000</a:t>
            </a:r>
          </a:p>
        </p:txBody>
      </p:sp>
      <p:sp>
        <p:nvSpPr>
          <p:cNvPr id="64522" name="Rectangle 165"/>
          <p:cNvSpPr>
            <a:spLocks noChangeArrowheads="1"/>
          </p:cNvSpPr>
          <p:nvPr/>
        </p:nvSpPr>
        <p:spPr bwMode="auto">
          <a:xfrm>
            <a:off x="4094163" y="1433513"/>
            <a:ext cx="852487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00 1101</a:t>
            </a:r>
          </a:p>
        </p:txBody>
      </p:sp>
      <p:sp>
        <p:nvSpPr>
          <p:cNvPr id="64523" name="Rectangle 166"/>
          <p:cNvSpPr>
            <a:spLocks noChangeArrowheads="1"/>
          </p:cNvSpPr>
          <p:nvPr/>
        </p:nvSpPr>
        <p:spPr bwMode="auto">
          <a:xfrm>
            <a:off x="4856163" y="1433513"/>
            <a:ext cx="852487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10 0011</a:t>
            </a:r>
          </a:p>
        </p:txBody>
      </p:sp>
      <p:sp>
        <p:nvSpPr>
          <p:cNvPr id="64524" name="Rectangle 167"/>
          <p:cNvSpPr>
            <a:spLocks noChangeArrowheads="1"/>
          </p:cNvSpPr>
          <p:nvPr/>
        </p:nvSpPr>
        <p:spPr bwMode="auto">
          <a:xfrm>
            <a:off x="5618163" y="1433513"/>
            <a:ext cx="852487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10 1011</a:t>
            </a:r>
          </a:p>
        </p:txBody>
      </p:sp>
      <p:sp>
        <p:nvSpPr>
          <p:cNvPr id="64525" name="Rectangle 168"/>
          <p:cNvSpPr>
            <a:spLocks noChangeArrowheads="1"/>
          </p:cNvSpPr>
          <p:nvPr/>
        </p:nvSpPr>
        <p:spPr bwMode="auto">
          <a:xfrm>
            <a:off x="6380163" y="1433513"/>
            <a:ext cx="852487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00 0100</a:t>
            </a:r>
          </a:p>
        </p:txBody>
      </p:sp>
      <p:sp>
        <p:nvSpPr>
          <p:cNvPr id="64526" name="Rectangle 169"/>
          <p:cNvSpPr>
            <a:spLocks noChangeArrowheads="1"/>
          </p:cNvSpPr>
          <p:nvPr/>
        </p:nvSpPr>
        <p:spPr bwMode="auto">
          <a:xfrm>
            <a:off x="7142163" y="1433513"/>
            <a:ext cx="852487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00 0010</a:t>
            </a:r>
          </a:p>
        </p:txBody>
      </p:sp>
      <p:sp>
        <p:nvSpPr>
          <p:cNvPr id="64527" name="Line 170"/>
          <p:cNvSpPr>
            <a:spLocks noChangeShapeType="1"/>
          </p:cNvSpPr>
          <p:nvPr/>
        </p:nvSpPr>
        <p:spPr bwMode="auto">
          <a:xfrm flipV="1">
            <a:off x="2590800" y="1122363"/>
            <a:ext cx="0" cy="63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28" name="Line 171"/>
          <p:cNvSpPr>
            <a:spLocks noChangeShapeType="1"/>
          </p:cNvSpPr>
          <p:nvPr/>
        </p:nvSpPr>
        <p:spPr bwMode="auto">
          <a:xfrm>
            <a:off x="2603500" y="1135063"/>
            <a:ext cx="530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29" name="Line 172"/>
          <p:cNvSpPr>
            <a:spLocks noChangeShapeType="1"/>
          </p:cNvSpPr>
          <p:nvPr/>
        </p:nvSpPr>
        <p:spPr bwMode="auto">
          <a:xfrm flipV="1">
            <a:off x="3352800" y="1122363"/>
            <a:ext cx="0" cy="63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30" name="Line 173"/>
          <p:cNvSpPr>
            <a:spLocks noChangeShapeType="1"/>
          </p:cNvSpPr>
          <p:nvPr/>
        </p:nvSpPr>
        <p:spPr bwMode="auto">
          <a:xfrm flipV="1">
            <a:off x="4114800" y="1122363"/>
            <a:ext cx="0" cy="63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31" name="Line 174"/>
          <p:cNvSpPr>
            <a:spLocks noChangeShapeType="1"/>
          </p:cNvSpPr>
          <p:nvPr/>
        </p:nvSpPr>
        <p:spPr bwMode="auto">
          <a:xfrm flipV="1">
            <a:off x="4876800" y="1427163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32" name="Line 175"/>
          <p:cNvSpPr>
            <a:spLocks noChangeShapeType="1"/>
          </p:cNvSpPr>
          <p:nvPr/>
        </p:nvSpPr>
        <p:spPr bwMode="auto">
          <a:xfrm flipV="1">
            <a:off x="5638800" y="1427163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33" name="Line 176"/>
          <p:cNvSpPr>
            <a:spLocks noChangeShapeType="1"/>
          </p:cNvSpPr>
          <p:nvPr/>
        </p:nvSpPr>
        <p:spPr bwMode="auto">
          <a:xfrm flipV="1">
            <a:off x="6400800" y="1427163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34" name="Line 177"/>
          <p:cNvSpPr>
            <a:spLocks noChangeShapeType="1"/>
          </p:cNvSpPr>
          <p:nvPr/>
        </p:nvSpPr>
        <p:spPr bwMode="auto">
          <a:xfrm flipV="1">
            <a:off x="7162800" y="1427163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35" name="Line 178"/>
          <p:cNvSpPr>
            <a:spLocks noChangeShapeType="1"/>
          </p:cNvSpPr>
          <p:nvPr/>
        </p:nvSpPr>
        <p:spPr bwMode="auto">
          <a:xfrm flipV="1">
            <a:off x="7924800" y="1122363"/>
            <a:ext cx="0" cy="63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36" name="Rectangle 179"/>
          <p:cNvSpPr>
            <a:spLocks noChangeArrowheads="1"/>
          </p:cNvSpPr>
          <p:nvPr/>
        </p:nvSpPr>
        <p:spPr bwMode="auto">
          <a:xfrm>
            <a:off x="214313" y="1357313"/>
            <a:ext cx="117951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Appendix A</a:t>
            </a:r>
          </a:p>
        </p:txBody>
      </p:sp>
      <p:sp>
        <p:nvSpPr>
          <p:cNvPr id="64537" name="Line 180"/>
          <p:cNvSpPr>
            <a:spLocks noChangeShapeType="1"/>
          </p:cNvSpPr>
          <p:nvPr/>
        </p:nvSpPr>
        <p:spPr bwMode="auto">
          <a:xfrm>
            <a:off x="1155700" y="1287463"/>
            <a:ext cx="88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38" name="Rectangle 181"/>
          <p:cNvSpPr>
            <a:spLocks noChangeArrowheads="1"/>
          </p:cNvSpPr>
          <p:nvPr/>
        </p:nvSpPr>
        <p:spPr bwMode="auto">
          <a:xfrm>
            <a:off x="2570163" y="1128713"/>
            <a:ext cx="852487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10 0000</a:t>
            </a:r>
          </a:p>
        </p:txBody>
      </p:sp>
      <p:sp>
        <p:nvSpPr>
          <p:cNvPr id="64539" name="Rectangle 182"/>
          <p:cNvSpPr>
            <a:spLocks noChangeArrowheads="1"/>
          </p:cNvSpPr>
          <p:nvPr/>
        </p:nvSpPr>
        <p:spPr bwMode="auto">
          <a:xfrm>
            <a:off x="715963" y="1128713"/>
            <a:ext cx="481012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See</a:t>
            </a:r>
          </a:p>
        </p:txBody>
      </p:sp>
      <p:sp>
        <p:nvSpPr>
          <p:cNvPr id="64540" name="Line 183"/>
          <p:cNvSpPr>
            <a:spLocks noChangeShapeType="1"/>
          </p:cNvSpPr>
          <p:nvPr/>
        </p:nvSpPr>
        <p:spPr bwMode="auto">
          <a:xfrm>
            <a:off x="1524000" y="1300163"/>
            <a:ext cx="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41" name="Line 184"/>
          <p:cNvSpPr>
            <a:spLocks noChangeShapeType="1"/>
          </p:cNvSpPr>
          <p:nvPr/>
        </p:nvSpPr>
        <p:spPr bwMode="auto">
          <a:xfrm>
            <a:off x="1536700" y="1592263"/>
            <a:ext cx="66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42" name="Rectangle 185"/>
          <p:cNvSpPr>
            <a:spLocks noChangeArrowheads="1"/>
          </p:cNvSpPr>
          <p:nvPr/>
        </p:nvSpPr>
        <p:spPr bwMode="auto">
          <a:xfrm>
            <a:off x="3332163" y="1128713"/>
            <a:ext cx="852487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10 0010</a:t>
            </a:r>
          </a:p>
        </p:txBody>
      </p:sp>
      <p:sp>
        <p:nvSpPr>
          <p:cNvPr id="64543" name="Rectangle 186"/>
          <p:cNvSpPr>
            <a:spLocks noChangeArrowheads="1"/>
          </p:cNvSpPr>
          <p:nvPr/>
        </p:nvSpPr>
        <p:spPr bwMode="auto">
          <a:xfrm>
            <a:off x="5084763" y="1128713"/>
            <a:ext cx="1644650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 b="1">
                <a:latin typeface="+mn-lt"/>
                <a:ea typeface="ＭＳ Ｐゴシック" charset="-128"/>
                <a:cs typeface="ＭＳ Ｐゴシック" charset="-128"/>
              </a:rPr>
              <a:t>We Don’t Care :-)</a:t>
            </a:r>
          </a:p>
        </p:txBody>
      </p:sp>
    </p:spTree>
    <p:extLst>
      <p:ext uri="{BB962C8B-B14F-4D97-AF65-F5344CB8AC3E}">
        <p14:creationId xmlns:p14="http://schemas.microsoft.com/office/powerpoint/2010/main" val="1861213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Boolean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Exprs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Controller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2014-04-11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Spring 2014 --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AF64A0-D464-1E41-A09C-AD3E0FDAEBBF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6326" name="Rectangle 3"/>
          <p:cNvSpPr>
            <a:spLocks noChangeArrowheads="1"/>
          </p:cNvSpPr>
          <p:nvPr/>
        </p:nvSpPr>
        <p:spPr bwMode="auto">
          <a:xfrm>
            <a:off x="173165" y="1278167"/>
            <a:ext cx="9080374" cy="396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endParaRPr lang="en-US" sz="2400" dirty="0" smtClean="0">
              <a:latin typeface="Courier" charset="0"/>
              <a:cs typeface="Courier" charset="0"/>
            </a:endParaRPr>
          </a:p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endParaRPr lang="en-US" sz="2400" dirty="0">
              <a:latin typeface="Courier" charset="0"/>
              <a:cs typeface="Courier" charset="0"/>
            </a:endParaRPr>
          </a:p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endParaRPr lang="en-US" sz="2400" dirty="0" smtClean="0">
              <a:latin typeface="Courier" charset="0"/>
              <a:cs typeface="Courier" charset="0"/>
            </a:endParaRPr>
          </a:p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r>
              <a:rPr lang="en-US" sz="2400" b="1" dirty="0" err="1" smtClean="0">
                <a:solidFill>
                  <a:srgbClr val="FF0000"/>
                </a:solidFill>
                <a:latin typeface="Courier" charset="0"/>
                <a:cs typeface="Courier" charset="0"/>
              </a:rPr>
              <a:t>rtype</a:t>
            </a:r>
            <a:r>
              <a:rPr lang="en-US" sz="2400" dirty="0" smtClean="0">
                <a:latin typeface="Courier" charset="0"/>
                <a:cs typeface="Courier" charset="0"/>
              </a:rPr>
              <a:t> </a:t>
            </a:r>
            <a:r>
              <a:rPr lang="en-US" sz="2400" dirty="0">
                <a:latin typeface="Courier" charset="0"/>
                <a:cs typeface="Courier" charset="0"/>
              </a:rPr>
              <a:t>= ~op</a:t>
            </a:r>
            <a:r>
              <a:rPr lang="en-US" sz="2400" baseline="-25000" dirty="0">
                <a:latin typeface="Courier" charset="0"/>
                <a:cs typeface="Courier" charset="0"/>
              </a:rPr>
              <a:t>5 </a:t>
            </a:r>
            <a:r>
              <a:rPr lang="en-US" sz="2400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2400" dirty="0">
                <a:latin typeface="Courier" charset="0"/>
                <a:cs typeface="Courier" charset="0"/>
              </a:rPr>
              <a:t> ~op</a:t>
            </a:r>
            <a:r>
              <a:rPr lang="en-US" sz="2400" baseline="-25000" dirty="0">
                <a:latin typeface="Courier" charset="0"/>
                <a:cs typeface="Courier" charset="0"/>
              </a:rPr>
              <a:t>4 </a:t>
            </a:r>
            <a:r>
              <a:rPr lang="en-US" sz="2400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2400" dirty="0">
                <a:latin typeface="Courier" charset="0"/>
                <a:cs typeface="Courier" charset="0"/>
              </a:rPr>
              <a:t> ~op</a:t>
            </a:r>
            <a:r>
              <a:rPr lang="en-US" sz="2400" baseline="-25000" dirty="0">
                <a:latin typeface="Courier" charset="0"/>
                <a:cs typeface="Courier" charset="0"/>
              </a:rPr>
              <a:t>3 </a:t>
            </a:r>
            <a:r>
              <a:rPr lang="en-US" sz="2400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2400" dirty="0">
                <a:latin typeface="Courier" charset="0"/>
                <a:cs typeface="Courier" charset="0"/>
              </a:rPr>
              <a:t> ~op</a:t>
            </a:r>
            <a:r>
              <a:rPr lang="en-US" sz="2400" baseline="-25000" dirty="0">
                <a:latin typeface="Courier" charset="0"/>
                <a:cs typeface="Courier" charset="0"/>
              </a:rPr>
              <a:t>2 </a:t>
            </a:r>
            <a:r>
              <a:rPr lang="en-US" sz="2400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2400" dirty="0">
                <a:latin typeface="Courier" charset="0"/>
                <a:cs typeface="Courier" charset="0"/>
              </a:rPr>
              <a:t> </a:t>
            </a:r>
            <a:r>
              <a:rPr lang="en-US" sz="2400" dirty="0" smtClean="0">
                <a:latin typeface="Courier" charset="0"/>
                <a:cs typeface="Courier" charset="0"/>
              </a:rPr>
              <a:t>~</a:t>
            </a:r>
            <a:r>
              <a:rPr lang="en-US" sz="2400" dirty="0">
                <a:latin typeface="Courier" charset="0"/>
                <a:cs typeface="Courier" charset="0"/>
              </a:rPr>
              <a:t>op</a:t>
            </a:r>
            <a:r>
              <a:rPr lang="en-US" sz="2400" baseline="-25000" dirty="0">
                <a:latin typeface="Courier" charset="0"/>
                <a:cs typeface="Courier" charset="0"/>
              </a:rPr>
              <a:t>1 </a:t>
            </a:r>
            <a:r>
              <a:rPr lang="en-US" sz="2400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2400" dirty="0">
                <a:latin typeface="Courier" charset="0"/>
                <a:cs typeface="Courier" charset="0"/>
              </a:rPr>
              <a:t> ~op</a:t>
            </a:r>
            <a:r>
              <a:rPr lang="en-US" sz="2400" baseline="-25000" dirty="0">
                <a:latin typeface="Courier" charset="0"/>
                <a:cs typeface="Courier" charset="0"/>
              </a:rPr>
              <a:t>0</a:t>
            </a:r>
            <a:r>
              <a:rPr lang="en-US" sz="2400" dirty="0">
                <a:latin typeface="Courier" charset="0"/>
                <a:cs typeface="Courier" charset="0"/>
              </a:rPr>
              <a:t>,  </a:t>
            </a:r>
            <a:r>
              <a:rPr lang="en-US" sz="2400" baseline="-25000" dirty="0">
                <a:latin typeface="Courier" charset="0"/>
                <a:cs typeface="Courier" charset="0"/>
              </a:rPr>
              <a:t/>
            </a:r>
            <a:br>
              <a:rPr lang="en-US" sz="2400" baseline="-25000" dirty="0">
                <a:latin typeface="Courier" charset="0"/>
                <a:cs typeface="Courier" charset="0"/>
              </a:rPr>
            </a:br>
            <a:r>
              <a:rPr lang="en-US" sz="2400" dirty="0" err="1">
                <a:latin typeface="Courier" charset="0"/>
                <a:cs typeface="Courier" charset="0"/>
              </a:rPr>
              <a:t>ori</a:t>
            </a:r>
            <a:r>
              <a:rPr lang="en-US" sz="2400" dirty="0">
                <a:latin typeface="Courier" charset="0"/>
                <a:cs typeface="Courier" charset="0"/>
              </a:rPr>
              <a:t>   </a:t>
            </a:r>
            <a:r>
              <a:rPr lang="en-US" sz="2400" dirty="0" smtClean="0">
                <a:latin typeface="Courier" charset="0"/>
                <a:cs typeface="Courier" charset="0"/>
              </a:rPr>
              <a:t>= </a:t>
            </a:r>
            <a:r>
              <a:rPr lang="en-US" sz="2400" dirty="0">
                <a:latin typeface="Courier" charset="0"/>
                <a:cs typeface="Courier" charset="0"/>
              </a:rPr>
              <a:t>~op</a:t>
            </a:r>
            <a:r>
              <a:rPr lang="en-US" sz="2400" baseline="-25000" dirty="0">
                <a:latin typeface="Courier" charset="0"/>
                <a:cs typeface="Courier" charset="0"/>
              </a:rPr>
              <a:t>5 </a:t>
            </a:r>
            <a:r>
              <a:rPr lang="en-US" sz="2400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2400" dirty="0">
                <a:latin typeface="Courier" charset="0"/>
                <a:cs typeface="Courier" charset="0"/>
              </a:rPr>
              <a:t> ~op</a:t>
            </a:r>
            <a:r>
              <a:rPr lang="en-US" sz="2400" baseline="-25000" dirty="0">
                <a:latin typeface="Courier" charset="0"/>
                <a:cs typeface="Courier" charset="0"/>
              </a:rPr>
              <a:t>4 </a:t>
            </a:r>
            <a:r>
              <a:rPr lang="en-US" sz="2400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2400" dirty="0">
                <a:latin typeface="Courier" charset="0"/>
                <a:cs typeface="Courier" charset="0"/>
              </a:rPr>
              <a:t>  op</a:t>
            </a:r>
            <a:r>
              <a:rPr lang="en-US" sz="2400" baseline="-25000" dirty="0">
                <a:latin typeface="Courier" charset="0"/>
                <a:cs typeface="Courier" charset="0"/>
              </a:rPr>
              <a:t>3 </a:t>
            </a:r>
            <a:r>
              <a:rPr lang="en-US" sz="2400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2400" dirty="0">
                <a:latin typeface="Courier" charset="0"/>
                <a:cs typeface="Courier" charset="0"/>
              </a:rPr>
              <a:t>  op</a:t>
            </a:r>
            <a:r>
              <a:rPr lang="en-US" sz="2400" baseline="-25000" dirty="0">
                <a:latin typeface="Courier" charset="0"/>
                <a:cs typeface="Courier" charset="0"/>
              </a:rPr>
              <a:t>2 </a:t>
            </a:r>
            <a:r>
              <a:rPr lang="en-US" sz="2400" dirty="0" smtClean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2400" dirty="0" smtClean="0">
                <a:latin typeface="Courier" charset="0"/>
                <a:cs typeface="Courier" charset="0"/>
              </a:rPr>
              <a:t> </a:t>
            </a:r>
            <a:r>
              <a:rPr lang="en-US" sz="2400" dirty="0">
                <a:latin typeface="Courier" charset="0"/>
                <a:cs typeface="Courier" charset="0"/>
              </a:rPr>
              <a:t>~op</a:t>
            </a:r>
            <a:r>
              <a:rPr lang="en-US" sz="2400" baseline="-25000" dirty="0">
                <a:latin typeface="Courier" charset="0"/>
                <a:cs typeface="Courier" charset="0"/>
              </a:rPr>
              <a:t>1 </a:t>
            </a:r>
            <a:r>
              <a:rPr lang="en-US" sz="2400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2400" dirty="0">
                <a:latin typeface="Courier" charset="0"/>
                <a:cs typeface="Courier" charset="0"/>
              </a:rPr>
              <a:t>  op</a:t>
            </a:r>
            <a:r>
              <a:rPr lang="en-US" sz="2400" baseline="-25000" dirty="0">
                <a:latin typeface="Courier" charset="0"/>
                <a:cs typeface="Courier" charset="0"/>
              </a:rPr>
              <a:t>0</a:t>
            </a:r>
            <a:r>
              <a:rPr lang="en-US" sz="2400" dirty="0">
                <a:latin typeface="Courier" charset="0"/>
                <a:cs typeface="Courier" charset="0"/>
              </a:rPr>
              <a:t> </a:t>
            </a:r>
            <a:br>
              <a:rPr lang="en-US" sz="2400" dirty="0">
                <a:latin typeface="Courier" charset="0"/>
                <a:cs typeface="Courier" charset="0"/>
              </a:rPr>
            </a:br>
            <a:r>
              <a:rPr lang="en-US" sz="2400" dirty="0" err="1">
                <a:latin typeface="Courier" charset="0"/>
                <a:cs typeface="Courier" charset="0"/>
              </a:rPr>
              <a:t>lw</a:t>
            </a:r>
            <a:r>
              <a:rPr lang="en-US" sz="2400" dirty="0">
                <a:latin typeface="Courier" charset="0"/>
                <a:cs typeface="Courier" charset="0"/>
              </a:rPr>
              <a:t>    </a:t>
            </a:r>
            <a:r>
              <a:rPr lang="en-US" sz="2400" dirty="0" smtClean="0">
                <a:latin typeface="Courier" charset="0"/>
                <a:cs typeface="Courier" charset="0"/>
              </a:rPr>
              <a:t>=  </a:t>
            </a:r>
            <a:r>
              <a:rPr lang="en-US" sz="2400" dirty="0">
                <a:latin typeface="Courier" charset="0"/>
                <a:cs typeface="Courier" charset="0"/>
              </a:rPr>
              <a:t>op</a:t>
            </a:r>
            <a:r>
              <a:rPr lang="en-US" sz="2400" baseline="-25000" dirty="0">
                <a:latin typeface="Courier" charset="0"/>
                <a:cs typeface="Courier" charset="0"/>
              </a:rPr>
              <a:t>5 </a:t>
            </a:r>
            <a:r>
              <a:rPr lang="en-US" sz="2400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2400" dirty="0">
                <a:latin typeface="Courier" charset="0"/>
                <a:cs typeface="Courier" charset="0"/>
              </a:rPr>
              <a:t> ~op</a:t>
            </a:r>
            <a:r>
              <a:rPr lang="en-US" sz="2400" baseline="-25000" dirty="0">
                <a:latin typeface="Courier" charset="0"/>
                <a:cs typeface="Courier" charset="0"/>
              </a:rPr>
              <a:t>4 </a:t>
            </a:r>
            <a:r>
              <a:rPr lang="en-US" sz="2400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2400" dirty="0">
                <a:latin typeface="Courier" charset="0"/>
                <a:cs typeface="Courier" charset="0"/>
              </a:rPr>
              <a:t> ~op</a:t>
            </a:r>
            <a:r>
              <a:rPr lang="en-US" sz="2400" baseline="-25000" dirty="0">
                <a:latin typeface="Courier" charset="0"/>
                <a:cs typeface="Courier" charset="0"/>
              </a:rPr>
              <a:t>3 </a:t>
            </a:r>
            <a:r>
              <a:rPr lang="en-US" sz="2400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2400" dirty="0">
                <a:latin typeface="Courier" charset="0"/>
                <a:cs typeface="Courier" charset="0"/>
              </a:rPr>
              <a:t> ~op</a:t>
            </a:r>
            <a:r>
              <a:rPr lang="en-US" sz="2400" baseline="-25000" dirty="0">
                <a:latin typeface="Courier" charset="0"/>
                <a:cs typeface="Courier" charset="0"/>
              </a:rPr>
              <a:t>2 </a:t>
            </a:r>
            <a:r>
              <a:rPr lang="en-US" sz="2400" dirty="0" smtClean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2400" dirty="0" smtClean="0">
                <a:latin typeface="Courier" charset="0"/>
                <a:cs typeface="Courier" charset="0"/>
              </a:rPr>
              <a:t>  </a:t>
            </a:r>
            <a:r>
              <a:rPr lang="en-US" sz="2400" dirty="0">
                <a:latin typeface="Courier" charset="0"/>
                <a:cs typeface="Courier" charset="0"/>
              </a:rPr>
              <a:t>op</a:t>
            </a:r>
            <a:r>
              <a:rPr lang="en-US" sz="2400" baseline="-25000" dirty="0">
                <a:latin typeface="Courier" charset="0"/>
                <a:cs typeface="Courier" charset="0"/>
              </a:rPr>
              <a:t>1 </a:t>
            </a:r>
            <a:r>
              <a:rPr lang="en-US" sz="2400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2400" dirty="0">
                <a:latin typeface="Courier" charset="0"/>
                <a:cs typeface="Courier" charset="0"/>
              </a:rPr>
              <a:t>  op</a:t>
            </a:r>
            <a:r>
              <a:rPr lang="en-US" sz="2400" baseline="-25000" dirty="0">
                <a:latin typeface="Courier" charset="0"/>
                <a:cs typeface="Courier" charset="0"/>
              </a:rPr>
              <a:t>0</a:t>
            </a:r>
            <a:r>
              <a:rPr lang="en-US" sz="2400" dirty="0">
                <a:latin typeface="Courier" charset="0"/>
                <a:cs typeface="Courier" charset="0"/>
              </a:rPr>
              <a:t> </a:t>
            </a:r>
            <a:br>
              <a:rPr lang="en-US" sz="2400" dirty="0">
                <a:latin typeface="Courier" charset="0"/>
                <a:cs typeface="Courier" charset="0"/>
              </a:rPr>
            </a:br>
            <a:r>
              <a:rPr lang="en-US" sz="2400" dirty="0" err="1">
                <a:latin typeface="Courier" charset="0"/>
                <a:cs typeface="Courier" charset="0"/>
              </a:rPr>
              <a:t>sw</a:t>
            </a:r>
            <a:r>
              <a:rPr lang="en-US" sz="2400" dirty="0">
                <a:latin typeface="Courier" charset="0"/>
                <a:cs typeface="Courier" charset="0"/>
              </a:rPr>
              <a:t>    </a:t>
            </a:r>
            <a:r>
              <a:rPr lang="en-US" sz="2400" dirty="0" smtClean="0">
                <a:latin typeface="Courier" charset="0"/>
                <a:cs typeface="Courier" charset="0"/>
              </a:rPr>
              <a:t>=  </a:t>
            </a:r>
            <a:r>
              <a:rPr lang="en-US" sz="2400" dirty="0">
                <a:latin typeface="Courier" charset="0"/>
                <a:cs typeface="Courier" charset="0"/>
              </a:rPr>
              <a:t>op</a:t>
            </a:r>
            <a:r>
              <a:rPr lang="en-US" sz="2400" baseline="-25000" dirty="0">
                <a:latin typeface="Courier" charset="0"/>
                <a:cs typeface="Courier" charset="0"/>
              </a:rPr>
              <a:t>5 </a:t>
            </a:r>
            <a:r>
              <a:rPr lang="en-US" sz="2400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2400" dirty="0">
                <a:latin typeface="Courier" charset="0"/>
                <a:cs typeface="Courier" charset="0"/>
              </a:rPr>
              <a:t> ~op</a:t>
            </a:r>
            <a:r>
              <a:rPr lang="en-US" sz="2400" baseline="-25000" dirty="0">
                <a:latin typeface="Courier" charset="0"/>
                <a:cs typeface="Courier" charset="0"/>
              </a:rPr>
              <a:t>4 </a:t>
            </a:r>
            <a:r>
              <a:rPr lang="en-US" sz="2400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2400" dirty="0">
                <a:latin typeface="Courier" charset="0"/>
                <a:cs typeface="Courier" charset="0"/>
              </a:rPr>
              <a:t>  op</a:t>
            </a:r>
            <a:r>
              <a:rPr lang="en-US" sz="2400" baseline="-25000" dirty="0">
                <a:latin typeface="Courier" charset="0"/>
                <a:cs typeface="Courier" charset="0"/>
              </a:rPr>
              <a:t>3 </a:t>
            </a:r>
            <a:r>
              <a:rPr lang="en-US" sz="2400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2400" dirty="0">
                <a:latin typeface="Courier" charset="0"/>
                <a:cs typeface="Courier" charset="0"/>
              </a:rPr>
              <a:t> ~op</a:t>
            </a:r>
            <a:r>
              <a:rPr lang="en-US" sz="2400" baseline="-25000" dirty="0">
                <a:latin typeface="Courier" charset="0"/>
                <a:cs typeface="Courier" charset="0"/>
              </a:rPr>
              <a:t>2 </a:t>
            </a:r>
            <a:r>
              <a:rPr lang="en-US" sz="2400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2400" dirty="0">
                <a:latin typeface="Courier" charset="0"/>
                <a:cs typeface="Courier" charset="0"/>
              </a:rPr>
              <a:t> </a:t>
            </a:r>
            <a:r>
              <a:rPr lang="en-US" sz="2400" dirty="0" smtClean="0">
                <a:latin typeface="Courier" charset="0"/>
                <a:cs typeface="Courier" charset="0"/>
              </a:rPr>
              <a:t> </a:t>
            </a:r>
            <a:r>
              <a:rPr lang="en-US" sz="2400" dirty="0">
                <a:latin typeface="Courier" charset="0"/>
                <a:cs typeface="Courier" charset="0"/>
              </a:rPr>
              <a:t>op</a:t>
            </a:r>
            <a:r>
              <a:rPr lang="en-US" sz="2400" baseline="-25000" dirty="0">
                <a:latin typeface="Courier" charset="0"/>
                <a:cs typeface="Courier" charset="0"/>
              </a:rPr>
              <a:t>1 </a:t>
            </a:r>
            <a:r>
              <a:rPr lang="en-US" sz="2400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2400" dirty="0">
                <a:latin typeface="Courier" charset="0"/>
                <a:cs typeface="Courier" charset="0"/>
              </a:rPr>
              <a:t>  op</a:t>
            </a:r>
            <a:r>
              <a:rPr lang="en-US" sz="2400" baseline="-25000" dirty="0">
                <a:latin typeface="Courier" charset="0"/>
                <a:cs typeface="Courier" charset="0"/>
              </a:rPr>
              <a:t>0</a:t>
            </a:r>
            <a:r>
              <a:rPr lang="en-US" sz="2400" b="1" baseline="-25000" dirty="0">
                <a:latin typeface="Courier" charset="0"/>
                <a:cs typeface="Courier" charset="0"/>
              </a:rPr>
              <a:t/>
            </a:r>
            <a:br>
              <a:rPr lang="en-US" sz="2400" b="1" baseline="-25000" dirty="0">
                <a:latin typeface="Courier" charset="0"/>
                <a:cs typeface="Courier" charset="0"/>
              </a:rPr>
            </a:br>
            <a:r>
              <a:rPr lang="en-US" sz="2400" dirty="0" err="1">
                <a:latin typeface="Courier" charset="0"/>
                <a:cs typeface="Courier" charset="0"/>
              </a:rPr>
              <a:t>beq</a:t>
            </a:r>
            <a:r>
              <a:rPr lang="en-US" sz="2400" dirty="0">
                <a:latin typeface="Courier" charset="0"/>
                <a:cs typeface="Courier" charset="0"/>
              </a:rPr>
              <a:t>   </a:t>
            </a:r>
            <a:r>
              <a:rPr lang="en-US" sz="2400" dirty="0" smtClean="0">
                <a:latin typeface="Courier" charset="0"/>
                <a:cs typeface="Courier" charset="0"/>
              </a:rPr>
              <a:t>= </a:t>
            </a:r>
            <a:r>
              <a:rPr lang="en-US" sz="2400" dirty="0">
                <a:latin typeface="Courier" charset="0"/>
                <a:cs typeface="Courier" charset="0"/>
              </a:rPr>
              <a:t>~op</a:t>
            </a:r>
            <a:r>
              <a:rPr lang="en-US" sz="2400" baseline="-25000" dirty="0">
                <a:latin typeface="Courier" charset="0"/>
                <a:cs typeface="Courier" charset="0"/>
              </a:rPr>
              <a:t>5 </a:t>
            </a:r>
            <a:r>
              <a:rPr lang="en-US" sz="2400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2400" dirty="0">
                <a:latin typeface="Courier" charset="0"/>
                <a:cs typeface="Courier" charset="0"/>
              </a:rPr>
              <a:t> ~op</a:t>
            </a:r>
            <a:r>
              <a:rPr lang="en-US" sz="2400" baseline="-25000" dirty="0">
                <a:latin typeface="Courier" charset="0"/>
                <a:cs typeface="Courier" charset="0"/>
              </a:rPr>
              <a:t>4 </a:t>
            </a:r>
            <a:r>
              <a:rPr lang="en-US" sz="2400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2400" dirty="0">
                <a:latin typeface="Courier" charset="0"/>
                <a:cs typeface="Courier" charset="0"/>
              </a:rPr>
              <a:t> ~op</a:t>
            </a:r>
            <a:r>
              <a:rPr lang="en-US" sz="2400" baseline="-25000" dirty="0">
                <a:latin typeface="Courier" charset="0"/>
                <a:cs typeface="Courier" charset="0"/>
              </a:rPr>
              <a:t>3 </a:t>
            </a:r>
            <a:r>
              <a:rPr lang="en-US" sz="2400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2400" dirty="0">
                <a:latin typeface="Courier" charset="0"/>
                <a:cs typeface="Courier" charset="0"/>
              </a:rPr>
              <a:t>  op</a:t>
            </a:r>
            <a:r>
              <a:rPr lang="en-US" sz="2400" baseline="-25000" dirty="0">
                <a:latin typeface="Courier" charset="0"/>
                <a:cs typeface="Courier" charset="0"/>
              </a:rPr>
              <a:t>2 </a:t>
            </a:r>
            <a:r>
              <a:rPr lang="en-US" sz="2400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2400" dirty="0">
                <a:latin typeface="Courier" charset="0"/>
                <a:cs typeface="Courier" charset="0"/>
              </a:rPr>
              <a:t> </a:t>
            </a:r>
            <a:r>
              <a:rPr lang="en-US" sz="2400" dirty="0" smtClean="0">
                <a:latin typeface="Courier" charset="0"/>
                <a:cs typeface="Courier" charset="0"/>
              </a:rPr>
              <a:t>~</a:t>
            </a:r>
            <a:r>
              <a:rPr lang="en-US" sz="2400" dirty="0">
                <a:latin typeface="Courier" charset="0"/>
                <a:cs typeface="Courier" charset="0"/>
              </a:rPr>
              <a:t>op</a:t>
            </a:r>
            <a:r>
              <a:rPr lang="en-US" sz="2400" baseline="-25000" dirty="0">
                <a:latin typeface="Courier" charset="0"/>
                <a:cs typeface="Courier" charset="0"/>
              </a:rPr>
              <a:t>1 </a:t>
            </a:r>
            <a:r>
              <a:rPr lang="en-US" sz="2400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2400" dirty="0">
                <a:latin typeface="Courier" charset="0"/>
                <a:cs typeface="Courier" charset="0"/>
              </a:rPr>
              <a:t> ~op</a:t>
            </a:r>
            <a:r>
              <a:rPr lang="en-US" sz="2400" baseline="-25000" dirty="0">
                <a:latin typeface="Courier" charset="0"/>
                <a:cs typeface="Courier" charset="0"/>
              </a:rPr>
              <a:t>0</a:t>
            </a:r>
            <a:r>
              <a:rPr lang="en-US" sz="2400" dirty="0">
                <a:latin typeface="Courier" charset="0"/>
                <a:cs typeface="Courier" charset="0"/>
              </a:rPr>
              <a:t>  </a:t>
            </a:r>
            <a:br>
              <a:rPr lang="en-US" sz="2400" dirty="0">
                <a:latin typeface="Courier" charset="0"/>
                <a:cs typeface="Courier" charset="0"/>
              </a:rPr>
            </a:br>
            <a:r>
              <a:rPr lang="en-US" sz="2400" dirty="0">
                <a:latin typeface="Courier" charset="0"/>
                <a:cs typeface="Courier" charset="0"/>
              </a:rPr>
              <a:t>jump  = ~op</a:t>
            </a:r>
            <a:r>
              <a:rPr lang="en-US" sz="2400" baseline="-25000" dirty="0">
                <a:latin typeface="Courier" charset="0"/>
                <a:cs typeface="Courier" charset="0"/>
              </a:rPr>
              <a:t>5 </a:t>
            </a:r>
            <a:r>
              <a:rPr lang="en-US" sz="2400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2400" dirty="0">
                <a:latin typeface="Courier" charset="0"/>
                <a:cs typeface="Courier" charset="0"/>
              </a:rPr>
              <a:t> ~op</a:t>
            </a:r>
            <a:r>
              <a:rPr lang="en-US" sz="2400" baseline="-25000" dirty="0">
                <a:latin typeface="Courier" charset="0"/>
                <a:cs typeface="Courier" charset="0"/>
              </a:rPr>
              <a:t>4 </a:t>
            </a:r>
            <a:r>
              <a:rPr lang="en-US" sz="2400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2400" dirty="0">
                <a:latin typeface="Courier" charset="0"/>
                <a:cs typeface="Courier" charset="0"/>
              </a:rPr>
              <a:t> ~op</a:t>
            </a:r>
            <a:r>
              <a:rPr lang="en-US" sz="2400" baseline="-25000" dirty="0">
                <a:latin typeface="Courier" charset="0"/>
                <a:cs typeface="Courier" charset="0"/>
              </a:rPr>
              <a:t>3 </a:t>
            </a:r>
            <a:r>
              <a:rPr lang="en-US" sz="2400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2400" dirty="0">
                <a:latin typeface="Courier" charset="0"/>
                <a:cs typeface="Courier" charset="0"/>
              </a:rPr>
              <a:t> ~op</a:t>
            </a:r>
            <a:r>
              <a:rPr lang="en-US" sz="2400" baseline="-25000" dirty="0">
                <a:latin typeface="Courier" charset="0"/>
                <a:cs typeface="Courier" charset="0"/>
              </a:rPr>
              <a:t>2 </a:t>
            </a:r>
            <a:r>
              <a:rPr lang="en-US" sz="2400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2400" dirty="0">
                <a:latin typeface="Courier" charset="0"/>
                <a:cs typeface="Courier" charset="0"/>
              </a:rPr>
              <a:t> </a:t>
            </a:r>
            <a:r>
              <a:rPr lang="en-US" sz="2400" dirty="0" smtClean="0">
                <a:latin typeface="Courier" charset="0"/>
                <a:cs typeface="Courier" charset="0"/>
              </a:rPr>
              <a:t> </a:t>
            </a:r>
            <a:r>
              <a:rPr lang="en-US" sz="2400" dirty="0">
                <a:latin typeface="Courier" charset="0"/>
                <a:cs typeface="Courier" charset="0"/>
              </a:rPr>
              <a:t>op</a:t>
            </a:r>
            <a:r>
              <a:rPr lang="en-US" sz="2400" baseline="-25000" dirty="0">
                <a:latin typeface="Courier" charset="0"/>
                <a:cs typeface="Courier" charset="0"/>
              </a:rPr>
              <a:t>1 </a:t>
            </a:r>
            <a:r>
              <a:rPr lang="en-US" sz="2400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2400" dirty="0">
                <a:latin typeface="Courier" charset="0"/>
                <a:cs typeface="Courier" charset="0"/>
              </a:rPr>
              <a:t> ~</a:t>
            </a:r>
            <a:r>
              <a:rPr lang="en-US" sz="2400" dirty="0" smtClean="0">
                <a:latin typeface="Courier" charset="0"/>
                <a:cs typeface="Courier" charset="0"/>
              </a:rPr>
              <a:t>op</a:t>
            </a:r>
            <a:r>
              <a:rPr lang="en-US" sz="2400" baseline="-25000" dirty="0" smtClean="0">
                <a:latin typeface="Courier" charset="0"/>
                <a:cs typeface="Courier" charset="0"/>
              </a:rPr>
              <a:t>0</a:t>
            </a:r>
            <a:endParaRPr lang="en-US" sz="2400" baseline="-25000" dirty="0">
              <a:latin typeface="Courier" charset="0"/>
              <a:cs typeface="Courier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070100" y="1770063"/>
            <a:ext cx="287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500313" y="1422400"/>
            <a:ext cx="165258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Instruction&lt;31:0&gt;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3340100" y="1808163"/>
            <a:ext cx="0" cy="88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 rot="5400000">
            <a:off x="3095625" y="2022475"/>
            <a:ext cx="8731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&lt;21:25&gt;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 rot="5400000">
            <a:off x="3629025" y="2022475"/>
            <a:ext cx="8731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&lt;16:20&gt;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 rot="5400000">
            <a:off x="4162425" y="2022475"/>
            <a:ext cx="8731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&lt;11:15&gt;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 rot="5400000">
            <a:off x="4695825" y="2022475"/>
            <a:ext cx="7715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&lt;0:15&gt;</a:t>
            </a: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3873500" y="1808163"/>
            <a:ext cx="0" cy="88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4406900" y="1808163"/>
            <a:ext cx="0" cy="88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4940300" y="1808163"/>
            <a:ext cx="0" cy="88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4697413" y="2633663"/>
            <a:ext cx="7683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Imm16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4164013" y="2633663"/>
            <a:ext cx="41751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Rd</a:t>
            </a: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3706813" y="2633663"/>
            <a:ext cx="374650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Rs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3173413" y="2633663"/>
            <a:ext cx="37306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Rt</a:t>
            </a: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930275" y="1592263"/>
            <a:ext cx="1101725" cy="1000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1217613" y="2289175"/>
            <a:ext cx="49688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 dirty="0" err="1">
                <a:latin typeface="+mn-lt"/>
                <a:ea typeface="ＭＳ Ｐゴシック" charset="-128"/>
                <a:cs typeface="ＭＳ Ｐゴシック" charset="-128"/>
              </a:rPr>
              <a:t>Adr</a:t>
            </a:r>
            <a:endParaRPr lang="en-US" sz="16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1000125" y="1752600"/>
            <a:ext cx="925513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  <a:ea typeface="ＭＳ Ｐゴシック" charset="-128"/>
                <a:cs typeface="ＭＳ Ｐゴシック" charset="-128"/>
              </a:rPr>
              <a:t>Inst</a:t>
            </a:r>
          </a:p>
          <a:p>
            <a:pPr algn="ctr">
              <a:defRPr/>
            </a:pPr>
            <a:r>
              <a:rPr lang="en-US" sz="1600" b="1" dirty="0">
                <a:latin typeface="+mn-lt"/>
                <a:ea typeface="ＭＳ Ｐゴシック" charset="-128"/>
                <a:cs typeface="ＭＳ Ｐゴシック" charset="-128"/>
              </a:rPr>
              <a:t>Memory</a:t>
            </a:r>
          </a:p>
        </p:txBody>
      </p:sp>
      <p:sp>
        <p:nvSpPr>
          <p:cNvPr id="25" name="Line 38"/>
          <p:cNvSpPr>
            <a:spLocks noChangeShapeType="1"/>
          </p:cNvSpPr>
          <p:nvPr/>
        </p:nvSpPr>
        <p:spPr bwMode="auto">
          <a:xfrm>
            <a:off x="2387600" y="1782763"/>
            <a:ext cx="0" cy="88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2220913" y="2608263"/>
            <a:ext cx="4286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Op</a:t>
            </a:r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>
            <a:off x="2781300" y="1782763"/>
            <a:ext cx="0" cy="88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41"/>
          <p:cNvSpPr>
            <a:spLocks noChangeArrowheads="1"/>
          </p:cNvSpPr>
          <p:nvPr/>
        </p:nvSpPr>
        <p:spPr bwMode="auto">
          <a:xfrm rot="5400000">
            <a:off x="2636838" y="1893888"/>
            <a:ext cx="669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&lt;0:5&gt;</a:t>
            </a:r>
          </a:p>
        </p:txBody>
      </p:sp>
      <p:sp>
        <p:nvSpPr>
          <p:cNvPr id="29" name="Rectangle 42"/>
          <p:cNvSpPr>
            <a:spLocks noChangeArrowheads="1"/>
          </p:cNvSpPr>
          <p:nvPr/>
        </p:nvSpPr>
        <p:spPr bwMode="auto">
          <a:xfrm>
            <a:off x="2614613" y="2608263"/>
            <a:ext cx="49688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Fun</a:t>
            </a:r>
          </a:p>
        </p:txBody>
      </p:sp>
      <p:sp>
        <p:nvSpPr>
          <p:cNvPr id="30" name="Rectangle 45"/>
          <p:cNvSpPr>
            <a:spLocks noChangeArrowheads="1"/>
          </p:cNvSpPr>
          <p:nvPr/>
        </p:nvSpPr>
        <p:spPr bwMode="auto">
          <a:xfrm rot="5400000">
            <a:off x="2138363" y="2063750"/>
            <a:ext cx="8731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&lt;26:31&gt;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132667" y="1708150"/>
            <a:ext cx="2319866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74929" y="1712699"/>
            <a:ext cx="5419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 0-5 are really Instruction bits 26-31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3654168" y="2134508"/>
            <a:ext cx="5350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Func</a:t>
            </a:r>
            <a:r>
              <a:rPr lang="en-US" sz="2400" dirty="0" smtClean="0"/>
              <a:t> 0-5 are really Instruction bits 0-5</a:t>
            </a:r>
            <a:endParaRPr lang="en-US" sz="2400" dirty="0"/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354770" y="6274944"/>
            <a:ext cx="745363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How do we implement this in gates?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63626" y="3813577"/>
            <a:ext cx="9080374" cy="236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endParaRPr lang="en-US" sz="2400" dirty="0" smtClean="0">
              <a:latin typeface="Courier" charset="0"/>
              <a:cs typeface="Courier" charset="0"/>
            </a:endParaRPr>
          </a:p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endParaRPr lang="en-US" sz="2400" dirty="0">
              <a:latin typeface="Courier" charset="0"/>
              <a:cs typeface="Courier" charset="0"/>
            </a:endParaRPr>
          </a:p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endParaRPr lang="en-US" sz="2400" baseline="-25000" dirty="0">
              <a:latin typeface="Courier" charset="0"/>
              <a:cs typeface="Courier" charset="0"/>
            </a:endParaRPr>
          </a:p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r>
              <a:rPr lang="en-US" sz="2400" dirty="0">
                <a:latin typeface="Courier" charset="0"/>
                <a:cs typeface="Courier" charset="0"/>
              </a:rPr>
              <a:t>add</a:t>
            </a:r>
            <a:r>
              <a:rPr lang="en-US" dirty="0">
                <a:latin typeface="Courier" charset="0"/>
                <a:cs typeface="Courier" charset="0"/>
              </a:rPr>
              <a:t> = </a:t>
            </a:r>
            <a:r>
              <a:rPr lang="en-US" sz="2400" b="1" dirty="0" err="1">
                <a:solidFill>
                  <a:srgbClr val="FF0000"/>
                </a:solidFill>
                <a:latin typeface="Courier" charset="0"/>
                <a:cs typeface="Courier" charset="0"/>
              </a:rPr>
              <a:t>rtype</a:t>
            </a:r>
            <a:r>
              <a:rPr lang="en-US" dirty="0">
                <a:latin typeface="Courier" charset="0"/>
                <a:cs typeface="Courier" charset="0"/>
              </a:rPr>
              <a:t> </a:t>
            </a:r>
            <a:r>
              <a:rPr lang="en-US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dirty="0">
                <a:latin typeface="Courier" charset="0"/>
                <a:cs typeface="Courier" charset="0"/>
              </a:rPr>
              <a:t> func</a:t>
            </a:r>
            <a:r>
              <a:rPr lang="en-US" baseline="-25000" dirty="0">
                <a:latin typeface="Courier" charset="0"/>
                <a:cs typeface="Courier" charset="0"/>
              </a:rPr>
              <a:t>5</a:t>
            </a:r>
            <a:r>
              <a:rPr lang="en-US" dirty="0">
                <a:latin typeface="Courier" charset="0"/>
                <a:cs typeface="Courier" charset="0"/>
              </a:rPr>
              <a:t> </a:t>
            </a:r>
            <a:r>
              <a:rPr lang="en-US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dirty="0">
                <a:latin typeface="Courier" charset="0"/>
                <a:cs typeface="Courier" charset="0"/>
              </a:rPr>
              <a:t> ~func</a:t>
            </a:r>
            <a:r>
              <a:rPr lang="en-US" baseline="-25000" dirty="0">
                <a:latin typeface="Courier" charset="0"/>
                <a:cs typeface="Courier" charset="0"/>
              </a:rPr>
              <a:t>4</a:t>
            </a:r>
            <a:r>
              <a:rPr lang="en-US" dirty="0">
                <a:latin typeface="Courier" charset="0"/>
                <a:cs typeface="Courier" charset="0"/>
              </a:rPr>
              <a:t> </a:t>
            </a:r>
            <a:r>
              <a:rPr lang="en-US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dirty="0">
                <a:latin typeface="Courier" charset="0"/>
                <a:cs typeface="Courier" charset="0"/>
              </a:rPr>
              <a:t> ~func</a:t>
            </a:r>
            <a:r>
              <a:rPr lang="en-US" baseline="-25000" dirty="0">
                <a:latin typeface="Courier" charset="0"/>
                <a:cs typeface="Courier" charset="0"/>
              </a:rPr>
              <a:t>3</a:t>
            </a:r>
            <a:r>
              <a:rPr lang="en-US" dirty="0">
                <a:latin typeface="Courier" charset="0"/>
                <a:cs typeface="Courier" charset="0"/>
              </a:rPr>
              <a:t> </a:t>
            </a:r>
            <a:r>
              <a:rPr lang="en-US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dirty="0">
                <a:latin typeface="Courier" charset="0"/>
                <a:cs typeface="Courier" charset="0"/>
              </a:rPr>
              <a:t> ~func</a:t>
            </a:r>
            <a:r>
              <a:rPr lang="en-US" baseline="-25000" dirty="0">
                <a:latin typeface="Courier" charset="0"/>
                <a:cs typeface="Courier" charset="0"/>
              </a:rPr>
              <a:t>2</a:t>
            </a:r>
            <a:r>
              <a:rPr lang="en-US" dirty="0">
                <a:latin typeface="Courier" charset="0"/>
                <a:cs typeface="Courier" charset="0"/>
              </a:rPr>
              <a:t> </a:t>
            </a:r>
            <a:r>
              <a:rPr lang="en-US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dirty="0">
                <a:latin typeface="Courier" charset="0"/>
                <a:cs typeface="Courier" charset="0"/>
              </a:rPr>
              <a:t> ~func</a:t>
            </a:r>
            <a:r>
              <a:rPr lang="en-US" baseline="-25000" dirty="0">
                <a:latin typeface="Courier" charset="0"/>
                <a:cs typeface="Courier" charset="0"/>
              </a:rPr>
              <a:t>1</a:t>
            </a:r>
            <a:r>
              <a:rPr lang="en-US" dirty="0">
                <a:latin typeface="Courier" charset="0"/>
                <a:cs typeface="Courier" charset="0"/>
              </a:rPr>
              <a:t> </a:t>
            </a:r>
            <a:r>
              <a:rPr lang="en-US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dirty="0">
                <a:latin typeface="Courier" charset="0"/>
                <a:cs typeface="Courier" charset="0"/>
              </a:rPr>
              <a:t> ~func</a:t>
            </a:r>
            <a:r>
              <a:rPr lang="en-US" baseline="-25000" dirty="0">
                <a:latin typeface="Courier" charset="0"/>
                <a:cs typeface="Courier" charset="0"/>
              </a:rPr>
              <a:t>0</a:t>
            </a:r>
            <a:br>
              <a:rPr lang="en-US" baseline="-25000" dirty="0">
                <a:latin typeface="Courier" charset="0"/>
                <a:cs typeface="Courier" charset="0"/>
              </a:rPr>
            </a:br>
            <a:r>
              <a:rPr lang="en-US" sz="2400" dirty="0">
                <a:latin typeface="Courier" charset="0"/>
                <a:cs typeface="Courier" charset="0"/>
              </a:rPr>
              <a:t>sub</a:t>
            </a:r>
            <a:r>
              <a:rPr lang="en-US" dirty="0">
                <a:latin typeface="Courier" charset="0"/>
                <a:cs typeface="Courier" charset="0"/>
              </a:rPr>
              <a:t> = </a:t>
            </a:r>
            <a:r>
              <a:rPr lang="en-US" sz="2400" b="1" dirty="0" err="1">
                <a:solidFill>
                  <a:srgbClr val="FF0000"/>
                </a:solidFill>
                <a:latin typeface="Courier" charset="0"/>
                <a:cs typeface="Courier" charset="0"/>
              </a:rPr>
              <a:t>rtype</a:t>
            </a:r>
            <a:r>
              <a:rPr lang="en-US" dirty="0">
                <a:latin typeface="Courier" charset="0"/>
                <a:cs typeface="Courier" charset="0"/>
              </a:rPr>
              <a:t> </a:t>
            </a:r>
            <a:r>
              <a:rPr lang="en-US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dirty="0">
                <a:latin typeface="Courier" charset="0"/>
                <a:cs typeface="Courier" charset="0"/>
              </a:rPr>
              <a:t> func</a:t>
            </a:r>
            <a:r>
              <a:rPr lang="en-US" baseline="-25000" dirty="0">
                <a:latin typeface="Courier" charset="0"/>
                <a:cs typeface="Courier" charset="0"/>
              </a:rPr>
              <a:t>5</a:t>
            </a:r>
            <a:r>
              <a:rPr lang="en-US" dirty="0">
                <a:latin typeface="Courier" charset="0"/>
                <a:cs typeface="Courier" charset="0"/>
              </a:rPr>
              <a:t> </a:t>
            </a:r>
            <a:r>
              <a:rPr lang="en-US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dirty="0">
                <a:latin typeface="Courier" charset="0"/>
                <a:cs typeface="Courier" charset="0"/>
              </a:rPr>
              <a:t> ~func</a:t>
            </a:r>
            <a:r>
              <a:rPr lang="en-US" baseline="-25000" dirty="0">
                <a:latin typeface="Courier" charset="0"/>
                <a:cs typeface="Courier" charset="0"/>
              </a:rPr>
              <a:t>4</a:t>
            </a:r>
            <a:r>
              <a:rPr lang="en-US" dirty="0">
                <a:latin typeface="Courier" charset="0"/>
                <a:cs typeface="Courier" charset="0"/>
              </a:rPr>
              <a:t> </a:t>
            </a:r>
            <a:r>
              <a:rPr lang="en-US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dirty="0">
                <a:latin typeface="Courier" charset="0"/>
                <a:cs typeface="Courier" charset="0"/>
              </a:rPr>
              <a:t> ~func</a:t>
            </a:r>
            <a:r>
              <a:rPr lang="en-US" baseline="-25000" dirty="0">
                <a:latin typeface="Courier" charset="0"/>
                <a:cs typeface="Courier" charset="0"/>
              </a:rPr>
              <a:t>3</a:t>
            </a:r>
            <a:r>
              <a:rPr lang="en-US" dirty="0">
                <a:latin typeface="Courier" charset="0"/>
                <a:cs typeface="Courier" charset="0"/>
              </a:rPr>
              <a:t> </a:t>
            </a:r>
            <a:r>
              <a:rPr lang="en-US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dirty="0">
                <a:latin typeface="Courier" charset="0"/>
                <a:cs typeface="Courier" charset="0"/>
              </a:rPr>
              <a:t> ~func</a:t>
            </a:r>
            <a:r>
              <a:rPr lang="en-US" baseline="-25000" dirty="0">
                <a:latin typeface="Courier" charset="0"/>
                <a:cs typeface="Courier" charset="0"/>
              </a:rPr>
              <a:t>2</a:t>
            </a:r>
            <a:r>
              <a:rPr lang="en-US" dirty="0">
                <a:latin typeface="Courier" charset="0"/>
                <a:cs typeface="Courier" charset="0"/>
              </a:rPr>
              <a:t> </a:t>
            </a:r>
            <a:r>
              <a:rPr lang="en-US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dirty="0">
                <a:latin typeface="Courier" charset="0"/>
                <a:cs typeface="Courier" charset="0"/>
              </a:rPr>
              <a:t>  func</a:t>
            </a:r>
            <a:r>
              <a:rPr lang="en-US" baseline="-25000" dirty="0">
                <a:latin typeface="Courier" charset="0"/>
                <a:cs typeface="Courier" charset="0"/>
              </a:rPr>
              <a:t>1</a:t>
            </a:r>
            <a:r>
              <a:rPr lang="en-US" dirty="0">
                <a:latin typeface="Courier" charset="0"/>
                <a:cs typeface="Courier" charset="0"/>
              </a:rPr>
              <a:t> </a:t>
            </a:r>
            <a:r>
              <a:rPr lang="en-US" dirty="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dirty="0">
                <a:latin typeface="Courier" charset="0"/>
                <a:cs typeface="Courier" charset="0"/>
              </a:rPr>
              <a:t> ~func</a:t>
            </a:r>
            <a:r>
              <a:rPr lang="en-US" baseline="-25000" dirty="0">
                <a:latin typeface="Courier" charset="0"/>
                <a:cs typeface="Courier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81749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  <p:bldP spid="34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Controller Implementation</a:t>
            </a:r>
          </a:p>
        </p:txBody>
      </p:sp>
      <p:sp>
        <p:nvSpPr>
          <p:cNvPr id="47" name="Date Placeholder 4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2014-04-11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Spring 2014 -- Lecture #31</a:t>
            </a:r>
            <a:endParaRPr lang="en-US" dirty="0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F7688D-5D26-6D4D-9FBD-AB1D550D4727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8614" name="Rectangle 3"/>
          <p:cNvSpPr>
            <a:spLocks noChangeArrowheads="1"/>
          </p:cNvSpPr>
          <p:nvPr/>
        </p:nvSpPr>
        <p:spPr bwMode="auto">
          <a:xfrm>
            <a:off x="1143000" y="2590800"/>
            <a:ext cx="2590800" cy="2819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15" name="Line 4"/>
          <p:cNvSpPr>
            <a:spLocks noChangeShapeType="1"/>
          </p:cNvSpPr>
          <p:nvPr/>
        </p:nvSpPr>
        <p:spPr bwMode="auto">
          <a:xfrm>
            <a:off x="3733800" y="2819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16" name="Line 5"/>
          <p:cNvSpPr>
            <a:spLocks noChangeShapeType="1"/>
          </p:cNvSpPr>
          <p:nvPr/>
        </p:nvSpPr>
        <p:spPr bwMode="auto">
          <a:xfrm>
            <a:off x="3733800" y="3200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17" name="Line 6"/>
          <p:cNvSpPr>
            <a:spLocks noChangeShapeType="1"/>
          </p:cNvSpPr>
          <p:nvPr/>
        </p:nvSpPr>
        <p:spPr bwMode="auto">
          <a:xfrm>
            <a:off x="3733800" y="3581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18" name="Line 7"/>
          <p:cNvSpPr>
            <a:spLocks noChangeShapeType="1"/>
          </p:cNvSpPr>
          <p:nvPr/>
        </p:nvSpPr>
        <p:spPr bwMode="auto">
          <a:xfrm>
            <a:off x="3733800" y="3962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19" name="Line 8"/>
          <p:cNvSpPr>
            <a:spLocks noChangeShapeType="1"/>
          </p:cNvSpPr>
          <p:nvPr/>
        </p:nvSpPr>
        <p:spPr bwMode="auto">
          <a:xfrm>
            <a:off x="3733800" y="4343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20" name="Line 9"/>
          <p:cNvSpPr>
            <a:spLocks noChangeShapeType="1"/>
          </p:cNvSpPr>
          <p:nvPr/>
        </p:nvSpPr>
        <p:spPr bwMode="auto">
          <a:xfrm>
            <a:off x="3733800" y="4724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21" name="Line 10"/>
          <p:cNvSpPr>
            <a:spLocks noChangeShapeType="1"/>
          </p:cNvSpPr>
          <p:nvPr/>
        </p:nvSpPr>
        <p:spPr bwMode="auto">
          <a:xfrm>
            <a:off x="3733800" y="5105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22" name="Text Box 11"/>
          <p:cNvSpPr txBox="1">
            <a:spLocks noChangeArrowheads="1"/>
          </p:cNvSpPr>
          <p:nvPr/>
        </p:nvSpPr>
        <p:spPr bwMode="auto">
          <a:xfrm>
            <a:off x="3870325" y="2498725"/>
            <a:ext cx="576263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add</a:t>
            </a:r>
          </a:p>
        </p:txBody>
      </p:sp>
      <p:sp>
        <p:nvSpPr>
          <p:cNvPr id="68623" name="Text Box 12"/>
          <p:cNvSpPr txBox="1">
            <a:spLocks noChangeArrowheads="1"/>
          </p:cNvSpPr>
          <p:nvPr/>
        </p:nvSpPr>
        <p:spPr bwMode="auto">
          <a:xfrm>
            <a:off x="3886200" y="2879725"/>
            <a:ext cx="554038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sub</a:t>
            </a:r>
          </a:p>
        </p:txBody>
      </p:sp>
      <p:sp>
        <p:nvSpPr>
          <p:cNvPr id="68624" name="Text Box 13"/>
          <p:cNvSpPr txBox="1">
            <a:spLocks noChangeArrowheads="1"/>
          </p:cNvSpPr>
          <p:nvPr/>
        </p:nvSpPr>
        <p:spPr bwMode="auto">
          <a:xfrm>
            <a:off x="3886200" y="3260725"/>
            <a:ext cx="46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ori</a:t>
            </a:r>
          </a:p>
        </p:txBody>
      </p:sp>
      <p:sp>
        <p:nvSpPr>
          <p:cNvPr id="68625" name="Text Box 14"/>
          <p:cNvSpPr txBox="1">
            <a:spLocks noChangeArrowheads="1"/>
          </p:cNvSpPr>
          <p:nvPr/>
        </p:nvSpPr>
        <p:spPr bwMode="auto">
          <a:xfrm>
            <a:off x="3886200" y="3641725"/>
            <a:ext cx="42862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lw</a:t>
            </a:r>
          </a:p>
        </p:txBody>
      </p:sp>
      <p:sp>
        <p:nvSpPr>
          <p:cNvPr id="68626" name="Text Box 15"/>
          <p:cNvSpPr txBox="1">
            <a:spLocks noChangeArrowheads="1"/>
          </p:cNvSpPr>
          <p:nvPr/>
        </p:nvSpPr>
        <p:spPr bwMode="auto">
          <a:xfrm>
            <a:off x="3886200" y="4022725"/>
            <a:ext cx="46672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sw</a:t>
            </a:r>
          </a:p>
        </p:txBody>
      </p:sp>
      <p:sp>
        <p:nvSpPr>
          <p:cNvPr id="68627" name="Text Box 16"/>
          <p:cNvSpPr txBox="1">
            <a:spLocks noChangeArrowheads="1"/>
          </p:cNvSpPr>
          <p:nvPr/>
        </p:nvSpPr>
        <p:spPr bwMode="auto">
          <a:xfrm>
            <a:off x="3886200" y="4403725"/>
            <a:ext cx="58102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beq</a:t>
            </a:r>
          </a:p>
        </p:txBody>
      </p:sp>
      <p:sp>
        <p:nvSpPr>
          <p:cNvPr id="68628" name="Text Box 17"/>
          <p:cNvSpPr txBox="1">
            <a:spLocks noChangeArrowheads="1"/>
          </p:cNvSpPr>
          <p:nvPr/>
        </p:nvSpPr>
        <p:spPr bwMode="auto">
          <a:xfrm>
            <a:off x="3886200" y="4784725"/>
            <a:ext cx="735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jump</a:t>
            </a:r>
          </a:p>
        </p:txBody>
      </p:sp>
      <p:sp>
        <p:nvSpPr>
          <p:cNvPr id="68629" name="Rectangle 18"/>
          <p:cNvSpPr>
            <a:spLocks noChangeArrowheads="1"/>
          </p:cNvSpPr>
          <p:nvPr/>
        </p:nvSpPr>
        <p:spPr bwMode="auto">
          <a:xfrm>
            <a:off x="4648200" y="2438400"/>
            <a:ext cx="2057400" cy="304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30" name="Text Box 19"/>
          <p:cNvSpPr txBox="1">
            <a:spLocks noChangeArrowheads="1"/>
          </p:cNvSpPr>
          <p:nvPr/>
        </p:nvSpPr>
        <p:spPr bwMode="auto">
          <a:xfrm>
            <a:off x="7162800" y="2376488"/>
            <a:ext cx="8382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RegDst</a:t>
            </a:r>
            <a:endParaRPr lang="en-US" sz="2000">
              <a:latin typeface="Calibri" charset="0"/>
            </a:endParaRPr>
          </a:p>
        </p:txBody>
      </p:sp>
      <p:sp>
        <p:nvSpPr>
          <p:cNvPr id="68631" name="Line 20"/>
          <p:cNvSpPr>
            <a:spLocks noChangeShapeType="1"/>
          </p:cNvSpPr>
          <p:nvPr/>
        </p:nvSpPr>
        <p:spPr bwMode="auto">
          <a:xfrm>
            <a:off x="6705600" y="28956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32" name="Line 21"/>
          <p:cNvSpPr>
            <a:spLocks noChangeShapeType="1"/>
          </p:cNvSpPr>
          <p:nvPr/>
        </p:nvSpPr>
        <p:spPr bwMode="auto">
          <a:xfrm>
            <a:off x="6705600" y="32004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33" name="Line 22"/>
          <p:cNvSpPr>
            <a:spLocks noChangeShapeType="1"/>
          </p:cNvSpPr>
          <p:nvPr/>
        </p:nvSpPr>
        <p:spPr bwMode="auto">
          <a:xfrm>
            <a:off x="6705600" y="35052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34" name="Line 23"/>
          <p:cNvSpPr>
            <a:spLocks noChangeShapeType="1"/>
          </p:cNvSpPr>
          <p:nvPr/>
        </p:nvSpPr>
        <p:spPr bwMode="auto">
          <a:xfrm>
            <a:off x="6705600" y="3810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35" name="Line 24"/>
          <p:cNvSpPr>
            <a:spLocks noChangeShapeType="1"/>
          </p:cNvSpPr>
          <p:nvPr/>
        </p:nvSpPr>
        <p:spPr bwMode="auto">
          <a:xfrm>
            <a:off x="6705600" y="41148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36" name="Line 25"/>
          <p:cNvSpPr>
            <a:spLocks noChangeShapeType="1"/>
          </p:cNvSpPr>
          <p:nvPr/>
        </p:nvSpPr>
        <p:spPr bwMode="auto">
          <a:xfrm>
            <a:off x="6705600" y="44196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37" name="Line 26"/>
          <p:cNvSpPr>
            <a:spLocks noChangeShapeType="1"/>
          </p:cNvSpPr>
          <p:nvPr/>
        </p:nvSpPr>
        <p:spPr bwMode="auto">
          <a:xfrm>
            <a:off x="6705600" y="47244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38" name="Line 27"/>
          <p:cNvSpPr>
            <a:spLocks noChangeShapeType="1"/>
          </p:cNvSpPr>
          <p:nvPr/>
        </p:nvSpPr>
        <p:spPr bwMode="auto">
          <a:xfrm>
            <a:off x="6705600" y="50292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39" name="Line 28"/>
          <p:cNvSpPr>
            <a:spLocks noChangeShapeType="1"/>
          </p:cNvSpPr>
          <p:nvPr/>
        </p:nvSpPr>
        <p:spPr bwMode="auto">
          <a:xfrm>
            <a:off x="6705600" y="5334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40" name="Line 29"/>
          <p:cNvSpPr>
            <a:spLocks noChangeShapeType="1"/>
          </p:cNvSpPr>
          <p:nvPr/>
        </p:nvSpPr>
        <p:spPr bwMode="auto">
          <a:xfrm>
            <a:off x="6705600" y="25908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41" name="Text Box 30"/>
          <p:cNvSpPr txBox="1">
            <a:spLocks noChangeArrowheads="1"/>
          </p:cNvSpPr>
          <p:nvPr/>
        </p:nvSpPr>
        <p:spPr bwMode="auto">
          <a:xfrm>
            <a:off x="7162800" y="2681288"/>
            <a:ext cx="839788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ALUSrc</a:t>
            </a:r>
            <a:endParaRPr lang="en-US" sz="2000">
              <a:latin typeface="Calibri" charset="0"/>
            </a:endParaRPr>
          </a:p>
        </p:txBody>
      </p:sp>
      <p:sp>
        <p:nvSpPr>
          <p:cNvPr id="68642" name="Text Box 31"/>
          <p:cNvSpPr txBox="1">
            <a:spLocks noChangeArrowheads="1"/>
          </p:cNvSpPr>
          <p:nvPr/>
        </p:nvSpPr>
        <p:spPr bwMode="auto">
          <a:xfrm>
            <a:off x="7162800" y="2986088"/>
            <a:ext cx="1220788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MemtoReg</a:t>
            </a:r>
            <a:endParaRPr lang="en-US" sz="2000">
              <a:latin typeface="Calibri" charset="0"/>
            </a:endParaRPr>
          </a:p>
        </p:txBody>
      </p:sp>
      <p:sp>
        <p:nvSpPr>
          <p:cNvPr id="68643" name="Text Box 32"/>
          <p:cNvSpPr txBox="1">
            <a:spLocks noChangeArrowheads="1"/>
          </p:cNvSpPr>
          <p:nvPr/>
        </p:nvSpPr>
        <p:spPr bwMode="auto">
          <a:xfrm>
            <a:off x="7162800" y="3290888"/>
            <a:ext cx="105092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RegWrite</a:t>
            </a:r>
            <a:endParaRPr lang="en-US" sz="2000">
              <a:latin typeface="Calibri" charset="0"/>
            </a:endParaRPr>
          </a:p>
        </p:txBody>
      </p:sp>
      <p:sp>
        <p:nvSpPr>
          <p:cNvPr id="68644" name="Text Box 33"/>
          <p:cNvSpPr txBox="1">
            <a:spLocks noChangeArrowheads="1"/>
          </p:cNvSpPr>
          <p:nvPr/>
        </p:nvSpPr>
        <p:spPr bwMode="auto">
          <a:xfrm>
            <a:off x="7162800" y="3595688"/>
            <a:ext cx="12255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MemWrite</a:t>
            </a:r>
            <a:endParaRPr lang="en-US" sz="2000">
              <a:latin typeface="Calibri" charset="0"/>
            </a:endParaRPr>
          </a:p>
        </p:txBody>
      </p:sp>
      <p:sp>
        <p:nvSpPr>
          <p:cNvPr id="68645" name="Text Box 34"/>
          <p:cNvSpPr txBox="1">
            <a:spLocks noChangeArrowheads="1"/>
          </p:cNvSpPr>
          <p:nvPr/>
        </p:nvSpPr>
        <p:spPr bwMode="auto">
          <a:xfrm>
            <a:off x="7162800" y="3900488"/>
            <a:ext cx="80645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nPCsel</a:t>
            </a:r>
            <a:endParaRPr lang="en-US" sz="2000">
              <a:latin typeface="Calibri" charset="0"/>
            </a:endParaRPr>
          </a:p>
        </p:txBody>
      </p:sp>
      <p:sp>
        <p:nvSpPr>
          <p:cNvPr id="68646" name="Text Box 35"/>
          <p:cNvSpPr txBox="1">
            <a:spLocks noChangeArrowheads="1"/>
          </p:cNvSpPr>
          <p:nvPr/>
        </p:nvSpPr>
        <p:spPr bwMode="auto">
          <a:xfrm>
            <a:off x="7162800" y="4205288"/>
            <a:ext cx="6858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Jump</a:t>
            </a:r>
            <a:endParaRPr lang="en-US" sz="2000">
              <a:latin typeface="Calibri" charset="0"/>
            </a:endParaRPr>
          </a:p>
        </p:txBody>
      </p:sp>
      <p:sp>
        <p:nvSpPr>
          <p:cNvPr id="68647" name="Text Box 36"/>
          <p:cNvSpPr txBox="1">
            <a:spLocks noChangeArrowheads="1"/>
          </p:cNvSpPr>
          <p:nvPr/>
        </p:nvSpPr>
        <p:spPr bwMode="auto">
          <a:xfrm>
            <a:off x="7162800" y="4510088"/>
            <a:ext cx="7493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ExtOp</a:t>
            </a:r>
            <a:endParaRPr lang="en-US" sz="2000">
              <a:latin typeface="Calibri" charset="0"/>
            </a:endParaRPr>
          </a:p>
        </p:txBody>
      </p:sp>
      <p:sp>
        <p:nvSpPr>
          <p:cNvPr id="68648" name="Text Box 37"/>
          <p:cNvSpPr txBox="1">
            <a:spLocks noChangeArrowheads="1"/>
          </p:cNvSpPr>
          <p:nvPr/>
        </p:nvSpPr>
        <p:spPr bwMode="auto">
          <a:xfrm>
            <a:off x="7162800" y="4814888"/>
            <a:ext cx="107315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ALUctr[0]</a:t>
            </a:r>
            <a:endParaRPr lang="en-US" sz="2000">
              <a:latin typeface="Calibri" charset="0"/>
            </a:endParaRPr>
          </a:p>
        </p:txBody>
      </p:sp>
      <p:sp>
        <p:nvSpPr>
          <p:cNvPr id="68649" name="Text Box 38"/>
          <p:cNvSpPr txBox="1">
            <a:spLocks noChangeArrowheads="1"/>
          </p:cNvSpPr>
          <p:nvPr/>
        </p:nvSpPr>
        <p:spPr bwMode="auto">
          <a:xfrm>
            <a:off x="7162800" y="5119688"/>
            <a:ext cx="107315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ALUctr[1]</a:t>
            </a:r>
            <a:endParaRPr lang="en-US" sz="2000">
              <a:latin typeface="Calibri" charset="0"/>
            </a:endParaRPr>
          </a:p>
        </p:txBody>
      </p:sp>
      <p:sp>
        <p:nvSpPr>
          <p:cNvPr id="68650" name="Text Box 39"/>
          <p:cNvSpPr txBox="1">
            <a:spLocks noChangeArrowheads="1"/>
          </p:cNvSpPr>
          <p:nvPr/>
        </p:nvSpPr>
        <p:spPr bwMode="auto">
          <a:xfrm>
            <a:off x="1427163" y="3595688"/>
            <a:ext cx="1871662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2800">
                <a:latin typeface="Calibri" charset="0"/>
              </a:rPr>
              <a:t>“</a:t>
            </a:r>
            <a:r>
              <a:rPr lang="en-US" sz="2800">
                <a:latin typeface="Calibri" charset="0"/>
              </a:rPr>
              <a:t>AND</a:t>
            </a:r>
            <a:r>
              <a:rPr lang="ja-JP" altLang="en-US" sz="2800">
                <a:latin typeface="Calibri" charset="0"/>
              </a:rPr>
              <a:t>”</a:t>
            </a:r>
            <a:r>
              <a:rPr lang="en-US" sz="2800">
                <a:latin typeface="Calibri" charset="0"/>
              </a:rPr>
              <a:t> logic</a:t>
            </a:r>
            <a:endParaRPr lang="en-US" sz="2000">
              <a:latin typeface="Calibri" charset="0"/>
            </a:endParaRPr>
          </a:p>
        </p:txBody>
      </p:sp>
      <p:sp>
        <p:nvSpPr>
          <p:cNvPr id="68651" name="Text Box 40"/>
          <p:cNvSpPr txBox="1">
            <a:spLocks noChangeArrowheads="1"/>
          </p:cNvSpPr>
          <p:nvPr/>
        </p:nvSpPr>
        <p:spPr bwMode="auto">
          <a:xfrm>
            <a:off x="4768850" y="3581400"/>
            <a:ext cx="167005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2800">
                <a:latin typeface="Calibri" charset="0"/>
              </a:rPr>
              <a:t>“</a:t>
            </a:r>
            <a:r>
              <a:rPr lang="en-US" sz="2800">
                <a:latin typeface="Calibri" charset="0"/>
              </a:rPr>
              <a:t>OR</a:t>
            </a:r>
            <a:r>
              <a:rPr lang="ja-JP" altLang="en-US" sz="2800">
                <a:latin typeface="Calibri" charset="0"/>
              </a:rPr>
              <a:t>”</a:t>
            </a:r>
            <a:r>
              <a:rPr lang="en-US" sz="2800">
                <a:latin typeface="Calibri" charset="0"/>
              </a:rPr>
              <a:t> logic</a:t>
            </a:r>
            <a:endParaRPr lang="en-US" sz="2000">
              <a:latin typeface="Calibri" charset="0"/>
            </a:endParaRPr>
          </a:p>
        </p:txBody>
      </p:sp>
      <p:sp>
        <p:nvSpPr>
          <p:cNvPr id="68652" name="Line 41"/>
          <p:cNvSpPr>
            <a:spLocks noChangeShapeType="1"/>
          </p:cNvSpPr>
          <p:nvPr/>
        </p:nvSpPr>
        <p:spPr bwMode="auto">
          <a:xfrm>
            <a:off x="1828800" y="1981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53" name="Line 42"/>
          <p:cNvSpPr>
            <a:spLocks noChangeShapeType="1"/>
          </p:cNvSpPr>
          <p:nvPr/>
        </p:nvSpPr>
        <p:spPr bwMode="auto">
          <a:xfrm>
            <a:off x="2895600" y="1981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54" name="Text Box 43"/>
          <p:cNvSpPr txBox="1">
            <a:spLocks noChangeArrowheads="1"/>
          </p:cNvSpPr>
          <p:nvPr/>
        </p:nvSpPr>
        <p:spPr bwMode="auto">
          <a:xfrm>
            <a:off x="1371600" y="1600200"/>
            <a:ext cx="95885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opcode</a:t>
            </a:r>
          </a:p>
        </p:txBody>
      </p:sp>
      <p:sp>
        <p:nvSpPr>
          <p:cNvPr id="68655" name="Text Box 44"/>
          <p:cNvSpPr txBox="1">
            <a:spLocks noChangeArrowheads="1"/>
          </p:cNvSpPr>
          <p:nvPr/>
        </p:nvSpPr>
        <p:spPr bwMode="auto">
          <a:xfrm>
            <a:off x="2590800" y="1600200"/>
            <a:ext cx="6635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func</a:t>
            </a:r>
          </a:p>
        </p:txBody>
      </p:sp>
      <p:sp>
        <p:nvSpPr>
          <p:cNvPr id="68656" name="Line 45"/>
          <p:cNvSpPr>
            <a:spLocks noChangeShapeType="1"/>
          </p:cNvSpPr>
          <p:nvPr/>
        </p:nvSpPr>
        <p:spPr bwMode="auto">
          <a:xfrm flipV="1">
            <a:off x="1752600" y="2133600"/>
            <a:ext cx="152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57" name="Line 46"/>
          <p:cNvSpPr>
            <a:spLocks noChangeShapeType="1"/>
          </p:cNvSpPr>
          <p:nvPr/>
        </p:nvSpPr>
        <p:spPr bwMode="auto">
          <a:xfrm flipV="1">
            <a:off x="2819400" y="2133600"/>
            <a:ext cx="152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5500" y="1701800"/>
            <a:ext cx="3860800" cy="4533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93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Boolean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Exprs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Controller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2014-04-11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Spring 2014 --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AF64A0-D464-1E41-A09C-AD3E0FDAEBBF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6326" name="Rectangle 3"/>
          <p:cNvSpPr>
            <a:spLocks noChangeArrowheads="1"/>
          </p:cNvSpPr>
          <p:nvPr/>
        </p:nvSpPr>
        <p:spPr bwMode="auto">
          <a:xfrm>
            <a:off x="473075" y="1412875"/>
            <a:ext cx="8780463" cy="433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r>
              <a:rPr lang="en-US" sz="2400" dirty="0" err="1">
                <a:latin typeface="Courier" charset="0"/>
                <a:cs typeface="Courier" charset="0"/>
              </a:rPr>
              <a:t>RegDst</a:t>
            </a:r>
            <a:r>
              <a:rPr lang="en-US" sz="2400" dirty="0">
                <a:latin typeface="Courier" charset="0"/>
                <a:cs typeface="Courier" charset="0"/>
              </a:rPr>
              <a:t>    = add + sub</a:t>
            </a:r>
            <a:br>
              <a:rPr lang="en-US" sz="2400" dirty="0">
                <a:latin typeface="Courier" charset="0"/>
                <a:cs typeface="Courier" charset="0"/>
              </a:rPr>
            </a:br>
            <a:r>
              <a:rPr lang="en-US" sz="2400" dirty="0" err="1">
                <a:latin typeface="Courier" charset="0"/>
                <a:cs typeface="Courier" charset="0"/>
              </a:rPr>
              <a:t>ALUSrc</a:t>
            </a:r>
            <a:r>
              <a:rPr lang="en-US" sz="2400" dirty="0">
                <a:latin typeface="Courier" charset="0"/>
                <a:cs typeface="Courier" charset="0"/>
              </a:rPr>
              <a:t>    = </a:t>
            </a:r>
            <a:r>
              <a:rPr lang="en-US" sz="2400" dirty="0" err="1">
                <a:latin typeface="Courier" charset="0"/>
                <a:cs typeface="Courier" charset="0"/>
              </a:rPr>
              <a:t>ori</a:t>
            </a:r>
            <a:r>
              <a:rPr lang="en-US" sz="2400" dirty="0">
                <a:latin typeface="Courier" charset="0"/>
                <a:cs typeface="Courier" charset="0"/>
              </a:rPr>
              <a:t> + </a:t>
            </a:r>
            <a:r>
              <a:rPr lang="en-US" sz="2400" dirty="0" err="1">
                <a:latin typeface="Courier" charset="0"/>
                <a:cs typeface="Courier" charset="0"/>
              </a:rPr>
              <a:t>lw</a:t>
            </a:r>
            <a:r>
              <a:rPr lang="en-US" sz="2400" dirty="0">
                <a:latin typeface="Courier" charset="0"/>
                <a:cs typeface="Courier" charset="0"/>
              </a:rPr>
              <a:t> + </a:t>
            </a:r>
            <a:r>
              <a:rPr lang="en-US" sz="2400" dirty="0" err="1">
                <a:latin typeface="Courier" charset="0"/>
                <a:cs typeface="Courier" charset="0"/>
              </a:rPr>
              <a:t>sw</a:t>
            </a:r>
            <a:r>
              <a:rPr lang="en-US" sz="2400" dirty="0">
                <a:latin typeface="Courier" charset="0"/>
                <a:cs typeface="Courier" charset="0"/>
              </a:rPr>
              <a:t/>
            </a:r>
            <a:br>
              <a:rPr lang="en-US" sz="2400" dirty="0">
                <a:latin typeface="Courier" charset="0"/>
                <a:cs typeface="Courier" charset="0"/>
              </a:rPr>
            </a:br>
            <a:r>
              <a:rPr lang="en-US" sz="2400" dirty="0" err="1">
                <a:latin typeface="Courier" charset="0"/>
                <a:cs typeface="Courier" charset="0"/>
              </a:rPr>
              <a:t>MemtoReg</a:t>
            </a:r>
            <a:r>
              <a:rPr lang="en-US" sz="2400" dirty="0">
                <a:latin typeface="Courier" charset="0"/>
                <a:cs typeface="Courier" charset="0"/>
              </a:rPr>
              <a:t>  = </a:t>
            </a:r>
            <a:r>
              <a:rPr lang="en-US" sz="2400" dirty="0" err="1">
                <a:latin typeface="Courier" charset="0"/>
                <a:cs typeface="Courier" charset="0"/>
              </a:rPr>
              <a:t>lw</a:t>
            </a:r>
            <a:r>
              <a:rPr lang="en-US" sz="2400" dirty="0">
                <a:latin typeface="Courier" charset="0"/>
                <a:cs typeface="Courier" charset="0"/>
              </a:rPr>
              <a:t/>
            </a:r>
            <a:br>
              <a:rPr lang="en-US" sz="2400" dirty="0">
                <a:latin typeface="Courier" charset="0"/>
                <a:cs typeface="Courier" charset="0"/>
              </a:rPr>
            </a:br>
            <a:r>
              <a:rPr lang="en-US" sz="2400" dirty="0" err="1">
                <a:latin typeface="Courier" charset="0"/>
                <a:cs typeface="Courier" charset="0"/>
              </a:rPr>
              <a:t>RegWrite</a:t>
            </a:r>
            <a:r>
              <a:rPr lang="en-US" sz="2400" dirty="0">
                <a:latin typeface="Courier" charset="0"/>
                <a:cs typeface="Courier" charset="0"/>
              </a:rPr>
              <a:t>  = add + sub + </a:t>
            </a:r>
            <a:r>
              <a:rPr lang="en-US" sz="2400" dirty="0" err="1">
                <a:latin typeface="Courier" charset="0"/>
                <a:cs typeface="Courier" charset="0"/>
              </a:rPr>
              <a:t>ori</a:t>
            </a:r>
            <a:r>
              <a:rPr lang="en-US" sz="2400" dirty="0">
                <a:latin typeface="Courier" charset="0"/>
                <a:cs typeface="Courier" charset="0"/>
              </a:rPr>
              <a:t> + </a:t>
            </a:r>
            <a:r>
              <a:rPr lang="en-US" sz="2400" dirty="0" err="1">
                <a:latin typeface="Courier" charset="0"/>
                <a:cs typeface="Courier" charset="0"/>
              </a:rPr>
              <a:t>lw</a:t>
            </a:r>
            <a:r>
              <a:rPr lang="en-US" sz="2400" dirty="0">
                <a:latin typeface="Courier" charset="0"/>
                <a:cs typeface="Courier" charset="0"/>
              </a:rPr>
              <a:t>  </a:t>
            </a:r>
            <a:br>
              <a:rPr lang="en-US" sz="2400" dirty="0">
                <a:latin typeface="Courier" charset="0"/>
                <a:cs typeface="Courier" charset="0"/>
              </a:rPr>
            </a:br>
            <a:r>
              <a:rPr lang="en-US" sz="2400" dirty="0" err="1">
                <a:latin typeface="Courier" charset="0"/>
                <a:cs typeface="Courier" charset="0"/>
              </a:rPr>
              <a:t>MemWrite</a:t>
            </a:r>
            <a:r>
              <a:rPr lang="en-US" sz="2400" dirty="0">
                <a:latin typeface="Courier" charset="0"/>
                <a:cs typeface="Courier" charset="0"/>
              </a:rPr>
              <a:t>  = </a:t>
            </a:r>
            <a:r>
              <a:rPr lang="en-US" sz="2400" dirty="0" err="1">
                <a:latin typeface="Courier" charset="0"/>
                <a:cs typeface="Courier" charset="0"/>
              </a:rPr>
              <a:t>sw</a:t>
            </a:r>
            <a:r>
              <a:rPr lang="en-US" sz="2400" dirty="0">
                <a:latin typeface="Courier" charset="0"/>
                <a:cs typeface="Courier" charset="0"/>
              </a:rPr>
              <a:t/>
            </a:r>
            <a:br>
              <a:rPr lang="en-US" sz="2400" dirty="0">
                <a:latin typeface="Courier" charset="0"/>
                <a:cs typeface="Courier" charset="0"/>
              </a:rPr>
            </a:br>
            <a:r>
              <a:rPr lang="en-US" sz="2400" dirty="0" err="1">
                <a:latin typeface="Courier" charset="0"/>
                <a:cs typeface="Courier" charset="0"/>
              </a:rPr>
              <a:t>nPCsel</a:t>
            </a:r>
            <a:r>
              <a:rPr lang="en-US" sz="2400" dirty="0">
                <a:latin typeface="Courier" charset="0"/>
                <a:cs typeface="Courier" charset="0"/>
              </a:rPr>
              <a:t>    = </a:t>
            </a:r>
            <a:r>
              <a:rPr lang="en-US" sz="2400" dirty="0" err="1">
                <a:latin typeface="Courier" charset="0"/>
                <a:cs typeface="Courier" charset="0"/>
              </a:rPr>
              <a:t>beq</a:t>
            </a:r>
            <a:r>
              <a:rPr lang="en-US" sz="2400" dirty="0">
                <a:latin typeface="Courier" charset="0"/>
                <a:cs typeface="Courier" charset="0"/>
              </a:rPr>
              <a:t/>
            </a:r>
            <a:br>
              <a:rPr lang="en-US" sz="2400" dirty="0">
                <a:latin typeface="Courier" charset="0"/>
                <a:cs typeface="Courier" charset="0"/>
              </a:rPr>
            </a:br>
            <a:r>
              <a:rPr lang="en-US" sz="2400" dirty="0">
                <a:latin typeface="Courier" charset="0"/>
                <a:cs typeface="Courier" charset="0"/>
              </a:rPr>
              <a:t>Jump      = jump </a:t>
            </a:r>
            <a:br>
              <a:rPr lang="en-US" sz="2400" dirty="0">
                <a:latin typeface="Courier" charset="0"/>
                <a:cs typeface="Courier" charset="0"/>
              </a:rPr>
            </a:br>
            <a:r>
              <a:rPr lang="en-US" sz="2400" dirty="0" err="1">
                <a:latin typeface="Courier" charset="0"/>
                <a:cs typeface="Courier" charset="0"/>
              </a:rPr>
              <a:t>ExtOp</a:t>
            </a:r>
            <a:r>
              <a:rPr lang="en-US" sz="2400" dirty="0">
                <a:latin typeface="Courier" charset="0"/>
                <a:cs typeface="Courier" charset="0"/>
              </a:rPr>
              <a:t>     = </a:t>
            </a:r>
            <a:r>
              <a:rPr lang="en-US" sz="2400" dirty="0" err="1">
                <a:latin typeface="Courier" charset="0"/>
                <a:cs typeface="Courier" charset="0"/>
              </a:rPr>
              <a:t>lw</a:t>
            </a:r>
            <a:r>
              <a:rPr lang="en-US" sz="2400" dirty="0">
                <a:latin typeface="Courier" charset="0"/>
                <a:cs typeface="Courier" charset="0"/>
              </a:rPr>
              <a:t> + </a:t>
            </a:r>
            <a:r>
              <a:rPr lang="en-US" sz="2400" dirty="0" err="1">
                <a:latin typeface="Courier" charset="0"/>
                <a:cs typeface="Courier" charset="0"/>
              </a:rPr>
              <a:t>sw</a:t>
            </a:r>
            <a:r>
              <a:rPr lang="en-US" sz="2400" dirty="0">
                <a:latin typeface="Courier" charset="0"/>
                <a:cs typeface="Courier" charset="0"/>
              </a:rPr>
              <a:t/>
            </a:r>
            <a:br>
              <a:rPr lang="en-US" sz="2400" dirty="0">
                <a:latin typeface="Courier" charset="0"/>
                <a:cs typeface="Courier" charset="0"/>
              </a:rPr>
            </a:br>
            <a:r>
              <a:rPr lang="en-US" sz="2400" dirty="0" err="1">
                <a:latin typeface="Courier" charset="0"/>
                <a:cs typeface="Courier" charset="0"/>
              </a:rPr>
              <a:t>ALUctr</a:t>
            </a:r>
            <a:r>
              <a:rPr lang="en-US" sz="2400" dirty="0">
                <a:latin typeface="Courier" charset="0"/>
                <a:cs typeface="Courier" charset="0"/>
              </a:rPr>
              <a:t>[0] = sub + </a:t>
            </a:r>
            <a:r>
              <a:rPr lang="en-US" sz="2400" dirty="0" err="1">
                <a:latin typeface="Courier" charset="0"/>
                <a:cs typeface="Courier" charset="0"/>
              </a:rPr>
              <a:t>beq</a:t>
            </a:r>
            <a:r>
              <a:rPr lang="en-US" sz="2400" dirty="0">
                <a:latin typeface="Courier" charset="0"/>
                <a:cs typeface="Courier" charset="0"/>
              </a:rPr>
              <a:t>   </a:t>
            </a:r>
            <a:br>
              <a:rPr lang="en-US" sz="2400" dirty="0">
                <a:latin typeface="Courier" charset="0"/>
                <a:cs typeface="Courier" charset="0"/>
              </a:rPr>
            </a:br>
            <a:r>
              <a:rPr lang="en-US" sz="2400" dirty="0" err="1">
                <a:latin typeface="Courier" charset="0"/>
                <a:cs typeface="Courier" charset="0"/>
              </a:rPr>
              <a:t>ALUctr</a:t>
            </a:r>
            <a:r>
              <a:rPr lang="en-US" sz="2400" dirty="0">
                <a:latin typeface="Courier" charset="0"/>
                <a:cs typeface="Courier" charset="0"/>
              </a:rPr>
              <a:t>[1] = </a:t>
            </a:r>
            <a:r>
              <a:rPr lang="en-US" sz="2400" dirty="0" err="1" smtClean="0">
                <a:latin typeface="Courier" charset="0"/>
                <a:cs typeface="Courier" charset="0"/>
              </a:rPr>
              <a:t>ori</a:t>
            </a:r>
            <a:endParaRPr lang="en-US" altLang="ja-JP" sz="2400" dirty="0" smtClean="0">
              <a:latin typeface="Calibri" charset="0"/>
            </a:endParaRPr>
          </a:p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r>
              <a:rPr lang="en-US" sz="2400" dirty="0">
                <a:latin typeface="Courier" charset="0"/>
                <a:cs typeface="Courier" charset="0"/>
              </a:rPr>
              <a:t>(assume </a:t>
            </a:r>
            <a:r>
              <a:rPr lang="en-US" sz="2400" dirty="0" err="1">
                <a:latin typeface="Courier" charset="0"/>
                <a:cs typeface="Courier" charset="0"/>
              </a:rPr>
              <a:t>ALUctr</a:t>
            </a:r>
            <a:r>
              <a:rPr lang="en-US" sz="2400" dirty="0">
                <a:latin typeface="Courier" charset="0"/>
                <a:cs typeface="Courier" charset="0"/>
              </a:rPr>
              <a:t> is 00 ADD, 01 SUB, 10 OR)</a:t>
            </a:r>
          </a:p>
        </p:txBody>
      </p:sp>
      <p:sp>
        <p:nvSpPr>
          <p:cNvPr id="56327" name="Text Box 4"/>
          <p:cNvSpPr txBox="1">
            <a:spLocks noChangeArrowheads="1"/>
          </p:cNvSpPr>
          <p:nvPr/>
        </p:nvSpPr>
        <p:spPr bwMode="auto">
          <a:xfrm>
            <a:off x="384809" y="5832334"/>
            <a:ext cx="8338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How do we implement this in gates?</a:t>
            </a:r>
          </a:p>
        </p:txBody>
      </p:sp>
    </p:spTree>
    <p:extLst>
      <p:ext uri="{BB962C8B-B14F-4D97-AF65-F5344CB8AC3E}">
        <p14:creationId xmlns:p14="http://schemas.microsoft.com/office/powerpoint/2010/main" val="860174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  <p:bldP spid="56327" grpId="0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25731</TotalTime>
  <Words>1707</Words>
  <Application>Microsoft Office PowerPoint</Application>
  <PresentationFormat>On-screen Show (4:3)</PresentationFormat>
  <Paragraphs>769</Paragraphs>
  <Slides>33</Slides>
  <Notes>32</Notes>
  <HiddenSlides>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Image</vt:lpstr>
      <vt:lpstr>CS 61C: Great Ideas in Computer Architecture (Machine Structures) Lecture 30:  Pipeline Parallelism 1</vt:lpstr>
      <vt:lpstr>Datapath Control Signals</vt:lpstr>
      <vt:lpstr>Where Do Control Signals Come From?</vt:lpstr>
      <vt:lpstr>P&amp;H Figure 4.17</vt:lpstr>
      <vt:lpstr>Summary of the Control Signals (1/2)</vt:lpstr>
      <vt:lpstr>Summary of the Control Signals (2/2)</vt:lpstr>
      <vt:lpstr>Boolean Exprs for Controller</vt:lpstr>
      <vt:lpstr>Controller Implementation</vt:lpstr>
      <vt:lpstr>Boolean Exprs for Controller</vt:lpstr>
      <vt:lpstr>Controller Implementation</vt:lpstr>
      <vt:lpstr>Call home, we’ve made HW/SW contact!</vt:lpstr>
      <vt:lpstr>Administrivia/Clicker</vt:lpstr>
      <vt:lpstr>Administrivia/Clicker</vt:lpstr>
      <vt:lpstr>Review: Single-cycle Processor</vt:lpstr>
      <vt:lpstr>Single Cycle Performance</vt:lpstr>
      <vt:lpstr>Single Cycle Performance</vt:lpstr>
      <vt:lpstr>Gotta Do Laundry</vt:lpstr>
      <vt:lpstr>Sequential Laundry</vt:lpstr>
      <vt:lpstr>Pipelined Laundry</vt:lpstr>
      <vt:lpstr>Pipelining Lessons (1/2)</vt:lpstr>
      <vt:lpstr>Pipelining Lessons (2/2)</vt:lpstr>
      <vt:lpstr>Steps in Executing MIPS</vt:lpstr>
      <vt:lpstr>Single Cycle Datapath</vt:lpstr>
      <vt:lpstr>Pipeline registers</vt:lpstr>
      <vt:lpstr>More Detailed Pipeline</vt:lpstr>
      <vt:lpstr>IF for Load, Store, …</vt:lpstr>
      <vt:lpstr>ID for Load, Store, …</vt:lpstr>
      <vt:lpstr>EX for Load</vt:lpstr>
      <vt:lpstr>MEM for Load</vt:lpstr>
      <vt:lpstr>WB for Load – Oops!</vt:lpstr>
      <vt:lpstr>Corrected Datapath for Load</vt:lpstr>
      <vt:lpstr>Peer Instruction</vt:lpstr>
      <vt:lpstr>So, in conclusion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alan</cp:lastModifiedBy>
  <cp:revision>230</cp:revision>
  <cp:lastPrinted>2014-04-09T07:49:25Z</cp:lastPrinted>
  <dcterms:created xsi:type="dcterms:W3CDTF">2013-04-09T08:03:50Z</dcterms:created>
  <dcterms:modified xsi:type="dcterms:W3CDTF">2014-04-09T07:50:15Z</dcterms:modified>
</cp:coreProperties>
</file>