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slides/slide4.xml" ContentType="application/vnd.openxmlformats-officedocument.presentationml.slide+xml"/>
  <Override PartName="/ppt/notesSlides/notesSlide22.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6"/>
  </p:notesMasterIdLst>
  <p:handoutMasterIdLst>
    <p:handoutMasterId r:id="rId37"/>
  </p:handoutMasterIdLst>
  <p:sldIdLst>
    <p:sldId id="257" r:id="rId2"/>
    <p:sldId id="698" r:id="rId3"/>
    <p:sldId id="642" r:id="rId4"/>
    <p:sldId id="686" r:id="rId5"/>
    <p:sldId id="656" r:id="rId6"/>
    <p:sldId id="679" r:id="rId7"/>
    <p:sldId id="658" r:id="rId8"/>
    <p:sldId id="659" r:id="rId9"/>
    <p:sldId id="660" r:id="rId10"/>
    <p:sldId id="670" r:id="rId11"/>
    <p:sldId id="671" r:id="rId12"/>
    <p:sldId id="672" r:id="rId13"/>
    <p:sldId id="673" r:id="rId14"/>
    <p:sldId id="691" r:id="rId15"/>
    <p:sldId id="674" r:id="rId16"/>
    <p:sldId id="669" r:id="rId17"/>
    <p:sldId id="680" r:id="rId18"/>
    <p:sldId id="687" r:id="rId19"/>
    <p:sldId id="688" r:id="rId20"/>
    <p:sldId id="689" r:id="rId21"/>
    <p:sldId id="690" r:id="rId22"/>
    <p:sldId id="692" r:id="rId23"/>
    <p:sldId id="681" r:id="rId24"/>
    <p:sldId id="682" r:id="rId25"/>
    <p:sldId id="683" r:id="rId26"/>
    <p:sldId id="684" r:id="rId27"/>
    <p:sldId id="653" r:id="rId28"/>
    <p:sldId id="699" r:id="rId29"/>
    <p:sldId id="685" r:id="rId30"/>
    <p:sldId id="697" r:id="rId31"/>
    <p:sldId id="693" r:id="rId32"/>
    <p:sldId id="694" r:id="rId33"/>
    <p:sldId id="695" r:id="rId34"/>
    <p:sldId id="696"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rgbClr val="FF0000"/>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horzBarState="maximized">
    <p:restoredLeft sz="15620"/>
    <p:restoredTop sz="82106" autoAdjust="0"/>
  </p:normalViewPr>
  <p:slideViewPr>
    <p:cSldViewPr snapToGrid="0">
      <p:cViewPr varScale="1">
        <p:scale>
          <a:sx n="105" d="100"/>
          <a:sy n="105" d="100"/>
        </p:scale>
        <p:origin x="-96" y="-3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4/9/14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4/9/14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38145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The datapath for calculating the branch condition is rather simple.</a:t>
            </a:r>
          </a:p>
          <a:p>
            <a:r>
              <a:rPr lang="en-US"/>
              <a:t>All we have to do is feed the Rs and Rt fields of the instruction into the Ra and Rb inputs of the register file.</a:t>
            </a:r>
          </a:p>
          <a:p>
            <a:r>
              <a:rPr lang="en-US"/>
              <a:t>Bus A will then contain the value from the register selected by Rs.</a:t>
            </a:r>
          </a:p>
          <a:p>
            <a:r>
              <a:rPr lang="en-US"/>
              <a:t>And bus B will contain the value from the register selected by Rt.</a:t>
            </a:r>
          </a:p>
          <a:p>
            <a:r>
              <a:rPr lang="en-US"/>
              <a:t>The next thing to do is to ask the ALU to perform a subtract operation and feed the output Zero to the next address logic.</a:t>
            </a:r>
          </a:p>
          <a:p>
            <a:r>
              <a:rPr lang="en-US"/>
              <a:t>How does the next address logic block look like?</a:t>
            </a:r>
          </a:p>
          <a:p>
            <a:r>
              <a:rPr lang="en-US"/>
              <a:t>Well, before I show you that, let’s take a look at the binary arithmetics behind the program counter (PC).</a:t>
            </a:r>
          </a:p>
          <a:p>
            <a:endParaRPr lang="en-US"/>
          </a:p>
          <a:p>
            <a:r>
              <a:rPr lang="en-US"/>
              <a:t>+2 = 67 min. (Y:47)</a:t>
            </a:r>
          </a:p>
        </p:txBody>
      </p:sp>
      <p:sp>
        <p:nvSpPr>
          <p:cNvPr id="32771"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12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OK,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get on with today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lecture by looking at the simple add instruction.</a:t>
            </a:r>
          </a:p>
          <a:p>
            <a:r>
              <a:rPr lang="en-US">
                <a:latin typeface="Calibri" charset="0"/>
                <a:ea typeface="ＭＳ Ｐゴシック" charset="0"/>
                <a:cs typeface="ＭＳ Ｐゴシック" charset="0"/>
              </a:rPr>
              <a:t>In terms of Register Transfer Language, this is what the Add instruction need to do.</a:t>
            </a:r>
          </a:p>
          <a:p>
            <a:r>
              <a:rPr lang="en-US">
                <a:latin typeface="Calibri" charset="0"/>
                <a:ea typeface="ＭＳ Ｐゴシック" charset="0"/>
                <a:cs typeface="ＭＳ Ｐゴシック" charset="0"/>
              </a:rPr>
              <a:t>First, you need to fetch the instruction from Memory.</a:t>
            </a:r>
          </a:p>
          <a:p>
            <a:r>
              <a:rPr lang="en-US">
                <a:latin typeface="Calibri" charset="0"/>
                <a:ea typeface="ＭＳ Ｐゴシック" charset="0"/>
                <a:cs typeface="ＭＳ Ｐゴシック" charset="0"/>
              </a:rPr>
              <a:t>Then you perform the actual add operation.  More specifically:</a:t>
            </a:r>
          </a:p>
          <a:p>
            <a:r>
              <a:rPr lang="en-US">
                <a:latin typeface="Calibri" charset="0"/>
                <a:ea typeface="ＭＳ Ｐゴシック" charset="0"/>
                <a:cs typeface="ＭＳ Ｐゴシック" charset="0"/>
              </a:rPr>
              <a:t>(a) You add the contents of the register specified by the Rs and Rt fields of the instruction.</a:t>
            </a:r>
          </a:p>
          <a:p>
            <a:r>
              <a:rPr lang="en-US">
                <a:latin typeface="Calibri" charset="0"/>
                <a:ea typeface="ＭＳ Ｐゴシック" charset="0"/>
                <a:cs typeface="ＭＳ Ｐゴシック" charset="0"/>
              </a:rPr>
              <a:t>(b) Then you write the results to the register specified by the Rd field.</a:t>
            </a:r>
          </a:p>
          <a:p>
            <a:r>
              <a:rPr lang="en-US">
                <a:latin typeface="Calibri" charset="0"/>
                <a:ea typeface="ＭＳ Ｐゴシック" charset="0"/>
                <a:cs typeface="ＭＳ Ｐゴシック" charset="0"/>
              </a:rPr>
              <a:t>And finally, you need to update the program counter to point to the next instruction.</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detail look at the datapath during various phase of this instruction.</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8036122"/>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activities at the main datapath during the execution of the Add or Subtract instructions.  </a:t>
            </a:r>
          </a:p>
          <a:p>
            <a:r>
              <a:rPr lang="en-US">
                <a:latin typeface="Calibri" charset="0"/>
                <a:ea typeface="ＭＳ Ｐゴシック" charset="0"/>
                <a:cs typeface="ＭＳ Ｐゴシック" charset="0"/>
              </a:rPr>
              <a:t>The active parts of the datapath are shown in different color as well as thicker lines.</a:t>
            </a:r>
          </a:p>
          <a:p>
            <a:r>
              <a:rPr lang="en-US">
                <a:latin typeface="Calibri" charset="0"/>
                <a:ea typeface="ＭＳ Ｐゴシック" charset="0"/>
                <a:cs typeface="ＭＳ Ｐゴシック" charset="0"/>
              </a:rPr>
              <a:t>First of all, the Rs and Rt of the instructions are fed to the Ra and Rb address ports of the register file and cause the contents of registers specified by the Rs and Rt fields to be placed on busA and busB, respectively.</a:t>
            </a:r>
          </a:p>
          <a:p>
            <a:r>
              <a:rPr lang="en-US">
                <a:latin typeface="Calibri" charset="0"/>
                <a:ea typeface="ＭＳ Ｐゴシック" charset="0"/>
                <a:cs typeface="ＭＳ Ｐゴシック" charset="0"/>
              </a:rPr>
              <a:t>With the ALUctr signals set to either Add or Subtract, the ALU will perform the proper operation and with MemtoReg set to 0, the ALU output will be placed onto busW.</a:t>
            </a:r>
          </a:p>
          <a:p>
            <a:r>
              <a:rPr lang="en-US">
                <a:latin typeface="Calibri" charset="0"/>
                <a:ea typeface="ＭＳ Ｐゴシック" charset="0"/>
                <a:cs typeface="ＭＳ Ｐゴシック" charset="0"/>
              </a:rPr>
              <a:t>The control we are going to design will also set RegWr to 1 so that the result will be written to the register file at the end of the cycle.</a:t>
            </a:r>
          </a:p>
          <a:p>
            <a:r>
              <a:rPr lang="en-US">
                <a:latin typeface="Calibri" charset="0"/>
                <a:ea typeface="ＭＳ Ｐゴシック" charset="0"/>
                <a:cs typeface="ＭＳ Ｐゴシック" charset="0"/>
              </a:rPr>
              <a:t>Notice that ExtOp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the Extender in this case can either do a SignExt or ZeroExt.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ALUSrc will be equal to 0--we are using busB.</a:t>
            </a:r>
          </a:p>
          <a:p>
            <a:r>
              <a:rPr lang="en-US">
                <a:latin typeface="Calibri" charset="0"/>
                <a:ea typeface="ＭＳ Ｐゴシック" charset="0"/>
                <a:cs typeface="ＭＳ Ｐゴシック" charset="0"/>
              </a:rPr>
              <a:t>The other control signals we need to worry about are:</a:t>
            </a:r>
          </a:p>
          <a:p>
            <a:r>
              <a:rPr lang="en-US">
                <a:latin typeface="Calibri" charset="0"/>
                <a:ea typeface="ＭＳ Ｐゴシック" charset="0"/>
                <a:cs typeface="ＭＳ Ｐゴシック" charset="0"/>
              </a:rPr>
              <a:t>(a) MemWr has to be set to zero because we do not want to  write the memory. </a:t>
            </a:r>
          </a:p>
          <a:p>
            <a:r>
              <a:rPr lang="en-US">
                <a:latin typeface="Calibri" charset="0"/>
                <a:ea typeface="ＭＳ Ｐゴシック" charset="0"/>
                <a:cs typeface="ＭＳ Ｐゴシック" charset="0"/>
              </a:rPr>
              <a:t>(b) And Branch and Jump, we have to set to zero.  Let me show you why.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control signals setting for the Instruction Fetch Unit at the end of the Add or Subtract instruction.</a:t>
            </a:r>
          </a:p>
          <a:p>
            <a:r>
              <a:rPr lang="en-US">
                <a:latin typeface="Calibri" charset="0"/>
                <a:ea typeface="ＭＳ Ｐゴシック" charset="0"/>
                <a:cs typeface="ＭＳ Ｐゴシック" charset="0"/>
              </a:rPr>
              <a:t>Both the Branch and Jump signals are set to 0.</a:t>
            </a:r>
          </a:p>
          <a:p>
            <a:r>
              <a:rPr lang="en-US">
                <a:latin typeface="Calibri" charset="0"/>
                <a:ea typeface="ＭＳ Ｐゴシック" charset="0"/>
                <a:cs typeface="ＭＳ Ｐゴシック" charset="0"/>
              </a:rPr>
              <a:t>Consequently, the output of the first adder, which implements PC plus 1, is selected through the two 2-to-1 mux and got placed into the input of the Program Counter register.</a:t>
            </a:r>
          </a:p>
          <a:p>
            <a:r>
              <a:rPr lang="en-US">
                <a:latin typeface="Calibri" charset="0"/>
                <a:ea typeface="ＭＳ Ｐゴシック" charset="0"/>
                <a:cs typeface="ＭＳ Ｐゴシック" charset="0"/>
              </a:rPr>
              <a:t>The Program Counter is updated to this new value at the next clock tick.</a:t>
            </a:r>
          </a:p>
          <a:p>
            <a:r>
              <a:rPr lang="en-US">
                <a:latin typeface="Calibri" charset="0"/>
                <a:ea typeface="ＭＳ Ｐゴシック" charset="0"/>
                <a:cs typeface="ＭＳ Ｐゴシック" charset="0"/>
              </a:rPr>
              <a:t>Notice that the Program Counter is updated at every cycle.  Therefore it does not have a Write Enable signal to control the write.</a:t>
            </a:r>
          </a:p>
          <a:p>
            <a:r>
              <a:rPr lang="en-US">
                <a:latin typeface="Calibri" charset="0"/>
                <a:ea typeface="ＭＳ Ｐゴシック" charset="0"/>
                <a:cs typeface="ＭＳ Ｐゴシック" charset="0"/>
              </a:rPr>
              <a:t>Also, this picture is the same for or all instructions other than Branch andJjump.</a:t>
            </a:r>
          </a:p>
          <a:p>
            <a:r>
              <a:rPr lang="en-US">
                <a:latin typeface="Calibri" charset="0"/>
                <a:ea typeface="ＭＳ Ｐゴシック" charset="0"/>
                <a:cs typeface="ＭＳ Ｐゴシック" charset="0"/>
              </a:rPr>
              <a:t>Therefore I will only show this picture again for the Branch and Jump instructions and will not  repeat this for all other instructions.</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32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Here is a table summarizing the control signals setting for the seven (add, sub, ...) instructions we have looked at.</a:t>
            </a:r>
          </a:p>
          <a:p>
            <a:r>
              <a:rPr lang="en-US">
                <a:latin typeface="Calibri" charset="0"/>
                <a:ea typeface="ＭＳ Ｐゴシック" charset="0"/>
                <a:cs typeface="ＭＳ Ｐゴシック" charset="0"/>
              </a:rPr>
              <a:t>Instead of showing you the exact bit values for the ALU control (ALUctr), I have used the symbolic values here.</a:t>
            </a:r>
          </a:p>
          <a:p>
            <a:r>
              <a:rPr lang="en-US">
                <a:latin typeface="Calibri" charset="0"/>
                <a:ea typeface="ＭＳ Ｐゴシック" charset="0"/>
                <a:cs typeface="ＭＳ Ｐゴシック" charset="0"/>
              </a:rPr>
              <a:t>The first two columns are unique in the sense that they are R-type instrucions and in order to uniquely identify them, we need to look at BOTH the op field as well as the func fiels.</a:t>
            </a:r>
          </a:p>
          <a:p>
            <a:r>
              <a:rPr lang="en-US">
                <a:latin typeface="Calibri" charset="0"/>
                <a:ea typeface="ＭＳ Ｐゴシック" charset="0"/>
                <a:cs typeface="ＭＳ Ｐゴシック" charset="0"/>
              </a:rPr>
              <a:t>Ori, lw, sw, and branch on equal are I-type instructions and Jump is J-type.  They all can be uniquely idetified by looking at the opcode field alone.</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careful look at the first two columns.  Notice that they are identical except the last row.</a:t>
            </a:r>
          </a:p>
          <a:p>
            <a:r>
              <a:rPr lang="en-US">
                <a:latin typeface="Calibri" charset="0"/>
                <a:ea typeface="ＭＳ Ｐゴシック" charset="0"/>
                <a:cs typeface="ＭＳ Ｐゴシック" charset="0"/>
              </a:rPr>
              <a:t>So we can combine these two rows here if we can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delay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 the generation of ALUctr signals.</a:t>
            </a:r>
          </a:p>
          <a:p>
            <a:r>
              <a:rPr lang="en-US">
                <a:latin typeface="Calibri" charset="0"/>
                <a:ea typeface="ＭＳ Ｐゴシック" charset="0"/>
                <a:cs typeface="ＭＳ Ｐゴシック" charset="0"/>
              </a:rPr>
              <a:t>This lead us to something call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local decoding.</a:t>
            </a:r>
            <a:r>
              <a:rPr lang="ja-JP" altLang="en-US">
                <a:latin typeface="Calibri" charset="0"/>
                <a:ea typeface="ＭＳ Ｐゴシック" charset="0"/>
                <a:cs typeface="ＭＳ Ｐゴシック" charset="0"/>
              </a:rPr>
              <a:t>”</a:t>
            </a:r>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42 min. (Y:22)</a:t>
            </a:r>
          </a:p>
        </p:txBody>
      </p:sp>
      <p:sp>
        <p:nvSpPr>
          <p:cNvPr id="552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5734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r>
              <a:rPr lang="en-US">
                <a:latin typeface="Calibri" charset="0"/>
                <a:ea typeface="ＭＳ Ｐゴシック" charset="0"/>
                <a:cs typeface="ＭＳ Ｐゴシック" charset="0"/>
              </a:rPr>
              <a:t>ADD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0000</a:t>
            </a:r>
          </a:p>
          <a:p>
            <a:r>
              <a:rPr lang="en-US">
                <a:latin typeface="Calibri" charset="0"/>
                <a:ea typeface="ＭＳ Ｐゴシック" charset="0"/>
                <a:cs typeface="ＭＳ Ｐゴシック" charset="0"/>
              </a:rPr>
              <a:t>SUB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0010</a:t>
            </a:r>
          </a:p>
          <a:p>
            <a:r>
              <a:rPr lang="en-US">
                <a:latin typeface="Calibri" charset="0"/>
                <a:ea typeface="ＭＳ Ｐゴシック" charset="0"/>
                <a:cs typeface="ＭＳ Ｐゴシック" charset="0"/>
              </a:rPr>
              <a:t>ORI	0011 01ss ssst tttt iiii iiii iiii iiii</a:t>
            </a:r>
          </a:p>
          <a:p>
            <a:r>
              <a:rPr lang="en-US">
                <a:latin typeface="Calibri" charset="0"/>
                <a:ea typeface="ＭＳ Ｐゴシック" charset="0"/>
                <a:cs typeface="ＭＳ Ｐゴシック" charset="0"/>
              </a:rPr>
              <a:t>LW	1000 11ss ssst tttt iiii iiii iiii iiii</a:t>
            </a:r>
          </a:p>
          <a:p>
            <a:r>
              <a:rPr lang="en-US">
                <a:latin typeface="Calibri" charset="0"/>
                <a:ea typeface="ＭＳ Ｐゴシック" charset="0"/>
                <a:cs typeface="ＭＳ Ｐゴシック" charset="0"/>
              </a:rPr>
              <a:t>SW	1010 11ss ssst tttt iiii iiii iiii iiii</a:t>
            </a:r>
          </a:p>
          <a:p>
            <a:r>
              <a:rPr lang="en-US">
                <a:latin typeface="Calibri" charset="0"/>
                <a:ea typeface="ＭＳ Ｐゴシック" charset="0"/>
                <a:cs typeface="ＭＳ Ｐゴシック" charset="0"/>
              </a:rPr>
              <a:t>BEQ	0001 00ss ssst tttt iiii iiii iiii iiii</a:t>
            </a:r>
          </a:p>
          <a:p>
            <a:r>
              <a:rPr lang="en-US">
                <a:latin typeface="Calibri" charset="0"/>
                <a:ea typeface="ＭＳ Ｐゴシック" charset="0"/>
                <a:cs typeface="ＭＳ Ｐゴシック" charset="0"/>
              </a:rPr>
              <a:t>JUMP	0000 10ii iiii iiii iiii iiii iiii iiii</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59395"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6626" name="Rectangle 2"/>
          <p:cNvSpPr>
            <a:spLocks noGrp="1" noRot="1" noChangeAspect="1" noChangeArrowheads="1" noTextEdit="1"/>
          </p:cNvSpPr>
          <p:nvPr>
            <p:ph type="sldImg"/>
          </p:nvPr>
        </p:nvSpPr>
        <p:spPr bwMode="auto">
          <a:xfrm>
            <a:off x="3429000" y="2398713"/>
            <a:ext cx="0" cy="0"/>
          </a:xfrm>
          <a:prstGeom prst="rect">
            <a:avLst/>
          </a:prstGeom>
          <a:solidFill>
            <a:srgbClr val="FFFFFF"/>
          </a:solidFill>
          <a:ln>
            <a:solidFill>
              <a:srgbClr val="000000"/>
            </a:solidFill>
            <a:miter lim="800000"/>
            <a:headEnd/>
            <a:tailEnd/>
          </a:ln>
        </p:spPr>
      </p:sp>
      <p:sp>
        <p:nvSpPr>
          <p:cNvPr id="2586627" name="Rectangle 3"/>
          <p:cNvSpPr>
            <a:spLocks noGrp="1" noChangeArrowheads="1"/>
          </p:cNvSpPr>
          <p:nvPr>
            <p:ph type="body" idx="1"/>
          </p:nvPr>
        </p:nvSpPr>
        <p:spPr bwMode="auto">
          <a:xfrm>
            <a:off x="913057" y="6276365"/>
            <a:ext cx="5402380" cy="247935"/>
          </a:xfrm>
          <a:prstGeom prst="rect">
            <a:avLst/>
          </a:prstGeom>
          <a:solidFill>
            <a:srgbClr val="FFFFFF"/>
          </a:solidFill>
          <a:ln>
            <a:solidFill>
              <a:srgbClr val="000000"/>
            </a:solidFill>
            <a:miter lim="800000"/>
            <a:headEnd/>
            <a:tailEnd/>
          </a:ln>
        </p:spPr>
        <p:txBody>
          <a:bodyPr lIns="86478" tIns="43239" rIns="86478" bIns="43239">
            <a:prstTxWarp prst="textNoShape">
              <a:avLst/>
            </a:prstTxWarp>
            <a:normAutofit fontScale="25000" lnSpcReduction="20000"/>
          </a:bodyPr>
          <a:lstStyle/>
          <a:p>
            <a:pPr marL="223959" indent="-223959"/>
            <a:r>
              <a:rPr lang="en-US"/>
              <a:t>Answer: [correct=a, FF)</a:t>
            </a:r>
          </a:p>
          <a:p>
            <a:pPr marL="223959" indent="-223959"/>
            <a:r>
              <a:rPr lang="en-US"/>
              <a:t>1: F (waste of resources -- won’t work for pipelining)</a:t>
            </a:r>
          </a:p>
          <a:p>
            <a:pPr marL="223959" indent="-223959"/>
            <a:r>
              <a:rPr lang="en-US"/>
              <a:t>2: F (used</a:t>
            </a:r>
            <a:r>
              <a:rPr lang="en-US" baseline="0"/>
              <a:t> for caldulating offsets)</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6626" name="Rectangle 2"/>
          <p:cNvSpPr>
            <a:spLocks noGrp="1" noRot="1" noChangeAspect="1" noChangeArrowheads="1" noTextEdit="1"/>
          </p:cNvSpPr>
          <p:nvPr>
            <p:ph type="sldImg"/>
          </p:nvPr>
        </p:nvSpPr>
        <p:spPr bwMode="auto">
          <a:xfrm>
            <a:off x="3429000" y="2398713"/>
            <a:ext cx="0" cy="0"/>
          </a:xfrm>
          <a:prstGeom prst="rect">
            <a:avLst/>
          </a:prstGeom>
          <a:solidFill>
            <a:srgbClr val="FFFFFF"/>
          </a:solidFill>
          <a:ln>
            <a:solidFill>
              <a:srgbClr val="000000"/>
            </a:solidFill>
            <a:miter lim="800000"/>
            <a:headEnd/>
            <a:tailEnd/>
          </a:ln>
        </p:spPr>
      </p:sp>
      <p:sp>
        <p:nvSpPr>
          <p:cNvPr id="2586627" name="Rectangle 3"/>
          <p:cNvSpPr>
            <a:spLocks noGrp="1" noChangeArrowheads="1"/>
          </p:cNvSpPr>
          <p:nvPr>
            <p:ph type="body" idx="1"/>
          </p:nvPr>
        </p:nvSpPr>
        <p:spPr bwMode="auto">
          <a:xfrm>
            <a:off x="913057" y="6276365"/>
            <a:ext cx="5402380" cy="247935"/>
          </a:xfrm>
          <a:prstGeom prst="rect">
            <a:avLst/>
          </a:prstGeom>
          <a:solidFill>
            <a:srgbClr val="FFFFFF"/>
          </a:solidFill>
          <a:ln>
            <a:solidFill>
              <a:srgbClr val="000000"/>
            </a:solidFill>
            <a:miter lim="800000"/>
            <a:headEnd/>
            <a:tailEnd/>
          </a:ln>
        </p:spPr>
        <p:txBody>
          <a:bodyPr lIns="86478" tIns="43239" rIns="86478" bIns="43239">
            <a:prstTxWarp prst="textNoShape">
              <a:avLst/>
            </a:prstTxWarp>
            <a:normAutofit fontScale="25000" lnSpcReduction="20000"/>
          </a:bodyPr>
          <a:lstStyle/>
          <a:p>
            <a:pPr marL="223959" indent="-223959"/>
            <a:r>
              <a:rPr lang="en-US"/>
              <a:t>Answer: [correct=a, FF)</a:t>
            </a:r>
          </a:p>
          <a:p>
            <a:pPr marL="223959" indent="-223959"/>
            <a:r>
              <a:rPr lang="en-US"/>
              <a:t>1: F (waste of resources -- won’t work for pipelining)</a:t>
            </a:r>
          </a:p>
          <a:p>
            <a:pPr marL="223959" indent="-223959"/>
            <a:r>
              <a:rPr lang="en-US"/>
              <a:t>2: F (used</a:t>
            </a:r>
            <a:r>
              <a:rPr lang="en-US" baseline="0"/>
              <a:t> for caldulating offsets)</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61443"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89936" tIns="44968" rIns="89936" bIns="4496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3993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48245092"/>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198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403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bwMode="auto">
          <a:xfrm>
            <a:off x="515938" y="4343400"/>
            <a:ext cx="5910262" cy="4114800"/>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608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8742967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Here is the datapath for the Or immediate instructions.</a:t>
            </a:r>
          </a:p>
          <a:p>
            <a:r>
              <a:rPr lang="en-US">
                <a:latin typeface="Calibri" charset="0"/>
                <a:ea typeface="ＭＳ Ｐゴシック" charset="0"/>
                <a:cs typeface="ＭＳ Ｐゴシック" charset="0"/>
              </a:rPr>
              <a:t>We cannot use the Rd field here (Rw) because in this instruction format,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have a Rd field. The Rd field in the R-type is used here as part of the immediate field.</a:t>
            </a:r>
          </a:p>
          <a:p>
            <a:r>
              <a:rPr lang="en-US">
                <a:latin typeface="Calibri" charset="0"/>
                <a:ea typeface="ＭＳ Ｐゴシック" charset="0"/>
                <a:cs typeface="ＭＳ Ｐゴシック" charset="0"/>
              </a:rPr>
              <a:t>For this instruction type, Rw input of the register file, that is the address of the register to be written, comes from the Rt field of the instruction.</a:t>
            </a:r>
          </a:p>
          <a:p>
            <a:r>
              <a:rPr lang="en-US">
                <a:latin typeface="Calibri" charset="0"/>
                <a:ea typeface="ＭＳ Ｐゴシック" charset="0"/>
                <a:cs typeface="ＭＳ Ｐゴシック" charset="0"/>
              </a:rPr>
              <a:t>Recalled from earlier slide that for R-type instruction, the Rw comes from the Rd field.</a:t>
            </a:r>
          </a:p>
          <a:p>
            <a:r>
              <a:rPr lang="en-US">
                <a:latin typeface="Calibri" charset="0"/>
                <a:ea typeface="ＭＳ Ｐゴシック" charset="0"/>
                <a:cs typeface="ＭＳ Ｐゴシック" charset="0"/>
              </a:rPr>
              <a:t>That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why we need a MUX here to put Rd onto Rw for R-type instructions and to put Rt onto Rw for the I-type instruction.</a:t>
            </a:r>
          </a:p>
          <a:p>
            <a:r>
              <a:rPr lang="en-US">
                <a:latin typeface="Calibri" charset="0"/>
                <a:ea typeface="ＭＳ Ｐゴシック" charset="0"/>
                <a:cs typeface="ＭＳ Ｐゴシック" charset="0"/>
              </a:rPr>
              <a:t>Since the second operation of this instruction will be the immediate field zero extended to 32 bits, we also need a MUX here to block off bus B from the register file.</a:t>
            </a:r>
          </a:p>
          <a:p>
            <a:r>
              <a:rPr lang="en-US">
                <a:latin typeface="Calibri" charset="0"/>
                <a:ea typeface="ＭＳ Ｐゴシック" charset="0"/>
                <a:cs typeface="ＭＳ Ｐゴシック" charset="0"/>
              </a:rPr>
              <a:t>Since bus B is blocked off by the MUX, the value on bus B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Therefore we do not have to worry about what ends up on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Rb register specifier.</a:t>
            </a:r>
          </a:p>
          <a:p>
            <a:r>
              <a:rPr lang="en-US">
                <a:latin typeface="Calibri" charset="0"/>
                <a:ea typeface="ＭＳ Ｐゴシック" charset="0"/>
                <a:cs typeface="ＭＳ Ｐゴシック" charset="0"/>
              </a:rPr>
              <a:t>To keep things simple, we may just as well keep it the same as the R-type instruction and put the Rt field here.</a:t>
            </a:r>
          </a:p>
          <a:p>
            <a:r>
              <a:rPr lang="en-US">
                <a:latin typeface="Calibri" charset="0"/>
                <a:ea typeface="ＭＳ Ｐゴシック" charset="0"/>
                <a:cs typeface="ＭＳ Ｐゴシック" charset="0"/>
              </a:rPr>
              <a:t>So to summarize, this is how this datapath works.  With Rs on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Ra input, bus A will get the value of Rs as the first ALU operand.</a:t>
            </a:r>
          </a:p>
          <a:p>
            <a:r>
              <a:rPr lang="en-US">
                <a:latin typeface="Calibri" charset="0"/>
                <a:ea typeface="ＭＳ Ｐゴシック" charset="0"/>
                <a:cs typeface="ＭＳ Ｐゴシック" charset="0"/>
              </a:rPr>
              <a:t>The second operand will come from the immediate field of the instruction.</a:t>
            </a:r>
          </a:p>
          <a:p>
            <a:r>
              <a:rPr lang="en-US">
                <a:latin typeface="Calibri" charset="0"/>
                <a:ea typeface="ＭＳ Ｐゴシック" charset="0"/>
                <a:cs typeface="ＭＳ Ｐゴシック" charset="0"/>
              </a:rPr>
              <a:t>Once the ALU complete the OR operation, the result will be written into the register specified by the instruction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Rt field.</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Once again we cannot use the instruction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Rd field for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Rw input because load is a I-type instruction and there is no such thing as the Rd field in the I format.</a:t>
            </a:r>
          </a:p>
          <a:p>
            <a:r>
              <a:rPr lang="en-US">
                <a:latin typeface="Calibri" charset="0"/>
                <a:ea typeface="ＭＳ Ｐゴシック" charset="0"/>
                <a:cs typeface="ＭＳ Ｐゴシック" charset="0"/>
              </a:rPr>
              <a:t>So instead of Rd, the Rt field is used to specify the destination register through this two to  one multiplexor.</a:t>
            </a:r>
          </a:p>
          <a:p>
            <a:r>
              <a:rPr lang="en-US">
                <a:latin typeface="Calibri" charset="0"/>
                <a:ea typeface="ＭＳ Ｐゴシック" charset="0"/>
                <a:cs typeface="ＭＳ Ｐゴシック" charset="0"/>
              </a:rPr>
              <a:t>The first operand of the ALU comes from busA of the register file which contains the value of Register Rs (points to the Ra input of the register file).</a:t>
            </a:r>
          </a:p>
          <a:p>
            <a:r>
              <a:rPr lang="en-US">
                <a:latin typeface="Calibri" charset="0"/>
                <a:ea typeface="ＭＳ Ｐゴシック" charset="0"/>
                <a:cs typeface="ＭＳ Ｐゴシック" charset="0"/>
              </a:rPr>
              <a:t>The second operand, on the other hand, comes from the immediate field of the instruction.</a:t>
            </a:r>
          </a:p>
          <a:p>
            <a:r>
              <a:rPr lang="en-US">
                <a:latin typeface="Calibri" charset="0"/>
                <a:ea typeface="ＭＳ Ｐゴシック" charset="0"/>
                <a:cs typeface="ＭＳ Ｐゴシック" charset="0"/>
              </a:rPr>
              <a:t>Instead of using the Zero Extender I used in datapath for the or immediate datapath, I have to use a more general purpose Extender that can do both Sign Extend and Zero Extend.</a:t>
            </a:r>
          </a:p>
          <a:p>
            <a:r>
              <a:rPr lang="en-US">
                <a:latin typeface="Calibri" charset="0"/>
                <a:ea typeface="ＭＳ Ｐゴシック" charset="0"/>
                <a:cs typeface="ＭＳ Ｐゴシック" charset="0"/>
              </a:rPr>
              <a:t>The ALU then adds these two operands together to form the memory address.</a:t>
            </a:r>
          </a:p>
          <a:p>
            <a:r>
              <a:rPr lang="en-US">
                <a:latin typeface="Calibri" charset="0"/>
                <a:ea typeface="ＭＳ Ｐゴシック" charset="0"/>
                <a:cs typeface="ＭＳ Ｐゴシック" charset="0"/>
              </a:rPr>
              <a:t>Consequently, the output of the ALU has to go to two places:</a:t>
            </a:r>
          </a:p>
          <a:p>
            <a:r>
              <a:rPr lang="en-US">
                <a:latin typeface="Calibri" charset="0"/>
                <a:ea typeface="ＭＳ Ｐゴシック" charset="0"/>
                <a:cs typeface="ＭＳ Ｐゴシック" charset="0"/>
              </a:rPr>
              <a:t>(a) First the address input of the data memory.</a:t>
            </a:r>
          </a:p>
          <a:p>
            <a:r>
              <a:rPr lang="en-US">
                <a:latin typeface="Calibri" charset="0"/>
                <a:ea typeface="ＭＳ Ｐゴシック" charset="0"/>
                <a:cs typeface="ＭＳ Ｐゴシック" charset="0"/>
              </a:rPr>
              <a:t>(b) And secondly, also to the input of this two-to-one multiplexer.</a:t>
            </a:r>
          </a:p>
          <a:p>
            <a:r>
              <a:rPr lang="en-US">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input bus for the load instruction.</a:t>
            </a:r>
          </a:p>
          <a:p>
            <a:r>
              <a:rPr lang="en-US">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a:latin typeface="Calibri" charset="0"/>
                <a:ea typeface="ＭＳ Ｐゴシック" charset="0"/>
                <a:cs typeface="ＭＳ Ｐゴシック" charset="0"/>
              </a:rPr>
              <a:t>In either case, the control signal RegWr should be asserted so the register file will be written at the end of the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Once again we cannot use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 for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because load is a I-type instruction and there is no such thing as the Rd field in the I format.</a:t>
            </a:r>
          </a:p>
          <a:p>
            <a:r>
              <a:rPr lang="en-US" dirty="0">
                <a:latin typeface="Calibri" charset="0"/>
                <a:ea typeface="ＭＳ Ｐゴシック" charset="0"/>
                <a:cs typeface="ＭＳ Ｐゴシック" charset="0"/>
              </a:rPr>
              <a:t>So instead of Rd,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specify the destination register through this two to  one multiplexor.</a:t>
            </a:r>
          </a:p>
          <a:p>
            <a:r>
              <a:rPr lang="en-US" dirty="0">
                <a:latin typeface="Calibri" charset="0"/>
                <a:ea typeface="ＭＳ Ｐゴシック" charset="0"/>
                <a:cs typeface="ＭＳ Ｐゴシック" charset="0"/>
              </a:rPr>
              <a:t>The first operand of the ALU comes from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of the register file which contains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(points to the Ra input of the register file).</a:t>
            </a:r>
          </a:p>
          <a:p>
            <a:r>
              <a:rPr lang="en-US" dirty="0">
                <a:latin typeface="Calibri" charset="0"/>
                <a:ea typeface="ＭＳ Ｐゴシック" charset="0"/>
                <a:cs typeface="ＭＳ Ｐゴシック" charset="0"/>
              </a:rPr>
              <a:t>The second operand, on the other hand, comes from the immediate field of the instruction.</a:t>
            </a:r>
          </a:p>
          <a:p>
            <a:r>
              <a:rPr lang="en-US" dirty="0">
                <a:latin typeface="Calibri" charset="0"/>
                <a:ea typeface="ＭＳ Ｐゴシック" charset="0"/>
                <a:cs typeface="ＭＳ Ｐゴシック" charset="0"/>
              </a:rPr>
              <a:t>Instead of using the Zero Extender I used in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I have to use a more general purpose Extender that can do both Sign Extend and Zero Extend.</a:t>
            </a:r>
          </a:p>
          <a:p>
            <a:r>
              <a:rPr lang="en-US" dirty="0">
                <a:latin typeface="Calibri" charset="0"/>
                <a:ea typeface="ＭＳ Ｐゴシック" charset="0"/>
                <a:cs typeface="ＭＳ Ｐゴシック" charset="0"/>
              </a:rPr>
              <a:t>The ALU then adds these two operands together to form the memory address.</a:t>
            </a:r>
          </a:p>
          <a:p>
            <a:r>
              <a:rPr lang="en-US" dirty="0">
                <a:latin typeface="Calibri" charset="0"/>
                <a:ea typeface="ＭＳ Ｐゴシック" charset="0"/>
                <a:cs typeface="ＭＳ Ｐゴシック" charset="0"/>
              </a:rPr>
              <a:t>Consequently, the output of the ALU has to go to two places:</a:t>
            </a:r>
          </a:p>
          <a:p>
            <a:r>
              <a:rPr lang="en-US" dirty="0">
                <a:latin typeface="Calibri" charset="0"/>
                <a:ea typeface="ＭＳ Ｐゴシック" charset="0"/>
                <a:cs typeface="ＭＳ Ｐゴシック" charset="0"/>
              </a:rPr>
              <a:t>(a) First the address input of the data memory.</a:t>
            </a:r>
          </a:p>
          <a:p>
            <a:r>
              <a:rPr lang="en-US" dirty="0">
                <a:latin typeface="Calibri" charset="0"/>
                <a:ea typeface="ＭＳ Ｐゴシック" charset="0"/>
                <a:cs typeface="ＭＳ Ｐゴシック" charset="0"/>
              </a:rPr>
              <a:t>(b) And secondly, also to the input of this two-to-one multiplexer.</a:t>
            </a:r>
          </a:p>
          <a:p>
            <a:r>
              <a:rPr lang="en-US" dirty="0">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input bus for the load instruction.</a:t>
            </a:r>
          </a:p>
          <a:p>
            <a:r>
              <a:rPr lang="en-US" dirty="0">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dirty="0">
                <a:latin typeface="Calibri" charset="0"/>
                <a:ea typeface="ＭＳ Ｐゴシック" charset="0"/>
                <a:cs typeface="ＭＳ Ｐゴシック" charset="0"/>
              </a:rPr>
              <a:t>In either case, the control signal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should be asserted so the register file will be written at the end of the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F665D2D-CC63-FD48-8D80-03AD0E1CBAE6}" type="datetime1">
              <a:rPr lang="en-US"/>
              <a:pPr>
                <a:defRPr/>
              </a:pPr>
              <a:t>4/9/14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6772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324776-66EA-2540-B062-E3424679C2F4}" type="datetime1">
              <a:rPr lang="en-US"/>
              <a:pPr>
                <a:defRPr/>
              </a:pPr>
              <a:t>4/9/14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51712-321D-BB45-85EA-D54078A81401}"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195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31CEE-B964-9E40-97CA-6AD07D4AF953}" type="datetime1">
              <a:rPr lang="en-US"/>
              <a:pPr>
                <a:defRPr/>
              </a:pPr>
              <a:t>4/9/14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898229-29D4-7F41-89FC-142B7D846194}"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27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61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rtlCol="0">
            <a:normAutofit/>
          </a:bodyPr>
          <a:lstStyle/>
          <a:p>
            <a:pPr lvl="0"/>
            <a:endParaRPr lang="en-US" noProof="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563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6113" cy="8969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7847013" cy="1738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033713"/>
            <a:ext cx="7847013" cy="1738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935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2931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182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9858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741F16-D1BB-EC4C-A681-D017D6DB40DC}" type="datetime1">
              <a:rPr lang="en-US"/>
              <a:pPr>
                <a:defRPr/>
              </a:pPr>
              <a:t>4/9/14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862379-78DE-7344-B3AC-6D0C38CE1F98}" type="datetime1">
              <a:rPr lang="en-US"/>
              <a:pPr>
                <a:defRPr/>
              </a:pPr>
              <a:t>4/9/14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47E916-9FC2-1545-B8FA-245D6E0A1C1C}"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3462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FD9C0C-5580-DD4C-9F3F-512CDE39EFCD}" type="datetime1">
              <a:rPr lang="en-US"/>
              <a:pPr>
                <a:defRPr/>
              </a:pPr>
              <a:t>4/9/14</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389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CF1951-AD67-8745-B75B-66596D165126}" type="datetime1">
              <a:rPr lang="en-US"/>
              <a:pPr>
                <a:defRPr/>
              </a:pPr>
              <a:t>4/9/14</a:t>
            </a:fld>
            <a:endParaRPr lang="en-US"/>
          </a:p>
        </p:txBody>
      </p:sp>
      <p:sp>
        <p:nvSpPr>
          <p:cNvPr id="8"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6C885F-3D04-1B4F-A1B7-DD036EBC6CD9}"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5505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76E87CA-8059-0445-A79A-B84E47EEFFBF}" type="datetime1">
              <a:rPr lang="en-US"/>
              <a:pPr>
                <a:defRPr/>
              </a:pPr>
              <a:t>4/9/14</a:t>
            </a:fld>
            <a:endParaRPr lang="en-US"/>
          </a:p>
        </p:txBody>
      </p:sp>
      <p:sp>
        <p:nvSpPr>
          <p:cNvPr id="4"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257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6CBC8B-C876-2C45-AED8-737A83512A02}" type="datetime1">
              <a:rPr lang="en-US"/>
              <a:pPr>
                <a:defRPr/>
              </a:pPr>
              <a:t>4/9/14</a:t>
            </a:fld>
            <a:endParaRPr lang="en-US"/>
          </a:p>
        </p:txBody>
      </p:sp>
      <p:sp>
        <p:nvSpPr>
          <p:cNvPr id="3"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3AB49D-307C-C14B-AF67-2B0E1CDF960F}"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498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ACA34C-B0C4-634D-8F84-38C2C2E995FF}" type="datetime1">
              <a:rPr lang="en-US"/>
              <a:pPr>
                <a:defRPr/>
              </a:pPr>
              <a:t>4/9/14</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09C674-9CE7-6443-B752-3A436051E61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5485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38B4E-A5DA-6640-9DAF-0587F67E32DE}" type="datetime1">
              <a:rPr lang="en-US"/>
              <a:pPr>
                <a:defRPr/>
              </a:pPr>
              <a:t>4/9/14</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8927A6E-1BD3-B74F-8324-AD282B83C227}"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8598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F421877F-6BB4-3F43-BE02-8FBFBEF39449}" type="datetime1">
              <a:rPr lang="en-US"/>
              <a:pPr>
                <a:defRPr/>
              </a:pPr>
              <a:t>4/9/14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iming>
    <p:tnLst>
      <p:par>
        <p:cTn id="1" dur="indefinite" restart="never" nodeType="tmRoot"/>
      </p:par>
    </p:tnLst>
  </p:timing>
  <p:hf hdr="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rmAutofit fontScale="90000"/>
          </a:bodyPr>
          <a:lstStyle/>
          <a:p>
            <a:pPr eaLnBrk="1" hangingPunct="1">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Lecture 30:  Single-Cycle CPU</a:t>
            </a:r>
            <a:br>
              <a:rPr lang="en-US" sz="4000" dirty="0" smtClean="0">
                <a:latin typeface="Calibri" charset="0"/>
                <a:ea typeface="ＭＳ Ｐゴシック" charset="0"/>
                <a:cs typeface="ＭＳ Ｐゴシック" charset="0"/>
              </a:rPr>
            </a:br>
            <a:r>
              <a:rPr lang="en-US" sz="4000" i="1" dirty="0" err="1" smtClean="0">
                <a:latin typeface="Calibri" charset="0"/>
                <a:ea typeface="ＭＳ Ｐゴシック" charset="0"/>
                <a:cs typeface="ＭＳ Ｐゴシック" charset="0"/>
              </a:rPr>
              <a:t>Datapath</a:t>
            </a:r>
            <a:r>
              <a:rPr lang="en-US" sz="4000" i="1" dirty="0" smtClean="0">
                <a:latin typeface="Calibri" charset="0"/>
                <a:ea typeface="ＭＳ Ｐゴシック" charset="0"/>
                <a:cs typeface="ＭＳ Ｐゴシック" charset="0"/>
              </a:rPr>
              <a:t> Control Part 2</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09055" y="3886200"/>
            <a:ext cx="8125890" cy="1752600"/>
          </a:xfrm>
        </p:spPr>
        <p:txBody>
          <a:bodyPr rtlCol="0">
            <a:normAutofit/>
          </a:bodyPr>
          <a:lstStyle/>
          <a:p>
            <a:pPr eaLnBrk="1" fontAlgn="auto" hangingPunct="1">
              <a:spcAft>
                <a:spcPts val="0"/>
              </a:spcAft>
              <a:buFont typeface="Arial"/>
              <a:buNone/>
              <a:defRPr/>
            </a:pPr>
            <a:r>
              <a:rPr lang="en-US" dirty="0" smtClean="0">
                <a:ea typeface="+mn-ea"/>
                <a:cs typeface="+mn-cs"/>
              </a:rPr>
              <a:t>Instructor: Dan Garcia</a:t>
            </a:r>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7175500" cy="474663"/>
          </a:xfrm>
          <a:noFill/>
        </p:spPr>
        <p:txBody>
          <a:bodyPr/>
          <a:lstStyle/>
          <a:p>
            <a:r>
              <a:rPr lang="en-US" dirty="0"/>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86"/>
              <a:ext cx="624" cy="248"/>
              <a:chOff x="1104" y="98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0340" name="Group 9"/>
            <p:cNvGrpSpPr>
              <a:grpSpLocks/>
            </p:cNvGrpSpPr>
            <p:nvPr/>
          </p:nvGrpSpPr>
          <p:grpSpPr bwMode="auto">
            <a:xfrm>
              <a:off x="1736" y="986"/>
              <a:ext cx="580" cy="248"/>
              <a:chOff x="1736" y="98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86"/>
              <a:ext cx="579" cy="248"/>
              <a:chOff x="2324" y="98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0279"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410200" y="5334000"/>
            <a:ext cx="944671"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chemeClr val="accent2"/>
                </a:solidFill>
                <a:latin typeface="Times" charset="0"/>
              </a:rPr>
              <a:t>Data In</a:t>
            </a: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accent2"/>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err="1">
                <a:solidFill>
                  <a:srgbClr val="DA1F28"/>
                </a:solidFill>
                <a:latin typeface="Times" charset="0"/>
              </a:rPr>
              <a:t>WrEn</a:t>
            </a:r>
            <a:endParaRPr lang="en-US" sz="1600" dirty="0">
              <a:solidFill>
                <a:srgbClr val="DA1F28"/>
              </a:solidFill>
              <a:latin typeface="Times" charset="0"/>
            </a:endParaRP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2116583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7768167" cy="474663"/>
          </a:xfrm>
          <a:noFill/>
        </p:spPr>
        <p:txBody>
          <a:bodyPr/>
          <a:lstStyle/>
          <a:p>
            <a:r>
              <a:rPr lang="en-US" dirty="0"/>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6443798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7683500" cy="474663"/>
          </a:xfrm>
          <a:noFill/>
        </p:spPr>
        <p:txBody>
          <a:bodyPr/>
          <a:lstStyle/>
          <a:p>
            <a:r>
              <a:rPr lang="en-US" dirty="0"/>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a:latin typeface="Courier"/>
              </a:rPr>
              <a:t> beq rs, rt, imm16</a:t>
            </a:r>
          </a:p>
          <a:p>
            <a:pPr marL="508000" lvl="1"/>
            <a:r>
              <a:rPr lang="en-US"/>
              <a:t>mem[PC] Fetch the instruction from memory</a:t>
            </a:r>
          </a:p>
          <a:p>
            <a:pPr marL="508000" lvl="1"/>
            <a:r>
              <a:rPr lang="en-US"/>
              <a:t>Equal = R[rs] == R[rt]  Calculate branch condition</a:t>
            </a:r>
          </a:p>
          <a:p>
            <a:pPr marL="508000" lvl="1"/>
            <a:r>
              <a:rPr lang="en-US"/>
              <a:t>if (Equal) Calculate the next instruction’s address</a:t>
            </a:r>
          </a:p>
          <a:p>
            <a:pPr marL="965200" lvl="2"/>
            <a:r>
              <a:rPr lang="en-US"/>
              <a:t>PC  =  PC + 4 + ( SignExt(imm16) x 4 )</a:t>
            </a:r>
          </a:p>
          <a:p>
            <a:pPr marL="508000" lvl="1">
              <a:buFontTx/>
              <a:buNone/>
            </a:pPr>
            <a:r>
              <a:rPr lang="en-US"/>
              <a:t>	else</a:t>
            </a:r>
          </a:p>
          <a:p>
            <a:pPr marL="965200" lvl="2"/>
            <a:r>
              <a:rPr lang="en-US"/>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29951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7785100" cy="474663"/>
          </a:xfrm>
          <a:noFill/>
        </p:spPr>
        <p:txBody>
          <a:bodyPr/>
          <a:lstStyle/>
          <a:p>
            <a:r>
              <a:rPr lang="en-US" dirty="0" err="1"/>
              <a:t>Datapath</a:t>
            </a:r>
            <a:r>
              <a:rPr lang="en-US" dirty="0"/>
              <a:t> for Branch Operations</a:t>
            </a:r>
          </a:p>
        </p:txBody>
      </p:sp>
      <p:sp>
        <p:nvSpPr>
          <p:cNvPr id="13315" name="Rectangle 3"/>
          <p:cNvSpPr>
            <a:spLocks noGrp="1" noChangeArrowheads="1"/>
          </p:cNvSpPr>
          <p:nvPr>
            <p:ph type="body" idx="1"/>
          </p:nvPr>
        </p:nvSpPr>
        <p:spPr>
          <a:xfrm>
            <a:off x="381000" y="431805"/>
            <a:ext cx="8191500" cy="781050"/>
          </a:xfrm>
          <a:noFill/>
        </p:spPr>
        <p:txBody>
          <a:bodyPr/>
          <a:lstStyle/>
          <a:p>
            <a:pPr marL="0" indent="0">
              <a:lnSpc>
                <a:spcPct val="150000"/>
              </a:lnSpc>
              <a:spcBef>
                <a:spcPts val="968"/>
              </a:spcBef>
              <a:buNone/>
            </a:pPr>
            <a:r>
              <a:rPr lang="en-US" dirty="0" smtClean="0"/>
              <a:t>					</a:t>
            </a:r>
            <a:r>
              <a:rPr lang="en-US" dirty="0" err="1" smtClean="0"/>
              <a:t>beq</a:t>
            </a:r>
            <a:r>
              <a:rPr lang="en-US" dirty="0" smtClean="0"/>
              <a:t>    </a:t>
            </a:r>
            <a:r>
              <a:rPr lang="en-US" dirty="0" err="1"/>
              <a:t>rs</a:t>
            </a:r>
            <a:r>
              <a:rPr lang="en-US" dirty="0"/>
              <a:t>, </a:t>
            </a:r>
            <a:r>
              <a:rPr lang="en-US" dirty="0" err="1"/>
              <a:t>rt</a:t>
            </a:r>
            <a:r>
              <a:rPr lang="en-US" dirty="0"/>
              <a:t>, imm16		</a:t>
            </a:r>
            <a:br>
              <a:rPr lang="en-US" dirty="0"/>
            </a:br>
            <a:endParaRPr lang="en-US" dirty="0">
              <a:solidFill>
                <a:schemeClr val="accent1"/>
              </a:solidFill>
            </a:endParaRPr>
          </a:p>
          <a:p>
            <a:pPr marL="0" indent="0">
              <a:buNone/>
            </a:pPr>
            <a:r>
              <a:rPr lang="en-US" dirty="0" err="1" smtClean="0">
                <a:solidFill>
                  <a:schemeClr val="accent1"/>
                </a:solidFill>
              </a:rPr>
              <a:t>Datapath</a:t>
            </a:r>
            <a:r>
              <a:rPr lang="en-US" dirty="0" smtClean="0">
                <a:solidFill>
                  <a:schemeClr val="accent1"/>
                </a:solidFill>
              </a:rPr>
              <a:t> </a:t>
            </a:r>
            <a:r>
              <a:rPr lang="en-US" dirty="0">
                <a:solidFill>
                  <a:schemeClr val="accent1"/>
                </a:solidFill>
              </a:rPr>
              <a:t>generates condition </a:t>
            </a:r>
            <a:r>
              <a:rPr lang="en-US" dirty="0" smtClean="0">
                <a:solidFill>
                  <a:schemeClr val="accent1"/>
                </a:solidFill>
              </a:rPr>
              <a:t>(Equal</a:t>
            </a:r>
            <a:r>
              <a:rPr lang="en-US" dirty="0">
                <a:solidFill>
                  <a:schemeClr val="accent1"/>
                </a:solidFill>
              </a:rPr>
              <a:t>)</a:t>
            </a:r>
          </a:p>
        </p:txBody>
      </p:sp>
      <p:grpSp>
        <p:nvGrpSpPr>
          <p:cNvPr id="13316" name="Group 4"/>
          <p:cNvGrpSpPr>
            <a:grpSpLocks/>
          </p:cNvGrpSpPr>
          <p:nvPr/>
        </p:nvGrpSpPr>
        <p:grpSpPr bwMode="auto">
          <a:xfrm>
            <a:off x="1655763" y="1141419"/>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rgbClr val="DA1F28"/>
                </a:solidFill>
                <a:latin typeface="+mn-lt"/>
                <a:ea typeface="ＭＳ Ｐゴシック" charset="-128"/>
                <a:cs typeface="ＭＳ Ｐゴシック" charset="-128"/>
              </a:rPr>
              <a:t>Equal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196770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lstStyle/>
          <a:p>
            <a:pPr>
              <a:defRPr/>
            </a:pPr>
            <a:r>
              <a:rPr lang="en-US" sz="3600" i="1" dirty="0">
                <a:latin typeface="+mn-lt"/>
              </a:rPr>
              <a:t>Instruction Fetch Unit </a:t>
            </a:r>
            <a:r>
              <a:rPr lang="en-US" sz="3600" dirty="0" smtClean="0">
                <a:latin typeface="+mn-lt"/>
              </a:rPr>
              <a:t>including </a:t>
            </a:r>
            <a:r>
              <a:rPr lang="en-US" sz="3600" dirty="0">
                <a:latin typeface="+mn-lt"/>
              </a:rPr>
              <a:t>Branch</a:t>
            </a:r>
          </a:p>
        </p:txBody>
      </p:sp>
      <p:sp>
        <p:nvSpPr>
          <p:cNvPr id="36868" name="Rectangle 3"/>
          <p:cNvSpPr>
            <a:spLocks noGrp="1" noChangeArrowheads="1"/>
          </p:cNvSpPr>
          <p:nvPr>
            <p:ph type="body" idx="1"/>
          </p:nvPr>
        </p:nvSpPr>
        <p:spPr>
          <a:xfrm>
            <a:off x="381000" y="1303338"/>
            <a:ext cx="8191500" cy="600075"/>
          </a:xfrm>
        </p:spPr>
        <p:txBody>
          <a:bodyPr/>
          <a:lstStyle/>
          <a:p>
            <a:r>
              <a:rPr lang="en-US" sz="2400">
                <a:latin typeface="Calibri" charset="0"/>
                <a:ea typeface="ＭＳ Ｐゴシック" charset="0"/>
                <a:cs typeface="ＭＳ Ｐゴシック" charset="0"/>
              </a:rPr>
              <a:t>if  (Zero == 1)   then  PC = PC + 4 + SignExt[imm16]*4 ;  else  PC = PC + 4</a:t>
            </a:r>
          </a:p>
        </p:txBody>
      </p:sp>
      <p:grpSp>
        <p:nvGrpSpPr>
          <p:cNvPr id="36869"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6932"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36933"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36934"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2672662" name="Rectangle 22"/>
          <p:cNvSpPr>
            <a:spLocks noChangeArrowheads="1"/>
          </p:cNvSpPr>
          <p:nvPr/>
        </p:nvSpPr>
        <p:spPr bwMode="auto">
          <a:xfrm>
            <a:off x="4343400" y="3106738"/>
            <a:ext cx="4800600" cy="191928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63500" tIns="25400" rIns="63500" bIns="25400">
            <a:spAutoFit/>
          </a:bodyPr>
          <a:lstStyle/>
          <a:p>
            <a:pPr marL="203200" indent="-203200">
              <a:lnSpc>
                <a:spcPct val="75000"/>
              </a:lnSpc>
              <a:spcBef>
                <a:spcPct val="65000"/>
              </a:spcBef>
              <a:buSzPct val="100000"/>
              <a:buFont typeface="Times" charset="0"/>
              <a:buChar char="•"/>
            </a:pPr>
            <a:r>
              <a:rPr lang="en-US" sz="2800">
                <a:latin typeface="Calibri" charset="0"/>
              </a:rPr>
              <a:t>How to encode nPC_sel?</a:t>
            </a:r>
          </a:p>
          <a:p>
            <a:pPr marL="685800" lvl="1" indent="-190500">
              <a:lnSpc>
                <a:spcPct val="85000"/>
              </a:lnSpc>
              <a:spcBef>
                <a:spcPct val="40000"/>
              </a:spcBef>
              <a:buSzPct val="100000"/>
              <a:buFontTx/>
              <a:buChar char="•"/>
            </a:pPr>
            <a:r>
              <a:rPr lang="en-US" sz="2400">
                <a:latin typeface="Calibri" charset="0"/>
              </a:rPr>
              <a:t>Direct MUX select?</a:t>
            </a:r>
          </a:p>
          <a:p>
            <a:pPr marL="685800" lvl="1" indent="-190500">
              <a:lnSpc>
                <a:spcPct val="85000"/>
              </a:lnSpc>
              <a:spcBef>
                <a:spcPct val="40000"/>
              </a:spcBef>
              <a:buSzPct val="100000"/>
              <a:buFontTx/>
              <a:buChar char="•"/>
            </a:pPr>
            <a:r>
              <a:rPr lang="en-US" sz="2400">
                <a:latin typeface="Calibri" charset="0"/>
              </a:rPr>
              <a:t>Branch inst. / not branch inst.</a:t>
            </a:r>
          </a:p>
          <a:p>
            <a:pPr marL="203200" indent="-203200">
              <a:lnSpc>
                <a:spcPct val="75000"/>
              </a:lnSpc>
              <a:spcBef>
                <a:spcPct val="65000"/>
              </a:spcBef>
              <a:buSzPct val="100000"/>
              <a:buFont typeface="Times" charset="0"/>
              <a:buChar char="•"/>
            </a:pPr>
            <a:r>
              <a:rPr lang="en-US" sz="2800">
                <a:latin typeface="Calibri" charset="0"/>
              </a:rPr>
              <a:t>Let</a:t>
            </a:r>
            <a:r>
              <a:rPr lang="ja-JP" altLang="en-US" sz="2800">
                <a:latin typeface="Calibri" charset="0"/>
              </a:rPr>
              <a:t>’</a:t>
            </a:r>
            <a:r>
              <a:rPr lang="en-US" sz="2800">
                <a:latin typeface="Calibri" charset="0"/>
              </a:rPr>
              <a: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p:oleObj spid="_x0000_s14343" name="Worksheet" r:id="rId4" imgW="1651000" imgH="698500" progId="Excel.Sheet.8">
              <p:embed/>
            </p:oleObj>
          </a:graphicData>
        </a:graphic>
      </p:graphicFrame>
      <p:grpSp>
        <p:nvGrpSpPr>
          <p:cNvPr id="36871"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58429" name="Rectangle 27"/>
            <p:cNvSpPr>
              <a:spLocks noChangeArrowheads="1"/>
            </p:cNvSpPr>
            <p:nvPr/>
          </p:nvSpPr>
          <p:spPr bwMode="auto">
            <a:xfrm>
              <a:off x="2518" y="1108"/>
              <a:ext cx="583" cy="37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Inst</a:t>
              </a:r>
            </a:p>
            <a:p>
              <a:pPr algn="ctr">
                <a:defRPr/>
              </a:pPr>
              <a:r>
                <a:rPr lang="en-US" sz="1600" b="1">
                  <a:latin typeface="+mn-lt"/>
                  <a:ea typeface="ＭＳ Ｐゴシック" charset="-128"/>
                  <a:cs typeface="ＭＳ Ｐゴシック" charset="-128"/>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80" name="Rectangle 32"/>
          <p:cNvSpPr>
            <a:spLocks noChangeArrowheads="1"/>
          </p:cNvSpPr>
          <p:nvPr/>
        </p:nvSpPr>
        <p:spPr bwMode="auto">
          <a:xfrm>
            <a:off x="476250" y="2816225"/>
            <a:ext cx="713726" cy="366767"/>
          </a:xfrm>
          <a:prstGeom prst="rect">
            <a:avLst/>
          </a:prstGeom>
          <a:noFill/>
          <a:ln w="12700">
            <a:noFill/>
            <a:miter lim="800000"/>
            <a:headEnd/>
            <a:tailEnd/>
          </a:ln>
        </p:spPr>
        <p:txBody>
          <a:bodyPr wrap="none" lIns="90488" tIns="44450" rIns="90488" bIns="44450">
            <a:spAutoFit/>
          </a:bodyPr>
          <a:lstStyle/>
          <a:p>
            <a:r>
              <a:rPr lang="en-US" b="1" dirty="0" smtClean="0">
                <a:solidFill>
                  <a:schemeClr val="accent2"/>
                </a:solidFill>
                <a:latin typeface="Calibri" charset="0"/>
              </a:rPr>
              <a:t>Equal</a:t>
            </a:r>
            <a:endParaRPr lang="en-US" u="sng" dirty="0">
              <a:latin typeface="Calibri" charset="0"/>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spAutoFit/>
            </a:bodyPr>
            <a:lstStyle/>
            <a:p>
              <a:pPr>
                <a:spcBef>
                  <a:spcPct val="50000"/>
                </a:spcBef>
                <a:defRPr/>
              </a:pPr>
              <a:r>
                <a:rPr lang="en-US" sz="2400" dirty="0">
                  <a:latin typeface="+mn-lt"/>
                  <a:ea typeface="ＭＳ Ｐゴシック" charset="-128"/>
                  <a:cs typeface="ＭＳ Ｐゴシック" charset="-128"/>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36884"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MUX ctrl</a:t>
              </a:r>
            </a:p>
          </p:txBody>
        </p:sp>
      </p:grpSp>
      <p:grpSp>
        <p:nvGrpSpPr>
          <p:cNvPr id="36915" name="Group 78"/>
          <p:cNvGrpSpPr>
            <a:grpSpLocks/>
          </p:cNvGrpSpPr>
          <p:nvPr/>
        </p:nvGrpSpPr>
        <p:grpSpPr bwMode="auto">
          <a:xfrm>
            <a:off x="3270250" y="5727700"/>
            <a:ext cx="152400" cy="381000"/>
            <a:chOff x="2084917" y="5338763"/>
            <a:chExt cx="152400" cy="381000"/>
          </a:xfrm>
        </p:grpSpPr>
        <p:grpSp>
          <p:nvGrpSpPr>
            <p:cNvPr id="36916" name="Group 135"/>
            <p:cNvGrpSpPr>
              <a:grpSpLocks/>
            </p:cNvGrpSpPr>
            <p:nvPr/>
          </p:nvGrpSpPr>
          <p:grpSpPr bwMode="auto">
            <a:xfrm rot="-5400000">
              <a:off x="2084917" y="5338763"/>
              <a:ext cx="152400" cy="152400"/>
              <a:chOff x="7143750" y="6113463"/>
              <a:chExt cx="152400" cy="152400"/>
            </a:xfrm>
          </p:grpSpPr>
          <p:sp>
            <p:nvSpPr>
              <p:cNvPr id="8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8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023332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6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7266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allAtOnce"/>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14802"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smtClean="0">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647573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3710"/>
            <a:ext cx="8229600" cy="1143000"/>
          </a:xfrm>
        </p:spPr>
        <p:txBody>
          <a:bodyPr/>
          <a:lstStyle/>
          <a:p>
            <a:r>
              <a:rPr lang="en-US" sz="4000" dirty="0" err="1" smtClean="0">
                <a:latin typeface="Calibri" charset="0"/>
                <a:ea typeface="ＭＳ Ｐゴシック" charset="0"/>
                <a:cs typeface="ＭＳ Ｐゴシック" charset="0"/>
              </a:rPr>
              <a:t>Datapath</a:t>
            </a:r>
            <a:r>
              <a:rPr lang="en-US" sz="4000" dirty="0" smtClean="0">
                <a:latin typeface="Calibri" charset="0"/>
                <a:ea typeface="ＭＳ Ｐゴシック" charset="0"/>
                <a:cs typeface="ＭＳ Ｐゴシック" charset="0"/>
              </a:rPr>
              <a:t> </a:t>
            </a:r>
            <a:r>
              <a:rPr lang="en-US" sz="4000" dirty="0">
                <a:latin typeface="Calibri" charset="0"/>
                <a:ea typeface="ＭＳ Ｐゴシック" charset="0"/>
                <a:cs typeface="ＭＳ Ｐゴシック" charset="0"/>
              </a:rPr>
              <a:t>Control Signals</a:t>
            </a:r>
          </a:p>
        </p:txBody>
      </p:sp>
      <p:sp>
        <p:nvSpPr>
          <p:cNvPr id="79875" name="Rectangle 3"/>
          <p:cNvSpPr>
            <a:spLocks noGrp="1" noChangeArrowheads="1"/>
          </p:cNvSpPr>
          <p:nvPr>
            <p:ph sz="half" idx="1"/>
          </p:nvPr>
        </p:nvSpPr>
        <p:spPr>
          <a:xfrm>
            <a:off x="457200" y="953036"/>
            <a:ext cx="4038600" cy="1512887"/>
          </a:xfrm>
        </p:spPr>
        <p:txBody>
          <a:bodyPr/>
          <a:lstStyle/>
          <a:p>
            <a:pPr>
              <a:spcBef>
                <a:spcPct val="0"/>
              </a:spcBef>
              <a:tabLst>
                <a:tab pos="1600200" algn="l"/>
              </a:tabLst>
            </a:pPr>
            <a:r>
              <a:rPr lang="en-US" sz="2000" dirty="0" err="1">
                <a:latin typeface="Calibri" charset="0"/>
                <a:ea typeface="ＭＳ Ｐゴシック" charset="0"/>
                <a:cs typeface="ＭＳ Ｐゴシック" charset="0"/>
              </a:rPr>
              <a:t>ExtOp</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zero</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sign</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ALUsrc</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regB</a:t>
            </a:r>
            <a:r>
              <a:rPr lang="en-US" sz="2000" dirty="0">
                <a:latin typeface="Calibri" charset="0"/>
                <a:ea typeface="ＭＳ Ｐゴシック" charset="0"/>
                <a:cs typeface="ＭＳ Ｐゴシック" charset="0"/>
              </a:rPr>
              <a:t>; </a:t>
            </a:r>
            <a:br>
              <a:rPr lang="en-US" sz="2000" dirty="0">
                <a:latin typeface="Calibri" charset="0"/>
                <a:ea typeface="ＭＳ Ｐゴシック" charset="0"/>
                <a:cs typeface="ＭＳ Ｐゴシック" charset="0"/>
              </a:rPr>
            </a:b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immed</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ALUctr</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ADD</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SUB</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OR</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p:txBody>
      </p:sp>
      <p:sp>
        <p:nvSpPr>
          <p:cNvPr id="105" name="Content Placeholder 104"/>
          <p:cNvSpPr>
            <a:spLocks noGrp="1"/>
          </p:cNvSpPr>
          <p:nvPr>
            <p:ph sz="half" idx="2"/>
          </p:nvPr>
        </p:nvSpPr>
        <p:spPr>
          <a:xfrm>
            <a:off x="4648200" y="953036"/>
            <a:ext cx="4038600" cy="1528762"/>
          </a:xfrm>
        </p:spPr>
        <p:txBody>
          <a:bodyPr/>
          <a:lstStyle/>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memory</a:t>
            </a: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MemtoReg</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ALU;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Mem</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RegDst</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rt</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rd</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register</a:t>
            </a:r>
          </a:p>
          <a:p>
            <a:pPr marL="203200" indent="-203200">
              <a:tabLst>
                <a:tab pos="1600200" algn="l"/>
              </a:tabLst>
            </a:pPr>
            <a:endParaRPr lang="en-US" dirty="0">
              <a:latin typeface="Calibri" charset="0"/>
              <a:ea typeface="ＭＳ Ｐゴシック" charset="0"/>
              <a:cs typeface="ＭＳ Ｐゴシック" charset="0"/>
            </a:endParaRPr>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spAutoFit/>
          </a:bodyPr>
          <a:lstStyle/>
          <a:p>
            <a:pPr>
              <a:defRPr/>
            </a:pPr>
            <a:r>
              <a:rPr lang="en-US" sz="2000" u="sng" dirty="0" err="1">
                <a:latin typeface="+mn-lt"/>
                <a:ea typeface="ＭＳ Ｐゴシック" charset="-128"/>
                <a:cs typeface="ＭＳ Ｐゴシック" charset="-128"/>
              </a:rPr>
              <a:t>ALUctr</a:t>
            </a:r>
            <a:endParaRPr lang="en-US" sz="2000" u="sng" dirty="0">
              <a:latin typeface="+mn-lt"/>
              <a:ea typeface="ＭＳ Ｐゴシック" charset="-128"/>
              <a:cs typeface="ＭＳ Ｐゴシック" charset="-128"/>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RegWr</a:t>
            </a:r>
            <a:endParaRPr lang="en-US" sz="2000" u="sng" dirty="0">
              <a:latin typeface="+mn-lt"/>
              <a:ea typeface="ＭＳ Ｐゴシック" charset="-128"/>
              <a:cs typeface="ＭＳ Ｐゴシック" charset="-128"/>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busB</a:t>
            </a:r>
            <a:endParaRPr lang="en-US" sz="2000" dirty="0">
              <a:latin typeface="+mn-lt"/>
              <a:ea typeface="ＭＳ Ｐゴシック" charset="-128"/>
              <a:cs typeface="ＭＳ Ｐゴシック" charset="-128"/>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endParaRPr lang="en-US" sz="2000" u="sng" dirty="0">
              <a:latin typeface="+mn-lt"/>
              <a:ea typeface="ＭＳ Ｐゴシック" charset="-128"/>
              <a:cs typeface="ＭＳ Ｐゴシック" charset="-128"/>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a:t>
            </a: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MemWr</a:t>
            </a:r>
            <a:endParaRPr lang="en-US" sz="2000" u="sng" dirty="0">
              <a:latin typeface="+mn-lt"/>
              <a:ea typeface="ＭＳ Ｐゴシック" charset="-128"/>
              <a:cs typeface="ＭＳ Ｐゴシック" charset="-128"/>
            </a:endParaRPr>
          </a:p>
        </p:txBody>
      </p:sp>
      <p:grpSp>
        <p:nvGrpSpPr>
          <p:cNvPr id="79924"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26"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79927"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dirty="0">
                <a:latin typeface="+mn-lt"/>
                <a:ea typeface="ＭＳ Ｐゴシック" charset="-128"/>
                <a:cs typeface="ＭＳ Ｐゴシック" charset="-128"/>
              </a:rPr>
              <a:t>Data</a:t>
            </a:r>
          </a:p>
          <a:p>
            <a:pPr algn="ctr">
              <a:lnSpc>
                <a:spcPct val="80000"/>
              </a:lnSpc>
              <a:defRPr/>
            </a:pPr>
            <a:r>
              <a:rPr lang="en-US" sz="2000" b="1" dirty="0">
                <a:latin typeface="+mn-lt"/>
                <a:ea typeface="ＭＳ Ｐゴシック" charset="-128"/>
                <a:cs typeface="ＭＳ Ｐゴシック" charset="-128"/>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65" name="Group 135"/>
          <p:cNvGrpSpPr>
            <a:grpSpLocks/>
          </p:cNvGrpSpPr>
          <p:nvPr/>
        </p:nvGrpSpPr>
        <p:grpSpPr bwMode="auto">
          <a:xfrm>
            <a:off x="66674" y="3059113"/>
            <a:ext cx="2723683" cy="3857625"/>
            <a:chOff x="3031102" y="2811463"/>
            <a:chExt cx="2723036"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clk</a:t>
              </a:r>
              <a:endParaRPr lang="en-US" sz="1600" dirty="0">
                <a:latin typeface="+mn-lt"/>
                <a:ea typeface="ＭＳ Ｐゴシック" charset="-128"/>
                <a:cs typeface="ＭＳ Ｐゴシック" charset="-128"/>
              </a:endParaRPr>
            </a:p>
          </p:txBody>
        </p:sp>
        <p:grpSp>
          <p:nvGrpSpPr>
            <p:cNvPr id="79968"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4</a:t>
              </a:r>
            </a:p>
          </p:txBody>
        </p:sp>
        <p:sp>
          <p:nvSpPr>
            <p:cNvPr id="114" name="Rectangle 13"/>
            <p:cNvSpPr>
              <a:spLocks noChangeArrowheads="1"/>
            </p:cNvSpPr>
            <p:nvPr/>
          </p:nvSpPr>
          <p:spPr bwMode="auto">
            <a:xfrm>
              <a:off x="4223032" y="3255931"/>
              <a:ext cx="1531106" cy="335965"/>
            </a:xfrm>
            <a:prstGeom prst="rect">
              <a:avLst/>
            </a:prstGeom>
            <a:noFill/>
            <a:ln w="12700">
              <a:noFill/>
              <a:miter lim="800000"/>
              <a:headEnd/>
              <a:tailEnd/>
            </a:ln>
          </p:spPr>
          <p:txBody>
            <a:bodyPr wrap="none" lIns="90488" tIns="44450" rIns="90488" bIns="44450">
              <a:spAutoFit/>
            </a:bodyPr>
            <a:lstStyle/>
            <a:p>
              <a:pPr>
                <a:defRPr/>
              </a:pPr>
              <a:r>
                <a:rPr lang="en-US" sz="1600" u="sng" dirty="0" err="1" smtClean="0">
                  <a:latin typeface="+mn-lt"/>
                  <a:ea typeface="ＭＳ Ｐゴシック" charset="-128"/>
                  <a:cs typeface="ＭＳ Ｐゴシック" charset="-128"/>
                </a:rPr>
                <a:t>nPC_sel</a:t>
              </a:r>
              <a:r>
                <a:rPr lang="en-US" sz="1600" u="sng" dirty="0" smtClean="0">
                  <a:latin typeface="+mn-lt"/>
                  <a:ea typeface="ＭＳ Ｐゴシック" charset="-128"/>
                  <a:cs typeface="ＭＳ Ｐゴシック" charset="-128"/>
                </a:rPr>
                <a:t> &amp; Equal</a:t>
              </a:r>
              <a:endParaRPr lang="en-US" sz="1600" u="sng" dirty="0">
                <a:latin typeface="+mn-lt"/>
                <a:ea typeface="ＭＳ Ｐゴシック" charset="-128"/>
                <a:cs typeface="ＭＳ Ｐゴシック" charset="-128"/>
              </a:endParaRP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spAutoFit/>
            </a:bodyPr>
            <a:lstStyle/>
            <a:p>
              <a:pPr>
                <a:defRPr/>
              </a:pPr>
              <a:r>
                <a:rPr lang="en-US" sz="1600" dirty="0">
                  <a:latin typeface="+mn-lt"/>
                  <a:ea typeface="ＭＳ Ｐゴシック" charset="-128"/>
                  <a:cs typeface="ＭＳ Ｐゴシック" charset="-128"/>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993240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Given Datapath: RTL </a:t>
            </a:r>
            <a:r>
              <a:rPr lang="en-US">
                <a:latin typeface="Calibri" charset="0"/>
                <a:ea typeface="ＭＳ Ｐゴシック" charset="0"/>
                <a:cs typeface="ＭＳ Ｐゴシック" charset="0"/>
                <a:sym typeface="Wingdings" charset="0"/>
              </a:rPr>
              <a:t></a:t>
            </a:r>
            <a:r>
              <a:rPr lang="en-US">
                <a:latin typeface="Calibri" charset="0"/>
                <a:ea typeface="ＭＳ Ｐゴシック" charset="0"/>
                <a:cs typeface="ＭＳ Ｐゴシック" charset="0"/>
              </a:rPr>
              <a:t> Control</a:t>
            </a:r>
          </a:p>
        </p:txBody>
      </p:sp>
      <p:sp>
        <p:nvSpPr>
          <p:cNvPr id="60419" name="Rectangle 3"/>
          <p:cNvSpPr>
            <a:spLocks noChangeArrowheads="1"/>
          </p:cNvSpPr>
          <p:nvPr/>
        </p:nvSpPr>
        <p:spPr bwMode="auto">
          <a:xfrm>
            <a:off x="4522788" y="4191000"/>
            <a:ext cx="835025" cy="33337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ALUctr</a:t>
            </a:r>
          </a:p>
        </p:txBody>
      </p:sp>
      <p:sp>
        <p:nvSpPr>
          <p:cNvPr id="60420" name="Rectangle 4"/>
          <p:cNvSpPr>
            <a:spLocks noChangeArrowheads="1"/>
          </p:cNvSpPr>
          <p:nvPr/>
        </p:nvSpPr>
        <p:spPr bwMode="auto">
          <a:xfrm>
            <a:off x="2525713" y="4191000"/>
            <a:ext cx="7905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RegDst</a:t>
            </a:r>
          </a:p>
        </p:txBody>
      </p:sp>
      <p:sp>
        <p:nvSpPr>
          <p:cNvPr id="60421" name="Rectangle 5"/>
          <p:cNvSpPr>
            <a:spLocks noChangeArrowheads="1"/>
          </p:cNvSpPr>
          <p:nvPr/>
        </p:nvSpPr>
        <p:spPr bwMode="auto">
          <a:xfrm>
            <a:off x="3783013" y="4189413"/>
            <a:ext cx="773112"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ALUSrc</a:t>
            </a:r>
          </a:p>
        </p:txBody>
      </p:sp>
      <p:sp>
        <p:nvSpPr>
          <p:cNvPr id="60422" name="Rectangle 6"/>
          <p:cNvSpPr>
            <a:spLocks noChangeArrowheads="1"/>
          </p:cNvSpPr>
          <p:nvPr/>
        </p:nvSpPr>
        <p:spPr bwMode="auto">
          <a:xfrm>
            <a:off x="3198813" y="4191000"/>
            <a:ext cx="7112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ExtOp</a:t>
            </a:r>
          </a:p>
        </p:txBody>
      </p:sp>
      <p:sp>
        <p:nvSpPr>
          <p:cNvPr id="60423" name="Rectangle 7"/>
          <p:cNvSpPr>
            <a:spLocks noChangeArrowheads="1"/>
          </p:cNvSpPr>
          <p:nvPr/>
        </p:nvSpPr>
        <p:spPr bwMode="auto">
          <a:xfrm>
            <a:off x="6107113" y="4191000"/>
            <a:ext cx="10953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MemtoReg</a:t>
            </a:r>
          </a:p>
        </p:txBody>
      </p:sp>
      <p:sp>
        <p:nvSpPr>
          <p:cNvPr id="60424" name="Rectangle 8"/>
          <p:cNvSpPr>
            <a:spLocks noChangeArrowheads="1"/>
          </p:cNvSpPr>
          <p:nvPr/>
        </p:nvSpPr>
        <p:spPr bwMode="auto">
          <a:xfrm>
            <a:off x="5281613" y="4191000"/>
            <a:ext cx="8699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1" name="Rectangle 25"/>
          <p:cNvSpPr>
            <a:spLocks noChangeArrowheads="1"/>
          </p:cNvSpPr>
          <p:nvPr/>
        </p:nvSpPr>
        <p:spPr bwMode="auto">
          <a:xfrm>
            <a:off x="1217613" y="2289175"/>
            <a:ext cx="496887" cy="333375"/>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60442" name="Rectangle 26"/>
          <p:cNvSpPr>
            <a:spLocks noChangeArrowheads="1"/>
          </p:cNvSpPr>
          <p:nvPr/>
        </p:nvSpPr>
        <p:spPr bwMode="auto">
          <a:xfrm>
            <a:off x="1000125" y="1752600"/>
            <a:ext cx="925513" cy="577850"/>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DATA PATH</a:t>
            </a:r>
          </a:p>
        </p:txBody>
      </p:sp>
      <p:sp>
        <p:nvSpPr>
          <p:cNvPr id="60445" name="Line 29"/>
          <p:cNvSpPr>
            <a:spLocks noChangeShapeType="1"/>
          </p:cNvSpPr>
          <p:nvPr/>
        </p:nvSpPr>
        <p:spPr bwMode="auto">
          <a:xfrm>
            <a:off x="15367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6" name="Line 30"/>
          <p:cNvSpPr>
            <a:spLocks noChangeShapeType="1"/>
          </p:cNvSpPr>
          <p:nvPr/>
        </p:nvSpPr>
        <p:spPr bwMode="auto">
          <a:xfrm>
            <a:off x="278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9" name="Line 33"/>
          <p:cNvSpPr>
            <a:spLocks noChangeShapeType="1"/>
          </p:cNvSpPr>
          <p:nvPr/>
        </p:nvSpPr>
        <p:spPr bwMode="auto">
          <a:xfrm>
            <a:off x="4699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0" name="Line 34"/>
          <p:cNvSpPr>
            <a:spLocks noChangeShapeType="1"/>
          </p:cNvSpPr>
          <p:nvPr/>
        </p:nvSpPr>
        <p:spPr bwMode="auto">
          <a:xfrm>
            <a:off x="5461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1" name="Line 35"/>
          <p:cNvSpPr>
            <a:spLocks noChangeShapeType="1"/>
          </p:cNvSpPr>
          <p:nvPr/>
        </p:nvSpPr>
        <p:spPr bwMode="auto">
          <a:xfrm>
            <a:off x="659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spAutoFit/>
          </a:bodyPr>
          <a:lstStyle/>
          <a:p>
            <a:pPr>
              <a:defRPr/>
            </a:pPr>
            <a:r>
              <a:rPr lang="en-US" sz="2400" b="1">
                <a:latin typeface="+mn-lt"/>
                <a:ea typeface="ＭＳ Ｐゴシック" charset="-128"/>
                <a:cs typeface="ＭＳ Ｐゴシック" charset="-128"/>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Fun</a:t>
            </a:r>
          </a:p>
        </p:txBody>
      </p:sp>
      <p:sp>
        <p:nvSpPr>
          <p:cNvPr id="60459" name="Rectangle 43"/>
          <p:cNvSpPr>
            <a:spLocks noChangeArrowheads="1"/>
          </p:cNvSpPr>
          <p:nvPr/>
        </p:nvSpPr>
        <p:spPr bwMode="auto">
          <a:xfrm>
            <a:off x="1901825" y="4189413"/>
            <a:ext cx="73660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RegWr</a:t>
            </a:r>
          </a:p>
        </p:txBody>
      </p:sp>
      <p:sp>
        <p:nvSpPr>
          <p:cNvPr id="60460" name="Line 44"/>
          <p:cNvSpPr>
            <a:spLocks noChangeShapeType="1"/>
          </p:cNvSpPr>
          <p:nvPr/>
        </p:nvSpPr>
        <p:spPr bwMode="auto">
          <a:xfrm>
            <a:off x="22606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&lt;26:31&gt;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03482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RTL: The </a:t>
            </a:r>
            <a:r>
              <a:rPr lang="en-US">
                <a:latin typeface="Courier"/>
                <a:ea typeface="ＭＳ Ｐゴシック" charset="0"/>
                <a:cs typeface="ＭＳ Ｐゴシック" charset="0"/>
              </a:rPr>
              <a:t>Add</a:t>
            </a:r>
            <a:r>
              <a:rPr lang="en-US">
                <a:latin typeface="Calibri" charset="0"/>
                <a:ea typeface="ＭＳ Ｐゴシック" charset="0"/>
                <a:cs typeface="ＭＳ Ｐゴシック" charset="0"/>
              </a:rPr>
              <a:t> Instruction</a:t>
            </a:r>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a:solidFill>
                  <a:schemeClr val="accent2"/>
                </a:solidFill>
                <a:latin typeface="Courier" charset="0"/>
                <a:ea typeface="ＭＳ Ｐゴシック" charset="0"/>
                <a:cs typeface="ＭＳ Ｐゴシック" charset="0"/>
              </a:rPr>
              <a:t>add rd, rs, rt</a:t>
            </a:r>
            <a:endParaRPr lang="en-US">
              <a:latin typeface="Calibri" charset="0"/>
              <a:ea typeface="ＭＳ Ｐゴシック" charset="0"/>
              <a:cs typeface="ＭＳ Ｐゴシック" charset="0"/>
            </a:endParaRPr>
          </a:p>
          <a:p>
            <a:pPr lvl="1"/>
            <a:r>
              <a:rPr lang="en-US">
                <a:latin typeface="Calibri" charset="0"/>
                <a:ea typeface="ＭＳ Ｐゴシック" charset="0"/>
              </a:rPr>
              <a:t>MEM[PC]		Fetch the instruction from memory</a:t>
            </a:r>
          </a:p>
          <a:p>
            <a:pPr lvl="1"/>
            <a:r>
              <a:rPr lang="en-US">
                <a:latin typeface="Calibri" charset="0"/>
                <a:ea typeface="ＭＳ Ｐゴシック" charset="0"/>
              </a:rPr>
              <a:t>R[rd] = R[rs] + R[rt]	The actual operation</a:t>
            </a:r>
          </a:p>
          <a:p>
            <a:pPr lvl="1"/>
            <a:r>
              <a:rPr lang="en-US">
                <a:latin typeface="Calibri" charset="0"/>
                <a:ea typeface="ＭＳ Ｐゴシック" charset="0"/>
              </a:rPr>
              <a:t>PC = PC + 4	Calculate the next 	instruction</a:t>
            </a:r>
            <a:r>
              <a:rPr lang="ja-JP" altLang="en-US">
                <a:latin typeface="Calibri" charset="0"/>
                <a:ea typeface="ＭＳ Ｐゴシック" charset="0"/>
              </a:rPr>
              <a:t>’</a:t>
            </a:r>
            <a:r>
              <a:rPr lang="en-US">
                <a:latin typeface="Calibri" charset="0"/>
                <a:ea typeface="ＭＳ Ｐゴシック" charset="0"/>
              </a:rPr>
              <a:t>s  address</a:t>
            </a:r>
          </a:p>
        </p:txBody>
      </p:sp>
      <p:grpSp>
        <p:nvGrpSpPr>
          <p:cNvPr id="63495"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3497"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3498"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3499"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3500"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3501"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3502"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nvGrpSpPr>
            <p:cNvPr id="63503"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6804879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lstStyle/>
          <a:p>
            <a:r>
              <a:rPr lang="en-US" sz="3600">
                <a:latin typeface="Calibri" charset="0"/>
                <a:ea typeface="ＭＳ Ｐゴシック" charset="0"/>
                <a:cs typeface="ＭＳ Ｐゴシック" charset="0"/>
              </a:rPr>
              <a:t>Instruction Fetch Unit at the Beginning of </a:t>
            </a:r>
            <a:r>
              <a:rPr lang="en-US" sz="3600">
                <a:latin typeface="Courier"/>
                <a:ea typeface="ＭＳ Ｐゴシック" charset="0"/>
                <a:cs typeface="ＭＳ Ｐゴシック" charset="0"/>
              </a:rPr>
              <a:t>Add</a:t>
            </a:r>
          </a:p>
        </p:txBody>
      </p:sp>
      <p:sp>
        <p:nvSpPr>
          <p:cNvPr id="65539" name="Rectangle 3"/>
          <p:cNvSpPr>
            <a:spLocks noGrp="1" noChangeArrowheads="1"/>
          </p:cNvSpPr>
          <p:nvPr>
            <p:ph type="body" idx="1"/>
          </p:nvPr>
        </p:nvSpPr>
        <p:spPr>
          <a:xfrm>
            <a:off x="287338" y="591608"/>
            <a:ext cx="8318500" cy="1550988"/>
          </a:xfrm>
        </p:spPr>
        <p:txBody>
          <a:bodyPr/>
          <a:lstStyle/>
          <a:p>
            <a:pPr>
              <a:spcBef>
                <a:spcPct val="30000"/>
              </a:spcBef>
            </a:pPr>
            <a:r>
              <a:rPr lang="en-US" dirty="0">
                <a:latin typeface="Calibri" charset="0"/>
                <a:ea typeface="ＭＳ Ｐゴシック" charset="0"/>
                <a:cs typeface="ＭＳ Ｐゴシック" charset="0"/>
              </a:rPr>
              <a:t>Fetch the instruction from Instruction memory: Instruction  =  MEM[PC]</a:t>
            </a:r>
          </a:p>
          <a:p>
            <a:pPr lvl="1">
              <a:lnSpc>
                <a:spcPct val="75000"/>
              </a:lnSpc>
              <a:spcBef>
                <a:spcPct val="30000"/>
              </a:spcBef>
            </a:pPr>
            <a:r>
              <a:rPr lang="en-US" dirty="0">
                <a:latin typeface="Calibri" charset="0"/>
                <a:ea typeface="ＭＳ Ｐゴシック" charset="0"/>
              </a:rPr>
              <a:t>same for </a:t>
            </a:r>
            <a:br>
              <a:rPr lang="en-US" dirty="0">
                <a:latin typeface="Calibri" charset="0"/>
                <a:ea typeface="ＭＳ Ｐゴシック" charset="0"/>
              </a:rPr>
            </a:br>
            <a:r>
              <a:rPr lang="en-US" dirty="0">
                <a:latin typeface="Calibri" charset="0"/>
                <a:ea typeface="ＭＳ Ｐゴシック" charset="0"/>
              </a:rPr>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5542" name="Group 6"/>
          <p:cNvGrpSpPr>
            <a:grpSpLocks/>
          </p:cNvGrpSpPr>
          <p:nvPr/>
        </p:nvGrpSpPr>
        <p:grpSpPr bwMode="auto">
          <a:xfrm>
            <a:off x="5026025" y="3694113"/>
            <a:ext cx="354013" cy="1271587"/>
            <a:chOff x="1324" y="2335"/>
            <a:chExt cx="223" cy="801"/>
          </a:xfrm>
        </p:grpSpPr>
        <p:sp>
          <p:nvSpPr>
            <p:cNvPr id="32806"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8"/>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32808" name="Rectangle 9"/>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32809"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a:t>
            </a:r>
          </a:p>
          <a:p>
            <a:pPr algn="ctr">
              <a:defRPr/>
            </a:pPr>
            <a:r>
              <a:rPr lang="en-US" sz="2000" b="1">
                <a:latin typeface="+mn-lt"/>
                <a:ea typeface="ＭＳ Ｐゴシック" charset="-128"/>
                <a:cs typeface="ＭＳ Ｐゴシック" charset="-128"/>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014051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47"/>
          <p:cNvSpPr txBox="1">
            <a:spLocks/>
          </p:cNvSpPr>
          <p:nvPr/>
        </p:nvSpPr>
        <p:spPr>
          <a:xfrm>
            <a:off x="350760" y="308431"/>
            <a:ext cx="8478764" cy="6858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all" spc="0" normalizeH="0" baseline="0" noProof="0" dirty="0" smtClean="0">
                <a:ln>
                  <a:noFill/>
                </a:ln>
                <a:solidFill>
                  <a:srgbClr val="FF0000"/>
                </a:solidFill>
                <a:effectLst>
                  <a:reflection blurRad="12700" stA="34000" endA="740" endPos="53000" dir="5400000" sy="-100000" algn="bl" rotWithShape="0"/>
                </a:effectLst>
                <a:uLnTx/>
                <a:uFillTx/>
                <a:latin typeface="18 VAG Rounded Bold   07390"/>
                <a:ea typeface="ＭＳ Ｐゴシック" charset="-128"/>
                <a:cs typeface="AppleGaramond Bd"/>
              </a:rPr>
              <a:t>9 problems with big data!</a:t>
            </a:r>
            <a:endParaRPr kumimoji="0" lang="en-US" sz="4800" b="1" i="0" u="none" strike="noStrike" kern="1200" cap="all" spc="0" normalizeH="0" baseline="0" noProof="0" dirty="0">
              <a:ln>
                <a:noFill/>
              </a:ln>
              <a:solidFill>
                <a:srgbClr val="FF0000"/>
              </a:solidFill>
              <a:effectLst>
                <a:reflection blurRad="12700" stA="34000" endA="740" endPos="53000" dir="5400000" sy="-100000" algn="bl" rotWithShape="0"/>
              </a:effectLst>
              <a:uLnTx/>
              <a:uFillTx/>
              <a:latin typeface="18 VAG Rounded Bold   07390"/>
              <a:ea typeface="+mj-ea"/>
              <a:cs typeface="+mj-cs"/>
            </a:endParaRPr>
          </a:p>
        </p:txBody>
      </p:sp>
      <p:sp>
        <p:nvSpPr>
          <p:cNvPr id="12" name="Subtitle 48"/>
          <p:cNvSpPr txBox="1">
            <a:spLocks/>
          </p:cNvSpPr>
          <p:nvPr/>
        </p:nvSpPr>
        <p:spPr bwMode="auto">
          <a:xfrm>
            <a:off x="314476" y="1667930"/>
            <a:ext cx="3350382" cy="2362200"/>
          </a:xfrm>
          <a:prstGeom prst="rect">
            <a:avLst/>
          </a:prstGeom>
          <a:noFill/>
          <a:ln w="9525">
            <a:noFill/>
            <a:miter lim="800000"/>
            <a:headEnd/>
            <a:tailEnd/>
          </a:ln>
        </p:spPr>
        <p:txBody>
          <a:bodyPr vert="horz" wrap="square" lIns="100584"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
                <a:schemeClr val="tx2"/>
              </a:buClr>
              <a:buSzPct val="95000"/>
              <a:buFont typeface="Wingdings" pitchFamily="-65" charset="2"/>
              <a:buNone/>
              <a:tabLst/>
              <a:defRPr/>
            </a:pPr>
            <a:r>
              <a:rPr kumimoji="0" lang="en-US" sz="2800" b="0" i="0" u="none" strike="noStrike" kern="1200" cap="none" spc="0" normalizeH="0" baseline="0" noProof="0" dirty="0" smtClean="0">
                <a:ln>
                  <a:noFill/>
                </a:ln>
                <a:solidFill>
                  <a:schemeClr val="tx1"/>
                </a:solidFill>
                <a:effectLst/>
                <a:uLnTx/>
                <a:uFillTx/>
                <a:latin typeface="18 VAG Rounded Bold   07390"/>
                <a:ea typeface="ＭＳ Ｐゴシック" pitchFamily="-65" charset="-128"/>
                <a:cs typeface="ＭＳ Ｐゴシック" pitchFamily="-65" charset="-128"/>
              </a:rPr>
              <a:t>In a refreshing NY Times Op-Ed, Gary Marcus and Ernest Davis tell us that Big Data is useful, but often overhyped as the panacea.  Great as a tool, but keep in perspective!</a:t>
            </a:r>
            <a:endParaRPr kumimoji="0" lang="en-US" sz="2800" b="0" i="1" u="none" strike="noStrike" kern="1200" cap="none" spc="0" normalizeH="0" baseline="30000" noProof="0" dirty="0" smtClean="0">
              <a:ln>
                <a:noFill/>
              </a:ln>
              <a:solidFill>
                <a:schemeClr val="accent4"/>
              </a:solidFill>
              <a:effectLst/>
              <a:uLnTx/>
              <a:uFillTx/>
              <a:latin typeface="18 VAG Rounded Bold   07390"/>
              <a:ea typeface="ＭＳ Ｐゴシック" pitchFamily="-65" charset="-128"/>
              <a:cs typeface="ＭＳ Ｐゴシック" pitchFamily="-65" charset="-128"/>
            </a:endParaRPr>
          </a:p>
        </p:txBody>
      </p:sp>
      <p:sp>
        <p:nvSpPr>
          <p:cNvPr id="13" name="Subtitle 48"/>
          <p:cNvSpPr txBox="1">
            <a:spLocks/>
          </p:cNvSpPr>
          <p:nvPr/>
        </p:nvSpPr>
        <p:spPr bwMode="auto">
          <a:xfrm>
            <a:off x="0" y="6553200"/>
            <a:ext cx="9144000" cy="304800"/>
          </a:xfrm>
          <a:prstGeom prst="rect">
            <a:avLst/>
          </a:prstGeom>
          <a:noFill/>
          <a:ln w="9525">
            <a:noFill/>
            <a:miter lim="800000"/>
            <a:headEnd/>
            <a:tailEnd/>
          </a:ln>
        </p:spPr>
        <p:txBody>
          <a:bodyPr lIns="100584">
            <a:prstTxWarp prst="textNoShape">
              <a:avLst/>
            </a:prstTxWarp>
          </a:bodyPr>
          <a:lstStyle/>
          <a:p>
            <a:pPr algn="ctr"/>
            <a:r>
              <a:rPr lang="en-US" sz="1500" b="1" dirty="0" smtClean="0">
                <a:latin typeface="Courier"/>
                <a:cs typeface="Courier"/>
              </a:rPr>
              <a:t>www.nytimes.com/2014/04/07/opinion/eight-no-nine-problems-with-big-data.html</a:t>
            </a:r>
          </a:p>
        </p:txBody>
      </p:sp>
      <p:sp>
        <p:nvSpPr>
          <p:cNvPr id="14" name="TextBox 13"/>
          <p:cNvSpPr txBox="1"/>
          <p:nvPr/>
        </p:nvSpPr>
        <p:spPr>
          <a:xfrm>
            <a:off x="6076539" y="4107323"/>
            <a:ext cx="2797414" cy="261610"/>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100" dirty="0" smtClean="0">
                <a:solidFill>
                  <a:schemeClr val="accent4"/>
                </a:solidFill>
                <a:latin typeface="Vagrounded"/>
                <a:cs typeface="Vagrounded"/>
              </a:rPr>
              <a:t>(Image Credit: New York Times)</a:t>
            </a:r>
            <a:endParaRPr lang="en-US" sz="1100" b="1" dirty="0">
              <a:solidFill>
                <a:schemeClr val="accent4"/>
              </a:solidFill>
              <a:latin typeface="Vagrounded"/>
              <a:cs typeface="Vagrounded"/>
            </a:endParaRPr>
          </a:p>
        </p:txBody>
      </p:sp>
      <p:pic>
        <p:nvPicPr>
          <p:cNvPr id="15" name="Picture 14"/>
          <p:cNvPicPr>
            <a:picLocks noChangeAspect="1"/>
          </p:cNvPicPr>
          <p:nvPr/>
        </p:nvPicPr>
        <p:blipFill>
          <a:blip r:embed="rId3"/>
          <a:srcRect l="14202" r="14787"/>
          <a:stretch>
            <a:fillRect/>
          </a:stretch>
        </p:blipFill>
        <p:spPr>
          <a:xfrm>
            <a:off x="3677878" y="1434326"/>
            <a:ext cx="4909741" cy="428672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474520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lstStyle/>
          <a:p>
            <a:r>
              <a:rPr lang="en-US">
                <a:latin typeface="Calibri" charset="0"/>
                <a:ea typeface="ＭＳ Ｐゴシック" charset="0"/>
                <a:cs typeface="ＭＳ Ｐゴシック" charset="0"/>
              </a:rPr>
              <a:t>Single Cycle Datapath during </a:t>
            </a:r>
            <a:r>
              <a:rPr lang="en-US">
                <a:latin typeface="Courier"/>
                <a:ea typeface="ＭＳ Ｐゴシック" charset="0"/>
                <a:cs typeface="ＭＳ Ｐゴシック" charset="0"/>
              </a:rPr>
              <a:t>Add</a:t>
            </a:r>
          </a:p>
        </p:txBody>
      </p:sp>
      <p:sp>
        <p:nvSpPr>
          <p:cNvPr id="67587" name="Rectangle 3"/>
          <p:cNvSpPr>
            <a:spLocks noGrp="1" noChangeArrowheads="1"/>
          </p:cNvSpPr>
          <p:nvPr>
            <p:ph type="body" idx="1"/>
          </p:nvPr>
        </p:nvSpPr>
        <p:spPr>
          <a:xfrm>
            <a:off x="228600" y="1398588"/>
            <a:ext cx="8191500" cy="415925"/>
          </a:xfrm>
        </p:spPr>
        <p:txBody>
          <a:bodyPr/>
          <a:lstStyle/>
          <a:p>
            <a:pPr>
              <a:buFont typeface="Times" charset="0"/>
              <a:buNone/>
            </a:pPr>
            <a:r>
              <a:rPr lang="en-US">
                <a:latin typeface="Calibri" charset="0"/>
                <a:ea typeface="ＭＳ Ｐゴシック" charset="0"/>
                <a:cs typeface="ＭＳ Ｐゴシック" charset="0"/>
              </a:rPr>
              <a:t>R[rd]  =  R[rs]  +  R[rt]</a:t>
            </a:r>
          </a:p>
        </p:txBody>
      </p:sp>
      <p:grpSp>
        <p:nvGrpSpPr>
          <p:cNvPr id="67588"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726"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7727"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7728"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7729"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7730"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7731"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spAutoFit/>
          </a:bodyPr>
          <a:lstStyle/>
          <a:p>
            <a:r>
              <a:rPr lang="en-US" sz="2000" u="sng" dirty="0" err="1">
                <a:latin typeface="Calibri" charset="0"/>
              </a:rPr>
              <a:t>ALUctr</a:t>
            </a:r>
            <a:r>
              <a:rPr lang="en-US" sz="2000" u="sng" dirty="0">
                <a:latin typeface="Calibri" charset="0"/>
              </a:rPr>
              <a:t>=</a:t>
            </a:r>
            <a:r>
              <a:rPr lang="en-US" u="sng" dirty="0">
                <a:latin typeface="Calibri" charset="0"/>
              </a:rPr>
              <a:t>ADD</a:t>
            </a:r>
            <a:endParaRPr lang="en-US" sz="2000" u="sng" dirty="0">
              <a:latin typeface="Calibri" charset="0"/>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3" name="Rectangle 53"/>
          <p:cNvSpPr>
            <a:spLocks noChangeArrowheads="1"/>
          </p:cNvSpPr>
          <p:nvPr/>
        </p:nvSpPr>
        <p:spPr bwMode="auto">
          <a:xfrm>
            <a:off x="3810000" y="33401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4" name="Rectangle 54"/>
          <p:cNvSpPr>
            <a:spLocks noChangeArrowheads="1"/>
          </p:cNvSpPr>
          <p:nvPr/>
        </p:nvSpPr>
        <p:spPr bwMode="auto">
          <a:xfrm>
            <a:off x="3641725" y="25781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5" name="Rectangle 55"/>
          <p:cNvSpPr>
            <a:spLocks noChangeArrowheads="1"/>
          </p:cNvSpPr>
          <p:nvPr/>
        </p:nvSpPr>
        <p:spPr bwMode="auto">
          <a:xfrm>
            <a:off x="4191000" y="33401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6" name="Rectangle 56"/>
          <p:cNvSpPr>
            <a:spLocks noChangeArrowheads="1"/>
          </p:cNvSpPr>
          <p:nvPr/>
        </p:nvSpPr>
        <p:spPr bwMode="auto">
          <a:xfrm>
            <a:off x="3209925" y="25781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r>
              <a:rPr lang="en-US" sz="2000" u="sng" dirty="0">
                <a:latin typeface="+mn-lt"/>
                <a:ea typeface="ＭＳ Ｐゴシック" charset="-128"/>
                <a:cs typeface="ＭＳ Ｐゴシック" charset="-128"/>
              </a:rPr>
              <a:t>=1</a:t>
            </a:r>
          </a:p>
        </p:txBody>
      </p:sp>
      <p:grpSp>
        <p:nvGrpSpPr>
          <p:cNvPr id="67616"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zero</a:t>
            </a:r>
          </a:p>
        </p:txBody>
      </p:sp>
      <p:grpSp>
        <p:nvGrpSpPr>
          <p:cNvPr id="67633"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635"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6"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7"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8"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lstStyle/>
          <a:p>
            <a:pPr>
              <a:defRPr/>
            </a:pPr>
            <a:endParaRPr lang="en-US">
              <a:latin typeface="+mn-lt"/>
              <a:ea typeface="ＭＳ Ｐゴシック" charset="-128"/>
              <a:cs typeface="ＭＳ Ｐゴシック" charset="-128"/>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instr</a:t>
            </a:r>
          </a:p>
          <a:p>
            <a:pPr algn="ctr">
              <a:defRPr/>
            </a:pPr>
            <a:r>
              <a:rPr lang="en-US" sz="2000" b="1">
                <a:latin typeface="+mn-lt"/>
                <a:ea typeface="ＭＳ Ｐゴシック" charset="-128"/>
                <a:cs typeface="ＭＳ Ｐゴシック" charset="-128"/>
              </a:rPr>
              <a:t>fetch</a:t>
            </a:r>
          </a:p>
          <a:p>
            <a:pPr algn="ctr">
              <a:defRPr/>
            </a:pPr>
            <a:r>
              <a:rPr lang="en-US" sz="2000" b="1">
                <a:latin typeface="+mn-lt"/>
                <a:ea typeface="ＭＳ Ｐゴシック" charset="-128"/>
                <a:cs typeface="ＭＳ Ｐゴシック" charset="-128"/>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7" name="Oval 155"/>
          <p:cNvSpPr>
            <a:spLocks noChangeArrowheads="1"/>
          </p:cNvSpPr>
          <p:nvPr/>
        </p:nvSpPr>
        <p:spPr bwMode="auto">
          <a:xfrm>
            <a:off x="4902200" y="6045202"/>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8" name="Oval 155"/>
          <p:cNvSpPr>
            <a:spLocks noChangeArrowheads="1"/>
          </p:cNvSpPr>
          <p:nvPr/>
        </p:nvSpPr>
        <p:spPr bwMode="auto">
          <a:xfrm>
            <a:off x="6138335" y="3166534"/>
            <a:ext cx="1625600" cy="49900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9" name="Oval 155"/>
          <p:cNvSpPr>
            <a:spLocks noChangeArrowheads="1"/>
          </p:cNvSpPr>
          <p:nvPr/>
        </p:nvSpPr>
        <p:spPr bwMode="auto">
          <a:xfrm>
            <a:off x="6900333" y="3809471"/>
            <a:ext cx="1625600" cy="542396"/>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0" name="Oval 155"/>
          <p:cNvSpPr>
            <a:spLocks noChangeArrowheads="1"/>
          </p:cNvSpPr>
          <p:nvPr/>
        </p:nvSpPr>
        <p:spPr bwMode="auto">
          <a:xfrm>
            <a:off x="7391400" y="33358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1" name="Oval 155"/>
          <p:cNvSpPr>
            <a:spLocks noChangeArrowheads="1"/>
          </p:cNvSpPr>
          <p:nvPr/>
        </p:nvSpPr>
        <p:spPr bwMode="auto">
          <a:xfrm>
            <a:off x="3208867" y="6112935"/>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2" name="Oval 155"/>
          <p:cNvSpPr>
            <a:spLocks noChangeArrowheads="1"/>
          </p:cNvSpPr>
          <p:nvPr/>
        </p:nvSpPr>
        <p:spPr bwMode="auto">
          <a:xfrm>
            <a:off x="2260600" y="3268135"/>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3" name="Oval 155"/>
          <p:cNvSpPr>
            <a:spLocks noChangeArrowheads="1"/>
          </p:cNvSpPr>
          <p:nvPr/>
        </p:nvSpPr>
        <p:spPr bwMode="auto">
          <a:xfrm>
            <a:off x="2159000" y="22690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4" name="Oval 155"/>
          <p:cNvSpPr>
            <a:spLocks noChangeArrowheads="1"/>
          </p:cNvSpPr>
          <p:nvPr/>
        </p:nvSpPr>
        <p:spPr bwMode="auto">
          <a:xfrm>
            <a:off x="2954867" y="1879602"/>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58032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strVal val="#ppt_w*0.70"/>
                                          </p:val>
                                        </p:tav>
                                        <p:tav tm="100000">
                                          <p:val>
                                            <p:strVal val="#ppt_w"/>
                                          </p:val>
                                        </p:tav>
                                      </p:tavLst>
                                    </p:anim>
                                    <p:anim calcmode="lin" valueType="num">
                                      <p:cBhvr>
                                        <p:cTn id="8" dur="1000" fill="hold"/>
                                        <p:tgtEl>
                                          <p:spTgt spid="167"/>
                                        </p:tgtEl>
                                        <p:attrNameLst>
                                          <p:attrName>ppt_h</p:attrName>
                                        </p:attrNameLst>
                                      </p:cBhvr>
                                      <p:tavLst>
                                        <p:tav tm="0">
                                          <p:val>
                                            <p:strVal val="#ppt_h"/>
                                          </p:val>
                                        </p:tav>
                                        <p:tav tm="100000">
                                          <p:val>
                                            <p:strVal val="#ppt_h"/>
                                          </p:val>
                                        </p:tav>
                                      </p:tavLst>
                                    </p:anim>
                                    <p:animEffect transition="in" filter="fade">
                                      <p:cBhvr>
                                        <p:cTn id="9" dur="1000"/>
                                        <p:tgtEl>
                                          <p:spTgt spid="1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1"/>
                                        </p:tgtEl>
                                        <p:attrNameLst>
                                          <p:attrName>style.visibility</p:attrName>
                                        </p:attrNameLst>
                                      </p:cBhvr>
                                      <p:to>
                                        <p:strVal val="visible"/>
                                      </p:to>
                                    </p:set>
                                    <p:anim calcmode="lin" valueType="num">
                                      <p:cBhvr>
                                        <p:cTn id="14" dur="1000" fill="hold"/>
                                        <p:tgtEl>
                                          <p:spTgt spid="171"/>
                                        </p:tgtEl>
                                        <p:attrNameLst>
                                          <p:attrName>ppt_w</p:attrName>
                                        </p:attrNameLst>
                                      </p:cBhvr>
                                      <p:tavLst>
                                        <p:tav tm="0">
                                          <p:val>
                                            <p:strVal val="#ppt_w*0.70"/>
                                          </p:val>
                                        </p:tav>
                                        <p:tav tm="100000">
                                          <p:val>
                                            <p:strVal val="#ppt_w"/>
                                          </p:val>
                                        </p:tav>
                                      </p:tavLst>
                                    </p:anim>
                                    <p:anim calcmode="lin" valueType="num">
                                      <p:cBhvr>
                                        <p:cTn id="15" dur="1000" fill="hold"/>
                                        <p:tgtEl>
                                          <p:spTgt spid="171"/>
                                        </p:tgtEl>
                                        <p:attrNameLst>
                                          <p:attrName>ppt_h</p:attrName>
                                        </p:attrNameLst>
                                      </p:cBhvr>
                                      <p:tavLst>
                                        <p:tav tm="0">
                                          <p:val>
                                            <p:strVal val="#ppt_h"/>
                                          </p:val>
                                        </p:tav>
                                        <p:tav tm="100000">
                                          <p:val>
                                            <p:strVal val="#ppt_h"/>
                                          </p:val>
                                        </p:tav>
                                      </p:tavLst>
                                    </p:anim>
                                    <p:animEffect transition="in" filter="fade">
                                      <p:cBhvr>
                                        <p:cTn id="16" dur="1000"/>
                                        <p:tgtEl>
                                          <p:spTgt spid="17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8"/>
                                        </p:tgtEl>
                                        <p:attrNameLst>
                                          <p:attrName>style.visibility</p:attrName>
                                        </p:attrNameLst>
                                      </p:cBhvr>
                                      <p:to>
                                        <p:strVal val="visible"/>
                                      </p:to>
                                    </p:set>
                                    <p:anim calcmode="lin" valueType="num">
                                      <p:cBhvr>
                                        <p:cTn id="21" dur="1000" fill="hold"/>
                                        <p:tgtEl>
                                          <p:spTgt spid="168"/>
                                        </p:tgtEl>
                                        <p:attrNameLst>
                                          <p:attrName>ppt_w</p:attrName>
                                        </p:attrNameLst>
                                      </p:cBhvr>
                                      <p:tavLst>
                                        <p:tav tm="0">
                                          <p:val>
                                            <p:strVal val="#ppt_w*0.70"/>
                                          </p:val>
                                        </p:tav>
                                        <p:tav tm="100000">
                                          <p:val>
                                            <p:strVal val="#ppt_w"/>
                                          </p:val>
                                        </p:tav>
                                      </p:tavLst>
                                    </p:anim>
                                    <p:anim calcmode="lin" valueType="num">
                                      <p:cBhvr>
                                        <p:cTn id="22" dur="1000" fill="hold"/>
                                        <p:tgtEl>
                                          <p:spTgt spid="168"/>
                                        </p:tgtEl>
                                        <p:attrNameLst>
                                          <p:attrName>ppt_h</p:attrName>
                                        </p:attrNameLst>
                                      </p:cBhvr>
                                      <p:tavLst>
                                        <p:tav tm="0">
                                          <p:val>
                                            <p:strVal val="#ppt_h"/>
                                          </p:val>
                                        </p:tav>
                                        <p:tav tm="100000">
                                          <p:val>
                                            <p:strVal val="#ppt_h"/>
                                          </p:val>
                                        </p:tav>
                                      </p:tavLst>
                                    </p:anim>
                                    <p:animEffect transition="in" filter="fade">
                                      <p:cBhvr>
                                        <p:cTn id="23" dur="1000"/>
                                        <p:tgtEl>
                                          <p:spTgt spid="1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9"/>
                                        </p:tgtEl>
                                        <p:attrNameLst>
                                          <p:attrName>style.visibility</p:attrName>
                                        </p:attrNameLst>
                                      </p:cBhvr>
                                      <p:to>
                                        <p:strVal val="visible"/>
                                      </p:to>
                                    </p:set>
                                    <p:anim calcmode="lin" valueType="num">
                                      <p:cBhvr>
                                        <p:cTn id="28" dur="1000" fill="hold"/>
                                        <p:tgtEl>
                                          <p:spTgt spid="169"/>
                                        </p:tgtEl>
                                        <p:attrNameLst>
                                          <p:attrName>ppt_w</p:attrName>
                                        </p:attrNameLst>
                                      </p:cBhvr>
                                      <p:tavLst>
                                        <p:tav tm="0">
                                          <p:val>
                                            <p:strVal val="#ppt_w*0.70"/>
                                          </p:val>
                                        </p:tav>
                                        <p:tav tm="100000">
                                          <p:val>
                                            <p:strVal val="#ppt_w"/>
                                          </p:val>
                                        </p:tav>
                                      </p:tavLst>
                                    </p:anim>
                                    <p:anim calcmode="lin" valueType="num">
                                      <p:cBhvr>
                                        <p:cTn id="29" dur="1000" fill="hold"/>
                                        <p:tgtEl>
                                          <p:spTgt spid="169"/>
                                        </p:tgtEl>
                                        <p:attrNameLst>
                                          <p:attrName>ppt_h</p:attrName>
                                        </p:attrNameLst>
                                      </p:cBhvr>
                                      <p:tavLst>
                                        <p:tav tm="0">
                                          <p:val>
                                            <p:strVal val="#ppt_h"/>
                                          </p:val>
                                        </p:tav>
                                        <p:tav tm="100000">
                                          <p:val>
                                            <p:strVal val="#ppt_h"/>
                                          </p:val>
                                        </p:tav>
                                      </p:tavLst>
                                    </p:anim>
                                    <p:animEffect transition="in" filter="fade">
                                      <p:cBhvr>
                                        <p:cTn id="30" dur="1000"/>
                                        <p:tgtEl>
                                          <p:spTgt spid="16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0"/>
                                        </p:tgtEl>
                                        <p:attrNameLst>
                                          <p:attrName>style.visibility</p:attrName>
                                        </p:attrNameLst>
                                      </p:cBhvr>
                                      <p:to>
                                        <p:strVal val="visible"/>
                                      </p:to>
                                    </p:set>
                                    <p:anim calcmode="lin" valueType="num">
                                      <p:cBhvr>
                                        <p:cTn id="35" dur="1000" fill="hold"/>
                                        <p:tgtEl>
                                          <p:spTgt spid="170"/>
                                        </p:tgtEl>
                                        <p:attrNameLst>
                                          <p:attrName>ppt_w</p:attrName>
                                        </p:attrNameLst>
                                      </p:cBhvr>
                                      <p:tavLst>
                                        <p:tav tm="0">
                                          <p:val>
                                            <p:strVal val="#ppt_w*0.70"/>
                                          </p:val>
                                        </p:tav>
                                        <p:tav tm="100000">
                                          <p:val>
                                            <p:strVal val="#ppt_w"/>
                                          </p:val>
                                        </p:tav>
                                      </p:tavLst>
                                    </p:anim>
                                    <p:anim calcmode="lin" valueType="num">
                                      <p:cBhvr>
                                        <p:cTn id="36" dur="1000" fill="hold"/>
                                        <p:tgtEl>
                                          <p:spTgt spid="170"/>
                                        </p:tgtEl>
                                        <p:attrNameLst>
                                          <p:attrName>ppt_h</p:attrName>
                                        </p:attrNameLst>
                                      </p:cBhvr>
                                      <p:tavLst>
                                        <p:tav tm="0">
                                          <p:val>
                                            <p:strVal val="#ppt_h"/>
                                          </p:val>
                                        </p:tav>
                                        <p:tav tm="100000">
                                          <p:val>
                                            <p:strVal val="#ppt_h"/>
                                          </p:val>
                                        </p:tav>
                                      </p:tavLst>
                                    </p:anim>
                                    <p:animEffect transition="in" filter="fade">
                                      <p:cBhvr>
                                        <p:cTn id="37" dur="1000"/>
                                        <p:tgtEl>
                                          <p:spTgt spid="17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2"/>
                                        </p:tgtEl>
                                        <p:attrNameLst>
                                          <p:attrName>style.visibility</p:attrName>
                                        </p:attrNameLst>
                                      </p:cBhvr>
                                      <p:to>
                                        <p:strVal val="visible"/>
                                      </p:to>
                                    </p:set>
                                    <p:anim calcmode="lin" valueType="num">
                                      <p:cBhvr>
                                        <p:cTn id="42" dur="1000" fill="hold"/>
                                        <p:tgtEl>
                                          <p:spTgt spid="172"/>
                                        </p:tgtEl>
                                        <p:attrNameLst>
                                          <p:attrName>ppt_w</p:attrName>
                                        </p:attrNameLst>
                                      </p:cBhvr>
                                      <p:tavLst>
                                        <p:tav tm="0">
                                          <p:val>
                                            <p:strVal val="#ppt_w*0.70"/>
                                          </p:val>
                                        </p:tav>
                                        <p:tav tm="100000">
                                          <p:val>
                                            <p:strVal val="#ppt_w"/>
                                          </p:val>
                                        </p:tav>
                                      </p:tavLst>
                                    </p:anim>
                                    <p:anim calcmode="lin" valueType="num">
                                      <p:cBhvr>
                                        <p:cTn id="43" dur="1000" fill="hold"/>
                                        <p:tgtEl>
                                          <p:spTgt spid="172"/>
                                        </p:tgtEl>
                                        <p:attrNameLst>
                                          <p:attrName>ppt_h</p:attrName>
                                        </p:attrNameLst>
                                      </p:cBhvr>
                                      <p:tavLst>
                                        <p:tav tm="0">
                                          <p:val>
                                            <p:strVal val="#ppt_h"/>
                                          </p:val>
                                        </p:tav>
                                        <p:tav tm="100000">
                                          <p:val>
                                            <p:strVal val="#ppt_h"/>
                                          </p:val>
                                        </p:tav>
                                      </p:tavLst>
                                    </p:anim>
                                    <p:animEffect transition="in" filter="fade">
                                      <p:cBhvr>
                                        <p:cTn id="44" dur="1000"/>
                                        <p:tgtEl>
                                          <p:spTgt spid="172"/>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3"/>
                                        </p:tgtEl>
                                        <p:attrNameLst>
                                          <p:attrName>style.visibility</p:attrName>
                                        </p:attrNameLst>
                                      </p:cBhvr>
                                      <p:to>
                                        <p:strVal val="visible"/>
                                      </p:to>
                                    </p:set>
                                    <p:anim calcmode="lin" valueType="num">
                                      <p:cBhvr>
                                        <p:cTn id="49" dur="1000" fill="hold"/>
                                        <p:tgtEl>
                                          <p:spTgt spid="173"/>
                                        </p:tgtEl>
                                        <p:attrNameLst>
                                          <p:attrName>ppt_w</p:attrName>
                                        </p:attrNameLst>
                                      </p:cBhvr>
                                      <p:tavLst>
                                        <p:tav tm="0">
                                          <p:val>
                                            <p:strVal val="#ppt_w*0.70"/>
                                          </p:val>
                                        </p:tav>
                                        <p:tav tm="100000">
                                          <p:val>
                                            <p:strVal val="#ppt_w"/>
                                          </p:val>
                                        </p:tav>
                                      </p:tavLst>
                                    </p:anim>
                                    <p:anim calcmode="lin" valueType="num">
                                      <p:cBhvr>
                                        <p:cTn id="50" dur="1000" fill="hold"/>
                                        <p:tgtEl>
                                          <p:spTgt spid="173"/>
                                        </p:tgtEl>
                                        <p:attrNameLst>
                                          <p:attrName>ppt_h</p:attrName>
                                        </p:attrNameLst>
                                      </p:cBhvr>
                                      <p:tavLst>
                                        <p:tav tm="0">
                                          <p:val>
                                            <p:strVal val="#ppt_h"/>
                                          </p:val>
                                        </p:tav>
                                        <p:tav tm="100000">
                                          <p:val>
                                            <p:strVal val="#ppt_h"/>
                                          </p:val>
                                        </p:tav>
                                      </p:tavLst>
                                    </p:anim>
                                    <p:animEffect transition="in" filter="fade">
                                      <p:cBhvr>
                                        <p:cTn id="51" dur="1000"/>
                                        <p:tgtEl>
                                          <p:spTgt spid="17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4"/>
                                        </p:tgtEl>
                                        <p:attrNameLst>
                                          <p:attrName>style.visibility</p:attrName>
                                        </p:attrNameLst>
                                      </p:cBhvr>
                                      <p:to>
                                        <p:strVal val="visible"/>
                                      </p:to>
                                    </p:set>
                                    <p:anim calcmode="lin" valueType="num">
                                      <p:cBhvr>
                                        <p:cTn id="56" dur="1000" fill="hold"/>
                                        <p:tgtEl>
                                          <p:spTgt spid="174"/>
                                        </p:tgtEl>
                                        <p:attrNameLst>
                                          <p:attrName>ppt_w</p:attrName>
                                        </p:attrNameLst>
                                      </p:cBhvr>
                                      <p:tavLst>
                                        <p:tav tm="0">
                                          <p:val>
                                            <p:strVal val="#ppt_w*0.70"/>
                                          </p:val>
                                        </p:tav>
                                        <p:tav tm="100000">
                                          <p:val>
                                            <p:strVal val="#ppt_w"/>
                                          </p:val>
                                        </p:tav>
                                      </p:tavLst>
                                    </p:anim>
                                    <p:anim calcmode="lin" valueType="num">
                                      <p:cBhvr>
                                        <p:cTn id="57" dur="1000" fill="hold"/>
                                        <p:tgtEl>
                                          <p:spTgt spid="174"/>
                                        </p:tgtEl>
                                        <p:attrNameLst>
                                          <p:attrName>ppt_h</p:attrName>
                                        </p:attrNameLst>
                                      </p:cBhvr>
                                      <p:tavLst>
                                        <p:tav tm="0">
                                          <p:val>
                                            <p:strVal val="#ppt_h"/>
                                          </p:val>
                                        </p:tav>
                                        <p:tav tm="100000">
                                          <p:val>
                                            <p:strVal val="#ppt_h"/>
                                          </p:val>
                                        </p:tav>
                                      </p:tavLst>
                                    </p:anim>
                                    <p:animEffect transition="in" filter="fade">
                                      <p:cBhvr>
                                        <p:cTn id="58"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9" grpId="0" animBg="1"/>
      <p:bldP spid="170" grpId="0" animBg="1"/>
      <p:bldP spid="171" grpId="0" animBg="1"/>
      <p:bldP spid="172" grpId="0" animBg="1"/>
      <p:bldP spid="173" grpId="0" animBg="1"/>
      <p:bldP spid="174"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lstStyle/>
          <a:p>
            <a:r>
              <a:rPr lang="en-US" sz="4000">
                <a:latin typeface="Calibri" charset="0"/>
                <a:ea typeface="ＭＳ Ｐゴシック" charset="0"/>
                <a:cs typeface="ＭＳ Ｐゴシック" charset="0"/>
              </a:rPr>
              <a:t>Instruction Fetch Unit at End of </a:t>
            </a:r>
            <a:r>
              <a:rPr lang="en-US" sz="4000">
                <a:latin typeface="Courier" charset="0"/>
                <a:ea typeface="ＭＳ Ｐゴシック" charset="0"/>
                <a:cs typeface="ＭＳ Ｐゴシック" charset="0"/>
              </a:rPr>
              <a:t>Add</a:t>
            </a:r>
            <a:endParaRPr lang="en-US" sz="4000">
              <a:latin typeface="Calibri" charset="0"/>
              <a:ea typeface="ＭＳ Ｐゴシック" charset="0"/>
              <a:cs typeface="ＭＳ Ｐゴシック" charset="0"/>
            </a:endParaRPr>
          </a:p>
        </p:txBody>
      </p:sp>
      <p:sp>
        <p:nvSpPr>
          <p:cNvPr id="69635" name="Rectangle 3"/>
          <p:cNvSpPr>
            <a:spLocks noGrp="1" noChangeArrowheads="1"/>
          </p:cNvSpPr>
          <p:nvPr>
            <p:ph type="body" idx="1"/>
          </p:nvPr>
        </p:nvSpPr>
        <p:spPr>
          <a:xfrm>
            <a:off x="152400" y="1023938"/>
            <a:ext cx="8686800" cy="1185862"/>
          </a:xfrm>
        </p:spPr>
        <p:txBody>
          <a:bodyPr/>
          <a:lstStyle/>
          <a:p>
            <a:r>
              <a:rPr lang="en-US">
                <a:latin typeface="Calibri" charset="0"/>
                <a:ea typeface="ＭＳ Ｐゴシック" charset="0"/>
                <a:cs typeface="ＭＳ Ｐゴシック" charset="0"/>
              </a:rPr>
              <a:t>PC  =  PC + 4</a:t>
            </a:r>
          </a:p>
          <a:p>
            <a:pPr lvl="1">
              <a:lnSpc>
                <a:spcPct val="75000"/>
              </a:lnSpc>
              <a:spcBef>
                <a:spcPct val="30000"/>
              </a:spcBef>
            </a:pPr>
            <a:r>
              <a:rPr lang="en-US">
                <a:latin typeface="Calibri" charset="0"/>
                <a:ea typeface="ＭＳ Ｐゴシック" charset="0"/>
              </a:rPr>
              <a:t>Same for all </a:t>
            </a:r>
            <a:br>
              <a:rPr lang="en-US">
                <a:latin typeface="Calibri" charset="0"/>
                <a:ea typeface="ＭＳ Ｐゴシック" charset="0"/>
              </a:rPr>
            </a:br>
            <a:r>
              <a:rPr lang="en-US">
                <a:latin typeface="Calibri" charset="0"/>
                <a:ea typeface="ＭＳ Ｐゴシック" charset="0"/>
              </a:rPr>
              <a:t>instructions except: </a:t>
            </a:r>
            <a:br>
              <a:rPr lang="en-US">
                <a:latin typeface="Calibri" charset="0"/>
                <a:ea typeface="ＭＳ Ｐゴシック" charset="0"/>
              </a:rPr>
            </a:br>
            <a:r>
              <a:rPr lang="en-US">
                <a:latin typeface="Calibri" charset="0"/>
                <a:ea typeface="ＭＳ Ｐゴシック" charset="0"/>
              </a:rPr>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9638" name="Group 6"/>
          <p:cNvGrpSpPr>
            <a:grpSpLocks/>
          </p:cNvGrpSpPr>
          <p:nvPr/>
        </p:nvGrpSpPr>
        <p:grpSpPr bwMode="auto">
          <a:xfrm>
            <a:off x="5011738" y="3694113"/>
            <a:ext cx="382587" cy="1271587"/>
            <a:chOff x="1315" y="2335"/>
            <a:chExt cx="241" cy="801"/>
          </a:xfrm>
        </p:grpSpPr>
        <p:sp>
          <p:nvSpPr>
            <p:cNvPr id="36903"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8"/>
            <p:cNvSpPr>
              <a:spLocks noChangeArrowheads="1"/>
            </p:cNvSpPr>
            <p:nvPr/>
          </p:nvSpPr>
          <p:spPr bwMode="auto">
            <a:xfrm rot="5400000">
              <a:off x="1324" y="2680"/>
              <a:ext cx="252"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PC</a:t>
              </a:r>
            </a:p>
          </p:txBody>
        </p:sp>
        <p:sp>
          <p:nvSpPr>
            <p:cNvPr id="36905" name="Rectangle 9"/>
            <p:cNvSpPr>
              <a:spLocks noChangeArrowheads="1"/>
            </p:cNvSpPr>
            <p:nvPr/>
          </p:nvSpPr>
          <p:spPr bwMode="auto">
            <a:xfrm rot="16200000">
              <a:off x="1298" y="2352"/>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00</a:t>
              </a:r>
            </a:p>
          </p:txBody>
        </p:sp>
        <p:sp>
          <p:nvSpPr>
            <p:cNvPr id="36906"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a:t>
            </a:r>
          </a:p>
          <a:p>
            <a:pPr algn="ctr">
              <a:defRPr/>
            </a:pPr>
            <a:r>
              <a:rPr lang="en-US" sz="2000" dirty="0">
                <a:latin typeface="+mn-lt"/>
                <a:ea typeface="ＭＳ Ｐゴシック" charset="-128"/>
                <a:cs typeface="ＭＳ Ｐゴシック" charset="-128"/>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8717017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73"/>
            <a:ext cx="8229600" cy="1143000"/>
          </a:xfrm>
        </p:spPr>
        <p:txBody>
          <a:bodyPr/>
          <a:lstStyle/>
          <a:p>
            <a:r>
              <a:rPr lang="en-US" dirty="0" smtClean="0"/>
              <a:t>P&amp;H Figure 4.17</a:t>
            </a:r>
            <a:endParaRPr lang="en-US" dirty="0"/>
          </a:p>
        </p:txBody>
      </p:sp>
      <p:pic>
        <p:nvPicPr>
          <p:cNvPr id="7" name="Picture 6" descr="Screen shot 2011-11-02 at 1.43.13 PM.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98500" y="1151466"/>
            <a:ext cx="7734300" cy="5033433"/>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7674463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5300" y="228600"/>
            <a:ext cx="8343900" cy="474663"/>
          </a:xfrm>
        </p:spPr>
        <p:txBody>
          <a:bodyPr/>
          <a:lstStyle/>
          <a:p>
            <a:r>
              <a:rPr lang="en-US" sz="4000">
                <a:latin typeface="Calibri" charset="0"/>
                <a:ea typeface="ＭＳ Ｐゴシック" charset="0"/>
                <a:cs typeface="ＭＳ Ｐゴシック" charset="0"/>
              </a:rPr>
              <a:t>Summary of the Control Signals (1/2)</a:t>
            </a:r>
          </a:p>
        </p:txBody>
      </p:sp>
      <p:sp>
        <p:nvSpPr>
          <p:cNvPr id="52227" name="Rectangle 3"/>
          <p:cNvSpPr>
            <a:spLocks noChangeArrowheads="1"/>
          </p:cNvSpPr>
          <p:nvPr/>
        </p:nvSpPr>
        <p:spPr bwMode="auto">
          <a:xfrm>
            <a:off x="193675" y="762000"/>
            <a:ext cx="9339263" cy="538321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u="sng">
                <a:latin typeface="Courier" charset="0"/>
                <a:cs typeface="Courier" charset="0"/>
              </a:rPr>
              <a:t>inst</a:t>
            </a:r>
            <a:r>
              <a:rPr lang="en-US" sz="1600">
                <a:latin typeface="Courier" charset="0"/>
                <a:cs typeface="Courier" charset="0"/>
              </a:rPr>
              <a:t> 	</a:t>
            </a:r>
            <a:r>
              <a:rPr lang="en-US" sz="1600" u="sng">
                <a:latin typeface="Courier" charset="0"/>
                <a:cs typeface="Courier" charset="0"/>
              </a:rPr>
              <a:t>Register Transfer</a:t>
            </a:r>
          </a:p>
          <a:p>
            <a:pPr>
              <a:spcBef>
                <a:spcPct val="50000"/>
              </a:spcBef>
              <a:tabLst>
                <a:tab pos="914400" algn="l"/>
                <a:tab pos="5092700" algn="l"/>
              </a:tabLst>
            </a:pPr>
            <a:r>
              <a:rPr lang="en-US" sz="1600">
                <a:latin typeface="Courier" charset="0"/>
                <a:cs typeface="Courier" charset="0"/>
              </a:rPr>
              <a:t>add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tabLst>
                <a:tab pos="914400" algn="l"/>
                <a:tab pos="5092700" algn="l"/>
              </a:tabLst>
            </a:pPr>
            <a:endParaRPr lang="en-US" sz="1600">
              <a:latin typeface="Courier" charset="0"/>
              <a:cs typeface="Courier" charset="0"/>
            </a:endParaRPr>
          </a:p>
          <a:p>
            <a:pPr>
              <a:tabLst>
                <a:tab pos="914400" algn="l"/>
                <a:tab pos="5092700" algn="l"/>
              </a:tabLst>
            </a:pPr>
            <a:r>
              <a:rPr lang="en-US" sz="1600">
                <a:latin typeface="Courier" charset="0"/>
                <a:cs typeface="Courier" charset="0"/>
              </a:rPr>
              <a:t>sub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ori	R[rt] </a:t>
            </a:r>
            <a:r>
              <a:rPr lang="en-US" sz="1600">
                <a:latin typeface="Courier" charset="0"/>
                <a:cs typeface="Courier" charset="0"/>
                <a:sym typeface="Symbol" charset="0"/>
              </a:rPr>
              <a:t></a:t>
            </a:r>
            <a:r>
              <a:rPr lang="en-US" sz="1600">
                <a:latin typeface="Courier" charset="0"/>
                <a:cs typeface="Courier" charset="0"/>
              </a:rPr>
              <a:t> R[rs] + zero_ext(Imm16);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Z</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OR</a:t>
            </a:r>
            <a:r>
              <a:rPr lang="ja-JP" altLang="en-US" sz="1600">
                <a:latin typeface="Courier" charset="0"/>
                <a:cs typeface="Courier" charset="0"/>
              </a:rPr>
              <a:t>”</a:t>
            </a:r>
            <a:r>
              <a:rPr lang="en-US" sz="1600">
                <a:latin typeface="Courier" charset="0"/>
                <a:cs typeface="Courier" charset="0"/>
              </a:rPr>
              <a:t>, RegDst=rt,RegWr,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lw	R[rt] </a:t>
            </a:r>
            <a:r>
              <a:rPr lang="en-US" sz="1600">
                <a:latin typeface="Courier" charset="0"/>
                <a:cs typeface="Courier" charset="0"/>
                <a:sym typeface="Symbol" charset="0"/>
              </a:rPr>
              <a:t></a:t>
            </a:r>
            <a:r>
              <a:rPr lang="en-US" sz="1600">
                <a:latin typeface="Courier" charset="0"/>
                <a:cs typeface="Courier" charset="0"/>
              </a:rPr>
              <a:t> MEM[ R[rs] + sign_ext(Imm16)];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MemtoReg, RegDst=rt, RegWr,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sw	MEM[ R[rs] + sign_ext(Imm16)] </a:t>
            </a:r>
            <a:r>
              <a:rPr lang="en-US" sz="1600">
                <a:latin typeface="Courier" charset="0"/>
                <a:cs typeface="Courier" charset="0"/>
                <a:sym typeface="Symbol" charset="0"/>
              </a:rPr>
              <a:t></a:t>
            </a:r>
            <a:r>
              <a:rPr lang="en-US" sz="1600">
                <a:latin typeface="Courier" charset="0"/>
                <a:cs typeface="Courier" charset="0"/>
              </a:rPr>
              <a:t> R[rs];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beq	if (R[rs] == R[rt]) then PC </a:t>
            </a:r>
            <a:r>
              <a:rPr lang="en-US" sz="1600">
                <a:latin typeface="Courier" charset="0"/>
                <a:cs typeface="Courier" charset="0"/>
                <a:sym typeface="Symbol" charset="0"/>
              </a:rPr>
              <a:t></a:t>
            </a:r>
            <a:r>
              <a:rPr lang="en-US" sz="1600">
                <a:latin typeface="Courier" charset="0"/>
                <a:cs typeface="Courier" charset="0"/>
              </a:rPr>
              <a:t> PC + sign_ext(Imm16)] || 00</a:t>
            </a:r>
            <a:br>
              <a:rPr lang="en-US" sz="1600">
                <a:latin typeface="Courier" charset="0"/>
                <a:cs typeface="Courier" charset="0"/>
              </a:rPr>
            </a:br>
            <a:r>
              <a:rPr lang="en-US" sz="1600">
                <a:latin typeface="Courier" charset="0"/>
                <a:cs typeface="Courier" charset="0"/>
              </a:rPr>
              <a:t>	else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nPC_sel = </a:t>
            </a:r>
            <a:r>
              <a:rPr lang="ja-JP" altLang="en-US" sz="1600">
                <a:latin typeface="Courier" charset="0"/>
                <a:cs typeface="Courier" charset="0"/>
              </a:rPr>
              <a:t>“</a:t>
            </a:r>
            <a:r>
              <a:rPr lang="en-US" sz="1600">
                <a:latin typeface="Courier" charset="0"/>
                <a:cs typeface="Courier" charset="0"/>
              </a:rPr>
              <a:t>br</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endParaRPr lang="en-US" sz="1600">
              <a:latin typeface="Courier" charset="0"/>
              <a:cs typeface="Courier"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134596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638"/>
            <a:ext cx="8229600" cy="1143000"/>
          </a:xfrm>
        </p:spPr>
        <p:txBody>
          <a:bodyPr/>
          <a:lstStyle/>
          <a:p>
            <a:r>
              <a:rPr lang="en-US" sz="4000">
                <a:latin typeface="Calibri" charset="0"/>
                <a:ea typeface="ＭＳ Ｐゴシック" charset="0"/>
                <a:cs typeface="ＭＳ Ｐゴシック" charset="0"/>
              </a:rPr>
              <a:t>Summary of the Control Signals (2/2)</a:t>
            </a:r>
          </a:p>
        </p:txBody>
      </p:sp>
      <p:grpSp>
        <p:nvGrpSpPr>
          <p:cNvPr id="54278" name="Group 3"/>
          <p:cNvGrpSpPr>
            <a:grpSpLocks/>
          </p:cNvGrpSpPr>
          <p:nvPr/>
        </p:nvGrpSpPr>
        <p:grpSpPr bwMode="auto">
          <a:xfrm>
            <a:off x="1066800" y="1731963"/>
            <a:ext cx="6858000" cy="3086100"/>
            <a:chOff x="672" y="952"/>
            <a:chExt cx="4320" cy="1944"/>
          </a:xfrm>
        </p:grpSpPr>
        <p:grpSp>
          <p:nvGrpSpPr>
            <p:cNvPr id="54363" name="Group 4"/>
            <p:cNvGrpSpPr>
              <a:grpSpLocks/>
            </p:cNvGrpSpPr>
            <p:nvPr/>
          </p:nvGrpSpPr>
          <p:grpSpPr bwMode="auto">
            <a:xfrm>
              <a:off x="672" y="952"/>
              <a:ext cx="4320" cy="1944"/>
              <a:chOff x="672" y="952"/>
              <a:chExt cx="4320" cy="1944"/>
            </a:xfrm>
          </p:grpSpPr>
          <p:sp>
            <p:nvSpPr>
              <p:cNvPr id="64667"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a:t>
                </a:r>
              </a:p>
            </p:txBody>
          </p:sp>
          <p:sp>
            <p:nvSpPr>
              <p:cNvPr id="64668"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sub</a:t>
                </a:r>
              </a:p>
            </p:txBody>
          </p:sp>
          <p:sp>
            <p:nvSpPr>
              <p:cNvPr id="64669"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a:t>
                </a:r>
              </a:p>
            </p:txBody>
          </p:sp>
          <p:sp>
            <p:nvSpPr>
              <p:cNvPr id="64670" name="Rectangle 8"/>
              <p:cNvSpPr>
                <a:spLocks noChangeArrowheads="1"/>
              </p:cNvSpPr>
              <p:nvPr/>
            </p:nvSpPr>
            <p:spPr bwMode="auto">
              <a:xfrm>
                <a:off x="3155" y="956"/>
                <a:ext cx="24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lw</a:t>
                </a:r>
              </a:p>
            </p:txBody>
          </p:sp>
          <p:sp>
            <p:nvSpPr>
              <p:cNvPr id="64671" name="Rectangle 9"/>
              <p:cNvSpPr>
                <a:spLocks noChangeArrowheads="1"/>
              </p:cNvSpPr>
              <p:nvPr/>
            </p:nvSpPr>
            <p:spPr bwMode="auto">
              <a:xfrm>
                <a:off x="3635" y="956"/>
                <a:ext cx="26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sw</a:t>
                </a:r>
              </a:p>
            </p:txBody>
          </p:sp>
          <p:sp>
            <p:nvSpPr>
              <p:cNvPr id="64672" name="Rectangle 10"/>
              <p:cNvSpPr>
                <a:spLocks noChangeArrowheads="1"/>
              </p:cNvSpPr>
              <p:nvPr/>
            </p:nvSpPr>
            <p:spPr bwMode="auto">
              <a:xfrm>
                <a:off x="4115" y="956"/>
                <a:ext cx="31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beq</a:t>
                </a:r>
              </a:p>
            </p:txBody>
          </p:sp>
          <p:sp>
            <p:nvSpPr>
              <p:cNvPr id="64673"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74" name="Rectangle 12"/>
              <p:cNvSpPr>
                <a:spLocks noChangeArrowheads="1"/>
              </p:cNvSpPr>
              <p:nvPr/>
            </p:nvSpPr>
            <p:spPr bwMode="auto">
              <a:xfrm>
                <a:off x="755" y="1148"/>
                <a:ext cx="48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RegDst</a:t>
                </a:r>
              </a:p>
            </p:txBody>
          </p:sp>
          <p:sp>
            <p:nvSpPr>
              <p:cNvPr id="64675" name="Rectangle 13"/>
              <p:cNvSpPr>
                <a:spLocks noChangeArrowheads="1"/>
              </p:cNvSpPr>
              <p:nvPr/>
            </p:nvSpPr>
            <p:spPr bwMode="auto">
              <a:xfrm>
                <a:off x="755" y="1340"/>
                <a:ext cx="503"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ALUSrc</a:t>
                </a:r>
              </a:p>
            </p:txBody>
          </p:sp>
          <p:sp>
            <p:nvSpPr>
              <p:cNvPr id="64676"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MemtoReg</a:t>
                </a:r>
              </a:p>
            </p:txBody>
          </p:sp>
          <p:sp>
            <p:nvSpPr>
              <p:cNvPr id="64677" name="Rectangle 15"/>
              <p:cNvSpPr>
                <a:spLocks noChangeArrowheads="1"/>
              </p:cNvSpPr>
              <p:nvPr/>
            </p:nvSpPr>
            <p:spPr bwMode="auto">
              <a:xfrm>
                <a:off x="755" y="1724"/>
                <a:ext cx="61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RegWrite</a:t>
                </a:r>
              </a:p>
            </p:txBody>
          </p:sp>
          <p:sp>
            <p:nvSpPr>
              <p:cNvPr id="64678"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MemWrite</a:t>
                </a:r>
              </a:p>
            </p:txBody>
          </p:sp>
          <p:sp>
            <p:nvSpPr>
              <p:cNvPr id="64679" name="Rectangle 17"/>
              <p:cNvSpPr>
                <a:spLocks noChangeArrowheads="1"/>
              </p:cNvSpPr>
              <p:nvPr/>
            </p:nvSpPr>
            <p:spPr bwMode="auto">
              <a:xfrm>
                <a:off x="755" y="2108"/>
                <a:ext cx="47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nPCsel</a:t>
                </a:r>
              </a:p>
            </p:txBody>
          </p:sp>
          <p:sp>
            <p:nvSpPr>
              <p:cNvPr id="64680" name="Rectangle 18"/>
              <p:cNvSpPr>
                <a:spLocks noChangeArrowheads="1"/>
              </p:cNvSpPr>
              <p:nvPr/>
            </p:nvSpPr>
            <p:spPr bwMode="auto">
              <a:xfrm>
                <a:off x="755" y="2300"/>
                <a:ext cx="40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81" name="Rectangle 19"/>
              <p:cNvSpPr>
                <a:spLocks noChangeArrowheads="1"/>
              </p:cNvSpPr>
              <p:nvPr/>
            </p:nvSpPr>
            <p:spPr bwMode="auto">
              <a:xfrm>
                <a:off x="755" y="2492"/>
                <a:ext cx="43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ExtOp</a:t>
                </a:r>
              </a:p>
            </p:txBody>
          </p:sp>
          <p:sp>
            <p:nvSpPr>
              <p:cNvPr id="64682" name="Rectangle 20"/>
              <p:cNvSpPr>
                <a:spLocks noChangeArrowheads="1"/>
              </p:cNvSpPr>
              <p:nvPr/>
            </p:nvSpPr>
            <p:spPr bwMode="auto">
              <a:xfrm>
                <a:off x="755" y="2684"/>
                <a:ext cx="778"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ALUctr&lt;2:0&gt;</a:t>
                </a:r>
              </a:p>
            </p:txBody>
          </p:sp>
          <p:sp>
            <p:nvSpPr>
              <p:cNvPr id="64683"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4"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5"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6"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7"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8"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9"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0"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1"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2"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3"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4"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5"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6"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7"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8"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9"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0"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1"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2"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64604" name="Rectangle 41"/>
            <p:cNvSpPr>
              <a:spLocks noChangeArrowheads="1"/>
            </p:cNvSpPr>
            <p:nvPr/>
          </p:nvSpPr>
          <p:spPr bwMode="auto">
            <a:xfrm>
              <a:off x="176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5" name="Rectangle 42"/>
            <p:cNvSpPr>
              <a:spLocks noChangeArrowheads="1"/>
            </p:cNvSpPr>
            <p:nvPr/>
          </p:nvSpPr>
          <p:spPr bwMode="auto">
            <a:xfrm>
              <a:off x="17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6" name="Rectangle 43"/>
            <p:cNvSpPr>
              <a:spLocks noChangeArrowheads="1"/>
            </p:cNvSpPr>
            <p:nvPr/>
          </p:nvSpPr>
          <p:spPr bwMode="auto">
            <a:xfrm>
              <a:off x="176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7" name="Rectangle 44"/>
            <p:cNvSpPr>
              <a:spLocks noChangeArrowheads="1"/>
            </p:cNvSpPr>
            <p:nvPr/>
          </p:nvSpPr>
          <p:spPr bwMode="auto">
            <a:xfrm>
              <a:off x="17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8" name="Rectangle 45"/>
            <p:cNvSpPr>
              <a:spLocks noChangeArrowheads="1"/>
            </p:cNvSpPr>
            <p:nvPr/>
          </p:nvSpPr>
          <p:spPr bwMode="auto">
            <a:xfrm>
              <a:off x="17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9" name="Rectangle 46"/>
            <p:cNvSpPr>
              <a:spLocks noChangeArrowheads="1"/>
            </p:cNvSpPr>
            <p:nvPr/>
          </p:nvSpPr>
          <p:spPr bwMode="auto">
            <a:xfrm>
              <a:off x="17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0" name="Rectangle 47"/>
            <p:cNvSpPr>
              <a:spLocks noChangeArrowheads="1"/>
            </p:cNvSpPr>
            <p:nvPr/>
          </p:nvSpPr>
          <p:spPr bwMode="auto">
            <a:xfrm>
              <a:off x="17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1"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12"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13" name="Rectangle 50"/>
            <p:cNvSpPr>
              <a:spLocks noChangeArrowheads="1"/>
            </p:cNvSpPr>
            <p:nvPr/>
          </p:nvSpPr>
          <p:spPr bwMode="auto">
            <a:xfrm>
              <a:off x="224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4" name="Rectangle 51"/>
            <p:cNvSpPr>
              <a:spLocks noChangeArrowheads="1"/>
            </p:cNvSpPr>
            <p:nvPr/>
          </p:nvSpPr>
          <p:spPr bwMode="auto">
            <a:xfrm>
              <a:off x="224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5" name="Rectangle 52"/>
            <p:cNvSpPr>
              <a:spLocks noChangeArrowheads="1"/>
            </p:cNvSpPr>
            <p:nvPr/>
          </p:nvSpPr>
          <p:spPr bwMode="auto">
            <a:xfrm>
              <a:off x="224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6" name="Rectangle 53"/>
            <p:cNvSpPr>
              <a:spLocks noChangeArrowheads="1"/>
            </p:cNvSpPr>
            <p:nvPr/>
          </p:nvSpPr>
          <p:spPr bwMode="auto">
            <a:xfrm>
              <a:off x="22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7" name="Rectangle 54"/>
            <p:cNvSpPr>
              <a:spLocks noChangeArrowheads="1"/>
            </p:cNvSpPr>
            <p:nvPr/>
          </p:nvSpPr>
          <p:spPr bwMode="auto">
            <a:xfrm>
              <a:off x="22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8" name="Rectangle 55"/>
            <p:cNvSpPr>
              <a:spLocks noChangeArrowheads="1"/>
            </p:cNvSpPr>
            <p:nvPr/>
          </p:nvSpPr>
          <p:spPr bwMode="auto">
            <a:xfrm>
              <a:off x="224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9" name="Rectangle 56"/>
            <p:cNvSpPr>
              <a:spLocks noChangeArrowheads="1"/>
            </p:cNvSpPr>
            <p:nvPr/>
          </p:nvSpPr>
          <p:spPr bwMode="auto">
            <a:xfrm>
              <a:off x="22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0"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21" name="Rectangle 58"/>
            <p:cNvSpPr>
              <a:spLocks noChangeArrowheads="1"/>
            </p:cNvSpPr>
            <p:nvPr/>
          </p:nvSpPr>
          <p:spPr bwMode="auto">
            <a:xfrm>
              <a:off x="2078" y="2684"/>
              <a:ext cx="55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Subtract</a:t>
              </a:r>
            </a:p>
          </p:txBody>
        </p:sp>
        <p:sp>
          <p:nvSpPr>
            <p:cNvPr id="64622" name="Rectangle 59"/>
            <p:cNvSpPr>
              <a:spLocks noChangeArrowheads="1"/>
            </p:cNvSpPr>
            <p:nvPr/>
          </p:nvSpPr>
          <p:spPr bwMode="auto">
            <a:xfrm>
              <a:off x="272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3" name="Rectangle 60"/>
            <p:cNvSpPr>
              <a:spLocks noChangeArrowheads="1"/>
            </p:cNvSpPr>
            <p:nvPr/>
          </p:nvSpPr>
          <p:spPr bwMode="auto">
            <a:xfrm>
              <a:off x="272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4" name="Rectangle 61"/>
            <p:cNvSpPr>
              <a:spLocks noChangeArrowheads="1"/>
            </p:cNvSpPr>
            <p:nvPr/>
          </p:nvSpPr>
          <p:spPr bwMode="auto">
            <a:xfrm>
              <a:off x="272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5" name="Rectangle 62"/>
            <p:cNvSpPr>
              <a:spLocks noChangeArrowheads="1"/>
            </p:cNvSpPr>
            <p:nvPr/>
          </p:nvSpPr>
          <p:spPr bwMode="auto">
            <a:xfrm>
              <a:off x="272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6" name="Rectangle 63"/>
            <p:cNvSpPr>
              <a:spLocks noChangeArrowheads="1"/>
            </p:cNvSpPr>
            <p:nvPr/>
          </p:nvSpPr>
          <p:spPr bwMode="auto">
            <a:xfrm>
              <a:off x="272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7" name="Rectangle 64"/>
            <p:cNvSpPr>
              <a:spLocks noChangeArrowheads="1"/>
            </p:cNvSpPr>
            <p:nvPr/>
          </p:nvSpPr>
          <p:spPr bwMode="auto">
            <a:xfrm>
              <a:off x="272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8" name="Rectangle 65"/>
            <p:cNvSpPr>
              <a:spLocks noChangeArrowheads="1"/>
            </p:cNvSpPr>
            <p:nvPr/>
          </p:nvSpPr>
          <p:spPr bwMode="auto">
            <a:xfrm>
              <a:off x="272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9" name="Rectangle 66"/>
            <p:cNvSpPr>
              <a:spLocks noChangeArrowheads="1"/>
            </p:cNvSpPr>
            <p:nvPr/>
          </p:nvSpPr>
          <p:spPr bwMode="auto">
            <a:xfrm>
              <a:off x="272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0"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Or</a:t>
              </a:r>
            </a:p>
          </p:txBody>
        </p:sp>
        <p:sp>
          <p:nvSpPr>
            <p:cNvPr id="64631" name="Rectangle 68"/>
            <p:cNvSpPr>
              <a:spLocks noChangeArrowheads="1"/>
            </p:cNvSpPr>
            <p:nvPr/>
          </p:nvSpPr>
          <p:spPr bwMode="auto">
            <a:xfrm>
              <a:off x="320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2" name="Rectangle 69"/>
            <p:cNvSpPr>
              <a:spLocks noChangeArrowheads="1"/>
            </p:cNvSpPr>
            <p:nvPr/>
          </p:nvSpPr>
          <p:spPr bwMode="auto">
            <a:xfrm>
              <a:off x="320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3" name="Rectangle 70"/>
            <p:cNvSpPr>
              <a:spLocks noChangeArrowheads="1"/>
            </p:cNvSpPr>
            <p:nvPr/>
          </p:nvSpPr>
          <p:spPr bwMode="auto">
            <a:xfrm>
              <a:off x="320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4" name="Rectangle 71"/>
            <p:cNvSpPr>
              <a:spLocks noChangeArrowheads="1"/>
            </p:cNvSpPr>
            <p:nvPr/>
          </p:nvSpPr>
          <p:spPr bwMode="auto">
            <a:xfrm>
              <a:off x="320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5" name="Rectangle 72"/>
            <p:cNvSpPr>
              <a:spLocks noChangeArrowheads="1"/>
            </p:cNvSpPr>
            <p:nvPr/>
          </p:nvSpPr>
          <p:spPr bwMode="auto">
            <a:xfrm>
              <a:off x="320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6" name="Rectangle 73"/>
            <p:cNvSpPr>
              <a:spLocks noChangeArrowheads="1"/>
            </p:cNvSpPr>
            <p:nvPr/>
          </p:nvSpPr>
          <p:spPr bwMode="auto">
            <a:xfrm>
              <a:off x="320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7" name="Rectangle 74"/>
            <p:cNvSpPr>
              <a:spLocks noChangeArrowheads="1"/>
            </p:cNvSpPr>
            <p:nvPr/>
          </p:nvSpPr>
          <p:spPr bwMode="auto">
            <a:xfrm>
              <a:off x="320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8" name="Rectangle 75"/>
            <p:cNvSpPr>
              <a:spLocks noChangeArrowheads="1"/>
            </p:cNvSpPr>
            <p:nvPr/>
          </p:nvSpPr>
          <p:spPr bwMode="auto">
            <a:xfrm>
              <a:off x="320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9"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0"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1" name="Rectangle 78"/>
            <p:cNvSpPr>
              <a:spLocks noChangeArrowheads="1"/>
            </p:cNvSpPr>
            <p:nvPr/>
          </p:nvSpPr>
          <p:spPr bwMode="auto">
            <a:xfrm>
              <a:off x="368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2"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3" name="Rectangle 80"/>
            <p:cNvSpPr>
              <a:spLocks noChangeArrowheads="1"/>
            </p:cNvSpPr>
            <p:nvPr/>
          </p:nvSpPr>
          <p:spPr bwMode="auto">
            <a:xfrm>
              <a:off x="368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4" name="Rectangle 81"/>
            <p:cNvSpPr>
              <a:spLocks noChangeArrowheads="1"/>
            </p:cNvSpPr>
            <p:nvPr/>
          </p:nvSpPr>
          <p:spPr bwMode="auto">
            <a:xfrm>
              <a:off x="368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5" name="Rectangle 82"/>
            <p:cNvSpPr>
              <a:spLocks noChangeArrowheads="1"/>
            </p:cNvSpPr>
            <p:nvPr/>
          </p:nvSpPr>
          <p:spPr bwMode="auto">
            <a:xfrm>
              <a:off x="368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6" name="Rectangle 83"/>
            <p:cNvSpPr>
              <a:spLocks noChangeArrowheads="1"/>
            </p:cNvSpPr>
            <p:nvPr/>
          </p:nvSpPr>
          <p:spPr bwMode="auto">
            <a:xfrm>
              <a:off x="368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7" name="Rectangle 84"/>
            <p:cNvSpPr>
              <a:spLocks noChangeArrowheads="1"/>
            </p:cNvSpPr>
            <p:nvPr/>
          </p:nvSpPr>
          <p:spPr bwMode="auto">
            <a:xfrm>
              <a:off x="368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8"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9"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0" name="Rectangle 87"/>
            <p:cNvSpPr>
              <a:spLocks noChangeArrowheads="1"/>
            </p:cNvSpPr>
            <p:nvPr/>
          </p:nvSpPr>
          <p:spPr bwMode="auto">
            <a:xfrm>
              <a:off x="41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1"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2" name="Rectangle 89"/>
            <p:cNvSpPr>
              <a:spLocks noChangeArrowheads="1"/>
            </p:cNvSpPr>
            <p:nvPr/>
          </p:nvSpPr>
          <p:spPr bwMode="auto">
            <a:xfrm>
              <a:off x="41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3" name="Rectangle 90"/>
            <p:cNvSpPr>
              <a:spLocks noChangeArrowheads="1"/>
            </p:cNvSpPr>
            <p:nvPr/>
          </p:nvSpPr>
          <p:spPr bwMode="auto">
            <a:xfrm>
              <a:off x="41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4" name="Rectangle 91"/>
            <p:cNvSpPr>
              <a:spLocks noChangeArrowheads="1"/>
            </p:cNvSpPr>
            <p:nvPr/>
          </p:nvSpPr>
          <p:spPr bwMode="auto">
            <a:xfrm>
              <a:off x="41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55" name="Rectangle 92"/>
            <p:cNvSpPr>
              <a:spLocks noChangeArrowheads="1"/>
            </p:cNvSpPr>
            <p:nvPr/>
          </p:nvSpPr>
          <p:spPr bwMode="auto">
            <a:xfrm>
              <a:off x="41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6"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7" name="Rectangle 94"/>
            <p:cNvSpPr>
              <a:spLocks noChangeArrowheads="1"/>
            </p:cNvSpPr>
            <p:nvPr/>
          </p:nvSpPr>
          <p:spPr bwMode="auto">
            <a:xfrm>
              <a:off x="3997" y="2673"/>
              <a:ext cx="555"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Subtract</a:t>
              </a:r>
            </a:p>
          </p:txBody>
        </p:sp>
        <p:sp>
          <p:nvSpPr>
            <p:cNvPr id="64658"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9"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0"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1" name="Rectangle 98"/>
            <p:cNvSpPr>
              <a:spLocks noChangeArrowheads="1"/>
            </p:cNvSpPr>
            <p:nvPr/>
          </p:nvSpPr>
          <p:spPr bwMode="auto">
            <a:xfrm>
              <a:off x="46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2" name="Rectangle 99"/>
            <p:cNvSpPr>
              <a:spLocks noChangeArrowheads="1"/>
            </p:cNvSpPr>
            <p:nvPr/>
          </p:nvSpPr>
          <p:spPr bwMode="auto">
            <a:xfrm>
              <a:off x="46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3" name="Rectangle 100"/>
            <p:cNvSpPr>
              <a:spLocks noChangeArrowheads="1"/>
            </p:cNvSpPr>
            <p:nvPr/>
          </p:nvSpPr>
          <p:spPr bwMode="auto">
            <a:xfrm>
              <a:off x="4643" y="2108"/>
              <a:ext cx="17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t>
              </a:r>
            </a:p>
          </p:txBody>
        </p:sp>
        <p:sp>
          <p:nvSpPr>
            <p:cNvPr id="64664" name="Rectangle 101"/>
            <p:cNvSpPr>
              <a:spLocks noChangeArrowheads="1"/>
            </p:cNvSpPr>
            <p:nvPr/>
          </p:nvSpPr>
          <p:spPr bwMode="auto">
            <a:xfrm>
              <a:off x="46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65"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6"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 x</a:t>
              </a:r>
            </a:p>
          </p:txBody>
        </p:sp>
      </p:grpSp>
      <p:sp>
        <p:nvSpPr>
          <p:cNvPr id="64516" name="Line 104"/>
          <p:cNvSpPr>
            <a:spLocks noChangeShapeType="1"/>
          </p:cNvSpPr>
          <p:nvPr/>
        </p:nvSpPr>
        <p:spPr bwMode="auto">
          <a:xfrm>
            <a:off x="2603500" y="14398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280" name="Group 105"/>
          <p:cNvGrpSpPr>
            <a:grpSpLocks/>
          </p:cNvGrpSpPr>
          <p:nvPr/>
        </p:nvGrpSpPr>
        <p:grpSpPr bwMode="auto">
          <a:xfrm>
            <a:off x="544513" y="4903788"/>
            <a:ext cx="8489950" cy="1555750"/>
            <a:chOff x="323" y="3068"/>
            <a:chExt cx="5348" cy="980"/>
          </a:xfrm>
        </p:grpSpPr>
        <p:grpSp>
          <p:nvGrpSpPr>
            <p:cNvPr id="54308" name="Group 106"/>
            <p:cNvGrpSpPr>
              <a:grpSpLocks/>
            </p:cNvGrpSpPr>
            <p:nvPr/>
          </p:nvGrpSpPr>
          <p:grpSpPr bwMode="auto">
            <a:xfrm>
              <a:off x="868" y="3825"/>
              <a:ext cx="3832" cy="223"/>
              <a:chOff x="868" y="3825"/>
              <a:chExt cx="3832" cy="223"/>
            </a:xfrm>
          </p:grpSpPr>
          <p:sp>
            <p:nvSpPr>
              <p:cNvPr id="64597"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58" name="Group 108"/>
              <p:cNvGrpSpPr>
                <a:grpSpLocks/>
              </p:cNvGrpSpPr>
              <p:nvPr/>
            </p:nvGrpSpPr>
            <p:grpSpPr bwMode="auto">
              <a:xfrm>
                <a:off x="868" y="3836"/>
                <a:ext cx="664" cy="212"/>
                <a:chOff x="868" y="3836"/>
                <a:chExt cx="664" cy="212"/>
              </a:xfrm>
            </p:grpSpPr>
            <p:sp>
              <p:nvSpPr>
                <p:cNvPr id="64601"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2" name="Rectangle 110"/>
                <p:cNvSpPr>
                  <a:spLocks noChangeArrowheads="1"/>
                </p:cNvSpPr>
                <p:nvPr/>
              </p:nvSpPr>
              <p:spPr bwMode="auto">
                <a:xfrm>
                  <a:off x="1061" y="383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sp>
            <p:nvSpPr>
              <p:cNvPr id="64599"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0" name="Rectangle 112"/>
              <p:cNvSpPr>
                <a:spLocks noChangeArrowheads="1"/>
              </p:cNvSpPr>
              <p:nvPr/>
            </p:nvSpPr>
            <p:spPr bwMode="auto">
              <a:xfrm>
                <a:off x="2542" y="382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grpSp>
          <p:nvGrpSpPr>
            <p:cNvPr id="54309" name="Group 113"/>
            <p:cNvGrpSpPr>
              <a:grpSpLocks/>
            </p:cNvGrpSpPr>
            <p:nvPr/>
          </p:nvGrpSpPr>
          <p:grpSpPr bwMode="auto">
            <a:xfrm>
              <a:off x="803" y="3068"/>
              <a:ext cx="3973" cy="404"/>
              <a:chOff x="803" y="3068"/>
              <a:chExt cx="3973" cy="404"/>
            </a:xfrm>
          </p:grpSpPr>
          <p:grpSp>
            <p:nvGrpSpPr>
              <p:cNvPr id="54329"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38" name="Group 116"/>
                <p:cNvGrpSpPr>
                  <a:grpSpLocks/>
                </p:cNvGrpSpPr>
                <p:nvPr/>
              </p:nvGrpSpPr>
              <p:grpSpPr bwMode="auto">
                <a:xfrm>
                  <a:off x="868" y="3260"/>
                  <a:ext cx="3832" cy="212"/>
                  <a:chOff x="868" y="3260"/>
                  <a:chExt cx="3832" cy="212"/>
                </a:xfrm>
              </p:grpSpPr>
              <p:grpSp>
                <p:nvGrpSpPr>
                  <p:cNvPr id="54339"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40"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41"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54342"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54343"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54344"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grpSp>
          <p:nvGrpSpPr>
            <p:cNvPr id="54310" name="Group 142"/>
            <p:cNvGrpSpPr>
              <a:grpSpLocks/>
            </p:cNvGrpSpPr>
            <p:nvPr/>
          </p:nvGrpSpPr>
          <p:grpSpPr bwMode="auto">
            <a:xfrm>
              <a:off x="868" y="3537"/>
              <a:ext cx="3832" cy="22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18"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19"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20"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grpSp>
        <p:sp>
          <p:nvSpPr>
            <p:cNvPr id="64551"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R-type</a:t>
              </a:r>
            </a:p>
          </p:txBody>
        </p:sp>
        <p:sp>
          <p:nvSpPr>
            <p:cNvPr id="64552"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I-type</a:t>
              </a:r>
            </a:p>
          </p:txBody>
        </p:sp>
        <p:sp>
          <p:nvSpPr>
            <p:cNvPr id="64553"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64554"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 sub</a:t>
              </a:r>
            </a:p>
          </p:txBody>
        </p:sp>
        <p:sp>
          <p:nvSpPr>
            <p:cNvPr id="64555"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 lw, sw, beq</a:t>
              </a:r>
            </a:p>
          </p:txBody>
        </p:sp>
        <p:sp>
          <p:nvSpPr>
            <p:cNvPr id="64556" name="Rectangle 160"/>
            <p:cNvSpPr>
              <a:spLocks noChangeArrowheads="1"/>
            </p:cNvSpPr>
            <p:nvPr/>
          </p:nvSpPr>
          <p:spPr bwMode="auto">
            <a:xfrm>
              <a:off x="4739" y="3825"/>
              <a:ext cx="406"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jump</a:t>
              </a:r>
            </a:p>
          </p:txBody>
        </p:sp>
      </p:gr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00 0100</a:t>
            </a:r>
          </a:p>
        </p:txBody>
      </p:sp>
      <p:sp>
        <p:nvSpPr>
          <p:cNvPr id="64526" name="Rectangle 169"/>
          <p:cNvSpPr>
            <a:spLocks noChangeArrowheads="1"/>
          </p:cNvSpPr>
          <p:nvPr/>
        </p:nvSpPr>
        <p:spPr bwMode="auto">
          <a:xfrm>
            <a:off x="714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00 0010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8" name="Line 171"/>
          <p:cNvSpPr>
            <a:spLocks noChangeShapeType="1"/>
          </p:cNvSpPr>
          <p:nvPr/>
        </p:nvSpPr>
        <p:spPr bwMode="auto">
          <a:xfrm>
            <a:off x="2603500" y="11350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4" name="Line 177"/>
          <p:cNvSpPr>
            <a:spLocks noChangeShapeType="1"/>
          </p:cNvSpPr>
          <p:nvPr/>
        </p:nvSpPr>
        <p:spPr bwMode="auto">
          <a:xfrm flipV="1">
            <a:off x="7162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5" name="Line 178"/>
          <p:cNvSpPr>
            <a:spLocks noChangeShapeType="1"/>
          </p:cNvSpPr>
          <p:nvPr/>
        </p:nvSpPr>
        <p:spPr bwMode="auto">
          <a:xfrm flipV="1">
            <a:off x="792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We Don’t Care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121335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Boolean Expressions for Controller</a:t>
            </a:r>
          </a:p>
        </p:txBody>
      </p:sp>
      <p:sp>
        <p:nvSpPr>
          <p:cNvPr id="56326" name="Rectangle 3"/>
          <p:cNvSpPr>
            <a:spLocks noChangeArrowheads="1"/>
          </p:cNvSpPr>
          <p:nvPr/>
        </p:nvSpPr>
        <p:spPr bwMode="auto">
          <a:xfrm>
            <a:off x="473075" y="1412875"/>
            <a:ext cx="8780463" cy="51371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a:latin typeface="Courier" charset="0"/>
                <a:cs typeface="Courier" charset="0"/>
              </a:rPr>
              <a:t>RegDst    = add + sub</a:t>
            </a:r>
            <a:br>
              <a:rPr lang="en-US" sz="1600">
                <a:latin typeface="Courier" charset="0"/>
                <a:cs typeface="Courier" charset="0"/>
              </a:rPr>
            </a:br>
            <a:r>
              <a:rPr lang="en-US" sz="1600">
                <a:latin typeface="Courier" charset="0"/>
                <a:cs typeface="Courier" charset="0"/>
              </a:rPr>
              <a:t>ALUSrc    = ori + lw + sw</a:t>
            </a:r>
            <a:br>
              <a:rPr lang="en-US" sz="1600">
                <a:latin typeface="Courier" charset="0"/>
                <a:cs typeface="Courier" charset="0"/>
              </a:rPr>
            </a:br>
            <a:r>
              <a:rPr lang="en-US" sz="1600">
                <a:latin typeface="Courier" charset="0"/>
                <a:cs typeface="Courier" charset="0"/>
              </a:rPr>
              <a:t>MemtoReg  = lw</a:t>
            </a:r>
            <a:br>
              <a:rPr lang="en-US" sz="1600">
                <a:latin typeface="Courier" charset="0"/>
                <a:cs typeface="Courier" charset="0"/>
              </a:rPr>
            </a:br>
            <a:r>
              <a:rPr lang="en-US" sz="1600">
                <a:latin typeface="Courier" charset="0"/>
                <a:cs typeface="Courier" charset="0"/>
              </a:rPr>
              <a:t>RegWrite  = add + sub + ori + lw  </a:t>
            </a:r>
            <a:br>
              <a:rPr lang="en-US" sz="1600">
                <a:latin typeface="Courier" charset="0"/>
                <a:cs typeface="Courier" charset="0"/>
              </a:rPr>
            </a:br>
            <a:r>
              <a:rPr lang="en-US" sz="1600">
                <a:latin typeface="Courier" charset="0"/>
                <a:cs typeface="Courier" charset="0"/>
              </a:rPr>
              <a:t>MemWrite  = sw</a:t>
            </a:r>
            <a:br>
              <a:rPr lang="en-US" sz="1600">
                <a:latin typeface="Courier" charset="0"/>
                <a:cs typeface="Courier" charset="0"/>
              </a:rPr>
            </a:br>
            <a:r>
              <a:rPr lang="en-US" sz="1600">
                <a:latin typeface="Courier" charset="0"/>
                <a:cs typeface="Courier" charset="0"/>
              </a:rPr>
              <a:t>nPCsel    = beq</a:t>
            </a:r>
            <a:br>
              <a:rPr lang="en-US" sz="1600">
                <a:latin typeface="Courier" charset="0"/>
                <a:cs typeface="Courier" charset="0"/>
              </a:rPr>
            </a:br>
            <a:r>
              <a:rPr lang="en-US" sz="1600">
                <a:latin typeface="Courier" charset="0"/>
                <a:cs typeface="Courier" charset="0"/>
              </a:rPr>
              <a:t>Jump      = jump </a:t>
            </a:r>
            <a:br>
              <a:rPr lang="en-US" sz="1600">
                <a:latin typeface="Courier" charset="0"/>
                <a:cs typeface="Courier" charset="0"/>
              </a:rPr>
            </a:br>
            <a:r>
              <a:rPr lang="en-US" sz="1600">
                <a:latin typeface="Courier" charset="0"/>
                <a:cs typeface="Courier" charset="0"/>
              </a:rPr>
              <a:t>ExtOp     = lw + sw</a:t>
            </a:r>
            <a:br>
              <a:rPr lang="en-US" sz="1600">
                <a:latin typeface="Courier" charset="0"/>
                <a:cs typeface="Courier" charset="0"/>
              </a:rPr>
            </a:br>
            <a:r>
              <a:rPr lang="en-US" sz="1600">
                <a:latin typeface="Courier" charset="0"/>
                <a:cs typeface="Courier" charset="0"/>
              </a:rPr>
              <a:t>ALUctr[0] = sub + beq   (assume ALUctr is 00 ADD, 01 SUB, 10 OR)</a:t>
            </a:r>
            <a:br>
              <a:rPr lang="en-US" sz="1600">
                <a:latin typeface="Courier" charset="0"/>
                <a:cs typeface="Courier" charset="0"/>
              </a:rPr>
            </a:br>
            <a:r>
              <a:rPr lang="en-US" sz="1600">
                <a:latin typeface="Courier" charset="0"/>
                <a:cs typeface="Courier" charset="0"/>
              </a:rPr>
              <a:t>ALUctr[1] = or</a:t>
            </a:r>
          </a:p>
          <a:p>
            <a:pPr>
              <a:spcBef>
                <a:spcPct val="50000"/>
              </a:spcBef>
              <a:tabLst>
                <a:tab pos="914400" algn="l"/>
                <a:tab pos="5092700" algn="l"/>
              </a:tabLst>
            </a:pPr>
            <a:r>
              <a:rPr lang="en-US" sz="1600" i="1">
                <a:latin typeface="Courier" charset="0"/>
                <a:cs typeface="Courier" charset="0"/>
              </a:rPr>
              <a:t>Where:</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rtype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r>
              <a:rPr lang="en-US" sz="1600" baseline="-25000">
                <a:latin typeface="Courier" charset="0"/>
                <a:cs typeface="Courier" charset="0"/>
              </a:rPr>
              <a:t/>
            </a:r>
            <a:br>
              <a:rPr lang="en-US" sz="1600" baseline="-25000">
                <a:latin typeface="Courier" charset="0"/>
                <a:cs typeface="Courier" charset="0"/>
              </a:rPr>
            </a:br>
            <a:r>
              <a:rPr lang="en-US" sz="1600">
                <a:latin typeface="Courier" charset="0"/>
                <a:cs typeface="Courier" charset="0"/>
              </a:rPr>
              <a:t>ori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lw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sw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b="1" baseline="-25000">
                <a:latin typeface="Courier" charset="0"/>
                <a:cs typeface="Courier" charset="0"/>
              </a:rPr>
              <a:t/>
            </a:r>
            <a:br>
              <a:rPr lang="en-US" sz="1600" b="1" baseline="-25000">
                <a:latin typeface="Courier" charset="0"/>
                <a:cs typeface="Courier" charset="0"/>
              </a:rPr>
            </a:br>
            <a:r>
              <a:rPr lang="en-US" sz="1600">
                <a:latin typeface="Courier" charset="0"/>
                <a:cs typeface="Courier" charset="0"/>
              </a:rPr>
              <a:t>beq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jump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p>
          <a:p>
            <a:pPr>
              <a:spcBef>
                <a:spcPct val="50000"/>
              </a:spcBef>
              <a:tabLst>
                <a:tab pos="914400" algn="l"/>
                <a:tab pos="5092700" algn="l"/>
              </a:tabLst>
            </a:pPr>
            <a:r>
              <a:rPr lang="en-US" sz="1600">
                <a:latin typeface="Courier" charset="0"/>
                <a:cs typeface="Courier" charset="0"/>
              </a:rPr>
              <a:t>add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br>
              <a:rPr lang="en-US" sz="1600" baseline="-25000">
                <a:latin typeface="Courier" charset="0"/>
                <a:cs typeface="Courier" charset="0"/>
              </a:rPr>
            </a:br>
            <a:r>
              <a:rPr lang="en-US" sz="1600">
                <a:latin typeface="Courier" charset="0"/>
                <a:cs typeface="Courier" charset="0"/>
              </a:rPr>
              <a:t>sub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p>
        </p:txBody>
      </p:sp>
      <p:sp>
        <p:nvSpPr>
          <p:cNvPr id="56327" name="Text Box 4"/>
          <p:cNvSpPr txBox="1">
            <a:spLocks noChangeArrowheads="1"/>
          </p:cNvSpPr>
          <p:nvPr/>
        </p:nvSpPr>
        <p:spPr bwMode="auto">
          <a:xfrm>
            <a:off x="5994400" y="4427538"/>
            <a:ext cx="2709863" cy="11874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t>How do we implement this in gates?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017494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Controller Implementation</a:t>
            </a:r>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1" name="Line 10"/>
          <p:cNvSpPr>
            <a:spLocks noChangeShapeType="1"/>
          </p:cNvSpPr>
          <p:nvPr/>
        </p:nvSpPr>
        <p:spPr bwMode="auto">
          <a:xfrm>
            <a:off x="3733800" y="5105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beq</a:t>
            </a:r>
          </a:p>
        </p:txBody>
      </p:sp>
      <p:sp>
        <p:nvSpPr>
          <p:cNvPr id="68628" name="Text Box 17"/>
          <p:cNvSpPr txBox="1">
            <a:spLocks noChangeArrowheads="1"/>
          </p:cNvSpPr>
          <p:nvPr/>
        </p:nvSpPr>
        <p:spPr bwMode="auto">
          <a:xfrm>
            <a:off x="3886200" y="4784725"/>
            <a:ext cx="735013"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jump</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RegDst</a:t>
            </a:r>
            <a:endParaRPr lang="en-US" sz="2000">
              <a:latin typeface="Calibri" charset="0"/>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6" name="Line 25"/>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7" name="Line 26"/>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8" name="Line 27"/>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9" name="Line 28"/>
          <p:cNvSpPr>
            <a:spLocks noChangeShapeType="1"/>
          </p:cNvSpPr>
          <p:nvPr/>
        </p:nvSpPr>
        <p:spPr bwMode="auto">
          <a:xfrm>
            <a:off x="6705600" y="5334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ALUSrc</a:t>
            </a:r>
            <a:endParaRPr lang="en-US" sz="2000">
              <a:latin typeface="Calibri" charset="0"/>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MemtoReg</a:t>
            </a:r>
            <a:endParaRPr lang="en-US" sz="2000">
              <a:latin typeface="Calibri" charset="0"/>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RegWrite</a:t>
            </a:r>
            <a:endParaRPr lang="en-US" sz="2000">
              <a:latin typeface="Calibri" charset="0"/>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MemWrite</a:t>
            </a:r>
            <a:endParaRPr lang="en-US" sz="2000">
              <a:latin typeface="Calibri" charset="0"/>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nPCsel</a:t>
            </a:r>
            <a:endParaRPr lang="en-US" sz="2000">
              <a:latin typeface="Calibri" charset="0"/>
            </a:endParaRPr>
          </a:p>
        </p:txBody>
      </p:sp>
      <p:sp>
        <p:nvSpPr>
          <p:cNvPr id="68646" name="Text Box 35"/>
          <p:cNvSpPr txBox="1">
            <a:spLocks noChangeArrowheads="1"/>
          </p:cNvSpPr>
          <p:nvPr/>
        </p:nvSpPr>
        <p:spPr bwMode="auto">
          <a:xfrm>
            <a:off x="7162800" y="4205288"/>
            <a:ext cx="6858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Jump</a:t>
            </a:r>
            <a:endParaRPr lang="en-US" sz="2000">
              <a:latin typeface="Calibri" charset="0"/>
            </a:endParaRPr>
          </a:p>
        </p:txBody>
      </p:sp>
      <p:sp>
        <p:nvSpPr>
          <p:cNvPr id="68647" name="Text Box 36"/>
          <p:cNvSpPr txBox="1">
            <a:spLocks noChangeArrowheads="1"/>
          </p:cNvSpPr>
          <p:nvPr/>
        </p:nvSpPr>
        <p:spPr bwMode="auto">
          <a:xfrm>
            <a:off x="7162800" y="4510088"/>
            <a:ext cx="7493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ExtOp</a:t>
            </a:r>
            <a:endParaRPr lang="en-US" sz="2000">
              <a:latin typeface="Calibri" charset="0"/>
            </a:endParaRPr>
          </a:p>
        </p:txBody>
      </p:sp>
      <p:sp>
        <p:nvSpPr>
          <p:cNvPr id="68648" name="Text Box 37"/>
          <p:cNvSpPr txBox="1">
            <a:spLocks noChangeArrowheads="1"/>
          </p:cNvSpPr>
          <p:nvPr/>
        </p:nvSpPr>
        <p:spPr bwMode="auto">
          <a:xfrm>
            <a:off x="7162800" y="48148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ALUctr[0]</a:t>
            </a:r>
            <a:endParaRPr lang="en-US" sz="2000">
              <a:latin typeface="Calibri" charset="0"/>
            </a:endParaRPr>
          </a:p>
        </p:txBody>
      </p:sp>
      <p:sp>
        <p:nvSpPr>
          <p:cNvPr id="68649" name="Text Box 38"/>
          <p:cNvSpPr txBox="1">
            <a:spLocks noChangeArrowheads="1"/>
          </p:cNvSpPr>
          <p:nvPr/>
        </p:nvSpPr>
        <p:spPr bwMode="auto">
          <a:xfrm>
            <a:off x="7162800" y="51196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ALUctr[1]</a:t>
            </a:r>
            <a:endParaRPr lang="en-US" sz="2000">
              <a:latin typeface="Calibri" charset="0"/>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AND</a:t>
            </a:r>
            <a:r>
              <a:rPr lang="ja-JP" altLang="en-US" sz="2800">
                <a:latin typeface="Calibri" charset="0"/>
              </a:rPr>
              <a:t>”</a:t>
            </a:r>
            <a:r>
              <a:rPr lang="en-US" sz="2800">
                <a:latin typeface="Calibri" charset="0"/>
              </a:rPr>
              <a:t> logic</a:t>
            </a:r>
            <a:endParaRPr lang="en-US" sz="2000">
              <a:latin typeface="Calibri" charset="0"/>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OR</a:t>
            </a:r>
            <a:r>
              <a:rPr lang="ja-JP" altLang="en-US" sz="2800">
                <a:latin typeface="Calibri" charset="0"/>
              </a:rPr>
              <a:t>”</a:t>
            </a:r>
            <a:r>
              <a:rPr lang="en-US" sz="2800">
                <a:latin typeface="Calibri" charset="0"/>
              </a:rPr>
              <a:t> logic</a:t>
            </a:r>
            <a:endParaRPr lang="en-US" sz="2000">
              <a:latin typeface="Calibri" charset="0"/>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3071841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400" y="4233340"/>
            <a:ext cx="7467600" cy="1722438"/>
          </a:xfrm>
          <a:noFill/>
        </p:spPr>
        <p:txBody>
          <a:bodyPr/>
          <a:lstStyle/>
          <a:p>
            <a:pPr marL="609600" indent="-609600">
              <a:lnSpc>
                <a:spcPct val="85000"/>
              </a:lnSpc>
              <a:spcBef>
                <a:spcPct val="45000"/>
              </a:spcBef>
              <a:buSzTx/>
              <a:buFont typeface="+mj-lt"/>
              <a:buAutoNum type="arabicParenR"/>
              <a:tabLst>
                <a:tab pos="738188" algn="l"/>
              </a:tabLst>
            </a:pPr>
            <a:r>
              <a:rPr lang="en-US" dirty="0" smtClean="0">
                <a:solidFill>
                  <a:srgbClr val="000000"/>
                </a:solidFill>
              </a:rPr>
              <a:t>We</a:t>
            </a:r>
            <a:r>
              <a:rPr lang="en-US" dirty="0" smtClean="0">
                <a:solidFill>
                  <a:srgbClr val="0000FF"/>
                </a:solidFill>
              </a:rPr>
              <a:t> </a:t>
            </a:r>
            <a:r>
              <a:rPr lang="en-US" dirty="0">
                <a:solidFill>
                  <a:srgbClr val="0000FF"/>
                </a:solidFill>
              </a:rPr>
              <a:t>should use the main ALU</a:t>
            </a:r>
            <a:r>
              <a:rPr lang="en-US" dirty="0">
                <a:solidFill>
                  <a:srgbClr val="FFFF00"/>
                </a:solidFill>
              </a:rPr>
              <a:t> </a:t>
            </a:r>
            <a:r>
              <a:rPr lang="en-US" dirty="0"/>
              <a:t>to compute PC=PC+</a:t>
            </a:r>
            <a:r>
              <a:rPr lang="en-US" dirty="0" smtClean="0"/>
              <a:t>4 in order to save some gates</a:t>
            </a:r>
            <a:endParaRPr lang="en-US" dirty="0"/>
          </a:p>
          <a:p>
            <a:pPr marL="609600" indent="-609600">
              <a:lnSpc>
                <a:spcPct val="85000"/>
              </a:lnSpc>
              <a:spcBef>
                <a:spcPct val="45000"/>
              </a:spcBef>
              <a:buSzTx/>
              <a:buFont typeface="+mj-lt"/>
              <a:buAutoNum type="arabicParenR"/>
              <a:tabLst>
                <a:tab pos="738188" algn="l"/>
              </a:tabLst>
            </a:pPr>
            <a:r>
              <a:rPr lang="en-US" dirty="0"/>
              <a:t>The </a:t>
            </a:r>
            <a:r>
              <a:rPr lang="en-US" dirty="0">
                <a:solidFill>
                  <a:srgbClr val="0000FF"/>
                </a:solidFill>
              </a:rPr>
              <a:t>ALU is inactive</a:t>
            </a:r>
            <a:r>
              <a:rPr lang="en-US" dirty="0">
                <a:solidFill>
                  <a:srgbClr val="FFFF00"/>
                </a:solidFill>
              </a:rPr>
              <a:t> </a:t>
            </a:r>
            <a:r>
              <a:rPr lang="en-US" dirty="0"/>
              <a:t>for memory </a:t>
            </a:r>
            <a:r>
              <a:rPr lang="en-US" dirty="0" smtClean="0"/>
              <a:t>reads (loads) </a:t>
            </a:r>
            <a:r>
              <a:rPr lang="en-US" dirty="0"/>
              <a:t>or </a:t>
            </a:r>
            <a:r>
              <a:rPr lang="en-US" dirty="0" smtClean="0"/>
              <a:t>writes (stores).</a:t>
            </a:r>
            <a:endParaRPr lang="en-US" dirty="0"/>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4"/>
          <p:cNvSpPr>
            <a:spLocks noChangeArrowheads="1"/>
          </p:cNvSpPr>
          <p:nvPr/>
        </p:nvSpPr>
        <p:spPr bwMode="auto">
          <a:xfrm>
            <a:off x="7230531" y="4123267"/>
            <a:ext cx="1748367" cy="2026415"/>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a:rPr>
              <a:t>   12</a:t>
            </a:r>
          </a:p>
          <a:p>
            <a:pPr marL="203200" indent="-203200">
              <a:lnSpc>
                <a:spcPct val="85000"/>
              </a:lnSpc>
              <a:buSzPct val="100000"/>
              <a:buFont typeface="Times" pitchFamily="-65" charset="0"/>
              <a:buNone/>
            </a:pPr>
            <a:r>
              <a:rPr lang="en-US" sz="2400" b="1" dirty="0">
                <a:solidFill>
                  <a:schemeClr val="tx1"/>
                </a:solidFill>
                <a:latin typeface="Courier"/>
              </a:rPr>
              <a:t>a) </a:t>
            </a:r>
            <a:r>
              <a:rPr lang="en-US" sz="2400" b="1" dirty="0">
                <a:latin typeface="Courier"/>
              </a:rPr>
              <a:t>FF</a:t>
            </a:r>
            <a:endParaRPr lang="en-US" sz="2400" b="1" dirty="0">
              <a:solidFill>
                <a:schemeClr val="tx1"/>
              </a:solidFill>
              <a:latin typeface="Courier"/>
            </a:endParaRPr>
          </a:p>
          <a:p>
            <a:pPr marL="203200" indent="-203200">
              <a:lnSpc>
                <a:spcPct val="85000"/>
              </a:lnSpc>
              <a:buSzPct val="100000"/>
              <a:buFont typeface="Times" pitchFamily="-65" charset="0"/>
              <a:buNone/>
            </a:pPr>
            <a:r>
              <a:rPr lang="en-US" sz="2400" b="1" dirty="0">
                <a:solidFill>
                  <a:schemeClr val="tx1"/>
                </a:solidFill>
                <a:latin typeface="Courier"/>
              </a:rPr>
              <a:t>b) </a:t>
            </a:r>
            <a:r>
              <a:rPr lang="en-US" sz="2400" b="1" dirty="0">
                <a:latin typeface="Courier"/>
              </a:rPr>
              <a:t>F</a:t>
            </a:r>
            <a:r>
              <a:rPr lang="en-US" sz="2400" b="1" dirty="0">
                <a:solidFill>
                  <a:srgbClr val="EA157A"/>
                </a:solidFill>
                <a:latin typeface="Courier"/>
              </a:rPr>
              <a:t>T</a:t>
            </a:r>
          </a:p>
          <a:p>
            <a:pPr marL="203200" indent="-203200">
              <a:lnSpc>
                <a:spcPct val="85000"/>
              </a:lnSpc>
              <a:buSzPct val="100000"/>
              <a:buFont typeface="Times" pitchFamily="-65" charset="0"/>
              <a:buNone/>
            </a:pPr>
            <a:r>
              <a:rPr lang="en-US" sz="2400" b="1" dirty="0">
                <a:solidFill>
                  <a:schemeClr val="tx1"/>
                </a:solidFill>
                <a:latin typeface="Courier"/>
              </a:rPr>
              <a:t>c) </a:t>
            </a:r>
            <a:r>
              <a:rPr lang="en-US" sz="2400" b="1" dirty="0">
                <a:solidFill>
                  <a:srgbClr val="EA157A"/>
                </a:solidFill>
                <a:latin typeface="Courier"/>
              </a:rPr>
              <a:t>T</a:t>
            </a:r>
            <a:r>
              <a:rPr lang="en-US" sz="2400" b="1" dirty="0">
                <a:latin typeface="Courier"/>
              </a:rPr>
              <a:t>F</a:t>
            </a:r>
            <a:endParaRPr lang="en-US" sz="2400" b="1" dirty="0">
              <a:solidFill>
                <a:schemeClr val="tx1"/>
              </a:solidFill>
              <a:latin typeface="Courier"/>
            </a:endParaRPr>
          </a:p>
          <a:p>
            <a:pPr marL="203200" indent="-203200">
              <a:lnSpc>
                <a:spcPct val="85000"/>
              </a:lnSpc>
              <a:buSzPct val="100000"/>
              <a:buFont typeface="Times" pitchFamily="-65" charset="0"/>
              <a:buNone/>
            </a:pPr>
            <a:r>
              <a:rPr lang="en-US" sz="2400" b="1" dirty="0">
                <a:solidFill>
                  <a:schemeClr val="tx1"/>
                </a:solidFill>
                <a:latin typeface="Courier"/>
              </a:rPr>
              <a:t>d) </a:t>
            </a:r>
            <a:r>
              <a:rPr lang="en-US" sz="2400" b="1" dirty="0" smtClean="0">
                <a:solidFill>
                  <a:srgbClr val="EA157A"/>
                </a:solidFill>
                <a:latin typeface="Courier"/>
              </a:rPr>
              <a:t>TT</a:t>
            </a:r>
            <a:endParaRPr lang="en-US" sz="2400" b="1" dirty="0" smtClean="0">
              <a:solidFill>
                <a:srgbClr val="000000"/>
              </a:solidFill>
              <a:latin typeface="Courier"/>
            </a:endParaRPr>
          </a:p>
          <a:p>
            <a:pPr marL="203200" indent="-203200">
              <a:lnSpc>
                <a:spcPct val="85000"/>
              </a:lnSpc>
              <a:buSzPct val="100000"/>
              <a:buFont typeface="Times" pitchFamily="-65" charset="0"/>
              <a:buNone/>
            </a:pPr>
            <a:r>
              <a:rPr lang="en-US" sz="2400" b="1" dirty="0" smtClean="0">
                <a:solidFill>
                  <a:srgbClr val="000000"/>
                </a:solidFill>
                <a:latin typeface="Courier"/>
              </a:rPr>
              <a:t>e) H</a:t>
            </a:r>
            <a:r>
              <a:rPr lang="en-US" sz="2400" b="1" dirty="0" smtClean="0">
                <a:latin typeface="Courier"/>
              </a:rPr>
              <a:t>elp!</a:t>
            </a:r>
            <a:endParaRPr lang="en-US" sz="2400" b="1" dirty="0">
              <a:latin typeface="Courier"/>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0949439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399" y="2660952"/>
            <a:ext cx="8822267" cy="3294826"/>
          </a:xfrm>
          <a:noFill/>
        </p:spPr>
        <p:txBody>
          <a:bodyPr/>
          <a:lstStyle/>
          <a:p>
            <a:pPr marL="609600" indent="-609600">
              <a:lnSpc>
                <a:spcPct val="85000"/>
              </a:lnSpc>
              <a:spcBef>
                <a:spcPct val="45000"/>
              </a:spcBef>
              <a:buSzTx/>
              <a:buFont typeface="+mj-lt"/>
              <a:buAutoNum type="alphaLcParenR"/>
              <a:tabLst>
                <a:tab pos="738188" algn="l"/>
              </a:tabLst>
            </a:pPr>
            <a:r>
              <a:rPr lang="en-US" dirty="0" smtClean="0">
                <a:solidFill>
                  <a:srgbClr val="000000"/>
                </a:solidFill>
              </a:rPr>
              <a:t>We should have more sections of the same courses, so lecture is smaller</a:t>
            </a:r>
            <a:endParaRPr lang="en-US" dirty="0"/>
          </a:p>
          <a:p>
            <a:pPr marL="609600" indent="-609600">
              <a:lnSpc>
                <a:spcPct val="85000"/>
              </a:lnSpc>
              <a:spcBef>
                <a:spcPct val="45000"/>
              </a:spcBef>
              <a:buSzTx/>
              <a:buFont typeface="+mj-lt"/>
              <a:buAutoNum type="alphaLcParenR"/>
              <a:tabLst>
                <a:tab pos="738188" algn="l"/>
              </a:tabLst>
            </a:pPr>
            <a:r>
              <a:rPr lang="en-US" dirty="0"/>
              <a:t>We should have more semester-long courses</a:t>
            </a:r>
          </a:p>
          <a:p>
            <a:pPr marL="609600" indent="-609600">
              <a:lnSpc>
                <a:spcPct val="85000"/>
              </a:lnSpc>
              <a:spcBef>
                <a:spcPct val="45000"/>
              </a:spcBef>
              <a:buSzTx/>
              <a:buFont typeface="+mj-lt"/>
              <a:buAutoNum type="alphaLcParenR"/>
              <a:tabLst>
                <a:tab pos="738188" algn="l"/>
              </a:tabLst>
            </a:pPr>
            <a:r>
              <a:rPr lang="en-US" dirty="0"/>
              <a:t>We should have more half-semester-long courses</a:t>
            </a:r>
            <a:endParaRPr lang="en-US" dirty="0"/>
          </a:p>
        </p:txBody>
      </p:sp>
      <p:sp>
        <p:nvSpPr>
          <p:cNvPr id="5" name="Title 4"/>
          <p:cNvSpPr>
            <a:spLocks noGrp="1"/>
          </p:cNvSpPr>
          <p:nvPr>
            <p:ph type="title"/>
          </p:nvPr>
        </p:nvSpPr>
        <p:spPr>
          <a:xfrm>
            <a:off x="457200" y="601214"/>
            <a:ext cx="8229600" cy="1143000"/>
          </a:xfrm>
        </p:spPr>
        <p:txBody>
          <a:bodyPr/>
          <a:lstStyle/>
          <a:p>
            <a:r>
              <a:rPr lang="en-US" dirty="0" smtClean="0"/>
              <a:t>Clicker Survey for CS Retreat</a:t>
            </a:r>
            <a:br>
              <a:rPr lang="en-US" dirty="0" smtClean="0"/>
            </a:br>
            <a:r>
              <a:rPr lang="en-US" sz="4000" dirty="0" smtClean="0">
                <a:solidFill>
                  <a:srgbClr val="39639D"/>
                </a:solidFill>
              </a:rPr>
              <a:t>If we add more faculty, what should we do for upper-division courses?</a:t>
            </a:r>
            <a:endParaRPr lang="en-US" sz="4000" dirty="0">
              <a:solidFill>
                <a:srgbClr val="39639D"/>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0949439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3"/>
          <p:cNvSpPr>
            <a:spLocks noGrp="1" noChangeArrowheads="1"/>
          </p:cNvSpPr>
          <p:nvPr>
            <p:ph type="title"/>
          </p:nvPr>
        </p:nvSpPr>
        <p:spPr/>
        <p:txBody>
          <a:bodyPr/>
          <a:lstStyle/>
          <a:p>
            <a:r>
              <a:rPr lang="en-US">
                <a:latin typeface="Calibri" charset="0"/>
                <a:ea typeface="ＭＳ Ｐゴシック" charset="0"/>
                <a:cs typeface="ＭＳ Ｐゴシック" charset="0"/>
              </a:rPr>
              <a:t>Summary: Single-cycle Processor</a:t>
            </a:r>
          </a:p>
        </p:txBody>
      </p:sp>
      <p:sp>
        <p:nvSpPr>
          <p:cNvPr id="70659" name="Content Placeholder 22"/>
          <p:cNvSpPr>
            <a:spLocks noGrp="1"/>
          </p:cNvSpPr>
          <p:nvPr>
            <p:ph idx="1"/>
          </p:nvPr>
        </p:nvSpPr>
        <p:spPr>
          <a:xfrm>
            <a:off x="457200" y="1600200"/>
            <a:ext cx="8229600" cy="4868863"/>
          </a:xfrm>
        </p:spPr>
        <p:txBody>
          <a:bodyPr>
            <a:normAutofit/>
          </a:bodyPr>
          <a:lstStyle/>
          <a:p>
            <a:pPr>
              <a:lnSpc>
                <a:spcPct val="90000"/>
              </a:lnSpc>
            </a:pPr>
            <a:r>
              <a:rPr lang="en-US" sz="2700">
                <a:latin typeface="Calibri" charset="0"/>
                <a:ea typeface="ＭＳ Ｐゴシック" charset="0"/>
                <a:cs typeface="ＭＳ Ｐゴシック" charset="0"/>
              </a:rPr>
              <a:t>Five steps to design a processor:</a:t>
            </a:r>
          </a:p>
          <a:p>
            <a:pPr lvl="1">
              <a:lnSpc>
                <a:spcPct val="90000"/>
              </a:lnSpc>
              <a:buFont typeface="Arial" charset="0"/>
              <a:buNone/>
            </a:pPr>
            <a:r>
              <a:rPr lang="en-US" sz="2400">
                <a:latin typeface="Calibri" charset="0"/>
                <a:ea typeface="ＭＳ Ｐゴシック" charset="0"/>
              </a:rPr>
              <a:t>1. Analyze instruction set </a:t>
            </a:r>
            <a:r>
              <a:rPr lang="en-US" sz="2400">
                <a:latin typeface="Calibri" charset="0"/>
                <a:ea typeface="ＭＳ Ｐゴシック" charset="0"/>
                <a:sym typeface="Wingdings" charset="0"/>
              </a:rPr>
              <a:t></a:t>
            </a:r>
            <a:r>
              <a:rPr lang="en-US" sz="2400">
                <a:latin typeface="Calibri" charset="0"/>
                <a:ea typeface="ＭＳ Ｐゴシック" charset="0"/>
              </a:rPr>
              <a:t> </a:t>
            </a:r>
            <a:br>
              <a:rPr lang="en-US" sz="2400">
                <a:latin typeface="Calibri" charset="0"/>
                <a:ea typeface="ＭＳ Ｐゴシック" charset="0"/>
              </a:rPr>
            </a:br>
            <a:r>
              <a:rPr lang="en-US" sz="2400">
                <a:latin typeface="Calibri" charset="0"/>
                <a:ea typeface="ＭＳ Ｐゴシック" charset="0"/>
              </a:rPr>
              <a:t>datapath requirements</a:t>
            </a:r>
          </a:p>
          <a:p>
            <a:pPr lvl="1">
              <a:lnSpc>
                <a:spcPct val="90000"/>
              </a:lnSpc>
              <a:buFont typeface="Arial" charset="0"/>
              <a:buNone/>
            </a:pPr>
            <a:r>
              <a:rPr lang="en-US" sz="2400">
                <a:latin typeface="Calibri" charset="0"/>
                <a:ea typeface="ＭＳ Ｐゴシック" charset="0"/>
              </a:rPr>
              <a:t>2. Select set of datapath </a:t>
            </a:r>
            <a:br>
              <a:rPr lang="en-US" sz="2400">
                <a:latin typeface="Calibri" charset="0"/>
                <a:ea typeface="ＭＳ Ｐゴシック" charset="0"/>
              </a:rPr>
            </a:br>
            <a:r>
              <a:rPr lang="en-US" sz="2400">
                <a:latin typeface="Calibri" charset="0"/>
                <a:ea typeface="ＭＳ Ｐゴシック" charset="0"/>
              </a:rPr>
              <a:t>components &amp; establish </a:t>
            </a:r>
            <a:br>
              <a:rPr lang="en-US" sz="2400">
                <a:latin typeface="Calibri" charset="0"/>
                <a:ea typeface="ＭＳ Ｐゴシック" charset="0"/>
              </a:rPr>
            </a:br>
            <a:r>
              <a:rPr lang="en-US" sz="2400">
                <a:latin typeface="Calibri" charset="0"/>
                <a:ea typeface="ＭＳ Ｐゴシック" charset="0"/>
              </a:rPr>
              <a:t>clock methodology</a:t>
            </a:r>
          </a:p>
          <a:p>
            <a:pPr lvl="1">
              <a:lnSpc>
                <a:spcPct val="90000"/>
              </a:lnSpc>
              <a:buFont typeface="Arial" charset="0"/>
              <a:buNone/>
            </a:pPr>
            <a:r>
              <a:rPr lang="en-US" sz="2400">
                <a:latin typeface="Calibri" charset="0"/>
                <a:ea typeface="ＭＳ Ｐゴシック" charset="0"/>
              </a:rPr>
              <a:t>3. Assemble datapath meeting </a:t>
            </a:r>
            <a:br>
              <a:rPr lang="en-US" sz="2400">
                <a:latin typeface="Calibri" charset="0"/>
                <a:ea typeface="ＭＳ Ｐゴシック" charset="0"/>
              </a:rPr>
            </a:br>
            <a:r>
              <a:rPr lang="en-US" sz="2400">
                <a:latin typeface="Calibri" charset="0"/>
                <a:ea typeface="ＭＳ Ｐゴシック" charset="0"/>
              </a:rPr>
              <a:t>the requirements</a:t>
            </a:r>
          </a:p>
          <a:p>
            <a:pPr lvl="1">
              <a:lnSpc>
                <a:spcPct val="90000"/>
              </a:lnSpc>
              <a:buFont typeface="Arial" charset="0"/>
              <a:buNone/>
            </a:pPr>
            <a:r>
              <a:rPr lang="en-US" sz="2400">
                <a:latin typeface="Calibri" charset="0"/>
                <a:ea typeface="ＭＳ Ｐゴシック" charset="0"/>
              </a:rPr>
              <a:t>4. Analyze implementation of each instruction to determine setting of control points that effects the register transfer.</a:t>
            </a:r>
          </a:p>
          <a:p>
            <a:pPr lvl="1">
              <a:lnSpc>
                <a:spcPct val="90000"/>
              </a:lnSpc>
              <a:buFont typeface="Arial" charset="0"/>
              <a:buNone/>
            </a:pPr>
            <a:r>
              <a:rPr lang="en-US" sz="2400">
                <a:latin typeface="Calibri" charset="0"/>
                <a:ea typeface="ＭＳ Ｐゴシック" charset="0"/>
              </a:rPr>
              <a:t>5. Assemble the control logic</a:t>
            </a:r>
          </a:p>
          <a:p>
            <a:pPr lvl="2">
              <a:lnSpc>
                <a:spcPct val="90000"/>
              </a:lnSpc>
            </a:pPr>
            <a:r>
              <a:rPr lang="en-US" sz="2000">
                <a:latin typeface="Calibri" charset="0"/>
                <a:ea typeface="ＭＳ Ｐゴシック" charset="0"/>
              </a:rPr>
              <a:t>Formulate Logic Equations</a:t>
            </a:r>
          </a:p>
          <a:p>
            <a:pPr lvl="2">
              <a:lnSpc>
                <a:spcPct val="90000"/>
              </a:lnSpc>
            </a:pPr>
            <a:r>
              <a:rPr lang="en-US" sz="2000">
                <a:latin typeface="Calibri" charset="0"/>
                <a:ea typeface="ＭＳ Ｐゴシック" charset="0"/>
              </a:rPr>
              <a:t>Design Circuits</a:t>
            </a:r>
          </a:p>
          <a:p>
            <a:pPr>
              <a:lnSpc>
                <a:spcPct val="90000"/>
              </a:lnSpc>
            </a:pPr>
            <a:endParaRPr lang="en-US" sz="2700">
              <a:latin typeface="Calibri" charset="0"/>
              <a:ea typeface="ＭＳ Ｐゴシック" charset="0"/>
              <a:cs typeface="ＭＳ Ｐゴシック" charset="0"/>
            </a:endParaRPr>
          </a:p>
          <a:p>
            <a:pPr>
              <a:lnSpc>
                <a:spcPct val="90000"/>
              </a:lnSpc>
            </a:pPr>
            <a:endParaRPr lang="en-US" sz="2700">
              <a:latin typeface="Calibri" charset="0"/>
              <a:ea typeface="ＭＳ Ｐゴシック" charset="0"/>
              <a:cs typeface="ＭＳ Ｐゴシック" charset="0"/>
            </a:endParaRPr>
          </a:p>
        </p:txBody>
      </p:sp>
      <p:grpSp>
        <p:nvGrpSpPr>
          <p:cNvPr id="60423"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lstStyle/>
            <a:p>
              <a:pPr algn="ctr">
                <a:defRPr/>
              </a:pPr>
              <a:endParaRPr lang="en-US" sz="2000">
                <a:solidFill>
                  <a:schemeClr val="accent2"/>
                </a:solidFill>
                <a:latin typeface="+mn-lt"/>
                <a:ea typeface="ＭＳ Ｐゴシック" charset="-128"/>
                <a:cs typeface="ＭＳ Ｐゴシック" charset="-128"/>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spAutoFit/>
            </a:bodyPr>
            <a:lstStyle/>
            <a:p>
              <a:r>
                <a:rPr lang="en-US" sz="1600" b="1">
                  <a:solidFill>
                    <a:schemeClr val="accent2"/>
                  </a:solidFill>
                  <a:latin typeface="Calibri" charset="0"/>
                </a:rPr>
                <a:t>Datapath</a:t>
              </a:r>
              <a:endParaRPr lang="en-US" sz="1600" b="1">
                <a:latin typeface="Calibri" charset="0"/>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Output</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78900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smtClean="0">
                <a:latin typeface="Calibri" charset="0"/>
                <a:ea typeface="ＭＳ Ｐゴシック" charset="0"/>
                <a:cs typeface="ＭＳ Ｐゴシック" charset="0"/>
              </a:rPr>
              <a:t>Review: Processor 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t>Step 4: Analyze implementation of each instruction to determine setting of control points that realizes the register transfer</a:t>
            </a:r>
          </a:p>
          <a:p>
            <a:pPr lvl="1">
              <a:buFont typeface="Arial" charset="0"/>
              <a:buNone/>
              <a:defRPr/>
            </a:pPr>
            <a:r>
              <a:rPr lang="en-US" dirty="0" smtClean="0"/>
              <a:t>Step 5: Assemble the control logic</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175510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Slides</a:t>
            </a:r>
            <a:endParaRPr lang="en-US" dirty="0"/>
          </a:p>
        </p:txBody>
      </p:sp>
      <p:sp>
        <p:nvSpPr>
          <p:cNvPr id="3" name="Content Placeholder 2"/>
          <p:cNvSpPr>
            <a:spLocks noGrp="1"/>
          </p:cNvSpPr>
          <p:nvPr>
            <p:ph idx="1"/>
          </p:nvPr>
        </p:nvSpPr>
        <p:spPr/>
        <p:txBody>
          <a:bodyPr/>
          <a:lstStyle/>
          <a:p>
            <a:r>
              <a:rPr lang="en-US" dirty="0" smtClean="0"/>
              <a:t>How to implement Jump</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6129096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5029200" y="3654425"/>
            <a:ext cx="457200" cy="1136650"/>
            <a:chOff x="3168" y="2302"/>
            <a:chExt cx="288" cy="716"/>
          </a:xfrm>
        </p:grpSpPr>
        <p:sp>
          <p:nvSpPr>
            <p:cNvPr id="34983"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4"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5"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6"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7"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8"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9"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90"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19"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20"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1" name="Rectangle 13"/>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22"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23"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a:t>
            </a:r>
          </a:p>
        </p:txBody>
      </p:sp>
      <p:sp>
        <p:nvSpPr>
          <p:cNvPr id="34824" name="Rectangle 16"/>
          <p:cNvSpPr>
            <a:spLocks noChangeArrowheads="1"/>
          </p:cNvSpPr>
          <p:nvPr/>
        </p:nvSpPr>
        <p:spPr bwMode="auto">
          <a:xfrm>
            <a:off x="1055688" y="43529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4825" name="Rectangle 17"/>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6"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8"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0" name="Rectangle 22"/>
          <p:cNvSpPr>
            <a:spLocks noChangeArrowheads="1"/>
          </p:cNvSpPr>
          <p:nvPr/>
        </p:nvSpPr>
        <p:spPr bwMode="auto">
          <a:xfrm>
            <a:off x="815975" y="3057525"/>
            <a:ext cx="9874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a:t>
            </a:r>
          </a:p>
        </p:txBody>
      </p:sp>
      <p:sp>
        <p:nvSpPr>
          <p:cNvPr id="34831"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2"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3" name="Rectangle 25"/>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4"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35"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28"/>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7"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4838"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9"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40"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1" name="Rectangle 33"/>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42"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4843" name="Line 35"/>
          <p:cNvSpPr>
            <a:spLocks noChangeShapeType="1"/>
          </p:cNvSpPr>
          <p:nvPr/>
        </p:nvSpPr>
        <p:spPr bwMode="auto">
          <a:xfrm flipH="1" flipV="1">
            <a:off x="1112838" y="4654550"/>
            <a:ext cx="614362" cy="158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4"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5"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6" name="Rectangle 38"/>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47"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8"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9" name="Rectangle 41"/>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0"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44"/>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3" name="Rectangle 45"/>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4854"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4855" name="Rectangle 47"/>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38951" name="Rectangle 48"/>
          <p:cNvSpPr>
            <a:spLocks noChangeArrowheads="1"/>
          </p:cNvSpPr>
          <p:nvPr/>
        </p:nvSpPr>
        <p:spPr bwMode="auto">
          <a:xfrm>
            <a:off x="1927225" y="3917950"/>
            <a:ext cx="1192213" cy="6445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4857"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8"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9" name="Rectangle 51"/>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60"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38956" name="Group 53"/>
          <p:cNvGrpSpPr>
            <a:grpSpLocks/>
          </p:cNvGrpSpPr>
          <p:nvPr/>
        </p:nvGrpSpPr>
        <p:grpSpPr bwMode="auto">
          <a:xfrm>
            <a:off x="4191000" y="4203700"/>
            <a:ext cx="304800" cy="1227138"/>
            <a:chOff x="2640" y="2648"/>
            <a:chExt cx="192" cy="773"/>
          </a:xfrm>
        </p:grpSpPr>
        <p:sp>
          <p:nvSpPr>
            <p:cNvPr id="34979"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1"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8957" name="Group 58"/>
          <p:cNvGrpSpPr>
            <a:grpSpLocks/>
          </p:cNvGrpSpPr>
          <p:nvPr/>
        </p:nvGrpSpPr>
        <p:grpSpPr bwMode="auto">
          <a:xfrm>
            <a:off x="1473200" y="2754313"/>
            <a:ext cx="1168400" cy="284162"/>
            <a:chOff x="928" y="1735"/>
            <a:chExt cx="736" cy="179"/>
          </a:xfrm>
        </p:grpSpPr>
        <p:sp>
          <p:nvSpPr>
            <p:cNvPr id="34975"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7"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3"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64"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5"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Rectangle 66"/>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67"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8" name="Rectangle 68"/>
          <p:cNvSpPr>
            <a:spLocks noChangeArrowheads="1"/>
          </p:cNvSpPr>
          <p:nvPr/>
        </p:nvSpPr>
        <p:spPr bwMode="auto">
          <a:xfrm>
            <a:off x="207963" y="25622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RegDst =</a:t>
            </a:r>
          </a:p>
        </p:txBody>
      </p:sp>
      <p:sp>
        <p:nvSpPr>
          <p:cNvPr id="34869"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Rectangle 70"/>
          <p:cNvSpPr>
            <a:spLocks noChangeArrowheads="1"/>
          </p:cNvSpPr>
          <p:nvPr/>
        </p:nvSpPr>
        <p:spPr bwMode="auto">
          <a:xfrm rot="5400000">
            <a:off x="2805906" y="5253832"/>
            <a:ext cx="1082675" cy="363538"/>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4871" name="Rectangle 71"/>
          <p:cNvSpPr>
            <a:spLocks noChangeArrowheads="1"/>
          </p:cNvSpPr>
          <p:nvPr/>
        </p:nvSpPr>
        <p:spPr bwMode="auto">
          <a:xfrm rot="5400000">
            <a:off x="4048919" y="4636294"/>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2" name="Rectangle 72"/>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3"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Rectangle 74"/>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75"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78"/>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4879" name="Rectangle 79"/>
          <p:cNvSpPr>
            <a:spLocks noChangeArrowheads="1"/>
          </p:cNvSpPr>
          <p:nvPr/>
        </p:nvSpPr>
        <p:spPr bwMode="auto">
          <a:xfrm>
            <a:off x="13081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4880"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1" name="Rectangle 81"/>
          <p:cNvSpPr>
            <a:spLocks noChangeArrowheads="1"/>
          </p:cNvSpPr>
          <p:nvPr/>
        </p:nvSpPr>
        <p:spPr bwMode="auto">
          <a:xfrm>
            <a:off x="3789363" y="57753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a:t>
            </a:r>
          </a:p>
        </p:txBody>
      </p:sp>
      <p:sp>
        <p:nvSpPr>
          <p:cNvPr id="34882"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5" name="Rectangle 85"/>
          <p:cNvSpPr>
            <a:spLocks noChangeArrowheads="1"/>
          </p:cNvSpPr>
          <p:nvPr/>
        </p:nvSpPr>
        <p:spPr bwMode="auto">
          <a:xfrm>
            <a:off x="2438400" y="6292850"/>
            <a:ext cx="9286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a:t>
            </a:r>
          </a:p>
        </p:txBody>
      </p:sp>
      <p:grpSp>
        <p:nvGrpSpPr>
          <p:cNvPr id="38981" name="Group 86"/>
          <p:cNvGrpSpPr>
            <a:grpSpLocks/>
          </p:cNvGrpSpPr>
          <p:nvPr/>
        </p:nvGrpSpPr>
        <p:grpSpPr bwMode="auto">
          <a:xfrm>
            <a:off x="7772400" y="3938588"/>
            <a:ext cx="304800" cy="1255712"/>
            <a:chOff x="4896" y="2481"/>
            <a:chExt cx="192" cy="791"/>
          </a:xfrm>
        </p:grpSpPr>
        <p:sp>
          <p:nvSpPr>
            <p:cNvPr id="34971"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3"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87" name="Rectangle 91"/>
          <p:cNvSpPr>
            <a:spLocks noChangeArrowheads="1"/>
          </p:cNvSpPr>
          <p:nvPr/>
        </p:nvSpPr>
        <p:spPr bwMode="auto">
          <a:xfrm rot="5400000">
            <a:off x="7627144"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88"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9"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a:t>
            </a:r>
          </a:p>
        </p:txBody>
      </p:sp>
      <p:sp>
        <p:nvSpPr>
          <p:cNvPr id="34890"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1"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96"/>
          <p:cNvSpPr>
            <a:spLocks noChangeShapeType="1"/>
          </p:cNvSpPr>
          <p:nvPr/>
        </p:nvSpPr>
        <p:spPr bwMode="auto">
          <a:xfrm flipH="1">
            <a:off x="5380038" y="5875338"/>
            <a:ext cx="631825" cy="31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3" name="Rectangle 97"/>
          <p:cNvSpPr>
            <a:spLocks noChangeArrowheads="1"/>
          </p:cNvSpPr>
          <p:nvPr/>
        </p:nvSpPr>
        <p:spPr bwMode="auto">
          <a:xfrm>
            <a:off x="5322888" y="5491163"/>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894"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4895"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6"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8" name="Rectangle 102"/>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4899"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0"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1" name="Rectangle 105"/>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02"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3"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4"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4905"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a:latin typeface="+mn-lt"/>
                <a:ea typeface="ＭＳ Ｐゴシック" charset="-128"/>
                <a:cs typeface="ＭＳ Ｐゴシック" charset="-128"/>
              </a:rPr>
              <a:t>Data</a:t>
            </a:r>
          </a:p>
          <a:p>
            <a:pPr algn="ctr">
              <a:defRPr/>
            </a:pPr>
            <a:r>
              <a:rPr lang="en-US" b="1">
                <a:latin typeface="+mn-lt"/>
                <a:ea typeface="ＭＳ Ｐゴシック" charset="-128"/>
                <a:cs typeface="ＭＳ Ｐゴシック" charset="-128"/>
              </a:rPr>
              <a:t>Memory</a:t>
            </a:r>
          </a:p>
        </p:txBody>
      </p:sp>
      <p:sp>
        <p:nvSpPr>
          <p:cNvPr id="34906"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8"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0" name="Rectangle 114"/>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11" name="Rectangle 115"/>
          <p:cNvSpPr>
            <a:spLocks noChangeArrowheads="1"/>
          </p:cNvSpPr>
          <p:nvPr/>
        </p:nvSpPr>
        <p:spPr bwMode="auto">
          <a:xfrm>
            <a:off x="6303963" y="3506788"/>
            <a:ext cx="113982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a:t>
            </a:r>
          </a:p>
        </p:txBody>
      </p:sp>
      <p:sp>
        <p:nvSpPr>
          <p:cNvPr id="34912"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4" name="Rectangle 118"/>
          <p:cNvSpPr>
            <a:spLocks noChangeArrowheads="1"/>
          </p:cNvSpPr>
          <p:nvPr/>
        </p:nvSpPr>
        <p:spPr bwMode="auto">
          <a:xfrm rot="5400000">
            <a:off x="5064919" y="4075907"/>
            <a:ext cx="5651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ALU</a:t>
            </a:r>
          </a:p>
        </p:txBody>
      </p:sp>
      <p:sp>
        <p:nvSpPr>
          <p:cNvPr id="34915" name="Rectangle 119"/>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6" name="Line 120"/>
          <p:cNvSpPr>
            <a:spLocks noChangeShapeType="1"/>
          </p:cNvSpPr>
          <p:nvPr/>
        </p:nvSpPr>
        <p:spPr bwMode="auto">
          <a:xfrm flipH="1" flipV="1">
            <a:off x="3932238" y="2720975"/>
            <a:ext cx="639762" cy="47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8"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Rectangle 124"/>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dirty="0">
                <a:solidFill>
                  <a:srgbClr val="FF0000"/>
                </a:solidFill>
                <a:latin typeface="+mn-lt"/>
                <a:ea typeface="ＭＳ Ｐゴシック" charset="-128"/>
                <a:cs typeface="ＭＳ Ｐゴシック" charset="-128"/>
              </a:rPr>
              <a:t>Instruction</a:t>
            </a:r>
          </a:p>
          <a:p>
            <a:pPr algn="ctr">
              <a:defRPr/>
            </a:pPr>
            <a:r>
              <a:rPr lang="en-US" b="1" dirty="0">
                <a:solidFill>
                  <a:srgbClr val="FF0000"/>
                </a:solidFill>
                <a:latin typeface="+mn-lt"/>
                <a:ea typeface="ＭＳ Ｐゴシック" charset="-128"/>
                <a:cs typeface="ＭＳ Ｐゴシック" charset="-128"/>
              </a:rPr>
              <a:t>Fetch Unit</a:t>
            </a:r>
          </a:p>
        </p:txBody>
      </p:sp>
      <p:sp>
        <p:nvSpPr>
          <p:cNvPr id="34921" name="Rectangle 125"/>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922"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Rectangle 128"/>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4925"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6"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4927"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28"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29"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0"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1"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2"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3"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4"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4935"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4936"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4937"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4938"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9"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0"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1"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4942" name="Rectangle 146"/>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943" name="Rectangle 147"/>
          <p:cNvSpPr>
            <a:spLocks noChangeArrowheads="1"/>
          </p:cNvSpPr>
          <p:nvPr/>
        </p:nvSpPr>
        <p:spPr bwMode="auto">
          <a:xfrm>
            <a:off x="6456363" y="296545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944" name="Rectangle 148"/>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9038" name="Rectangle 149"/>
          <p:cNvSpPr>
            <a:spLocks noGrp="1" noChangeArrowheads="1"/>
          </p:cNvSpPr>
          <p:nvPr>
            <p:ph type="body" idx="1"/>
          </p:nvPr>
        </p:nvSpPr>
        <p:spPr>
          <a:xfrm>
            <a:off x="304800" y="1295400"/>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4946" name="Rectangle 150"/>
          <p:cNvSpPr>
            <a:spLocks noChangeArrowheads="1"/>
          </p:cNvSpPr>
          <p:nvPr/>
        </p:nvSpPr>
        <p:spPr bwMode="auto">
          <a:xfrm>
            <a:off x="2667000" y="2133600"/>
            <a:ext cx="104616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4947"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9041" name="Rectangle 152"/>
          <p:cNvSpPr>
            <a:spLocks noGrp="1" noChangeArrowheads="1"/>
          </p:cNvSpPr>
          <p:nvPr>
            <p:ph type="title"/>
          </p:nvPr>
        </p:nvSpPr>
        <p:spPr>
          <a:xfrm>
            <a:off x="525463" y="152400"/>
            <a:ext cx="8382000" cy="474663"/>
          </a:xfrm>
        </p:spPr>
        <p:txBody>
          <a:bodyPr/>
          <a:lstStyle/>
          <a:p>
            <a:r>
              <a:rPr lang="en-US" sz="4000">
                <a:latin typeface="Calibri" charset="0"/>
                <a:ea typeface="ＭＳ Ｐゴシック" charset="0"/>
                <a:cs typeface="ＭＳ Ｐゴシック" charset="0"/>
              </a:rPr>
              <a:t>Single Cycle Datapath during Jump</a:t>
            </a:r>
          </a:p>
        </p:txBody>
      </p:sp>
      <p:grpSp>
        <p:nvGrpSpPr>
          <p:cNvPr id="39042" name="Group 153"/>
          <p:cNvGrpSpPr>
            <a:grpSpLocks/>
          </p:cNvGrpSpPr>
          <p:nvPr/>
        </p:nvGrpSpPr>
        <p:grpSpPr bwMode="auto">
          <a:xfrm>
            <a:off x="381000" y="652463"/>
            <a:ext cx="7578725" cy="623887"/>
            <a:chOff x="240" y="489"/>
            <a:chExt cx="4774" cy="393"/>
          </a:xfrm>
        </p:grpSpPr>
        <p:grpSp>
          <p:nvGrpSpPr>
            <p:cNvPr id="39051" name="Group 154"/>
            <p:cNvGrpSpPr>
              <a:grpSpLocks/>
            </p:cNvGrpSpPr>
            <p:nvPr/>
          </p:nvGrpSpPr>
          <p:grpSpPr bwMode="auto">
            <a:xfrm>
              <a:off x="737" y="651"/>
              <a:ext cx="3832" cy="213"/>
              <a:chOff x="868" y="3815"/>
              <a:chExt cx="3832" cy="213"/>
            </a:xfrm>
          </p:grpSpPr>
          <p:sp>
            <p:nvSpPr>
              <p:cNvPr id="34965"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9059" name="Group 156"/>
              <p:cNvGrpSpPr>
                <a:grpSpLocks/>
              </p:cNvGrpSpPr>
              <p:nvPr/>
            </p:nvGrpSpPr>
            <p:grpSpPr bwMode="auto">
              <a:xfrm>
                <a:off x="868" y="3815"/>
                <a:ext cx="664" cy="213"/>
                <a:chOff x="868" y="3815"/>
                <a:chExt cx="664" cy="213"/>
              </a:xfrm>
            </p:grpSpPr>
            <p:sp>
              <p:nvSpPr>
                <p:cNvPr id="34969"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0" name="Rectangle 158"/>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4967"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68" name="Rectangle 160"/>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4959" name="Rectangle 161"/>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0" name="Rectangle 162"/>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61" name="Rectangle 163"/>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4962" name="Rectangle 164"/>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4963"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4964" name="Rectangle 166"/>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34950" name="Rectangle 167"/>
          <p:cNvSpPr>
            <a:spLocks noChangeArrowheads="1"/>
          </p:cNvSpPr>
          <p:nvPr/>
        </p:nvSpPr>
        <p:spPr bwMode="auto">
          <a:xfrm>
            <a:off x="2882900" y="1752600"/>
            <a:ext cx="8096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 </a:t>
            </a:r>
          </a:p>
        </p:txBody>
      </p:sp>
      <p:sp>
        <p:nvSpPr>
          <p:cNvPr id="34951"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52"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4953"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54" name="Rectangle 171"/>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327115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87338" y="228600"/>
            <a:ext cx="8686800" cy="474663"/>
          </a:xfrm>
        </p:spPr>
        <p:txBody>
          <a:bodyPr/>
          <a:lstStyle/>
          <a:p>
            <a:r>
              <a:rPr lang="en-US">
                <a:latin typeface="Calibri" charset="0"/>
                <a:ea typeface="ＭＳ Ｐゴシック" charset="0"/>
                <a:cs typeface="ＭＳ Ｐゴシック" charset="0"/>
              </a:rPr>
              <a:t>Single Cycle Datapath during Jump</a:t>
            </a:r>
          </a:p>
        </p:txBody>
      </p:sp>
      <p:grpSp>
        <p:nvGrpSpPr>
          <p:cNvPr id="40963" name="Group 3"/>
          <p:cNvGrpSpPr>
            <a:grpSpLocks/>
          </p:cNvGrpSpPr>
          <p:nvPr/>
        </p:nvGrpSpPr>
        <p:grpSpPr bwMode="auto">
          <a:xfrm>
            <a:off x="5029200" y="3654425"/>
            <a:ext cx="457200" cy="1136650"/>
            <a:chOff x="3168" y="2302"/>
            <a:chExt cx="288" cy="716"/>
          </a:xfrm>
        </p:grpSpPr>
        <p:sp>
          <p:nvSpPr>
            <p:cNvPr id="37034"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5"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6"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7"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8"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9"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0"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1"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68"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69"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0" name="Rectangle 14"/>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71"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2"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=x</a:t>
            </a:r>
          </a:p>
        </p:txBody>
      </p:sp>
      <p:sp>
        <p:nvSpPr>
          <p:cNvPr id="36873" name="Rectangle 17"/>
          <p:cNvSpPr>
            <a:spLocks noChangeArrowheads="1"/>
          </p:cNvSpPr>
          <p:nvPr/>
        </p:nvSpPr>
        <p:spPr bwMode="auto">
          <a:xfrm>
            <a:off x="1055688" y="4302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874" name="Rectangle 18"/>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5"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6"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7"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9" name="Rectangle 23"/>
          <p:cNvSpPr>
            <a:spLocks noChangeArrowheads="1"/>
          </p:cNvSpPr>
          <p:nvPr/>
        </p:nvSpPr>
        <p:spPr bwMode="auto">
          <a:xfrm>
            <a:off x="815975" y="3057525"/>
            <a:ext cx="11572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 0</a:t>
            </a:r>
          </a:p>
        </p:txBody>
      </p:sp>
      <p:sp>
        <p:nvSpPr>
          <p:cNvPr id="36880"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1"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Rectangle 26"/>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3"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5" name="Rectangle 29"/>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6"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6887"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8"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0" name="Rectangle 34"/>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91"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6892" name="Line 36"/>
          <p:cNvSpPr>
            <a:spLocks noChangeShapeType="1"/>
          </p:cNvSpPr>
          <p:nvPr/>
        </p:nvSpPr>
        <p:spPr bwMode="auto">
          <a:xfrm flipH="1">
            <a:off x="1130300" y="4637088"/>
            <a:ext cx="614363"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9"/>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6"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7"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Rectangle 42"/>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9"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1" name="Rectangle 45"/>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902" name="Rectangle 46"/>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6903"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6904" name="Rectangle 48"/>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41000" name="Rectangle 49"/>
          <p:cNvSpPr>
            <a:spLocks noChangeArrowheads="1"/>
          </p:cNvSpPr>
          <p:nvPr/>
        </p:nvSpPr>
        <p:spPr bwMode="auto">
          <a:xfrm>
            <a:off x="1876425" y="3917950"/>
            <a:ext cx="1192213" cy="6445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6906"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7"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8" name="Rectangle 52"/>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09"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41005" name="Group 54"/>
          <p:cNvGrpSpPr>
            <a:grpSpLocks/>
          </p:cNvGrpSpPr>
          <p:nvPr/>
        </p:nvGrpSpPr>
        <p:grpSpPr bwMode="auto">
          <a:xfrm>
            <a:off x="4191000" y="4203700"/>
            <a:ext cx="304800" cy="1227138"/>
            <a:chOff x="2640" y="2648"/>
            <a:chExt cx="192" cy="773"/>
          </a:xfrm>
        </p:grpSpPr>
        <p:sp>
          <p:nvSpPr>
            <p:cNvPr id="37030"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1"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2"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3"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41006" name="Group 59"/>
          <p:cNvGrpSpPr>
            <a:grpSpLocks/>
          </p:cNvGrpSpPr>
          <p:nvPr/>
        </p:nvGrpSpPr>
        <p:grpSpPr bwMode="auto">
          <a:xfrm>
            <a:off x="1473200" y="2754313"/>
            <a:ext cx="1168400" cy="284162"/>
            <a:chOff x="928" y="1735"/>
            <a:chExt cx="736" cy="179"/>
          </a:xfrm>
        </p:grpSpPr>
        <p:sp>
          <p:nvSpPr>
            <p:cNvPr id="37026"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7"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8"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9"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2"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913"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4"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5" name="Rectangle 67"/>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16"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17" name="Rectangle 69"/>
          <p:cNvSpPr>
            <a:spLocks noChangeArrowheads="1"/>
          </p:cNvSpPr>
          <p:nvPr/>
        </p:nvSpPr>
        <p:spPr bwMode="auto">
          <a:xfrm>
            <a:off x="207963" y="2562225"/>
            <a:ext cx="1182687" cy="366713"/>
          </a:xfrm>
          <a:prstGeom prst="rect">
            <a:avLst/>
          </a:prstGeom>
          <a:noFill/>
          <a:ln w="12700">
            <a:noFill/>
            <a:miter lim="800000"/>
            <a:headEnd/>
            <a:tailEnd/>
          </a:ln>
        </p:spPr>
        <p:txBody>
          <a:bodyPr wrap="none" lIns="90488" tIns="44450" rIns="90488" bIns="44450">
            <a:spAutoFit/>
          </a:bodyPr>
          <a:lstStyle/>
          <a:p>
            <a:pPr>
              <a:defRPr/>
            </a:pPr>
            <a:r>
              <a:rPr lang="en-US" b="1" dirty="0" err="1">
                <a:solidFill>
                  <a:schemeClr val="accent2"/>
                </a:solidFill>
                <a:latin typeface="+mn-lt"/>
                <a:ea typeface="ＭＳ Ｐゴシック" charset="-128"/>
                <a:cs typeface="ＭＳ Ｐゴシック" charset="-128"/>
              </a:rPr>
              <a:t>RegDst</a:t>
            </a:r>
            <a:r>
              <a:rPr lang="en-US" b="1" dirty="0">
                <a:solidFill>
                  <a:schemeClr val="accent2"/>
                </a:solidFill>
                <a:latin typeface="+mn-lt"/>
                <a:ea typeface="ＭＳ Ｐゴシック" charset="-128"/>
                <a:cs typeface="ＭＳ Ｐゴシック" charset="-128"/>
              </a:rPr>
              <a:t> = </a:t>
            </a:r>
            <a:r>
              <a:rPr lang="en-US" b="1" dirty="0" err="1">
                <a:solidFill>
                  <a:schemeClr val="accent2"/>
                </a:solidFill>
                <a:latin typeface="+mn-lt"/>
                <a:ea typeface="ＭＳ Ｐゴシック" charset="-128"/>
                <a:cs typeface="ＭＳ Ｐゴシック" charset="-128"/>
              </a:rPr>
              <a:t>x</a:t>
            </a:r>
            <a:endParaRPr lang="en-US" b="1" dirty="0">
              <a:solidFill>
                <a:schemeClr val="accent2"/>
              </a:solidFill>
              <a:latin typeface="+mn-lt"/>
              <a:ea typeface="ＭＳ Ｐゴシック" charset="-128"/>
              <a:cs typeface="ＭＳ Ｐゴシック" charset="-128"/>
            </a:endParaRPr>
          </a:p>
        </p:txBody>
      </p:sp>
      <p:sp>
        <p:nvSpPr>
          <p:cNvPr id="36918"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9" name="Rectangle 71"/>
          <p:cNvSpPr>
            <a:spLocks noChangeArrowheads="1"/>
          </p:cNvSpPr>
          <p:nvPr/>
        </p:nvSpPr>
        <p:spPr bwMode="auto">
          <a:xfrm rot="5400000">
            <a:off x="2839244" y="5220494"/>
            <a:ext cx="1082675" cy="363537"/>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6920" name="Rectangle 72"/>
          <p:cNvSpPr>
            <a:spLocks noChangeArrowheads="1"/>
          </p:cNvSpPr>
          <p:nvPr/>
        </p:nvSpPr>
        <p:spPr bwMode="auto">
          <a:xfrm rot="5400000">
            <a:off x="4064794" y="46521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1" name="Rectangle 73"/>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2"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3" name="Rectangle 75"/>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24"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6"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7" name="Rectangle 79"/>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6928" name="Rectangle 80"/>
          <p:cNvSpPr>
            <a:spLocks noChangeArrowheads="1"/>
          </p:cNvSpPr>
          <p:nvPr/>
        </p:nvSpPr>
        <p:spPr bwMode="auto">
          <a:xfrm>
            <a:off x="13589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6929"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0" name="Rectangle 82"/>
          <p:cNvSpPr>
            <a:spLocks noChangeArrowheads="1"/>
          </p:cNvSpPr>
          <p:nvPr/>
        </p:nvSpPr>
        <p:spPr bwMode="auto">
          <a:xfrm>
            <a:off x="3789363" y="5775325"/>
            <a:ext cx="11826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 x</a:t>
            </a:r>
          </a:p>
        </p:txBody>
      </p:sp>
      <p:sp>
        <p:nvSpPr>
          <p:cNvPr id="36931"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36934" name="Rectangle 86"/>
          <p:cNvSpPr>
            <a:spLocks noChangeArrowheads="1"/>
          </p:cNvSpPr>
          <p:nvPr/>
        </p:nvSpPr>
        <p:spPr bwMode="auto">
          <a:xfrm>
            <a:off x="2438400" y="6292850"/>
            <a:ext cx="10937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 x</a:t>
            </a:r>
          </a:p>
        </p:txBody>
      </p:sp>
      <p:grpSp>
        <p:nvGrpSpPr>
          <p:cNvPr id="41030" name="Group 87"/>
          <p:cNvGrpSpPr>
            <a:grpSpLocks/>
          </p:cNvGrpSpPr>
          <p:nvPr/>
        </p:nvGrpSpPr>
        <p:grpSpPr bwMode="auto">
          <a:xfrm>
            <a:off x="7772400" y="3938588"/>
            <a:ext cx="304800" cy="1255712"/>
            <a:chOff x="4896" y="2481"/>
            <a:chExt cx="192" cy="791"/>
          </a:xfrm>
        </p:grpSpPr>
        <p:sp>
          <p:nvSpPr>
            <p:cNvPr id="37022"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3"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4"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5"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36" name="Rectangle 92"/>
          <p:cNvSpPr>
            <a:spLocks noChangeArrowheads="1"/>
          </p:cNvSpPr>
          <p:nvPr/>
        </p:nvSpPr>
        <p:spPr bwMode="auto">
          <a:xfrm rot="5400000">
            <a:off x="7611269"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37"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8"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 x</a:t>
            </a:r>
          </a:p>
        </p:txBody>
      </p:sp>
      <p:sp>
        <p:nvSpPr>
          <p:cNvPr id="36939"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0"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1" name="Line 97"/>
          <p:cNvSpPr>
            <a:spLocks noChangeShapeType="1"/>
          </p:cNvSpPr>
          <p:nvPr/>
        </p:nvSpPr>
        <p:spPr bwMode="auto">
          <a:xfrm flipH="1">
            <a:off x="5418138" y="5875338"/>
            <a:ext cx="609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2" name="Rectangle 98"/>
          <p:cNvSpPr>
            <a:spLocks noChangeArrowheads="1"/>
          </p:cNvSpPr>
          <p:nvPr/>
        </p:nvSpPr>
        <p:spPr bwMode="auto">
          <a:xfrm>
            <a:off x="5322888" y="5526088"/>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943"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6944"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7" name="Rectangle 103"/>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6948"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0" name="Rectangle 106"/>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51"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52"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3"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6954" name="Rectangle 110"/>
          <p:cNvSpPr>
            <a:spLocks noChangeArrowheads="1"/>
          </p:cNvSpPr>
          <p:nvPr/>
        </p:nvSpPr>
        <p:spPr bwMode="auto">
          <a:xfrm>
            <a:off x="6067425" y="5229225"/>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dirty="0">
                <a:latin typeface="+mn-lt"/>
                <a:ea typeface="ＭＳ Ｐゴシック" charset="-128"/>
                <a:cs typeface="ＭＳ Ｐゴシック" charset="-128"/>
              </a:rPr>
              <a:t>Data</a:t>
            </a:r>
          </a:p>
          <a:p>
            <a:pPr algn="ctr">
              <a:defRPr/>
            </a:pPr>
            <a:r>
              <a:rPr lang="en-US" b="1" dirty="0">
                <a:latin typeface="+mn-lt"/>
                <a:ea typeface="ＭＳ Ｐゴシック" charset="-128"/>
                <a:cs typeface="ＭＳ Ｐゴシック" charset="-128"/>
              </a:rPr>
              <a:t>Memory</a:t>
            </a:r>
          </a:p>
        </p:txBody>
      </p:sp>
      <p:sp>
        <p:nvSpPr>
          <p:cNvPr id="36955"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7"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8"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9" name="Rectangle 115"/>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60" name="Rectangle 116"/>
          <p:cNvSpPr>
            <a:spLocks noChangeArrowheads="1"/>
          </p:cNvSpPr>
          <p:nvPr/>
        </p:nvSpPr>
        <p:spPr bwMode="auto">
          <a:xfrm>
            <a:off x="6303963" y="3506788"/>
            <a:ext cx="131127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 0</a:t>
            </a:r>
          </a:p>
        </p:txBody>
      </p:sp>
      <p:sp>
        <p:nvSpPr>
          <p:cNvPr id="36961"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2"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3" name="Rectangle 119"/>
          <p:cNvSpPr>
            <a:spLocks noChangeArrowheads="1"/>
          </p:cNvSpPr>
          <p:nvPr/>
        </p:nvSpPr>
        <p:spPr bwMode="auto">
          <a:xfrm rot="5400000">
            <a:off x="5098257" y="4075906"/>
            <a:ext cx="565150"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ALU</a:t>
            </a:r>
          </a:p>
        </p:txBody>
      </p:sp>
      <p:sp>
        <p:nvSpPr>
          <p:cNvPr id="36964" name="Rectangle 120"/>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5" name="Line 121"/>
          <p:cNvSpPr>
            <a:spLocks noChangeShapeType="1"/>
          </p:cNvSpPr>
          <p:nvPr/>
        </p:nvSpPr>
        <p:spPr bwMode="auto">
          <a:xfrm flipH="1">
            <a:off x="3949700" y="2720975"/>
            <a:ext cx="604838"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6"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7"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9" name="Rectangle 125"/>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a:solidFill>
                  <a:srgbClr val="FF0000"/>
                </a:solidFill>
                <a:latin typeface="+mn-lt"/>
                <a:ea typeface="ＭＳ Ｐゴシック" charset="-128"/>
                <a:cs typeface="ＭＳ Ｐゴシック" charset="-128"/>
              </a:rPr>
              <a:t>Instruction</a:t>
            </a:r>
          </a:p>
          <a:p>
            <a:pPr algn="ctr">
              <a:defRPr/>
            </a:pPr>
            <a:r>
              <a:rPr lang="en-US" b="1">
                <a:solidFill>
                  <a:srgbClr val="FF0000"/>
                </a:solidFill>
                <a:latin typeface="+mn-lt"/>
                <a:ea typeface="ＭＳ Ｐゴシック" charset="-128"/>
                <a:cs typeface="ＭＳ Ｐゴシック" charset="-128"/>
              </a:rPr>
              <a:t>Fetch Unit</a:t>
            </a:r>
          </a:p>
        </p:txBody>
      </p:sp>
      <p:sp>
        <p:nvSpPr>
          <p:cNvPr id="36970" name="Rectangle 126"/>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6971"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72"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3" name="Rectangle 129"/>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697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6975"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6"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7"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8"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9"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80"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8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698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698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698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698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9" name="Rectangle 145"/>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90" name="Rectangle 146"/>
          <p:cNvSpPr>
            <a:spLocks noChangeArrowheads="1"/>
          </p:cNvSpPr>
          <p:nvPr/>
        </p:nvSpPr>
        <p:spPr bwMode="auto">
          <a:xfrm>
            <a:off x="6456363" y="296545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91" name="Rectangle 147"/>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41085" name="Rectangle 148"/>
          <p:cNvSpPr>
            <a:spLocks noGrp="1" noChangeArrowheads="1"/>
          </p:cNvSpPr>
          <p:nvPr>
            <p:ph type="body" idx="1"/>
          </p:nvPr>
        </p:nvSpPr>
        <p:spPr>
          <a:xfrm>
            <a:off x="304800" y="1211263"/>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6993"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4"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5"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6" name="Rectangle 152"/>
          <p:cNvSpPr>
            <a:spLocks noChangeArrowheads="1"/>
          </p:cNvSpPr>
          <p:nvPr/>
        </p:nvSpPr>
        <p:spPr bwMode="auto">
          <a:xfrm>
            <a:off x="2667000" y="2133600"/>
            <a:ext cx="115411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6997"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98" name="Rectangle 154"/>
          <p:cNvSpPr>
            <a:spLocks noChangeArrowheads="1"/>
          </p:cNvSpPr>
          <p:nvPr/>
        </p:nvSpPr>
        <p:spPr bwMode="auto">
          <a:xfrm>
            <a:off x="2882900" y="1752600"/>
            <a:ext cx="9271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Jump=1 </a:t>
            </a:r>
          </a:p>
        </p:txBody>
      </p:sp>
      <p:sp>
        <p:nvSpPr>
          <p:cNvPr id="36999"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7000"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1"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7002"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7003"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4" name="Rectangle 160"/>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grpSp>
        <p:nvGrpSpPr>
          <p:cNvPr id="41098" name="Group 161"/>
          <p:cNvGrpSpPr>
            <a:grpSpLocks/>
          </p:cNvGrpSpPr>
          <p:nvPr/>
        </p:nvGrpSpPr>
        <p:grpSpPr bwMode="auto">
          <a:xfrm>
            <a:off x="381000" y="652463"/>
            <a:ext cx="7578725" cy="623887"/>
            <a:chOff x="240" y="489"/>
            <a:chExt cx="4774" cy="393"/>
          </a:xfrm>
        </p:grpSpPr>
        <p:grpSp>
          <p:nvGrpSpPr>
            <p:cNvPr id="41102" name="Group 162"/>
            <p:cNvGrpSpPr>
              <a:grpSpLocks/>
            </p:cNvGrpSpPr>
            <p:nvPr/>
          </p:nvGrpSpPr>
          <p:grpSpPr bwMode="auto">
            <a:xfrm>
              <a:off x="737" y="651"/>
              <a:ext cx="3832" cy="213"/>
              <a:chOff x="868" y="3815"/>
              <a:chExt cx="3832" cy="213"/>
            </a:xfrm>
          </p:grpSpPr>
          <p:sp>
            <p:nvSpPr>
              <p:cNvPr id="37016"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1110" name="Group 164"/>
              <p:cNvGrpSpPr>
                <a:grpSpLocks/>
              </p:cNvGrpSpPr>
              <p:nvPr/>
            </p:nvGrpSpPr>
            <p:grpSpPr bwMode="auto">
              <a:xfrm>
                <a:off x="868" y="3815"/>
                <a:ext cx="664" cy="213"/>
                <a:chOff x="868" y="3815"/>
                <a:chExt cx="664" cy="213"/>
              </a:xfrm>
            </p:grpSpPr>
            <p:sp>
              <p:nvSpPr>
                <p:cNvPr id="37020"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1" name="Rectangle 16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7018"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19" name="Rectangle 16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7010" name="Rectangle 16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7011" name="Rectangle 17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7012" name="Rectangle 17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7013"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7014" name="Rectangle 17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7015" name="Rectangle 17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0650563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9538" y="152400"/>
            <a:ext cx="8831262"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3011" name="Group 3"/>
          <p:cNvGrpSpPr>
            <a:grpSpLocks/>
          </p:cNvGrpSpPr>
          <p:nvPr/>
        </p:nvGrpSpPr>
        <p:grpSpPr bwMode="auto">
          <a:xfrm>
            <a:off x="3114675" y="1762125"/>
            <a:ext cx="1101725" cy="990600"/>
            <a:chOff x="2474" y="1011"/>
            <a:chExt cx="694" cy="640"/>
          </a:xfrm>
        </p:grpSpPr>
        <p:sp>
          <p:nvSpPr>
            <p:cNvPr id="39000"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9001" name="Rectangle 5"/>
            <p:cNvSpPr>
              <a:spLocks noChangeArrowheads="1"/>
            </p:cNvSpPr>
            <p:nvPr/>
          </p:nvSpPr>
          <p:spPr bwMode="auto">
            <a:xfrm>
              <a:off x="2694"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39002" name="Rectangle 6"/>
            <p:cNvSpPr>
              <a:spLocks noChangeArrowheads="1"/>
            </p:cNvSpPr>
            <p:nvPr/>
          </p:nvSpPr>
          <p:spPr bwMode="auto">
            <a:xfrm>
              <a:off x="2518" y="1053"/>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38916" name="Line 7"/>
          <p:cNvSpPr>
            <a:spLocks noChangeShapeType="1"/>
          </p:cNvSpPr>
          <p:nvPr/>
        </p:nvSpPr>
        <p:spPr bwMode="auto">
          <a:xfrm>
            <a:off x="1412875" y="5102225"/>
            <a:ext cx="398463"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13" name="Group 8"/>
          <p:cNvGrpSpPr>
            <a:grpSpLocks/>
          </p:cNvGrpSpPr>
          <p:nvPr/>
        </p:nvGrpSpPr>
        <p:grpSpPr bwMode="auto">
          <a:xfrm>
            <a:off x="1836738" y="4143375"/>
            <a:ext cx="466725" cy="1128713"/>
            <a:chOff x="1669" y="2549"/>
            <a:chExt cx="294" cy="729"/>
          </a:xfrm>
        </p:grpSpPr>
        <p:grpSp>
          <p:nvGrpSpPr>
            <p:cNvPr id="43089" name="Group 9"/>
            <p:cNvGrpSpPr>
              <a:grpSpLocks/>
            </p:cNvGrpSpPr>
            <p:nvPr/>
          </p:nvGrpSpPr>
          <p:grpSpPr bwMode="auto">
            <a:xfrm>
              <a:off x="1669" y="2549"/>
              <a:ext cx="242" cy="729"/>
              <a:chOff x="1669" y="2549"/>
              <a:chExt cx="242" cy="729"/>
            </a:xfrm>
          </p:grpSpPr>
          <p:sp>
            <p:nvSpPr>
              <p:cNvPr id="38992"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3"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4"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5"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6"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7"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8"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9"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91"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grpSp>
      <p:grpSp>
        <p:nvGrpSpPr>
          <p:cNvPr id="43014" name="Group 19"/>
          <p:cNvGrpSpPr>
            <a:grpSpLocks/>
          </p:cNvGrpSpPr>
          <p:nvPr/>
        </p:nvGrpSpPr>
        <p:grpSpPr bwMode="auto">
          <a:xfrm>
            <a:off x="2151063" y="5345113"/>
            <a:ext cx="468312" cy="1128712"/>
            <a:chOff x="1867" y="3325"/>
            <a:chExt cx="295" cy="729"/>
          </a:xfrm>
        </p:grpSpPr>
        <p:grpSp>
          <p:nvGrpSpPr>
            <p:cNvPr id="43079" name="Group 20"/>
            <p:cNvGrpSpPr>
              <a:grpSpLocks/>
            </p:cNvGrpSpPr>
            <p:nvPr/>
          </p:nvGrpSpPr>
          <p:grpSpPr bwMode="auto">
            <a:xfrm>
              <a:off x="1867" y="3325"/>
              <a:ext cx="242" cy="729"/>
              <a:chOff x="1867" y="3325"/>
              <a:chExt cx="242" cy="729"/>
            </a:xfrm>
          </p:grpSpPr>
          <p:sp>
            <p:nvSpPr>
              <p:cNvPr id="38982"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3"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4"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5"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6"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7"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8"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9"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81"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38919"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22" name="Rectangle 33"/>
          <p:cNvSpPr>
            <a:spLocks noChangeArrowheads="1"/>
          </p:cNvSpPr>
          <p:nvPr/>
        </p:nvSpPr>
        <p:spPr bwMode="auto">
          <a:xfrm rot="5400000">
            <a:off x="3172619" y="5237956"/>
            <a:ext cx="428625"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a:t>
            </a:r>
          </a:p>
        </p:txBody>
      </p:sp>
      <p:sp>
        <p:nvSpPr>
          <p:cNvPr id="38923" name="Rectangle 34"/>
          <p:cNvSpPr>
            <a:spLocks noChangeArrowheads="1"/>
          </p:cNvSpPr>
          <p:nvPr/>
        </p:nvSpPr>
        <p:spPr bwMode="auto">
          <a:xfrm>
            <a:off x="2951163" y="5938838"/>
            <a:ext cx="4651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8924" name="Rectangle 35"/>
          <p:cNvSpPr>
            <a:spLocks noChangeArrowheads="1"/>
          </p:cNvSpPr>
          <p:nvPr/>
        </p:nvSpPr>
        <p:spPr bwMode="auto">
          <a:xfrm rot="16200000">
            <a:off x="3185319" y="4687094"/>
            <a:ext cx="4159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38925" name="Rectangle 36"/>
          <p:cNvSpPr>
            <a:spLocks noChangeArrowheads="1"/>
          </p:cNvSpPr>
          <p:nvPr/>
        </p:nvSpPr>
        <p:spPr bwMode="auto">
          <a:xfrm>
            <a:off x="3289300" y="4732338"/>
            <a:ext cx="222250" cy="265112"/>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20" name="Group 37"/>
          <p:cNvGrpSpPr>
            <a:grpSpLocks/>
          </p:cNvGrpSpPr>
          <p:nvPr/>
        </p:nvGrpSpPr>
        <p:grpSpPr bwMode="auto">
          <a:xfrm>
            <a:off x="2768600" y="4602163"/>
            <a:ext cx="365125" cy="1416050"/>
            <a:chOff x="2256" y="2845"/>
            <a:chExt cx="230" cy="915"/>
          </a:xfrm>
        </p:grpSpPr>
        <p:grpSp>
          <p:nvGrpSpPr>
            <p:cNvPr id="43071" name="Group 38"/>
            <p:cNvGrpSpPr>
              <a:grpSpLocks/>
            </p:cNvGrpSpPr>
            <p:nvPr/>
          </p:nvGrpSpPr>
          <p:grpSpPr bwMode="auto">
            <a:xfrm>
              <a:off x="2264" y="2845"/>
              <a:ext cx="161" cy="915"/>
              <a:chOff x="2264" y="2845"/>
              <a:chExt cx="161" cy="915"/>
            </a:xfrm>
          </p:grpSpPr>
          <p:sp>
            <p:nvSpPr>
              <p:cNvPr id="38976"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7"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8"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9"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73"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8974"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5"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27" name="Line 46"/>
          <p:cNvSpPr>
            <a:spLocks noChangeShapeType="1"/>
          </p:cNvSpPr>
          <p:nvPr/>
        </p:nvSpPr>
        <p:spPr bwMode="auto">
          <a:xfrm>
            <a:off x="2547938" y="5886450"/>
            <a:ext cx="274637" cy="0"/>
          </a:xfrm>
          <a:prstGeom prst="line">
            <a:avLst/>
          </a:prstGeom>
          <a:noFill/>
          <a:ln w="5715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28"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38929"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0"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38931"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33" name="Line 52"/>
          <p:cNvSpPr>
            <a:spLocks noChangeShapeType="1"/>
          </p:cNvSpPr>
          <p:nvPr/>
        </p:nvSpPr>
        <p:spPr bwMode="auto">
          <a:xfrm>
            <a:off x="1808163" y="6313488"/>
            <a:ext cx="409575" cy="317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4" name="Freeform 53"/>
          <p:cNvSpPr>
            <a:spLocks/>
          </p:cNvSpPr>
          <p:nvPr/>
        </p:nvSpPr>
        <p:spPr bwMode="auto">
          <a:xfrm>
            <a:off x="3544888" y="2711450"/>
            <a:ext cx="141287" cy="2405063"/>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2"/>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38935" name="Freeform 54"/>
          <p:cNvSpPr>
            <a:spLocks/>
          </p:cNvSpPr>
          <p:nvPr/>
        </p:nvSpPr>
        <p:spPr bwMode="auto">
          <a:xfrm>
            <a:off x="1168400" y="4060825"/>
            <a:ext cx="2516188" cy="1042988"/>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2"/>
            </a:solidFill>
            <a:round/>
            <a:headEnd/>
            <a:tailEnd/>
          </a:ln>
        </p:spPr>
        <p:txBody>
          <a:bodyPr/>
          <a:lstStyle/>
          <a:p>
            <a:pPr>
              <a:defRPr/>
            </a:pPr>
            <a:endParaRPr lang="en-US">
              <a:latin typeface="+mn-lt"/>
              <a:ea typeface="ＭＳ Ｐゴシック" charset="-128"/>
              <a:cs typeface="ＭＳ Ｐゴシック" charset="-128"/>
            </a:endParaRPr>
          </a:p>
        </p:txBody>
      </p:sp>
      <p:sp>
        <p:nvSpPr>
          <p:cNvPr id="38936" name="Line 55"/>
          <p:cNvSpPr>
            <a:spLocks noChangeShapeType="1"/>
          </p:cNvSpPr>
          <p:nvPr/>
        </p:nvSpPr>
        <p:spPr bwMode="auto">
          <a:xfrm>
            <a:off x="3043238" y="5375275"/>
            <a:ext cx="249237"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7" name="Rectangle 56"/>
          <p:cNvSpPr>
            <a:spLocks noChangeArrowheads="1"/>
          </p:cNvSpPr>
          <p:nvPr/>
        </p:nvSpPr>
        <p:spPr bwMode="auto">
          <a:xfrm rot="16200000">
            <a:off x="616744" y="5957094"/>
            <a:ext cx="83820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8938"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rgbClr val="FF0000"/>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38939"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0" name="Rectangle 59"/>
          <p:cNvSpPr>
            <a:spLocks noChangeArrowheads="1"/>
          </p:cNvSpPr>
          <p:nvPr/>
        </p:nvSpPr>
        <p:spPr bwMode="auto">
          <a:xfrm>
            <a:off x="52625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38941"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2" name="Line 61"/>
          <p:cNvSpPr>
            <a:spLocks noChangeShapeType="1"/>
          </p:cNvSpPr>
          <p:nvPr/>
        </p:nvSpPr>
        <p:spPr bwMode="auto">
          <a:xfrm>
            <a:off x="2260600" y="4730750"/>
            <a:ext cx="101600" cy="0"/>
          </a:xfrm>
          <a:prstGeom prst="line">
            <a:avLst/>
          </a:prstGeom>
          <a:noFill/>
          <a:ln w="50800">
            <a:solidFill>
              <a:srgbClr val="FF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3"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8944"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8945"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6"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38947"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8"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9"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50" name="Rectangle 69"/>
          <p:cNvSpPr>
            <a:spLocks noChangeArrowheads="1"/>
          </p:cNvSpPr>
          <p:nvPr/>
        </p:nvSpPr>
        <p:spPr bwMode="auto">
          <a:xfrm>
            <a:off x="2133600" y="35052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3044" name="Rectangle 70"/>
          <p:cNvSpPr>
            <a:spLocks noGrp="1" noChangeArrowheads="1"/>
          </p:cNvSpPr>
          <p:nvPr>
            <p:ph type="body" idx="1"/>
          </p:nvPr>
        </p:nvSpPr>
        <p:spPr>
          <a:xfrm>
            <a:off x="304800" y="1193800"/>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3045" name="Group 71"/>
          <p:cNvGrpSpPr>
            <a:grpSpLocks/>
          </p:cNvGrpSpPr>
          <p:nvPr/>
        </p:nvGrpSpPr>
        <p:grpSpPr bwMode="auto">
          <a:xfrm>
            <a:off x="381000" y="652463"/>
            <a:ext cx="7578725" cy="595312"/>
            <a:chOff x="240" y="489"/>
            <a:chExt cx="4774" cy="375"/>
          </a:xfrm>
        </p:grpSpPr>
        <p:grpSp>
          <p:nvGrpSpPr>
            <p:cNvPr id="43058" name="Group 72"/>
            <p:cNvGrpSpPr>
              <a:grpSpLocks/>
            </p:cNvGrpSpPr>
            <p:nvPr/>
          </p:nvGrpSpPr>
          <p:grpSpPr bwMode="auto">
            <a:xfrm>
              <a:off x="737" y="651"/>
              <a:ext cx="3832" cy="213"/>
              <a:chOff x="868" y="3815"/>
              <a:chExt cx="3832" cy="213"/>
            </a:xfrm>
          </p:grpSpPr>
          <p:sp>
            <p:nvSpPr>
              <p:cNvPr id="38966"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66" name="Group 74"/>
              <p:cNvGrpSpPr>
                <a:grpSpLocks/>
              </p:cNvGrpSpPr>
              <p:nvPr/>
            </p:nvGrpSpPr>
            <p:grpSpPr bwMode="auto">
              <a:xfrm>
                <a:off x="868" y="3815"/>
                <a:ext cx="664" cy="213"/>
                <a:chOff x="868" y="3815"/>
                <a:chExt cx="664" cy="213"/>
              </a:xfrm>
            </p:grpSpPr>
            <p:sp>
              <p:nvSpPr>
                <p:cNvPr id="38970"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1"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8968"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69"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sp>
          <p:nvSpPr>
            <p:cNvPr id="38960"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8961"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8962"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8963" name="Rectangle 82"/>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38964"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8965"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697301" name="AutoShape 85"/>
          <p:cNvSpPr>
            <a:spLocks noChangeArrowheads="1"/>
          </p:cNvSpPr>
          <p:nvPr/>
        </p:nvSpPr>
        <p:spPr bwMode="auto">
          <a:xfrm>
            <a:off x="4394200" y="4043363"/>
            <a:ext cx="4187825" cy="1895475"/>
          </a:xfrm>
          <a:prstGeom prst="leftArrow">
            <a:avLst>
              <a:gd name="adj1" fmla="val 50000"/>
              <a:gd name="adj2" fmla="val 62521"/>
            </a:avLst>
          </a:prstGeom>
          <a:noFill/>
          <a:ln w="57150">
            <a:solidFill>
              <a:srgbClr val="800080"/>
            </a:solidFill>
            <a:miter lim="800000"/>
            <a:headEnd/>
            <a:tailEnd/>
          </a:ln>
        </p:spPr>
        <p:txBody>
          <a:bodyPr wrap="none" anchor="ctr">
            <a:spAutoFit/>
          </a:bodyPr>
          <a:lstStyle/>
          <a:p>
            <a:pPr algn="ctr">
              <a:defRPr/>
            </a:pPr>
            <a:r>
              <a:rPr lang="en-US" sz="2800" dirty="0">
                <a:latin typeface="+mn-lt"/>
                <a:ea typeface="ＭＳ Ｐゴシック" charset="-128"/>
                <a:cs typeface="ＭＳ Ｐゴシック" charset="-128"/>
              </a:rPr>
              <a:t>How do we modify this</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to account for jumps?</a:t>
            </a:r>
          </a:p>
        </p:txBody>
      </p:sp>
      <p:sp>
        <p:nvSpPr>
          <p:cNvPr id="38954" name="Rectangle 8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38955"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96" name="Line 51"/>
          <p:cNvSpPr>
            <a:spLocks noChangeShapeType="1"/>
          </p:cNvSpPr>
          <p:nvPr/>
        </p:nvSpPr>
        <p:spPr bwMode="auto">
          <a:xfrm>
            <a:off x="1135063" y="6316663"/>
            <a:ext cx="422275"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53" name="Group 90"/>
          <p:cNvGrpSpPr>
            <a:grpSpLocks/>
          </p:cNvGrpSpPr>
          <p:nvPr/>
        </p:nvGrpSpPr>
        <p:grpSpPr bwMode="auto">
          <a:xfrm>
            <a:off x="3321050" y="5727700"/>
            <a:ext cx="152400" cy="381000"/>
            <a:chOff x="2084917" y="5338763"/>
            <a:chExt cx="152400" cy="381000"/>
          </a:xfrm>
        </p:grpSpPr>
        <p:grpSp>
          <p:nvGrpSpPr>
            <p:cNvPr id="43054" name="Group 135"/>
            <p:cNvGrpSpPr>
              <a:grpSpLocks/>
            </p:cNvGrpSpPr>
            <p:nvPr/>
          </p:nvGrpSpPr>
          <p:grpSpPr bwMode="auto">
            <a:xfrm rot="-5400000">
              <a:off x="2084917" y="5338763"/>
              <a:ext cx="152400" cy="152400"/>
              <a:chOff x="7143750" y="6113463"/>
              <a:chExt cx="152400" cy="152400"/>
            </a:xfrm>
          </p:grpSpPr>
          <p:sp>
            <p:nvSpPr>
              <p:cNvPr id="94"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97"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93"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097131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5059" name="Group 3"/>
          <p:cNvGrpSpPr>
            <a:grpSpLocks/>
          </p:cNvGrpSpPr>
          <p:nvPr/>
        </p:nvGrpSpPr>
        <p:grpSpPr bwMode="auto">
          <a:xfrm>
            <a:off x="4752975" y="1762125"/>
            <a:ext cx="1101725" cy="1008063"/>
            <a:chOff x="2474" y="1011"/>
            <a:chExt cx="694" cy="651"/>
          </a:xfrm>
        </p:grpSpPr>
        <p:sp>
          <p:nvSpPr>
            <p:cNvPr id="41072"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3" name="Rectangle 5"/>
            <p:cNvSpPr>
              <a:spLocks noChangeArrowheads="1"/>
            </p:cNvSpPr>
            <p:nvPr/>
          </p:nvSpPr>
          <p:spPr bwMode="auto">
            <a:xfrm>
              <a:off x="2832" y="1445"/>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41074" name="Rectangle 6"/>
            <p:cNvSpPr>
              <a:spLocks noChangeArrowheads="1"/>
            </p:cNvSpPr>
            <p:nvPr/>
          </p:nvSpPr>
          <p:spPr bwMode="auto">
            <a:xfrm>
              <a:off x="2529" y="1042"/>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40964" name="Line 7"/>
          <p:cNvSpPr>
            <a:spLocks noChangeShapeType="1"/>
          </p:cNvSpPr>
          <p:nvPr/>
        </p:nvSpPr>
        <p:spPr bwMode="auto">
          <a:xfrm>
            <a:off x="1412875" y="5137150"/>
            <a:ext cx="398463"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5061" name="Group 8"/>
          <p:cNvGrpSpPr>
            <a:grpSpLocks/>
          </p:cNvGrpSpPr>
          <p:nvPr/>
        </p:nvGrpSpPr>
        <p:grpSpPr bwMode="auto">
          <a:xfrm>
            <a:off x="1836738" y="4143375"/>
            <a:ext cx="466725" cy="1128713"/>
            <a:chOff x="1669" y="2549"/>
            <a:chExt cx="294" cy="729"/>
          </a:xfrm>
        </p:grpSpPr>
        <p:grpSp>
          <p:nvGrpSpPr>
            <p:cNvPr id="45161" name="Group 9"/>
            <p:cNvGrpSpPr>
              <a:grpSpLocks/>
            </p:cNvGrpSpPr>
            <p:nvPr/>
          </p:nvGrpSpPr>
          <p:grpSpPr bwMode="auto">
            <a:xfrm>
              <a:off x="1669" y="2549"/>
              <a:ext cx="242" cy="729"/>
              <a:chOff x="1669" y="2549"/>
              <a:chExt cx="242" cy="729"/>
            </a:xfrm>
          </p:grpSpPr>
          <p:sp>
            <p:nvSpPr>
              <p:cNvPr id="41064"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5"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6"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7"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8"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9"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0"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1"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63"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grpSp>
        <p:nvGrpSpPr>
          <p:cNvPr id="45062" name="Group 19"/>
          <p:cNvGrpSpPr>
            <a:grpSpLocks/>
          </p:cNvGrpSpPr>
          <p:nvPr/>
        </p:nvGrpSpPr>
        <p:grpSpPr bwMode="auto">
          <a:xfrm>
            <a:off x="2151063" y="5345113"/>
            <a:ext cx="468312" cy="1128712"/>
            <a:chOff x="1867" y="3325"/>
            <a:chExt cx="295" cy="729"/>
          </a:xfrm>
        </p:grpSpPr>
        <p:grpSp>
          <p:nvGrpSpPr>
            <p:cNvPr id="45151" name="Group 20"/>
            <p:cNvGrpSpPr>
              <a:grpSpLocks/>
            </p:cNvGrpSpPr>
            <p:nvPr/>
          </p:nvGrpSpPr>
          <p:grpSpPr bwMode="auto">
            <a:xfrm>
              <a:off x="1867" y="3325"/>
              <a:ext cx="242" cy="729"/>
              <a:chOff x="1867" y="3325"/>
              <a:chExt cx="242" cy="729"/>
            </a:xfrm>
          </p:grpSpPr>
          <p:sp>
            <p:nvSpPr>
              <p:cNvPr id="41054"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5"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6"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7"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8"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9"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0"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1"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53"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40967"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70" name="Rectangle 33"/>
          <p:cNvSpPr>
            <a:spLocks noChangeArrowheads="1"/>
          </p:cNvSpPr>
          <p:nvPr/>
        </p:nvSpPr>
        <p:spPr bwMode="auto">
          <a:xfrm rot="5400000">
            <a:off x="5055394" y="4663281"/>
            <a:ext cx="4286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PC</a:t>
            </a:r>
          </a:p>
        </p:txBody>
      </p:sp>
      <p:sp>
        <p:nvSpPr>
          <p:cNvPr id="40971" name="Rectangle 34"/>
          <p:cNvSpPr>
            <a:spLocks noChangeArrowheads="1"/>
          </p:cNvSpPr>
          <p:nvPr/>
        </p:nvSpPr>
        <p:spPr bwMode="auto">
          <a:xfrm>
            <a:off x="4816475" y="5364163"/>
            <a:ext cx="4651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40972" name="Rectangle 35"/>
          <p:cNvSpPr>
            <a:spLocks noChangeArrowheads="1"/>
          </p:cNvSpPr>
          <p:nvPr/>
        </p:nvSpPr>
        <p:spPr bwMode="auto">
          <a:xfrm rot="16200000">
            <a:off x="5050631" y="4112420"/>
            <a:ext cx="415925"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0973"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068" name="Group 37"/>
          <p:cNvGrpSpPr>
            <a:grpSpLocks/>
          </p:cNvGrpSpPr>
          <p:nvPr/>
        </p:nvGrpSpPr>
        <p:grpSpPr bwMode="auto">
          <a:xfrm>
            <a:off x="2768600" y="4602163"/>
            <a:ext cx="365125" cy="1416050"/>
            <a:chOff x="2256" y="2845"/>
            <a:chExt cx="230" cy="915"/>
          </a:xfrm>
        </p:grpSpPr>
        <p:grpSp>
          <p:nvGrpSpPr>
            <p:cNvPr id="45143" name="Group 38"/>
            <p:cNvGrpSpPr>
              <a:grpSpLocks/>
            </p:cNvGrpSpPr>
            <p:nvPr/>
          </p:nvGrpSpPr>
          <p:grpSpPr bwMode="auto">
            <a:xfrm>
              <a:off x="2264" y="2845"/>
              <a:ext cx="161" cy="915"/>
              <a:chOff x="2264" y="2845"/>
              <a:chExt cx="161" cy="915"/>
            </a:xfrm>
          </p:grpSpPr>
          <p:sp>
            <p:nvSpPr>
              <p:cNvPr id="41048"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9"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0"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1"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45"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46"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7"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0975"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6"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4097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8"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4097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82" name="Freeform 53"/>
          <p:cNvSpPr>
            <a:spLocks/>
          </p:cNvSpPr>
          <p:nvPr/>
        </p:nvSpPr>
        <p:spPr bwMode="auto">
          <a:xfrm>
            <a:off x="5410200" y="2711450"/>
            <a:ext cx="152400" cy="216535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0983" name="Freeform 54"/>
          <p:cNvSpPr>
            <a:spLocks/>
          </p:cNvSpPr>
          <p:nvPr/>
        </p:nvSpPr>
        <p:spPr bwMode="auto">
          <a:xfrm>
            <a:off x="1066800" y="3810000"/>
            <a:ext cx="4495800" cy="1317625"/>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lstStyle/>
          <a:p>
            <a:pPr>
              <a:defRPr/>
            </a:pPr>
            <a:endParaRPr lang="en-US">
              <a:latin typeface="+mn-lt"/>
              <a:ea typeface="ＭＳ Ｐゴシック" charset="-128"/>
              <a:cs typeface="ＭＳ Ｐゴシック" charset="-128"/>
            </a:endParaRPr>
          </a:p>
        </p:txBody>
      </p:sp>
      <p:sp>
        <p:nvSpPr>
          <p:cNvPr id="40984" name="Line 55"/>
          <p:cNvSpPr>
            <a:spLocks noChangeShapeType="1"/>
          </p:cNvSpPr>
          <p:nvPr/>
        </p:nvSpPr>
        <p:spPr bwMode="auto">
          <a:xfrm>
            <a:off x="4724400" y="4800600"/>
            <a:ext cx="433388"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5" name="Rectangle 56"/>
          <p:cNvSpPr>
            <a:spLocks noChangeArrowheads="1"/>
          </p:cNvSpPr>
          <p:nvPr/>
        </p:nvSpPr>
        <p:spPr bwMode="auto">
          <a:xfrm rot="16200000">
            <a:off x="599282" y="5957093"/>
            <a:ext cx="83820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40986"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40987"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8" name="Rectangle 59"/>
          <p:cNvSpPr>
            <a:spLocks noChangeArrowheads="1"/>
          </p:cNvSpPr>
          <p:nvPr/>
        </p:nvSpPr>
        <p:spPr bwMode="auto">
          <a:xfrm>
            <a:off x="69008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40989"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0"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1"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0992"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099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4"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4099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7"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8" name="Rectangle 69"/>
          <p:cNvSpPr>
            <a:spLocks noChangeArrowheads="1"/>
          </p:cNvSpPr>
          <p:nvPr/>
        </p:nvSpPr>
        <p:spPr bwMode="auto">
          <a:xfrm>
            <a:off x="2133600" y="34290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5091" name="Rectangle 70"/>
          <p:cNvSpPr>
            <a:spLocks noGrp="1" noChangeArrowheads="1"/>
          </p:cNvSpPr>
          <p:nvPr>
            <p:ph type="body" idx="1"/>
          </p:nvPr>
        </p:nvSpPr>
        <p:spPr>
          <a:xfrm>
            <a:off x="304800" y="1176338"/>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5092" name="Group 71"/>
          <p:cNvGrpSpPr>
            <a:grpSpLocks/>
          </p:cNvGrpSpPr>
          <p:nvPr/>
        </p:nvGrpSpPr>
        <p:grpSpPr bwMode="auto">
          <a:xfrm>
            <a:off x="381000" y="652463"/>
            <a:ext cx="7578725" cy="606425"/>
            <a:chOff x="240" y="489"/>
            <a:chExt cx="4774" cy="382"/>
          </a:xfrm>
        </p:grpSpPr>
        <p:grpSp>
          <p:nvGrpSpPr>
            <p:cNvPr id="45130" name="Group 72"/>
            <p:cNvGrpSpPr>
              <a:grpSpLocks/>
            </p:cNvGrpSpPr>
            <p:nvPr/>
          </p:nvGrpSpPr>
          <p:grpSpPr bwMode="auto">
            <a:xfrm>
              <a:off x="737" y="651"/>
              <a:ext cx="3832" cy="213"/>
              <a:chOff x="868" y="3815"/>
              <a:chExt cx="3832" cy="213"/>
            </a:xfrm>
          </p:grpSpPr>
          <p:sp>
            <p:nvSpPr>
              <p:cNvPr id="41038"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138" name="Group 74"/>
              <p:cNvGrpSpPr>
                <a:grpSpLocks/>
              </p:cNvGrpSpPr>
              <p:nvPr/>
            </p:nvGrpSpPr>
            <p:grpSpPr bwMode="auto">
              <a:xfrm>
                <a:off x="868" y="3815"/>
                <a:ext cx="664" cy="213"/>
                <a:chOff x="868" y="3815"/>
                <a:chExt cx="664" cy="213"/>
              </a:xfrm>
            </p:grpSpPr>
            <p:sp>
              <p:nvSpPr>
                <p:cNvPr id="41042"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3"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41040"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1"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41032"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41033"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41034"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41035" name="Rectangle 82"/>
            <p:cNvSpPr>
              <a:spLocks noChangeArrowheads="1"/>
            </p:cNvSpPr>
            <p:nvPr/>
          </p:nvSpPr>
          <p:spPr bwMode="auto">
            <a:xfrm>
              <a:off x="240" y="66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41036"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41037"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grpSp>
        <p:nvGrpSpPr>
          <p:cNvPr id="45093" name="Group 85"/>
          <p:cNvGrpSpPr>
            <a:grpSpLocks/>
          </p:cNvGrpSpPr>
          <p:nvPr/>
        </p:nvGrpSpPr>
        <p:grpSpPr bwMode="auto">
          <a:xfrm>
            <a:off x="4483100" y="4027488"/>
            <a:ext cx="365125" cy="1416050"/>
            <a:chOff x="2256" y="2845"/>
            <a:chExt cx="230" cy="915"/>
          </a:xfrm>
        </p:grpSpPr>
        <p:grpSp>
          <p:nvGrpSpPr>
            <p:cNvPr id="45122" name="Group 86"/>
            <p:cNvGrpSpPr>
              <a:grpSpLocks/>
            </p:cNvGrpSpPr>
            <p:nvPr/>
          </p:nvGrpSpPr>
          <p:grpSpPr bwMode="auto">
            <a:xfrm>
              <a:off x="2264" y="2845"/>
              <a:ext cx="161" cy="915"/>
              <a:chOff x="2264" y="2845"/>
              <a:chExt cx="161" cy="915"/>
            </a:xfrm>
          </p:grpSpPr>
          <p:sp>
            <p:nvSpPr>
              <p:cNvPr id="41027"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9"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30" name="Line 90"/>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24" name="Rectangle 91"/>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25"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6"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02" name="Rectangle 94"/>
          <p:cNvSpPr>
            <a:spLocks noChangeArrowheads="1"/>
          </p:cNvSpPr>
          <p:nvPr/>
        </p:nvSpPr>
        <p:spPr bwMode="auto">
          <a:xfrm>
            <a:off x="4495800" y="4114800"/>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1003" name="Rectangle 95"/>
          <p:cNvSpPr>
            <a:spLocks noChangeArrowheads="1"/>
          </p:cNvSpPr>
          <p:nvPr/>
        </p:nvSpPr>
        <p:spPr bwMode="auto">
          <a:xfrm>
            <a:off x="4464050" y="4973638"/>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1004" name="Rectangle 9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41005" name="Freeform 97"/>
          <p:cNvSpPr>
            <a:spLocks/>
          </p:cNvSpPr>
          <p:nvPr/>
        </p:nvSpPr>
        <p:spPr bwMode="auto">
          <a:xfrm>
            <a:off x="965200" y="2065338"/>
            <a:ext cx="3675063" cy="2016125"/>
          </a:xfrm>
          <a:custGeom>
            <a:avLst/>
            <a:gdLst>
              <a:gd name="T0" fmla="*/ 0 w 2208"/>
              <a:gd name="T1" fmla="*/ 0 h 1248"/>
              <a:gd name="T2" fmla="*/ 2147483647 w 2208"/>
              <a:gd name="T3" fmla="*/ 0 h 1248"/>
              <a:gd name="T4" fmla="*/ 2147483647 w 2208"/>
              <a:gd name="T5" fmla="*/ 2147483647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anchor="ctr">
            <a:spAutoFit/>
          </a:bodyPr>
          <a:lstStyle/>
          <a:p>
            <a:pPr>
              <a:defRPr/>
            </a:pPr>
            <a:endParaRPr lang="en-US">
              <a:latin typeface="+mn-lt"/>
              <a:ea typeface="ＭＳ Ｐゴシック" charset="-128"/>
              <a:cs typeface="ＭＳ Ｐゴシック" charset="-128"/>
            </a:endParaRPr>
          </a:p>
        </p:txBody>
      </p:sp>
      <p:sp>
        <p:nvSpPr>
          <p:cNvPr id="41006"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7"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08" name="Line 100"/>
          <p:cNvSpPr>
            <a:spLocks noChangeShapeType="1"/>
          </p:cNvSpPr>
          <p:nvPr/>
        </p:nvSpPr>
        <p:spPr bwMode="auto">
          <a:xfrm>
            <a:off x="3617913" y="4321175"/>
            <a:ext cx="344487" cy="952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9" name="Line 101"/>
          <p:cNvSpPr>
            <a:spLocks noChangeShapeType="1"/>
          </p:cNvSpPr>
          <p:nvPr/>
        </p:nvSpPr>
        <p:spPr bwMode="auto">
          <a:xfrm>
            <a:off x="4265613" y="4330700"/>
            <a:ext cx="306387" cy="1270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10" name="Rectangle 102"/>
          <p:cNvSpPr>
            <a:spLocks noChangeArrowheads="1"/>
          </p:cNvSpPr>
          <p:nvPr/>
        </p:nvSpPr>
        <p:spPr bwMode="auto">
          <a:xfrm rot="16200000">
            <a:off x="3250406" y="4145757"/>
            <a:ext cx="40957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a:t>
            </a:r>
          </a:p>
        </p:txBody>
      </p:sp>
      <p:sp>
        <p:nvSpPr>
          <p:cNvPr id="41011" name="Freeform 103"/>
          <p:cNvSpPr>
            <a:spLocks/>
          </p:cNvSpPr>
          <p:nvPr/>
        </p:nvSpPr>
        <p:spPr bwMode="auto">
          <a:xfrm rot="5400000">
            <a:off x="3162300" y="3924300"/>
            <a:ext cx="914400" cy="68580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1012" name="Rectangle 104"/>
          <p:cNvSpPr>
            <a:spLocks noChangeArrowheads="1"/>
          </p:cNvSpPr>
          <p:nvPr/>
        </p:nvSpPr>
        <p:spPr bwMode="auto">
          <a:xfrm>
            <a:off x="3311525" y="4741863"/>
            <a:ext cx="102870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 (MSBs)</a:t>
            </a:r>
          </a:p>
        </p:txBody>
      </p:sp>
      <p:sp>
        <p:nvSpPr>
          <p:cNvPr id="41013" name="Rectangle 105"/>
          <p:cNvSpPr>
            <a:spLocks noChangeArrowheads="1"/>
          </p:cNvSpPr>
          <p:nvPr/>
        </p:nvSpPr>
        <p:spPr bwMode="auto">
          <a:xfrm rot="16200000">
            <a:off x="3905251" y="3916362"/>
            <a:ext cx="417512"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1014"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15"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80952"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spAutoFit/>
          </a:bodyPr>
          <a:lstStyle/>
          <a:p>
            <a:pPr>
              <a:defRPr/>
            </a:pPr>
            <a:r>
              <a:rPr lang="en-US" sz="2800" u="sng" dirty="0">
                <a:latin typeface="+mn-lt"/>
                <a:ea typeface="ＭＳ Ｐゴシック" charset="-128"/>
                <a:cs typeface="ＭＳ Ｐゴシック" charset="-128"/>
              </a:rPr>
              <a:t>Query</a:t>
            </a: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Can Zero still</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get asserted?</a:t>
            </a:r>
          </a:p>
          <a:p>
            <a:pPr>
              <a:buFontTx/>
              <a:buChar char="•"/>
              <a:defRPr/>
            </a:pP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Does </a:t>
            </a:r>
            <a:r>
              <a:rPr lang="en-US" sz="2800" dirty="0" err="1">
                <a:latin typeface="+mn-lt"/>
                <a:ea typeface="ＭＳ Ｐゴシック" charset="-128"/>
                <a:cs typeface="ＭＳ Ｐゴシック" charset="-128"/>
              </a:rPr>
              <a:t>nPC_sel</a:t>
            </a:r>
            <a:r>
              <a:rPr lang="en-US" sz="2800" dirty="0">
                <a:latin typeface="+mn-lt"/>
                <a:ea typeface="ＭＳ Ｐゴシック" charset="-128"/>
                <a:cs typeface="ＭＳ Ｐゴシック" charset="-128"/>
              </a:rPr>
              <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need to be 0? </a:t>
            </a:r>
          </a:p>
          <a:p>
            <a:pPr lvl="1">
              <a:buFontTx/>
              <a:buChar char="•"/>
              <a:defRPr/>
            </a:pPr>
            <a:r>
              <a:rPr lang="en-US" sz="2800" dirty="0">
                <a:latin typeface="+mn-lt"/>
                <a:ea typeface="ＭＳ Ｐゴシック" charset="-128"/>
                <a:cs typeface="ＭＳ Ｐゴシック" charset="-128"/>
              </a:rPr>
              <a:t> If not, what? </a:t>
            </a:r>
          </a:p>
        </p:txBody>
      </p:sp>
      <p:sp>
        <p:nvSpPr>
          <p:cNvPr id="41017" name="Line 109"/>
          <p:cNvSpPr>
            <a:spLocks noChangeShapeType="1"/>
          </p:cNvSpPr>
          <p:nvPr/>
        </p:nvSpPr>
        <p:spPr bwMode="auto">
          <a:xfrm>
            <a:off x="3276600" y="3810000"/>
            <a:ext cx="2286000" cy="0"/>
          </a:xfrm>
          <a:prstGeom prst="line">
            <a:avLst/>
          </a:prstGeom>
          <a:noFill/>
          <a:ln w="57150">
            <a:solidFill>
              <a:srgbClr val="FF0000"/>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8"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9" name="Rectangle 111"/>
          <p:cNvSpPr>
            <a:spLocks noChangeArrowheads="1"/>
          </p:cNvSpPr>
          <p:nvPr/>
        </p:nvSpPr>
        <p:spPr bwMode="auto">
          <a:xfrm>
            <a:off x="3505200" y="3908425"/>
            <a:ext cx="417513"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26</a:t>
            </a:r>
          </a:p>
        </p:txBody>
      </p:sp>
      <p:cxnSp>
        <p:nvCxnSpPr>
          <p:cNvPr id="118" name="Straight Arrow Connector 117"/>
          <p:cNvCxnSpPr/>
          <p:nvPr/>
        </p:nvCxnSpPr>
        <p:spPr>
          <a:xfrm>
            <a:off x="1201738" y="6299200"/>
            <a:ext cx="373062"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1811338" y="6316663"/>
            <a:ext cx="373062" cy="158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45117" name="Group 114"/>
          <p:cNvGrpSpPr>
            <a:grpSpLocks/>
          </p:cNvGrpSpPr>
          <p:nvPr/>
        </p:nvGrpSpPr>
        <p:grpSpPr bwMode="auto">
          <a:xfrm>
            <a:off x="5195888" y="5168900"/>
            <a:ext cx="152400" cy="381000"/>
            <a:chOff x="2084917" y="5338763"/>
            <a:chExt cx="152400" cy="381000"/>
          </a:xfrm>
        </p:grpSpPr>
        <p:grpSp>
          <p:nvGrpSpPr>
            <p:cNvPr id="45118" name="Group 135"/>
            <p:cNvGrpSpPr>
              <a:grpSpLocks/>
            </p:cNvGrpSpPr>
            <p:nvPr/>
          </p:nvGrpSpPr>
          <p:grpSpPr bwMode="auto">
            <a:xfrm rot="-5400000">
              <a:off x="2084917" y="5338763"/>
              <a:ext cx="152400" cy="152400"/>
              <a:chOff x="7143750" y="6113463"/>
              <a:chExt cx="152400" cy="152400"/>
            </a:xfrm>
          </p:grpSpPr>
          <p:sp>
            <p:nvSpPr>
              <p:cNvPr id="121" name="Line 69"/>
              <p:cNvSpPr>
                <a:spLocks noChangeShapeType="1"/>
              </p:cNvSpPr>
              <p:nvPr/>
            </p:nvSpPr>
            <p:spPr bwMode="auto">
              <a:xfrm>
                <a:off x="7145337" y="6111875"/>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22"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119"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3890981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solidFill>
                  <a:schemeClr val="bg1">
                    <a:lumMod val="75000"/>
                  </a:schemeClr>
                </a:solidFill>
              </a:rPr>
              <a:t>Step 1: Analyze instruction set </a:t>
            </a:r>
            <a:r>
              <a:rPr lang="en-US" dirty="0" smtClean="0">
                <a:solidFill>
                  <a:schemeClr val="bg1">
                    <a:lumMod val="75000"/>
                  </a:schemeClr>
                </a:solidFill>
                <a:sym typeface="Wingdings" charset="2"/>
              </a:rPr>
              <a:t>to determine</a:t>
            </a:r>
            <a:r>
              <a:rPr lang="en-US" dirty="0" smtClean="0">
                <a:solidFill>
                  <a:schemeClr val="bg1">
                    <a:lumMod val="75000"/>
                  </a:schemeClr>
                </a:solidFill>
              </a:rPr>
              <a:t> </a:t>
            </a:r>
            <a:r>
              <a:rPr lang="en-US" dirty="0" err="1" smtClean="0">
                <a:solidFill>
                  <a:schemeClr val="bg1">
                    <a:lumMod val="75000"/>
                  </a:schemeClr>
                </a:solidFill>
              </a:rPr>
              <a:t>datapath</a:t>
            </a:r>
            <a:r>
              <a:rPr lang="en-US" dirty="0" smtClean="0">
                <a:solidFill>
                  <a:schemeClr val="bg1">
                    <a:lumMod val="75000"/>
                  </a:schemeClr>
                </a:solidFill>
              </a:rPr>
              <a:t> requirements</a:t>
            </a:r>
          </a:p>
          <a:p>
            <a:pPr lvl="1">
              <a:lnSpc>
                <a:spcPct val="80000"/>
              </a:lnSpc>
            </a:pPr>
            <a:r>
              <a:rPr lang="en-US" sz="2600" dirty="0" smtClean="0">
                <a:solidFill>
                  <a:schemeClr val="bg1">
                    <a:lumMod val="75000"/>
                  </a:schemeClr>
                </a:solidFill>
                <a:latin typeface="Calibri" charset="0"/>
                <a:ea typeface="ＭＳ Ｐゴシック" charset="0"/>
              </a:rPr>
              <a:t>Meaning of each instruction is given by register transfers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include storage element for ISA registers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support each register transfer</a:t>
            </a:r>
            <a:endParaRPr lang="en-US" sz="2600" dirty="0" smtClean="0">
              <a:solidFill>
                <a:schemeClr val="bg1">
                  <a:lumMod val="75000"/>
                </a:schemeClr>
              </a:solidFill>
            </a:endParaRPr>
          </a:p>
          <a:p>
            <a:pPr lvl="1">
              <a:buFont typeface="Arial" charset="0"/>
              <a:buNone/>
              <a:defRPr/>
            </a:pPr>
            <a:r>
              <a:rPr lang="en-US" dirty="0" smtClean="0">
                <a:solidFill>
                  <a:schemeClr val="bg1">
                    <a:lumMod val="75000"/>
                  </a:schemeClr>
                </a:solidFill>
              </a:rPr>
              <a:t>Step 2: Select set of </a:t>
            </a:r>
            <a:r>
              <a:rPr lang="en-US" dirty="0" err="1" smtClean="0">
                <a:solidFill>
                  <a:schemeClr val="bg1">
                    <a:lumMod val="75000"/>
                  </a:schemeClr>
                </a:solidFill>
              </a:rPr>
              <a:t>datapath</a:t>
            </a:r>
            <a:r>
              <a:rPr lang="en-US" dirty="0" smtClean="0">
                <a:solidFill>
                  <a:schemeClr val="bg1">
                    <a:lumMod val="75000"/>
                  </a:schemeClr>
                </a:solidFill>
              </a:rPr>
              <a:t> components &amp; establish </a:t>
            </a:r>
            <a:br>
              <a:rPr lang="en-US" dirty="0" smtClean="0">
                <a:solidFill>
                  <a:schemeClr val="bg1">
                    <a:lumMod val="75000"/>
                  </a:schemeClr>
                </a:solidFill>
              </a:rPr>
            </a:br>
            <a:r>
              <a:rPr lang="en-US" dirty="0" smtClean="0">
                <a:solidFill>
                  <a:schemeClr val="bg1">
                    <a:lumMod val="75000"/>
                  </a:schemeClr>
                </a:solidFill>
              </a:rPr>
              <a:t>clock methodology</a:t>
            </a:r>
          </a:p>
          <a:p>
            <a:pPr lvl="1">
              <a:buFont typeface="Arial" charset="0"/>
              <a:buNone/>
              <a:defRPr/>
            </a:pPr>
            <a:r>
              <a:rPr lang="en-US" dirty="0" smtClean="0">
                <a:solidFill>
                  <a:schemeClr val="bg1">
                    <a:lumMod val="75000"/>
                  </a:schemeClr>
                </a:solidFill>
              </a:rPr>
              <a:t>Step 3: Assemble </a:t>
            </a:r>
            <a:r>
              <a:rPr lang="en-US" dirty="0" err="1" smtClean="0">
                <a:solidFill>
                  <a:schemeClr val="bg1">
                    <a:lumMod val="75000"/>
                  </a:schemeClr>
                </a:solidFill>
              </a:rPr>
              <a:t>datapath</a:t>
            </a:r>
            <a:r>
              <a:rPr lang="en-US" dirty="0" smtClean="0">
                <a:solidFill>
                  <a:schemeClr val="bg1">
                    <a:lumMod val="75000"/>
                  </a:schemeClr>
                </a:solidFill>
              </a:rPr>
              <a:t> components that meet the requirements</a:t>
            </a:r>
          </a:p>
          <a:p>
            <a:pPr lvl="1">
              <a:buFont typeface="Arial" charset="0"/>
              <a:buNone/>
              <a:defRPr/>
            </a:pPr>
            <a:r>
              <a:rPr lang="en-US" dirty="0" smtClean="0">
                <a:solidFill>
                  <a:srgbClr val="000000"/>
                </a:solidFill>
              </a:rPr>
              <a:t>Step 4: Analyze implementation of each instruction to determine setting of control points that realizes the register transfer</a:t>
            </a:r>
          </a:p>
          <a:p>
            <a:pPr lvl="1">
              <a:buFont typeface="Arial" charset="0"/>
              <a:buNone/>
              <a:defRPr/>
            </a:pPr>
            <a:r>
              <a:rPr lang="en-US" dirty="0" smtClean="0">
                <a:solidFill>
                  <a:srgbClr val="000000"/>
                </a:solidFill>
              </a:rPr>
              <a:t>Step 5: Assemble the control logic</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3625400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dirty="0">
                <a:latin typeface="Calibri" charset="0"/>
                <a:ea typeface="ＭＳ Ｐゴシック" charset="0"/>
                <a:cs typeface="ＭＳ Ｐゴシック" charset="0"/>
              </a:rPr>
              <a:t>Register-Register Timing: </a:t>
            </a:r>
            <a:br>
              <a:rPr lang="en-US" sz="4000" dirty="0">
                <a:latin typeface="Calibri" charset="0"/>
                <a:ea typeface="ＭＳ Ｐゴシック" charset="0"/>
                <a:cs typeface="ＭＳ Ｐゴシック" charset="0"/>
              </a:rPr>
            </a:br>
            <a:r>
              <a:rPr lang="en-US" sz="4000" dirty="0">
                <a:latin typeface="Calibri" charset="0"/>
                <a:ea typeface="ＭＳ Ｐゴシック" charset="0"/>
                <a:cs typeface="ＭＳ Ｐゴシック" charset="0"/>
              </a:rPr>
              <a:t>One Complete </a:t>
            </a:r>
            <a:r>
              <a:rPr lang="en-US" sz="4000" dirty="0" smtClean="0">
                <a:latin typeface="Calibri" charset="0"/>
                <a:ea typeface="ＭＳ Ｐゴシック" charset="0"/>
                <a:cs typeface="ＭＳ Ｐゴシック" charset="0"/>
              </a:rPr>
              <a:t>Cycle (Add/Sub)</a:t>
            </a:r>
            <a:endParaRPr lang="en-US" sz="4000" dirty="0">
              <a:latin typeface="Calibri" charset="0"/>
              <a:ea typeface="ＭＳ Ｐゴシック" charset="0"/>
              <a:cs typeface="ＭＳ Ｐゴシック"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 name="Rectangle 1"/>
          <p:cNvSpPr/>
          <p:nvPr/>
        </p:nvSpPr>
        <p:spPr>
          <a:xfrm>
            <a:off x="1676400" y="1524001"/>
            <a:ext cx="7179733" cy="406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1693336" y="1964261"/>
            <a:ext cx="7179733" cy="4233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1710269" y="2421468"/>
            <a:ext cx="7179733" cy="10837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1676399" y="3539067"/>
            <a:ext cx="7179733" cy="4571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1710268" y="4030136"/>
            <a:ext cx="7179733" cy="55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0654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32"/>
                                        </p:tgtEl>
                                      </p:cBhvr>
                                    </p:animEffect>
                                    <p:set>
                                      <p:cBhvr>
                                        <p:cTn id="12" dur="1" fill="hold">
                                          <p:stCondLst>
                                            <p:cond delay="499"/>
                                          </p:stCondLst>
                                        </p:cTn>
                                        <p:tgtEl>
                                          <p:spTgt spid="1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33"/>
                                        </p:tgtEl>
                                      </p:cBhvr>
                                    </p:animEffect>
                                    <p:set>
                                      <p:cBhvr>
                                        <p:cTn id="17" dur="1" fill="hold">
                                          <p:stCondLst>
                                            <p:cond delay="499"/>
                                          </p:stCondLst>
                                        </p:cTn>
                                        <p:tgtEl>
                                          <p:spTgt spid="13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34"/>
                                        </p:tgtEl>
                                      </p:cBhvr>
                                    </p:animEffect>
                                    <p:set>
                                      <p:cBhvr>
                                        <p:cTn id="22" dur="1" fill="hold">
                                          <p:stCondLst>
                                            <p:cond delay="499"/>
                                          </p:stCondLst>
                                        </p:cTn>
                                        <p:tgtEl>
                                          <p:spTgt spid="1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35"/>
                                        </p:tgtEl>
                                      </p:cBhvr>
                                    </p:animEffect>
                                    <p:set>
                                      <p:cBhvr>
                                        <p:cTn id="27" dur="1" fill="hold">
                                          <p:stCondLst>
                                            <p:cond delay="499"/>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2" grpId="0" animBg="1"/>
      <p:bldP spid="133" grpId="0" animBg="1"/>
      <p:bldP spid="134" grpId="0" animBg="1"/>
      <p:bldP spid="135"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a:latin typeface="Calibri" charset="0"/>
                <a:ea typeface="ＭＳ Ｐゴシック" charset="0"/>
                <a:cs typeface="ＭＳ Ｐゴシック" charset="0"/>
              </a:rPr>
              <a:t>Register-Register Timing: </a:t>
            </a:r>
            <a:br>
              <a:rPr lang="en-US" sz="4000">
                <a:latin typeface="Calibri" charset="0"/>
                <a:ea typeface="ＭＳ Ｐゴシック" charset="0"/>
                <a:cs typeface="ＭＳ Ｐゴシック" charset="0"/>
              </a:rPr>
            </a:br>
            <a:r>
              <a:rPr lang="en-US" sz="4000">
                <a:latin typeface="Calibri" charset="0"/>
                <a:ea typeface="ＭＳ Ｐゴシック" charset="0"/>
                <a:cs typeface="ＭＳ Ｐゴシック" charset="0"/>
              </a:rPr>
              <a:t>One Complete Cycle</a:t>
            </a: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672465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3c: Logical Op (or) </a:t>
            </a:r>
            <a:r>
              <a:rPr lang="en-US" dirty="0">
                <a:latin typeface="Calibri" charset="0"/>
                <a:ea typeface="ＭＳ Ｐゴシック" charset="0"/>
                <a:cs typeface="ＭＳ Ｐゴシック" charset="0"/>
              </a:rPr>
              <a:t>with Immediate</a:t>
            </a:r>
          </a:p>
        </p:txBody>
      </p:sp>
      <p:sp>
        <p:nvSpPr>
          <p:cNvPr id="57350" name="Rectangle 3"/>
          <p:cNvSpPr>
            <a:spLocks noGrp="1" noChangeArrowheads="1"/>
          </p:cNvSpPr>
          <p:nvPr>
            <p:ph type="body" idx="4294967295"/>
          </p:nvPr>
        </p:nvSpPr>
        <p:spPr>
          <a:xfrm>
            <a:off x="952500" y="1176338"/>
            <a:ext cx="8191500" cy="415925"/>
          </a:xfrm>
        </p:spPr>
        <p:txBody>
          <a:bodyPr/>
          <a:lstStyle/>
          <a:p>
            <a:r>
              <a:rPr lang="en-US">
                <a:latin typeface="Calibri" charset="0"/>
                <a:ea typeface="ＭＳ Ｐゴシック" charset="0"/>
                <a:cs typeface="ＭＳ Ｐゴシック" charset="0"/>
              </a:rPr>
              <a:t>R[</a:t>
            </a:r>
            <a:r>
              <a:rPr lang="en-US" u="sng">
                <a:solidFill>
                  <a:schemeClr val="accent1"/>
                </a:solidFill>
                <a:latin typeface="Calibri" charset="0"/>
                <a:ea typeface="ＭＳ Ｐゴシック" charset="0"/>
                <a:cs typeface="ＭＳ Ｐゴシック" charset="0"/>
              </a:rPr>
              <a:t>rt</a:t>
            </a:r>
            <a:r>
              <a:rPr lang="en-US">
                <a:latin typeface="Calibri" charset="0"/>
                <a:ea typeface="ＭＳ Ｐゴシック" charset="0"/>
                <a:cs typeface="ＭＳ Ｐゴシック" charset="0"/>
              </a:rPr>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35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735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735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nvGrpSpPr>
          <p:cNvPr id="57366"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0 0 0 0 0 0 0 0 0 0 0 0 0 0 0 0</a:t>
              </a:r>
            </a:p>
          </p:txBody>
        </p:sp>
      </p:grpSp>
      <p:sp>
        <p:nvSpPr>
          <p:cNvPr id="32791" name="Rectangle 36"/>
          <p:cNvSpPr>
            <a:spLocks noChangeArrowheads="1"/>
          </p:cNvSpPr>
          <p:nvPr/>
        </p:nvSpPr>
        <p:spPr bwMode="auto">
          <a:xfrm>
            <a:off x="6156325" y="4737100"/>
            <a:ext cx="2682875" cy="620683"/>
          </a:xfrm>
          <a:prstGeom prst="rect">
            <a:avLst/>
          </a:prstGeom>
          <a:noFill/>
          <a:ln w="12700">
            <a:noFill/>
            <a:miter lim="800000"/>
            <a:headEnd/>
            <a:tailEnd/>
          </a:ln>
        </p:spPr>
        <p:txBody>
          <a:bodyPr wrap="square" lIns="63500" tIns="25400" rIns="63500" bIns="25400">
            <a:spAutoFit/>
          </a:bodyPr>
          <a:lstStyle/>
          <a:p>
            <a:pPr>
              <a:lnSpc>
                <a:spcPct val="75000"/>
              </a:lnSpc>
              <a:spcBef>
                <a:spcPct val="65000"/>
              </a:spcBef>
              <a:buSzPct val="100000"/>
            </a:pPr>
            <a:r>
              <a:rPr lang="en-US" sz="2400" b="1" i="1" dirty="0" smtClean="0">
                <a:solidFill>
                  <a:schemeClr val="accent2"/>
                </a:solidFill>
                <a:latin typeface="Calibri" charset="0"/>
              </a:rPr>
              <a:t>What </a:t>
            </a:r>
            <a:r>
              <a:rPr lang="en-US" sz="2400" b="1" i="1" dirty="0">
                <a:solidFill>
                  <a:schemeClr val="accent2"/>
                </a:solidFill>
                <a:latin typeface="Calibri" charset="0"/>
              </a:rPr>
              <a:t>about </a:t>
            </a:r>
            <a:r>
              <a:rPr lang="en-US" sz="2400" b="1" i="1" dirty="0" err="1">
                <a:solidFill>
                  <a:schemeClr val="accent2"/>
                </a:solidFill>
                <a:latin typeface="Calibri" charset="0"/>
              </a:rPr>
              <a:t>Rt</a:t>
            </a:r>
            <a:r>
              <a:rPr lang="en-US" sz="2400" b="1" i="1" dirty="0">
                <a:solidFill>
                  <a:schemeClr val="accent2"/>
                </a:solidFill>
                <a:latin typeface="Calibri" charset="0"/>
              </a:rPr>
              <a:t> Read?</a:t>
            </a: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2796" name="Rectangle 41"/>
          <p:cNvSpPr>
            <a:spLocks noChangeArrowheads="1"/>
          </p:cNvSpPr>
          <p:nvPr/>
        </p:nvSpPr>
        <p:spPr bwMode="auto">
          <a:xfrm>
            <a:off x="1174750" y="3606800"/>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2814" name="Rectangle 59"/>
          <p:cNvSpPr>
            <a:spLocks noChangeArrowheads="1"/>
          </p:cNvSpPr>
          <p:nvPr/>
        </p:nvSpPr>
        <p:spPr bwMode="auto">
          <a:xfrm>
            <a:off x="2359025" y="36068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2815" name="Rectangle 60"/>
          <p:cNvSpPr>
            <a:spLocks noChangeArrowheads="1"/>
          </p:cNvSpPr>
          <p:nvPr/>
        </p:nvSpPr>
        <p:spPr bwMode="auto">
          <a:xfrm>
            <a:off x="2190750" y="28448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2816" name="Rectangle 61"/>
          <p:cNvSpPr>
            <a:spLocks noChangeArrowheads="1"/>
          </p:cNvSpPr>
          <p:nvPr/>
        </p:nvSpPr>
        <p:spPr bwMode="auto">
          <a:xfrm>
            <a:off x="2740025" y="36068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2817" name="Rectangle 62"/>
          <p:cNvSpPr>
            <a:spLocks noChangeArrowheads="1"/>
          </p:cNvSpPr>
          <p:nvPr/>
        </p:nvSpPr>
        <p:spPr bwMode="auto">
          <a:xfrm>
            <a:off x="1758950" y="28448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825" name="Rectangle 70"/>
          <p:cNvSpPr>
            <a:spLocks noChangeArrowheads="1"/>
          </p:cNvSpPr>
          <p:nvPr/>
        </p:nvSpPr>
        <p:spPr bwMode="auto">
          <a:xfrm>
            <a:off x="4340225" y="6121400"/>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409"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06" name="Text Box 77"/>
          <p:cNvSpPr txBox="1">
            <a:spLocks noChangeArrowheads="1"/>
          </p:cNvSpPr>
          <p:nvPr/>
        </p:nvSpPr>
        <p:spPr bwMode="auto">
          <a:xfrm>
            <a:off x="3674533" y="3226326"/>
            <a:ext cx="4226813" cy="46166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smtClean="0">
                <a:solidFill>
                  <a:schemeClr val="accent2"/>
                </a:solidFill>
                <a:latin typeface="Calibri" charset="0"/>
              </a:rPr>
              <a:t>Writing </a:t>
            </a:r>
            <a:r>
              <a:rPr lang="en-US" b="1" i="1" dirty="0">
                <a:solidFill>
                  <a:schemeClr val="accent2"/>
                </a:solidFill>
                <a:latin typeface="Calibri" charset="0"/>
              </a:rPr>
              <a:t>to </a:t>
            </a:r>
            <a:r>
              <a:rPr lang="en-US" b="1" i="1" dirty="0" err="1">
                <a:solidFill>
                  <a:schemeClr val="accent2"/>
                </a:solidFill>
                <a:latin typeface="Calibri" charset="0"/>
              </a:rPr>
              <a:t>Rt</a:t>
            </a:r>
            <a:r>
              <a:rPr lang="en-US" b="1" i="1" dirty="0">
                <a:solidFill>
                  <a:schemeClr val="accent2"/>
                </a:solidFill>
                <a:latin typeface="Calibri" charset="0"/>
              </a:rPr>
              <a:t> </a:t>
            </a:r>
            <a:r>
              <a:rPr lang="en-US" b="1" i="1" dirty="0" smtClean="0">
                <a:solidFill>
                  <a:schemeClr val="accent2"/>
                </a:solidFill>
                <a:latin typeface="Calibri" charset="0"/>
              </a:rPr>
              <a:t>register (not Rd)!!</a:t>
            </a:r>
            <a:endParaRPr lang="en-US" b="1" dirty="0">
              <a:solidFill>
                <a:schemeClr val="accent2"/>
              </a:solidFill>
              <a:latin typeface="Calibri"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74587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wipe(left)">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wipe(left)">
                                      <p:cBhvr>
                                        <p:cTn id="12" dur="500"/>
                                        <p:tgtEl>
                                          <p:spTgt spid="32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1" grpId="0"/>
      <p:bldP spid="106"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grpSp>
        <p:nvGrpSpPr>
          <p:cNvPr id="59399"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9466"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9467"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9468"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5" name="Rectangle 47"/>
          <p:cNvSpPr>
            <a:spLocks noChangeArrowheads="1"/>
          </p:cNvSpPr>
          <p:nvPr/>
        </p:nvSpPr>
        <p:spPr bwMode="auto">
          <a:xfrm>
            <a:off x="3425825" y="35988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6" name="Rectangle 48"/>
          <p:cNvSpPr>
            <a:spLocks noChangeArrowheads="1"/>
          </p:cNvSpPr>
          <p:nvPr/>
        </p:nvSpPr>
        <p:spPr bwMode="auto">
          <a:xfrm>
            <a:off x="3257550" y="28368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7" name="Rectangle 49"/>
          <p:cNvSpPr>
            <a:spLocks noChangeArrowheads="1"/>
          </p:cNvSpPr>
          <p:nvPr/>
        </p:nvSpPr>
        <p:spPr bwMode="auto">
          <a:xfrm>
            <a:off x="3806825" y="35988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8" name="Rectangle 50"/>
          <p:cNvSpPr>
            <a:spLocks noChangeArrowheads="1"/>
          </p:cNvSpPr>
          <p:nvPr/>
        </p:nvSpPr>
        <p:spPr bwMode="auto">
          <a:xfrm>
            <a:off x="2825750" y="28368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9440"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2482752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grpSp>
        <p:nvGrpSpPr>
          <p:cNvPr id="61447"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54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154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154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6" name="Rectangle 30"/>
          <p:cNvSpPr>
            <a:spLocks noChangeArrowheads="1"/>
          </p:cNvSpPr>
          <p:nvPr/>
        </p:nvSpPr>
        <p:spPr bwMode="auto">
          <a:xfrm>
            <a:off x="1892300" y="3494088"/>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6894" name="Rectangle 48"/>
          <p:cNvSpPr>
            <a:spLocks noChangeArrowheads="1"/>
          </p:cNvSpPr>
          <p:nvPr/>
        </p:nvSpPr>
        <p:spPr bwMode="auto">
          <a:xfrm>
            <a:off x="3076575" y="3494088"/>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895" name="Rectangle 49"/>
          <p:cNvSpPr>
            <a:spLocks noChangeArrowheads="1"/>
          </p:cNvSpPr>
          <p:nvPr/>
        </p:nvSpPr>
        <p:spPr bwMode="auto">
          <a:xfrm>
            <a:off x="2908300" y="2732088"/>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6896" name="Rectangle 50"/>
          <p:cNvSpPr>
            <a:spLocks noChangeArrowheads="1"/>
          </p:cNvSpPr>
          <p:nvPr/>
        </p:nvSpPr>
        <p:spPr bwMode="auto">
          <a:xfrm>
            <a:off x="3457575" y="3494088"/>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897" name="Rectangle 51"/>
          <p:cNvSpPr>
            <a:spLocks noChangeArrowheads="1"/>
          </p:cNvSpPr>
          <p:nvPr/>
        </p:nvSpPr>
        <p:spPr bwMode="auto">
          <a:xfrm>
            <a:off x="2476500" y="27320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906" name="Rectangle 60"/>
          <p:cNvSpPr>
            <a:spLocks noChangeArrowheads="1"/>
          </p:cNvSpPr>
          <p:nvPr/>
        </p:nvSpPr>
        <p:spPr bwMode="auto">
          <a:xfrm>
            <a:off x="4524375" y="6161088"/>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6907" name="Rectangle 61"/>
          <p:cNvSpPr>
            <a:spLocks noChangeArrowheads="1"/>
          </p:cNvSpPr>
          <p:nvPr/>
        </p:nvSpPr>
        <p:spPr bwMode="auto">
          <a:xfrm>
            <a:off x="2847975" y="6237288"/>
            <a:ext cx="825698"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09" name="Rectangle 63"/>
          <p:cNvSpPr>
            <a:spLocks noChangeArrowheads="1"/>
          </p:cNvSpPr>
          <p:nvPr/>
        </p:nvSpPr>
        <p:spPr bwMode="auto">
          <a:xfrm>
            <a:off x="6962775" y="2655888"/>
            <a:ext cx="1366586"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1492"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494"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1495"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14817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25158</TotalTime>
  <Words>7098</Words>
  <Application>Microsoft Macintosh PowerPoint</Application>
  <PresentationFormat>On-screen Show (4:3)</PresentationFormat>
  <Paragraphs>1406</Paragraphs>
  <Slides>34</Slides>
  <Notes>32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Worksheet</vt:lpstr>
      <vt:lpstr>CS 61C: Great Ideas in Computer Architecture (Machine Structures) Lecture 30:  Single-Cycle CPU Datapath Control Part 2</vt:lpstr>
      <vt:lpstr>Slide 2</vt:lpstr>
      <vt:lpstr>Review: Processor Design 5 steps</vt:lpstr>
      <vt:lpstr>Processor Design: 5 steps</vt:lpstr>
      <vt:lpstr>Register-Register Timing:  One Complete Cycle (Add/Sub)</vt:lpstr>
      <vt:lpstr>Register-Register Timing:  One Complete Cycle</vt:lpstr>
      <vt:lpstr>3c: Logical Op (or) with Immediate</vt:lpstr>
      <vt:lpstr>3d: Load Operations</vt:lpstr>
      <vt:lpstr>3d: Load Operations</vt:lpstr>
      <vt:lpstr>3e: Store Operations</vt:lpstr>
      <vt:lpstr>3e: Store Operations</vt:lpstr>
      <vt:lpstr>3f: The Branch Instruction</vt:lpstr>
      <vt:lpstr>Datapath for Branch Operations</vt:lpstr>
      <vt:lpstr>Instruction Fetch Unit including Branch</vt:lpstr>
      <vt:lpstr>Putting it All Together:A Single Cycle Datapath</vt:lpstr>
      <vt:lpstr>Datapath Control Signals</vt:lpstr>
      <vt:lpstr>Given Datapath: RTL  Control</vt:lpstr>
      <vt:lpstr>RTL: The Add Instruction</vt:lpstr>
      <vt:lpstr>Instruction Fetch Unit at the Beginning of Add</vt:lpstr>
      <vt:lpstr>Single Cycle Datapath during Add</vt:lpstr>
      <vt:lpstr>Instruction Fetch Unit at End of Add</vt:lpstr>
      <vt:lpstr>P&amp;H Figure 4.17</vt:lpstr>
      <vt:lpstr>Summary of the Control Signals (1/2)</vt:lpstr>
      <vt:lpstr>Summary of the Control Signals (2/2)</vt:lpstr>
      <vt:lpstr>Boolean Expressions for Controller</vt:lpstr>
      <vt:lpstr>Controller Implementation</vt:lpstr>
      <vt:lpstr>Peer Instruction</vt:lpstr>
      <vt:lpstr>Clicker Survey for CS Retreat If we add more faculty, what should we do for upper-division courses?</vt:lpstr>
      <vt:lpstr>Summary: Single-cycle Processor</vt:lpstr>
      <vt:lpstr>Bonus Slides</vt:lpstr>
      <vt:lpstr>Single Cycle Datapath during Jump</vt:lpstr>
      <vt:lpstr>Single Cycle Datapath during Jump</vt:lpstr>
      <vt:lpstr>Instruction Fetch Unit at the End of  Jump</vt:lpstr>
      <vt:lpstr>Instruction Fetch Unit at the End of  Jump</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Dan Garcia</cp:lastModifiedBy>
  <cp:revision>200</cp:revision>
  <cp:lastPrinted>2014-04-09T08:37:39Z</cp:lastPrinted>
  <dcterms:created xsi:type="dcterms:W3CDTF">2014-04-09T08:07:52Z</dcterms:created>
  <dcterms:modified xsi:type="dcterms:W3CDTF">2014-04-09T08:38:38Z</dcterms:modified>
</cp:coreProperties>
</file>