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Override PartName="/ppt/notesSlides/notesSlide16.xml" ContentType="application/vnd.openxmlformats-officedocument.presentationml.notesSlide+xml"/>
  <Override PartName="/ppt/embeddings/oleObject1.bin" ContentType="application/vnd.openxmlformats-officedocument.oleObject"/>
  <Default Extension="xml" ContentType="application/xml"/>
  <Override PartName="/ppt/tableStyles.xml" ContentType="application/vnd.openxmlformats-officedocument.presentationml.tableStyles+xml"/>
  <Override PartName="/ppt/slideLayouts/slideLayout3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25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Layouts/slideLayout3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15.xml" ContentType="application/vnd.openxmlformats-officedocument.presentationml.slideLayout+xml"/>
  <Default Extension="vml" ContentType="application/vnd.openxmlformats-officedocument.vmlDrawing"/>
  <Override PartName="/ppt/slides/slide20.xml" ContentType="application/vnd.openxmlformats-officedocument.presentationml.slide+xml"/>
  <Override PartName="/ppt/slideLayouts/slideLayout24.xml" ContentType="application/vnd.openxmlformats-officedocument.presentationml.slideLayout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notesSlides/notesSlide8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37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slideLayouts/slideLayout36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slideLayouts/slideLayout35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Masters/slideMaster3.xml" ContentType="application/vnd.openxmlformats-officedocument.presentationml.slideMaster+xml"/>
  <Override PartName="/ppt/notesSlides/notesSlide17.xml" ContentType="application/vnd.openxmlformats-officedocument.presentationml.notesSlide+xml"/>
  <Override PartName="/ppt/embeddings/oleObject2.bin" ContentType="application/vnd.openxmlformats-officedocument.oleObject"/>
  <Override PartName="/ppt/slideLayouts/slideLayout34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6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Default Extension="bin" ContentType="application/vnd.openxmlformats-officedocument.presentationml.printerSettings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  <p:sldMasterId id="2147483661" r:id="rId2"/>
    <p:sldMasterId id="2147483675" r:id="rId3"/>
  </p:sldMasterIdLst>
  <p:notesMasterIdLst>
    <p:notesMasterId r:id="rId28"/>
  </p:notesMasterIdLst>
  <p:handoutMasterIdLst>
    <p:handoutMasterId r:id="rId29"/>
  </p:handoutMasterIdLst>
  <p:sldIdLst>
    <p:sldId id="279" r:id="rId4"/>
    <p:sldId id="281" r:id="rId5"/>
    <p:sldId id="284" r:id="rId6"/>
    <p:sldId id="285" r:id="rId7"/>
    <p:sldId id="286" r:id="rId8"/>
    <p:sldId id="287" r:id="rId9"/>
    <p:sldId id="289" r:id="rId10"/>
    <p:sldId id="290" r:id="rId11"/>
    <p:sldId id="291" r:id="rId12"/>
    <p:sldId id="292" r:id="rId13"/>
    <p:sldId id="293" r:id="rId14"/>
    <p:sldId id="316" r:id="rId15"/>
    <p:sldId id="327" r:id="rId16"/>
    <p:sldId id="328" r:id="rId17"/>
    <p:sldId id="317" r:id="rId18"/>
    <p:sldId id="318" r:id="rId19"/>
    <p:sldId id="319" r:id="rId20"/>
    <p:sldId id="320" r:id="rId21"/>
    <p:sldId id="325" r:id="rId22"/>
    <p:sldId id="321" r:id="rId23"/>
    <p:sldId id="322" r:id="rId24"/>
    <p:sldId id="323" r:id="rId25"/>
    <p:sldId id="306" r:id="rId26"/>
    <p:sldId id="324" r:id="rId27"/>
  </p:sldIdLst>
  <p:sldSz cx="9144000" cy="6858000" type="letter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  <p:showPr showNarration="1" useTimings="0">
    <p:present/>
    <p:sldAll/>
    <p:penClr>
      <a:schemeClr val="tx1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ECEF74"/>
    <a:srgbClr val="800080"/>
    <a:srgbClr val="66FF33"/>
    <a:srgbClr val="FF0000"/>
    <a:srgbClr val="3333CC"/>
    <a:srgbClr val="FF8DA0"/>
    <a:srgbClr val="008000"/>
    <a:srgbClr val="810A52"/>
    <a:srgbClr val="000000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vertBarState="maximized" horzBarState="minimized" preferSingleView="1">
    <p:restoredLeft sz="15620"/>
    <p:restoredTop sz="72727" autoAdjust="0"/>
  </p:normalViewPr>
  <p:slideViewPr>
    <p:cSldViewPr>
      <p:cViewPr varScale="1">
        <p:scale>
          <a:sx n="119" d="100"/>
          <a:sy n="119" d="100"/>
        </p:scale>
        <p:origin x="-110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82" y="-90"/>
      </p:cViewPr>
      <p:guideLst>
        <p:guide orient="horz" pos="2931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2012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We want this to be in font 11 and justify.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63626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8330" y="4421306"/>
            <a:ext cx="6054231" cy="4188855"/>
          </a:xfrm>
          <a:noFill/>
          <a:ln w="9525"/>
        </p:spPr>
        <p:txBody>
          <a:bodyPr lIns="92319" tIns="45350" rIns="92319" bIns="45350"/>
          <a:lstStyle/>
          <a:p>
            <a:r>
              <a:rPr lang="en-US" smtClean="0"/>
              <a:t>Greet class</a:t>
            </a:r>
          </a:p>
        </p:txBody>
      </p:sp>
      <p:sp>
        <p:nvSpPr>
          <p:cNvPr id="16387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00150" y="598488"/>
            <a:ext cx="4635500" cy="3476625"/>
          </a:xfr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7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25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2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45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4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8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86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8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07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20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2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511550" y="2441575"/>
            <a:ext cx="0" cy="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22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6389688"/>
            <a:ext cx="5532437" cy="252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271" tIns="44136" rIns="88271" bIns="44136">
            <a:prstTxWarp prst="textNoShape">
              <a:avLst/>
            </a:prstTxWarp>
          </a:bodyPr>
          <a:lstStyle/>
          <a:p>
            <a:pPr marL="228600" indent="-228600"/>
            <a:r>
              <a:rPr lang="en-US"/>
              <a:t>Answer: [correct=5, TFF] Individual (6, 3, 6, 3, 34, 37, 7, 4)% &amp; Team (9, 4, 4, 4, 39, 34, 0, 7)%</a:t>
            </a:r>
          </a:p>
          <a:p>
            <a:pPr marL="228600" indent="-228600"/>
            <a:r>
              <a:rPr lang="en-US"/>
              <a:t>A: T [18/82 &amp; 25/75] (The game breaks up very quickly into separate, independent games -- big win to solve separated &amp; put together)</a:t>
            </a:r>
          </a:p>
          <a:p>
            <a:pPr marL="228600" indent="-228600"/>
            <a:r>
              <a:rPr lang="en-US"/>
              <a:t>B: F [80/20 &amp; 86/14] (The game tree grows exponentially! A better static evaluator can make all the difference!)</a:t>
            </a:r>
          </a:p>
          <a:p>
            <a:pPr marL="228600" indent="-228600"/>
            <a:r>
              <a:rPr lang="en-US"/>
              <a:t>C: F [53/57 &amp; 52/48] (If you're just looking for the best move, just keep theBestMove around [ala memoizing max])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2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48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24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359" y="4420207"/>
            <a:ext cx="6052546" cy="4190711"/>
          </a:xfr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square" lIns="92339" tIns="45360" rIns="92339" bIns="4536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5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0150" y="598488"/>
            <a:ext cx="4637088" cy="34782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359" y="4420207"/>
            <a:ext cx="6052546" cy="4190711"/>
          </a:xfr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square" lIns="92339" tIns="45360" rIns="92339" bIns="4536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598488"/>
            <a:ext cx="4637088" cy="34782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6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3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84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8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152400"/>
            <a:ext cx="1962150" cy="3128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734050" cy="3128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66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118C2D3-07AD-F845-9F49-367A84E53D1E}" type="datetime1">
              <a:rPr lang="en-US"/>
              <a:pPr/>
              <a:t>3/15/14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Fall 2010 -- Lecture #22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595665-BC63-354D-8E82-23AEC46828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70488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2011-10-19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Fall 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2011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-- Lecture #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63EBE24-9346-194C-8125-66630130E8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27310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990F833-FBD2-AD4F-A4E3-DE9FE4120355}" type="datetime1">
              <a:rPr lang="en-US"/>
              <a:pPr/>
              <a:t>3/15/14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Fall 2010 -- Lecture #22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EF99B3A-6F01-F049-A011-FD7C7BAEE5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19033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89A6225-81AB-BF46-8323-BFD42D676C05}" type="datetime1">
              <a:rPr lang="en-US"/>
              <a:pPr/>
              <a:t>3/15/14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Fall 2010 -- Lecture #22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7472706-E263-2140-ABAD-30B390281E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5897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03E1079-B145-1F40-820F-DC010A32ACE3}" type="datetime1">
              <a:rPr lang="en-US"/>
              <a:pPr/>
              <a:t>3/15/14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Fall 2010 -- Lecture #22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37290C9-9357-4D46-88DC-27CACAA8B5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01088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533475D-CF3F-4842-91B9-840CD8D17F4E}" type="datetime1">
              <a:rPr lang="en-US"/>
              <a:pPr/>
              <a:t>3/15/14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Fall 2010 -- Lecture #22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8BC73D7-8EA6-2847-B6EC-49B2FF37B2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650062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CAA88EE-2EAD-9546-838B-F8729770B22F}" type="datetime1">
              <a:rPr lang="en-US"/>
              <a:pPr/>
              <a:t>3/15/14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Fall 2010 -- Lecture #22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7FC459E-65B6-5446-B7D5-6B6EB83B0F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42657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3F68A22-B96A-A34D-A320-9484E966D3FE}" type="datetime1">
              <a:rPr lang="en-US"/>
              <a:pPr/>
              <a:t>3/15/14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Fall 2010 -- Lecture #22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8C50386-D0FC-4B4E-BB95-7D202A6058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901299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5C6BA9C-A89F-4347-AD57-F81A666BA5F2}" type="datetime1">
              <a:rPr lang="en-US"/>
              <a:pPr/>
              <a:t>3/15/14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Fall 2010 -- Lecture #22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006B00F-4DB7-D342-9012-98404CB24B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475536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D7EACB2-D772-A047-8858-6C6A9D6F3B2D}" type="datetime1">
              <a:rPr lang="en-US"/>
              <a:pPr/>
              <a:t>3/15/14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Fall 2010 -- Lecture #22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DB21C57-796C-CD4F-B1C7-E824A91576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621953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A53D850-F248-FB4E-A821-A04A28F9A56D}" type="datetime1">
              <a:rPr lang="en-US"/>
              <a:pPr/>
              <a:t>3/15/14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Fall 2010 -- Lecture #22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D89A4CF-25B2-6841-ADC5-94B15875C7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839567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3848100" cy="99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2287588"/>
            <a:ext cx="3848100" cy="99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910537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53400" cy="422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33400" y="914400"/>
            <a:ext cx="8153400" cy="239395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521653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152400"/>
            <a:ext cx="1962150" cy="3128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734050" cy="3128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theme" Target="../theme/theme2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52400"/>
            <a:ext cx="5727700" cy="474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63500" tIns="25400" rIns="63500" bIns="254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848600" cy="213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63500" tIns="25400" rIns="63500" bIns="254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914400" y="6654800"/>
            <a:ext cx="4953000" cy="20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chemeClr val="tx1"/>
                </a:solidFill>
              </a:rPr>
              <a:t>CS61C </a:t>
            </a:r>
            <a:r>
              <a:rPr lang="en-US" sz="1000" b="1">
                <a:solidFill>
                  <a:schemeClr val="accent2"/>
                </a:solidFill>
              </a:rPr>
              <a:t>L23 Synchronous Digital Systems </a:t>
            </a:r>
            <a:r>
              <a:rPr lang="en-US" sz="1000" b="1">
                <a:solidFill>
                  <a:schemeClr val="tx1"/>
                </a:solidFill>
              </a:rPr>
              <a:t>(</a:t>
            </a:r>
            <a:fld id="{CDF1598C-2338-5947-AEB4-A37BD5EB8AEC}" type="slidenum">
              <a:rPr lang="en-US" sz="1000" b="1">
                <a:solidFill>
                  <a:schemeClr val="tx1"/>
                </a:solidFill>
              </a:rPr>
              <a:pPr/>
              <a:t>‹#›</a:t>
            </a:fld>
            <a:r>
              <a:rPr lang="en-US" sz="1000" b="1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7584117" y="6651625"/>
            <a:ext cx="1577355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/>
            <a:r>
              <a:rPr lang="en-US" sz="1000" b="1" dirty="0" smtClean="0">
                <a:solidFill>
                  <a:schemeClr val="tx1"/>
                </a:solidFill>
              </a:rPr>
              <a:t>Garcia, </a:t>
            </a:r>
            <a:r>
              <a:rPr lang="en-US" sz="1000" b="1" dirty="0">
                <a:solidFill>
                  <a:schemeClr val="tx1"/>
                </a:solidFill>
              </a:rPr>
              <a:t>Fall 2011</a:t>
            </a:r>
            <a:r>
              <a:rPr lang="en-US" sz="1000" b="1" baseline="0" dirty="0">
                <a:solidFill>
                  <a:schemeClr val="tx1"/>
                </a:solidFill>
              </a:rPr>
              <a:t> </a:t>
            </a:r>
            <a:r>
              <a:rPr lang="en-US" sz="1000" b="1" dirty="0">
                <a:solidFill>
                  <a:schemeClr val="tx1"/>
                </a:solidFill>
              </a:rPr>
              <a:t>© UCB</a:t>
            </a: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685800" y="685800"/>
            <a:ext cx="7943850" cy="0"/>
          </a:xfrm>
          <a:prstGeom prst="line">
            <a:avLst/>
          </a:prstGeom>
          <a:noFill/>
          <a:ln w="57150" cmpd="thickThin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8" name="Picture 14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63500" y="6169025"/>
            <a:ext cx="850900" cy="66516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charset="0"/>
        </a:defRPr>
      </a:lvl2pPr>
      <a:lvl3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charset="0"/>
        </a:defRPr>
      </a:lvl3pPr>
      <a:lvl4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charset="0"/>
        </a:defRPr>
      </a:lvl4pPr>
      <a:lvl5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charset="0"/>
        </a:defRPr>
      </a:lvl5pPr>
      <a:lvl6pPr marL="4572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charset="0"/>
        </a:defRPr>
      </a:lvl6pPr>
      <a:lvl7pPr marL="9144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charset="0"/>
        </a:defRPr>
      </a:lvl7pPr>
      <a:lvl8pPr marL="13716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charset="0"/>
        </a:defRPr>
      </a:lvl8pPr>
      <a:lvl9pPr marL="18288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charset="0"/>
        </a:defRPr>
      </a:lvl9pPr>
    </p:titleStyle>
    <p:bodyStyle>
      <a:lvl1pPr marL="203200" indent="-203200" algn="l" rtl="0" eaLnBrk="0" fontAlgn="base" hangingPunct="0">
        <a:lnSpc>
          <a:spcPct val="75000"/>
        </a:lnSpc>
        <a:spcBef>
          <a:spcPct val="65000"/>
        </a:spcBef>
        <a:spcAft>
          <a:spcPct val="0"/>
        </a:spcAft>
        <a:buSzPct val="100000"/>
        <a:buFont typeface="Times" charset="0"/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1905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SzPct val="100000"/>
        <a:buChar char="•"/>
        <a:defRPr sz="2800" b="1">
          <a:solidFill>
            <a:srgbClr val="0D407F"/>
          </a:solidFill>
          <a:latin typeface="+mn-lt"/>
          <a:ea typeface="ＭＳ Ｐゴシック" charset="-128"/>
        </a:defRPr>
      </a:lvl2pPr>
      <a:lvl3pPr marL="1257300" indent="-3429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SzPct val="100000"/>
        <a:buFont typeface="Wingdings" charset="2"/>
        <a:buChar char="§"/>
        <a:defRPr sz="2400" b="1">
          <a:solidFill>
            <a:srgbClr val="810A52"/>
          </a:solidFill>
          <a:latin typeface="+mn-lt"/>
          <a:ea typeface="ＭＳ Ｐゴシック" charset="-128"/>
        </a:defRPr>
      </a:lvl3pPr>
      <a:lvl4pPr marL="1714500" indent="-3429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171700" indent="-3429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628900" indent="-3429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3086100" indent="-3429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543300" indent="-3429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4000500" indent="-3429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914400" y="6654800"/>
            <a:ext cx="4953000" cy="20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r>
              <a:rPr lang="en-US" sz="1000" b="1" dirty="0">
                <a:solidFill>
                  <a:schemeClr val="tx1"/>
                </a:solidFill>
              </a:rPr>
              <a:t>CS61C </a:t>
            </a:r>
            <a:r>
              <a:rPr lang="en-US" sz="1000" b="1" dirty="0">
                <a:solidFill>
                  <a:srgbClr val="0000FF"/>
                </a:solidFill>
              </a:rPr>
              <a:t>L23 Synchronous Digital Systems </a:t>
            </a:r>
            <a:r>
              <a:rPr lang="en-US" sz="1000" b="1" dirty="0">
                <a:solidFill>
                  <a:schemeClr val="tx1"/>
                </a:solidFill>
              </a:rPr>
              <a:t>(</a:t>
            </a:r>
            <a:fld id="{CDF1598C-2338-5947-AEB4-A37BD5EB8AEC}" type="slidenum">
              <a:rPr lang="en-US" sz="1000" b="1">
                <a:solidFill>
                  <a:schemeClr val="tx1"/>
                </a:solidFill>
              </a:rPr>
              <a:pPr/>
              <a:t>‹#›</a:t>
            </a:fld>
            <a:r>
              <a:rPr lang="en-US" sz="10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8" name="Rectangle 11"/>
          <p:cNvSpPr>
            <a:spLocks noChangeArrowheads="1"/>
          </p:cNvSpPr>
          <p:nvPr userDrawn="1"/>
        </p:nvSpPr>
        <p:spPr bwMode="auto">
          <a:xfrm>
            <a:off x="7391757" y="6651625"/>
            <a:ext cx="1769715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/>
            <a:r>
              <a:rPr lang="en-US" sz="1000" b="1" dirty="0" smtClean="0">
                <a:solidFill>
                  <a:schemeClr val="tx1"/>
                </a:solidFill>
              </a:rPr>
              <a:t>Garcia, </a:t>
            </a:r>
            <a:r>
              <a:rPr lang="en-US" sz="1000" b="1" dirty="0">
                <a:solidFill>
                  <a:schemeClr val="tx1"/>
                </a:solidFill>
              </a:rPr>
              <a:t>Spring 2013 © UCB</a:t>
            </a:r>
          </a:p>
        </p:txBody>
      </p:sp>
      <p:pic>
        <p:nvPicPr>
          <p:cNvPr id="9" name="Picture 14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63500" y="6169025"/>
            <a:ext cx="850900" cy="66516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00FF"/>
          </a:solidFill>
          <a:latin typeface="18 VAG Rounded Black   09390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chemeClr val="tx1"/>
          </a:solidFill>
          <a:latin typeface="18 VAG Rounded Thin   55390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18 VAG Rounded Thin   55390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18 VAG Rounded Thin   55390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18 VAG Rounded Thin   55390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18 VAG Rounded Thin   55390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52400"/>
            <a:ext cx="5727700" cy="474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63500" tIns="25400" rIns="63500" bIns="254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848600" cy="213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63500" tIns="25400" rIns="63500" bIns="254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914400" y="6654800"/>
            <a:ext cx="4953000" cy="20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CS61C </a:t>
            </a:r>
            <a:r>
              <a:rPr lang="en-US" sz="1000" b="1">
                <a:solidFill>
                  <a:srgbClr val="063DE8"/>
                </a:solidFill>
              </a:rPr>
              <a:t>L23 Synchronous Digital Systems </a:t>
            </a:r>
            <a:r>
              <a:rPr lang="en-US" sz="1000" b="1">
                <a:solidFill>
                  <a:srgbClr val="000000"/>
                </a:solidFill>
              </a:rPr>
              <a:t>(</a:t>
            </a:r>
            <a:fld id="{CDF1598C-2338-5947-AEB4-A37BD5EB8AEC}" type="slidenum">
              <a:rPr lang="en-US" sz="1000" b="1">
                <a:solidFill>
                  <a:srgbClr val="000000"/>
                </a:solidFill>
              </a:rPr>
              <a:pPr/>
              <a:t>‹#›</a:t>
            </a:fld>
            <a:r>
              <a:rPr lang="en-US" sz="1000" b="1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7391757" y="6651625"/>
            <a:ext cx="1769715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/>
            <a:r>
              <a:rPr lang="en-US" sz="1000" b="1" dirty="0" smtClean="0">
                <a:solidFill>
                  <a:srgbClr val="000000"/>
                </a:solidFill>
              </a:rPr>
              <a:t>Garcia, </a:t>
            </a:r>
            <a:r>
              <a:rPr lang="en-US" sz="1000" b="1" dirty="0">
                <a:solidFill>
                  <a:srgbClr val="000000"/>
                </a:solidFill>
              </a:rPr>
              <a:t>Spring </a:t>
            </a:r>
            <a:r>
              <a:rPr lang="en-US" sz="1000" b="1" dirty="0" smtClean="0">
                <a:solidFill>
                  <a:srgbClr val="000000"/>
                </a:solidFill>
              </a:rPr>
              <a:t>2013 </a:t>
            </a:r>
            <a:r>
              <a:rPr lang="en-US" sz="1000" b="1" dirty="0">
                <a:solidFill>
                  <a:srgbClr val="000000"/>
                </a:solidFill>
              </a:rPr>
              <a:t>© UCB</a:t>
            </a: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685800" y="685800"/>
            <a:ext cx="7943850" cy="0"/>
          </a:xfrm>
          <a:prstGeom prst="line">
            <a:avLst/>
          </a:prstGeom>
          <a:noFill/>
          <a:ln w="57150" cmpd="thickThin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</a:endParaRPr>
          </a:p>
        </p:txBody>
      </p:sp>
      <p:pic>
        <p:nvPicPr>
          <p:cNvPr id="1038" name="Picture 14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63500" y="6169025"/>
            <a:ext cx="850900" cy="66516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charset="0"/>
        </a:defRPr>
      </a:lvl2pPr>
      <a:lvl3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charset="0"/>
        </a:defRPr>
      </a:lvl3pPr>
      <a:lvl4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charset="0"/>
        </a:defRPr>
      </a:lvl4pPr>
      <a:lvl5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charset="0"/>
        </a:defRPr>
      </a:lvl5pPr>
      <a:lvl6pPr marL="4572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charset="0"/>
        </a:defRPr>
      </a:lvl6pPr>
      <a:lvl7pPr marL="9144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charset="0"/>
        </a:defRPr>
      </a:lvl7pPr>
      <a:lvl8pPr marL="13716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charset="0"/>
        </a:defRPr>
      </a:lvl8pPr>
      <a:lvl9pPr marL="18288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charset="0"/>
        </a:defRPr>
      </a:lvl9pPr>
    </p:titleStyle>
    <p:bodyStyle>
      <a:lvl1pPr marL="203200" indent="-203200" algn="l" rtl="0" eaLnBrk="0" fontAlgn="base" hangingPunct="0">
        <a:lnSpc>
          <a:spcPct val="75000"/>
        </a:lnSpc>
        <a:spcBef>
          <a:spcPct val="65000"/>
        </a:spcBef>
        <a:spcAft>
          <a:spcPct val="0"/>
        </a:spcAft>
        <a:buSzPct val="100000"/>
        <a:buFont typeface="Times" charset="0"/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1905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SzPct val="100000"/>
        <a:buChar char="•"/>
        <a:defRPr sz="2800" b="1">
          <a:solidFill>
            <a:srgbClr val="0D407F"/>
          </a:solidFill>
          <a:latin typeface="+mn-lt"/>
          <a:ea typeface="ＭＳ Ｐゴシック" charset="-128"/>
        </a:defRPr>
      </a:lvl2pPr>
      <a:lvl3pPr marL="1257300" indent="-3429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SzPct val="100000"/>
        <a:buFont typeface="Wingdings" charset="2"/>
        <a:buChar char="§"/>
        <a:defRPr sz="2400" b="1">
          <a:solidFill>
            <a:srgbClr val="810A52"/>
          </a:solidFill>
          <a:latin typeface="+mn-lt"/>
          <a:ea typeface="ＭＳ Ｐゴシック" charset="-128"/>
        </a:defRPr>
      </a:lvl3pPr>
      <a:lvl4pPr marL="1714500" indent="-3429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171700" indent="-3429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628900" indent="-3429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3086100" indent="-3429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543300" indent="-3429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4000500" indent="-3429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6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7.jpe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0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015952"/>
            <a:ext cx="9144000" cy="84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0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762000" y="2927350"/>
            <a:ext cx="8077200" cy="1153649"/>
          </a:xfrm>
          <a:prstGeom prst="rect">
            <a:avLst/>
          </a:prstGeom>
          <a:solidFill>
            <a:srgbClr val="000550"/>
          </a:solidFill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>
              <a:lnSpc>
                <a:spcPct val="95000"/>
              </a:lnSpc>
              <a:spcBef>
                <a:spcPct val="65000"/>
              </a:spcBef>
              <a:buSzPct val="100000"/>
              <a:buFont typeface="Times" charset="0"/>
              <a:buNone/>
              <a:tabLst>
                <a:tab pos="1660525" algn="l"/>
              </a:tabLst>
            </a:pPr>
            <a:r>
              <a:rPr lang="en-US" sz="2800" b="1">
                <a:solidFill>
                  <a:schemeClr val="bg1"/>
                </a:solidFill>
              </a:rPr>
              <a:t>		</a:t>
            </a:r>
            <a:r>
              <a:rPr lang="en-US" sz="2800" b="1">
                <a:solidFill>
                  <a:schemeClr val="bg1"/>
                </a:solidFill>
                <a:latin typeface="Helvetica"/>
                <a:cs typeface="Helvetica"/>
              </a:rPr>
              <a:t>Senior Lecturer SOE Dan Garcia</a:t>
            </a:r>
          </a:p>
          <a:p>
            <a:pPr marL="203200" indent="-203200">
              <a:lnSpc>
                <a:spcPct val="95000"/>
              </a:lnSpc>
              <a:spcBef>
                <a:spcPct val="65000"/>
              </a:spcBef>
              <a:buSzPct val="100000"/>
              <a:buFont typeface="Times" charset="0"/>
              <a:buNone/>
              <a:tabLst>
                <a:tab pos="1660525" algn="l"/>
              </a:tabLst>
            </a:pPr>
            <a:r>
              <a:rPr lang="en-US" sz="2800" b="1">
                <a:solidFill>
                  <a:schemeClr val="bg1"/>
                </a:solidFill>
              </a:rPr>
              <a:t>		</a:t>
            </a:r>
            <a:r>
              <a:rPr lang="en-US" sz="2800" b="1">
                <a:solidFill>
                  <a:schemeClr val="bg1"/>
                </a:solidFill>
                <a:latin typeface="Courier"/>
              </a:rPr>
              <a:t>www.cs.berkeley.edu/~ddgarcia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>
              <a:latin typeface="Arial"/>
              <a:cs typeface="Arial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20134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2800" b="1" dirty="0" err="1">
                <a:solidFill>
                  <a:schemeClr val="bg2"/>
                </a:solidFill>
                <a:latin typeface="Courier New" charset="0"/>
              </a:rPr>
              <a:t>inst.eecs.berkeley.edu</a:t>
            </a:r>
            <a:r>
              <a:rPr lang="en-US" sz="2800" b="1" dirty="0">
                <a:solidFill>
                  <a:schemeClr val="bg2"/>
                </a:solidFill>
                <a:latin typeface="Courier New" charset="0"/>
              </a:rPr>
              <a:t>/~cs61c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br>
              <a:rPr lang="en-US" sz="3200" b="1" dirty="0">
                <a:solidFill>
                  <a:schemeClr val="accent2"/>
                </a:solidFill>
              </a:rPr>
            </a:br>
            <a:r>
              <a:rPr lang="en-US" sz="3600" b="1" dirty="0">
                <a:solidFill>
                  <a:schemeClr val="accent2"/>
                </a:solidFill>
              </a:rPr>
              <a:t>CS61C : Machine Structures</a:t>
            </a:r>
            <a:r>
              <a:rPr lang="en-US" sz="3200" b="1" dirty="0">
                <a:solidFill>
                  <a:schemeClr val="tx1"/>
                </a:solidFill>
              </a:rPr>
              <a:t/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accent2"/>
                </a:solidFill>
              </a:rPr>
              <a:t>Lecture </a:t>
            </a:r>
            <a:r>
              <a:rPr lang="en-US" sz="3200" b="1" dirty="0" smtClean="0">
                <a:solidFill>
                  <a:schemeClr val="accent2"/>
                </a:solidFill>
              </a:rPr>
              <a:t>23</a:t>
            </a:r>
          </a:p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accent2"/>
                </a:solidFill>
              </a:rPr>
              <a:t>Introduction to Synchronous Digital Systems</a:t>
            </a:r>
            <a:r>
              <a:rPr lang="en-US" sz="3200" b="1" dirty="0">
                <a:solidFill>
                  <a:schemeClr val="accent2"/>
                </a:solidFill>
              </a:rPr>
              <a:t/>
            </a:r>
            <a:br>
              <a:rPr lang="en-US" sz="3200" b="1" dirty="0">
                <a:solidFill>
                  <a:schemeClr val="accent2"/>
                </a:solidFill>
              </a:rPr>
            </a:br>
            <a:r>
              <a:rPr lang="en-US" sz="3200" b="1" dirty="0" smtClean="0">
                <a:solidFill>
                  <a:schemeClr val="accent2"/>
                </a:solidFill>
              </a:rPr>
              <a:t>(SDS) Switches, Transistors, Gates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5365" name="Rectangle 25"/>
          <p:cNvSpPr>
            <a:spLocks noChangeArrowheads="1"/>
          </p:cNvSpPr>
          <p:nvPr/>
        </p:nvSpPr>
        <p:spPr bwMode="auto">
          <a:xfrm>
            <a:off x="-7938" y="4084916"/>
            <a:ext cx="4046538" cy="24806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400" b="1">
                <a:solidFill>
                  <a:schemeClr val="tx2"/>
                </a:solidFill>
              </a:rPr>
              <a:t>Web </a:t>
            </a:r>
            <a:br>
              <a:rPr lang="en-US" sz="2400" b="1">
                <a:solidFill>
                  <a:schemeClr val="tx2"/>
                </a:solidFill>
              </a:rPr>
            </a:br>
            <a:r>
              <a:rPr lang="en-US" sz="2400" b="1">
                <a:solidFill>
                  <a:schemeClr val="tx2"/>
                </a:solidFill>
              </a:rPr>
              <a:t>turns </a:t>
            </a:r>
            <a:br>
              <a:rPr lang="en-US" sz="2400" b="1">
                <a:solidFill>
                  <a:schemeClr val="tx2"/>
                </a:solidFill>
              </a:rPr>
            </a:br>
            <a:r>
              <a:rPr lang="en-US" sz="2400" b="1">
                <a:solidFill>
                  <a:schemeClr val="tx2"/>
                </a:solidFill>
              </a:rPr>
              <a:t>25 </a:t>
            </a:r>
            <a:r>
              <a:rPr lang="en-US" sz="2800" b="1">
                <a:solidFill>
                  <a:schemeClr val="tx2"/>
                </a:solidFill>
                <a:latin typeface="Symbol" charset="2"/>
              </a:rPr>
              <a:t></a:t>
            </a:r>
            <a:r>
              <a:rPr lang="en-US" sz="2800" b="1">
                <a:solidFill>
                  <a:schemeClr val="tx2"/>
                </a:solidFill>
              </a:rPr>
              <a:t> </a:t>
            </a:r>
            <a:br>
              <a:rPr lang="en-US" sz="2800" b="1">
                <a:solidFill>
                  <a:schemeClr val="tx2"/>
                </a:solidFill>
              </a:rPr>
            </a:br>
            <a:r>
              <a:rPr lang="en-US" sz="2400" b="1">
                <a:solidFill>
                  <a:schemeClr val="tx1"/>
                </a:solidFill>
              </a:rPr>
              <a:t>In 1989, Sir Tim Berners-Lee sat in an office in CERN and developed the WWW. Celebrate: #web25</a:t>
            </a:r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15366" name="Rectangle 26"/>
          <p:cNvSpPr>
            <a:spLocks noChangeArrowheads="1"/>
          </p:cNvSpPr>
          <p:nvPr/>
        </p:nvSpPr>
        <p:spPr bwMode="auto">
          <a:xfrm>
            <a:off x="204757" y="6504801"/>
            <a:ext cx="8788421" cy="292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300" b="1">
                <a:solidFill>
                  <a:srgbClr val="800080"/>
                </a:solidFill>
                <a:latin typeface="Courier"/>
                <a:cs typeface="Courier"/>
              </a:rPr>
              <a:t>bits.blogs.nytimes.com/2014/03/11/as-the-world-wide-web-turns-25-fear-about-its-future</a:t>
            </a:r>
          </a:p>
        </p:txBody>
      </p:sp>
      <p:pic>
        <p:nvPicPr>
          <p:cNvPr id="1536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650" y="2209800"/>
            <a:ext cx="21145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Rectangle 6"/>
          <p:cNvSpPr>
            <a:spLocks noChangeArrowheads="1"/>
          </p:cNvSpPr>
          <p:nvPr/>
        </p:nvSpPr>
        <p:spPr bwMode="auto">
          <a:xfrm>
            <a:off x="238125" y="2197100"/>
            <a:ext cx="2124075" cy="2832100"/>
          </a:xfrm>
          <a:prstGeom prst="rect">
            <a:avLst/>
          </a:prstGeom>
          <a:noFill/>
          <a:ln w="38100">
            <a:solidFill>
              <a:srgbClr val="000550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rcRect b="17709"/>
          <a:stretch>
            <a:fillRect/>
          </a:stretch>
        </p:blipFill>
        <p:spPr>
          <a:xfrm>
            <a:off x="6094668" y="4191000"/>
            <a:ext cx="2867040" cy="23494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800" y="4191000"/>
            <a:ext cx="1879600" cy="235444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0"/>
          <p:cNvSpPr>
            <a:spLocks noChangeArrowheads="1"/>
          </p:cNvSpPr>
          <p:nvPr/>
        </p:nvSpPr>
        <p:spPr bwMode="auto">
          <a:xfrm>
            <a:off x="863600" y="4713288"/>
            <a:ext cx="3471863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algn="ctr" defTabSz="457200" eaLnBrk="1" hangingPunct="1">
              <a:lnSpc>
                <a:spcPts val="22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n-channel</a:t>
            </a:r>
            <a:b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open when voltage at G is low</a:t>
            </a:r>
            <a:b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closes when:</a:t>
            </a:r>
          </a:p>
          <a:p>
            <a:pPr algn="ctr" defTabSz="457200" eaLnBrk="1" hangingPunct="1">
              <a:lnSpc>
                <a:spcPts val="22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voltage(G) &gt; voltage (S) + </a:t>
            </a:r>
            <a:r>
              <a:rPr lang="en-US" sz="1800" smtClean="0">
                <a:solidFill>
                  <a:srgbClr val="000000"/>
                </a:solidFill>
                <a:latin typeface="Symbol" charset="0"/>
                <a:ea typeface="ＭＳ Ｐゴシック" charset="0"/>
                <a:cs typeface="ＭＳ Ｐゴシック" charset="0"/>
              </a:rPr>
              <a:t></a:t>
            </a:r>
            <a:endParaRPr lang="en-US" sz="1800" smtClean="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20" name="Rectangle 31"/>
          <p:cNvSpPr>
            <a:spLocks noChangeArrowheads="1"/>
          </p:cNvSpPr>
          <p:nvPr/>
        </p:nvSpPr>
        <p:spPr bwMode="auto">
          <a:xfrm>
            <a:off x="4808538" y="4713288"/>
            <a:ext cx="3471862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algn="ctr" defTabSz="457200" eaLnBrk="1" hangingPunct="1">
              <a:lnSpc>
                <a:spcPts val="22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p-channel</a:t>
            </a:r>
            <a:b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closed when voltage at G is low</a:t>
            </a:r>
            <a:b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opens when:</a:t>
            </a:r>
          </a:p>
          <a:p>
            <a:pPr algn="ctr" defTabSz="457200" eaLnBrk="1" hangingPunct="1">
              <a:lnSpc>
                <a:spcPts val="22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voltage(G) &lt; voltage (S) – </a:t>
            </a:r>
            <a:r>
              <a:rPr lang="en-US" sz="1800" smtClean="0">
                <a:solidFill>
                  <a:srgbClr val="000000"/>
                </a:solidFill>
                <a:latin typeface="Symbol" charset="0"/>
                <a:ea typeface="ＭＳ Ｐゴシック" charset="0"/>
                <a:cs typeface="ＭＳ Ｐゴシック" charset="0"/>
              </a:rPr>
              <a:t></a:t>
            </a:r>
            <a:endParaRPr lang="en-US" sz="1800" smtClean="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21" name="Rectangle 7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MOS Transistors</a:t>
            </a:r>
          </a:p>
        </p:txBody>
      </p:sp>
      <p:sp>
        <p:nvSpPr>
          <p:cNvPr id="34822" name="Rectangle 7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Calibri" charset="0"/>
                <a:ea typeface="ＭＳ Ｐゴシック" charset="0"/>
                <a:cs typeface="ＭＳ Ｐゴシック" charset="0"/>
              </a:rPr>
              <a:t>Three terminals: drain, gate, and source</a:t>
            </a:r>
          </a:p>
          <a:p>
            <a:pPr lvl="1" eaLnBrk="1" hangingPunct="1">
              <a:lnSpc>
                <a:spcPct val="85000"/>
              </a:lnSpc>
            </a:pPr>
            <a:r>
              <a:rPr lang="en-US" sz="2400">
                <a:latin typeface="Calibri" charset="0"/>
                <a:ea typeface="ＭＳ Ｐゴシック" charset="0"/>
              </a:rPr>
              <a:t>Switch action:</a:t>
            </a:r>
            <a:br>
              <a:rPr lang="en-US" sz="2400">
                <a:latin typeface="Calibri" charset="0"/>
                <a:ea typeface="ＭＳ Ｐゴシック" charset="0"/>
              </a:rPr>
            </a:br>
            <a:r>
              <a:rPr lang="en-US" sz="2400">
                <a:latin typeface="Calibri" charset="0"/>
                <a:ea typeface="ＭＳ Ｐゴシック" charset="0"/>
              </a:rPr>
              <a:t>if voltage on gate terminal is (some amount) higher/lower than source terminal then conducting path established between drain and source terminals</a:t>
            </a:r>
          </a:p>
        </p:txBody>
      </p:sp>
      <p:sp>
        <p:nvSpPr>
          <p:cNvPr id="34823" name="Rectangle 16"/>
          <p:cNvSpPr>
            <a:spLocks noChangeArrowheads="1"/>
          </p:cNvSpPr>
          <p:nvPr/>
        </p:nvSpPr>
        <p:spPr bwMode="auto">
          <a:xfrm>
            <a:off x="6227763" y="3505200"/>
            <a:ext cx="62706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algn="ctr" defTabSz="457200" eaLnBrk="1" hangingPunct="1">
              <a:lnSpc>
                <a:spcPts val="22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G</a:t>
            </a:r>
          </a:p>
        </p:txBody>
      </p:sp>
      <p:sp>
        <p:nvSpPr>
          <p:cNvPr id="34824" name="Rectangle 17"/>
          <p:cNvSpPr>
            <a:spLocks noChangeArrowheads="1"/>
          </p:cNvSpPr>
          <p:nvPr/>
        </p:nvSpPr>
        <p:spPr bwMode="auto">
          <a:xfrm>
            <a:off x="5562600" y="4221163"/>
            <a:ext cx="32543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algn="ctr" defTabSz="457200" eaLnBrk="1" hangingPunct="1">
              <a:lnSpc>
                <a:spcPts val="22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S</a:t>
            </a:r>
          </a:p>
        </p:txBody>
      </p:sp>
      <p:sp>
        <p:nvSpPr>
          <p:cNvPr id="34825" name="Rectangle 18"/>
          <p:cNvSpPr>
            <a:spLocks noChangeArrowheads="1"/>
          </p:cNvSpPr>
          <p:nvPr/>
        </p:nvSpPr>
        <p:spPr bwMode="auto">
          <a:xfrm>
            <a:off x="7270750" y="4221163"/>
            <a:ext cx="28098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algn="ctr" defTabSz="457200" eaLnBrk="1" hangingPunct="1">
              <a:lnSpc>
                <a:spcPts val="22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D</a:t>
            </a:r>
          </a:p>
        </p:txBody>
      </p:sp>
      <p:sp>
        <p:nvSpPr>
          <p:cNvPr id="34826" name="Rectangle 61"/>
          <p:cNvSpPr>
            <a:spLocks noChangeArrowheads="1"/>
          </p:cNvSpPr>
          <p:nvPr/>
        </p:nvSpPr>
        <p:spPr bwMode="auto">
          <a:xfrm>
            <a:off x="2265363" y="3475038"/>
            <a:ext cx="6270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algn="ctr" defTabSz="457200" eaLnBrk="1" hangingPunct="1">
              <a:lnSpc>
                <a:spcPts val="22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G</a:t>
            </a:r>
          </a:p>
        </p:txBody>
      </p:sp>
      <p:sp>
        <p:nvSpPr>
          <p:cNvPr id="34827" name="Rectangle 62"/>
          <p:cNvSpPr>
            <a:spLocks noChangeArrowheads="1"/>
          </p:cNvSpPr>
          <p:nvPr/>
        </p:nvSpPr>
        <p:spPr bwMode="auto">
          <a:xfrm>
            <a:off x="1600200" y="4191000"/>
            <a:ext cx="3254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algn="ctr" defTabSz="457200" eaLnBrk="1" hangingPunct="1">
              <a:lnSpc>
                <a:spcPts val="22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S</a:t>
            </a:r>
          </a:p>
        </p:txBody>
      </p:sp>
      <p:sp>
        <p:nvSpPr>
          <p:cNvPr id="34828" name="Rectangle 63"/>
          <p:cNvSpPr>
            <a:spLocks noChangeArrowheads="1"/>
          </p:cNvSpPr>
          <p:nvPr/>
        </p:nvSpPr>
        <p:spPr bwMode="auto">
          <a:xfrm>
            <a:off x="3308350" y="4191000"/>
            <a:ext cx="28098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algn="ctr" defTabSz="457200" eaLnBrk="1" hangingPunct="1">
              <a:lnSpc>
                <a:spcPts val="22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D</a:t>
            </a:r>
          </a:p>
        </p:txBody>
      </p:sp>
      <p:grpSp>
        <p:nvGrpSpPr>
          <p:cNvPr id="34829" name="Group 72"/>
          <p:cNvGrpSpPr>
            <a:grpSpLocks/>
          </p:cNvGrpSpPr>
          <p:nvPr/>
        </p:nvGrpSpPr>
        <p:grpSpPr bwMode="auto">
          <a:xfrm>
            <a:off x="1912938" y="3810000"/>
            <a:ext cx="1371600" cy="533400"/>
            <a:chOff x="1205" y="2400"/>
            <a:chExt cx="864" cy="336"/>
          </a:xfrm>
        </p:grpSpPr>
        <p:sp>
          <p:nvSpPr>
            <p:cNvPr id="34841" name="Line 64"/>
            <p:cNvSpPr>
              <a:spLocks noChangeShapeType="1"/>
            </p:cNvSpPr>
            <p:nvPr/>
          </p:nvSpPr>
          <p:spPr bwMode="auto">
            <a:xfrm flipH="1" flipV="1">
              <a:off x="1493" y="259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842" name="Line 65"/>
            <p:cNvSpPr>
              <a:spLocks noChangeShapeType="1"/>
            </p:cNvSpPr>
            <p:nvPr/>
          </p:nvSpPr>
          <p:spPr bwMode="auto">
            <a:xfrm>
              <a:off x="1493" y="259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843" name="Line 66"/>
            <p:cNvSpPr>
              <a:spLocks noChangeShapeType="1"/>
            </p:cNvSpPr>
            <p:nvPr/>
          </p:nvSpPr>
          <p:spPr bwMode="auto">
            <a:xfrm>
              <a:off x="1781" y="259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844" name="Line 67"/>
            <p:cNvSpPr>
              <a:spLocks noChangeShapeType="1"/>
            </p:cNvSpPr>
            <p:nvPr/>
          </p:nvSpPr>
          <p:spPr bwMode="auto">
            <a:xfrm>
              <a:off x="1781" y="2736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845" name="Line 68"/>
            <p:cNvSpPr>
              <a:spLocks noChangeShapeType="1"/>
            </p:cNvSpPr>
            <p:nvPr/>
          </p:nvSpPr>
          <p:spPr bwMode="auto">
            <a:xfrm>
              <a:off x="1493" y="2544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846" name="Line 69"/>
            <p:cNvSpPr>
              <a:spLocks noChangeShapeType="1"/>
            </p:cNvSpPr>
            <p:nvPr/>
          </p:nvSpPr>
          <p:spPr bwMode="auto">
            <a:xfrm flipH="1" flipV="1">
              <a:off x="1637" y="240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847" name="Line 70"/>
            <p:cNvSpPr>
              <a:spLocks noChangeShapeType="1"/>
            </p:cNvSpPr>
            <p:nvPr/>
          </p:nvSpPr>
          <p:spPr bwMode="auto">
            <a:xfrm flipH="1">
              <a:off x="1205" y="2736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34830" name="Group 71"/>
          <p:cNvGrpSpPr>
            <a:grpSpLocks/>
          </p:cNvGrpSpPr>
          <p:nvPr/>
        </p:nvGrpSpPr>
        <p:grpSpPr bwMode="auto">
          <a:xfrm>
            <a:off x="5875338" y="3840163"/>
            <a:ext cx="1371600" cy="533400"/>
            <a:chOff x="3701" y="2419"/>
            <a:chExt cx="864" cy="336"/>
          </a:xfrm>
        </p:grpSpPr>
        <p:sp>
          <p:nvSpPr>
            <p:cNvPr id="34833" name="Line 37"/>
            <p:cNvSpPr>
              <a:spLocks noChangeShapeType="1"/>
            </p:cNvSpPr>
            <p:nvPr/>
          </p:nvSpPr>
          <p:spPr bwMode="auto">
            <a:xfrm flipH="1" flipV="1">
              <a:off x="3989" y="2611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834" name="Line 38"/>
            <p:cNvSpPr>
              <a:spLocks noChangeShapeType="1"/>
            </p:cNvSpPr>
            <p:nvPr/>
          </p:nvSpPr>
          <p:spPr bwMode="auto">
            <a:xfrm>
              <a:off x="3989" y="2611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835" name="Line 39"/>
            <p:cNvSpPr>
              <a:spLocks noChangeShapeType="1"/>
            </p:cNvSpPr>
            <p:nvPr/>
          </p:nvSpPr>
          <p:spPr bwMode="auto">
            <a:xfrm>
              <a:off x="4277" y="2611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836" name="Line 40"/>
            <p:cNvSpPr>
              <a:spLocks noChangeShapeType="1"/>
            </p:cNvSpPr>
            <p:nvPr/>
          </p:nvSpPr>
          <p:spPr bwMode="auto">
            <a:xfrm>
              <a:off x="4277" y="2755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837" name="Line 41"/>
            <p:cNvSpPr>
              <a:spLocks noChangeShapeType="1"/>
            </p:cNvSpPr>
            <p:nvPr/>
          </p:nvSpPr>
          <p:spPr bwMode="auto">
            <a:xfrm>
              <a:off x="3989" y="2563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838" name="Line 42"/>
            <p:cNvSpPr>
              <a:spLocks noChangeShapeType="1"/>
            </p:cNvSpPr>
            <p:nvPr/>
          </p:nvSpPr>
          <p:spPr bwMode="auto">
            <a:xfrm flipH="1" flipV="1">
              <a:off x="4133" y="2419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839" name="Line 58"/>
            <p:cNvSpPr>
              <a:spLocks noChangeShapeType="1"/>
            </p:cNvSpPr>
            <p:nvPr/>
          </p:nvSpPr>
          <p:spPr bwMode="auto">
            <a:xfrm flipH="1">
              <a:off x="3701" y="2755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840" name="Oval 55"/>
            <p:cNvSpPr>
              <a:spLocks noChangeArrowheads="1"/>
            </p:cNvSpPr>
            <p:nvPr/>
          </p:nvSpPr>
          <p:spPr bwMode="auto">
            <a:xfrm>
              <a:off x="4095" y="2484"/>
              <a:ext cx="72" cy="7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0" y="0"/>
            <a:ext cx="9144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>
                <a:solidFill>
                  <a:schemeClr val="accent4"/>
                </a:solidFill>
                <a:latin typeface="Courier"/>
                <a:cs typeface="Courier"/>
              </a:rPr>
              <a:t>http://</a:t>
            </a:r>
            <a:r>
              <a:rPr lang="en-US" sz="3200" b="1" dirty="0" err="1">
                <a:solidFill>
                  <a:schemeClr val="accent4"/>
                </a:solidFill>
                <a:latin typeface="Courier"/>
                <a:cs typeface="Courier"/>
              </a:rPr>
              <a:t>youtu.be</a:t>
            </a:r>
            <a:r>
              <a:rPr lang="en-US" sz="3200" b="1" dirty="0">
                <a:solidFill>
                  <a:schemeClr val="accent4"/>
                </a:solidFill>
                <a:latin typeface="Courier"/>
                <a:cs typeface="Courier"/>
              </a:rPr>
              <a:t>/</a:t>
            </a:r>
            <a:r>
              <a:rPr lang="en-US" sz="3200" b="1" dirty="0" err="1">
                <a:solidFill>
                  <a:schemeClr val="accent4"/>
                </a:solidFill>
                <a:latin typeface="Courier"/>
                <a:cs typeface="Courier"/>
              </a:rPr>
              <a:t>ZaBLiciesOU</a:t>
            </a:r>
            <a:endParaRPr lang="en-US" sz="3200" b="1" dirty="0">
              <a:solidFill>
                <a:schemeClr val="accent4"/>
              </a:solidFill>
              <a:latin typeface="Courier"/>
              <a:cs typeface="Courier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Line 17"/>
          <p:cNvSpPr>
            <a:spLocks noChangeShapeType="1"/>
          </p:cNvSpPr>
          <p:nvPr/>
        </p:nvSpPr>
        <p:spPr bwMode="auto">
          <a:xfrm flipH="1">
            <a:off x="4589462" y="3200400"/>
            <a:ext cx="0" cy="1219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68" name="Rectangle 18"/>
          <p:cNvSpPr>
            <a:spLocks noChangeArrowheads="1"/>
          </p:cNvSpPr>
          <p:nvPr/>
        </p:nvSpPr>
        <p:spPr bwMode="auto">
          <a:xfrm>
            <a:off x="2776537" y="3048000"/>
            <a:ext cx="36512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3v</a:t>
            </a:r>
          </a:p>
        </p:txBody>
      </p:sp>
      <p:sp>
        <p:nvSpPr>
          <p:cNvPr id="36869" name="Line 19"/>
          <p:cNvSpPr>
            <a:spLocks noChangeShapeType="1"/>
          </p:cNvSpPr>
          <p:nvPr/>
        </p:nvSpPr>
        <p:spPr bwMode="auto">
          <a:xfrm>
            <a:off x="4589462" y="3808413"/>
            <a:ext cx="457200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70" name="Rectangle 20"/>
          <p:cNvSpPr>
            <a:spLocks noChangeArrowheads="1"/>
          </p:cNvSpPr>
          <p:nvPr/>
        </p:nvSpPr>
        <p:spPr bwMode="auto">
          <a:xfrm>
            <a:off x="3770312" y="2133600"/>
            <a:ext cx="36195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X</a:t>
            </a:r>
          </a:p>
        </p:txBody>
      </p:sp>
      <p:sp>
        <p:nvSpPr>
          <p:cNvPr id="36871" name="Rectangle 21"/>
          <p:cNvSpPr>
            <a:spLocks noChangeArrowheads="1"/>
          </p:cNvSpPr>
          <p:nvPr/>
        </p:nvSpPr>
        <p:spPr bwMode="auto">
          <a:xfrm>
            <a:off x="5122862" y="3657600"/>
            <a:ext cx="36353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Y</a:t>
            </a:r>
          </a:p>
        </p:txBody>
      </p:sp>
      <p:sp>
        <p:nvSpPr>
          <p:cNvPr id="36872" name="Line 22"/>
          <p:cNvSpPr>
            <a:spLocks noChangeShapeType="1"/>
          </p:cNvSpPr>
          <p:nvPr/>
        </p:nvSpPr>
        <p:spPr bwMode="auto">
          <a:xfrm flipH="1" flipV="1">
            <a:off x="3903662" y="2514600"/>
            <a:ext cx="0" cy="14541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73" name="Rectangle 23"/>
          <p:cNvSpPr>
            <a:spLocks noChangeArrowheads="1"/>
          </p:cNvSpPr>
          <p:nvPr/>
        </p:nvSpPr>
        <p:spPr bwMode="auto">
          <a:xfrm>
            <a:off x="6226175" y="3744913"/>
            <a:ext cx="8890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0 volts</a:t>
            </a:r>
          </a:p>
        </p:txBody>
      </p:sp>
      <p:sp>
        <p:nvSpPr>
          <p:cNvPr id="36874" name="Line 24"/>
          <p:cNvSpPr>
            <a:spLocks noChangeShapeType="1"/>
          </p:cNvSpPr>
          <p:nvPr/>
        </p:nvSpPr>
        <p:spPr bwMode="auto">
          <a:xfrm>
            <a:off x="6175375" y="3570288"/>
            <a:ext cx="196691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75" name="Line 25"/>
          <p:cNvSpPr>
            <a:spLocks noChangeShapeType="1"/>
          </p:cNvSpPr>
          <p:nvPr/>
        </p:nvSpPr>
        <p:spPr bwMode="auto">
          <a:xfrm>
            <a:off x="7178675" y="3155950"/>
            <a:ext cx="0" cy="15922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76" name="Rectangle 26"/>
          <p:cNvSpPr>
            <a:spLocks noChangeArrowheads="1"/>
          </p:cNvSpPr>
          <p:nvPr/>
        </p:nvSpPr>
        <p:spPr bwMode="auto">
          <a:xfrm>
            <a:off x="6565900" y="3130550"/>
            <a:ext cx="36195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x</a:t>
            </a:r>
          </a:p>
        </p:txBody>
      </p:sp>
      <p:sp>
        <p:nvSpPr>
          <p:cNvPr id="36877" name="Rectangle 27"/>
          <p:cNvSpPr>
            <a:spLocks noChangeArrowheads="1"/>
          </p:cNvSpPr>
          <p:nvPr/>
        </p:nvSpPr>
        <p:spPr bwMode="auto">
          <a:xfrm>
            <a:off x="7493000" y="3130550"/>
            <a:ext cx="36195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y</a:t>
            </a:r>
          </a:p>
        </p:txBody>
      </p:sp>
      <p:sp>
        <p:nvSpPr>
          <p:cNvPr id="36878" name="Rectangle 28"/>
          <p:cNvSpPr>
            <a:spLocks noChangeArrowheads="1"/>
          </p:cNvSpPr>
          <p:nvPr/>
        </p:nvSpPr>
        <p:spPr bwMode="auto">
          <a:xfrm>
            <a:off x="6238875" y="4221163"/>
            <a:ext cx="8890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3 volts</a:t>
            </a:r>
          </a:p>
        </p:txBody>
      </p:sp>
      <p:sp>
        <p:nvSpPr>
          <p:cNvPr id="36879" name="Rectangle 29"/>
          <p:cNvSpPr>
            <a:spLocks noChangeArrowheads="1"/>
          </p:cNvSpPr>
          <p:nvPr/>
        </p:nvSpPr>
        <p:spPr bwMode="auto">
          <a:xfrm>
            <a:off x="2803525" y="4256088"/>
            <a:ext cx="338137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0v</a:t>
            </a:r>
          </a:p>
        </p:txBody>
      </p:sp>
      <p:sp>
        <p:nvSpPr>
          <p:cNvPr id="36880" name="Rectangle 30"/>
          <p:cNvSpPr>
            <a:spLocks noChangeArrowheads="1"/>
          </p:cNvSpPr>
          <p:nvPr/>
        </p:nvSpPr>
        <p:spPr bwMode="auto">
          <a:xfrm>
            <a:off x="6200775" y="2065338"/>
            <a:ext cx="2105025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algn="ctr" defTabSz="457200" eaLnBrk="1" hangingPunct="1"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what  is the </a:t>
            </a:r>
            <a:b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relationship </a:t>
            </a:r>
            <a:b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between x and y?</a:t>
            </a:r>
          </a:p>
        </p:txBody>
      </p:sp>
      <p:sp>
        <p:nvSpPr>
          <p:cNvPr id="36881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MOS Networks</a:t>
            </a:r>
          </a:p>
        </p:txBody>
      </p:sp>
      <p:grpSp>
        <p:nvGrpSpPr>
          <p:cNvPr id="36882" name="Group 35"/>
          <p:cNvGrpSpPr>
            <a:grpSpLocks/>
          </p:cNvGrpSpPr>
          <p:nvPr/>
        </p:nvGrpSpPr>
        <p:grpSpPr bwMode="auto">
          <a:xfrm>
            <a:off x="3217862" y="3886200"/>
            <a:ext cx="1371600" cy="533400"/>
            <a:chOff x="1205" y="2400"/>
            <a:chExt cx="864" cy="336"/>
          </a:xfrm>
        </p:grpSpPr>
        <p:sp>
          <p:nvSpPr>
            <p:cNvPr id="36895" name="Line 36"/>
            <p:cNvSpPr>
              <a:spLocks noChangeShapeType="1"/>
            </p:cNvSpPr>
            <p:nvPr/>
          </p:nvSpPr>
          <p:spPr bwMode="auto">
            <a:xfrm flipH="1" flipV="1">
              <a:off x="1493" y="259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896" name="Line 37"/>
            <p:cNvSpPr>
              <a:spLocks noChangeShapeType="1"/>
            </p:cNvSpPr>
            <p:nvPr/>
          </p:nvSpPr>
          <p:spPr bwMode="auto">
            <a:xfrm>
              <a:off x="1493" y="259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897" name="Line 38"/>
            <p:cNvSpPr>
              <a:spLocks noChangeShapeType="1"/>
            </p:cNvSpPr>
            <p:nvPr/>
          </p:nvSpPr>
          <p:spPr bwMode="auto">
            <a:xfrm>
              <a:off x="1781" y="259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898" name="Line 39"/>
            <p:cNvSpPr>
              <a:spLocks noChangeShapeType="1"/>
            </p:cNvSpPr>
            <p:nvPr/>
          </p:nvSpPr>
          <p:spPr bwMode="auto">
            <a:xfrm>
              <a:off x="1781" y="2736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899" name="Line 40"/>
            <p:cNvSpPr>
              <a:spLocks noChangeShapeType="1"/>
            </p:cNvSpPr>
            <p:nvPr/>
          </p:nvSpPr>
          <p:spPr bwMode="auto">
            <a:xfrm>
              <a:off x="1493" y="2544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900" name="Line 41"/>
            <p:cNvSpPr>
              <a:spLocks noChangeShapeType="1"/>
            </p:cNvSpPr>
            <p:nvPr/>
          </p:nvSpPr>
          <p:spPr bwMode="auto">
            <a:xfrm flipH="1" flipV="1">
              <a:off x="1637" y="240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901" name="Line 42"/>
            <p:cNvSpPr>
              <a:spLocks noChangeShapeType="1"/>
            </p:cNvSpPr>
            <p:nvPr/>
          </p:nvSpPr>
          <p:spPr bwMode="auto">
            <a:xfrm flipH="1">
              <a:off x="1205" y="2736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36883" name="Group 43"/>
          <p:cNvGrpSpPr>
            <a:grpSpLocks/>
          </p:cNvGrpSpPr>
          <p:nvPr/>
        </p:nvGrpSpPr>
        <p:grpSpPr bwMode="auto">
          <a:xfrm>
            <a:off x="3217862" y="2667000"/>
            <a:ext cx="1371600" cy="533400"/>
            <a:chOff x="3701" y="2419"/>
            <a:chExt cx="864" cy="336"/>
          </a:xfrm>
        </p:grpSpPr>
        <p:sp>
          <p:nvSpPr>
            <p:cNvPr id="36887" name="Line 44"/>
            <p:cNvSpPr>
              <a:spLocks noChangeShapeType="1"/>
            </p:cNvSpPr>
            <p:nvPr/>
          </p:nvSpPr>
          <p:spPr bwMode="auto">
            <a:xfrm flipH="1" flipV="1">
              <a:off x="3989" y="2611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888" name="Line 45"/>
            <p:cNvSpPr>
              <a:spLocks noChangeShapeType="1"/>
            </p:cNvSpPr>
            <p:nvPr/>
          </p:nvSpPr>
          <p:spPr bwMode="auto">
            <a:xfrm>
              <a:off x="3989" y="2611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889" name="Line 46"/>
            <p:cNvSpPr>
              <a:spLocks noChangeShapeType="1"/>
            </p:cNvSpPr>
            <p:nvPr/>
          </p:nvSpPr>
          <p:spPr bwMode="auto">
            <a:xfrm>
              <a:off x="4277" y="2611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890" name="Line 47"/>
            <p:cNvSpPr>
              <a:spLocks noChangeShapeType="1"/>
            </p:cNvSpPr>
            <p:nvPr/>
          </p:nvSpPr>
          <p:spPr bwMode="auto">
            <a:xfrm>
              <a:off x="4277" y="2755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891" name="Line 48"/>
            <p:cNvSpPr>
              <a:spLocks noChangeShapeType="1"/>
            </p:cNvSpPr>
            <p:nvPr/>
          </p:nvSpPr>
          <p:spPr bwMode="auto">
            <a:xfrm>
              <a:off x="3989" y="2563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892" name="Line 49"/>
            <p:cNvSpPr>
              <a:spLocks noChangeShapeType="1"/>
            </p:cNvSpPr>
            <p:nvPr/>
          </p:nvSpPr>
          <p:spPr bwMode="auto">
            <a:xfrm flipH="1" flipV="1">
              <a:off x="4133" y="2419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893" name="Line 50"/>
            <p:cNvSpPr>
              <a:spLocks noChangeShapeType="1"/>
            </p:cNvSpPr>
            <p:nvPr/>
          </p:nvSpPr>
          <p:spPr bwMode="auto">
            <a:xfrm flipH="1">
              <a:off x="3701" y="2755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894" name="Oval 51"/>
            <p:cNvSpPr>
              <a:spLocks noChangeArrowheads="1"/>
            </p:cNvSpPr>
            <p:nvPr/>
          </p:nvSpPr>
          <p:spPr bwMode="auto">
            <a:xfrm>
              <a:off x="4095" y="2484"/>
              <a:ext cx="72" cy="7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6884" name="Oval 52"/>
          <p:cNvSpPr>
            <a:spLocks noChangeArrowheads="1"/>
          </p:cNvSpPr>
          <p:nvPr/>
        </p:nvSpPr>
        <p:spPr bwMode="auto">
          <a:xfrm>
            <a:off x="4513262" y="3733800"/>
            <a:ext cx="152400" cy="152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" name="Rectangle 44"/>
          <p:cNvSpPr>
            <a:spLocks noChangeArrowheads="1"/>
          </p:cNvSpPr>
          <p:nvPr/>
        </p:nvSpPr>
        <p:spPr bwMode="auto">
          <a:xfrm>
            <a:off x="914400" y="4572000"/>
            <a:ext cx="229711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810A52"/>
                </a:solidFill>
                <a:latin typeface="Arial" charset="0"/>
              </a:rPr>
              <a:t>“0” (ground)</a:t>
            </a:r>
          </a:p>
        </p:txBody>
      </p:sp>
      <p:sp>
        <p:nvSpPr>
          <p:cNvPr id="36" name="Rectangle 43"/>
          <p:cNvSpPr>
            <a:spLocks noChangeArrowheads="1"/>
          </p:cNvSpPr>
          <p:nvPr/>
        </p:nvSpPr>
        <p:spPr bwMode="auto">
          <a:xfrm>
            <a:off x="1143000" y="2362200"/>
            <a:ext cx="1561345" cy="13849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Arial" charset="0"/>
              </a:rPr>
              <a:t>“1” </a:t>
            </a:r>
            <a:r>
              <a:rPr lang="en-US" sz="2800" b="1" dirty="0" smtClean="0">
                <a:solidFill>
                  <a:srgbClr val="008000"/>
                </a:solidFill>
                <a:latin typeface="Arial" charset="0"/>
              </a:rPr>
              <a:t/>
            </a:r>
            <a:br>
              <a:rPr lang="en-US" sz="2800" b="1" dirty="0" smtClean="0">
                <a:solidFill>
                  <a:srgbClr val="008000"/>
                </a:solidFill>
                <a:latin typeface="Arial" charset="0"/>
              </a:rPr>
            </a:br>
            <a:r>
              <a:rPr lang="en-US" sz="2800" b="1" dirty="0" smtClean="0">
                <a:solidFill>
                  <a:srgbClr val="008000"/>
                </a:solidFill>
                <a:latin typeface="Arial" charset="0"/>
              </a:rPr>
              <a:t>(voltage</a:t>
            </a:r>
            <a:br>
              <a:rPr lang="en-US" sz="2800" b="1" dirty="0" smtClean="0">
                <a:solidFill>
                  <a:srgbClr val="008000"/>
                </a:solidFill>
                <a:latin typeface="Arial" charset="0"/>
              </a:rPr>
            </a:br>
            <a:r>
              <a:rPr lang="en-US" sz="2800" b="1" dirty="0" smtClean="0">
                <a:solidFill>
                  <a:srgbClr val="008000"/>
                </a:solidFill>
                <a:latin typeface="Arial" charset="0"/>
              </a:rPr>
              <a:t>source</a:t>
            </a:r>
            <a:r>
              <a:rPr lang="en-US" sz="2800" b="1" dirty="0">
                <a:solidFill>
                  <a:srgbClr val="008000"/>
                </a:solidFill>
                <a:latin typeface="Arial" charset="0"/>
              </a:rPr>
              <a:t>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74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099425" cy="474663"/>
          </a:xfrm>
        </p:spPr>
        <p:txBody>
          <a:bodyPr/>
          <a:lstStyle/>
          <a:p>
            <a:r>
              <a:rPr lang="en-US"/>
              <a:t>Transistor Circuit Rep. vs. Block diagram</a:t>
            </a:r>
          </a:p>
        </p:txBody>
      </p:sp>
      <p:pic>
        <p:nvPicPr>
          <p:cNvPr id="24074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7207" r="1802"/>
          <a:stretch>
            <a:fillRect/>
          </a:stretch>
        </p:blipFill>
        <p:spPr>
          <a:xfrm>
            <a:off x="1143000" y="2378075"/>
            <a:ext cx="5334000" cy="2924175"/>
          </a:xfrm>
        </p:spPr>
      </p:pic>
      <p:sp>
        <p:nvSpPr>
          <p:cNvPr id="2407428" name="Rectangle 4"/>
          <p:cNvSpPr>
            <a:spLocks noChangeArrowheads="1"/>
          </p:cNvSpPr>
          <p:nvPr/>
        </p:nvSpPr>
        <p:spPr bwMode="auto">
          <a:xfrm>
            <a:off x="685800" y="685800"/>
            <a:ext cx="7848600" cy="55846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Chips </a:t>
            </a:r>
            <a:r>
              <a:rPr lang="en-US" sz="2800" b="1" dirty="0" smtClean="0">
                <a:solidFill>
                  <a:srgbClr val="000000"/>
                </a:solidFill>
              </a:rPr>
              <a:t>are composed </a:t>
            </a:r>
            <a:r>
              <a:rPr lang="en-US" sz="2800" b="1" dirty="0">
                <a:solidFill>
                  <a:srgbClr val="000000"/>
                </a:solidFill>
              </a:rPr>
              <a:t>of nothing but transistors and wires.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Small groups of transistors form useful building blocks.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endParaRPr lang="en-US" sz="2800" b="1" dirty="0">
              <a:solidFill>
                <a:srgbClr val="000000"/>
              </a:solidFill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endParaRPr lang="en-US" sz="2800" b="1" dirty="0">
              <a:solidFill>
                <a:srgbClr val="000000"/>
              </a:solidFill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endParaRPr lang="en-US" sz="2800" b="1" dirty="0">
              <a:solidFill>
                <a:srgbClr val="000000"/>
              </a:solidFill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endParaRPr lang="en-US" sz="2800" b="1" dirty="0">
              <a:solidFill>
                <a:srgbClr val="000000"/>
              </a:solidFill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endParaRPr lang="en-US" sz="2800" b="1" dirty="0">
              <a:solidFill>
                <a:srgbClr val="000000"/>
              </a:solidFill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Block are organized in a hierarchy to build higher-level blocks: ex: adders.</a:t>
            </a:r>
          </a:p>
        </p:txBody>
      </p:sp>
      <p:grpSp>
        <p:nvGrpSpPr>
          <p:cNvPr id="2407429" name="Group 5"/>
          <p:cNvGrpSpPr>
            <a:grpSpLocks/>
          </p:cNvGrpSpPr>
          <p:nvPr/>
        </p:nvGrpSpPr>
        <p:grpSpPr bwMode="auto">
          <a:xfrm>
            <a:off x="6553200" y="2514600"/>
            <a:ext cx="2005013" cy="2505075"/>
            <a:chOff x="2640" y="1696"/>
            <a:chExt cx="1865" cy="2330"/>
          </a:xfrm>
        </p:grpSpPr>
        <p:sp>
          <p:nvSpPr>
            <p:cNvPr id="2407430" name="Line 6"/>
            <p:cNvSpPr>
              <a:spLocks noChangeShapeType="1"/>
            </p:cNvSpPr>
            <p:nvPr/>
          </p:nvSpPr>
          <p:spPr bwMode="auto">
            <a:xfrm>
              <a:off x="2640" y="1696"/>
              <a:ext cx="1849" cy="1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2407431" name="Line 7"/>
            <p:cNvSpPr>
              <a:spLocks noChangeShapeType="1"/>
            </p:cNvSpPr>
            <p:nvPr/>
          </p:nvSpPr>
          <p:spPr bwMode="auto">
            <a:xfrm>
              <a:off x="2640" y="1696"/>
              <a:ext cx="1" cy="2312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2407432" name="Rectangle 8"/>
            <p:cNvSpPr>
              <a:spLocks noChangeArrowheads="1"/>
            </p:cNvSpPr>
            <p:nvPr/>
          </p:nvSpPr>
          <p:spPr bwMode="auto">
            <a:xfrm>
              <a:off x="2739" y="1720"/>
              <a:ext cx="21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</a:rPr>
                <a:t>a</a:t>
              </a:r>
              <a:endParaRPr lang="en-US" sz="1400">
                <a:solidFill>
                  <a:srgbClr val="FC0128"/>
                </a:solidFill>
              </a:endParaRPr>
            </a:p>
          </p:txBody>
        </p:sp>
        <p:sp>
          <p:nvSpPr>
            <p:cNvPr id="2407433" name="Rectangle 9"/>
            <p:cNvSpPr>
              <a:spLocks noChangeArrowheads="1"/>
            </p:cNvSpPr>
            <p:nvPr/>
          </p:nvSpPr>
          <p:spPr bwMode="auto">
            <a:xfrm>
              <a:off x="3211" y="1720"/>
              <a:ext cx="231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</a:rPr>
                <a:t>b</a:t>
              </a:r>
              <a:endParaRPr lang="en-US" sz="1400">
                <a:solidFill>
                  <a:srgbClr val="FC0128"/>
                </a:solidFill>
              </a:endParaRPr>
            </a:p>
          </p:txBody>
        </p:sp>
        <p:sp>
          <p:nvSpPr>
            <p:cNvPr id="2407434" name="Rectangle 10"/>
            <p:cNvSpPr>
              <a:spLocks noChangeArrowheads="1"/>
            </p:cNvSpPr>
            <p:nvPr/>
          </p:nvSpPr>
          <p:spPr bwMode="auto">
            <a:xfrm>
              <a:off x="3900" y="1720"/>
              <a:ext cx="209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</a:rPr>
                <a:t>c</a:t>
              </a:r>
              <a:endParaRPr lang="en-US" sz="1400">
                <a:solidFill>
                  <a:srgbClr val="FC0128"/>
                </a:solidFill>
              </a:endParaRPr>
            </a:p>
          </p:txBody>
        </p:sp>
        <p:sp>
          <p:nvSpPr>
            <p:cNvPr id="2407435" name="Rectangle 11"/>
            <p:cNvSpPr>
              <a:spLocks noChangeArrowheads="1"/>
            </p:cNvSpPr>
            <p:nvPr/>
          </p:nvSpPr>
          <p:spPr bwMode="auto">
            <a:xfrm>
              <a:off x="2768" y="2195"/>
              <a:ext cx="210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</a:rPr>
                <a:t>0</a:t>
              </a:r>
              <a:endParaRPr lang="en-US" sz="1400">
                <a:solidFill>
                  <a:srgbClr val="FC0128"/>
                </a:solidFill>
              </a:endParaRPr>
            </a:p>
          </p:txBody>
        </p:sp>
        <p:sp>
          <p:nvSpPr>
            <p:cNvPr id="2407436" name="Rectangle 12"/>
            <p:cNvSpPr>
              <a:spLocks noChangeArrowheads="1"/>
            </p:cNvSpPr>
            <p:nvPr/>
          </p:nvSpPr>
          <p:spPr bwMode="auto">
            <a:xfrm>
              <a:off x="3242" y="2195"/>
              <a:ext cx="210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</a:rPr>
                <a:t>0</a:t>
              </a:r>
              <a:endParaRPr lang="en-US" sz="1400">
                <a:solidFill>
                  <a:srgbClr val="FC0128"/>
                </a:solidFill>
              </a:endParaRPr>
            </a:p>
          </p:txBody>
        </p:sp>
        <p:sp>
          <p:nvSpPr>
            <p:cNvPr id="2407437" name="Rectangle 13"/>
            <p:cNvSpPr>
              <a:spLocks noChangeArrowheads="1"/>
            </p:cNvSpPr>
            <p:nvPr/>
          </p:nvSpPr>
          <p:spPr bwMode="auto">
            <a:xfrm>
              <a:off x="3931" y="2195"/>
              <a:ext cx="209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</a:rPr>
                <a:t>1</a:t>
              </a:r>
              <a:endParaRPr lang="en-US" sz="1400">
                <a:solidFill>
                  <a:srgbClr val="FC0128"/>
                </a:solidFill>
              </a:endParaRPr>
            </a:p>
          </p:txBody>
        </p:sp>
        <p:sp>
          <p:nvSpPr>
            <p:cNvPr id="2407438" name="Rectangle 14"/>
            <p:cNvSpPr>
              <a:spLocks noChangeArrowheads="1"/>
            </p:cNvSpPr>
            <p:nvPr/>
          </p:nvSpPr>
          <p:spPr bwMode="auto">
            <a:xfrm>
              <a:off x="2768" y="2654"/>
              <a:ext cx="210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</a:rPr>
                <a:t>0</a:t>
              </a:r>
              <a:endParaRPr lang="en-US" sz="1400">
                <a:solidFill>
                  <a:srgbClr val="FC0128"/>
                </a:solidFill>
              </a:endParaRPr>
            </a:p>
          </p:txBody>
        </p:sp>
        <p:sp>
          <p:nvSpPr>
            <p:cNvPr id="2407439" name="Rectangle 15"/>
            <p:cNvSpPr>
              <a:spLocks noChangeArrowheads="1"/>
            </p:cNvSpPr>
            <p:nvPr/>
          </p:nvSpPr>
          <p:spPr bwMode="auto">
            <a:xfrm>
              <a:off x="3242" y="2654"/>
              <a:ext cx="210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</a:rPr>
                <a:t>1</a:t>
              </a:r>
              <a:endParaRPr lang="en-US" sz="1400">
                <a:solidFill>
                  <a:srgbClr val="FC0128"/>
                </a:solidFill>
              </a:endParaRPr>
            </a:p>
          </p:txBody>
        </p:sp>
        <p:sp>
          <p:nvSpPr>
            <p:cNvPr id="2407440" name="Rectangle 16"/>
            <p:cNvSpPr>
              <a:spLocks noChangeArrowheads="1"/>
            </p:cNvSpPr>
            <p:nvPr/>
          </p:nvSpPr>
          <p:spPr bwMode="auto">
            <a:xfrm>
              <a:off x="3931" y="2654"/>
              <a:ext cx="209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</a:rPr>
                <a:t>1</a:t>
              </a:r>
              <a:endParaRPr lang="en-US" sz="1400">
                <a:solidFill>
                  <a:srgbClr val="FC0128"/>
                </a:solidFill>
              </a:endParaRPr>
            </a:p>
          </p:txBody>
        </p:sp>
        <p:sp>
          <p:nvSpPr>
            <p:cNvPr id="2407441" name="Rectangle 17"/>
            <p:cNvSpPr>
              <a:spLocks noChangeArrowheads="1"/>
            </p:cNvSpPr>
            <p:nvPr/>
          </p:nvSpPr>
          <p:spPr bwMode="auto">
            <a:xfrm>
              <a:off x="2768" y="3114"/>
              <a:ext cx="21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</a:rPr>
                <a:t>1</a:t>
              </a:r>
              <a:endParaRPr lang="en-US" sz="1400">
                <a:solidFill>
                  <a:srgbClr val="FC0128"/>
                </a:solidFill>
              </a:endParaRPr>
            </a:p>
          </p:txBody>
        </p:sp>
        <p:sp>
          <p:nvSpPr>
            <p:cNvPr id="2407442" name="Rectangle 18"/>
            <p:cNvSpPr>
              <a:spLocks noChangeArrowheads="1"/>
            </p:cNvSpPr>
            <p:nvPr/>
          </p:nvSpPr>
          <p:spPr bwMode="auto">
            <a:xfrm>
              <a:off x="3242" y="3114"/>
              <a:ext cx="21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</a:rPr>
                <a:t>0</a:t>
              </a:r>
              <a:endParaRPr lang="en-US" sz="1400">
                <a:solidFill>
                  <a:srgbClr val="FC0128"/>
                </a:solidFill>
              </a:endParaRPr>
            </a:p>
          </p:txBody>
        </p:sp>
        <p:sp>
          <p:nvSpPr>
            <p:cNvPr id="2407443" name="Rectangle 19"/>
            <p:cNvSpPr>
              <a:spLocks noChangeArrowheads="1"/>
            </p:cNvSpPr>
            <p:nvPr/>
          </p:nvSpPr>
          <p:spPr bwMode="auto">
            <a:xfrm>
              <a:off x="3931" y="3114"/>
              <a:ext cx="209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</a:rPr>
                <a:t>1</a:t>
              </a:r>
              <a:endParaRPr lang="en-US" sz="1400">
                <a:solidFill>
                  <a:srgbClr val="FC0128"/>
                </a:solidFill>
              </a:endParaRPr>
            </a:p>
          </p:txBody>
        </p:sp>
        <p:sp>
          <p:nvSpPr>
            <p:cNvPr id="2407444" name="Rectangle 20"/>
            <p:cNvSpPr>
              <a:spLocks noChangeArrowheads="1"/>
            </p:cNvSpPr>
            <p:nvPr/>
          </p:nvSpPr>
          <p:spPr bwMode="auto">
            <a:xfrm>
              <a:off x="2768" y="3573"/>
              <a:ext cx="489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</a:rPr>
                <a:t>1</a:t>
              </a:r>
              <a:endParaRPr lang="en-US" sz="1400">
                <a:solidFill>
                  <a:srgbClr val="FC0128"/>
                </a:solidFill>
              </a:endParaRPr>
            </a:p>
          </p:txBody>
        </p:sp>
        <p:sp>
          <p:nvSpPr>
            <p:cNvPr id="2407445" name="Rectangle 21"/>
            <p:cNvSpPr>
              <a:spLocks noChangeArrowheads="1"/>
            </p:cNvSpPr>
            <p:nvPr/>
          </p:nvSpPr>
          <p:spPr bwMode="auto">
            <a:xfrm>
              <a:off x="3242" y="3573"/>
              <a:ext cx="489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</a:rPr>
                <a:t>1</a:t>
              </a:r>
              <a:endParaRPr lang="en-US" sz="1400">
                <a:solidFill>
                  <a:srgbClr val="FC0128"/>
                </a:solidFill>
              </a:endParaRPr>
            </a:p>
          </p:txBody>
        </p:sp>
        <p:sp>
          <p:nvSpPr>
            <p:cNvPr id="2407446" name="Rectangle 22"/>
            <p:cNvSpPr>
              <a:spLocks noChangeArrowheads="1"/>
            </p:cNvSpPr>
            <p:nvPr/>
          </p:nvSpPr>
          <p:spPr bwMode="auto">
            <a:xfrm>
              <a:off x="3931" y="3573"/>
              <a:ext cx="488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</a:rPr>
                <a:t>0</a:t>
              </a:r>
              <a:endParaRPr lang="en-US" sz="1400">
                <a:solidFill>
                  <a:srgbClr val="FC0128"/>
                </a:solidFill>
              </a:endParaRPr>
            </a:p>
          </p:txBody>
        </p:sp>
        <p:sp>
          <p:nvSpPr>
            <p:cNvPr id="2407447" name="Line 23"/>
            <p:cNvSpPr>
              <a:spLocks noChangeShapeType="1"/>
            </p:cNvSpPr>
            <p:nvPr/>
          </p:nvSpPr>
          <p:spPr bwMode="auto">
            <a:xfrm>
              <a:off x="2640" y="1712"/>
              <a:ext cx="1" cy="427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2407448" name="Line 24"/>
            <p:cNvSpPr>
              <a:spLocks noChangeShapeType="1"/>
            </p:cNvSpPr>
            <p:nvPr/>
          </p:nvSpPr>
          <p:spPr bwMode="auto">
            <a:xfrm>
              <a:off x="3114" y="1712"/>
              <a:ext cx="1" cy="427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2407449" name="Rectangle 25"/>
            <p:cNvSpPr>
              <a:spLocks noChangeArrowheads="1"/>
            </p:cNvSpPr>
            <p:nvPr/>
          </p:nvSpPr>
          <p:spPr bwMode="auto">
            <a:xfrm>
              <a:off x="2640" y="2155"/>
              <a:ext cx="932" cy="3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2407450" name="Rectangle 26"/>
            <p:cNvSpPr>
              <a:spLocks noChangeArrowheads="1"/>
            </p:cNvSpPr>
            <p:nvPr/>
          </p:nvSpPr>
          <p:spPr bwMode="auto">
            <a:xfrm>
              <a:off x="3618" y="2155"/>
              <a:ext cx="886" cy="3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2407451" name="Line 27"/>
            <p:cNvSpPr>
              <a:spLocks noChangeShapeType="1"/>
            </p:cNvSpPr>
            <p:nvPr/>
          </p:nvSpPr>
          <p:spPr bwMode="auto">
            <a:xfrm>
              <a:off x="4489" y="1696"/>
              <a:ext cx="1" cy="443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2407452" name="Line 28"/>
            <p:cNvSpPr>
              <a:spLocks noChangeShapeType="1"/>
            </p:cNvSpPr>
            <p:nvPr/>
          </p:nvSpPr>
          <p:spPr bwMode="auto">
            <a:xfrm>
              <a:off x="2640" y="2630"/>
              <a:ext cx="917" cy="1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2407453" name="Line 29"/>
            <p:cNvSpPr>
              <a:spLocks noChangeShapeType="1"/>
            </p:cNvSpPr>
            <p:nvPr/>
          </p:nvSpPr>
          <p:spPr bwMode="auto">
            <a:xfrm>
              <a:off x="2640" y="3090"/>
              <a:ext cx="917" cy="1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2407454" name="Line 30"/>
            <p:cNvSpPr>
              <a:spLocks noChangeShapeType="1"/>
            </p:cNvSpPr>
            <p:nvPr/>
          </p:nvSpPr>
          <p:spPr bwMode="auto">
            <a:xfrm>
              <a:off x="2640" y="3549"/>
              <a:ext cx="917" cy="1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2407455" name="Rectangle 31"/>
            <p:cNvSpPr>
              <a:spLocks noChangeArrowheads="1"/>
            </p:cNvSpPr>
            <p:nvPr/>
          </p:nvSpPr>
          <p:spPr bwMode="auto">
            <a:xfrm>
              <a:off x="3572" y="1696"/>
              <a:ext cx="46" cy="232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2407456" name="Line 32"/>
            <p:cNvSpPr>
              <a:spLocks noChangeShapeType="1"/>
            </p:cNvSpPr>
            <p:nvPr/>
          </p:nvSpPr>
          <p:spPr bwMode="auto">
            <a:xfrm>
              <a:off x="2640" y="4008"/>
              <a:ext cx="917" cy="1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2407457" name="Line 33"/>
            <p:cNvSpPr>
              <a:spLocks noChangeShapeType="1"/>
            </p:cNvSpPr>
            <p:nvPr/>
          </p:nvSpPr>
          <p:spPr bwMode="auto">
            <a:xfrm>
              <a:off x="2640" y="2187"/>
              <a:ext cx="1" cy="1837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2407458" name="Line 34"/>
            <p:cNvSpPr>
              <a:spLocks noChangeShapeType="1"/>
            </p:cNvSpPr>
            <p:nvPr/>
          </p:nvSpPr>
          <p:spPr bwMode="auto">
            <a:xfrm>
              <a:off x="3114" y="2187"/>
              <a:ext cx="1" cy="1837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2407459" name="Line 35"/>
            <p:cNvSpPr>
              <a:spLocks noChangeShapeType="1"/>
            </p:cNvSpPr>
            <p:nvPr/>
          </p:nvSpPr>
          <p:spPr bwMode="auto">
            <a:xfrm>
              <a:off x="3587" y="4024"/>
              <a:ext cx="1" cy="1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2407460" name="Line 36"/>
            <p:cNvSpPr>
              <a:spLocks noChangeShapeType="1"/>
            </p:cNvSpPr>
            <p:nvPr/>
          </p:nvSpPr>
          <p:spPr bwMode="auto">
            <a:xfrm>
              <a:off x="4489" y="2187"/>
              <a:ext cx="1" cy="1837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2407461" name="Line 37"/>
            <p:cNvSpPr>
              <a:spLocks noChangeShapeType="1"/>
            </p:cNvSpPr>
            <p:nvPr/>
          </p:nvSpPr>
          <p:spPr bwMode="auto">
            <a:xfrm>
              <a:off x="3618" y="1696"/>
              <a:ext cx="886" cy="1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2407462" name="Line 38"/>
            <p:cNvSpPr>
              <a:spLocks noChangeShapeType="1"/>
            </p:cNvSpPr>
            <p:nvPr/>
          </p:nvSpPr>
          <p:spPr bwMode="auto">
            <a:xfrm>
              <a:off x="4504" y="2171"/>
              <a:ext cx="1" cy="1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2407463" name="Line 39"/>
            <p:cNvSpPr>
              <a:spLocks noChangeShapeType="1"/>
            </p:cNvSpPr>
            <p:nvPr/>
          </p:nvSpPr>
          <p:spPr bwMode="auto">
            <a:xfrm>
              <a:off x="3618" y="2630"/>
              <a:ext cx="886" cy="1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2407464" name="Line 40"/>
            <p:cNvSpPr>
              <a:spLocks noChangeShapeType="1"/>
            </p:cNvSpPr>
            <p:nvPr/>
          </p:nvSpPr>
          <p:spPr bwMode="auto">
            <a:xfrm>
              <a:off x="3618" y="3090"/>
              <a:ext cx="886" cy="1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2407465" name="Line 41"/>
            <p:cNvSpPr>
              <a:spLocks noChangeShapeType="1"/>
            </p:cNvSpPr>
            <p:nvPr/>
          </p:nvSpPr>
          <p:spPr bwMode="auto">
            <a:xfrm>
              <a:off x="3618" y="3549"/>
              <a:ext cx="886" cy="1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2407466" name="Line 42"/>
            <p:cNvSpPr>
              <a:spLocks noChangeShapeType="1"/>
            </p:cNvSpPr>
            <p:nvPr/>
          </p:nvSpPr>
          <p:spPr bwMode="auto">
            <a:xfrm>
              <a:off x="3618" y="4008"/>
              <a:ext cx="886" cy="1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</p:grpSp>
      <p:sp>
        <p:nvSpPr>
          <p:cNvPr id="2407467" name="Rectangle 43"/>
          <p:cNvSpPr>
            <a:spLocks noChangeArrowheads="1"/>
          </p:cNvSpPr>
          <p:nvPr/>
        </p:nvSpPr>
        <p:spPr bwMode="auto">
          <a:xfrm>
            <a:off x="2209800" y="2209800"/>
            <a:ext cx="358298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Arial" charset="0"/>
              </a:rPr>
              <a:t>“1” (voltage source)</a:t>
            </a:r>
          </a:p>
        </p:txBody>
      </p:sp>
      <p:sp>
        <p:nvSpPr>
          <p:cNvPr id="2407468" name="Rectangle 44"/>
          <p:cNvSpPr>
            <a:spLocks noChangeArrowheads="1"/>
          </p:cNvSpPr>
          <p:nvPr/>
        </p:nvSpPr>
        <p:spPr bwMode="auto">
          <a:xfrm>
            <a:off x="2286000" y="4953000"/>
            <a:ext cx="229711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810A52"/>
                </a:solidFill>
                <a:latin typeface="Arial" charset="0"/>
              </a:rPr>
              <a:t>“0” (ground)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0960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dirty="0" smtClean="0">
                <a:latin typeface="+mn-lt"/>
                <a:cs typeface="Courier"/>
              </a:rPr>
              <a:t>(You can build AND, OR, NOT out of NAND!)</a:t>
            </a:r>
            <a:endParaRPr lang="en-US" sz="2800" b="1" dirty="0">
              <a:latin typeface="+mn-lt"/>
              <a:cs typeface="Couri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6740828" cy="490391"/>
          </a:xfrm>
        </p:spPr>
        <p:txBody>
          <a:bodyPr/>
          <a:lstStyle/>
          <a:p>
            <a:r>
              <a:rPr lang="en-US">
                <a:ea typeface="ＭＳ Ｐゴシック" pitchFamily="-65" charset="-128"/>
                <a:cs typeface="ＭＳ Ｐゴシック" pitchFamily="-65" charset="-128"/>
              </a:rPr>
              <a:t>How many hours h on Project 2a?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3888244"/>
          </a:xfrm>
        </p:spPr>
        <p:txBody>
          <a:bodyPr/>
          <a:lstStyle/>
          <a:p>
            <a:pPr marL="514350" indent="-514350">
              <a:buFont typeface="Helvetica" pitchFamily="-65" charset="0"/>
              <a:buAutoNum type="alphaLcParenR"/>
            </a:pPr>
            <a:r>
              <a:rPr lang="en-US">
                <a:ea typeface="ＭＳ Ｐゴシック" pitchFamily="-65" charset="-128"/>
                <a:cs typeface="ＭＳ Ｐゴシック" pitchFamily="-65" charset="-128"/>
              </a:rPr>
              <a:t>0 ≤ h &lt; 10</a:t>
            </a:r>
            <a:endParaRPr lang="en-US">
              <a:solidFill>
                <a:schemeClr val="bg2"/>
              </a:solidFill>
              <a:ea typeface="ＭＳ Ｐゴシック" pitchFamily="-65" charset="-128"/>
              <a:cs typeface="ＭＳ Ｐゴシック" pitchFamily="-65" charset="-128"/>
            </a:endParaRPr>
          </a:p>
          <a:p>
            <a:pPr marL="514350" indent="-514350">
              <a:buFont typeface="Helvetica" pitchFamily="-65" charset="0"/>
              <a:buAutoNum type="alphaLcParenR"/>
            </a:pPr>
            <a:r>
              <a:rPr lang="en-US">
                <a:ea typeface="ＭＳ Ｐゴシック" pitchFamily="-65" charset="-128"/>
                <a:cs typeface="ＭＳ Ｐゴシック" pitchFamily="-65" charset="-128"/>
              </a:rPr>
              <a:t>10 ≤ h &lt; 20</a:t>
            </a:r>
            <a:endParaRPr lang="en-US">
              <a:solidFill>
                <a:schemeClr val="bg2"/>
              </a:solidFill>
              <a:ea typeface="ＭＳ Ｐゴシック" pitchFamily="-65" charset="-128"/>
              <a:cs typeface="ＭＳ Ｐゴシック" pitchFamily="-65" charset="-128"/>
            </a:endParaRPr>
          </a:p>
          <a:p>
            <a:pPr marL="514350" indent="-514350">
              <a:buFont typeface="Helvetica" pitchFamily="-65" charset="0"/>
              <a:buAutoNum type="alphaLcParenR"/>
            </a:pPr>
            <a:r>
              <a:rPr lang="en-US">
                <a:ea typeface="ＭＳ Ｐゴシック" pitchFamily="-65" charset="-128"/>
                <a:cs typeface="ＭＳ Ｐゴシック" pitchFamily="-65" charset="-128"/>
              </a:rPr>
              <a:t>20 ≤ h &lt; 30</a:t>
            </a:r>
          </a:p>
          <a:p>
            <a:pPr marL="514350" indent="-514350">
              <a:buFont typeface="Helvetica" pitchFamily="-65" charset="0"/>
              <a:buAutoNum type="alphaLcParenR"/>
            </a:pPr>
            <a:r>
              <a:rPr lang="en-US">
                <a:ea typeface="ＭＳ Ｐゴシック" pitchFamily="-65" charset="-128"/>
                <a:cs typeface="ＭＳ Ｐゴシック" pitchFamily="-65" charset="-128"/>
              </a:rPr>
              <a:t>30 ≤ h &lt; 40</a:t>
            </a:r>
          </a:p>
          <a:p>
            <a:pPr marL="514350" indent="-514350">
              <a:buFont typeface="Helvetica" pitchFamily="-65" charset="0"/>
              <a:buAutoNum type="alphaLcParenR"/>
            </a:pPr>
            <a:r>
              <a:rPr lang="en-US">
                <a:ea typeface="ＭＳ Ｐゴシック" pitchFamily="-65" charset="-128"/>
                <a:cs typeface="ＭＳ Ｐゴシック" pitchFamily="-65" charset="-128"/>
              </a:rPr>
              <a:t>40 ≤ h</a:t>
            </a:r>
          </a:p>
          <a:p>
            <a:pPr marL="514350" indent="-514350">
              <a:buNone/>
            </a:pPr>
            <a:r>
              <a:rPr lang="en-US">
                <a:solidFill>
                  <a:schemeClr val="accent5">
                    <a:lumMod val="90000"/>
                  </a:schemeClr>
                </a:solidFill>
                <a:ea typeface="ＭＳ Ｐゴシック" pitchFamily="-65" charset="-128"/>
                <a:cs typeface="ＭＳ Ｐゴシック" pitchFamily="-65" charset="-128"/>
              </a:rPr>
              <a:t>Other administrivia?</a:t>
            </a:r>
          </a:p>
        </p:txBody>
      </p:sp>
      <p:pic>
        <p:nvPicPr>
          <p:cNvPr id="40964" name="Picture 3"/>
          <p:cNvPicPr>
            <a:picLocks noChangeAspect="1"/>
          </p:cNvPicPr>
          <p:nvPr/>
        </p:nvPicPr>
        <p:blipFill>
          <a:blip r:embed="rId2"/>
          <a:srcRect l="7298" t="14340" r="10573" b="10814"/>
          <a:stretch>
            <a:fillRect/>
          </a:stretch>
        </p:blipFill>
        <p:spPr bwMode="auto">
          <a:xfrm>
            <a:off x="8229600" y="0"/>
            <a:ext cx="9144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127352" cy="490391"/>
          </a:xfrm>
        </p:spPr>
        <p:txBody>
          <a:bodyPr/>
          <a:lstStyle/>
          <a:p>
            <a:r>
              <a:rPr lang="en-US">
                <a:ea typeface="ＭＳ Ｐゴシック" pitchFamily="-65" charset="-128"/>
                <a:cs typeface="ＭＳ Ｐゴシック" pitchFamily="-65" charset="-128"/>
              </a:rPr>
              <a:t>I could live without your handouts…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3198825"/>
          </a:xfrm>
        </p:spPr>
        <p:txBody>
          <a:bodyPr/>
          <a:lstStyle/>
          <a:p>
            <a:pPr marL="514350" indent="-514350">
              <a:buFont typeface="Helvetica" pitchFamily="-65" charset="0"/>
              <a:buAutoNum type="alphaLcParenR"/>
            </a:pPr>
            <a:r>
              <a:rPr lang="en-US">
                <a:ea typeface="ＭＳ Ｐゴシック" pitchFamily="-65" charset="-128"/>
                <a:cs typeface="ＭＳ Ｐゴシック" pitchFamily="-65" charset="-128"/>
              </a:rPr>
              <a:t>Strongly disagree</a:t>
            </a:r>
            <a:endParaRPr lang="en-US">
              <a:solidFill>
                <a:schemeClr val="bg2"/>
              </a:solidFill>
              <a:ea typeface="ＭＳ Ｐゴシック" pitchFamily="-65" charset="-128"/>
              <a:cs typeface="ＭＳ Ｐゴシック" pitchFamily="-65" charset="-128"/>
            </a:endParaRPr>
          </a:p>
          <a:p>
            <a:pPr marL="514350" indent="-514350">
              <a:buFont typeface="Helvetica" pitchFamily="-65" charset="0"/>
              <a:buAutoNum type="alphaLcParenR"/>
            </a:pPr>
            <a:r>
              <a:rPr lang="en-US">
                <a:ea typeface="ＭＳ Ｐゴシック" pitchFamily="-65" charset="-128"/>
                <a:cs typeface="ＭＳ Ｐゴシック" pitchFamily="-65" charset="-128"/>
              </a:rPr>
              <a:t>Mildly disagree</a:t>
            </a:r>
            <a:endParaRPr lang="en-US">
              <a:solidFill>
                <a:schemeClr val="bg2"/>
              </a:solidFill>
              <a:ea typeface="ＭＳ Ｐゴシック" pitchFamily="-65" charset="-128"/>
              <a:cs typeface="ＭＳ Ｐゴシック" pitchFamily="-65" charset="-128"/>
            </a:endParaRPr>
          </a:p>
          <a:p>
            <a:pPr marL="514350" indent="-514350">
              <a:buFont typeface="Helvetica" pitchFamily="-65" charset="0"/>
              <a:buAutoNum type="alphaLcParenR"/>
            </a:pPr>
            <a:r>
              <a:rPr lang="en-US">
                <a:ea typeface="ＭＳ Ｐゴシック" pitchFamily="-65" charset="-128"/>
                <a:cs typeface="ＭＳ Ｐゴシック" pitchFamily="-65" charset="-128"/>
              </a:rPr>
              <a:t>Neutral</a:t>
            </a:r>
          </a:p>
          <a:p>
            <a:pPr marL="514350" indent="-514350">
              <a:buFont typeface="Helvetica" pitchFamily="-65" charset="0"/>
              <a:buAutoNum type="alphaLcParenR"/>
            </a:pPr>
            <a:r>
              <a:rPr lang="en-US">
                <a:ea typeface="ＭＳ Ｐゴシック" pitchFamily="-65" charset="-128"/>
                <a:cs typeface="ＭＳ Ｐゴシック" pitchFamily="-65" charset="-128"/>
              </a:rPr>
              <a:t>Mildly agree</a:t>
            </a:r>
          </a:p>
          <a:p>
            <a:pPr marL="514350" indent="-514350">
              <a:buFont typeface="Helvetica" pitchFamily="-65" charset="0"/>
              <a:buAutoNum type="alphaLcParenR"/>
            </a:pPr>
            <a:r>
              <a:rPr lang="en-US">
                <a:ea typeface="ＭＳ Ｐゴシック" pitchFamily="-65" charset="-128"/>
                <a:cs typeface="ＭＳ Ｐゴシック" pitchFamily="-65" charset="-128"/>
              </a:rPr>
              <a:t>Strongly agree</a:t>
            </a:r>
          </a:p>
        </p:txBody>
      </p:sp>
      <p:pic>
        <p:nvPicPr>
          <p:cNvPr id="40964" name="Picture 3"/>
          <p:cNvPicPr>
            <a:picLocks noChangeAspect="1"/>
          </p:cNvPicPr>
          <p:nvPr/>
        </p:nvPicPr>
        <p:blipFill>
          <a:blip r:embed="rId2"/>
          <a:srcRect l="7298" t="14340" r="10573" b="10814"/>
          <a:stretch>
            <a:fillRect/>
          </a:stretch>
        </p:blipFill>
        <p:spPr bwMode="auto">
          <a:xfrm>
            <a:off x="8229600" y="0"/>
            <a:ext cx="9144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6292850" cy="474663"/>
          </a:xfrm>
        </p:spPr>
        <p:txBody>
          <a:bodyPr/>
          <a:lstStyle/>
          <a:p>
            <a:r>
              <a:rPr lang="en-US"/>
              <a:t>Signals and Waveforms: Clocks</a:t>
            </a:r>
          </a:p>
        </p:txBody>
      </p:sp>
      <p:pic>
        <p:nvPicPr>
          <p:cNvPr id="22681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893" t="13617" r="6250" b="5759"/>
          <a:stretch>
            <a:fillRect/>
          </a:stretch>
        </p:blipFill>
        <p:spPr>
          <a:xfrm>
            <a:off x="152400" y="1143000"/>
            <a:ext cx="8991600" cy="2420938"/>
          </a:xfrm>
        </p:spPr>
      </p:pic>
      <p:sp>
        <p:nvSpPr>
          <p:cNvPr id="2268164" name="Rectangle 4"/>
          <p:cNvSpPr>
            <a:spLocks noChangeArrowheads="1"/>
          </p:cNvSpPr>
          <p:nvPr/>
        </p:nvSpPr>
        <p:spPr bwMode="auto">
          <a:xfrm>
            <a:off x="685800" y="3505200"/>
            <a:ext cx="7848600" cy="29542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r>
              <a:rPr lang="en-US" sz="3200" b="1" dirty="0">
                <a:solidFill>
                  <a:srgbClr val="22A700"/>
                </a:solidFill>
              </a:rPr>
              <a:t>Signals</a:t>
            </a:r>
            <a:endParaRPr lang="en-US" sz="3200" b="1" dirty="0">
              <a:solidFill>
                <a:srgbClr val="000000"/>
              </a:solidFill>
            </a:endParaRPr>
          </a:p>
          <a:p>
            <a:pPr marL="685800" lvl="1" indent="-190500">
              <a:lnSpc>
                <a:spcPct val="85000"/>
              </a:lnSpc>
              <a:spcBef>
                <a:spcPct val="40000"/>
              </a:spcBef>
              <a:buSzPct val="100000"/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ea typeface="ＭＳ Ｐゴシック" charset="-128"/>
              </a:rPr>
              <a:t>When </a:t>
            </a:r>
            <a:r>
              <a:rPr lang="en-US" sz="2800" b="1" dirty="0">
                <a:solidFill>
                  <a:srgbClr val="800080"/>
                </a:solidFill>
                <a:ea typeface="ＭＳ Ｐゴシック" charset="-128"/>
              </a:rPr>
              <a:t>digital</a:t>
            </a:r>
            <a:r>
              <a:rPr lang="en-US" sz="2800" b="1" dirty="0" smtClean="0">
                <a:solidFill>
                  <a:srgbClr val="000000"/>
                </a:solidFill>
                <a:ea typeface="ＭＳ Ｐゴシック" charset="-128"/>
              </a:rPr>
              <a:t> is </a:t>
            </a:r>
            <a:r>
              <a:rPr lang="en-US" sz="2800" b="1" dirty="0">
                <a:solidFill>
                  <a:srgbClr val="000000"/>
                </a:solidFill>
                <a:ea typeface="ＭＳ Ｐゴシック" charset="-128"/>
              </a:rPr>
              <a:t>only treated as 1 or 0</a:t>
            </a:r>
          </a:p>
          <a:p>
            <a:pPr marL="685800" lvl="1" indent="-190500">
              <a:lnSpc>
                <a:spcPct val="85000"/>
              </a:lnSpc>
              <a:spcBef>
                <a:spcPct val="40000"/>
              </a:spcBef>
              <a:buSzPct val="100000"/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ea typeface="ＭＳ Ｐゴシック" charset="-128"/>
              </a:rPr>
              <a:t>Is transmitted over wires continuously</a:t>
            </a:r>
          </a:p>
          <a:p>
            <a:pPr marL="685800" lvl="1" indent="-190500">
              <a:lnSpc>
                <a:spcPct val="85000"/>
              </a:lnSpc>
              <a:spcBef>
                <a:spcPct val="40000"/>
              </a:spcBef>
              <a:buSzPct val="100000"/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ea typeface="ＭＳ Ｐゴシック" charset="-128"/>
              </a:rPr>
              <a:t>Transmission is effectively instant</a:t>
            </a:r>
          </a:p>
          <a:p>
            <a:pPr marL="1257300" lvl="2" indent="-342900">
              <a:lnSpc>
                <a:spcPct val="85000"/>
              </a:lnSpc>
              <a:spcBef>
                <a:spcPct val="40000"/>
              </a:spcBef>
              <a:buSzPct val="100000"/>
              <a:buFontTx/>
              <a:buChar char="-"/>
            </a:pPr>
            <a:r>
              <a:rPr lang="en-US" sz="2400" b="1" dirty="0">
                <a:solidFill>
                  <a:srgbClr val="000000"/>
                </a:solidFill>
                <a:ea typeface="ＭＳ Ｐゴシック" charset="-128"/>
              </a:rPr>
              <a:t>Implies that any wire only contains 1 value at a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4711700" cy="474663"/>
          </a:xfrm>
        </p:spPr>
        <p:txBody>
          <a:bodyPr/>
          <a:lstStyle/>
          <a:p>
            <a:r>
              <a:rPr lang="en-US"/>
              <a:t>Signals and Waveforms</a:t>
            </a:r>
          </a:p>
        </p:txBody>
      </p:sp>
      <p:pic>
        <p:nvPicPr>
          <p:cNvPr id="24115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70" r="4587" b="5209"/>
          <a:stretch>
            <a:fillRect/>
          </a:stretch>
        </p:blipFill>
        <p:spPr>
          <a:xfrm>
            <a:off x="381000" y="822325"/>
            <a:ext cx="8305800" cy="5730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6788150" cy="474663"/>
          </a:xfrm>
        </p:spPr>
        <p:txBody>
          <a:bodyPr/>
          <a:lstStyle/>
          <a:p>
            <a:r>
              <a:rPr lang="en-US"/>
              <a:t>Signals and Waveforms: Grouping</a:t>
            </a:r>
          </a:p>
        </p:txBody>
      </p:sp>
      <p:pic>
        <p:nvPicPr>
          <p:cNvPr id="24135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655" r="6195" b="9038"/>
          <a:stretch>
            <a:fillRect/>
          </a:stretch>
        </p:blipFill>
        <p:spPr>
          <a:xfrm>
            <a:off x="152400" y="846138"/>
            <a:ext cx="8839200" cy="53260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443788" cy="474663"/>
          </a:xfrm>
        </p:spPr>
        <p:txBody>
          <a:bodyPr/>
          <a:lstStyle/>
          <a:p>
            <a:r>
              <a:rPr lang="en-US"/>
              <a:t>Signals and Waveforms: Circuit Delay</a:t>
            </a:r>
          </a:p>
        </p:txBody>
      </p:sp>
      <p:pic>
        <p:nvPicPr>
          <p:cNvPr id="22712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7059" t="3917" r="7059" b="2068"/>
          <a:stretch>
            <a:fillRect/>
          </a:stretch>
        </p:blipFill>
        <p:spPr>
          <a:xfrm>
            <a:off x="1676400" y="762000"/>
            <a:ext cx="5943600" cy="5862638"/>
          </a:xfrm>
        </p:spPr>
      </p:pic>
      <p:sp>
        <p:nvSpPr>
          <p:cNvPr id="2271236" name="Rectangle 4"/>
          <p:cNvSpPr>
            <a:spLocks noChangeArrowheads="1"/>
          </p:cNvSpPr>
          <p:nvPr/>
        </p:nvSpPr>
        <p:spPr bwMode="auto">
          <a:xfrm>
            <a:off x="2590800" y="3429000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63DE8"/>
                </a:solidFill>
              </a:rPr>
              <a:t>2</a:t>
            </a:r>
          </a:p>
        </p:txBody>
      </p:sp>
      <p:sp>
        <p:nvSpPr>
          <p:cNvPr id="2271237" name="Rectangle 5"/>
          <p:cNvSpPr>
            <a:spLocks noChangeArrowheads="1"/>
          </p:cNvSpPr>
          <p:nvPr/>
        </p:nvSpPr>
        <p:spPr bwMode="auto">
          <a:xfrm>
            <a:off x="2590800" y="4267200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C0128"/>
                </a:solidFill>
              </a:rPr>
              <a:t>3</a:t>
            </a:r>
          </a:p>
        </p:txBody>
      </p:sp>
      <p:sp>
        <p:nvSpPr>
          <p:cNvPr id="2271238" name="Rectangle 6"/>
          <p:cNvSpPr>
            <a:spLocks noChangeArrowheads="1"/>
          </p:cNvSpPr>
          <p:nvPr/>
        </p:nvSpPr>
        <p:spPr bwMode="auto">
          <a:xfrm>
            <a:off x="3352800" y="3429000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63DE8"/>
                </a:solidFill>
              </a:rPr>
              <a:t>3</a:t>
            </a:r>
          </a:p>
        </p:txBody>
      </p:sp>
      <p:sp>
        <p:nvSpPr>
          <p:cNvPr id="2271239" name="Rectangle 7"/>
          <p:cNvSpPr>
            <a:spLocks noChangeArrowheads="1"/>
          </p:cNvSpPr>
          <p:nvPr/>
        </p:nvSpPr>
        <p:spPr bwMode="auto">
          <a:xfrm>
            <a:off x="4114800" y="3429000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63DE8"/>
                </a:solidFill>
              </a:rPr>
              <a:t>4</a:t>
            </a:r>
          </a:p>
        </p:txBody>
      </p:sp>
      <p:sp>
        <p:nvSpPr>
          <p:cNvPr id="2271240" name="Rectangle 8"/>
          <p:cNvSpPr>
            <a:spLocks noChangeArrowheads="1"/>
          </p:cNvSpPr>
          <p:nvPr/>
        </p:nvSpPr>
        <p:spPr bwMode="auto">
          <a:xfrm>
            <a:off x="4800600" y="3429000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63DE8"/>
                </a:solidFill>
              </a:rPr>
              <a:t>5</a:t>
            </a:r>
          </a:p>
        </p:txBody>
      </p:sp>
      <p:sp>
        <p:nvSpPr>
          <p:cNvPr id="2271241" name="Rectangle 9"/>
          <p:cNvSpPr>
            <a:spLocks noChangeArrowheads="1"/>
          </p:cNvSpPr>
          <p:nvPr/>
        </p:nvSpPr>
        <p:spPr bwMode="auto">
          <a:xfrm>
            <a:off x="3276600" y="4267200"/>
            <a:ext cx="44142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C0128"/>
                </a:solidFill>
              </a:rPr>
              <a:t>10</a:t>
            </a:r>
          </a:p>
        </p:txBody>
      </p:sp>
      <p:sp>
        <p:nvSpPr>
          <p:cNvPr id="2271242" name="Rectangle 10"/>
          <p:cNvSpPr>
            <a:spLocks noChangeArrowheads="1"/>
          </p:cNvSpPr>
          <p:nvPr/>
        </p:nvSpPr>
        <p:spPr bwMode="auto">
          <a:xfrm>
            <a:off x="4114800" y="4267200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C0128"/>
                </a:solidFill>
              </a:rPr>
              <a:t>0</a:t>
            </a:r>
          </a:p>
        </p:txBody>
      </p:sp>
      <p:sp>
        <p:nvSpPr>
          <p:cNvPr id="2271243" name="Rectangle 11"/>
          <p:cNvSpPr>
            <a:spLocks noChangeArrowheads="1"/>
          </p:cNvSpPr>
          <p:nvPr/>
        </p:nvSpPr>
        <p:spPr bwMode="auto">
          <a:xfrm>
            <a:off x="4800600" y="4267200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C0128"/>
                </a:solidFill>
              </a:rPr>
              <a:t>1</a:t>
            </a:r>
          </a:p>
        </p:txBody>
      </p:sp>
      <p:sp>
        <p:nvSpPr>
          <p:cNvPr id="2271244" name="Rectangle 12"/>
          <p:cNvSpPr>
            <a:spLocks noChangeArrowheads="1"/>
          </p:cNvSpPr>
          <p:nvPr/>
        </p:nvSpPr>
        <p:spPr bwMode="auto">
          <a:xfrm>
            <a:off x="2590800" y="51196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800080"/>
                </a:solidFill>
              </a:rPr>
              <a:t>5</a:t>
            </a:r>
          </a:p>
        </p:txBody>
      </p:sp>
      <p:sp>
        <p:nvSpPr>
          <p:cNvPr id="2271245" name="Rectangle 13"/>
          <p:cNvSpPr>
            <a:spLocks noChangeArrowheads="1"/>
          </p:cNvSpPr>
          <p:nvPr/>
        </p:nvSpPr>
        <p:spPr bwMode="auto">
          <a:xfrm>
            <a:off x="3429000" y="5105400"/>
            <a:ext cx="44142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800080"/>
                </a:solidFill>
              </a:rPr>
              <a:t>13</a:t>
            </a:r>
          </a:p>
        </p:txBody>
      </p:sp>
      <p:sp>
        <p:nvSpPr>
          <p:cNvPr id="2271246" name="Rectangle 14"/>
          <p:cNvSpPr>
            <a:spLocks noChangeArrowheads="1"/>
          </p:cNvSpPr>
          <p:nvPr/>
        </p:nvSpPr>
        <p:spPr bwMode="auto">
          <a:xfrm>
            <a:off x="4267200" y="51196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800080"/>
                </a:solidFill>
              </a:rPr>
              <a:t>4</a:t>
            </a:r>
          </a:p>
        </p:txBody>
      </p:sp>
      <p:sp>
        <p:nvSpPr>
          <p:cNvPr id="2271247" name="Rectangle 15"/>
          <p:cNvSpPr>
            <a:spLocks noChangeArrowheads="1"/>
          </p:cNvSpPr>
          <p:nvPr/>
        </p:nvSpPr>
        <p:spPr bwMode="auto">
          <a:xfrm>
            <a:off x="5105400" y="5105400"/>
            <a:ext cx="31304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800080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5884863" cy="474663"/>
          </a:xfrm>
        </p:spPr>
        <p:txBody>
          <a:bodyPr/>
          <a:lstStyle/>
          <a:p>
            <a:r>
              <a:rPr lang="en-US"/>
              <a:t>Sample Debugging Waveform</a:t>
            </a:r>
          </a:p>
        </p:txBody>
      </p:sp>
      <p:pic>
        <p:nvPicPr>
          <p:cNvPr id="2349060" name="Picture 4" descr="modelsi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838200"/>
            <a:ext cx="7848600" cy="5702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0063" y="2214563"/>
            <a:ext cx="1023937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8100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en-US" sz="4000">
                <a:latin typeface="Calibri" charset="0"/>
                <a:ea typeface="ＭＳ Ｐゴシック" charset="0"/>
                <a:cs typeface="ＭＳ Ｐゴシック" charset="0"/>
              </a:rPr>
              <a:t>New-School Machine Structures</a:t>
            </a:r>
            <a:br>
              <a:rPr lang="en-US" sz="400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4000">
                <a:latin typeface="Calibri" charset="0"/>
                <a:ea typeface="ＭＳ Ｐゴシック" charset="0"/>
                <a:cs typeface="ＭＳ Ｐゴシック" charset="0"/>
              </a:rPr>
              <a:t>(It</a:t>
            </a:r>
            <a:r>
              <a:rPr lang="ja-JP" altLang="en-US" sz="4000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4000">
                <a:latin typeface="Calibri" charset="0"/>
                <a:ea typeface="ＭＳ Ｐゴシック" charset="0"/>
                <a:cs typeface="ＭＳ Ｐゴシック" charset="0"/>
              </a:rPr>
              <a:t>s a bit more complicated!)</a:t>
            </a:r>
          </a:p>
        </p:txBody>
      </p:sp>
      <p:sp>
        <p:nvSpPr>
          <p:cNvPr id="18437" name="Content Placeholder 42"/>
          <p:cNvSpPr>
            <a:spLocks noGrp="1"/>
          </p:cNvSpPr>
          <p:nvPr>
            <p:ph sz="half" idx="1"/>
          </p:nvPr>
        </p:nvSpPr>
        <p:spPr>
          <a:xfrm>
            <a:off x="0" y="1387475"/>
            <a:ext cx="342265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Parallel Requests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en-US" sz="1800">
                <a:latin typeface="Calibri" charset="0"/>
                <a:ea typeface="ＭＳ Ｐゴシック" charset="0"/>
              </a:rPr>
              <a:t>Assigned to computer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en-US" sz="1800">
                <a:latin typeface="Calibri" charset="0"/>
                <a:ea typeface="ＭＳ Ｐゴシック" charset="0"/>
              </a:rPr>
              <a:t>e.g., Search </a:t>
            </a:r>
            <a:r>
              <a:rPr lang="ja-JP" altLang="en-US" sz="1800">
                <a:latin typeface="Calibri" charset="0"/>
                <a:ea typeface="ＭＳ Ｐゴシック" charset="0"/>
              </a:rPr>
              <a:t>“</a:t>
            </a:r>
            <a:r>
              <a:rPr lang="en-US" sz="1800">
                <a:latin typeface="Calibri" charset="0"/>
                <a:ea typeface="ＭＳ Ｐゴシック" charset="0"/>
              </a:rPr>
              <a:t>Garcia</a:t>
            </a:r>
            <a:r>
              <a:rPr lang="ja-JP" altLang="en-US" sz="1800">
                <a:latin typeface="Calibri" charset="0"/>
                <a:ea typeface="ＭＳ Ｐゴシック" charset="0"/>
              </a:rPr>
              <a:t>”</a:t>
            </a:r>
            <a:endParaRPr lang="en-US" sz="1800">
              <a:latin typeface="Calibri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Parallel Threads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en-US" sz="1800">
                <a:latin typeface="Calibri" charset="0"/>
                <a:ea typeface="ＭＳ Ｐゴシック" charset="0"/>
              </a:rPr>
              <a:t>Assigned to core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en-US" sz="1800">
                <a:latin typeface="Calibri" charset="0"/>
                <a:ea typeface="ＭＳ Ｐゴシック" charset="0"/>
              </a:rPr>
              <a:t>e.g., Lookup, Ads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Parallel Instructions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en-US" sz="1800">
                <a:latin typeface="Calibri" charset="0"/>
                <a:ea typeface="ＭＳ Ｐゴシック" charset="0"/>
              </a:rPr>
              <a:t>&gt;1 instruction @ one time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en-US" sz="1800">
                <a:latin typeface="Calibri" charset="0"/>
                <a:ea typeface="ＭＳ Ｐゴシック" charset="0"/>
              </a:rPr>
              <a:t>e.g., 5 pipelined instructions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Parallel Data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en-US" sz="1800">
                <a:latin typeface="Calibri" charset="0"/>
                <a:ea typeface="ＭＳ Ｐゴシック" charset="0"/>
              </a:rPr>
              <a:t>&gt;1 data item @ one time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en-US" sz="1800">
                <a:latin typeface="Calibri" charset="0"/>
                <a:ea typeface="ＭＳ Ｐゴシック" charset="0"/>
              </a:rPr>
              <a:t>e.g., Add of 4 pairs of words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Hardware descriptions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en-US" sz="1800">
                <a:latin typeface="Calibri" charset="0"/>
                <a:ea typeface="ＭＳ Ｐゴシック" charset="0"/>
              </a:rPr>
              <a:t>All gates @ one time</a:t>
            </a:r>
          </a:p>
        </p:txBody>
      </p:sp>
      <p:sp>
        <p:nvSpPr>
          <p:cNvPr id="18441" name="TextBox 96"/>
          <p:cNvSpPr txBox="1">
            <a:spLocks noChangeArrowheads="1"/>
          </p:cNvSpPr>
          <p:nvPr/>
        </p:nvSpPr>
        <p:spPr bwMode="auto">
          <a:xfrm>
            <a:off x="8170863" y="1665288"/>
            <a:ext cx="78740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457200" eaLnBrk="1" hangingPunct="1">
              <a:lnSpc>
                <a:spcPct val="80000"/>
              </a:lnSpc>
            </a:pPr>
            <a:r>
              <a:rPr lang="en-US" sz="1800" smtClean="0">
                <a:solidFill>
                  <a:prstClr val="black"/>
                </a:solidFill>
              </a:rPr>
              <a:t>Smart</a:t>
            </a:r>
            <a:br>
              <a:rPr lang="en-US" sz="1800" smtClean="0">
                <a:solidFill>
                  <a:prstClr val="black"/>
                </a:solidFill>
              </a:rPr>
            </a:br>
            <a:r>
              <a:rPr lang="en-US" sz="1800" smtClean="0">
                <a:solidFill>
                  <a:prstClr val="black"/>
                </a:solidFill>
              </a:rPr>
              <a:t>Phone</a:t>
            </a:r>
          </a:p>
        </p:txBody>
      </p:sp>
      <p:sp>
        <p:nvSpPr>
          <p:cNvPr id="18442" name="TextBox 117"/>
          <p:cNvSpPr txBox="1">
            <a:spLocks noChangeArrowheads="1"/>
          </p:cNvSpPr>
          <p:nvPr/>
        </p:nvSpPr>
        <p:spPr bwMode="auto">
          <a:xfrm>
            <a:off x="3916363" y="1665288"/>
            <a:ext cx="1304925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457200" eaLnBrk="1" hangingPunct="1">
              <a:lnSpc>
                <a:spcPct val="80000"/>
              </a:lnSpc>
            </a:pPr>
            <a:r>
              <a:rPr lang="en-US" sz="1800" smtClean="0">
                <a:solidFill>
                  <a:prstClr val="black"/>
                </a:solidFill>
              </a:rPr>
              <a:t>Warehouse Scale Computer</a:t>
            </a:r>
          </a:p>
        </p:txBody>
      </p:sp>
      <p:cxnSp>
        <p:nvCxnSpPr>
          <p:cNvPr id="168" name="Straight Connector 167"/>
          <p:cNvCxnSpPr/>
          <p:nvPr/>
        </p:nvCxnSpPr>
        <p:spPr>
          <a:xfrm rot="5400000">
            <a:off x="736600" y="3833813"/>
            <a:ext cx="5249863" cy="1587"/>
          </a:xfrm>
          <a:prstGeom prst="line">
            <a:avLst/>
          </a:prstGeom>
          <a:ln w="152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44" name="TextBox 168"/>
          <p:cNvSpPr txBox="1">
            <a:spLocks noChangeArrowheads="1"/>
          </p:cNvSpPr>
          <p:nvPr/>
        </p:nvSpPr>
        <p:spPr bwMode="auto">
          <a:xfrm>
            <a:off x="1870075" y="1063625"/>
            <a:ext cx="31765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en-US" i="1" smtClean="0">
                <a:solidFill>
                  <a:prstClr val="black"/>
                </a:solidFill>
              </a:rPr>
              <a:t>Software        Hardware</a:t>
            </a:r>
          </a:p>
        </p:txBody>
      </p:sp>
      <p:sp>
        <p:nvSpPr>
          <p:cNvPr id="18445" name="TextBox 170"/>
          <p:cNvSpPr txBox="1">
            <a:spLocks noChangeArrowheads="1"/>
          </p:cNvSpPr>
          <p:nvPr/>
        </p:nvSpPr>
        <p:spPr bwMode="auto">
          <a:xfrm>
            <a:off x="2560638" y="2274888"/>
            <a:ext cx="1619250" cy="1206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200" eaLnBrk="1" hangingPunct="1">
              <a:lnSpc>
                <a:spcPct val="90000"/>
              </a:lnSpc>
            </a:pPr>
            <a:r>
              <a:rPr lang="en-US" sz="2000" i="1" smtClean="0">
                <a:solidFill>
                  <a:prstClr val="black"/>
                </a:solidFill>
              </a:rPr>
              <a:t>Harness</a:t>
            </a:r>
            <a:br>
              <a:rPr lang="en-US" sz="2000" i="1" smtClean="0">
                <a:solidFill>
                  <a:prstClr val="black"/>
                </a:solidFill>
              </a:rPr>
            </a:br>
            <a:r>
              <a:rPr lang="en-US" sz="2000" i="1" smtClean="0">
                <a:solidFill>
                  <a:prstClr val="black"/>
                </a:solidFill>
              </a:rPr>
              <a:t>Parallelism &amp;</a:t>
            </a:r>
          </a:p>
          <a:p>
            <a:pPr algn="ctr" defTabSz="457200" eaLnBrk="1" hangingPunct="1">
              <a:lnSpc>
                <a:spcPct val="90000"/>
              </a:lnSpc>
            </a:pPr>
            <a:r>
              <a:rPr lang="en-US" sz="2000" i="1" smtClean="0">
                <a:solidFill>
                  <a:prstClr val="black"/>
                </a:solidFill>
              </a:rPr>
              <a:t>Achieve High</a:t>
            </a:r>
            <a:br>
              <a:rPr lang="en-US" sz="2000" i="1" smtClean="0">
                <a:solidFill>
                  <a:prstClr val="black"/>
                </a:solidFill>
              </a:rPr>
            </a:br>
            <a:r>
              <a:rPr lang="en-US" sz="2000" i="1" smtClean="0">
                <a:solidFill>
                  <a:prstClr val="black"/>
                </a:solidFill>
              </a:rPr>
              <a:t>Performance</a:t>
            </a:r>
          </a:p>
        </p:txBody>
      </p:sp>
      <p:grpSp>
        <p:nvGrpSpPr>
          <p:cNvPr id="18446" name="Group 50"/>
          <p:cNvGrpSpPr>
            <a:grpSpLocks/>
          </p:cNvGrpSpPr>
          <p:nvPr/>
        </p:nvGrpSpPr>
        <p:grpSpPr bwMode="auto">
          <a:xfrm>
            <a:off x="5830889" y="5537200"/>
            <a:ext cx="3190823" cy="1289050"/>
            <a:chOff x="5831288" y="5537200"/>
            <a:chExt cx="3190182" cy="1289820"/>
          </a:xfrm>
        </p:grpSpPr>
        <p:sp>
          <p:nvSpPr>
            <p:cNvPr id="18490" name="TextBox 165"/>
            <p:cNvSpPr txBox="1">
              <a:spLocks noChangeArrowheads="1"/>
            </p:cNvSpPr>
            <p:nvPr/>
          </p:nvSpPr>
          <p:spPr bwMode="auto">
            <a:xfrm>
              <a:off x="7772410" y="5985754"/>
              <a:ext cx="12490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457200" eaLnBrk="1" hangingPunct="1"/>
              <a:r>
                <a:rPr lang="en-US" sz="1800" dirty="0" smtClean="0">
                  <a:solidFill>
                    <a:prstClr val="black"/>
                  </a:solidFill>
                </a:rPr>
                <a:t>Logic Gates</a:t>
              </a:r>
            </a:p>
          </p:txBody>
        </p:sp>
        <p:cxnSp>
          <p:nvCxnSpPr>
            <p:cNvPr id="172" name="Straight Connector 171"/>
            <p:cNvCxnSpPr>
              <a:stCxn id="104" idx="2"/>
              <a:endCxn id="177" idx="3"/>
            </p:cNvCxnSpPr>
            <p:nvPr/>
          </p:nvCxnSpPr>
          <p:spPr>
            <a:xfrm flipH="1">
              <a:off x="7920018" y="5537200"/>
              <a:ext cx="55551" cy="581372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104" idx="1"/>
              <a:endCxn id="177" idx="0"/>
            </p:cNvCxnSpPr>
            <p:nvPr/>
          </p:nvCxnSpPr>
          <p:spPr>
            <a:xfrm flipH="1">
              <a:off x="6543932" y="5537200"/>
              <a:ext cx="955483" cy="581372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493" name="Group 177"/>
            <p:cNvGrpSpPr>
              <a:grpSpLocks/>
            </p:cNvGrpSpPr>
            <p:nvPr/>
          </p:nvGrpSpPr>
          <p:grpSpPr bwMode="auto">
            <a:xfrm>
              <a:off x="5831288" y="6109003"/>
              <a:ext cx="2089150" cy="718017"/>
              <a:chOff x="5831288" y="6139983"/>
              <a:chExt cx="2089150" cy="718017"/>
            </a:xfrm>
          </p:grpSpPr>
          <p:graphicFrame>
            <p:nvGraphicFramePr>
              <p:cNvPr id="18434" name="Object 2"/>
              <p:cNvGraphicFramePr>
                <a:graphicFrameLocks noChangeAspect="1"/>
              </p:cNvGraphicFramePr>
              <p:nvPr/>
            </p:nvGraphicFramePr>
            <p:xfrm>
              <a:off x="6560469" y="6139983"/>
              <a:ext cx="1044389" cy="718017"/>
            </p:xfrm>
            <a:graphic>
              <a:graphicData uri="http://schemas.openxmlformats.org/presentationml/2006/ole">
                <p:oleObj spid="_x0000_s14349" name="Image" r:id="rId5" imgW="3492063" imgH="2400000" progId="">
                  <p:embed/>
                </p:oleObj>
              </a:graphicData>
            </a:graphic>
          </p:graphicFrame>
          <p:sp>
            <p:nvSpPr>
              <p:cNvPr id="177" name="Freeform 176"/>
              <p:cNvSpPr/>
              <p:nvPr/>
            </p:nvSpPr>
            <p:spPr>
              <a:xfrm>
                <a:off x="5831288" y="6149552"/>
                <a:ext cx="2088730" cy="708448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hangingPunct="1">
                  <a:lnSpc>
                    <a:spcPct val="90000"/>
                  </a:lnSpc>
                </a:pPr>
                <a:r>
                  <a:rPr lang="en-US" sz="1800" smtClean="0">
                    <a:solidFill>
                      <a:srgbClr val="000000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    </a:t>
                </a:r>
              </a:p>
            </p:txBody>
          </p:sp>
        </p:grpSp>
      </p:grpSp>
      <p:pic>
        <p:nvPicPr>
          <p:cNvPr id="18447" name="Picture 116" descr="cern-rack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3663" y="1335088"/>
            <a:ext cx="2859087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48" name="Group 55"/>
          <p:cNvGrpSpPr>
            <a:grpSpLocks/>
          </p:cNvGrpSpPr>
          <p:nvPr/>
        </p:nvGrpSpPr>
        <p:grpSpPr bwMode="auto">
          <a:xfrm>
            <a:off x="3441700" y="2979738"/>
            <a:ext cx="5143500" cy="1625600"/>
            <a:chOff x="3442017" y="2980266"/>
            <a:chExt cx="5143176" cy="1625601"/>
          </a:xfrm>
        </p:grpSpPr>
        <p:grpSp>
          <p:nvGrpSpPr>
            <p:cNvPr id="18478" name="Group 53"/>
            <p:cNvGrpSpPr>
              <a:grpSpLocks/>
            </p:cNvGrpSpPr>
            <p:nvPr/>
          </p:nvGrpSpPr>
          <p:grpSpPr bwMode="auto">
            <a:xfrm>
              <a:off x="3442017" y="2980266"/>
              <a:ext cx="5143176" cy="1625601"/>
              <a:chOff x="3442017" y="2980266"/>
              <a:chExt cx="5143176" cy="1625601"/>
            </a:xfrm>
          </p:grpSpPr>
          <p:pic>
            <p:nvPicPr>
              <p:cNvPr id="18480" name="Picture 5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42017" y="3451864"/>
                <a:ext cx="1792390" cy="856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35" name="Straight Connector 134"/>
              <p:cNvCxnSpPr>
                <a:endCxn id="98" idx="1"/>
              </p:cNvCxnSpPr>
              <p:nvPr/>
            </p:nvCxnSpPr>
            <p:spPr>
              <a:xfrm rot="10800000" flipV="1">
                <a:off x="5432617" y="2980266"/>
                <a:ext cx="1730266" cy="388937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>
                <a:endCxn id="98" idx="0"/>
              </p:cNvCxnSpPr>
              <p:nvPr/>
            </p:nvCxnSpPr>
            <p:spPr>
              <a:xfrm>
                <a:off x="7500999" y="2980266"/>
                <a:ext cx="1084194" cy="388937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483" name="Group 144"/>
              <p:cNvGrpSpPr>
                <a:grpSpLocks/>
              </p:cNvGrpSpPr>
              <p:nvPr/>
            </p:nvGrpSpPr>
            <p:grpSpPr bwMode="auto">
              <a:xfrm>
                <a:off x="3894659" y="3369744"/>
                <a:ext cx="4690534" cy="1236123"/>
                <a:chOff x="3539066" y="3369744"/>
                <a:chExt cx="4690534" cy="1236123"/>
              </a:xfrm>
            </p:grpSpPr>
            <p:sp>
              <p:nvSpPr>
                <p:cNvPr id="98" name="Freeform 97"/>
                <p:cNvSpPr/>
                <p:nvPr/>
              </p:nvSpPr>
              <p:spPr>
                <a:xfrm>
                  <a:off x="3538833" y="3369203"/>
                  <a:ext cx="4690767" cy="1236664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 eaLnBrk="1" hangingPunct="1">
                    <a:defRPr/>
                  </a:pPr>
                  <a:endParaRPr lang="en-US" sz="18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32" name="Freeform 131"/>
                <p:cNvSpPr/>
                <p:nvPr/>
              </p:nvSpPr>
              <p:spPr>
                <a:xfrm>
                  <a:off x="4757956" y="3453341"/>
                  <a:ext cx="1185787" cy="315912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 eaLnBrk="1" hangingPunct="1"/>
                  <a:r>
                    <a:rPr lang="en-US" sz="1800" smtClean="0">
                      <a:solidFill>
                        <a:prstClr val="black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rPr>
                    <a:t>Core</a:t>
                  </a:r>
                </a:p>
              </p:txBody>
            </p:sp>
            <p:sp>
              <p:nvSpPr>
                <p:cNvPr id="133" name="Freeform 132"/>
                <p:cNvSpPr/>
                <p:nvPr/>
              </p:nvSpPr>
              <p:spPr>
                <a:xfrm>
                  <a:off x="6789829" y="3453341"/>
                  <a:ext cx="1185787" cy="315912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 eaLnBrk="1" hangingPunct="1"/>
                  <a:r>
                    <a:rPr lang="en-US" sz="1800" smtClean="0">
                      <a:solidFill>
                        <a:prstClr val="black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rPr>
                    <a:t>Core</a:t>
                  </a:r>
                </a:p>
              </p:txBody>
            </p:sp>
            <p:sp>
              <p:nvSpPr>
                <p:cNvPr id="18487" name="Rectangle 137"/>
                <p:cNvSpPr>
                  <a:spLocks noChangeArrowheads="1"/>
                </p:cNvSpPr>
                <p:nvPr/>
              </p:nvSpPr>
              <p:spPr bwMode="auto">
                <a:xfrm>
                  <a:off x="6242320" y="3413668"/>
                  <a:ext cx="344039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defTabSz="457200" eaLnBrk="1" hangingPunct="1"/>
                  <a:r>
                    <a:rPr lang="en-US" sz="1800" smtClean="0">
                      <a:solidFill>
                        <a:prstClr val="black"/>
                      </a:solidFill>
                      <a:latin typeface="Arial" charset="0"/>
                      <a:ea typeface="ＭＳ Ｐゴシック" charset="0"/>
                      <a:cs typeface="ＭＳ Ｐゴシック" charset="0"/>
                    </a:rPr>
                    <a:t>…</a:t>
                  </a:r>
                </a:p>
              </p:txBody>
            </p:sp>
            <p:sp>
              <p:nvSpPr>
                <p:cNvPr id="140" name="Freeform 139"/>
                <p:cNvSpPr/>
                <p:nvPr/>
              </p:nvSpPr>
              <p:spPr>
                <a:xfrm>
                  <a:off x="4283323" y="3808941"/>
                  <a:ext cx="3303380" cy="357187"/>
                </a:xfrm>
                <a:custGeom>
                  <a:avLst/>
                  <a:gdLst>
                    <a:gd name="connsiteX0" fmla="*/ 423334 w 3302000"/>
                    <a:gd name="connsiteY0" fmla="*/ 0 h 355600"/>
                    <a:gd name="connsiteX1" fmla="*/ 3302000 w 3302000"/>
                    <a:gd name="connsiteY1" fmla="*/ 0 h 355600"/>
                    <a:gd name="connsiteX2" fmla="*/ 2895600 w 3302000"/>
                    <a:gd name="connsiteY2" fmla="*/ 355600 h 355600"/>
                    <a:gd name="connsiteX3" fmla="*/ 0 w 3302000"/>
                    <a:gd name="connsiteY3" fmla="*/ 338666 h 355600"/>
                    <a:gd name="connsiteX4" fmla="*/ 423334 w 3302000"/>
                    <a:gd name="connsiteY4" fmla="*/ 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0" h="355600">
                      <a:moveTo>
                        <a:pt x="423334" y="0"/>
                      </a:moveTo>
                      <a:lnTo>
                        <a:pt x="3302000" y="0"/>
                      </a:lnTo>
                      <a:lnTo>
                        <a:pt x="2895600" y="355600"/>
                      </a:lnTo>
                      <a:lnTo>
                        <a:pt x="0" y="338666"/>
                      </a:lnTo>
                      <a:lnTo>
                        <a:pt x="423334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 eaLnBrk="1" hangingPunct="1"/>
                  <a:r>
                    <a:rPr lang="en-US" sz="1800" smtClean="0">
                      <a:solidFill>
                        <a:srgbClr val="000000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rPr>
                    <a:t>     Memory               (Cache)</a:t>
                  </a:r>
                </a:p>
              </p:txBody>
            </p:sp>
            <p:sp>
              <p:nvSpPr>
                <p:cNvPr id="144" name="Freeform 143"/>
                <p:cNvSpPr/>
                <p:nvPr/>
              </p:nvSpPr>
              <p:spPr>
                <a:xfrm>
                  <a:off x="3826152" y="4199467"/>
                  <a:ext cx="3303380" cy="355600"/>
                </a:xfrm>
                <a:custGeom>
                  <a:avLst/>
                  <a:gdLst>
                    <a:gd name="connsiteX0" fmla="*/ 423334 w 3302000"/>
                    <a:gd name="connsiteY0" fmla="*/ 0 h 355600"/>
                    <a:gd name="connsiteX1" fmla="*/ 3302000 w 3302000"/>
                    <a:gd name="connsiteY1" fmla="*/ 0 h 355600"/>
                    <a:gd name="connsiteX2" fmla="*/ 2895600 w 3302000"/>
                    <a:gd name="connsiteY2" fmla="*/ 355600 h 355600"/>
                    <a:gd name="connsiteX3" fmla="*/ 0 w 3302000"/>
                    <a:gd name="connsiteY3" fmla="*/ 338666 h 355600"/>
                    <a:gd name="connsiteX4" fmla="*/ 423334 w 3302000"/>
                    <a:gd name="connsiteY4" fmla="*/ 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0" h="355600">
                      <a:moveTo>
                        <a:pt x="423334" y="0"/>
                      </a:moveTo>
                      <a:lnTo>
                        <a:pt x="3302000" y="0"/>
                      </a:lnTo>
                      <a:lnTo>
                        <a:pt x="2895600" y="355600"/>
                      </a:lnTo>
                      <a:lnTo>
                        <a:pt x="0" y="338666"/>
                      </a:lnTo>
                      <a:lnTo>
                        <a:pt x="423334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 eaLnBrk="1" hangingPunct="1"/>
                  <a:r>
                    <a:rPr lang="en-US" sz="1800" smtClean="0">
                      <a:solidFill>
                        <a:srgbClr val="000000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rPr>
                    <a:t>Input/Output</a:t>
                  </a:r>
                </a:p>
              </p:txBody>
            </p:sp>
          </p:grpSp>
        </p:grpSp>
        <p:sp>
          <p:nvSpPr>
            <p:cNvPr id="18479" name="TextBox 54"/>
            <p:cNvSpPr txBox="1">
              <a:spLocks noChangeArrowheads="1"/>
            </p:cNvSpPr>
            <p:nvPr/>
          </p:nvSpPr>
          <p:spPr bwMode="auto">
            <a:xfrm>
              <a:off x="6760107" y="3049938"/>
              <a:ext cx="1126593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defTabSz="457200" eaLnBrk="1" hangingPunct="1">
                <a:lnSpc>
                  <a:spcPct val="80000"/>
                </a:lnSpc>
              </a:pPr>
              <a:r>
                <a:rPr lang="en-US" sz="1800" smtClean="0">
                  <a:solidFill>
                    <a:prstClr val="black"/>
                  </a:solidFill>
                </a:rPr>
                <a:t>Computer</a:t>
              </a:r>
            </a:p>
          </p:txBody>
        </p:sp>
      </p:grpSp>
      <p:grpSp>
        <p:nvGrpSpPr>
          <p:cNvPr id="18449" name="Group 90"/>
          <p:cNvGrpSpPr>
            <a:grpSpLocks/>
          </p:cNvGrpSpPr>
          <p:nvPr/>
        </p:nvGrpSpPr>
        <p:grpSpPr bwMode="auto">
          <a:xfrm>
            <a:off x="3365500" y="3454400"/>
            <a:ext cx="5626100" cy="2622550"/>
            <a:chOff x="3365862" y="3454411"/>
            <a:chExt cx="5625738" cy="2622539"/>
          </a:xfrm>
        </p:grpSpPr>
        <p:sp>
          <p:nvSpPr>
            <p:cNvPr id="151" name="Freeform 150"/>
            <p:cNvSpPr/>
            <p:nvPr/>
          </p:nvSpPr>
          <p:spPr>
            <a:xfrm>
              <a:off x="3970661" y="5624515"/>
              <a:ext cx="3627204" cy="342899"/>
            </a:xfrm>
            <a:custGeom>
              <a:avLst/>
              <a:gdLst>
                <a:gd name="connsiteX0" fmla="*/ 423334 w 3302000"/>
                <a:gd name="connsiteY0" fmla="*/ 0 h 355600"/>
                <a:gd name="connsiteX1" fmla="*/ 3302000 w 3302000"/>
                <a:gd name="connsiteY1" fmla="*/ 0 h 355600"/>
                <a:gd name="connsiteX2" fmla="*/ 2895600 w 3302000"/>
                <a:gd name="connsiteY2" fmla="*/ 355600 h 355600"/>
                <a:gd name="connsiteX3" fmla="*/ 0 w 3302000"/>
                <a:gd name="connsiteY3" fmla="*/ 338666 h 355600"/>
                <a:gd name="connsiteX4" fmla="*/ 423334 w 3302000"/>
                <a:gd name="connsiteY4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2000" h="355600">
                  <a:moveTo>
                    <a:pt x="423334" y="0"/>
                  </a:moveTo>
                  <a:lnTo>
                    <a:pt x="3302000" y="0"/>
                  </a:lnTo>
                  <a:lnTo>
                    <a:pt x="2895600" y="355600"/>
                  </a:lnTo>
                  <a:lnTo>
                    <a:pt x="0" y="338666"/>
                  </a:lnTo>
                  <a:lnTo>
                    <a:pt x="423334" y="0"/>
                  </a:lnTo>
                  <a:close/>
                </a:path>
              </a:pathLst>
            </a:cu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hangingPunct="1"/>
              <a:r>
                <a:rPr lang="en-US" sz="1800" smtClean="0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Main Memory</a:t>
              </a:r>
            </a:p>
          </p:txBody>
        </p:sp>
        <p:grpSp>
          <p:nvGrpSpPr>
            <p:cNvPr id="18456" name="Group 89"/>
            <p:cNvGrpSpPr>
              <a:grpSpLocks/>
            </p:cNvGrpSpPr>
            <p:nvPr/>
          </p:nvGrpSpPr>
          <p:grpSpPr bwMode="auto">
            <a:xfrm>
              <a:off x="3365862" y="3454411"/>
              <a:ext cx="5625738" cy="2622539"/>
              <a:chOff x="3365862" y="3454411"/>
              <a:chExt cx="5625738" cy="2622539"/>
            </a:xfrm>
          </p:grpSpPr>
          <p:grpSp>
            <p:nvGrpSpPr>
              <p:cNvPr id="18471" name="Group 48"/>
              <p:cNvGrpSpPr>
                <a:grpSpLocks/>
              </p:cNvGrpSpPr>
              <p:nvPr/>
            </p:nvGrpSpPr>
            <p:grpSpPr bwMode="auto">
              <a:xfrm>
                <a:off x="3365862" y="3454411"/>
                <a:ext cx="5625738" cy="2622539"/>
                <a:chOff x="3365862" y="3454411"/>
                <a:chExt cx="5454288" cy="2850775"/>
              </a:xfrm>
            </p:grpSpPr>
            <p:sp>
              <p:nvSpPr>
                <p:cNvPr id="147" name="Freeform 146"/>
                <p:cNvSpPr/>
                <p:nvPr/>
              </p:nvSpPr>
              <p:spPr>
                <a:xfrm>
                  <a:off x="3365862" y="4774534"/>
                  <a:ext cx="5454288" cy="1530652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 eaLnBrk="1" hangingPunct="1">
                    <a:defRPr/>
                  </a:pPr>
                  <a:endParaRPr lang="en-US" sz="18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cxnSp>
              <p:nvCxnSpPr>
                <p:cNvPr id="156" name="Straight Connector 155"/>
                <p:cNvCxnSpPr>
                  <a:stCxn id="133" idx="1"/>
                  <a:endCxn id="147" idx="1"/>
                </p:cNvCxnSpPr>
                <p:nvPr/>
              </p:nvCxnSpPr>
              <p:spPr>
                <a:xfrm flipH="1">
                  <a:off x="5154204" y="3454411"/>
                  <a:ext cx="2253126" cy="1320123"/>
                </a:xfrm>
                <a:prstGeom prst="line">
                  <a:avLst/>
                </a:prstGeom>
                <a:ln w="25400" cap="flat" cmpd="sng" algn="ctr">
                  <a:solidFill>
                    <a:schemeClr val="accent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>
                  <a:stCxn id="133" idx="0"/>
                  <a:endCxn id="147" idx="0"/>
                </p:cNvCxnSpPr>
                <p:nvPr/>
              </p:nvCxnSpPr>
              <p:spPr>
                <a:xfrm>
                  <a:off x="8179918" y="3454411"/>
                  <a:ext cx="640232" cy="1320123"/>
                </a:xfrm>
                <a:prstGeom prst="line">
                  <a:avLst/>
                </a:prstGeom>
                <a:ln w="25400" cap="flat" cmpd="sng" algn="ctr">
                  <a:solidFill>
                    <a:schemeClr val="accent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472" name="TextBox 161"/>
              <p:cNvSpPr txBox="1">
                <a:spLocks noChangeArrowheads="1"/>
              </p:cNvSpPr>
              <p:nvPr/>
            </p:nvSpPr>
            <p:spPr bwMode="auto">
              <a:xfrm>
                <a:off x="7515253" y="4306692"/>
                <a:ext cx="64130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defTabSz="457200" eaLnBrk="1" hangingPunct="1"/>
                <a:r>
                  <a:rPr lang="en-US" sz="1800" smtClean="0">
                    <a:solidFill>
                      <a:prstClr val="black"/>
                    </a:solidFill>
                  </a:rPr>
                  <a:t>Core</a:t>
                </a:r>
              </a:p>
            </p:txBody>
          </p:sp>
          <p:sp>
            <p:nvSpPr>
              <p:cNvPr id="163" name="Freeform 162"/>
              <p:cNvSpPr/>
              <p:nvPr/>
            </p:nvSpPr>
            <p:spPr>
              <a:xfrm>
                <a:off x="4108764" y="4718056"/>
                <a:ext cx="2704926" cy="850896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hangingPunct="1">
                  <a:lnSpc>
                    <a:spcPct val="90000"/>
                  </a:lnSpc>
                </a:pPr>
                <a:r>
                  <a:rPr lang="en-US" sz="1800" smtClean="0">
                    <a:solidFill>
                      <a:srgbClr val="000000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         Instruction Unit(s)</a:t>
                </a:r>
              </a:p>
              <a:p>
                <a:pPr algn="ctr" defTabSz="457200" eaLnBrk="1" hangingPunct="1">
                  <a:lnSpc>
                    <a:spcPct val="90000"/>
                  </a:lnSpc>
                </a:pPr>
                <a:endParaRPr lang="en-US" sz="1800" smtClean="0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  <a:p>
                <a:pPr algn="ctr" defTabSz="457200" eaLnBrk="1" hangingPunct="1">
                  <a:lnSpc>
                    <a:spcPct val="90000"/>
                  </a:lnSpc>
                </a:pPr>
                <a:endParaRPr lang="en-US" sz="1800" smtClean="0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5" name="Freeform 164"/>
              <p:cNvSpPr/>
              <p:nvPr/>
            </p:nvSpPr>
            <p:spPr>
              <a:xfrm>
                <a:off x="6439064" y="4686306"/>
                <a:ext cx="2362048" cy="488948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hangingPunct="1">
                  <a:lnSpc>
                    <a:spcPct val="90000"/>
                  </a:lnSpc>
                </a:pPr>
                <a:r>
                  <a:rPr lang="en-US" sz="1800" smtClean="0">
                    <a:solidFill>
                      <a:srgbClr val="000000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       Functional</a:t>
                </a:r>
              </a:p>
              <a:p>
                <a:pPr algn="ctr" defTabSz="457200" eaLnBrk="1" hangingPunct="1">
                  <a:lnSpc>
                    <a:spcPct val="90000"/>
                  </a:lnSpc>
                </a:pPr>
                <a:r>
                  <a:rPr lang="en-US" sz="1800" smtClean="0">
                    <a:solidFill>
                      <a:srgbClr val="000000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Unit(s)</a:t>
                </a:r>
              </a:p>
            </p:txBody>
          </p:sp>
        </p:grpSp>
        <p:pic>
          <p:nvPicPr>
            <p:cNvPr id="18457" name="Picture 56" descr="600px-Pipeline_5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5262" y="4921249"/>
              <a:ext cx="908064" cy="654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458" name="Group 88"/>
            <p:cNvGrpSpPr>
              <a:grpSpLocks/>
            </p:cNvGrpSpPr>
            <p:nvPr/>
          </p:nvGrpSpPr>
          <p:grpSpPr bwMode="auto">
            <a:xfrm>
              <a:off x="6108909" y="5194300"/>
              <a:ext cx="2127517" cy="361950"/>
              <a:chOff x="6108909" y="5194300"/>
              <a:chExt cx="2127517" cy="361950"/>
            </a:xfrm>
          </p:grpSpPr>
          <p:grpSp>
            <p:nvGrpSpPr>
              <p:cNvPr id="18459" name="Group 68"/>
              <p:cNvGrpSpPr>
                <a:grpSpLocks/>
              </p:cNvGrpSpPr>
              <p:nvPr/>
            </p:nvGrpSpPr>
            <p:grpSpPr bwMode="auto">
              <a:xfrm>
                <a:off x="7499559" y="5194300"/>
                <a:ext cx="736867" cy="342900"/>
                <a:chOff x="7499559" y="5194300"/>
                <a:chExt cx="736867" cy="342900"/>
              </a:xfrm>
            </p:grpSpPr>
            <p:sp>
              <p:nvSpPr>
                <p:cNvPr id="18469" name="TextBox 113"/>
                <p:cNvSpPr txBox="1">
                  <a:spLocks noChangeArrowheads="1"/>
                </p:cNvSpPr>
                <p:nvPr/>
              </p:nvSpPr>
              <p:spPr bwMode="auto"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defTabSz="457200" eaLnBrk="1" hangingPunct="1"/>
                  <a:r>
                    <a:rPr lang="en-US" sz="1400" smtClean="0">
                      <a:solidFill>
                        <a:prstClr val="black"/>
                      </a:solidFill>
                    </a:rPr>
                    <a:t>A</a:t>
                  </a:r>
                  <a:r>
                    <a:rPr lang="en-US" sz="1400" baseline="-25000" smtClean="0">
                      <a:solidFill>
                        <a:prstClr val="black"/>
                      </a:solidFill>
                    </a:rPr>
                    <a:t>3</a:t>
                  </a:r>
                  <a:r>
                    <a:rPr lang="en-US" sz="1400" smtClean="0">
                      <a:solidFill>
                        <a:prstClr val="black"/>
                      </a:solidFill>
                    </a:rPr>
                    <a:t>+B</a:t>
                  </a:r>
                  <a:r>
                    <a:rPr lang="en-US" sz="1400" baseline="-25000" smtClean="0">
                      <a:solidFill>
                        <a:prstClr val="black"/>
                      </a:solidFill>
                    </a:rPr>
                    <a:t>3</a:t>
                  </a:r>
                  <a:endParaRPr lang="en-US" sz="140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Freeform 103"/>
                <p:cNvSpPr/>
                <p:nvPr/>
              </p:nvSpPr>
              <p:spPr>
                <a:xfrm>
                  <a:off x="7499445" y="5194304"/>
                  <a:ext cx="666707" cy="342898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 eaLnBrk="1" hangingPunct="1">
                    <a:lnSpc>
                      <a:spcPct val="90000"/>
                    </a:lnSpc>
                    <a:defRPr/>
                  </a:pPr>
                  <a:endParaRPr lang="en-US" sz="1800" dirty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8460" name="Group 79"/>
              <p:cNvGrpSpPr>
                <a:grpSpLocks/>
              </p:cNvGrpSpPr>
              <p:nvPr/>
            </p:nvGrpSpPr>
            <p:grpSpPr bwMode="auto">
              <a:xfrm>
                <a:off x="7036009" y="5200650"/>
                <a:ext cx="736867" cy="342900"/>
                <a:chOff x="7499559" y="5194300"/>
                <a:chExt cx="736867" cy="342900"/>
              </a:xfrm>
            </p:grpSpPr>
            <p:sp>
              <p:nvSpPr>
                <p:cNvPr id="18467" name="TextBox 80"/>
                <p:cNvSpPr txBox="1">
                  <a:spLocks noChangeArrowheads="1"/>
                </p:cNvSpPr>
                <p:nvPr/>
              </p:nvSpPr>
              <p:spPr bwMode="auto"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defTabSz="457200" eaLnBrk="1" hangingPunct="1"/>
                  <a:r>
                    <a:rPr lang="en-US" sz="1400" smtClean="0">
                      <a:solidFill>
                        <a:prstClr val="black"/>
                      </a:solidFill>
                    </a:rPr>
                    <a:t>A</a:t>
                  </a:r>
                  <a:r>
                    <a:rPr lang="en-US" sz="1400" baseline="-25000" smtClean="0">
                      <a:solidFill>
                        <a:prstClr val="black"/>
                      </a:solidFill>
                    </a:rPr>
                    <a:t>2</a:t>
                  </a:r>
                  <a:r>
                    <a:rPr lang="en-US" sz="1400" smtClean="0">
                      <a:solidFill>
                        <a:prstClr val="black"/>
                      </a:solidFill>
                    </a:rPr>
                    <a:t>+B</a:t>
                  </a:r>
                  <a:r>
                    <a:rPr lang="en-US" sz="1400" baseline="-25000" smtClean="0">
                      <a:solidFill>
                        <a:prstClr val="black"/>
                      </a:solidFill>
                    </a:rPr>
                    <a:t>2</a:t>
                  </a:r>
                  <a:endParaRPr lang="en-US" sz="140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" name="Freeform 81"/>
                <p:cNvSpPr/>
                <p:nvPr/>
              </p:nvSpPr>
              <p:spPr>
                <a:xfrm>
                  <a:off x="7499475" y="5194304"/>
                  <a:ext cx="666707" cy="342898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 eaLnBrk="1" hangingPunct="1">
                    <a:lnSpc>
                      <a:spcPct val="90000"/>
                    </a:lnSpc>
                    <a:defRPr/>
                  </a:pPr>
                  <a:endParaRPr lang="en-US" sz="1800" dirty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8461" name="Group 82"/>
              <p:cNvGrpSpPr>
                <a:grpSpLocks/>
              </p:cNvGrpSpPr>
              <p:nvPr/>
            </p:nvGrpSpPr>
            <p:grpSpPr bwMode="auto">
              <a:xfrm>
                <a:off x="6572459" y="5207000"/>
                <a:ext cx="736867" cy="342900"/>
                <a:chOff x="7499559" y="5194300"/>
                <a:chExt cx="736867" cy="342900"/>
              </a:xfrm>
            </p:grpSpPr>
            <p:sp>
              <p:nvSpPr>
                <p:cNvPr id="18465" name="TextBox 83"/>
                <p:cNvSpPr txBox="1">
                  <a:spLocks noChangeArrowheads="1"/>
                </p:cNvSpPr>
                <p:nvPr/>
              </p:nvSpPr>
              <p:spPr bwMode="auto"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defTabSz="457200" eaLnBrk="1" hangingPunct="1"/>
                  <a:r>
                    <a:rPr lang="en-US" sz="1400" smtClean="0">
                      <a:solidFill>
                        <a:prstClr val="black"/>
                      </a:solidFill>
                    </a:rPr>
                    <a:t>A</a:t>
                  </a:r>
                  <a:r>
                    <a:rPr lang="en-US" sz="1400" baseline="-25000" smtClean="0">
                      <a:solidFill>
                        <a:prstClr val="black"/>
                      </a:solidFill>
                    </a:rPr>
                    <a:t>1</a:t>
                  </a:r>
                  <a:r>
                    <a:rPr lang="en-US" sz="1400" smtClean="0">
                      <a:solidFill>
                        <a:prstClr val="black"/>
                      </a:solidFill>
                    </a:rPr>
                    <a:t>+B</a:t>
                  </a:r>
                  <a:r>
                    <a:rPr lang="en-US" sz="1400" baseline="-25000" smtClean="0">
                      <a:solidFill>
                        <a:prstClr val="black"/>
                      </a:solidFill>
                    </a:rPr>
                    <a:t>1</a:t>
                  </a:r>
                  <a:endParaRPr lang="en-US" sz="140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" name="Freeform 84"/>
                <p:cNvSpPr/>
                <p:nvPr/>
              </p:nvSpPr>
              <p:spPr>
                <a:xfrm>
                  <a:off x="7499505" y="5194304"/>
                  <a:ext cx="666707" cy="342898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 eaLnBrk="1" hangingPunct="1">
                    <a:lnSpc>
                      <a:spcPct val="90000"/>
                    </a:lnSpc>
                    <a:defRPr/>
                  </a:pPr>
                  <a:endParaRPr lang="en-US" sz="1800" dirty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8462" name="Group 85"/>
              <p:cNvGrpSpPr>
                <a:grpSpLocks/>
              </p:cNvGrpSpPr>
              <p:nvPr/>
            </p:nvGrpSpPr>
            <p:grpSpPr bwMode="auto">
              <a:xfrm>
                <a:off x="6108909" y="5213350"/>
                <a:ext cx="736867" cy="342900"/>
                <a:chOff x="7499559" y="5194300"/>
                <a:chExt cx="736867" cy="342900"/>
              </a:xfrm>
            </p:grpSpPr>
            <p:sp>
              <p:nvSpPr>
                <p:cNvPr id="18463" name="TextBox 86"/>
                <p:cNvSpPr txBox="1">
                  <a:spLocks noChangeArrowheads="1"/>
                </p:cNvSpPr>
                <p:nvPr/>
              </p:nvSpPr>
              <p:spPr bwMode="auto"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defTabSz="457200" eaLnBrk="1" hangingPunct="1"/>
                  <a:r>
                    <a:rPr lang="en-US" sz="1400" smtClean="0">
                      <a:solidFill>
                        <a:prstClr val="black"/>
                      </a:solidFill>
                    </a:rPr>
                    <a:t>A</a:t>
                  </a:r>
                  <a:r>
                    <a:rPr lang="en-US" sz="1400" baseline="-25000" smtClean="0">
                      <a:solidFill>
                        <a:prstClr val="black"/>
                      </a:solidFill>
                    </a:rPr>
                    <a:t>0</a:t>
                  </a:r>
                  <a:r>
                    <a:rPr lang="en-US" sz="1400" smtClean="0">
                      <a:solidFill>
                        <a:prstClr val="black"/>
                      </a:solidFill>
                    </a:rPr>
                    <a:t>+B</a:t>
                  </a:r>
                  <a:r>
                    <a:rPr lang="en-US" sz="1400" baseline="-25000" smtClean="0">
                      <a:solidFill>
                        <a:prstClr val="black"/>
                      </a:solidFill>
                    </a:rPr>
                    <a:t>0</a:t>
                  </a:r>
                  <a:endParaRPr lang="en-US" sz="140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Freeform 87"/>
                <p:cNvSpPr/>
                <p:nvPr/>
              </p:nvSpPr>
              <p:spPr>
                <a:xfrm>
                  <a:off x="7499535" y="5194304"/>
                  <a:ext cx="666707" cy="342898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 eaLnBrk="1" hangingPunct="1">
                    <a:lnSpc>
                      <a:spcPct val="90000"/>
                    </a:lnSpc>
                    <a:defRPr/>
                  </a:pPr>
                  <a:endParaRPr lang="en-US" sz="1800" dirty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</p:grpSp>
      </p:grpSp>
      <p:grpSp>
        <p:nvGrpSpPr>
          <p:cNvPr id="15" name="Group 64"/>
          <p:cNvGrpSpPr>
            <a:grpSpLocks/>
          </p:cNvGrpSpPr>
          <p:nvPr/>
        </p:nvGrpSpPr>
        <p:grpSpPr bwMode="auto">
          <a:xfrm>
            <a:off x="23090" y="5440199"/>
            <a:ext cx="9120910" cy="1417799"/>
            <a:chOff x="23090" y="4620486"/>
            <a:chExt cx="9120909" cy="1417786"/>
          </a:xfrm>
        </p:grpSpPr>
        <p:grpSp>
          <p:nvGrpSpPr>
            <p:cNvPr id="18451" name="Group 62"/>
            <p:cNvGrpSpPr>
              <a:grpSpLocks/>
            </p:cNvGrpSpPr>
            <p:nvPr/>
          </p:nvGrpSpPr>
          <p:grpSpPr bwMode="auto">
            <a:xfrm>
              <a:off x="23090" y="4620486"/>
              <a:ext cx="9120909" cy="1417786"/>
              <a:chOff x="23090" y="4620486"/>
              <a:chExt cx="9120909" cy="1417786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327774" y="5138168"/>
                <a:ext cx="2816225" cy="900104"/>
              </a:xfrm>
              <a:prstGeom prst="rect">
                <a:avLst/>
              </a:prstGeom>
              <a:noFill/>
              <a:ln w="762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hangingPunct="1">
                  <a:defRPr/>
                </a:pPr>
                <a:endParaRPr lang="en-US" sz="1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23813" y="4620648"/>
                <a:ext cx="3284537" cy="758818"/>
              </a:xfrm>
              <a:prstGeom prst="rect">
                <a:avLst/>
              </a:prstGeom>
              <a:noFill/>
              <a:ln w="762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hangingPunct="1">
                  <a:defRPr/>
                </a:pPr>
                <a:endParaRPr lang="en-US" sz="18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8452" name="TextBox 63"/>
            <p:cNvSpPr txBox="1">
              <a:spLocks noChangeArrowheads="1"/>
            </p:cNvSpPr>
            <p:nvPr/>
          </p:nvSpPr>
          <p:spPr bwMode="auto">
            <a:xfrm>
              <a:off x="3810000" y="5352479"/>
              <a:ext cx="16237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457200" eaLnBrk="1" hangingPunct="1"/>
              <a:r>
                <a:rPr lang="en-US" sz="1800" dirty="0" smtClean="0">
                  <a:solidFill>
                    <a:srgbClr val="FF0000"/>
                  </a:solidFill>
                </a:rPr>
                <a:t>Today</a:t>
              </a:r>
              <a:r>
                <a:rPr lang="ja-JP" altLang="en-US" sz="1800" dirty="0" smtClean="0">
                  <a:solidFill>
                    <a:srgbClr val="FF0000"/>
                  </a:solidFill>
                </a:rPr>
                <a:t>’</a:t>
              </a:r>
              <a:r>
                <a:rPr lang="en-US" sz="1800" dirty="0" smtClean="0">
                  <a:solidFill>
                    <a:srgbClr val="FF0000"/>
                  </a:solidFill>
                </a:rPr>
                <a:t>s Lecture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76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3198813" cy="474663"/>
          </a:xfrm>
        </p:spPr>
        <p:txBody>
          <a:bodyPr/>
          <a:lstStyle/>
          <a:p>
            <a:r>
              <a:rPr lang="en-US"/>
              <a:t>Type of Circuits</a:t>
            </a:r>
          </a:p>
        </p:txBody>
      </p:sp>
      <p:sp>
        <p:nvSpPr>
          <p:cNvPr id="2417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077200" cy="5207000"/>
          </a:xfrm>
        </p:spPr>
        <p:txBody>
          <a:bodyPr/>
          <a:lstStyle/>
          <a:p>
            <a:r>
              <a:rPr lang="en-US"/>
              <a:t>Synchronous Digital Systems are made up of two basic types of circuits:</a:t>
            </a:r>
          </a:p>
          <a:p>
            <a:r>
              <a:rPr lang="en-US" u="sng">
                <a:solidFill>
                  <a:schemeClr val="accent2"/>
                </a:solidFill>
              </a:rPr>
              <a:t>Combinational Logic (CL) circuits</a:t>
            </a:r>
            <a:endParaRPr lang="en-US"/>
          </a:p>
          <a:p>
            <a:pPr lvl="1"/>
            <a:r>
              <a:rPr lang="en-US"/>
              <a:t>Our previous adder circuit is an example.</a:t>
            </a:r>
          </a:p>
          <a:p>
            <a:pPr lvl="1"/>
            <a:r>
              <a:rPr lang="en-US">
                <a:solidFill>
                  <a:srgbClr val="800080"/>
                </a:solidFill>
              </a:rPr>
              <a:t>Output is a function of the inputs only.</a:t>
            </a:r>
            <a:endParaRPr lang="en-US"/>
          </a:p>
          <a:p>
            <a:pPr lvl="1"/>
            <a:r>
              <a:rPr lang="en-US"/>
              <a:t>Similar to a pure function in mathematics, y = f(x). (No way to store information from one invocation to the next.  No side effects) </a:t>
            </a:r>
          </a:p>
          <a:p>
            <a:r>
              <a:rPr lang="en-US" u="sng">
                <a:solidFill>
                  <a:schemeClr val="accent2"/>
                </a:solidFill>
              </a:rPr>
              <a:t>State Elements</a:t>
            </a:r>
            <a:r>
              <a:rPr lang="en-US"/>
              <a:t>: circuits that store information.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6810375" cy="474663"/>
          </a:xfrm>
        </p:spPr>
        <p:txBody>
          <a:bodyPr/>
          <a:lstStyle/>
          <a:p>
            <a:r>
              <a:rPr lang="en-US"/>
              <a:t>Circuits with STATE (e.g., register)</a:t>
            </a:r>
          </a:p>
        </p:txBody>
      </p:sp>
      <p:pic>
        <p:nvPicPr>
          <p:cNvPr id="24197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914400"/>
            <a:ext cx="4876800" cy="2613025"/>
          </a:xfrm>
          <a:prstGeom prst="rect">
            <a:avLst/>
          </a:prstGeom>
          <a:noFill/>
        </p:spPr>
      </p:pic>
      <p:pic>
        <p:nvPicPr>
          <p:cNvPr id="241971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371600" y="3657600"/>
            <a:ext cx="5105400" cy="24717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17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3221038" cy="474663"/>
          </a:xfrm>
        </p:spPr>
        <p:txBody>
          <a:bodyPr/>
          <a:lstStyle/>
          <a:p>
            <a:r>
              <a:rPr lang="en-US"/>
              <a:t>Peer Instruction</a:t>
            </a:r>
          </a:p>
        </p:txBody>
      </p:sp>
      <p:sp>
        <p:nvSpPr>
          <p:cNvPr id="2421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375016"/>
            <a:ext cx="7467600" cy="1720984"/>
          </a:xfrm>
          <a:solidFill>
            <a:schemeClr val="bg1"/>
          </a:solidFill>
        </p:spPr>
        <p:txBody>
          <a:bodyPr/>
          <a:lstStyle/>
          <a:p>
            <a:pPr marL="609600" indent="-609600">
              <a:lnSpc>
                <a:spcPct val="85000"/>
              </a:lnSpc>
              <a:spcBef>
                <a:spcPct val="45000"/>
              </a:spcBef>
              <a:buSzTx/>
              <a:buFont typeface="+mj-lt"/>
              <a:buAutoNum type="arabicParenR"/>
              <a:tabLst>
                <a:tab pos="738188" algn="l"/>
              </a:tabLst>
            </a:pPr>
            <a:r>
              <a:rPr lang="en-US" sz="2800" dirty="0"/>
              <a:t>SW </a:t>
            </a:r>
            <a:r>
              <a:rPr lang="en-US" sz="2800" dirty="0">
                <a:solidFill>
                  <a:srgbClr val="800080"/>
                </a:solidFill>
              </a:rPr>
              <a:t>can peek</a:t>
            </a:r>
            <a:r>
              <a:rPr lang="en-US" sz="2800" dirty="0"/>
              <a:t> at HW (past ISA abstraction boundary) for optimizations</a:t>
            </a:r>
          </a:p>
          <a:p>
            <a:pPr marL="609600" indent="-609600">
              <a:lnSpc>
                <a:spcPct val="85000"/>
              </a:lnSpc>
              <a:spcBef>
                <a:spcPct val="45000"/>
              </a:spcBef>
              <a:buSzTx/>
              <a:buFont typeface="+mj-lt"/>
              <a:buAutoNum type="arabicParenR"/>
              <a:tabLst>
                <a:tab pos="738188" algn="l"/>
              </a:tabLst>
            </a:pPr>
            <a:r>
              <a:rPr lang="en-US" sz="2800" dirty="0"/>
              <a:t>SW </a:t>
            </a:r>
            <a:r>
              <a:rPr lang="en-US" sz="2800" dirty="0">
                <a:solidFill>
                  <a:srgbClr val="800080"/>
                </a:solidFill>
              </a:rPr>
              <a:t>can depend</a:t>
            </a:r>
            <a:r>
              <a:rPr lang="en-US" sz="2800" dirty="0"/>
              <a:t> on particular HW implementation of ISA</a:t>
            </a: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7620000" y="4375016"/>
            <a:ext cx="1219200" cy="1676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000000"/>
                </a:solidFill>
                <a:latin typeface="Courier"/>
                <a:cs typeface="Courier"/>
              </a:rPr>
              <a:t>   12</a:t>
            </a: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000000"/>
                </a:solidFill>
                <a:latin typeface="Courier"/>
                <a:cs typeface="Courier"/>
              </a:rPr>
              <a:t>a) </a:t>
            </a:r>
            <a:r>
              <a:rPr lang="en-US" sz="2400" b="1">
                <a:solidFill>
                  <a:srgbClr val="FC0128"/>
                </a:solidFill>
                <a:latin typeface="Courier"/>
                <a:cs typeface="Courier"/>
              </a:rPr>
              <a:t>FF</a:t>
            </a:r>
            <a:endParaRPr lang="en-US" sz="2400" b="1">
              <a:solidFill>
                <a:srgbClr val="000000"/>
              </a:solidFill>
              <a:latin typeface="Courier"/>
              <a:cs typeface="Courier"/>
            </a:endParaRP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000000"/>
                </a:solidFill>
                <a:latin typeface="Courier"/>
                <a:cs typeface="Courier"/>
              </a:rPr>
              <a:t>b) </a:t>
            </a:r>
            <a:r>
              <a:rPr lang="en-US" sz="2400" b="1">
                <a:solidFill>
                  <a:srgbClr val="FC0128"/>
                </a:solidFill>
                <a:latin typeface="Courier"/>
                <a:cs typeface="Courier"/>
              </a:rPr>
              <a:t>F</a:t>
            </a:r>
            <a:r>
              <a:rPr lang="en-US" sz="2400" b="1">
                <a:solidFill>
                  <a:srgbClr val="000000"/>
                </a:solidFill>
                <a:latin typeface="Courier"/>
                <a:cs typeface="Courier"/>
              </a:rPr>
              <a:t>T</a:t>
            </a: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000000"/>
                </a:solidFill>
                <a:latin typeface="Courier"/>
                <a:cs typeface="Courier"/>
              </a:rPr>
              <a:t>c) T</a:t>
            </a:r>
            <a:r>
              <a:rPr lang="en-US" sz="2400" b="1">
                <a:solidFill>
                  <a:srgbClr val="FC0128"/>
                </a:solidFill>
                <a:latin typeface="Courier"/>
                <a:cs typeface="Courier"/>
              </a:rPr>
              <a:t>F</a:t>
            </a:r>
            <a:endParaRPr lang="en-US" sz="2400" b="1">
              <a:solidFill>
                <a:srgbClr val="000000"/>
              </a:solidFill>
              <a:latin typeface="Courier"/>
              <a:cs typeface="Courier"/>
            </a:endParaRP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000000"/>
                </a:solidFill>
                <a:latin typeface="Courier"/>
                <a:cs typeface="Courier"/>
              </a:rPr>
              <a:t>d) TT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9"/>
          <p:cNvSpPr>
            <a:spLocks noChangeArrowheads="1"/>
          </p:cNvSpPr>
          <p:nvPr/>
        </p:nvSpPr>
        <p:spPr bwMode="auto">
          <a:xfrm>
            <a:off x="4468813" y="1690688"/>
            <a:ext cx="10271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system</a:t>
            </a:r>
          </a:p>
        </p:txBody>
      </p:sp>
      <p:sp>
        <p:nvSpPr>
          <p:cNvPr id="53252" name="Rectangle 10"/>
          <p:cNvSpPr>
            <a:spLocks noChangeArrowheads="1"/>
          </p:cNvSpPr>
          <p:nvPr/>
        </p:nvSpPr>
        <p:spPr bwMode="auto">
          <a:xfrm>
            <a:off x="2263775" y="2644775"/>
            <a:ext cx="1214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datapath</a:t>
            </a:r>
          </a:p>
        </p:txBody>
      </p:sp>
      <p:sp>
        <p:nvSpPr>
          <p:cNvPr id="53253" name="Rectangle 11"/>
          <p:cNvSpPr>
            <a:spLocks noChangeArrowheads="1"/>
          </p:cNvSpPr>
          <p:nvPr/>
        </p:nvSpPr>
        <p:spPr bwMode="auto">
          <a:xfrm>
            <a:off x="5972175" y="2632075"/>
            <a:ext cx="10128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control</a:t>
            </a:r>
          </a:p>
        </p:txBody>
      </p:sp>
      <p:sp>
        <p:nvSpPr>
          <p:cNvPr id="53254" name="Rectangle 12"/>
          <p:cNvSpPr>
            <a:spLocks noChangeArrowheads="1"/>
          </p:cNvSpPr>
          <p:nvPr/>
        </p:nvSpPr>
        <p:spPr bwMode="auto">
          <a:xfrm>
            <a:off x="4805363" y="3648075"/>
            <a:ext cx="1528762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algn="ctr"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state</a:t>
            </a:r>
            <a:b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registers</a:t>
            </a:r>
          </a:p>
        </p:txBody>
      </p:sp>
      <p:sp>
        <p:nvSpPr>
          <p:cNvPr id="53255" name="Rectangle 13"/>
          <p:cNvSpPr>
            <a:spLocks noChangeArrowheads="1"/>
          </p:cNvSpPr>
          <p:nvPr/>
        </p:nvSpPr>
        <p:spPr bwMode="auto">
          <a:xfrm>
            <a:off x="6208713" y="3660775"/>
            <a:ext cx="2166937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algn="ctr"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combinational</a:t>
            </a:r>
            <a:b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logic</a:t>
            </a:r>
          </a:p>
        </p:txBody>
      </p:sp>
      <p:sp>
        <p:nvSpPr>
          <p:cNvPr id="53256" name="Rectangle 14"/>
          <p:cNvSpPr>
            <a:spLocks noChangeArrowheads="1"/>
          </p:cNvSpPr>
          <p:nvPr/>
        </p:nvSpPr>
        <p:spPr bwMode="auto">
          <a:xfrm>
            <a:off x="1838325" y="3722688"/>
            <a:ext cx="13652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multiplexer</a:t>
            </a:r>
          </a:p>
        </p:txBody>
      </p:sp>
      <p:sp>
        <p:nvSpPr>
          <p:cNvPr id="53257" name="Rectangle 15"/>
          <p:cNvSpPr>
            <a:spLocks noChangeArrowheads="1"/>
          </p:cNvSpPr>
          <p:nvPr/>
        </p:nvSpPr>
        <p:spPr bwMode="auto">
          <a:xfrm>
            <a:off x="3203575" y="3735388"/>
            <a:ext cx="1390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comparator</a:t>
            </a:r>
          </a:p>
        </p:txBody>
      </p:sp>
      <p:sp>
        <p:nvSpPr>
          <p:cNvPr id="53258" name="Rectangle 16"/>
          <p:cNvSpPr>
            <a:spLocks noChangeArrowheads="1"/>
          </p:cNvSpPr>
          <p:nvPr/>
        </p:nvSpPr>
        <p:spPr bwMode="auto">
          <a:xfrm>
            <a:off x="760413" y="3584575"/>
            <a:ext cx="9271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algn="ctr"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code</a:t>
            </a:r>
            <a:b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registers</a:t>
            </a:r>
          </a:p>
        </p:txBody>
      </p:sp>
      <p:sp>
        <p:nvSpPr>
          <p:cNvPr id="53259" name="Rectangle 17"/>
          <p:cNvSpPr>
            <a:spLocks noChangeArrowheads="1"/>
          </p:cNvSpPr>
          <p:nvPr/>
        </p:nvSpPr>
        <p:spPr bwMode="auto">
          <a:xfrm>
            <a:off x="3503613" y="5038725"/>
            <a:ext cx="10652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register</a:t>
            </a:r>
          </a:p>
        </p:txBody>
      </p:sp>
      <p:sp>
        <p:nvSpPr>
          <p:cNvPr id="53260" name="Rectangle 18"/>
          <p:cNvSpPr>
            <a:spLocks noChangeArrowheads="1"/>
          </p:cNvSpPr>
          <p:nvPr/>
        </p:nvSpPr>
        <p:spPr bwMode="auto">
          <a:xfrm>
            <a:off x="5118100" y="5038725"/>
            <a:ext cx="841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logic</a:t>
            </a:r>
          </a:p>
        </p:txBody>
      </p:sp>
      <p:sp>
        <p:nvSpPr>
          <p:cNvPr id="53261" name="Line 19"/>
          <p:cNvSpPr>
            <a:spLocks noChangeShapeType="1"/>
          </p:cNvSpPr>
          <p:nvPr/>
        </p:nvSpPr>
        <p:spPr bwMode="auto">
          <a:xfrm>
            <a:off x="4849813" y="1973263"/>
            <a:ext cx="1428750" cy="7032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62" name="Line 20"/>
          <p:cNvSpPr>
            <a:spLocks noChangeShapeType="1"/>
          </p:cNvSpPr>
          <p:nvPr/>
        </p:nvSpPr>
        <p:spPr bwMode="auto">
          <a:xfrm flipH="1">
            <a:off x="2784475" y="1962150"/>
            <a:ext cx="2052638" cy="688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63" name="Line 21"/>
          <p:cNvSpPr>
            <a:spLocks noChangeShapeType="1"/>
          </p:cNvSpPr>
          <p:nvPr/>
        </p:nvSpPr>
        <p:spPr bwMode="auto">
          <a:xfrm flipH="1">
            <a:off x="2406650" y="2963863"/>
            <a:ext cx="252413" cy="777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64" name="Line 22"/>
          <p:cNvSpPr>
            <a:spLocks noChangeShapeType="1"/>
          </p:cNvSpPr>
          <p:nvPr/>
        </p:nvSpPr>
        <p:spPr bwMode="auto">
          <a:xfrm>
            <a:off x="2659063" y="2938463"/>
            <a:ext cx="1100137" cy="8413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65" name="Line 23"/>
          <p:cNvSpPr>
            <a:spLocks noChangeShapeType="1"/>
          </p:cNvSpPr>
          <p:nvPr/>
        </p:nvSpPr>
        <p:spPr bwMode="auto">
          <a:xfrm flipH="1">
            <a:off x="1317625" y="2927350"/>
            <a:ext cx="1354138" cy="701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66" name="Line 24"/>
          <p:cNvSpPr>
            <a:spLocks noChangeShapeType="1"/>
          </p:cNvSpPr>
          <p:nvPr/>
        </p:nvSpPr>
        <p:spPr bwMode="auto">
          <a:xfrm>
            <a:off x="1192213" y="4105275"/>
            <a:ext cx="2655887" cy="939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67" name="Line 25"/>
          <p:cNvSpPr>
            <a:spLocks noChangeShapeType="1"/>
          </p:cNvSpPr>
          <p:nvPr/>
        </p:nvSpPr>
        <p:spPr bwMode="auto">
          <a:xfrm flipH="1">
            <a:off x="3886200" y="4143375"/>
            <a:ext cx="1603375" cy="890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68" name="Line 26"/>
          <p:cNvSpPr>
            <a:spLocks noChangeShapeType="1"/>
          </p:cNvSpPr>
          <p:nvPr/>
        </p:nvSpPr>
        <p:spPr bwMode="auto">
          <a:xfrm flipH="1">
            <a:off x="5553075" y="2914650"/>
            <a:ext cx="776288" cy="7762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69" name="Line 27"/>
          <p:cNvSpPr>
            <a:spLocks noChangeShapeType="1"/>
          </p:cNvSpPr>
          <p:nvPr/>
        </p:nvSpPr>
        <p:spPr bwMode="auto">
          <a:xfrm>
            <a:off x="6353175" y="2914650"/>
            <a:ext cx="865188" cy="763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70" name="Line 28"/>
          <p:cNvSpPr>
            <a:spLocks noChangeShapeType="1"/>
          </p:cNvSpPr>
          <p:nvPr/>
        </p:nvSpPr>
        <p:spPr bwMode="auto">
          <a:xfrm>
            <a:off x="3759200" y="4029075"/>
            <a:ext cx="1604963" cy="1028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71" name="Line 29"/>
          <p:cNvSpPr>
            <a:spLocks noChangeShapeType="1"/>
          </p:cNvSpPr>
          <p:nvPr/>
        </p:nvSpPr>
        <p:spPr bwMode="auto">
          <a:xfrm>
            <a:off x="2406650" y="4029075"/>
            <a:ext cx="2932113" cy="1041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72" name="Line 30"/>
          <p:cNvSpPr>
            <a:spLocks noChangeShapeType="1"/>
          </p:cNvSpPr>
          <p:nvPr/>
        </p:nvSpPr>
        <p:spPr bwMode="auto">
          <a:xfrm flipH="1">
            <a:off x="5414963" y="4143375"/>
            <a:ext cx="1790700" cy="914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73" name="Rectangle 31"/>
          <p:cNvSpPr>
            <a:spLocks noChangeArrowheads="1"/>
          </p:cNvSpPr>
          <p:nvPr/>
        </p:nvSpPr>
        <p:spPr bwMode="auto">
          <a:xfrm>
            <a:off x="3740150" y="5791200"/>
            <a:ext cx="18542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algn="ctr"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switching</a:t>
            </a:r>
            <a:b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networks</a:t>
            </a:r>
          </a:p>
        </p:txBody>
      </p:sp>
      <p:sp>
        <p:nvSpPr>
          <p:cNvPr id="53274" name="Line 32"/>
          <p:cNvSpPr>
            <a:spLocks noChangeShapeType="1"/>
          </p:cNvSpPr>
          <p:nvPr/>
        </p:nvSpPr>
        <p:spPr bwMode="auto">
          <a:xfrm flipH="1">
            <a:off x="4800600" y="5346700"/>
            <a:ext cx="563563" cy="425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75" name="Line 33"/>
          <p:cNvSpPr>
            <a:spLocks noChangeShapeType="1"/>
          </p:cNvSpPr>
          <p:nvPr/>
        </p:nvSpPr>
        <p:spPr bwMode="auto">
          <a:xfrm>
            <a:off x="3886200" y="5334000"/>
            <a:ext cx="638175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76" name="Rectangle 3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Design Hierarchy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757738" y="4927600"/>
            <a:ext cx="1254125" cy="439738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95738" y="5762625"/>
            <a:ext cx="1371600" cy="604838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451600" y="3640138"/>
            <a:ext cx="1658938" cy="525462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4056063" cy="474663"/>
          </a:xfrm>
        </p:spPr>
        <p:txBody>
          <a:bodyPr/>
          <a:lstStyle/>
          <a:p>
            <a:r>
              <a:rPr lang="en-US"/>
              <a:t>And in conclusion…</a:t>
            </a:r>
          </a:p>
        </p:txBody>
      </p:sp>
      <p:sp>
        <p:nvSpPr>
          <p:cNvPr id="242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848600" cy="4751388"/>
          </a:xfrm>
        </p:spPr>
        <p:txBody>
          <a:bodyPr/>
          <a:lstStyle/>
          <a:p>
            <a:r>
              <a:rPr lang="en-US"/>
              <a:t>ISA is very important abstraction layer</a:t>
            </a:r>
          </a:p>
          <a:p>
            <a:pPr lvl="1"/>
            <a:r>
              <a:rPr lang="en-US"/>
              <a:t>Contract between HW and SW</a:t>
            </a:r>
            <a:endParaRPr lang="en-US" i="1">
              <a:solidFill>
                <a:schemeClr val="accent2"/>
              </a:solidFill>
            </a:endParaRPr>
          </a:p>
          <a:p>
            <a:r>
              <a:rPr lang="en-US"/>
              <a:t>Clocks control pulse of our circuits</a:t>
            </a:r>
          </a:p>
          <a:p>
            <a:r>
              <a:rPr lang="en-US"/>
              <a:t>Voltages are analog, quantized to 0/1</a:t>
            </a:r>
          </a:p>
          <a:p>
            <a:r>
              <a:rPr lang="en-US"/>
              <a:t>Circuit delays are fact of life</a:t>
            </a:r>
          </a:p>
          <a:p>
            <a:r>
              <a:rPr lang="en-US"/>
              <a:t>Two types of circuits:</a:t>
            </a:r>
          </a:p>
          <a:p>
            <a:pPr lvl="1"/>
            <a:r>
              <a:rPr lang="en-US"/>
              <a:t>Stateless Combinational Logic (&amp;,|,~)</a:t>
            </a:r>
          </a:p>
          <a:p>
            <a:pPr lvl="1"/>
            <a:r>
              <a:rPr lang="en-US"/>
              <a:t>State circuits (e.g., registers)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What is Machine Structures?</a:t>
            </a:r>
          </a:p>
        </p:txBody>
      </p:sp>
      <p:grpSp>
        <p:nvGrpSpPr>
          <p:cNvPr id="22534" name="Group 2"/>
          <p:cNvGrpSpPr>
            <a:grpSpLocks/>
          </p:cNvGrpSpPr>
          <p:nvPr/>
        </p:nvGrpSpPr>
        <p:grpSpPr bwMode="auto">
          <a:xfrm>
            <a:off x="152400" y="1947863"/>
            <a:ext cx="8305800" cy="2124075"/>
            <a:chOff x="96" y="1011"/>
            <a:chExt cx="5232" cy="1245"/>
          </a:xfrm>
        </p:grpSpPr>
        <p:sp>
          <p:nvSpPr>
            <p:cNvPr id="8" name="Oval 3" descr="5%"/>
            <p:cNvSpPr>
              <a:spLocks noChangeArrowheads="1"/>
            </p:cNvSpPr>
            <p:nvPr/>
          </p:nvSpPr>
          <p:spPr bwMode="auto">
            <a:xfrm>
              <a:off x="96" y="1200"/>
              <a:ext cx="5232" cy="1056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574" name="Text Box 4"/>
            <p:cNvSpPr txBox="1">
              <a:spLocks noChangeArrowheads="1"/>
            </p:cNvSpPr>
            <p:nvPr/>
          </p:nvSpPr>
          <p:spPr bwMode="auto">
            <a:xfrm>
              <a:off x="4597" y="1011"/>
              <a:ext cx="515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457200" eaLnBrk="1" hangingPunct="1"/>
              <a:r>
                <a:rPr lang="en-US" sz="3200" b="1" smtClean="0">
                  <a:solidFill>
                    <a:srgbClr val="0000FF"/>
                  </a:solidFill>
                  <a:latin typeface="Calibri" charset="0"/>
                </a:rPr>
                <a:t>61C</a:t>
              </a:r>
              <a:endParaRPr lang="en-US" sz="3200" smtClean="0">
                <a:solidFill>
                  <a:srgbClr val="0000FF"/>
                </a:solidFill>
                <a:latin typeface="Calibri" charset="0"/>
              </a:endParaRPr>
            </a:p>
          </p:txBody>
        </p:sp>
      </p:grp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863600" y="5214938"/>
            <a:ext cx="7281863" cy="441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spAutoFit/>
          </a:bodyPr>
          <a:lstStyle>
            <a:lvl1pPr marL="203200" indent="-203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75000"/>
              </a:lnSpc>
              <a:spcBef>
                <a:spcPct val="65000"/>
              </a:spcBef>
              <a:buSzPct val="100000"/>
            </a:pPr>
            <a:r>
              <a:rPr lang="en-US" sz="3200" dirty="0" smtClean="0">
                <a:solidFill>
                  <a:prstClr val="black"/>
                </a:solidFill>
                <a:latin typeface="Calibri" charset="0"/>
              </a:rPr>
              <a:t>Coordination of many </a:t>
            </a:r>
            <a:r>
              <a:rPr lang="en-US" sz="3200" i="1" dirty="0" smtClean="0">
                <a:solidFill>
                  <a:prstClr val="black"/>
                </a:solidFill>
                <a:latin typeface="Calibri" charset="0"/>
              </a:rPr>
              <a:t>levels of abstraction</a:t>
            </a:r>
            <a:endParaRPr lang="en-US" sz="3200" dirty="0" smtClean="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4572000" y="3157538"/>
            <a:ext cx="12827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 defTabSz="457200" eaLnBrk="1" hangingPunct="1">
              <a:lnSpc>
                <a:spcPct val="102000"/>
              </a:lnSpc>
            </a:pPr>
            <a:r>
              <a:rPr lang="en-US" sz="1800" b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I/O system</a:t>
            </a:r>
          </a:p>
        </p:txBody>
      </p:sp>
      <p:sp>
        <p:nvSpPr>
          <p:cNvPr id="22537" name="Rectangle 8"/>
          <p:cNvSpPr>
            <a:spLocks noChangeArrowheads="1"/>
          </p:cNvSpPr>
          <p:nvPr/>
        </p:nvSpPr>
        <p:spPr bwMode="auto">
          <a:xfrm>
            <a:off x="2908300" y="4536621"/>
            <a:ext cx="25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8" name="Rectangle 9"/>
          <p:cNvSpPr>
            <a:spLocks noChangeArrowheads="1"/>
          </p:cNvSpPr>
          <p:nvPr/>
        </p:nvSpPr>
        <p:spPr bwMode="auto">
          <a:xfrm>
            <a:off x="2362200" y="3157538"/>
            <a:ext cx="12446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 defTabSz="457200" eaLnBrk="1" hangingPunct="1">
              <a:lnSpc>
                <a:spcPct val="102000"/>
              </a:lnSpc>
            </a:pPr>
            <a:r>
              <a:rPr lang="en-US" sz="1800" b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Processor</a:t>
            </a:r>
          </a:p>
        </p:txBody>
      </p:sp>
      <p:sp>
        <p:nvSpPr>
          <p:cNvPr id="22539" name="Rectangle 10"/>
          <p:cNvSpPr>
            <a:spLocks noChangeArrowheads="1"/>
          </p:cNvSpPr>
          <p:nvPr/>
        </p:nvSpPr>
        <p:spPr bwMode="auto">
          <a:xfrm>
            <a:off x="2286000" y="3151188"/>
            <a:ext cx="3810000" cy="381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40" name="Line 11"/>
          <p:cNvSpPr>
            <a:spLocks noChangeShapeType="1"/>
          </p:cNvSpPr>
          <p:nvPr/>
        </p:nvSpPr>
        <p:spPr bwMode="auto">
          <a:xfrm>
            <a:off x="4572000" y="3157538"/>
            <a:ext cx="0" cy="40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41" name="Rectangle 12"/>
          <p:cNvSpPr>
            <a:spLocks noChangeArrowheads="1"/>
          </p:cNvSpPr>
          <p:nvPr/>
        </p:nvSpPr>
        <p:spPr bwMode="auto">
          <a:xfrm>
            <a:off x="2743200" y="2243138"/>
            <a:ext cx="11176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 defTabSz="457200" eaLnBrk="1" hangingPunct="1">
              <a:lnSpc>
                <a:spcPct val="102000"/>
              </a:lnSpc>
            </a:pPr>
            <a:r>
              <a:rPr lang="en-US" sz="1800" b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Compiler</a:t>
            </a:r>
          </a:p>
        </p:txBody>
      </p:sp>
      <p:sp>
        <p:nvSpPr>
          <p:cNvPr id="22542" name="Rectangle 13"/>
          <p:cNvSpPr>
            <a:spLocks noChangeArrowheads="1"/>
          </p:cNvSpPr>
          <p:nvPr/>
        </p:nvSpPr>
        <p:spPr bwMode="auto">
          <a:xfrm>
            <a:off x="2743200" y="2624138"/>
            <a:ext cx="1295400" cy="330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43" name="Rectangle 14"/>
          <p:cNvSpPr>
            <a:spLocks noChangeArrowheads="1"/>
          </p:cNvSpPr>
          <p:nvPr/>
        </p:nvSpPr>
        <p:spPr bwMode="auto">
          <a:xfrm>
            <a:off x="4267200" y="1938338"/>
            <a:ext cx="12065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 defTabSz="457200" eaLnBrk="1" hangingPunct="1">
              <a:lnSpc>
                <a:spcPct val="102000"/>
              </a:lnSpc>
            </a:pPr>
            <a:r>
              <a:rPr lang="en-US" sz="1800" b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Operating</a:t>
            </a:r>
          </a:p>
        </p:txBody>
      </p:sp>
      <p:sp>
        <p:nvSpPr>
          <p:cNvPr id="22544" name="Rectangle 15"/>
          <p:cNvSpPr>
            <a:spLocks noChangeArrowheads="1"/>
          </p:cNvSpPr>
          <p:nvPr/>
        </p:nvSpPr>
        <p:spPr bwMode="auto">
          <a:xfrm>
            <a:off x="4279900" y="2243138"/>
            <a:ext cx="1270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 algn="ctr" defTabSz="457200" eaLnBrk="1" hangingPunct="1">
              <a:lnSpc>
                <a:spcPct val="102000"/>
              </a:lnSpc>
            </a:pPr>
            <a:r>
              <a:rPr lang="en-US" sz="1800" b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System</a:t>
            </a:r>
          </a:p>
          <a:p>
            <a:pPr algn="ctr" defTabSz="457200" eaLnBrk="1" hangingPunct="1">
              <a:lnSpc>
                <a:spcPct val="102000"/>
              </a:lnSpc>
            </a:pPr>
            <a:r>
              <a:rPr lang="en-US" sz="1800" b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(MacOS X)</a:t>
            </a:r>
          </a:p>
        </p:txBody>
      </p:sp>
      <p:sp>
        <p:nvSpPr>
          <p:cNvPr id="22545" name="Line 16"/>
          <p:cNvSpPr>
            <a:spLocks noChangeShapeType="1"/>
          </p:cNvSpPr>
          <p:nvPr/>
        </p:nvSpPr>
        <p:spPr bwMode="auto">
          <a:xfrm flipV="1">
            <a:off x="3505200" y="1938338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46" name="Line 17"/>
          <p:cNvSpPr>
            <a:spLocks noChangeShapeType="1"/>
          </p:cNvSpPr>
          <p:nvPr/>
        </p:nvSpPr>
        <p:spPr bwMode="auto">
          <a:xfrm>
            <a:off x="3511550" y="1938338"/>
            <a:ext cx="2203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47" name="Line 18"/>
          <p:cNvSpPr>
            <a:spLocks noChangeShapeType="1"/>
          </p:cNvSpPr>
          <p:nvPr/>
        </p:nvSpPr>
        <p:spPr bwMode="auto">
          <a:xfrm>
            <a:off x="5715000" y="1938338"/>
            <a:ext cx="0" cy="1054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48" name="Rectangle 19"/>
          <p:cNvSpPr>
            <a:spLocks noChangeArrowheads="1"/>
          </p:cNvSpPr>
          <p:nvPr/>
        </p:nvSpPr>
        <p:spPr bwMode="auto">
          <a:xfrm>
            <a:off x="2667000" y="1582738"/>
            <a:ext cx="21685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 defTabSz="457200" eaLnBrk="1" hangingPunct="1">
              <a:lnSpc>
                <a:spcPct val="102000"/>
              </a:lnSpc>
            </a:pPr>
            <a:r>
              <a:rPr lang="en-US" sz="1800" b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Application (Chrome)</a:t>
            </a:r>
          </a:p>
        </p:txBody>
      </p:sp>
      <p:sp>
        <p:nvSpPr>
          <p:cNvPr id="22549" name="Line 20"/>
          <p:cNvSpPr>
            <a:spLocks noChangeShapeType="1"/>
          </p:cNvSpPr>
          <p:nvPr/>
        </p:nvSpPr>
        <p:spPr bwMode="auto">
          <a:xfrm flipV="1">
            <a:off x="2438400" y="1481138"/>
            <a:ext cx="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50" name="Line 21"/>
          <p:cNvSpPr>
            <a:spLocks noChangeShapeType="1"/>
          </p:cNvSpPr>
          <p:nvPr/>
        </p:nvSpPr>
        <p:spPr bwMode="auto">
          <a:xfrm>
            <a:off x="5257800" y="1487488"/>
            <a:ext cx="0" cy="444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51" name="Rectangle 22"/>
          <p:cNvSpPr>
            <a:spLocks noChangeArrowheads="1"/>
          </p:cNvSpPr>
          <p:nvPr/>
        </p:nvSpPr>
        <p:spPr bwMode="auto">
          <a:xfrm>
            <a:off x="3187700" y="4015921"/>
            <a:ext cx="16510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 defTabSz="457200" eaLnBrk="1" hangingPunct="1">
              <a:lnSpc>
                <a:spcPct val="102000"/>
              </a:lnSpc>
            </a:pPr>
            <a:r>
              <a:rPr lang="en-US" sz="1800" b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Digital Design</a:t>
            </a:r>
          </a:p>
        </p:txBody>
      </p:sp>
      <p:sp>
        <p:nvSpPr>
          <p:cNvPr id="22552" name="Rectangle 23"/>
          <p:cNvSpPr>
            <a:spLocks noChangeArrowheads="1"/>
          </p:cNvSpPr>
          <p:nvPr/>
        </p:nvSpPr>
        <p:spPr bwMode="auto">
          <a:xfrm>
            <a:off x="2724150" y="3984171"/>
            <a:ext cx="2654300" cy="342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53" name="Rectangle 24"/>
          <p:cNvSpPr>
            <a:spLocks noChangeArrowheads="1"/>
          </p:cNvSpPr>
          <p:nvPr/>
        </p:nvSpPr>
        <p:spPr bwMode="auto">
          <a:xfrm>
            <a:off x="3124200" y="4308021"/>
            <a:ext cx="16764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 defTabSz="457200" eaLnBrk="1" hangingPunct="1">
              <a:lnSpc>
                <a:spcPct val="102000"/>
              </a:lnSpc>
            </a:pPr>
            <a:r>
              <a:rPr lang="en-US" sz="1800" b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Circuit Design</a:t>
            </a:r>
          </a:p>
        </p:txBody>
      </p:sp>
      <p:sp>
        <p:nvSpPr>
          <p:cNvPr id="22554" name="Rectangle 25"/>
          <p:cNvSpPr>
            <a:spLocks noChangeArrowheads="1"/>
          </p:cNvSpPr>
          <p:nvPr/>
        </p:nvSpPr>
        <p:spPr bwMode="auto">
          <a:xfrm>
            <a:off x="2895600" y="4333421"/>
            <a:ext cx="22479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55" name="Rectangle 26" descr="50%"/>
          <p:cNvSpPr>
            <a:spLocks noChangeArrowheads="1"/>
          </p:cNvSpPr>
          <p:nvPr/>
        </p:nvSpPr>
        <p:spPr bwMode="auto">
          <a:xfrm>
            <a:off x="838200" y="2963863"/>
            <a:ext cx="5372100" cy="192087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56" name="Rectangle 27"/>
          <p:cNvSpPr>
            <a:spLocks noChangeArrowheads="1"/>
          </p:cNvSpPr>
          <p:nvPr/>
        </p:nvSpPr>
        <p:spPr bwMode="auto">
          <a:xfrm>
            <a:off x="6238875" y="2827338"/>
            <a:ext cx="152558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 algn="ctr" defTabSz="457200" eaLnBrk="1" hangingPunct="1">
              <a:lnSpc>
                <a:spcPct val="85000"/>
              </a:lnSpc>
            </a:pPr>
            <a:r>
              <a:rPr lang="en-US" sz="1800" b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Instruction Set</a:t>
            </a:r>
          </a:p>
          <a:p>
            <a:pPr algn="ctr" defTabSz="457200" eaLnBrk="1" hangingPunct="1">
              <a:lnSpc>
                <a:spcPct val="85000"/>
              </a:lnSpc>
            </a:pPr>
            <a:r>
              <a:rPr lang="en-US" sz="1800" b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 Architecture</a:t>
            </a:r>
          </a:p>
        </p:txBody>
      </p:sp>
      <p:sp>
        <p:nvSpPr>
          <p:cNvPr id="22557" name="Line 28"/>
          <p:cNvSpPr>
            <a:spLocks noChangeShapeType="1"/>
          </p:cNvSpPr>
          <p:nvPr/>
        </p:nvSpPr>
        <p:spPr bwMode="auto">
          <a:xfrm>
            <a:off x="2444750" y="1481138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58" name="Rectangle 29"/>
          <p:cNvSpPr>
            <a:spLocks noChangeArrowheads="1"/>
          </p:cNvSpPr>
          <p:nvPr/>
        </p:nvSpPr>
        <p:spPr bwMode="auto">
          <a:xfrm>
            <a:off x="2881313" y="3592513"/>
            <a:ext cx="23272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defTabSz="457200" eaLnBrk="1" hangingPunct="1"/>
            <a:r>
              <a:rPr lang="en-US" sz="1800" b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Datapath &amp; Control </a:t>
            </a:r>
          </a:p>
        </p:txBody>
      </p:sp>
      <p:sp>
        <p:nvSpPr>
          <p:cNvPr id="22559" name="Rectangle 30"/>
          <p:cNvSpPr>
            <a:spLocks noChangeArrowheads="1"/>
          </p:cNvSpPr>
          <p:nvPr/>
        </p:nvSpPr>
        <p:spPr bwMode="auto">
          <a:xfrm>
            <a:off x="2597150" y="3544888"/>
            <a:ext cx="2882900" cy="4445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60" name="Rectangle 31"/>
          <p:cNvSpPr>
            <a:spLocks noChangeArrowheads="1"/>
          </p:cNvSpPr>
          <p:nvPr/>
        </p:nvSpPr>
        <p:spPr bwMode="auto">
          <a:xfrm>
            <a:off x="3276600" y="4609646"/>
            <a:ext cx="12954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defTabSz="457200" eaLnBrk="1" hangingPunct="1"/>
            <a:r>
              <a:rPr lang="en-US" sz="1600" b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transistors</a:t>
            </a:r>
          </a:p>
        </p:txBody>
      </p:sp>
      <p:sp>
        <p:nvSpPr>
          <p:cNvPr id="22561" name="Rectangle 32"/>
          <p:cNvSpPr>
            <a:spLocks noChangeArrowheads="1"/>
          </p:cNvSpPr>
          <p:nvPr/>
        </p:nvSpPr>
        <p:spPr bwMode="auto">
          <a:xfrm>
            <a:off x="2978150" y="4644571"/>
            <a:ext cx="2044700" cy="2984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62" name="Line 33"/>
          <p:cNvSpPr>
            <a:spLocks noChangeShapeType="1"/>
          </p:cNvSpPr>
          <p:nvPr/>
        </p:nvSpPr>
        <p:spPr bwMode="auto">
          <a:xfrm>
            <a:off x="3581400" y="3157538"/>
            <a:ext cx="0" cy="40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63" name="Rectangle 34"/>
          <p:cNvSpPr>
            <a:spLocks noChangeArrowheads="1"/>
          </p:cNvSpPr>
          <p:nvPr/>
        </p:nvSpPr>
        <p:spPr bwMode="auto">
          <a:xfrm>
            <a:off x="3568700" y="3157538"/>
            <a:ext cx="10033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 defTabSz="457200" eaLnBrk="1" hangingPunct="1">
              <a:lnSpc>
                <a:spcPct val="102000"/>
              </a:lnSpc>
            </a:pPr>
            <a:r>
              <a:rPr lang="en-US" sz="1800" b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Memory</a:t>
            </a:r>
          </a:p>
        </p:txBody>
      </p:sp>
      <p:sp>
        <p:nvSpPr>
          <p:cNvPr id="22564" name="Text Box 35"/>
          <p:cNvSpPr txBox="1">
            <a:spLocks noChangeArrowheads="1"/>
          </p:cNvSpPr>
          <p:nvPr/>
        </p:nvSpPr>
        <p:spPr bwMode="auto">
          <a:xfrm>
            <a:off x="762000" y="3081338"/>
            <a:ext cx="1341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en-US" sz="2000" b="1" smtClean="0">
                <a:solidFill>
                  <a:prstClr val="black"/>
                </a:solidFill>
                <a:latin typeface="Calibri" charset="0"/>
              </a:rPr>
              <a:t>Hardware</a:t>
            </a:r>
          </a:p>
        </p:txBody>
      </p:sp>
      <p:sp>
        <p:nvSpPr>
          <p:cNvPr id="22565" name="Text Box 36"/>
          <p:cNvSpPr txBox="1">
            <a:spLocks noChangeArrowheads="1"/>
          </p:cNvSpPr>
          <p:nvPr/>
        </p:nvSpPr>
        <p:spPr bwMode="auto">
          <a:xfrm>
            <a:off x="762000" y="2598738"/>
            <a:ext cx="1257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en-US" sz="2000" b="1" smtClean="0">
                <a:solidFill>
                  <a:prstClr val="black"/>
                </a:solidFill>
                <a:latin typeface="Calibri" charset="0"/>
              </a:rPr>
              <a:t>Software</a:t>
            </a:r>
          </a:p>
        </p:txBody>
      </p:sp>
      <p:sp>
        <p:nvSpPr>
          <p:cNvPr id="22566" name="Line 37"/>
          <p:cNvSpPr>
            <a:spLocks noChangeShapeType="1"/>
          </p:cNvSpPr>
          <p:nvPr/>
        </p:nvSpPr>
        <p:spPr bwMode="auto">
          <a:xfrm flipV="1">
            <a:off x="2133600" y="1973263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67" name="Line 38"/>
          <p:cNvSpPr>
            <a:spLocks noChangeShapeType="1"/>
          </p:cNvSpPr>
          <p:nvPr/>
        </p:nvSpPr>
        <p:spPr bwMode="auto">
          <a:xfrm>
            <a:off x="2133600" y="3167063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68" name="Rectangle 39"/>
          <p:cNvSpPr>
            <a:spLocks noChangeArrowheads="1"/>
          </p:cNvSpPr>
          <p:nvPr/>
        </p:nvSpPr>
        <p:spPr bwMode="auto">
          <a:xfrm>
            <a:off x="2755900" y="2243138"/>
            <a:ext cx="1143000" cy="330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69" name="Rectangle 40"/>
          <p:cNvSpPr>
            <a:spLocks noChangeArrowheads="1"/>
          </p:cNvSpPr>
          <p:nvPr/>
        </p:nvSpPr>
        <p:spPr bwMode="auto">
          <a:xfrm>
            <a:off x="2743200" y="2624138"/>
            <a:ext cx="13716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/>
          <a:p>
            <a:pPr defTabSz="457200" eaLnBrk="1" hangingPunct="1">
              <a:lnSpc>
                <a:spcPct val="102000"/>
              </a:lnSpc>
            </a:pPr>
            <a:r>
              <a:rPr lang="en-US" sz="1800" b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Assembler</a:t>
            </a:r>
          </a:p>
        </p:txBody>
      </p: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304800" y="2616200"/>
            <a:ext cx="8610600" cy="3833813"/>
            <a:chOff x="192" y="1648"/>
            <a:chExt cx="5424" cy="2415"/>
          </a:xfrm>
        </p:grpSpPr>
        <p:sp>
          <p:nvSpPr>
            <p:cNvPr id="22571" name="Rectangle 42"/>
            <p:cNvSpPr>
              <a:spLocks noChangeArrowheads="1"/>
            </p:cNvSpPr>
            <p:nvPr/>
          </p:nvSpPr>
          <p:spPr bwMode="auto">
            <a:xfrm>
              <a:off x="192" y="3552"/>
              <a:ext cx="5424" cy="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500" tIns="25400" rIns="63500" bIns="25400">
              <a:spAutoFit/>
            </a:bodyPr>
            <a:lstStyle/>
            <a:p>
              <a:pPr marL="203200" indent="-203200" algn="ctr" defTabSz="457200" eaLnBrk="1" hangingPunct="1">
                <a:lnSpc>
                  <a:spcPct val="75000"/>
                </a:lnSpc>
                <a:spcBef>
                  <a:spcPct val="65000"/>
                </a:spcBef>
                <a:buSzPct val="100000"/>
              </a:pPr>
              <a:r>
                <a:rPr lang="en-US" sz="3200" smtClean="0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ISA is an important abstraction level:</a:t>
              </a:r>
              <a:br>
                <a:rPr lang="en-US" sz="3200" smtClean="0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</a:br>
              <a:r>
                <a:rPr lang="en-US" sz="3200" smtClean="0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contract between HW &amp; SW</a:t>
              </a:r>
            </a:p>
          </p:txBody>
        </p:sp>
        <p:sp>
          <p:nvSpPr>
            <p:cNvPr id="22572" name="Oval 43"/>
            <p:cNvSpPr>
              <a:spLocks noChangeArrowheads="1"/>
            </p:cNvSpPr>
            <p:nvPr/>
          </p:nvSpPr>
          <p:spPr bwMode="auto">
            <a:xfrm>
              <a:off x="3877" y="1648"/>
              <a:ext cx="1093" cy="576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4000">
                <a:latin typeface="Calibri" charset="0"/>
                <a:ea typeface="ＭＳ Ｐゴシック" charset="0"/>
                <a:cs typeface="ＭＳ Ｐゴシック" charset="0"/>
              </a:rPr>
              <a:t>Levels of Representation/Interpretation</a:t>
            </a:r>
          </a:p>
        </p:txBody>
      </p:sp>
      <p:sp>
        <p:nvSpPr>
          <p:cNvPr id="28676" name="Rectangle 1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24388" y="2201863"/>
            <a:ext cx="3848100" cy="896937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Times" charset="0"/>
              <a:buNone/>
              <a:tabLst>
                <a:tab pos="1066800" algn="l"/>
              </a:tabLst>
              <a:defRPr/>
            </a:pPr>
            <a:r>
              <a:rPr lang="en-US" sz="1400" dirty="0" err="1">
                <a:solidFill>
                  <a:srgbClr val="FF0000"/>
                </a:solidFill>
                <a:latin typeface="Courier"/>
                <a:ea typeface="+mn-ea"/>
                <a:cs typeface="Courier"/>
              </a:rPr>
              <a:t>lw</a:t>
            </a:r>
            <a:r>
              <a:rPr lang="en-US" sz="1400" dirty="0">
                <a:solidFill>
                  <a:srgbClr val="FF0000"/>
                </a:solidFill>
                <a:latin typeface="Courier"/>
                <a:ea typeface="+mn-ea"/>
                <a:cs typeface="Courier"/>
              </a:rPr>
              <a:t>	  $t0, 0($2)</a:t>
            </a: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Times" charset="0"/>
              <a:buNone/>
              <a:tabLst>
                <a:tab pos="1066800" algn="l"/>
              </a:tabLst>
              <a:defRPr/>
            </a:pPr>
            <a:r>
              <a:rPr lang="en-US" sz="1400" dirty="0" err="1">
                <a:solidFill>
                  <a:srgbClr val="FF0000"/>
                </a:solidFill>
                <a:latin typeface="Courier"/>
                <a:ea typeface="+mn-ea"/>
                <a:cs typeface="Courier"/>
              </a:rPr>
              <a:t>lw</a:t>
            </a:r>
            <a:r>
              <a:rPr lang="en-US" sz="1400" dirty="0">
                <a:solidFill>
                  <a:srgbClr val="FF0000"/>
                </a:solidFill>
                <a:latin typeface="Courier"/>
                <a:ea typeface="+mn-ea"/>
                <a:cs typeface="Courier"/>
              </a:rPr>
              <a:t>	  $t1, 4($2)</a:t>
            </a: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Times" charset="0"/>
              <a:buNone/>
              <a:tabLst>
                <a:tab pos="1066800" algn="l"/>
              </a:tabLst>
              <a:defRPr/>
            </a:pPr>
            <a:r>
              <a:rPr lang="en-US" sz="1400" dirty="0" err="1">
                <a:solidFill>
                  <a:srgbClr val="FF0000"/>
                </a:solidFill>
                <a:latin typeface="Courier"/>
                <a:ea typeface="+mn-ea"/>
                <a:cs typeface="Courier"/>
              </a:rPr>
              <a:t>sw</a:t>
            </a:r>
            <a:r>
              <a:rPr lang="en-US" sz="1400" dirty="0">
                <a:solidFill>
                  <a:srgbClr val="FF0000"/>
                </a:solidFill>
                <a:latin typeface="Courier"/>
                <a:ea typeface="+mn-ea"/>
                <a:cs typeface="Courier"/>
              </a:rPr>
              <a:t>	  $t1, 0($2)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Times" charset="0"/>
              <a:buNone/>
              <a:tabLst>
                <a:tab pos="1066800" algn="l"/>
              </a:tabLst>
              <a:defRPr/>
            </a:pPr>
            <a:r>
              <a:rPr lang="en-US" sz="1400" dirty="0" err="1">
                <a:solidFill>
                  <a:srgbClr val="FF0000"/>
                </a:solidFill>
                <a:latin typeface="Courier"/>
                <a:ea typeface="+mn-ea"/>
                <a:cs typeface="Courier"/>
              </a:rPr>
              <a:t>sw</a:t>
            </a:r>
            <a:r>
              <a:rPr lang="en-US" sz="1400" dirty="0">
                <a:solidFill>
                  <a:srgbClr val="FF0000"/>
                </a:solidFill>
                <a:latin typeface="Courier"/>
                <a:ea typeface="+mn-ea"/>
                <a:cs typeface="Courier"/>
              </a:rPr>
              <a:t>	  $t0, 4($2)</a:t>
            </a:r>
          </a:p>
        </p:txBody>
      </p:sp>
      <p:graphicFrame>
        <p:nvGraphicFramePr>
          <p:cNvPr id="23554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624388" y="5549900"/>
          <a:ext cx="1828800" cy="1257300"/>
        </p:xfrm>
        <a:graphic>
          <a:graphicData uri="http://schemas.openxmlformats.org/presentationml/2006/ole">
            <p:oleObj spid="_x0000_s19469" name="Image" r:id="rId4" imgW="3492063" imgH="2400000" progId="">
              <p:embed/>
            </p:oleObj>
          </a:graphicData>
        </a:graphic>
      </p:graphicFrame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857250" y="1435100"/>
            <a:ext cx="2590800" cy="5286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lIns="63500" tIns="25400" rIns="63500" bIns="25400">
            <a:spAutoFit/>
          </a:bodyPr>
          <a:lstStyle/>
          <a:p>
            <a:pPr algn="ctr" defTabSz="457200" eaLnBrk="1" hangingPunct="1">
              <a:lnSpc>
                <a:spcPct val="85000"/>
              </a:lnSpc>
              <a:spcBef>
                <a:spcPct val="41000"/>
              </a:spcBef>
            </a:pPr>
            <a:r>
              <a:rPr lang="en-US" sz="1800" b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High Level Language</a:t>
            </a:r>
            <a:br>
              <a:rPr lang="en-US" sz="1800" b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1800" b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Program (e.g., C)</a:t>
            </a:r>
          </a:p>
        </p:txBody>
      </p:sp>
      <p:sp>
        <p:nvSpPr>
          <p:cNvPr id="23558" name="Rectangle 8"/>
          <p:cNvSpPr>
            <a:spLocks noChangeArrowheads="1"/>
          </p:cNvSpPr>
          <p:nvPr/>
        </p:nvSpPr>
        <p:spPr bwMode="auto">
          <a:xfrm>
            <a:off x="857250" y="2381250"/>
            <a:ext cx="2800350" cy="5286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lIns="63500" tIns="25400" rIns="63500" bIns="25400">
            <a:spAutoFit/>
          </a:bodyPr>
          <a:lstStyle/>
          <a:p>
            <a:pPr algn="ctr" defTabSz="457200" eaLnBrk="1" hangingPunct="1">
              <a:lnSpc>
                <a:spcPct val="85000"/>
              </a:lnSpc>
              <a:spcBef>
                <a:spcPct val="41000"/>
              </a:spcBef>
            </a:pPr>
            <a:r>
              <a:rPr lang="en-US" sz="1800" b="1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Assembly  Language Program (e.g., MIPS)</a:t>
            </a:r>
          </a:p>
        </p:txBody>
      </p:sp>
      <p:sp>
        <p:nvSpPr>
          <p:cNvPr id="23559" name="Rectangle 9"/>
          <p:cNvSpPr>
            <a:spLocks noChangeArrowheads="1"/>
          </p:cNvSpPr>
          <p:nvPr/>
        </p:nvSpPr>
        <p:spPr bwMode="auto">
          <a:xfrm>
            <a:off x="908050" y="3295650"/>
            <a:ext cx="2590800" cy="546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lIns="63500" tIns="25400" rIns="63500" bIns="25400">
            <a:spAutoFit/>
          </a:bodyPr>
          <a:lstStyle/>
          <a:p>
            <a:pPr algn="ctr" defTabSz="457200" eaLnBrk="1" hangingPunct="1">
              <a:lnSpc>
                <a:spcPct val="85000"/>
              </a:lnSpc>
              <a:spcBef>
                <a:spcPct val="41000"/>
              </a:spcBef>
            </a:pPr>
            <a:r>
              <a:rPr lang="en-US" sz="1800" b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Machine  Language Program (MIPS)</a:t>
            </a:r>
          </a:p>
        </p:txBody>
      </p:sp>
      <p:sp>
        <p:nvSpPr>
          <p:cNvPr id="23560" name="Rectangle 10"/>
          <p:cNvSpPr>
            <a:spLocks noChangeArrowheads="1"/>
          </p:cNvSpPr>
          <p:nvPr/>
        </p:nvSpPr>
        <p:spPr bwMode="auto">
          <a:xfrm>
            <a:off x="304800" y="4667250"/>
            <a:ext cx="4038600" cy="561975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lIns="63500" tIns="25400" rIns="63500" bIns="25400">
            <a:spAutoFit/>
          </a:bodyPr>
          <a:lstStyle/>
          <a:p>
            <a:pPr algn="ctr" defTabSz="457200" eaLnBrk="1" hangingPunct="1">
              <a:lnSpc>
                <a:spcPct val="88000"/>
              </a:lnSpc>
              <a:spcBef>
                <a:spcPct val="43000"/>
              </a:spcBef>
            </a:pPr>
            <a:r>
              <a:rPr lang="en-US" sz="1800" b="1" smtClean="0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rPr>
              <a:t>Hardware Architecture Description</a:t>
            </a:r>
            <a:br>
              <a:rPr lang="en-US" sz="1800" b="1" smtClean="0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1800" b="1" smtClean="0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rPr>
              <a:t>(e.g., block diagrams)</a:t>
            </a:r>
            <a:r>
              <a:rPr lang="en-US" sz="1800" smtClean="0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23561" name="Line 11"/>
          <p:cNvSpPr>
            <a:spLocks noChangeShapeType="1"/>
          </p:cNvSpPr>
          <p:nvPr/>
        </p:nvSpPr>
        <p:spPr bwMode="auto">
          <a:xfrm>
            <a:off x="2057400" y="1981200"/>
            <a:ext cx="0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62" name="Rectangle 13"/>
          <p:cNvSpPr>
            <a:spLocks noChangeArrowheads="1"/>
          </p:cNvSpPr>
          <p:nvPr/>
        </p:nvSpPr>
        <p:spPr bwMode="auto">
          <a:xfrm>
            <a:off x="2197100" y="2076450"/>
            <a:ext cx="13081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/>
          <a:p>
            <a:pPr defTabSz="457200" eaLnBrk="1" hangingPunct="1">
              <a:lnSpc>
                <a:spcPct val="85000"/>
              </a:lnSpc>
            </a:pPr>
            <a:r>
              <a:rPr lang="en-US" sz="1800" b="1" i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Compiler</a:t>
            </a:r>
          </a:p>
        </p:txBody>
      </p:sp>
      <p:sp>
        <p:nvSpPr>
          <p:cNvPr id="23563" name="Rectangle 14"/>
          <p:cNvSpPr>
            <a:spLocks noChangeArrowheads="1"/>
          </p:cNvSpPr>
          <p:nvPr/>
        </p:nvSpPr>
        <p:spPr bwMode="auto">
          <a:xfrm>
            <a:off x="2222500" y="2990850"/>
            <a:ext cx="14351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/>
          <a:p>
            <a:pPr defTabSz="457200" eaLnBrk="1" hangingPunct="1">
              <a:lnSpc>
                <a:spcPct val="85000"/>
              </a:lnSpc>
            </a:pPr>
            <a:r>
              <a:rPr lang="en-US" sz="1800" b="1" i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Assembler</a:t>
            </a:r>
          </a:p>
        </p:txBody>
      </p:sp>
      <p:sp>
        <p:nvSpPr>
          <p:cNvPr id="23564" name="Line 15"/>
          <p:cNvSpPr>
            <a:spLocks noChangeShapeType="1"/>
          </p:cNvSpPr>
          <p:nvPr/>
        </p:nvSpPr>
        <p:spPr bwMode="auto">
          <a:xfrm>
            <a:off x="2108200" y="3816350"/>
            <a:ext cx="0" cy="850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65" name="Rectangle 16"/>
          <p:cNvSpPr>
            <a:spLocks noChangeArrowheads="1"/>
          </p:cNvSpPr>
          <p:nvPr/>
        </p:nvSpPr>
        <p:spPr bwMode="auto">
          <a:xfrm>
            <a:off x="381000" y="4057650"/>
            <a:ext cx="1676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/>
          <a:p>
            <a:pPr defTabSz="457200" eaLnBrk="1" hangingPunct="1">
              <a:lnSpc>
                <a:spcPct val="85000"/>
              </a:lnSpc>
            </a:pPr>
            <a:r>
              <a:rPr lang="en-US" sz="1800" b="1" i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Machine Interpretation</a:t>
            </a:r>
          </a:p>
        </p:txBody>
      </p:sp>
      <p:sp>
        <p:nvSpPr>
          <p:cNvPr id="23566" name="Rectangle 17"/>
          <p:cNvSpPr>
            <a:spLocks noChangeArrowheads="1"/>
          </p:cNvSpPr>
          <p:nvPr/>
        </p:nvSpPr>
        <p:spPr bwMode="auto">
          <a:xfrm>
            <a:off x="4624388" y="1336675"/>
            <a:ext cx="30861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/>
          <a:p>
            <a:pPr marL="342900" indent="-342900" defTabSz="457200" eaLnBrk="1" hangingPunct="1">
              <a:lnSpc>
                <a:spcPct val="78000"/>
              </a:lnSpc>
            </a:pPr>
            <a:r>
              <a:rPr lang="en-US" sz="1800" b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temp = v[k];</a:t>
            </a:r>
          </a:p>
          <a:p>
            <a:pPr marL="342900" indent="-342900" defTabSz="457200" eaLnBrk="1" hangingPunct="1">
              <a:lnSpc>
                <a:spcPct val="78000"/>
              </a:lnSpc>
            </a:pPr>
            <a:r>
              <a:rPr lang="en-US" sz="1800" b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v[k] = v[k+1];</a:t>
            </a:r>
          </a:p>
          <a:p>
            <a:pPr marL="342900" indent="-342900" defTabSz="457200" eaLnBrk="1" hangingPunct="1">
              <a:lnSpc>
                <a:spcPct val="78000"/>
              </a:lnSpc>
            </a:pPr>
            <a:r>
              <a:rPr lang="en-US" sz="1800" b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v[k+1] = temp;</a:t>
            </a:r>
            <a:endParaRPr lang="en-US" sz="120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67" name="Rectangle 19"/>
          <p:cNvSpPr>
            <a:spLocks noChangeArrowheads="1"/>
          </p:cNvSpPr>
          <p:nvPr/>
        </p:nvSpPr>
        <p:spPr bwMode="auto">
          <a:xfrm>
            <a:off x="4624388" y="4298950"/>
            <a:ext cx="29845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68" name="Rectangle 20"/>
          <p:cNvSpPr>
            <a:spLocks noChangeArrowheads="1"/>
          </p:cNvSpPr>
          <p:nvPr/>
        </p:nvSpPr>
        <p:spPr bwMode="auto">
          <a:xfrm>
            <a:off x="4624388" y="3125788"/>
            <a:ext cx="4384675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defTabSz="457200" eaLnBrk="1" hangingPunct="1"/>
            <a:r>
              <a:rPr lang="en-US" sz="1400" smtClean="0">
                <a:solidFill>
                  <a:prstClr val="black"/>
                </a:solidFill>
                <a:latin typeface="Courier"/>
                <a:ea typeface="ＭＳ Ｐゴシック" charset="0"/>
                <a:cs typeface="Courier"/>
              </a:rPr>
              <a:t>0000 1001 1100 0110 1010 1111 0101 1000</a:t>
            </a:r>
          </a:p>
          <a:p>
            <a:pPr defTabSz="457200" eaLnBrk="1" hangingPunct="1"/>
            <a:r>
              <a:rPr lang="en-US" sz="1400" smtClean="0">
                <a:solidFill>
                  <a:prstClr val="black"/>
                </a:solidFill>
                <a:latin typeface="Courier"/>
                <a:ea typeface="ＭＳ Ｐゴシック" charset="0"/>
                <a:cs typeface="Courier"/>
              </a:rPr>
              <a:t>1010 1111 0101 1000 0000 1001 1100 0110 </a:t>
            </a:r>
          </a:p>
          <a:p>
            <a:pPr defTabSz="457200" eaLnBrk="1" hangingPunct="1"/>
            <a:r>
              <a:rPr lang="en-US" sz="1400" smtClean="0">
                <a:solidFill>
                  <a:prstClr val="black"/>
                </a:solidFill>
                <a:latin typeface="Courier"/>
                <a:ea typeface="ＭＳ Ｐゴシック" charset="0"/>
                <a:cs typeface="Courier"/>
              </a:rPr>
              <a:t>1100 0110 1010 1111 0101 1000 0000 1001 </a:t>
            </a:r>
          </a:p>
          <a:p>
            <a:pPr defTabSz="457200" eaLnBrk="1" hangingPunct="1"/>
            <a:r>
              <a:rPr lang="en-US" sz="1400" smtClean="0">
                <a:solidFill>
                  <a:prstClr val="black"/>
                </a:solidFill>
                <a:latin typeface="Courier"/>
                <a:ea typeface="ＭＳ Ｐゴシック" charset="0"/>
                <a:cs typeface="Courier"/>
              </a:rPr>
              <a:t>0101 1000 0000 1001 1100 0110 1010 1111 </a:t>
            </a:r>
          </a:p>
        </p:txBody>
      </p:sp>
      <p:sp>
        <p:nvSpPr>
          <p:cNvPr id="23569" name="Rectangle 22"/>
          <p:cNvSpPr>
            <a:spLocks noChangeArrowheads="1"/>
          </p:cNvSpPr>
          <p:nvPr/>
        </p:nvSpPr>
        <p:spPr bwMode="auto">
          <a:xfrm>
            <a:off x="844550" y="3816350"/>
            <a:ext cx="2730500" cy="139700"/>
          </a:xfrm>
          <a:prstGeom prst="rect">
            <a:avLst/>
          </a:prstGeom>
          <a:solidFill>
            <a:srgbClr val="FF8DA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70" name="Line 23"/>
          <p:cNvSpPr>
            <a:spLocks noChangeShapeType="1"/>
          </p:cNvSpPr>
          <p:nvPr/>
        </p:nvSpPr>
        <p:spPr bwMode="auto">
          <a:xfrm>
            <a:off x="2085975" y="2922588"/>
            <a:ext cx="0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71" name="Rectangle 24"/>
          <p:cNvSpPr>
            <a:spLocks noChangeArrowheads="1"/>
          </p:cNvSpPr>
          <p:nvPr/>
        </p:nvSpPr>
        <p:spPr bwMode="auto">
          <a:xfrm>
            <a:off x="609600" y="6070600"/>
            <a:ext cx="3708400" cy="561975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lIns="63500" tIns="25400" rIns="63500" bIns="25400">
            <a:spAutoFit/>
          </a:bodyPr>
          <a:lstStyle/>
          <a:p>
            <a:pPr algn="ctr" defTabSz="457200" eaLnBrk="1" hangingPunct="1">
              <a:lnSpc>
                <a:spcPct val="88000"/>
              </a:lnSpc>
              <a:spcBef>
                <a:spcPct val="43000"/>
              </a:spcBef>
            </a:pPr>
            <a:r>
              <a:rPr lang="en-US" sz="1800" b="1" smtClean="0">
                <a:solidFill>
                  <a:srgbClr val="005400"/>
                </a:solidFill>
                <a:latin typeface="Calibri" charset="0"/>
                <a:ea typeface="ＭＳ Ｐゴシック" charset="0"/>
                <a:cs typeface="ＭＳ Ｐゴシック" charset="0"/>
              </a:rPr>
              <a:t>Logic Circuit Description</a:t>
            </a:r>
            <a:br>
              <a:rPr lang="en-US" sz="1800" b="1" smtClean="0">
                <a:solidFill>
                  <a:srgbClr val="005400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1800" b="1" smtClean="0">
                <a:solidFill>
                  <a:srgbClr val="005400"/>
                </a:solidFill>
                <a:latin typeface="Calibri" charset="0"/>
                <a:ea typeface="ＭＳ Ｐゴシック" charset="0"/>
                <a:cs typeface="ＭＳ Ｐゴシック" charset="0"/>
              </a:rPr>
              <a:t>(Circuit Schematic Diagrams)</a:t>
            </a:r>
          </a:p>
        </p:txBody>
      </p:sp>
      <p:sp>
        <p:nvSpPr>
          <p:cNvPr id="23572" name="Line 26"/>
          <p:cNvSpPr>
            <a:spLocks noChangeShapeType="1"/>
          </p:cNvSpPr>
          <p:nvPr/>
        </p:nvSpPr>
        <p:spPr bwMode="auto">
          <a:xfrm>
            <a:off x="2286000" y="5224463"/>
            <a:ext cx="0" cy="850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73" name="Rectangle 27"/>
          <p:cNvSpPr>
            <a:spLocks noChangeArrowheads="1"/>
          </p:cNvSpPr>
          <p:nvPr/>
        </p:nvSpPr>
        <p:spPr bwMode="auto">
          <a:xfrm>
            <a:off x="381000" y="5368925"/>
            <a:ext cx="1981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/>
          <a:p>
            <a:pPr defTabSz="457200" eaLnBrk="1" hangingPunct="1">
              <a:lnSpc>
                <a:spcPct val="85000"/>
              </a:lnSpc>
            </a:pPr>
            <a:r>
              <a:rPr lang="en-US" sz="1800" b="1" i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Architecture Implementation</a:t>
            </a:r>
          </a:p>
        </p:txBody>
      </p:sp>
      <p:pic>
        <p:nvPicPr>
          <p:cNvPr id="23574" name="Picture 35" descr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4388" y="4178300"/>
            <a:ext cx="16383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Rectangle 36"/>
          <p:cNvSpPr>
            <a:spLocks noChangeArrowheads="1"/>
          </p:cNvSpPr>
          <p:nvPr/>
        </p:nvSpPr>
        <p:spPr bwMode="auto">
          <a:xfrm>
            <a:off x="6008688" y="5291138"/>
            <a:ext cx="304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76" name="TextBox 24"/>
          <p:cNvSpPr txBox="1">
            <a:spLocks noChangeArrowheads="1"/>
          </p:cNvSpPr>
          <p:nvPr/>
        </p:nvSpPr>
        <p:spPr bwMode="auto">
          <a:xfrm>
            <a:off x="6367463" y="2184400"/>
            <a:ext cx="25828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457200" eaLnBrk="1" hangingPunct="1"/>
            <a:r>
              <a:rPr lang="en-US" sz="1600" smtClean="0">
                <a:solidFill>
                  <a:prstClr val="black"/>
                </a:solidFill>
                <a:latin typeface="Calibri" charset="0"/>
              </a:rPr>
              <a:t>Anything can be represented</a:t>
            </a:r>
            <a:br>
              <a:rPr lang="en-US" sz="1600" smtClean="0">
                <a:solidFill>
                  <a:prstClr val="black"/>
                </a:solidFill>
                <a:latin typeface="Calibri" charset="0"/>
              </a:rPr>
            </a:br>
            <a:r>
              <a:rPr lang="en-US" sz="1600" smtClean="0">
                <a:solidFill>
                  <a:prstClr val="black"/>
                </a:solidFill>
                <a:latin typeface="Calibri" charset="0"/>
              </a:rPr>
              <a:t>as a </a:t>
            </a:r>
            <a:r>
              <a:rPr lang="en-US" sz="1600" i="1" smtClean="0">
                <a:solidFill>
                  <a:prstClr val="black"/>
                </a:solidFill>
                <a:latin typeface="Calibri" charset="0"/>
              </a:rPr>
              <a:t>number</a:t>
            </a:r>
            <a:r>
              <a:rPr lang="en-US" sz="1600" smtClean="0">
                <a:solidFill>
                  <a:prstClr val="black"/>
                </a:solidFill>
                <a:latin typeface="Calibri" charset="0"/>
              </a:rPr>
              <a:t>, </a:t>
            </a:r>
            <a:br>
              <a:rPr lang="en-US" sz="1600" smtClean="0">
                <a:solidFill>
                  <a:prstClr val="black"/>
                </a:solidFill>
                <a:latin typeface="Calibri" charset="0"/>
              </a:rPr>
            </a:br>
            <a:r>
              <a:rPr lang="en-US" sz="1600" smtClean="0">
                <a:solidFill>
                  <a:prstClr val="black"/>
                </a:solidFill>
                <a:latin typeface="Calibri" charset="0"/>
              </a:rPr>
              <a:t>i.e., data or instructions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03200" y="4046538"/>
            <a:ext cx="6637338" cy="2811462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Synchronous Digital Systems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75000"/>
              </a:lnSpc>
              <a:spcBef>
                <a:spcPct val="65000"/>
              </a:spcBef>
              <a:buSzPct val="100000"/>
              <a:buNone/>
            </a:pPr>
            <a:r>
              <a:rPr lang="en-US" i="1" dirty="0" smtClean="0">
                <a:solidFill>
                  <a:prstClr val="black"/>
                </a:solidFill>
                <a:latin typeface="Calibri" charset="0"/>
              </a:rPr>
              <a:t>	</a:t>
            </a:r>
            <a:r>
              <a:rPr lang="en-US" i="1" dirty="0" smtClean="0">
                <a:solidFill>
                  <a:schemeClr val="accent1"/>
                </a:solidFill>
                <a:latin typeface="Calibri" charset="0"/>
              </a:rPr>
              <a:t>Hardware </a:t>
            </a:r>
            <a:r>
              <a:rPr lang="en-US" i="1" dirty="0">
                <a:solidFill>
                  <a:schemeClr val="accent1"/>
                </a:solidFill>
                <a:latin typeface="Calibri" charset="0"/>
              </a:rPr>
              <a:t>of a processor, such as the MIPS, </a:t>
            </a:r>
            <a:r>
              <a:rPr lang="en-US" i="1" dirty="0" smtClean="0">
                <a:solidFill>
                  <a:schemeClr val="accent1"/>
                </a:solidFill>
                <a:latin typeface="Calibri" charset="0"/>
              </a:rPr>
              <a:t>is an </a:t>
            </a:r>
            <a:r>
              <a:rPr lang="en-US" i="1" dirty="0">
                <a:solidFill>
                  <a:schemeClr val="accent1"/>
                </a:solidFill>
                <a:latin typeface="Calibri" charset="0"/>
              </a:rPr>
              <a:t>example of a Synchronous Digital </a:t>
            </a:r>
            <a:r>
              <a:rPr lang="en-US" i="1" dirty="0" smtClean="0">
                <a:solidFill>
                  <a:schemeClr val="accent1"/>
                </a:solidFill>
                <a:latin typeface="Calibri" charset="0"/>
              </a:rPr>
              <a:t>System</a:t>
            </a:r>
            <a:endParaRPr lang="en-US" i="1" dirty="0">
              <a:solidFill>
                <a:schemeClr val="accent1"/>
              </a:solidFill>
              <a:latin typeface="Calibri" charset="0"/>
            </a:endParaRPr>
          </a:p>
          <a:p>
            <a:pPr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None/>
            </a:pPr>
            <a:r>
              <a:rPr lang="en-US" i="1" dirty="0" smtClean="0">
                <a:solidFill>
                  <a:prstClr val="black"/>
                </a:solidFill>
                <a:latin typeface="Calibri" charset="0"/>
              </a:rPr>
              <a:t>Synchronous</a:t>
            </a:r>
            <a:r>
              <a:rPr lang="en-US" dirty="0">
                <a:solidFill>
                  <a:prstClr val="black"/>
                </a:solidFill>
                <a:latin typeface="Calibri" charset="0"/>
              </a:rPr>
              <a:t>:</a:t>
            </a:r>
          </a:p>
          <a:p>
            <a:pPr lvl="1">
              <a:lnSpc>
                <a:spcPct val="85000"/>
              </a:lnSpc>
              <a:spcBef>
                <a:spcPct val="40000"/>
              </a:spcBef>
              <a:buSzPct val="100000"/>
              <a:buFontTx/>
              <a:buChar char="•"/>
            </a:pPr>
            <a:r>
              <a:rPr lang="en-US" dirty="0">
                <a:solidFill>
                  <a:prstClr val="black"/>
                </a:solidFill>
                <a:latin typeface="Calibri" charset="0"/>
                <a:cs typeface="ＭＳ Ｐゴシック" charset="0"/>
              </a:rPr>
              <a:t> All operations coordinated by a central clock</a:t>
            </a:r>
          </a:p>
          <a:p>
            <a:pPr lvl="2">
              <a:lnSpc>
                <a:spcPct val="85000"/>
              </a:lnSpc>
              <a:spcBef>
                <a:spcPct val="40000"/>
              </a:spcBef>
              <a:buSzPct val="100000"/>
              <a:buFont typeface="Wingdings" charset="0"/>
              <a:buChar char="§"/>
            </a:pPr>
            <a:r>
              <a:rPr lang="ja-JP" altLang="en-US" dirty="0">
                <a:solidFill>
                  <a:prstClr val="black"/>
                </a:solidFill>
                <a:latin typeface="Calibri" charset="0"/>
                <a:cs typeface="ＭＳ Ｐゴシック" charset="0"/>
              </a:rPr>
              <a:t>“</a:t>
            </a:r>
            <a:r>
              <a:rPr lang="en-US" dirty="0">
                <a:solidFill>
                  <a:prstClr val="black"/>
                </a:solidFill>
                <a:latin typeface="Calibri" charset="0"/>
                <a:cs typeface="ＭＳ Ｐゴシック" charset="0"/>
              </a:rPr>
              <a:t>Heartbeat</a:t>
            </a:r>
            <a:r>
              <a:rPr lang="ja-JP" altLang="en-US" dirty="0">
                <a:solidFill>
                  <a:prstClr val="black"/>
                </a:solidFill>
                <a:latin typeface="Calibri" charset="0"/>
                <a:cs typeface="ＭＳ Ｐゴシック" charset="0"/>
              </a:rPr>
              <a:t>”</a:t>
            </a:r>
            <a:r>
              <a:rPr lang="en-US" dirty="0">
                <a:solidFill>
                  <a:prstClr val="black"/>
                </a:solidFill>
                <a:latin typeface="Calibri" charset="0"/>
                <a:cs typeface="ＭＳ Ｐゴシック" charset="0"/>
              </a:rPr>
              <a:t> of the system!</a:t>
            </a:r>
          </a:p>
          <a:p>
            <a:pPr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None/>
            </a:pPr>
            <a:r>
              <a:rPr lang="en-US" i="1" dirty="0">
                <a:solidFill>
                  <a:prstClr val="black"/>
                </a:solidFill>
                <a:latin typeface="Calibri" charset="0"/>
              </a:rPr>
              <a:t>Digital</a:t>
            </a:r>
            <a:r>
              <a:rPr lang="en-US" dirty="0">
                <a:solidFill>
                  <a:prstClr val="black"/>
                </a:solidFill>
                <a:latin typeface="Calibri" charset="0"/>
              </a:rPr>
              <a:t>:</a:t>
            </a:r>
          </a:p>
          <a:p>
            <a:pPr lvl="1">
              <a:lnSpc>
                <a:spcPct val="85000"/>
              </a:lnSpc>
              <a:spcBef>
                <a:spcPct val="40000"/>
              </a:spcBef>
              <a:buSzPct val="100000"/>
              <a:buFontTx/>
              <a:buChar char="•"/>
            </a:pPr>
            <a:r>
              <a:rPr lang="en-US" dirty="0">
                <a:solidFill>
                  <a:prstClr val="black"/>
                </a:solidFill>
                <a:latin typeface="Calibri" charset="0"/>
                <a:cs typeface="ＭＳ Ｐゴシック" charset="0"/>
              </a:rPr>
              <a:t> All values represented by discrete values</a:t>
            </a:r>
          </a:p>
          <a:p>
            <a:pPr lvl="1">
              <a:lnSpc>
                <a:spcPct val="85000"/>
              </a:lnSpc>
              <a:spcBef>
                <a:spcPct val="40000"/>
              </a:spcBef>
              <a:buSzPct val="100000"/>
              <a:buFontTx/>
              <a:buChar char="•"/>
            </a:pPr>
            <a:r>
              <a:rPr lang="en-US" dirty="0">
                <a:solidFill>
                  <a:prstClr val="black"/>
                </a:solidFill>
                <a:latin typeface="Calibri" charset="0"/>
                <a:cs typeface="ＭＳ Ｐゴシック" charset="0"/>
              </a:rPr>
              <a:t> Electrical signals are treated as 1s and 0s;</a:t>
            </a:r>
            <a:br>
              <a:rPr lang="en-US" dirty="0">
                <a:solidFill>
                  <a:prstClr val="black"/>
                </a:solidFill>
                <a:latin typeface="Calibri" charset="0"/>
                <a:cs typeface="ＭＳ Ｐゴシック" charset="0"/>
              </a:rPr>
            </a:br>
            <a:r>
              <a:rPr lang="en-US" dirty="0">
                <a:solidFill>
                  <a:prstClr val="black"/>
                </a:solidFill>
                <a:latin typeface="Calibri" charset="0"/>
                <a:cs typeface="ＭＳ Ｐゴシック" charset="0"/>
              </a:rPr>
              <a:t> grouped together to form </a:t>
            </a:r>
            <a:r>
              <a:rPr lang="en-US" dirty="0" smtClean="0">
                <a:solidFill>
                  <a:prstClr val="black"/>
                </a:solidFill>
                <a:latin typeface="Calibri" charset="0"/>
                <a:cs typeface="ＭＳ Ｐゴシック" charset="0"/>
              </a:rPr>
              <a:t>words</a:t>
            </a:r>
            <a:endParaRPr lang="en-US" dirty="0">
              <a:solidFill>
                <a:prstClr val="black"/>
              </a:solidFill>
              <a:latin typeface="Calibri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Logic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sz="2800" dirty="0" smtClean="0"/>
              <a:t>Next several weeks: we’ll study how a modern processor is built; starting with basic elements as building blocks</a:t>
            </a:r>
          </a:p>
          <a:p>
            <a:r>
              <a:rPr lang="en-US" sz="2800" dirty="0" smtClean="0"/>
              <a:t>Why study hardware design?</a:t>
            </a:r>
          </a:p>
          <a:p>
            <a:pPr lvl="1"/>
            <a:r>
              <a:rPr lang="en-US" sz="2400" dirty="0" smtClean="0"/>
              <a:t>Understand capabilities and limitations of </a:t>
            </a:r>
            <a:r>
              <a:rPr lang="en-US" sz="2400" dirty="0" err="1" smtClean="0"/>
              <a:t>hw</a:t>
            </a:r>
            <a:r>
              <a:rPr lang="en-US" sz="2400" dirty="0" smtClean="0"/>
              <a:t> in general and processors in particular</a:t>
            </a:r>
          </a:p>
          <a:p>
            <a:pPr lvl="1"/>
            <a:r>
              <a:rPr lang="en-US" sz="2400" dirty="0" smtClean="0"/>
              <a:t>What processors can do fast and what they can</a:t>
            </a:r>
            <a:r>
              <a:rPr lang="ja-JP" altLang="en-US" sz="2400" dirty="0" smtClean="0"/>
              <a:t>’</a:t>
            </a:r>
            <a:r>
              <a:rPr lang="en-US" sz="2400" dirty="0" smtClean="0"/>
              <a:t>t do fast </a:t>
            </a:r>
            <a:br>
              <a:rPr lang="en-US" sz="2400" dirty="0" smtClean="0"/>
            </a:br>
            <a:r>
              <a:rPr lang="en-US" sz="2400" dirty="0" smtClean="0"/>
              <a:t>(avoid slow things if you want your code to run fast!)</a:t>
            </a:r>
          </a:p>
          <a:p>
            <a:pPr lvl="1"/>
            <a:r>
              <a:rPr lang="en-US" sz="2400" dirty="0" smtClean="0"/>
              <a:t>Background for more in depth </a:t>
            </a:r>
            <a:r>
              <a:rPr lang="en-US" sz="2400" dirty="0" err="1" smtClean="0"/>
              <a:t>hw</a:t>
            </a:r>
            <a:r>
              <a:rPr lang="en-US" sz="2400" dirty="0" smtClean="0"/>
              <a:t> courses (CS 150, CS 152)</a:t>
            </a:r>
          </a:p>
          <a:p>
            <a:pPr lvl="1"/>
            <a:r>
              <a:rPr lang="en-US" sz="2400" dirty="0" smtClean="0"/>
              <a:t>There is just so much you can do with standard processors: you may need to design own custom </a:t>
            </a:r>
            <a:r>
              <a:rPr lang="en-US" sz="2400" dirty="0" err="1" smtClean="0"/>
              <a:t>hw</a:t>
            </a:r>
            <a:r>
              <a:rPr lang="en-US" sz="2400" dirty="0" smtClean="0"/>
              <a:t> for extra performance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2"/>
          <p:cNvSpPr>
            <a:spLocks noChangeArrowheads="1"/>
          </p:cNvSpPr>
          <p:nvPr/>
        </p:nvSpPr>
        <p:spPr bwMode="auto">
          <a:xfrm>
            <a:off x="4692650" y="2968625"/>
            <a:ext cx="40703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2600"/>
              </a:lnSpc>
              <a:spcBef>
                <a:spcPts val="1100"/>
              </a:spcBef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Close switch (if A is </a:t>
            </a:r>
            <a:r>
              <a:rPr lang="ja-JP" alt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1</a:t>
            </a:r>
            <a:r>
              <a:rPr lang="ja-JP" alt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or asserted)</a:t>
            </a:r>
            <a:b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and turn on light bulb (Z)</a:t>
            </a:r>
            <a:b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endParaRPr lang="en-US" sz="1800" smtClean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6" name="Rectangle 33"/>
          <p:cNvSpPr>
            <a:spLocks noChangeArrowheads="1"/>
          </p:cNvSpPr>
          <p:nvPr/>
        </p:nvSpPr>
        <p:spPr bwMode="auto">
          <a:xfrm>
            <a:off x="2192338" y="2581275"/>
            <a:ext cx="550862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26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A</a:t>
            </a:r>
          </a:p>
        </p:txBody>
      </p:sp>
      <p:sp>
        <p:nvSpPr>
          <p:cNvPr id="28677" name="Rectangle 34"/>
          <p:cNvSpPr>
            <a:spLocks noChangeArrowheads="1"/>
          </p:cNvSpPr>
          <p:nvPr/>
        </p:nvSpPr>
        <p:spPr bwMode="auto">
          <a:xfrm>
            <a:off x="3792538" y="2581275"/>
            <a:ext cx="550862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26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Z</a:t>
            </a:r>
          </a:p>
        </p:txBody>
      </p:sp>
      <p:sp>
        <p:nvSpPr>
          <p:cNvPr id="28678" name="Line 36"/>
          <p:cNvSpPr>
            <a:spLocks noChangeShapeType="1"/>
          </p:cNvSpPr>
          <p:nvPr/>
        </p:nvSpPr>
        <p:spPr bwMode="auto">
          <a:xfrm>
            <a:off x="2057400" y="2628900"/>
            <a:ext cx="0" cy="381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9" name="Rectangle 60"/>
          <p:cNvSpPr>
            <a:spLocks noChangeArrowheads="1"/>
          </p:cNvSpPr>
          <p:nvPr/>
        </p:nvSpPr>
        <p:spPr bwMode="auto">
          <a:xfrm>
            <a:off x="4692650" y="4649788"/>
            <a:ext cx="407035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2600"/>
              </a:lnSpc>
              <a:spcBef>
                <a:spcPts val="1100"/>
              </a:spcBef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Open switch (if A is </a:t>
            </a:r>
            <a:r>
              <a:rPr lang="ja-JP" alt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0</a:t>
            </a:r>
            <a:r>
              <a:rPr lang="ja-JP" alt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or unasserted)</a:t>
            </a:r>
            <a:b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and turn off light bulb (Z)</a:t>
            </a:r>
          </a:p>
        </p:txBody>
      </p:sp>
      <p:sp>
        <p:nvSpPr>
          <p:cNvPr id="20612" name="Rectangle 13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Switches: Basic Element of Physical Implementations</a:t>
            </a:r>
          </a:p>
        </p:txBody>
      </p:sp>
      <p:sp>
        <p:nvSpPr>
          <p:cNvPr id="28681" name="Rectangle 13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Implementing a simple circuit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arrow shows action if wire changes to </a:t>
            </a:r>
            <a:r>
              <a:rPr lang="ja-JP" altLang="en-US" sz="2800" dirty="0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ja-JP" altLang="en-US" sz="2800" dirty="0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):</a:t>
            </a:r>
          </a:p>
        </p:txBody>
      </p:sp>
      <p:sp>
        <p:nvSpPr>
          <p:cNvPr id="28682" name="Rectangle 74"/>
          <p:cNvSpPr>
            <a:spLocks noChangeArrowheads="1"/>
          </p:cNvSpPr>
          <p:nvPr/>
        </p:nvSpPr>
        <p:spPr bwMode="auto">
          <a:xfrm>
            <a:off x="3935413" y="5829300"/>
            <a:ext cx="1582509" cy="46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 eaLnBrk="1" hangingPunct="1">
              <a:lnSpc>
                <a:spcPts val="2600"/>
              </a:lnSpc>
              <a:spcBef>
                <a:spcPts val="1100"/>
              </a:spcBef>
            </a:pPr>
            <a:r>
              <a:rPr lang="en-US" sz="3600" b="1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Z  </a:t>
            </a:r>
            <a:r>
              <a:rPr lang="en-US" sz="3600" b="1" dirty="0" smtClean="0">
                <a:solidFill>
                  <a:srgbClr val="000000"/>
                </a:solidFill>
                <a:latin typeface="Symbol" charset="0"/>
                <a:ea typeface="ＭＳ Ｐゴシック" charset="0"/>
                <a:cs typeface="ＭＳ Ｐゴシック" charset="0"/>
              </a:rPr>
              <a:t></a:t>
            </a:r>
            <a:r>
              <a:rPr lang="en-US" sz="3600" b="1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  A</a:t>
            </a:r>
          </a:p>
        </p:txBody>
      </p:sp>
      <p:sp>
        <p:nvSpPr>
          <p:cNvPr id="28683" name="Line 76"/>
          <p:cNvSpPr>
            <a:spLocks noChangeShapeType="1"/>
          </p:cNvSpPr>
          <p:nvPr/>
        </p:nvSpPr>
        <p:spPr bwMode="auto">
          <a:xfrm>
            <a:off x="2286000" y="32385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84" name="Line 77"/>
          <p:cNvSpPr>
            <a:spLocks noChangeShapeType="1"/>
          </p:cNvSpPr>
          <p:nvPr/>
        </p:nvSpPr>
        <p:spPr bwMode="auto">
          <a:xfrm>
            <a:off x="3886200" y="32385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85" name="Line 78"/>
          <p:cNvSpPr>
            <a:spLocks noChangeShapeType="1"/>
          </p:cNvSpPr>
          <p:nvPr/>
        </p:nvSpPr>
        <p:spPr bwMode="auto">
          <a:xfrm flipH="1">
            <a:off x="2895600" y="36957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86" name="Line 79"/>
          <p:cNvSpPr>
            <a:spLocks noChangeShapeType="1"/>
          </p:cNvSpPr>
          <p:nvPr/>
        </p:nvSpPr>
        <p:spPr bwMode="auto">
          <a:xfrm flipH="1">
            <a:off x="1219200" y="3695700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87" name="Line 80"/>
          <p:cNvSpPr>
            <a:spLocks noChangeShapeType="1"/>
          </p:cNvSpPr>
          <p:nvPr/>
        </p:nvSpPr>
        <p:spPr bwMode="auto">
          <a:xfrm flipV="1">
            <a:off x="1219200" y="32385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88" name="Line 81"/>
          <p:cNvSpPr>
            <a:spLocks noChangeShapeType="1"/>
          </p:cNvSpPr>
          <p:nvPr/>
        </p:nvSpPr>
        <p:spPr bwMode="auto">
          <a:xfrm>
            <a:off x="1219200" y="32385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8689" name="Group 85"/>
          <p:cNvGrpSpPr>
            <a:grpSpLocks/>
          </p:cNvGrpSpPr>
          <p:nvPr/>
        </p:nvGrpSpPr>
        <p:grpSpPr bwMode="auto">
          <a:xfrm>
            <a:off x="3124200" y="2687638"/>
            <a:ext cx="762000" cy="550862"/>
            <a:chOff x="1872" y="1440"/>
            <a:chExt cx="480" cy="347"/>
          </a:xfrm>
        </p:grpSpPr>
        <p:sp>
          <p:nvSpPr>
            <p:cNvPr id="28736" name="Oval 9"/>
            <p:cNvSpPr>
              <a:spLocks noChangeArrowheads="1"/>
            </p:cNvSpPr>
            <p:nvPr/>
          </p:nvSpPr>
          <p:spPr bwMode="auto">
            <a:xfrm>
              <a:off x="2051" y="1515"/>
              <a:ext cx="71" cy="71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37" name="Oval 11"/>
            <p:cNvSpPr>
              <a:spLocks noChangeArrowheads="1"/>
            </p:cNvSpPr>
            <p:nvPr/>
          </p:nvSpPr>
          <p:spPr bwMode="auto">
            <a:xfrm>
              <a:off x="1968" y="1440"/>
              <a:ext cx="288" cy="28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38" name="Oval 12"/>
            <p:cNvSpPr>
              <a:spLocks noChangeArrowheads="1"/>
            </p:cNvSpPr>
            <p:nvPr/>
          </p:nvSpPr>
          <p:spPr bwMode="auto">
            <a:xfrm>
              <a:off x="2019" y="1531"/>
              <a:ext cx="71" cy="71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39" name="Oval 13"/>
            <p:cNvSpPr>
              <a:spLocks noChangeArrowheads="1"/>
            </p:cNvSpPr>
            <p:nvPr/>
          </p:nvSpPr>
          <p:spPr bwMode="auto">
            <a:xfrm>
              <a:off x="2098" y="1523"/>
              <a:ext cx="72" cy="71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40" name="Oval 14"/>
            <p:cNvSpPr>
              <a:spLocks noChangeArrowheads="1"/>
            </p:cNvSpPr>
            <p:nvPr/>
          </p:nvSpPr>
          <p:spPr bwMode="auto">
            <a:xfrm>
              <a:off x="2130" y="1515"/>
              <a:ext cx="70" cy="71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41" name="Line 15"/>
            <p:cNvSpPr>
              <a:spLocks noChangeShapeType="1"/>
            </p:cNvSpPr>
            <p:nvPr/>
          </p:nvSpPr>
          <p:spPr bwMode="auto">
            <a:xfrm>
              <a:off x="2027" y="1586"/>
              <a:ext cx="48" cy="1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42" name="Line 16"/>
            <p:cNvSpPr>
              <a:spLocks noChangeShapeType="1"/>
            </p:cNvSpPr>
            <p:nvPr/>
          </p:nvSpPr>
          <p:spPr bwMode="auto">
            <a:xfrm flipH="1">
              <a:off x="2138" y="1578"/>
              <a:ext cx="54" cy="1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43" name="Line 17"/>
            <p:cNvSpPr>
              <a:spLocks noChangeShapeType="1"/>
            </p:cNvSpPr>
            <p:nvPr/>
          </p:nvSpPr>
          <p:spPr bwMode="auto">
            <a:xfrm flipH="1">
              <a:off x="2064" y="1733"/>
              <a:ext cx="15" cy="5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44" name="Line 18"/>
            <p:cNvSpPr>
              <a:spLocks noChangeShapeType="1"/>
            </p:cNvSpPr>
            <p:nvPr/>
          </p:nvSpPr>
          <p:spPr bwMode="auto">
            <a:xfrm>
              <a:off x="2142" y="1724"/>
              <a:ext cx="18" cy="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45" name="Oval 35"/>
            <p:cNvSpPr>
              <a:spLocks noChangeArrowheads="1"/>
            </p:cNvSpPr>
            <p:nvPr/>
          </p:nvSpPr>
          <p:spPr bwMode="auto">
            <a:xfrm>
              <a:off x="2051" y="1507"/>
              <a:ext cx="71" cy="71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46" name="Line 82"/>
            <p:cNvSpPr>
              <a:spLocks noChangeShapeType="1"/>
            </p:cNvSpPr>
            <p:nvPr/>
          </p:nvSpPr>
          <p:spPr bwMode="auto">
            <a:xfrm>
              <a:off x="2160" y="1787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47" name="Line 83"/>
            <p:cNvSpPr>
              <a:spLocks noChangeShapeType="1"/>
            </p:cNvSpPr>
            <p:nvPr/>
          </p:nvSpPr>
          <p:spPr bwMode="auto">
            <a:xfrm flipH="1">
              <a:off x="1872" y="1787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28690" name="Group 97"/>
          <p:cNvGrpSpPr>
            <a:grpSpLocks/>
          </p:cNvGrpSpPr>
          <p:nvPr/>
        </p:nvGrpSpPr>
        <p:grpSpPr bwMode="auto">
          <a:xfrm>
            <a:off x="1752600" y="3009900"/>
            <a:ext cx="609600" cy="304800"/>
            <a:chOff x="1104" y="1728"/>
            <a:chExt cx="384" cy="192"/>
          </a:xfrm>
        </p:grpSpPr>
        <p:sp>
          <p:nvSpPr>
            <p:cNvPr id="28733" name="Line 21"/>
            <p:cNvSpPr>
              <a:spLocks noChangeShapeType="1"/>
            </p:cNvSpPr>
            <p:nvPr/>
          </p:nvSpPr>
          <p:spPr bwMode="auto">
            <a:xfrm flipH="1" flipV="1">
              <a:off x="1200" y="1728"/>
              <a:ext cx="240" cy="14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34" name="Oval 86"/>
            <p:cNvSpPr>
              <a:spLocks noChangeArrowheads="1"/>
            </p:cNvSpPr>
            <p:nvPr/>
          </p:nvSpPr>
          <p:spPr bwMode="auto">
            <a:xfrm>
              <a:off x="1392" y="1824"/>
              <a:ext cx="96" cy="9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35" name="Oval 87"/>
            <p:cNvSpPr>
              <a:spLocks noChangeArrowheads="1"/>
            </p:cNvSpPr>
            <p:nvPr/>
          </p:nvSpPr>
          <p:spPr bwMode="auto">
            <a:xfrm>
              <a:off x="1104" y="1824"/>
              <a:ext cx="96" cy="9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28691" name="Group 96"/>
          <p:cNvGrpSpPr>
            <a:grpSpLocks/>
          </p:cNvGrpSpPr>
          <p:nvPr/>
        </p:nvGrpSpPr>
        <p:grpSpPr bwMode="auto">
          <a:xfrm>
            <a:off x="2514600" y="3467100"/>
            <a:ext cx="381000" cy="457200"/>
            <a:chOff x="1584" y="2016"/>
            <a:chExt cx="240" cy="288"/>
          </a:xfrm>
        </p:grpSpPr>
        <p:sp>
          <p:nvSpPr>
            <p:cNvPr id="28727" name="Line 88"/>
            <p:cNvSpPr>
              <a:spLocks noChangeShapeType="1"/>
            </p:cNvSpPr>
            <p:nvPr/>
          </p:nvSpPr>
          <p:spPr bwMode="auto">
            <a:xfrm>
              <a:off x="1824" y="201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28" name="Line 89"/>
            <p:cNvSpPr>
              <a:spLocks noChangeShapeType="1"/>
            </p:cNvSpPr>
            <p:nvPr/>
          </p:nvSpPr>
          <p:spPr bwMode="auto">
            <a:xfrm>
              <a:off x="1776" y="2064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29" name="Line 90"/>
            <p:cNvSpPr>
              <a:spLocks noChangeShapeType="1"/>
            </p:cNvSpPr>
            <p:nvPr/>
          </p:nvSpPr>
          <p:spPr bwMode="auto">
            <a:xfrm>
              <a:off x="1728" y="201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30" name="Line 91"/>
            <p:cNvSpPr>
              <a:spLocks noChangeShapeType="1"/>
            </p:cNvSpPr>
            <p:nvPr/>
          </p:nvSpPr>
          <p:spPr bwMode="auto">
            <a:xfrm>
              <a:off x="1680" y="2064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31" name="Line 92"/>
            <p:cNvSpPr>
              <a:spLocks noChangeShapeType="1"/>
            </p:cNvSpPr>
            <p:nvPr/>
          </p:nvSpPr>
          <p:spPr bwMode="auto">
            <a:xfrm>
              <a:off x="1632" y="201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32" name="Line 93"/>
            <p:cNvSpPr>
              <a:spLocks noChangeShapeType="1"/>
            </p:cNvSpPr>
            <p:nvPr/>
          </p:nvSpPr>
          <p:spPr bwMode="auto">
            <a:xfrm>
              <a:off x="1584" y="2064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8692" name="Rectangle 98"/>
          <p:cNvSpPr>
            <a:spLocks noChangeArrowheads="1"/>
          </p:cNvSpPr>
          <p:nvPr/>
        </p:nvSpPr>
        <p:spPr bwMode="auto">
          <a:xfrm>
            <a:off x="2192338" y="4387850"/>
            <a:ext cx="550862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26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A</a:t>
            </a:r>
          </a:p>
        </p:txBody>
      </p:sp>
      <p:sp>
        <p:nvSpPr>
          <p:cNvPr id="28693" name="Line 99"/>
          <p:cNvSpPr>
            <a:spLocks noChangeShapeType="1"/>
          </p:cNvSpPr>
          <p:nvPr/>
        </p:nvSpPr>
        <p:spPr bwMode="auto">
          <a:xfrm>
            <a:off x="2057400" y="4435475"/>
            <a:ext cx="0" cy="381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94" name="Line 100"/>
          <p:cNvSpPr>
            <a:spLocks noChangeShapeType="1"/>
          </p:cNvSpPr>
          <p:nvPr/>
        </p:nvSpPr>
        <p:spPr bwMode="auto">
          <a:xfrm>
            <a:off x="2286000" y="49149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95" name="Line 101"/>
          <p:cNvSpPr>
            <a:spLocks noChangeShapeType="1"/>
          </p:cNvSpPr>
          <p:nvPr/>
        </p:nvSpPr>
        <p:spPr bwMode="auto">
          <a:xfrm>
            <a:off x="3886200" y="49149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96" name="Line 102"/>
          <p:cNvSpPr>
            <a:spLocks noChangeShapeType="1"/>
          </p:cNvSpPr>
          <p:nvPr/>
        </p:nvSpPr>
        <p:spPr bwMode="auto">
          <a:xfrm flipH="1">
            <a:off x="2895600" y="53721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97" name="Line 103"/>
          <p:cNvSpPr>
            <a:spLocks noChangeShapeType="1"/>
          </p:cNvSpPr>
          <p:nvPr/>
        </p:nvSpPr>
        <p:spPr bwMode="auto">
          <a:xfrm flipH="1">
            <a:off x="1219200" y="5372100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98" name="Line 104"/>
          <p:cNvSpPr>
            <a:spLocks noChangeShapeType="1"/>
          </p:cNvSpPr>
          <p:nvPr/>
        </p:nvSpPr>
        <p:spPr bwMode="auto">
          <a:xfrm flipV="1">
            <a:off x="1219200" y="49149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99" name="Line 105"/>
          <p:cNvSpPr>
            <a:spLocks noChangeShapeType="1"/>
          </p:cNvSpPr>
          <p:nvPr/>
        </p:nvSpPr>
        <p:spPr bwMode="auto">
          <a:xfrm>
            <a:off x="1219200" y="49149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8700" name="Group 106"/>
          <p:cNvGrpSpPr>
            <a:grpSpLocks/>
          </p:cNvGrpSpPr>
          <p:nvPr/>
        </p:nvGrpSpPr>
        <p:grpSpPr bwMode="auto">
          <a:xfrm>
            <a:off x="3124200" y="4364038"/>
            <a:ext cx="762000" cy="550862"/>
            <a:chOff x="1872" y="1440"/>
            <a:chExt cx="480" cy="347"/>
          </a:xfrm>
        </p:grpSpPr>
        <p:sp>
          <p:nvSpPr>
            <p:cNvPr id="28715" name="Oval 107"/>
            <p:cNvSpPr>
              <a:spLocks noChangeArrowheads="1"/>
            </p:cNvSpPr>
            <p:nvPr/>
          </p:nvSpPr>
          <p:spPr bwMode="auto">
            <a:xfrm>
              <a:off x="2051" y="1515"/>
              <a:ext cx="71" cy="71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16" name="Oval 108"/>
            <p:cNvSpPr>
              <a:spLocks noChangeArrowheads="1"/>
            </p:cNvSpPr>
            <p:nvPr/>
          </p:nvSpPr>
          <p:spPr bwMode="auto">
            <a:xfrm>
              <a:off x="1968" y="1440"/>
              <a:ext cx="288" cy="28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17" name="Oval 109"/>
            <p:cNvSpPr>
              <a:spLocks noChangeArrowheads="1"/>
            </p:cNvSpPr>
            <p:nvPr/>
          </p:nvSpPr>
          <p:spPr bwMode="auto">
            <a:xfrm>
              <a:off x="2019" y="1531"/>
              <a:ext cx="71" cy="71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18" name="Oval 110"/>
            <p:cNvSpPr>
              <a:spLocks noChangeArrowheads="1"/>
            </p:cNvSpPr>
            <p:nvPr/>
          </p:nvSpPr>
          <p:spPr bwMode="auto">
            <a:xfrm>
              <a:off x="2098" y="1523"/>
              <a:ext cx="72" cy="71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19" name="Oval 111"/>
            <p:cNvSpPr>
              <a:spLocks noChangeArrowheads="1"/>
            </p:cNvSpPr>
            <p:nvPr/>
          </p:nvSpPr>
          <p:spPr bwMode="auto">
            <a:xfrm>
              <a:off x="2130" y="1515"/>
              <a:ext cx="70" cy="71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20" name="Line 112"/>
            <p:cNvSpPr>
              <a:spLocks noChangeShapeType="1"/>
            </p:cNvSpPr>
            <p:nvPr/>
          </p:nvSpPr>
          <p:spPr bwMode="auto">
            <a:xfrm>
              <a:off x="2027" y="1586"/>
              <a:ext cx="48" cy="1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21" name="Line 113"/>
            <p:cNvSpPr>
              <a:spLocks noChangeShapeType="1"/>
            </p:cNvSpPr>
            <p:nvPr/>
          </p:nvSpPr>
          <p:spPr bwMode="auto">
            <a:xfrm flipH="1">
              <a:off x="2138" y="1578"/>
              <a:ext cx="54" cy="1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22" name="Line 114"/>
            <p:cNvSpPr>
              <a:spLocks noChangeShapeType="1"/>
            </p:cNvSpPr>
            <p:nvPr/>
          </p:nvSpPr>
          <p:spPr bwMode="auto">
            <a:xfrm flipH="1">
              <a:off x="2064" y="1733"/>
              <a:ext cx="15" cy="5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23" name="Line 115"/>
            <p:cNvSpPr>
              <a:spLocks noChangeShapeType="1"/>
            </p:cNvSpPr>
            <p:nvPr/>
          </p:nvSpPr>
          <p:spPr bwMode="auto">
            <a:xfrm>
              <a:off x="2142" y="1724"/>
              <a:ext cx="18" cy="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24" name="Oval 116"/>
            <p:cNvSpPr>
              <a:spLocks noChangeArrowheads="1"/>
            </p:cNvSpPr>
            <p:nvPr/>
          </p:nvSpPr>
          <p:spPr bwMode="auto">
            <a:xfrm>
              <a:off x="2051" y="1507"/>
              <a:ext cx="71" cy="71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25" name="Line 117"/>
            <p:cNvSpPr>
              <a:spLocks noChangeShapeType="1"/>
            </p:cNvSpPr>
            <p:nvPr/>
          </p:nvSpPr>
          <p:spPr bwMode="auto">
            <a:xfrm>
              <a:off x="2160" y="1787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26" name="Line 118"/>
            <p:cNvSpPr>
              <a:spLocks noChangeShapeType="1"/>
            </p:cNvSpPr>
            <p:nvPr/>
          </p:nvSpPr>
          <p:spPr bwMode="auto">
            <a:xfrm flipH="1">
              <a:off x="1872" y="1787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28701" name="Group 130"/>
          <p:cNvGrpSpPr>
            <a:grpSpLocks/>
          </p:cNvGrpSpPr>
          <p:nvPr/>
        </p:nvGrpSpPr>
        <p:grpSpPr bwMode="auto">
          <a:xfrm>
            <a:off x="1752600" y="4838700"/>
            <a:ext cx="609600" cy="152400"/>
            <a:chOff x="1104" y="3168"/>
            <a:chExt cx="384" cy="96"/>
          </a:xfrm>
        </p:grpSpPr>
        <p:sp>
          <p:nvSpPr>
            <p:cNvPr id="28712" name="Line 120"/>
            <p:cNvSpPr>
              <a:spLocks noChangeShapeType="1"/>
            </p:cNvSpPr>
            <p:nvPr/>
          </p:nvSpPr>
          <p:spPr bwMode="auto">
            <a:xfrm flipH="1" flipV="1">
              <a:off x="1152" y="3216"/>
              <a:ext cx="28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13" name="Oval 121"/>
            <p:cNvSpPr>
              <a:spLocks noChangeArrowheads="1"/>
            </p:cNvSpPr>
            <p:nvPr/>
          </p:nvSpPr>
          <p:spPr bwMode="auto">
            <a:xfrm>
              <a:off x="1392" y="3168"/>
              <a:ext cx="96" cy="9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14" name="Oval 122"/>
            <p:cNvSpPr>
              <a:spLocks noChangeArrowheads="1"/>
            </p:cNvSpPr>
            <p:nvPr/>
          </p:nvSpPr>
          <p:spPr bwMode="auto">
            <a:xfrm>
              <a:off x="1104" y="3168"/>
              <a:ext cx="96" cy="9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28702" name="Group 123"/>
          <p:cNvGrpSpPr>
            <a:grpSpLocks/>
          </p:cNvGrpSpPr>
          <p:nvPr/>
        </p:nvGrpSpPr>
        <p:grpSpPr bwMode="auto">
          <a:xfrm>
            <a:off x="2514600" y="5143500"/>
            <a:ext cx="381000" cy="457200"/>
            <a:chOff x="1584" y="2016"/>
            <a:chExt cx="240" cy="288"/>
          </a:xfrm>
        </p:grpSpPr>
        <p:sp>
          <p:nvSpPr>
            <p:cNvPr id="28706" name="Line 124"/>
            <p:cNvSpPr>
              <a:spLocks noChangeShapeType="1"/>
            </p:cNvSpPr>
            <p:nvPr/>
          </p:nvSpPr>
          <p:spPr bwMode="auto">
            <a:xfrm>
              <a:off x="1824" y="201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07" name="Line 125"/>
            <p:cNvSpPr>
              <a:spLocks noChangeShapeType="1"/>
            </p:cNvSpPr>
            <p:nvPr/>
          </p:nvSpPr>
          <p:spPr bwMode="auto">
            <a:xfrm>
              <a:off x="1776" y="2064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08" name="Line 126"/>
            <p:cNvSpPr>
              <a:spLocks noChangeShapeType="1"/>
            </p:cNvSpPr>
            <p:nvPr/>
          </p:nvSpPr>
          <p:spPr bwMode="auto">
            <a:xfrm>
              <a:off x="1728" y="201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09" name="Line 127"/>
            <p:cNvSpPr>
              <a:spLocks noChangeShapeType="1"/>
            </p:cNvSpPr>
            <p:nvPr/>
          </p:nvSpPr>
          <p:spPr bwMode="auto">
            <a:xfrm>
              <a:off x="1680" y="2064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10" name="Line 128"/>
            <p:cNvSpPr>
              <a:spLocks noChangeShapeType="1"/>
            </p:cNvSpPr>
            <p:nvPr/>
          </p:nvSpPr>
          <p:spPr bwMode="auto">
            <a:xfrm>
              <a:off x="1632" y="201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11" name="Line 129"/>
            <p:cNvSpPr>
              <a:spLocks noChangeShapeType="1"/>
            </p:cNvSpPr>
            <p:nvPr/>
          </p:nvSpPr>
          <p:spPr bwMode="auto">
            <a:xfrm>
              <a:off x="1584" y="2064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8703" name="Rectangle 131"/>
          <p:cNvSpPr>
            <a:spLocks noChangeArrowheads="1"/>
          </p:cNvSpPr>
          <p:nvPr/>
        </p:nvSpPr>
        <p:spPr bwMode="auto">
          <a:xfrm>
            <a:off x="3810000" y="4229100"/>
            <a:ext cx="55086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26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Z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9"/>
          <p:cNvSpPr>
            <a:spLocks noChangeArrowheads="1"/>
          </p:cNvSpPr>
          <p:nvPr/>
        </p:nvSpPr>
        <p:spPr bwMode="auto">
          <a:xfrm>
            <a:off x="2209800" y="3017837"/>
            <a:ext cx="9017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26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2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AND</a:t>
            </a:r>
          </a:p>
        </p:txBody>
      </p:sp>
      <p:sp>
        <p:nvSpPr>
          <p:cNvPr id="30724" name="Rectangle 10"/>
          <p:cNvSpPr>
            <a:spLocks noChangeArrowheads="1"/>
          </p:cNvSpPr>
          <p:nvPr/>
        </p:nvSpPr>
        <p:spPr bwMode="auto">
          <a:xfrm>
            <a:off x="2260600" y="4873625"/>
            <a:ext cx="750888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26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2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OR</a:t>
            </a:r>
          </a:p>
        </p:txBody>
      </p:sp>
      <p:grpSp>
        <p:nvGrpSpPr>
          <p:cNvPr id="30725" name="Group 16"/>
          <p:cNvGrpSpPr>
            <a:grpSpLocks/>
          </p:cNvGrpSpPr>
          <p:nvPr/>
        </p:nvGrpSpPr>
        <p:grpSpPr bwMode="auto">
          <a:xfrm>
            <a:off x="3005138" y="3006725"/>
            <a:ext cx="2017712" cy="219075"/>
            <a:chOff x="2316" y="1492"/>
            <a:chExt cx="1288" cy="140"/>
          </a:xfrm>
        </p:grpSpPr>
        <p:sp>
          <p:nvSpPr>
            <p:cNvPr id="30758" name="Line 11"/>
            <p:cNvSpPr>
              <a:spLocks noChangeShapeType="1"/>
            </p:cNvSpPr>
            <p:nvPr/>
          </p:nvSpPr>
          <p:spPr bwMode="auto">
            <a:xfrm>
              <a:off x="2316" y="1632"/>
              <a:ext cx="2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759" name="Line 12"/>
            <p:cNvSpPr>
              <a:spLocks noChangeShapeType="1"/>
            </p:cNvSpPr>
            <p:nvPr/>
          </p:nvSpPr>
          <p:spPr bwMode="auto">
            <a:xfrm>
              <a:off x="2604" y="1492"/>
              <a:ext cx="208" cy="1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760" name="Line 13"/>
            <p:cNvSpPr>
              <a:spLocks noChangeShapeType="1"/>
            </p:cNvSpPr>
            <p:nvPr/>
          </p:nvSpPr>
          <p:spPr bwMode="auto">
            <a:xfrm>
              <a:off x="2820" y="1632"/>
              <a:ext cx="2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761" name="Line 14"/>
            <p:cNvSpPr>
              <a:spLocks noChangeShapeType="1"/>
            </p:cNvSpPr>
            <p:nvPr/>
          </p:nvSpPr>
          <p:spPr bwMode="auto">
            <a:xfrm>
              <a:off x="3108" y="1492"/>
              <a:ext cx="208" cy="1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762" name="Line 15"/>
            <p:cNvSpPr>
              <a:spLocks noChangeShapeType="1"/>
            </p:cNvSpPr>
            <p:nvPr/>
          </p:nvSpPr>
          <p:spPr bwMode="auto">
            <a:xfrm>
              <a:off x="3324" y="1632"/>
              <a:ext cx="2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0726" name="Line 17"/>
          <p:cNvSpPr>
            <a:spLocks noChangeShapeType="1"/>
          </p:cNvSpPr>
          <p:nvPr/>
        </p:nvSpPr>
        <p:spPr bwMode="auto">
          <a:xfrm>
            <a:off x="3130550" y="5068888"/>
            <a:ext cx="5524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7" name="Line 18"/>
          <p:cNvSpPr>
            <a:spLocks noChangeShapeType="1"/>
          </p:cNvSpPr>
          <p:nvPr/>
        </p:nvSpPr>
        <p:spPr bwMode="auto">
          <a:xfrm>
            <a:off x="3689350" y="4849813"/>
            <a:ext cx="0" cy="4381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8" name="Line 19"/>
          <p:cNvSpPr>
            <a:spLocks noChangeShapeType="1"/>
          </p:cNvSpPr>
          <p:nvPr/>
        </p:nvSpPr>
        <p:spPr bwMode="auto">
          <a:xfrm>
            <a:off x="3695700" y="5295900"/>
            <a:ext cx="2111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9" name="Line 20"/>
          <p:cNvSpPr>
            <a:spLocks noChangeShapeType="1"/>
          </p:cNvSpPr>
          <p:nvPr/>
        </p:nvSpPr>
        <p:spPr bwMode="auto">
          <a:xfrm>
            <a:off x="3919538" y="5300663"/>
            <a:ext cx="325437" cy="2143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30" name="Line 21"/>
          <p:cNvSpPr>
            <a:spLocks noChangeShapeType="1"/>
          </p:cNvSpPr>
          <p:nvPr/>
        </p:nvSpPr>
        <p:spPr bwMode="auto">
          <a:xfrm>
            <a:off x="4257675" y="5295900"/>
            <a:ext cx="2143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31" name="Line 22"/>
          <p:cNvSpPr>
            <a:spLocks noChangeShapeType="1"/>
          </p:cNvSpPr>
          <p:nvPr/>
        </p:nvSpPr>
        <p:spPr bwMode="auto">
          <a:xfrm flipV="1">
            <a:off x="4478338" y="4837113"/>
            <a:ext cx="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32" name="Line 23"/>
          <p:cNvSpPr>
            <a:spLocks noChangeShapeType="1"/>
          </p:cNvSpPr>
          <p:nvPr/>
        </p:nvSpPr>
        <p:spPr bwMode="auto">
          <a:xfrm flipH="1">
            <a:off x="4244975" y="4843463"/>
            <a:ext cx="2397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33" name="Line 24"/>
          <p:cNvSpPr>
            <a:spLocks noChangeShapeType="1"/>
          </p:cNvSpPr>
          <p:nvPr/>
        </p:nvSpPr>
        <p:spPr bwMode="auto">
          <a:xfrm flipH="1" flipV="1">
            <a:off x="3906838" y="4611688"/>
            <a:ext cx="350837" cy="2381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34" name="Line 25"/>
          <p:cNvSpPr>
            <a:spLocks noChangeShapeType="1"/>
          </p:cNvSpPr>
          <p:nvPr/>
        </p:nvSpPr>
        <p:spPr bwMode="auto">
          <a:xfrm flipH="1">
            <a:off x="3683000" y="4843463"/>
            <a:ext cx="2365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35" name="Line 26"/>
          <p:cNvSpPr>
            <a:spLocks noChangeShapeType="1"/>
          </p:cNvSpPr>
          <p:nvPr/>
        </p:nvSpPr>
        <p:spPr bwMode="auto">
          <a:xfrm>
            <a:off x="4484688" y="5068888"/>
            <a:ext cx="4381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36" name="Line 27"/>
          <p:cNvSpPr>
            <a:spLocks noChangeShapeType="1"/>
          </p:cNvSpPr>
          <p:nvPr/>
        </p:nvSpPr>
        <p:spPr bwMode="auto">
          <a:xfrm>
            <a:off x="3600450" y="2743200"/>
            <a:ext cx="0" cy="327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37" name="Line 28"/>
          <p:cNvSpPr>
            <a:spLocks noChangeShapeType="1"/>
          </p:cNvSpPr>
          <p:nvPr/>
        </p:nvSpPr>
        <p:spPr bwMode="auto">
          <a:xfrm>
            <a:off x="4389438" y="2743200"/>
            <a:ext cx="0" cy="327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38" name="Line 29"/>
          <p:cNvSpPr>
            <a:spLocks noChangeShapeType="1"/>
          </p:cNvSpPr>
          <p:nvPr/>
        </p:nvSpPr>
        <p:spPr bwMode="auto">
          <a:xfrm>
            <a:off x="4064000" y="4360863"/>
            <a:ext cx="0" cy="3254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39" name="Line 30"/>
          <p:cNvSpPr>
            <a:spLocks noChangeShapeType="1"/>
          </p:cNvSpPr>
          <p:nvPr/>
        </p:nvSpPr>
        <p:spPr bwMode="auto">
          <a:xfrm>
            <a:off x="4064000" y="5489575"/>
            <a:ext cx="0" cy="3254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40" name="Oval 31"/>
          <p:cNvSpPr>
            <a:spLocks noChangeArrowheads="1"/>
          </p:cNvSpPr>
          <p:nvPr/>
        </p:nvSpPr>
        <p:spPr bwMode="auto">
          <a:xfrm>
            <a:off x="3406775" y="3181350"/>
            <a:ext cx="112713" cy="1143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41" name="Oval 32"/>
          <p:cNvSpPr>
            <a:spLocks noChangeArrowheads="1"/>
          </p:cNvSpPr>
          <p:nvPr/>
        </p:nvSpPr>
        <p:spPr bwMode="auto">
          <a:xfrm>
            <a:off x="3730625" y="3181350"/>
            <a:ext cx="114300" cy="1143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42" name="Oval 33"/>
          <p:cNvSpPr>
            <a:spLocks noChangeArrowheads="1"/>
          </p:cNvSpPr>
          <p:nvPr/>
        </p:nvSpPr>
        <p:spPr bwMode="auto">
          <a:xfrm>
            <a:off x="4194175" y="3181350"/>
            <a:ext cx="114300" cy="1143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43" name="Oval 34"/>
          <p:cNvSpPr>
            <a:spLocks noChangeArrowheads="1"/>
          </p:cNvSpPr>
          <p:nvPr/>
        </p:nvSpPr>
        <p:spPr bwMode="auto">
          <a:xfrm>
            <a:off x="4521200" y="3181350"/>
            <a:ext cx="114300" cy="1143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44" name="Oval 35"/>
          <p:cNvSpPr>
            <a:spLocks noChangeArrowheads="1"/>
          </p:cNvSpPr>
          <p:nvPr/>
        </p:nvSpPr>
        <p:spPr bwMode="auto">
          <a:xfrm>
            <a:off x="3870325" y="4800600"/>
            <a:ext cx="112713" cy="111125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45" name="Oval 36"/>
          <p:cNvSpPr>
            <a:spLocks noChangeArrowheads="1"/>
          </p:cNvSpPr>
          <p:nvPr/>
        </p:nvSpPr>
        <p:spPr bwMode="auto">
          <a:xfrm>
            <a:off x="3870325" y="5251450"/>
            <a:ext cx="112713" cy="112713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46" name="Oval 37"/>
          <p:cNvSpPr>
            <a:spLocks noChangeArrowheads="1"/>
          </p:cNvSpPr>
          <p:nvPr/>
        </p:nvSpPr>
        <p:spPr bwMode="auto">
          <a:xfrm>
            <a:off x="4194175" y="5238750"/>
            <a:ext cx="114300" cy="112713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47" name="Oval 38"/>
          <p:cNvSpPr>
            <a:spLocks noChangeArrowheads="1"/>
          </p:cNvSpPr>
          <p:nvPr/>
        </p:nvSpPr>
        <p:spPr bwMode="auto">
          <a:xfrm>
            <a:off x="4194175" y="4800600"/>
            <a:ext cx="114300" cy="111125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48" name="Rectangle 39"/>
          <p:cNvSpPr>
            <a:spLocks noChangeArrowheads="1"/>
          </p:cNvSpPr>
          <p:nvPr/>
        </p:nvSpPr>
        <p:spPr bwMode="auto">
          <a:xfrm>
            <a:off x="5965825" y="3048000"/>
            <a:ext cx="157797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2600"/>
              </a:lnSpc>
              <a:spcBef>
                <a:spcPts val="1100"/>
              </a:spcBef>
              <a:tabLst>
                <a:tab pos="457200" algn="l"/>
                <a:tab pos="914400" algn="l"/>
                <a:tab pos="13716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Z </a:t>
            </a:r>
            <a:r>
              <a:rPr lang="en-US" sz="2800" dirty="0" smtClean="0">
                <a:solidFill>
                  <a:srgbClr val="000000"/>
                </a:solidFill>
                <a:latin typeface="Symbol" charset="0"/>
                <a:ea typeface="ＭＳ Ｐゴシック" charset="0"/>
                <a:cs typeface="ＭＳ Ｐゴシック" charset="0"/>
              </a:rPr>
              <a:t></a:t>
            </a:r>
            <a:r>
              <a:rPr lang="en-US" sz="28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  A </a:t>
            </a:r>
            <a:r>
              <a:rPr lang="en-US" sz="2800" u="sng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and</a:t>
            </a:r>
            <a:r>
              <a:rPr lang="en-US" sz="28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 B</a:t>
            </a:r>
          </a:p>
        </p:txBody>
      </p:sp>
      <p:sp>
        <p:nvSpPr>
          <p:cNvPr id="30749" name="Rectangle 40"/>
          <p:cNvSpPr>
            <a:spLocks noChangeArrowheads="1"/>
          </p:cNvSpPr>
          <p:nvPr/>
        </p:nvSpPr>
        <p:spPr bwMode="auto">
          <a:xfrm>
            <a:off x="6013450" y="4800600"/>
            <a:ext cx="145415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2600"/>
              </a:lnSpc>
              <a:spcBef>
                <a:spcPts val="1100"/>
              </a:spcBef>
              <a:tabLst>
                <a:tab pos="457200" algn="l"/>
                <a:tab pos="914400" algn="l"/>
                <a:tab pos="1371600" algn="l"/>
              </a:tabLst>
            </a:pPr>
            <a:r>
              <a:rPr lang="en-US" sz="2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Z </a:t>
            </a:r>
            <a:r>
              <a:rPr lang="en-US" sz="2800" smtClean="0">
                <a:solidFill>
                  <a:srgbClr val="000000"/>
                </a:solidFill>
                <a:latin typeface="Symbol" charset="0"/>
                <a:ea typeface="ＭＳ Ｐゴシック" charset="0"/>
                <a:cs typeface="ＭＳ Ｐゴシック" charset="0"/>
              </a:rPr>
              <a:t></a:t>
            </a:r>
            <a:r>
              <a:rPr lang="en-US" sz="2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  A </a:t>
            </a:r>
            <a:r>
              <a:rPr lang="en-US" sz="2800" u="sng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or</a:t>
            </a:r>
            <a:r>
              <a:rPr lang="en-US" sz="2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 B </a:t>
            </a:r>
          </a:p>
        </p:txBody>
      </p:sp>
      <p:sp>
        <p:nvSpPr>
          <p:cNvPr id="30750" name="Rectangle 41"/>
          <p:cNvSpPr>
            <a:spLocks noChangeArrowheads="1"/>
          </p:cNvSpPr>
          <p:nvPr/>
        </p:nvSpPr>
        <p:spPr bwMode="auto">
          <a:xfrm>
            <a:off x="3638550" y="2549525"/>
            <a:ext cx="54927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26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A</a:t>
            </a:r>
          </a:p>
        </p:txBody>
      </p:sp>
      <p:sp>
        <p:nvSpPr>
          <p:cNvPr id="30751" name="Rectangle 42"/>
          <p:cNvSpPr>
            <a:spLocks noChangeArrowheads="1"/>
          </p:cNvSpPr>
          <p:nvPr/>
        </p:nvSpPr>
        <p:spPr bwMode="auto">
          <a:xfrm>
            <a:off x="4427538" y="2524125"/>
            <a:ext cx="550862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26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B</a:t>
            </a:r>
          </a:p>
        </p:txBody>
      </p:sp>
      <p:sp>
        <p:nvSpPr>
          <p:cNvPr id="30752" name="Rectangle 43"/>
          <p:cNvSpPr>
            <a:spLocks noChangeArrowheads="1"/>
          </p:cNvSpPr>
          <p:nvPr/>
        </p:nvSpPr>
        <p:spPr bwMode="auto">
          <a:xfrm>
            <a:off x="4114800" y="4116388"/>
            <a:ext cx="54927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26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A</a:t>
            </a:r>
          </a:p>
        </p:txBody>
      </p:sp>
      <p:sp>
        <p:nvSpPr>
          <p:cNvPr id="30753" name="Rectangle 44"/>
          <p:cNvSpPr>
            <a:spLocks noChangeArrowheads="1"/>
          </p:cNvSpPr>
          <p:nvPr/>
        </p:nvSpPr>
        <p:spPr bwMode="auto">
          <a:xfrm>
            <a:off x="3787775" y="5683250"/>
            <a:ext cx="55086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26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B</a:t>
            </a:r>
          </a:p>
        </p:txBody>
      </p:sp>
      <p:sp>
        <p:nvSpPr>
          <p:cNvPr id="30754" name="Rectangle 4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Switches (cont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d)</a:t>
            </a:r>
          </a:p>
        </p:txBody>
      </p:sp>
      <p:sp>
        <p:nvSpPr>
          <p:cNvPr id="30755" name="Rectangle 5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Calibri" charset="0"/>
                <a:ea typeface="ＭＳ Ｐゴシック" charset="0"/>
                <a:cs typeface="ＭＳ Ｐゴシック" charset="0"/>
              </a:rPr>
              <a:t>Compose switches into more complex ones (Boolean functions):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Transistor Networks</a:t>
            </a:r>
          </a:p>
        </p:txBody>
      </p:sp>
      <p:sp>
        <p:nvSpPr>
          <p:cNvPr id="32772" name="Rectangle 1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Modern digital systems designed in CMOS</a:t>
            </a:r>
          </a:p>
          <a:p>
            <a:pPr lvl="1" eaLnBrk="1" hangingPunct="1"/>
            <a:r>
              <a:rPr lang="en-US" dirty="0">
                <a:latin typeface="Calibri" charset="0"/>
                <a:ea typeface="ＭＳ Ｐゴシック" charset="0"/>
              </a:rPr>
              <a:t>MOS: Metal-Oxide on Semiconductor</a:t>
            </a:r>
          </a:p>
          <a:p>
            <a:pPr lvl="1" eaLnBrk="1" hangingPunct="1"/>
            <a:r>
              <a:rPr lang="en-US" dirty="0">
                <a:latin typeface="Calibri" charset="0"/>
                <a:ea typeface="ＭＳ Ｐゴシック" charset="0"/>
              </a:rPr>
              <a:t>C for complementary: normally-open and normally-closed switches</a:t>
            </a:r>
          </a:p>
          <a:p>
            <a:pPr lvl="1" eaLnBrk="1" hangingPunct="1"/>
            <a:endParaRPr lang="en-US" dirty="0">
              <a:latin typeface="Calibri" charset="0"/>
              <a:ea typeface="ＭＳ Ｐゴシック" charset="0"/>
            </a:endParaRPr>
          </a:p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MOS transistors act as voltage-controlled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switches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crosoft Office 98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Microsoft Office 98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600" b="0" i="0" u="none" strike="noStrike" cap="none" normalizeH="0" baseline="0">
            <a:ln>
              <a:noFill/>
            </a:ln>
            <a:solidFill>
              <a:schemeClr val="accent1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600" b="0" i="0" u="none" strike="noStrike" cap="none" normalizeH="0" baseline="0">
            <a:ln>
              <a:noFill/>
            </a:ln>
            <a:solidFill>
              <a:schemeClr val="accent1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Microsoft Office 98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Microsoft Office 98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600" b="0" i="0" u="none" strike="noStrike" cap="none" normalizeH="0" baseline="0">
            <a:ln>
              <a:noFill/>
            </a:ln>
            <a:solidFill>
              <a:schemeClr val="accent1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600" b="0" i="0" u="none" strike="noStrike" cap="none" normalizeH="0" baseline="0">
            <a:ln>
              <a:noFill/>
            </a:ln>
            <a:solidFill>
              <a:schemeClr val="accent1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32316</TotalTime>
  <Pages>47</Pages>
  <Words>1473</Words>
  <Application>Microsoft Macintosh PowerPoint</Application>
  <PresentationFormat>Letter Paper (8.5x11 in)</PresentationFormat>
  <Paragraphs>257</Paragraphs>
  <Slides>24</Slides>
  <Notes>19</Notes>
  <HiddenSlides>1</HiddenSlides>
  <MMClips>0</MMClips>
  <ScaleCrop>false</ScaleCrop>
  <HeadingPairs>
    <vt:vector size="6" baseType="variant">
      <vt:variant>
        <vt:lpstr>Design Template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Microsoft Office 98</vt:lpstr>
      <vt:lpstr>Office Theme</vt:lpstr>
      <vt:lpstr>1_Microsoft Office 98</vt:lpstr>
      <vt:lpstr>Image</vt:lpstr>
      <vt:lpstr>Slide 1</vt:lpstr>
      <vt:lpstr>New-School Machine Structures (It’s a bit more complicated!)</vt:lpstr>
      <vt:lpstr>What is Machine Structures?</vt:lpstr>
      <vt:lpstr>Levels of Representation/Interpretation</vt:lpstr>
      <vt:lpstr>Synchronous Digital Systems</vt:lpstr>
      <vt:lpstr>Logic Design</vt:lpstr>
      <vt:lpstr>Switches: Basic Element of Physical Implementations</vt:lpstr>
      <vt:lpstr>Switches (cont’d)</vt:lpstr>
      <vt:lpstr>Transistor Networks</vt:lpstr>
      <vt:lpstr>MOS Transistors</vt:lpstr>
      <vt:lpstr>MOS Networks</vt:lpstr>
      <vt:lpstr>Transistor Circuit Rep. vs. Block diagram</vt:lpstr>
      <vt:lpstr>How many hours h on Project 2a?</vt:lpstr>
      <vt:lpstr>I could live without your handouts…</vt:lpstr>
      <vt:lpstr>Signals and Waveforms: Clocks</vt:lpstr>
      <vt:lpstr>Signals and Waveforms</vt:lpstr>
      <vt:lpstr>Signals and Waveforms: Grouping</vt:lpstr>
      <vt:lpstr>Signals and Waveforms: Circuit Delay</vt:lpstr>
      <vt:lpstr>Sample Debugging Waveform</vt:lpstr>
      <vt:lpstr>Type of Circuits</vt:lpstr>
      <vt:lpstr>Circuits with STATE (e.g., register)</vt:lpstr>
      <vt:lpstr>Peer Instruction</vt:lpstr>
      <vt:lpstr>Design Hierarchy</vt:lpstr>
      <vt:lpstr>And in conclusion…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Dan Garcia</cp:lastModifiedBy>
  <cp:revision>1603</cp:revision>
  <cp:lastPrinted>2014-03-16T06:49:53Z</cp:lastPrinted>
  <dcterms:created xsi:type="dcterms:W3CDTF">2014-03-16T06:00:40Z</dcterms:created>
  <dcterms:modified xsi:type="dcterms:W3CDTF">2014-03-16T06:49:55Z</dcterms:modified>
</cp:coreProperties>
</file>