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s/slide14.xml" ContentType="application/vnd.openxmlformats-officedocument.presentationml.slide+xml"/>
  <Override PartName="/ppt/embeddings/oleObject1.bin" ContentType="application/vnd.openxmlformats-officedocument.oleObject"/>
  <Default Extension="xml" ContentType="application/xml"/>
  <Override PartName="/ppt/slides/slide45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.xml" ContentType="application/vnd.openxmlformats-officedocument.presentationml.notesSlide+xml"/>
  <Override PartName="/ppt/slides/slide28.xml" ContentType="application/vnd.openxmlformats-officedocument.presentationml.slide+xml"/>
  <Override PartName="/ppt/slides/slide21.xml" ContentType="application/vnd.openxmlformats-officedocument.presentationml.slide+xml"/>
  <Override PartName="/ppt/slides/slide37.xml" ContentType="application/vnd.openxmlformats-officedocument.presentationml.slide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docProps/core.xml" ContentType="application/vnd.openxmlformats-package.core-properties+xml"/>
  <Override PartName="/ppt/notesSlides/notesSlide7.xml" ContentType="application/vnd.openxmlformats-officedocument.presentationml.notesSlide+xml"/>
  <Override PartName="/ppt/slides/slide44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27.xml" ContentType="application/vnd.openxmlformats-officedocument.presentationml.slide+xml"/>
  <Default Extension="vml" ContentType="application/vnd.openxmlformats-officedocument.vmlDrawing"/>
  <Override PartName="/ppt/slides/slide20.xml" ContentType="application/vnd.openxmlformats-officedocument.presentationml.slide+xml"/>
  <Override PartName="/ppt/slides/slide36.xml" ContentType="application/vnd.openxmlformats-officedocument.presentationml.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notesSlides/notesSlide8.xml" ContentType="application/vnd.openxmlformats-officedocument.presentationml.notesSlide+xml"/>
  <Default Extension="png" ContentType="image/png"/>
  <Override PartName="/ppt/slideLayouts/slideLayout4.xml" ContentType="application/vnd.openxmlformats-officedocument.presentationml.slideLayout+xml"/>
  <Override PartName="/ppt/slides/slide12.xml" ContentType="application/vnd.openxmlformats-officedocument.presentationml.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slides/slide43.xml" ContentType="application/vnd.openxmlformats-officedocument.presentationml.slide+xml"/>
  <Override PartName="/ppt/slides/slide26.xml" ContentType="application/vnd.openxmlformats-officedocument.presentationml.slide+xml"/>
  <Override PartName="/ppt/slides/slide35.xml" ContentType="application/vnd.openxmlformats-officedocument.presentationml.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42.xml" ContentType="application/vnd.openxmlformats-officedocument.presentationml.slide+xml"/>
  <Override PartName="/ppt/slides/slide25.xml" ContentType="application/vnd.openxmlformats-officedocument.presentationml.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slides/slide10.xml" ContentType="application/vnd.openxmlformats-officedocument.presentationml.slide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Override PartName="/ppt/notesSlides/notesSlide4.xml" ContentType="application/vnd.openxmlformats-officedocument.presentationml.notesSlide+xml"/>
  <Override PartName="/ppt/slides/slide41.xml" ContentType="application/vnd.openxmlformats-officedocument.presentationml.slide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slides/slide24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Default Extension="jpeg" ContentType="image/jpeg"/>
  <Override PartName="/ppt/viewProps.xml" ContentType="application/vnd.openxmlformats-officedocument.presentationml.viewProps+xml"/>
  <Override PartName="/ppt/notesSlides/notesSlide11.xml" ContentType="application/vnd.openxmlformats-officedocument.presentationml.notesSlide+xml"/>
  <Override PartName="/ppt/slides/slide47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40.xml" ContentType="application/vnd.openxmlformats-officedocument.presentationml.slide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s/slide39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embeddings/oleObject2.bin" ContentType="application/vnd.openxmlformats-officedocument.oleObject"/>
  <Override PartName="/ppt/slides/slide4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29.xml" ContentType="application/vnd.openxmlformats-officedocument.presentationml.slide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slides/slide38.xml" ContentType="application/vnd.openxmlformats-officedocument.presentationml.slide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3" r:id="rId1"/>
  </p:sldMasterIdLst>
  <p:notesMasterIdLst>
    <p:notesMasterId r:id="rId49"/>
  </p:notesMasterIdLst>
  <p:handoutMasterIdLst>
    <p:handoutMasterId r:id="rId50"/>
  </p:handoutMasterIdLst>
  <p:sldIdLst>
    <p:sldId id="614" r:id="rId2"/>
    <p:sldId id="613" r:id="rId3"/>
    <p:sldId id="695" r:id="rId4"/>
    <p:sldId id="698" r:id="rId5"/>
    <p:sldId id="702" r:id="rId6"/>
    <p:sldId id="703" r:id="rId7"/>
    <p:sldId id="704" r:id="rId8"/>
    <p:sldId id="705" r:id="rId9"/>
    <p:sldId id="706" r:id="rId10"/>
    <p:sldId id="707" r:id="rId11"/>
    <p:sldId id="708" r:id="rId12"/>
    <p:sldId id="709" r:id="rId13"/>
    <p:sldId id="710" r:id="rId14"/>
    <p:sldId id="711" r:id="rId15"/>
    <p:sldId id="712" r:id="rId16"/>
    <p:sldId id="620" r:id="rId17"/>
    <p:sldId id="718" r:id="rId18"/>
    <p:sldId id="697" r:id="rId19"/>
    <p:sldId id="719" r:id="rId20"/>
    <p:sldId id="558" r:id="rId21"/>
    <p:sldId id="559" r:id="rId22"/>
    <p:sldId id="560" r:id="rId23"/>
    <p:sldId id="640" r:id="rId24"/>
    <p:sldId id="561" r:id="rId25"/>
    <p:sldId id="627" r:id="rId26"/>
    <p:sldId id="567" r:id="rId27"/>
    <p:sldId id="648" r:id="rId28"/>
    <p:sldId id="649" r:id="rId29"/>
    <p:sldId id="650" r:id="rId30"/>
    <p:sldId id="720" r:id="rId31"/>
    <p:sldId id="583" r:id="rId32"/>
    <p:sldId id="651" r:id="rId33"/>
    <p:sldId id="563" r:id="rId34"/>
    <p:sldId id="628" r:id="rId35"/>
    <p:sldId id="681" r:id="rId36"/>
    <p:sldId id="641" r:id="rId37"/>
    <p:sldId id="642" r:id="rId38"/>
    <p:sldId id="661" r:id="rId39"/>
    <p:sldId id="677" r:id="rId40"/>
    <p:sldId id="675" r:id="rId41"/>
    <p:sldId id="655" r:id="rId42"/>
    <p:sldId id="721" r:id="rId43"/>
    <p:sldId id="713" r:id="rId44"/>
    <p:sldId id="714" r:id="rId45"/>
    <p:sldId id="715" r:id="rId46"/>
    <p:sldId id="716" r:id="rId47"/>
    <p:sldId id="717" r:id="rId48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  <p:clrMru>
    <a:srgbClr val="C9FFFF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24975" autoAdjust="0"/>
    <p:restoredTop sz="92000" autoAdjust="0"/>
  </p:normalViewPr>
  <p:slideViewPr>
    <p:cSldViewPr snapToGrid="0">
      <p:cViewPr varScale="1">
        <p:scale>
          <a:sx n="107" d="100"/>
          <a:sy n="107" d="100"/>
        </p:scale>
        <p:origin x="-2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906"/>
    </p:cViewPr>
  </p:sorterViewPr>
  <p:notesViewPr>
    <p:cSldViewPr snapToGrid="0" snapToObjects="1">
      <p:cViewPr varScale="1">
        <p:scale>
          <a:sx n="85" d="100"/>
          <a:sy n="85" d="100"/>
        </p:scale>
        <p:origin x="-3128" y="-120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handoutMaster" Target="handoutMasters/handoutMaster1.xml"/><Relationship Id="rId51" Type="http://schemas.openxmlformats.org/officeDocument/2006/relationships/printerSettings" Target="printerSettings/printerSettings1.bin"/><Relationship Id="rId52" Type="http://schemas.openxmlformats.org/officeDocument/2006/relationships/presProps" Target="presProps.xml"/><Relationship Id="rId53" Type="http://schemas.openxmlformats.org/officeDocument/2006/relationships/viewProps" Target="viewProps.xml"/><Relationship Id="rId54" Type="http://schemas.openxmlformats.org/officeDocument/2006/relationships/theme" Target="theme/theme1.xml"/><Relationship Id="rId55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D24D7F38-D411-9B47-AFF4-70C571B83B5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80562688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EF97FDFF-7B9F-7D4D-BFC0-AAD1F3D3D3C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34738849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480528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ea typeface="ＭＳ Ｐゴシック" charset="-128"/>
            </a:endParaRPr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058220-A737-4B44-B112-4A17D8614C18}" type="slidenum">
              <a:rPr lang="en-US"/>
              <a:pPr/>
              <a:t>44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ea typeface="ＭＳ Ｐゴシック" charset="-128"/>
            </a:endParaRPr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8C67E9-8545-3141-BC2C-1B549B746B23}" type="slidenum">
              <a:rPr lang="en-US"/>
              <a:pPr/>
              <a:t>45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ea typeface="ＭＳ Ｐゴシック" charset="-128"/>
            </a:endParaRPr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BDC9B5-8DBF-A94C-BC56-C95D26CB22DF}" type="slidenum">
              <a:rPr lang="en-US"/>
              <a:pPr/>
              <a:t>46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The University of Adelaide, School of Computer Science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FEF71F-A33A-3449-8F2D-D74D15AC6BB3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419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Interloper thread can be from same core or another core.</a:t>
            </a:r>
            <a:endParaRPr lang="en-AU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The University of Adelaide, School of Computer Science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97A960-F2E5-6743-B445-419E55865893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451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1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Here using the Green Sheet convention of </a:t>
            </a:r>
            <a:r>
              <a:rPr lang="en-AU" dirty="0" err="1" smtClean="0"/>
              <a:t>rs</a:t>
            </a:r>
            <a:r>
              <a:rPr lang="en-AU" baseline="0" dirty="0" smtClean="0"/>
              <a:t> and </a:t>
            </a:r>
            <a:r>
              <a:rPr lang="en-AU" baseline="0" dirty="0" err="1" smtClean="0"/>
              <a:t>rt</a:t>
            </a:r>
            <a:r>
              <a:rPr lang="en-AU" baseline="0" dirty="0" smtClean="0"/>
              <a:t> for source register and target register.</a:t>
            </a:r>
            <a:endParaRPr lang="en-AU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The University of Adelaide, School of Computer Science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97A960-F2E5-6743-B445-419E55865893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451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1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1300" dirty="0" smtClean="0">
                <a:solidFill>
                  <a:srgbClr val="FF0000"/>
                </a:solidFill>
              </a:rPr>
              <a:t>- 102 if one thread starts executing after the other completely finishes.</a:t>
            </a:r>
          </a:p>
          <a:p>
            <a:r>
              <a:rPr lang="en-US" sz="1300" dirty="0" smtClean="0">
                <a:solidFill>
                  <a:srgbClr val="FF0000"/>
                </a:solidFill>
              </a:rPr>
              <a:t>- 101 if both threads execute the </a:t>
            </a:r>
            <a:r>
              <a:rPr lang="en-US" sz="1300" dirty="0" err="1" smtClean="0">
                <a:solidFill>
                  <a:srgbClr val="FF0000"/>
                </a:solidFill>
              </a:rPr>
              <a:t>lw</a:t>
            </a:r>
            <a:r>
              <a:rPr lang="en-US" sz="1300" dirty="0" smtClean="0">
                <a:solidFill>
                  <a:srgbClr val="FF0000"/>
                </a:solidFill>
              </a:rPr>
              <a:t> before either thread executes the sw. One thread will see “stale data”.</a:t>
            </a: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7DDFC7-9B43-2649-94E0-7B41AD675C67}" type="slidenum">
              <a:rPr lang="en-US" smtClean="0">
                <a:solidFill>
                  <a:srgbClr val="000000"/>
                </a:solidFill>
              </a:rPr>
              <a:pPr/>
              <a:t>16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API:  Application</a:t>
            </a:r>
            <a:r>
              <a:rPr lang="en-US" baseline="0" dirty="0" smtClean="0"/>
              <a:t> Programming Interface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work-sharing construct divides the execution of the enclosed code region among the members of the team that encounter it.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“Shape” restrictions:</a:t>
            </a:r>
            <a:r>
              <a:rPr lang="en-US" baseline="0" dirty="0" smtClean="0"/>
              <a:t>  </a:t>
            </a:r>
            <a:r>
              <a:rPr lang="en-US" dirty="0" smtClean="0"/>
              <a:t>The FOR loop can not be a DO WHILE loop, or a loop without loop control.  Also, the loop iteration variable must be an integer and the loop control parameters must be the same for all threads.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ea typeface="ＭＳ Ｐゴシック" charset="-128"/>
            </a:endParaRPr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ED3B64-7D94-6142-B4FD-26C2CFB32C7A}" type="slidenum">
              <a:rPr lang="en-US"/>
              <a:pPr/>
              <a:t>43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vmlDrawing" Target="../drawings/vmlDrawing1.vml"/><Relationship Id="rId2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3/15/2013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3/15/2013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3/15/2013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0" y="6781800"/>
          <a:ext cx="9144000" cy="87313"/>
        </p:xfrm>
        <a:graphic>
          <a:graphicData uri="http://schemas.openxmlformats.org/presentationml/2006/ole">
            <p:oleObj spid="_x0000_s65558" name="Image" r:id="rId3" imgW="10057143" imgH="1269841" progId="">
              <p:embed/>
            </p:oleObj>
          </a:graphicData>
        </a:graphic>
      </p:graphicFrame>
      <p:pic>
        <p:nvPicPr>
          <p:cNvPr id="3" name="Picture 8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53400" y="0"/>
            <a:ext cx="990600" cy="78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9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53400" y="831850"/>
            <a:ext cx="99060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CF6B1-C410-DE41-99C1-A52DCD7C20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8145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3/15/2013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3/15/2013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3/15/2013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#22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3/15/2013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#22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3/15/2013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#22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3/15/2013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3/15/2013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#22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3/15/2013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#22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3/15/2013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Spring 2013 -- Lecture #22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penmp.org/" TargetMode="External"/><Relationship Id="rId4" Type="http://schemas.openxmlformats.org/officeDocument/2006/relationships/hyperlink" Target="http://computing.llnl.gov/tutorials/openMP/" TargetMode="External"/><Relationship Id="rId5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jpe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oleObject" Target="../embeddings/oleObject2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5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" y="3895725"/>
            <a:ext cx="9144000" cy="17526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b="1" dirty="0" smtClean="0">
                <a:solidFill>
                  <a:schemeClr val="tx1"/>
                </a:solidFill>
              </a:rPr>
              <a:t>Senior Lecturer SOE</a:t>
            </a:r>
            <a:r>
              <a:rPr lang="en-US" dirty="0" smtClean="0">
                <a:solidFill>
                  <a:schemeClr val="tx1"/>
                </a:solidFill>
              </a:rPr>
              <a:t> Dan Garcia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2A7E-5181-A840-825F-018EFA86BC7E}" type="slidenum">
              <a:rPr lang="en-US" smtClean="0">
                <a:latin typeface="+mj-lt"/>
              </a:rPr>
              <a:pPr/>
              <a:t>1</a:t>
            </a:fld>
            <a:endParaRPr lang="en-US" dirty="0">
              <a:latin typeface="+mj-lt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558800"/>
            <a:ext cx="9144000" cy="449217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3000"/>
              </a:spcAft>
            </a:pPr>
            <a:r>
              <a:rPr lang="en-US" dirty="0" smtClean="0">
                <a:solidFill>
                  <a:schemeClr val="accent1"/>
                </a:solidFill>
              </a:rPr>
              <a:t>CS 61C: Great Ideas in </a:t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dirty="0" smtClean="0">
                <a:solidFill>
                  <a:schemeClr val="accent1"/>
                </a:solidFill>
              </a:rPr>
              <a:t>Computer Architecture</a:t>
            </a:r>
            <a:r>
              <a:rPr lang="en-US" sz="3556" dirty="0" smtClean="0"/>
              <a:t/>
            </a:r>
            <a:br>
              <a:rPr lang="en-US" sz="3556" dirty="0" smtClean="0"/>
            </a:br>
            <a:endParaRPr lang="en-US" sz="3556" dirty="0" smtClean="0"/>
          </a:p>
          <a:p>
            <a:pPr>
              <a:spcBef>
                <a:spcPts val="0"/>
              </a:spcBef>
            </a:pPr>
            <a:r>
              <a:rPr lang="en-US" i="1" dirty="0" smtClean="0"/>
              <a:t>Synchronization,</a:t>
            </a:r>
          </a:p>
          <a:p>
            <a:pPr>
              <a:spcBef>
                <a:spcPts val="0"/>
              </a:spcBef>
            </a:pPr>
            <a:r>
              <a:rPr lang="en-US" i="1" dirty="0" err="1" smtClean="0"/>
              <a:t>OpenMP</a:t>
            </a: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207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Possible Lock Problem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269646" cy="4525963"/>
          </a:xfrm>
        </p:spPr>
        <p:txBody>
          <a:bodyPr/>
          <a:lstStyle/>
          <a:p>
            <a:r>
              <a:rPr lang="en-US" dirty="0" smtClean="0"/>
              <a:t>Thread 1</a:t>
            </a:r>
          </a:p>
          <a:p>
            <a:pPr>
              <a:buNone/>
            </a:pPr>
            <a:r>
              <a:rPr lang="en-US" sz="2000" dirty="0" smtClean="0">
                <a:latin typeface="Courier New"/>
              </a:rPr>
              <a:t>      </a:t>
            </a:r>
            <a:r>
              <a:rPr lang="en-US" sz="2000" dirty="0" err="1" smtClean="0">
                <a:latin typeface="Courier New"/>
              </a:rPr>
              <a:t>addiu</a:t>
            </a:r>
            <a:r>
              <a:rPr lang="en-US" sz="2000" dirty="0" smtClean="0">
                <a:latin typeface="Courier New"/>
              </a:rPr>
              <a:t> $t1,$zero,1</a:t>
            </a:r>
          </a:p>
          <a:p>
            <a:pPr>
              <a:buNone/>
            </a:pPr>
            <a:r>
              <a:rPr lang="en-US" sz="2000" dirty="0" smtClean="0">
                <a:latin typeface="Courier New"/>
              </a:rPr>
              <a:t>Loop: </a:t>
            </a:r>
            <a:r>
              <a:rPr lang="en-US" sz="2000" dirty="0" err="1" smtClean="0">
                <a:latin typeface="Courier New"/>
              </a:rPr>
              <a:t>lw</a:t>
            </a:r>
            <a:r>
              <a:rPr lang="en-US" sz="2000" dirty="0" smtClean="0">
                <a:latin typeface="Courier New"/>
              </a:rPr>
              <a:t> $t0,0($s0)</a:t>
            </a:r>
          </a:p>
          <a:p>
            <a:pPr>
              <a:buNone/>
            </a:pPr>
            <a:endParaRPr lang="en-US" sz="2000" dirty="0" smtClean="0">
              <a:latin typeface="Courier New"/>
            </a:endParaRPr>
          </a:p>
          <a:p>
            <a:pPr>
              <a:buNone/>
            </a:pPr>
            <a:endParaRPr lang="en-US" sz="2000" dirty="0" smtClean="0">
              <a:latin typeface="Courier New"/>
            </a:endParaRPr>
          </a:p>
          <a:p>
            <a:pPr>
              <a:buNone/>
            </a:pPr>
            <a:endParaRPr lang="en-US" sz="2000" dirty="0" smtClean="0">
              <a:latin typeface="Courier New"/>
            </a:endParaRPr>
          </a:p>
          <a:p>
            <a:pPr>
              <a:buNone/>
            </a:pPr>
            <a:r>
              <a:rPr lang="en-US" sz="2000" dirty="0" smtClean="0">
                <a:latin typeface="Courier New"/>
              </a:rPr>
              <a:t>      </a:t>
            </a:r>
            <a:r>
              <a:rPr lang="en-US" sz="2000" dirty="0" err="1" smtClean="0">
                <a:latin typeface="Courier New"/>
              </a:rPr>
              <a:t>bne</a:t>
            </a:r>
            <a:r>
              <a:rPr lang="en-US" sz="2000" dirty="0" smtClean="0">
                <a:latin typeface="Courier New"/>
              </a:rPr>
              <a:t> $t0,$zero,Loop</a:t>
            </a:r>
          </a:p>
          <a:p>
            <a:pPr>
              <a:buNone/>
            </a:pPr>
            <a:endParaRPr lang="en-US" sz="2000" dirty="0" smtClean="0">
              <a:latin typeface="Courier New"/>
            </a:endParaRPr>
          </a:p>
          <a:p>
            <a:pPr>
              <a:buNone/>
            </a:pPr>
            <a:r>
              <a:rPr lang="en-US" sz="2000" dirty="0" smtClean="0">
                <a:latin typeface="Courier New"/>
              </a:rPr>
              <a:t>Lock: </a:t>
            </a:r>
            <a:r>
              <a:rPr lang="en-US" sz="2000" dirty="0" err="1" smtClean="0">
                <a:latin typeface="Courier New"/>
              </a:rPr>
              <a:t>sw</a:t>
            </a:r>
            <a:r>
              <a:rPr lang="en-US" sz="2000" dirty="0" smtClean="0">
                <a:latin typeface="Courier New"/>
              </a:rPr>
              <a:t> $t1,0($s0)</a:t>
            </a:r>
            <a:endParaRPr lang="en-US" sz="20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Thread 2</a:t>
            </a:r>
          </a:p>
          <a:p>
            <a:pPr>
              <a:buNone/>
            </a:pPr>
            <a:endParaRPr lang="en-US" sz="2000" dirty="0" smtClean="0">
              <a:latin typeface="Courier New"/>
            </a:endParaRPr>
          </a:p>
          <a:p>
            <a:pPr>
              <a:buNone/>
            </a:pPr>
            <a:endParaRPr lang="en-US" sz="2000" dirty="0" smtClean="0">
              <a:latin typeface="Courier New"/>
            </a:endParaRPr>
          </a:p>
          <a:p>
            <a:pPr>
              <a:buNone/>
            </a:pPr>
            <a:r>
              <a:rPr lang="en-US" sz="2000" dirty="0" smtClean="0">
                <a:latin typeface="Courier New"/>
              </a:rPr>
              <a:t>      </a:t>
            </a:r>
            <a:r>
              <a:rPr lang="en-US" sz="2000" dirty="0" err="1" smtClean="0">
                <a:latin typeface="Courier New"/>
              </a:rPr>
              <a:t>addiu</a:t>
            </a:r>
            <a:r>
              <a:rPr lang="en-US" sz="2000" dirty="0" smtClean="0">
                <a:latin typeface="Courier New"/>
              </a:rPr>
              <a:t> $t1,$zero,1</a:t>
            </a:r>
          </a:p>
          <a:p>
            <a:pPr>
              <a:buNone/>
            </a:pPr>
            <a:r>
              <a:rPr lang="en-US" sz="2000" dirty="0" smtClean="0">
                <a:latin typeface="Courier New"/>
              </a:rPr>
              <a:t>Loop: </a:t>
            </a:r>
            <a:r>
              <a:rPr lang="en-US" sz="2000" dirty="0" err="1" smtClean="0">
                <a:latin typeface="Courier New"/>
              </a:rPr>
              <a:t>lw</a:t>
            </a:r>
            <a:r>
              <a:rPr lang="en-US" sz="2000" dirty="0" smtClean="0">
                <a:latin typeface="Courier New"/>
              </a:rPr>
              <a:t> $t0,0($s0)</a:t>
            </a:r>
          </a:p>
          <a:p>
            <a:pPr>
              <a:buNone/>
            </a:pPr>
            <a:endParaRPr lang="en-US" sz="2000" dirty="0" smtClean="0">
              <a:latin typeface="Courier New"/>
            </a:endParaRPr>
          </a:p>
          <a:p>
            <a:pPr>
              <a:buNone/>
            </a:pPr>
            <a:endParaRPr lang="en-US" sz="2000" dirty="0" smtClean="0">
              <a:latin typeface="Courier New"/>
            </a:endParaRPr>
          </a:p>
          <a:p>
            <a:pPr>
              <a:buNone/>
            </a:pPr>
            <a:r>
              <a:rPr lang="en-US" sz="2000" dirty="0" smtClean="0">
                <a:latin typeface="Courier New"/>
              </a:rPr>
              <a:t>      </a:t>
            </a:r>
            <a:r>
              <a:rPr lang="en-US" sz="2000" dirty="0" err="1" smtClean="0">
                <a:latin typeface="Courier New"/>
              </a:rPr>
              <a:t>bne</a:t>
            </a:r>
            <a:r>
              <a:rPr lang="en-US" sz="2000" dirty="0" smtClean="0">
                <a:latin typeface="Courier New"/>
              </a:rPr>
              <a:t> $t0,$zero,Loop</a:t>
            </a:r>
          </a:p>
          <a:p>
            <a:pPr>
              <a:buNone/>
            </a:pPr>
            <a:endParaRPr lang="en-US" sz="2000" dirty="0" smtClean="0">
              <a:latin typeface="Courier New"/>
            </a:endParaRPr>
          </a:p>
          <a:p>
            <a:pPr>
              <a:buNone/>
            </a:pPr>
            <a:r>
              <a:rPr lang="en-US" sz="2000" dirty="0" smtClean="0">
                <a:latin typeface="Courier New"/>
              </a:rPr>
              <a:t>Lock: </a:t>
            </a:r>
            <a:r>
              <a:rPr lang="en-US" sz="2000" dirty="0" err="1" smtClean="0">
                <a:latin typeface="Courier New"/>
              </a:rPr>
              <a:t>sw</a:t>
            </a:r>
            <a:r>
              <a:rPr lang="en-US" sz="2000" dirty="0" smtClean="0">
                <a:latin typeface="Courier New"/>
              </a:rPr>
              <a:t> $t1,0($s0)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243224" y="5394960"/>
            <a:ext cx="6575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Time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57200" y="5715000"/>
            <a:ext cx="8229600" cy="73152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2800" i="1" dirty="0" smtClean="0">
                <a:solidFill>
                  <a:srgbClr val="FF0000"/>
                </a:solidFill>
              </a:rPr>
              <a:t>Both threads think they have set the lock!  </a:t>
            </a:r>
          </a:p>
          <a:p>
            <a:pPr algn="ctr">
              <a:lnSpc>
                <a:spcPct val="80000"/>
              </a:lnSpc>
            </a:pPr>
            <a:r>
              <a:rPr lang="en-US" sz="2800" i="1" dirty="0" smtClean="0">
                <a:solidFill>
                  <a:srgbClr val="FF0000"/>
                </a:solidFill>
              </a:rPr>
              <a:t>Exclusive access not guaranteed!</a:t>
            </a:r>
            <a:endParaRPr lang="en-US" sz="2800" i="1" dirty="0">
              <a:solidFill>
                <a:srgbClr val="FF0000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4572000" y="1975104"/>
            <a:ext cx="0" cy="347472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accent1"/>
                </a:solidFill>
              </a:rPr>
              <a:t>Hardware Synchronization</a:t>
            </a:r>
            <a:endParaRPr lang="en-AU" dirty="0">
              <a:solidFill>
                <a:schemeClr val="accent1"/>
              </a:solidFill>
            </a:endParaRPr>
          </a:p>
        </p:txBody>
      </p:sp>
      <p:sp>
        <p:nvSpPr>
          <p:cNvPr id="4188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AU" dirty="0" smtClean="0"/>
              <a:t>Hardware </a:t>
            </a:r>
            <a:r>
              <a:rPr lang="en-AU" dirty="0"/>
              <a:t>support </a:t>
            </a:r>
            <a:r>
              <a:rPr lang="en-AU" dirty="0" smtClean="0"/>
              <a:t>required to prevent an interloper (another thread) from changing the value </a:t>
            </a:r>
          </a:p>
          <a:p>
            <a:pPr lvl="1">
              <a:buClr>
                <a:schemeClr val="tx1"/>
              </a:buClr>
            </a:pPr>
            <a:r>
              <a:rPr lang="en-AU" i="1" dirty="0">
                <a:solidFill>
                  <a:srgbClr val="FF0000"/>
                </a:solidFill>
              </a:rPr>
              <a:t>Atomic </a:t>
            </a:r>
            <a:r>
              <a:rPr lang="en-AU" dirty="0"/>
              <a:t>read/write memory operation</a:t>
            </a:r>
          </a:p>
          <a:p>
            <a:pPr lvl="1"/>
            <a:r>
              <a:rPr lang="en-AU" dirty="0"/>
              <a:t>No other access to the location allowed between the read and write</a:t>
            </a:r>
          </a:p>
          <a:p>
            <a:r>
              <a:rPr lang="en-AU" dirty="0" smtClean="0"/>
              <a:t>How best to implement in software?</a:t>
            </a:r>
            <a:endParaRPr lang="en-AU" dirty="0"/>
          </a:p>
          <a:p>
            <a:pPr lvl="1"/>
            <a:r>
              <a:rPr lang="en-AU" dirty="0" smtClean="0"/>
              <a:t>Single </a:t>
            </a:r>
            <a:r>
              <a:rPr lang="en-AU" dirty="0" err="1" smtClean="0"/>
              <a:t>instr</a:t>
            </a:r>
            <a:r>
              <a:rPr lang="en-AU" dirty="0" smtClean="0"/>
              <a:t>?  Atomic </a:t>
            </a:r>
            <a:r>
              <a:rPr lang="en-AU" dirty="0"/>
              <a:t>swap of register </a:t>
            </a:r>
            <a:r>
              <a:rPr lang="en-AU" dirty="0">
                <a:ea typeface="Arial" charset="0"/>
                <a:cs typeface="Arial" charset="0"/>
              </a:rPr>
              <a:t>↔ memory</a:t>
            </a:r>
          </a:p>
          <a:p>
            <a:pPr lvl="1"/>
            <a:r>
              <a:rPr lang="en-AU" dirty="0" smtClean="0">
                <a:ea typeface="Arial" charset="0"/>
                <a:cs typeface="Arial" charset="0"/>
              </a:rPr>
              <a:t>Pair </a:t>
            </a:r>
            <a:r>
              <a:rPr lang="en-AU" dirty="0">
                <a:ea typeface="Arial" charset="0"/>
                <a:cs typeface="Arial" charset="0"/>
              </a:rPr>
              <a:t>of </a:t>
            </a:r>
            <a:r>
              <a:rPr lang="en-AU" dirty="0" err="1" smtClean="0">
                <a:ea typeface="Arial" charset="0"/>
                <a:cs typeface="Arial" charset="0"/>
              </a:rPr>
              <a:t>instr</a:t>
            </a:r>
            <a:r>
              <a:rPr lang="en-AU" dirty="0" smtClean="0">
                <a:ea typeface="Arial" charset="0"/>
                <a:cs typeface="Arial" charset="0"/>
              </a:rPr>
              <a:t>?  One for read, one for write</a:t>
            </a:r>
            <a:endParaRPr lang="en-AU" dirty="0">
              <a:ea typeface="Arial" charset="0"/>
              <a:cs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8819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1"/>
                </a:solidFill>
              </a:rPr>
              <a:t>Synchronization in MIPS </a:t>
            </a:r>
          </a:p>
        </p:txBody>
      </p:sp>
      <p:sp>
        <p:nvSpPr>
          <p:cNvPr id="4505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4034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AU" i="1" dirty="0">
                <a:solidFill>
                  <a:srgbClr val="FF0000"/>
                </a:solidFill>
              </a:rPr>
              <a:t>Load </a:t>
            </a:r>
            <a:r>
              <a:rPr lang="en-AU" i="1" dirty="0" smtClean="0">
                <a:solidFill>
                  <a:srgbClr val="FF0000"/>
                </a:solidFill>
              </a:rPr>
              <a:t>linked:		</a:t>
            </a:r>
            <a:r>
              <a:rPr lang="en-AU" dirty="0" err="1" smtClean="0">
                <a:latin typeface="Courier New"/>
                <a:cs typeface="Courier New"/>
              </a:rPr>
              <a:t>ll</a:t>
            </a:r>
            <a:r>
              <a:rPr lang="en-AU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rt,off</a:t>
            </a:r>
            <a:r>
              <a:rPr lang="en-US" dirty="0" smtClean="0">
                <a:latin typeface="Courier New"/>
                <a:cs typeface="Courier New"/>
              </a:rPr>
              <a:t>(</a:t>
            </a:r>
            <a:r>
              <a:rPr lang="en-US" dirty="0" err="1" smtClean="0">
                <a:latin typeface="Courier New"/>
                <a:cs typeface="Courier New"/>
              </a:rPr>
              <a:t>rs</a:t>
            </a:r>
            <a:r>
              <a:rPr lang="en-US" dirty="0">
                <a:latin typeface="Courier New"/>
                <a:cs typeface="Courier New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AU" i="1" dirty="0">
                <a:solidFill>
                  <a:srgbClr val="FF0000"/>
                </a:solidFill>
              </a:rPr>
              <a:t>Store </a:t>
            </a:r>
            <a:r>
              <a:rPr lang="en-AU" i="1" dirty="0" smtClean="0">
                <a:solidFill>
                  <a:srgbClr val="FF0000"/>
                </a:solidFill>
              </a:rPr>
              <a:t>conditional:</a:t>
            </a:r>
            <a:r>
              <a:rPr lang="en-AU" dirty="0" smtClean="0"/>
              <a:t>	</a:t>
            </a:r>
            <a:r>
              <a:rPr lang="en-AU" dirty="0" smtClean="0">
                <a:latin typeface="Courier New"/>
                <a:cs typeface="Courier New"/>
              </a:rPr>
              <a:t>sc </a:t>
            </a:r>
            <a:r>
              <a:rPr lang="en-AU" dirty="0" err="1" smtClean="0">
                <a:latin typeface="Courier New"/>
                <a:cs typeface="Courier New"/>
              </a:rPr>
              <a:t>rt</a:t>
            </a:r>
            <a:r>
              <a:rPr lang="en-AU" dirty="0" smtClean="0">
                <a:latin typeface="Courier New"/>
                <a:cs typeface="Courier New"/>
              </a:rPr>
              <a:t>,</a:t>
            </a:r>
            <a:r>
              <a:rPr lang="en-US" dirty="0" smtClean="0">
                <a:latin typeface="Courier New"/>
                <a:cs typeface="Courier New"/>
              </a:rPr>
              <a:t>off(</a:t>
            </a:r>
            <a:r>
              <a:rPr lang="en-US" dirty="0" err="1" smtClean="0">
                <a:latin typeface="Courier New"/>
                <a:cs typeface="Courier New"/>
              </a:rPr>
              <a:t>rs</a:t>
            </a:r>
            <a:r>
              <a:rPr lang="en-US" dirty="0">
                <a:latin typeface="Courier New"/>
                <a:cs typeface="Courier New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AU" dirty="0" smtClean="0"/>
              <a:t>Returns </a:t>
            </a:r>
            <a:r>
              <a:rPr lang="en-AU" b="1" dirty="0" smtClean="0"/>
              <a:t>1</a:t>
            </a:r>
            <a:r>
              <a:rPr lang="en-AU" dirty="0" smtClean="0"/>
              <a:t> (success) </a:t>
            </a:r>
            <a:r>
              <a:rPr lang="en-AU" dirty="0"/>
              <a:t>if </a:t>
            </a:r>
            <a:r>
              <a:rPr lang="en-AU" dirty="0" smtClean="0"/>
              <a:t>location has </a:t>
            </a:r>
            <a:r>
              <a:rPr lang="en-AU" dirty="0"/>
              <a:t>not changed since the </a:t>
            </a:r>
            <a:r>
              <a:rPr lang="en-AU" sz="2600" dirty="0" err="1" smtClean="0">
                <a:latin typeface="Courier New"/>
                <a:cs typeface="Courier New"/>
              </a:rPr>
              <a:t>ll</a:t>
            </a:r>
            <a:endParaRPr lang="en-AU" sz="2600" dirty="0" smtClean="0">
              <a:latin typeface="+mj-lt"/>
              <a:cs typeface="Courier New"/>
            </a:endParaRPr>
          </a:p>
          <a:p>
            <a:pPr lvl="1">
              <a:lnSpc>
                <a:spcPct val="90000"/>
              </a:lnSpc>
            </a:pPr>
            <a:r>
              <a:rPr lang="en-AU" dirty="0" smtClean="0">
                <a:latin typeface="+mj-lt"/>
                <a:cs typeface="Courier New"/>
              </a:rPr>
              <a:t>Returns </a:t>
            </a:r>
            <a:r>
              <a:rPr lang="en-AU" b="1" dirty="0" smtClean="0">
                <a:latin typeface="+mj-lt"/>
                <a:cs typeface="Courier New"/>
              </a:rPr>
              <a:t>0</a:t>
            </a:r>
            <a:r>
              <a:rPr lang="en-AU" dirty="0" smtClean="0">
                <a:latin typeface="+mj-lt"/>
                <a:cs typeface="Courier New"/>
              </a:rPr>
              <a:t> (failure) if location has changed</a:t>
            </a:r>
          </a:p>
          <a:p>
            <a:pPr>
              <a:lnSpc>
                <a:spcPct val="90000"/>
              </a:lnSpc>
              <a:spcBef>
                <a:spcPts val="3000"/>
              </a:spcBef>
            </a:pPr>
            <a:r>
              <a:rPr lang="en-AU" dirty="0" smtClean="0"/>
              <a:t>Note that </a:t>
            </a:r>
            <a:r>
              <a:rPr lang="en-AU" sz="3000" dirty="0" smtClean="0">
                <a:latin typeface="Courier New" pitchFamily="49" charset="0"/>
                <a:cs typeface="Courier New" pitchFamily="49" charset="0"/>
              </a:rPr>
              <a:t>sc</a:t>
            </a:r>
            <a:r>
              <a:rPr lang="en-AU" dirty="0" smtClean="0"/>
              <a:t> </a:t>
            </a:r>
            <a:r>
              <a:rPr lang="en-AU" i="1" dirty="0" smtClean="0"/>
              <a:t>clobbers</a:t>
            </a:r>
            <a:r>
              <a:rPr lang="en-AU" dirty="0" smtClean="0"/>
              <a:t> the register value being stored (</a:t>
            </a:r>
            <a:r>
              <a:rPr lang="en-AU" sz="3000" dirty="0" err="1" smtClean="0">
                <a:latin typeface="Courier New" pitchFamily="49" charset="0"/>
                <a:cs typeface="Courier New" pitchFamily="49" charset="0"/>
              </a:rPr>
              <a:t>rt</a:t>
            </a:r>
            <a:r>
              <a:rPr lang="en-AU" dirty="0" smtClean="0"/>
              <a:t>)!</a:t>
            </a:r>
          </a:p>
          <a:p>
            <a:pPr lvl="1">
              <a:lnSpc>
                <a:spcPct val="90000"/>
              </a:lnSpc>
            </a:pPr>
            <a:r>
              <a:rPr lang="en-AU" dirty="0" smtClean="0"/>
              <a:t>Need to have a copy elsewhere if you plan on repeating on failure or using value later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6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accent1"/>
                </a:solidFill>
              </a:rPr>
              <a:t>Synchronization in MIPS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AU" sz="2800" dirty="0" smtClean="0"/>
              <a:t>Atomic swap (to test/set lock variable)</a:t>
            </a:r>
          </a:p>
          <a:p>
            <a:pPr>
              <a:lnSpc>
                <a:spcPct val="90000"/>
              </a:lnSpc>
              <a:buNone/>
            </a:pPr>
            <a:r>
              <a:rPr lang="en-AU" sz="2800" dirty="0" smtClean="0"/>
              <a:t>	Exchange contents of register and memory: </a:t>
            </a:r>
            <a:br>
              <a:rPr lang="en-AU" sz="2800" dirty="0" smtClean="0"/>
            </a:br>
            <a:r>
              <a:rPr lang="en-AU" sz="2800" dirty="0" smtClean="0"/>
              <a:t>$s4 </a:t>
            </a:r>
            <a:r>
              <a:rPr lang="en-AU" sz="2800" dirty="0" smtClean="0">
                <a:ea typeface="Arial" charset="0"/>
                <a:cs typeface="Arial" charset="0"/>
              </a:rPr>
              <a:t>↔</a:t>
            </a:r>
            <a:r>
              <a:rPr lang="en-US" sz="2800" dirty="0" smtClean="0">
                <a:sym typeface="Wingdings"/>
              </a:rPr>
              <a:t> </a:t>
            </a:r>
            <a:r>
              <a:rPr lang="en-US" sz="2800" dirty="0" err="1" smtClean="0">
                <a:sym typeface="Wingdings"/>
              </a:rPr>
              <a:t>Mem</a:t>
            </a:r>
            <a:r>
              <a:rPr lang="en-AU" sz="2800" dirty="0" smtClean="0"/>
              <a:t>($s1)</a:t>
            </a:r>
          </a:p>
          <a:p>
            <a:pPr>
              <a:lnSpc>
                <a:spcPct val="90000"/>
              </a:lnSpc>
              <a:buNone/>
            </a:pPr>
            <a:endParaRPr lang="en-AU" sz="2800" dirty="0" smtClean="0"/>
          </a:p>
          <a:p>
            <a:pPr lvl="1">
              <a:lnSpc>
                <a:spcPct val="90000"/>
              </a:lnSpc>
              <a:buFont typeface="Wingdings" charset="2"/>
              <a:buNone/>
            </a:pPr>
            <a:r>
              <a:rPr lang="en-AU" sz="2400" dirty="0" smtClean="0">
                <a:latin typeface="Courier New"/>
                <a:cs typeface="Courier New"/>
              </a:rPr>
              <a:t>try: add $t0,$zero,$s4 #copy value</a:t>
            </a:r>
          </a:p>
          <a:p>
            <a:pPr lvl="1">
              <a:lnSpc>
                <a:spcPct val="90000"/>
              </a:lnSpc>
              <a:buFont typeface="Wingdings" charset="2"/>
              <a:buNone/>
            </a:pPr>
            <a:r>
              <a:rPr lang="en-AU" sz="2400" dirty="0" smtClean="0">
                <a:latin typeface="Courier New"/>
                <a:cs typeface="Courier New"/>
              </a:rPr>
              <a:t>     </a:t>
            </a:r>
            <a:r>
              <a:rPr lang="en-AU" sz="2400" dirty="0" err="1" smtClean="0">
                <a:latin typeface="Courier New"/>
                <a:cs typeface="Courier New"/>
              </a:rPr>
              <a:t>ll</a:t>
            </a:r>
            <a:r>
              <a:rPr lang="en-AU" sz="2400" dirty="0" smtClean="0">
                <a:latin typeface="Courier New"/>
                <a:cs typeface="Courier New"/>
              </a:rPr>
              <a:t>  $t1,0($s1)    #load linked</a:t>
            </a:r>
          </a:p>
          <a:p>
            <a:pPr lvl="1">
              <a:lnSpc>
                <a:spcPct val="90000"/>
              </a:lnSpc>
              <a:buFont typeface="Wingdings" charset="2"/>
              <a:buNone/>
            </a:pPr>
            <a:r>
              <a:rPr lang="en-AU" sz="2400" dirty="0" smtClean="0">
                <a:latin typeface="Courier New"/>
                <a:cs typeface="Courier New"/>
              </a:rPr>
              <a:t>     sc  $t0,0($s1)    #store conditional</a:t>
            </a:r>
          </a:p>
          <a:p>
            <a:pPr lvl="1">
              <a:lnSpc>
                <a:spcPct val="90000"/>
              </a:lnSpc>
              <a:buFont typeface="Wingdings" charset="2"/>
              <a:buNone/>
            </a:pPr>
            <a:r>
              <a:rPr lang="en-AU" sz="2400" dirty="0" smtClean="0">
                <a:latin typeface="Courier New"/>
                <a:cs typeface="Courier New"/>
              </a:rPr>
              <a:t>     </a:t>
            </a:r>
            <a:r>
              <a:rPr lang="en-AU" sz="2400" dirty="0" err="1" smtClean="0">
                <a:latin typeface="Courier New"/>
                <a:cs typeface="Courier New"/>
              </a:rPr>
              <a:t>beq</a:t>
            </a:r>
            <a:r>
              <a:rPr lang="en-AU" sz="2400" dirty="0" smtClean="0">
                <a:latin typeface="Courier New"/>
                <a:cs typeface="Courier New"/>
              </a:rPr>
              <a:t> $t0,$zero,try #loop if sc fails</a:t>
            </a:r>
          </a:p>
          <a:p>
            <a:pPr lvl="1">
              <a:lnSpc>
                <a:spcPct val="90000"/>
              </a:lnSpc>
              <a:buFont typeface="Wingdings" charset="2"/>
              <a:buNone/>
            </a:pPr>
            <a:r>
              <a:rPr lang="en-AU" sz="2400" dirty="0" smtClean="0">
                <a:latin typeface="Courier New"/>
                <a:cs typeface="Courier New"/>
              </a:rPr>
              <a:t>     add $s4,$zero,$t1 #load value in $s4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13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914400" y="4251960"/>
            <a:ext cx="7380214" cy="1769257"/>
            <a:chOff x="914400" y="4251960"/>
            <a:chExt cx="7380214" cy="1769257"/>
          </a:xfrm>
        </p:grpSpPr>
        <p:sp>
          <p:nvSpPr>
            <p:cNvPr id="7" name="Arc 6"/>
            <p:cNvSpPr/>
            <p:nvPr/>
          </p:nvSpPr>
          <p:spPr>
            <a:xfrm>
              <a:off x="914400" y="4251960"/>
              <a:ext cx="2011680" cy="1554480"/>
            </a:xfrm>
            <a:prstGeom prst="arc">
              <a:avLst>
                <a:gd name="adj1" fmla="val 5322757"/>
                <a:gd name="adj2" fmla="val 16147906"/>
              </a:avLst>
            </a:prstGeom>
            <a:ln w="25400"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920240" y="5559552"/>
              <a:ext cx="637437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sc</a:t>
              </a:r>
              <a:r>
                <a:rPr lang="en-US" sz="2400" dirty="0" smtClean="0">
                  <a:solidFill>
                    <a:srgbClr val="FF0000"/>
                  </a:solidFill>
                </a:rPr>
                <a:t> would fail if another threads executes </a:t>
              </a:r>
              <a:r>
                <a:rPr lang="en-US" sz="22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sc</a:t>
              </a:r>
              <a:r>
                <a:rPr lang="en-US" sz="2400" dirty="0" smtClean="0">
                  <a:solidFill>
                    <a:srgbClr val="FF0000"/>
                  </a:solidFill>
                </a:rPr>
                <a:t> here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822912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Test-and-Set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199"/>
            <a:ext cx="5943600" cy="4937760"/>
          </a:xfrm>
        </p:spPr>
        <p:txBody>
          <a:bodyPr>
            <a:noAutofit/>
          </a:bodyPr>
          <a:lstStyle/>
          <a:p>
            <a:pPr>
              <a:lnSpc>
                <a:spcPct val="95000"/>
              </a:lnSpc>
            </a:pPr>
            <a:r>
              <a:rPr lang="en-US" dirty="0" smtClean="0"/>
              <a:t>In a single atomic operation:</a:t>
            </a:r>
          </a:p>
          <a:p>
            <a:pPr lvl="1">
              <a:lnSpc>
                <a:spcPct val="95000"/>
              </a:lnSpc>
              <a:buClr>
                <a:schemeClr val="tx1"/>
              </a:buClr>
            </a:pPr>
            <a:r>
              <a:rPr lang="en-US" i="1" dirty="0" smtClean="0">
                <a:solidFill>
                  <a:srgbClr val="FF0000"/>
                </a:solidFill>
              </a:rPr>
              <a:t>Test </a:t>
            </a:r>
            <a:r>
              <a:rPr lang="en-US" dirty="0" smtClean="0"/>
              <a:t>to see if a memory location is set (contains a 1)</a:t>
            </a:r>
          </a:p>
          <a:p>
            <a:pPr lvl="1">
              <a:lnSpc>
                <a:spcPct val="95000"/>
              </a:lnSpc>
              <a:buClr>
                <a:schemeClr val="tx1"/>
              </a:buClr>
            </a:pPr>
            <a:r>
              <a:rPr lang="en-US" i="1" dirty="0" smtClean="0">
                <a:solidFill>
                  <a:srgbClr val="FF0000"/>
                </a:solidFill>
              </a:rPr>
              <a:t>Set </a:t>
            </a:r>
            <a:r>
              <a:rPr lang="en-US" dirty="0" smtClean="0"/>
              <a:t>it (to 1) if it isn’t (it contained a zero when tested)</a:t>
            </a:r>
          </a:p>
          <a:p>
            <a:pPr lvl="1">
              <a:lnSpc>
                <a:spcPct val="95000"/>
              </a:lnSpc>
            </a:pPr>
            <a:r>
              <a:rPr lang="en-US" dirty="0" smtClean="0"/>
              <a:t>Otherwise indicate that the Set failed, so the program can try again</a:t>
            </a:r>
          </a:p>
          <a:p>
            <a:pPr lvl="1">
              <a:lnSpc>
                <a:spcPct val="95000"/>
              </a:lnSpc>
            </a:pPr>
            <a:r>
              <a:rPr lang="en-US" dirty="0" smtClean="0"/>
              <a:t>While accessing, no other instruction can modify the memory location, including other Test-and-Set instructions</a:t>
            </a:r>
          </a:p>
          <a:p>
            <a:pPr>
              <a:lnSpc>
                <a:spcPct val="95000"/>
              </a:lnSpc>
            </a:pPr>
            <a:r>
              <a:rPr lang="en-US" dirty="0" smtClean="0"/>
              <a:t>Useful for implementing lock operations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8" name="Picture 7" descr="Screen shot 2011-03-06 at 6.40.20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93248" y="84421"/>
            <a:ext cx="2550752" cy="6384610"/>
          </a:xfrm>
          <a:prstGeom prst="rect">
            <a:avLst/>
          </a:prstGeom>
        </p:spPr>
      </p:pic>
      <p:grpSp>
        <p:nvGrpSpPr>
          <p:cNvPr id="7" name="Group 19"/>
          <p:cNvGrpSpPr/>
          <p:nvPr/>
        </p:nvGrpSpPr>
        <p:grpSpPr>
          <a:xfrm>
            <a:off x="6010656" y="950976"/>
            <a:ext cx="1158240" cy="1341120"/>
            <a:chOff x="6010656" y="950976"/>
            <a:chExt cx="1158240" cy="1341120"/>
          </a:xfrm>
        </p:grpSpPr>
        <p:cxnSp>
          <p:nvCxnSpPr>
            <p:cNvPr id="10" name="Straight Arrow Connector 9"/>
            <p:cNvCxnSpPr/>
            <p:nvPr/>
          </p:nvCxnSpPr>
          <p:spPr>
            <a:xfrm flipV="1">
              <a:off x="6010656" y="950976"/>
              <a:ext cx="1072896" cy="134112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flipV="1">
              <a:off x="6035040" y="2023872"/>
              <a:ext cx="1133856" cy="268224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" name="Straight Arrow Connector 13"/>
          <p:cNvCxnSpPr/>
          <p:nvPr/>
        </p:nvCxnSpPr>
        <p:spPr>
          <a:xfrm flipV="1">
            <a:off x="6230112" y="2987040"/>
            <a:ext cx="877824" cy="9753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Arc 18"/>
          <p:cNvSpPr/>
          <p:nvPr/>
        </p:nvSpPr>
        <p:spPr>
          <a:xfrm>
            <a:off x="5791200" y="3182112"/>
            <a:ext cx="1011936" cy="914400"/>
          </a:xfrm>
          <a:prstGeom prst="arc">
            <a:avLst>
              <a:gd name="adj1" fmla="val 40924"/>
              <a:gd name="adj2" fmla="val 8005407"/>
            </a:avLst>
          </a:prstGeom>
          <a:ln w="25400">
            <a:solidFill>
              <a:srgbClr val="FF00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5949696" y="4645152"/>
            <a:ext cx="950976" cy="46329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reen shot 2011-03-06 at 6.40.20 P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3248" y="84421"/>
            <a:ext cx="2550752" cy="6384610"/>
          </a:xfrm>
          <a:prstGeom prst="rect">
            <a:avLst/>
          </a:prstGeom>
        </p:spPr>
      </p:pic>
      <p:sp>
        <p:nvSpPr>
          <p:cNvPr id="4505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5214037" cy="1143000"/>
          </a:xfrm>
        </p:spPr>
        <p:txBody>
          <a:bodyPr/>
          <a:lstStyle/>
          <a:p>
            <a:r>
              <a:rPr lang="en-AU" dirty="0" smtClean="0">
                <a:solidFill>
                  <a:schemeClr val="accent1"/>
                </a:solidFill>
              </a:rPr>
              <a:t>Test-and-Set </a:t>
            </a:r>
            <a:r>
              <a:rPr lang="en-AU" dirty="0">
                <a:solidFill>
                  <a:schemeClr val="accent1"/>
                </a:solidFill>
              </a:rPr>
              <a:t>in MIPS </a:t>
            </a:r>
          </a:p>
        </p:txBody>
      </p:sp>
      <p:sp>
        <p:nvSpPr>
          <p:cNvPr id="4505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6431788" cy="5257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AU" sz="2800" dirty="0" smtClean="0"/>
              <a:t>Example</a:t>
            </a:r>
            <a:r>
              <a:rPr lang="en-AU" sz="2800" dirty="0"/>
              <a:t>:</a:t>
            </a:r>
            <a:r>
              <a:rPr lang="en-AU" sz="2800" dirty="0" smtClean="0"/>
              <a:t> MIPS sequence for implementing a T&amp;S at ($s1)</a:t>
            </a:r>
          </a:p>
          <a:p>
            <a:pPr lvl="1">
              <a:lnSpc>
                <a:spcPct val="90000"/>
              </a:lnSpc>
              <a:buFont typeface="Wingdings" charset="2"/>
              <a:buNone/>
            </a:pPr>
            <a:r>
              <a:rPr lang="en-AU" sz="2200" dirty="0" smtClean="0">
                <a:latin typeface="Courier New"/>
                <a:cs typeface="Courier New"/>
              </a:rPr>
              <a:t>Try: </a:t>
            </a:r>
            <a:r>
              <a:rPr lang="en-AU" sz="2200" dirty="0" err="1" smtClean="0">
                <a:latin typeface="Courier New"/>
                <a:cs typeface="Courier New"/>
              </a:rPr>
              <a:t>addiu</a:t>
            </a:r>
            <a:r>
              <a:rPr lang="en-AU" sz="2200" dirty="0" smtClean="0">
                <a:latin typeface="Courier New"/>
                <a:cs typeface="Courier New"/>
              </a:rPr>
              <a:t> $t0,$zero,1</a:t>
            </a:r>
          </a:p>
          <a:p>
            <a:pPr lvl="1">
              <a:lnSpc>
                <a:spcPct val="90000"/>
              </a:lnSpc>
              <a:buFont typeface="Wingdings" charset="2"/>
              <a:buNone/>
            </a:pPr>
            <a:r>
              <a:rPr lang="en-AU" sz="2200" dirty="0" smtClean="0">
                <a:latin typeface="Courier New"/>
                <a:cs typeface="Courier New"/>
              </a:rPr>
              <a:t>     </a:t>
            </a:r>
            <a:r>
              <a:rPr lang="en-AU" sz="2200" dirty="0" err="1" smtClean="0">
                <a:latin typeface="Courier New"/>
                <a:cs typeface="Courier New"/>
              </a:rPr>
              <a:t>ll</a:t>
            </a:r>
            <a:r>
              <a:rPr lang="en-AU" sz="2200" dirty="0" smtClean="0">
                <a:latin typeface="Courier New"/>
                <a:cs typeface="Courier New"/>
              </a:rPr>
              <a:t>  $t1,0($s1)</a:t>
            </a:r>
          </a:p>
          <a:p>
            <a:pPr lvl="1">
              <a:lnSpc>
                <a:spcPct val="90000"/>
              </a:lnSpc>
              <a:buFont typeface="Wingdings" charset="2"/>
              <a:buNone/>
            </a:pPr>
            <a:r>
              <a:rPr lang="en-AU" sz="2200" dirty="0" smtClean="0">
                <a:latin typeface="Courier New"/>
                <a:cs typeface="Courier New"/>
              </a:rPr>
              <a:t>     </a:t>
            </a:r>
            <a:r>
              <a:rPr lang="en-AU" sz="2200" dirty="0" err="1" smtClean="0">
                <a:latin typeface="Courier New"/>
                <a:cs typeface="Courier New"/>
              </a:rPr>
              <a:t>bne</a:t>
            </a:r>
            <a:r>
              <a:rPr lang="en-AU" sz="2200" dirty="0" smtClean="0">
                <a:latin typeface="Courier New"/>
                <a:cs typeface="Courier New"/>
              </a:rPr>
              <a:t> $t1,$zero,Try</a:t>
            </a:r>
          </a:p>
          <a:p>
            <a:pPr lvl="1">
              <a:lnSpc>
                <a:spcPct val="90000"/>
              </a:lnSpc>
              <a:buFont typeface="Wingdings" charset="2"/>
              <a:buNone/>
            </a:pPr>
            <a:r>
              <a:rPr lang="en-AU" sz="2200" dirty="0" smtClean="0">
                <a:latin typeface="Courier New"/>
                <a:cs typeface="Courier New"/>
              </a:rPr>
              <a:t>     sc  $t0,0($s1)</a:t>
            </a:r>
          </a:p>
          <a:p>
            <a:pPr lvl="1">
              <a:lnSpc>
                <a:spcPct val="90000"/>
              </a:lnSpc>
              <a:buFont typeface="Wingdings" charset="2"/>
              <a:buNone/>
            </a:pPr>
            <a:r>
              <a:rPr lang="en-AU" sz="2200" dirty="0" smtClean="0">
                <a:latin typeface="Courier New"/>
                <a:cs typeface="Courier New"/>
              </a:rPr>
              <a:t>     </a:t>
            </a:r>
            <a:r>
              <a:rPr lang="en-AU" sz="2200" dirty="0" err="1" smtClean="0">
                <a:latin typeface="Courier New"/>
                <a:cs typeface="Courier New"/>
              </a:rPr>
              <a:t>beq</a:t>
            </a:r>
            <a:r>
              <a:rPr lang="en-AU" sz="2200" dirty="0" smtClean="0">
                <a:latin typeface="Courier New"/>
                <a:cs typeface="Courier New"/>
              </a:rPr>
              <a:t> $t0,$zero,try</a:t>
            </a:r>
          </a:p>
          <a:p>
            <a:pPr lvl="1">
              <a:lnSpc>
                <a:spcPct val="90000"/>
              </a:lnSpc>
              <a:buFont typeface="Wingdings" charset="2"/>
              <a:buNone/>
            </a:pPr>
            <a:r>
              <a:rPr lang="en-AU" sz="2200" dirty="0" smtClean="0">
                <a:latin typeface="Courier New"/>
                <a:cs typeface="Courier New"/>
              </a:rPr>
              <a:t>Locked:</a:t>
            </a:r>
          </a:p>
          <a:p>
            <a:pPr lvl="1">
              <a:lnSpc>
                <a:spcPct val="90000"/>
              </a:lnSpc>
              <a:spcBef>
                <a:spcPts val="1800"/>
              </a:spcBef>
              <a:buFont typeface="Wingdings" charset="2"/>
              <a:buNone/>
            </a:pPr>
            <a:r>
              <a:rPr lang="en-AU" sz="2200" dirty="0" smtClean="0">
                <a:latin typeface="Courier New"/>
                <a:cs typeface="Courier New"/>
              </a:rPr>
              <a:t>     # critical section</a:t>
            </a:r>
          </a:p>
          <a:p>
            <a:pPr lvl="1">
              <a:lnSpc>
                <a:spcPct val="90000"/>
              </a:lnSpc>
              <a:spcBef>
                <a:spcPts val="1800"/>
              </a:spcBef>
              <a:buFont typeface="Wingdings" charset="2"/>
              <a:buNone/>
            </a:pPr>
            <a:r>
              <a:rPr lang="en-AU" sz="2200" dirty="0" smtClean="0">
                <a:latin typeface="Courier New"/>
                <a:cs typeface="Courier New"/>
              </a:rPr>
              <a:t>Unlock:</a:t>
            </a:r>
          </a:p>
          <a:p>
            <a:pPr lvl="1">
              <a:lnSpc>
                <a:spcPct val="90000"/>
              </a:lnSpc>
              <a:buFont typeface="Wingdings" charset="2"/>
              <a:buNone/>
            </a:pPr>
            <a:r>
              <a:rPr lang="en-AU" sz="2200" dirty="0" smtClean="0">
                <a:latin typeface="Courier New"/>
                <a:cs typeface="Courier New"/>
              </a:rPr>
              <a:t>     </a:t>
            </a:r>
            <a:r>
              <a:rPr lang="en-AU" sz="2200" dirty="0" err="1" smtClean="0">
                <a:latin typeface="Courier New"/>
                <a:cs typeface="Courier New"/>
              </a:rPr>
              <a:t>sw</a:t>
            </a:r>
            <a:r>
              <a:rPr lang="en-AU" sz="2200" dirty="0" smtClean="0">
                <a:latin typeface="Courier New"/>
                <a:cs typeface="Courier New"/>
              </a:rPr>
              <a:t> $zero,0($s1)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15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4888398" y="887148"/>
            <a:ext cx="2139761" cy="2052617"/>
          </a:xfrm>
          <a:prstGeom prst="line">
            <a:avLst/>
          </a:prstGeom>
          <a:ln w="38100">
            <a:solidFill>
              <a:srgbClr val="FF0000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4884231" y="2122197"/>
            <a:ext cx="2387478" cy="1248289"/>
          </a:xfrm>
          <a:prstGeom prst="line">
            <a:avLst/>
          </a:prstGeom>
          <a:ln w="38100">
            <a:solidFill>
              <a:srgbClr val="FF0000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4905794" y="2957159"/>
            <a:ext cx="2157158" cy="869754"/>
          </a:xfrm>
          <a:prstGeom prst="line">
            <a:avLst/>
          </a:prstGeom>
          <a:ln w="38100">
            <a:solidFill>
              <a:srgbClr val="FF0000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905794" y="4244393"/>
            <a:ext cx="2400708" cy="226136"/>
          </a:xfrm>
          <a:prstGeom prst="line">
            <a:avLst/>
          </a:prstGeom>
          <a:ln w="38100">
            <a:solidFill>
              <a:srgbClr val="FF0000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023401" y="5979743"/>
            <a:ext cx="1952569" cy="143316"/>
          </a:xfrm>
          <a:prstGeom prst="line">
            <a:avLst/>
          </a:prstGeom>
          <a:ln w="38100">
            <a:solidFill>
              <a:srgbClr val="FF0000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7" name="Slide Number Placeholder 1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18A5DC7-8BDF-994F-9CC6-B289B75E5426}" type="slidenum">
              <a:rPr lang="en-US" smtClean="0"/>
              <a:pPr/>
              <a:t>16</a:t>
            </a:fld>
            <a:endParaRPr lang="en-US" dirty="0" smtClean="0"/>
          </a:p>
        </p:txBody>
      </p:sp>
      <p:sp>
        <p:nvSpPr>
          <p:cNvPr id="53258" name="TextBox 12"/>
          <p:cNvSpPr txBox="1">
            <a:spLocks noChangeArrowheads="1"/>
          </p:cNvSpPr>
          <p:nvPr/>
        </p:nvSpPr>
        <p:spPr bwMode="auto">
          <a:xfrm>
            <a:off x="685800" y="482599"/>
            <a:ext cx="7315200" cy="3570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ts val="3000"/>
              </a:spcBef>
            </a:pPr>
            <a:r>
              <a:rPr lang="en-US" sz="2800" b="1" dirty="0">
                <a:solidFill>
                  <a:srgbClr val="000000"/>
                </a:solidFill>
              </a:rPr>
              <a:t>Question</a:t>
            </a:r>
            <a:r>
              <a:rPr lang="en-US" sz="2800" b="1" dirty="0" smtClean="0">
                <a:solidFill>
                  <a:srgbClr val="000000"/>
                </a:solidFill>
              </a:rPr>
              <a:t>:  </a:t>
            </a:r>
            <a:r>
              <a:rPr lang="en-US" sz="2800" dirty="0" smtClean="0"/>
              <a:t>Consider the following code when executed </a:t>
            </a:r>
            <a:r>
              <a:rPr lang="en-US" sz="2800" i="1" dirty="0" smtClean="0"/>
              <a:t>concurrently</a:t>
            </a:r>
            <a:r>
              <a:rPr lang="en-US" sz="2800" dirty="0" smtClean="0"/>
              <a:t> by two threads.</a:t>
            </a:r>
          </a:p>
          <a:p>
            <a:pPr>
              <a:spcBef>
                <a:spcPts val="1800"/>
              </a:spcBef>
            </a:pPr>
            <a:r>
              <a:rPr lang="en-US" sz="2800" dirty="0" smtClean="0"/>
              <a:t>What possible values can result in *($s0)?</a:t>
            </a:r>
          </a:p>
          <a:p>
            <a:pPr>
              <a:spcBef>
                <a:spcPts val="1800"/>
              </a:spcBef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	# *($s0) = 100</a:t>
            </a:r>
          </a:p>
          <a:p>
            <a:pPr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lw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$t0,0($s0)</a:t>
            </a:r>
          </a:p>
          <a:p>
            <a:pPr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addi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$t0,$t0,1</a:t>
            </a:r>
          </a:p>
          <a:p>
            <a:pPr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sw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$t0,0($s0)</a:t>
            </a:r>
          </a:p>
        </p:txBody>
      </p:sp>
      <p:grpSp>
        <p:nvGrpSpPr>
          <p:cNvPr id="2" name="Group 17"/>
          <p:cNvGrpSpPr/>
          <p:nvPr/>
        </p:nvGrpSpPr>
        <p:grpSpPr>
          <a:xfrm>
            <a:off x="914400" y="4297680"/>
            <a:ext cx="3383280" cy="2011680"/>
            <a:chOff x="7955280" y="3293581"/>
            <a:chExt cx="3383280" cy="2011680"/>
          </a:xfrm>
        </p:grpSpPr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8046720" y="3385022"/>
              <a:ext cx="3206931" cy="523221"/>
              <a:chOff x="960651" y="1539289"/>
              <a:chExt cx="3206831" cy="392422"/>
            </a:xfrm>
          </p:grpSpPr>
          <p:sp>
            <p:nvSpPr>
              <p:cNvPr id="53259" name="TextBox 2"/>
              <p:cNvSpPr txBox="1">
                <a:spLocks noChangeArrowheads="1"/>
              </p:cNvSpPr>
              <p:nvPr/>
            </p:nvSpPr>
            <p:spPr bwMode="auto">
              <a:xfrm>
                <a:off x="1515805" y="1539289"/>
                <a:ext cx="2651677" cy="3924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 dirty="0" smtClean="0">
                    <a:solidFill>
                      <a:srgbClr val="FF8000"/>
                    </a:solidFill>
                  </a:rPr>
                  <a:t>101 or 102</a:t>
                </a:r>
                <a:endParaRPr lang="en-US" sz="2800" b="1" dirty="0">
                  <a:solidFill>
                    <a:srgbClr val="FF8000"/>
                  </a:solidFill>
                  <a:latin typeface="Symbol" pitchFamily="1" charset="2"/>
                </a:endParaRPr>
              </a:p>
            </p:txBody>
          </p:sp>
          <p:sp>
            <p:nvSpPr>
              <p:cNvPr id="53260" name="Rectangle 6"/>
              <p:cNvSpPr>
                <a:spLocks noChangeArrowheads="1"/>
              </p:cNvSpPr>
              <p:nvPr/>
            </p:nvSpPr>
            <p:spPr bwMode="auto">
              <a:xfrm>
                <a:off x="960651" y="1614727"/>
                <a:ext cx="415498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dirty="0">
                    <a:latin typeface="ＭＳ ゴシック" pitchFamily="1" charset="-128"/>
                    <a:ea typeface="ＭＳ ゴシック" pitchFamily="1" charset="-128"/>
                    <a:cs typeface="ＭＳ ゴシック" pitchFamily="1" charset="-128"/>
                  </a:rPr>
                  <a:t>☐</a:t>
                </a:r>
                <a:endParaRPr lang="en-US" dirty="0"/>
              </a:p>
            </p:txBody>
          </p:sp>
        </p:grpSp>
        <p:grpSp>
          <p:nvGrpSpPr>
            <p:cNvPr id="4" name="Group 2"/>
            <p:cNvGrpSpPr/>
            <p:nvPr/>
          </p:nvGrpSpPr>
          <p:grpSpPr>
            <a:xfrm>
              <a:off x="8046720" y="3842221"/>
              <a:ext cx="3206931" cy="523220"/>
              <a:chOff x="960438" y="3058949"/>
              <a:chExt cx="3206931" cy="523220"/>
            </a:xfrm>
          </p:grpSpPr>
          <p:sp>
            <p:nvSpPr>
              <p:cNvPr id="53250" name="TextBox 3"/>
              <p:cNvSpPr txBox="1">
                <a:spLocks noChangeArrowheads="1"/>
              </p:cNvSpPr>
              <p:nvPr/>
            </p:nvSpPr>
            <p:spPr bwMode="auto">
              <a:xfrm>
                <a:off x="1515609" y="3058949"/>
                <a:ext cx="2651760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 dirty="0" smtClean="0">
                    <a:solidFill>
                      <a:srgbClr val="408000"/>
                    </a:solidFill>
                  </a:rPr>
                  <a:t>100, 101, or 102</a:t>
                </a:r>
                <a:endParaRPr lang="en-US" sz="2800" b="1" dirty="0">
                  <a:solidFill>
                    <a:srgbClr val="408000"/>
                  </a:solidFill>
                  <a:latin typeface="Symbol" pitchFamily="1" charset="2"/>
                </a:endParaRPr>
              </a:p>
            </p:txBody>
          </p:sp>
          <p:sp>
            <p:nvSpPr>
              <p:cNvPr id="53254" name="Rectangle 7"/>
              <p:cNvSpPr>
                <a:spLocks noChangeArrowheads="1"/>
              </p:cNvSpPr>
              <p:nvPr/>
            </p:nvSpPr>
            <p:spPr bwMode="auto">
              <a:xfrm>
                <a:off x="960438" y="3159533"/>
                <a:ext cx="415925" cy="3698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dirty="0">
                    <a:latin typeface="ＭＳ ゴシック" pitchFamily="1" charset="-128"/>
                    <a:ea typeface="ＭＳ ゴシック" pitchFamily="1" charset="-128"/>
                    <a:cs typeface="ＭＳ ゴシック" pitchFamily="1" charset="-128"/>
                  </a:rPr>
                  <a:t>☐</a:t>
                </a:r>
                <a:endParaRPr lang="en-US" dirty="0"/>
              </a:p>
            </p:txBody>
          </p:sp>
        </p:grpSp>
        <p:grpSp>
          <p:nvGrpSpPr>
            <p:cNvPr id="5" name="Group 3"/>
            <p:cNvGrpSpPr/>
            <p:nvPr/>
          </p:nvGrpSpPr>
          <p:grpSpPr>
            <a:xfrm>
              <a:off x="8046720" y="4299421"/>
              <a:ext cx="3206931" cy="523220"/>
              <a:chOff x="960438" y="4064789"/>
              <a:chExt cx="3206931" cy="523220"/>
            </a:xfrm>
          </p:grpSpPr>
          <p:sp>
            <p:nvSpPr>
              <p:cNvPr id="53251" name="TextBox 4"/>
              <p:cNvSpPr txBox="1">
                <a:spLocks noChangeArrowheads="1"/>
              </p:cNvSpPr>
              <p:nvPr/>
            </p:nvSpPr>
            <p:spPr bwMode="auto">
              <a:xfrm>
                <a:off x="1515609" y="4064789"/>
                <a:ext cx="2651760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 dirty="0" smtClean="0">
                    <a:solidFill>
                      <a:srgbClr val="FF66A0"/>
                    </a:solidFill>
                  </a:rPr>
                  <a:t>100 or 101</a:t>
                </a:r>
                <a:endParaRPr lang="en-US" sz="2800" b="1" dirty="0">
                  <a:solidFill>
                    <a:srgbClr val="FF66A0"/>
                  </a:solidFill>
                  <a:latin typeface="Symbol" pitchFamily="1" charset="2"/>
                </a:endParaRPr>
              </a:p>
            </p:txBody>
          </p:sp>
          <p:sp>
            <p:nvSpPr>
              <p:cNvPr id="53255" name="Rectangle 8"/>
              <p:cNvSpPr>
                <a:spLocks noChangeArrowheads="1"/>
              </p:cNvSpPr>
              <p:nvPr/>
            </p:nvSpPr>
            <p:spPr bwMode="auto">
              <a:xfrm>
                <a:off x="960438" y="4165373"/>
                <a:ext cx="415925" cy="3698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dirty="0">
                    <a:latin typeface="ＭＳ ゴシック" pitchFamily="1" charset="-128"/>
                    <a:ea typeface="ＭＳ ゴシック" pitchFamily="1" charset="-128"/>
                    <a:cs typeface="ＭＳ ゴシック" pitchFamily="1" charset="-128"/>
                  </a:rPr>
                  <a:t>☐</a:t>
                </a:r>
                <a:endParaRPr lang="en-US" dirty="0"/>
              </a:p>
            </p:txBody>
          </p:sp>
        </p:grpSp>
        <p:grpSp>
          <p:nvGrpSpPr>
            <p:cNvPr id="6" name="Group 4"/>
            <p:cNvGrpSpPr/>
            <p:nvPr/>
          </p:nvGrpSpPr>
          <p:grpSpPr>
            <a:xfrm>
              <a:off x="8046720" y="4757158"/>
              <a:ext cx="3206929" cy="523220"/>
              <a:chOff x="947738" y="5068888"/>
              <a:chExt cx="3206929" cy="523220"/>
            </a:xfrm>
          </p:grpSpPr>
          <p:sp>
            <p:nvSpPr>
              <p:cNvPr id="53252" name="TextBox 5"/>
              <p:cNvSpPr txBox="1">
                <a:spLocks noChangeArrowheads="1"/>
              </p:cNvSpPr>
              <p:nvPr/>
            </p:nvSpPr>
            <p:spPr bwMode="auto">
              <a:xfrm>
                <a:off x="1502907" y="5068888"/>
                <a:ext cx="2651760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 dirty="0" smtClean="0">
                    <a:ln>
                      <a:solidFill>
                        <a:schemeClr val="tx1"/>
                      </a:solidFill>
                    </a:ln>
                    <a:solidFill>
                      <a:srgbClr val="FFE860"/>
                    </a:solidFill>
                  </a:rPr>
                  <a:t>102</a:t>
                </a:r>
                <a:endParaRPr lang="en-US" sz="2800" b="1" dirty="0">
                  <a:ln>
                    <a:solidFill>
                      <a:schemeClr val="tx1"/>
                    </a:solidFill>
                  </a:ln>
                  <a:solidFill>
                    <a:srgbClr val="FFE860"/>
                  </a:solidFill>
                  <a:latin typeface="Symbol" pitchFamily="1" charset="2"/>
                </a:endParaRPr>
              </a:p>
            </p:txBody>
          </p:sp>
          <p:sp>
            <p:nvSpPr>
              <p:cNvPr id="53256" name="Rectangle 9"/>
              <p:cNvSpPr>
                <a:spLocks noChangeArrowheads="1"/>
              </p:cNvSpPr>
              <p:nvPr/>
            </p:nvSpPr>
            <p:spPr bwMode="auto">
              <a:xfrm>
                <a:off x="947738" y="5168935"/>
                <a:ext cx="415925" cy="3683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dirty="0">
                    <a:latin typeface="ＭＳ ゴシック" pitchFamily="1" charset="-128"/>
                    <a:ea typeface="ＭＳ ゴシック" pitchFamily="1" charset="-128"/>
                    <a:cs typeface="ＭＳ ゴシック" pitchFamily="1" charset="-128"/>
                  </a:rPr>
                  <a:t>☐</a:t>
                </a:r>
                <a:endParaRPr lang="en-US" dirty="0"/>
              </a:p>
            </p:txBody>
          </p:sp>
        </p:grpSp>
        <p:sp>
          <p:nvSpPr>
            <p:cNvPr id="17" name="Rectangle 16"/>
            <p:cNvSpPr/>
            <p:nvPr/>
          </p:nvSpPr>
          <p:spPr>
            <a:xfrm>
              <a:off x="7955280" y="3293581"/>
              <a:ext cx="3383280" cy="201168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ectangle 17"/>
          <p:cNvSpPr/>
          <p:nvPr/>
        </p:nvSpPr>
        <p:spPr>
          <a:xfrm>
            <a:off x="1005840" y="4434840"/>
            <a:ext cx="3200400" cy="4572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0391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Agenda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Synchronization - A Crash Course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Administrivia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err="1" smtClean="0"/>
              <a:t>OpenMP</a:t>
            </a:r>
            <a:r>
              <a:rPr lang="en-US" dirty="0" smtClean="0"/>
              <a:t> Introduction</a:t>
            </a:r>
          </a:p>
          <a:p>
            <a:r>
              <a:rPr lang="en-US" dirty="0" err="1" smtClean="0"/>
              <a:t>OpenMP</a:t>
            </a:r>
            <a:r>
              <a:rPr lang="en-US" dirty="0" smtClean="0"/>
              <a:t> Directives</a:t>
            </a:r>
          </a:p>
          <a:p>
            <a:pPr lvl="1"/>
            <a:r>
              <a:rPr lang="en-US" dirty="0" err="1" smtClean="0"/>
              <a:t>Workshare</a:t>
            </a:r>
            <a:endParaRPr lang="en-US" dirty="0" smtClean="0"/>
          </a:p>
          <a:p>
            <a:pPr lvl="1"/>
            <a:r>
              <a:rPr lang="en-US" dirty="0" smtClean="0"/>
              <a:t>Synchronization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Bonus:  Common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OpenMP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Pitfalls</a:t>
            </a:r>
          </a:p>
          <a:p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1"/>
                </a:solidFill>
              </a:rPr>
              <a:t>Administrivia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/>
          <a:lstStyle/>
          <a:p>
            <a:r>
              <a:rPr lang="en-US" dirty="0" smtClean="0"/>
              <a:t>Midterm grade update</a:t>
            </a:r>
          </a:p>
          <a:p>
            <a:r>
              <a:rPr lang="en-US" dirty="0" smtClean="0"/>
              <a:t>Project 2: </a:t>
            </a:r>
            <a:r>
              <a:rPr lang="en-US" dirty="0" err="1" smtClean="0"/>
              <a:t>MapReduce</a:t>
            </a:r>
            <a:endParaRPr lang="en-US" dirty="0" smtClean="0"/>
          </a:p>
          <a:p>
            <a:pPr lvl="1"/>
            <a:r>
              <a:rPr lang="en-US" dirty="0" smtClean="0"/>
              <a:t>Work in groups of two!</a:t>
            </a:r>
          </a:p>
          <a:p>
            <a:pPr lvl="1"/>
            <a:r>
              <a:rPr lang="en-US" dirty="0" smtClean="0"/>
              <a:t>Part 1: Due March 19 (next Wed)</a:t>
            </a:r>
          </a:p>
          <a:p>
            <a:pPr lvl="1"/>
            <a:r>
              <a:rPr lang="en-US" dirty="0" smtClean="0"/>
              <a:t>Part 2: Due April 2 (after Spring Break)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Agenda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Synchronization - A Crash Course</a:t>
            </a:r>
          </a:p>
          <a:p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Administrivia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 err="1" smtClean="0">
                <a:solidFill>
                  <a:srgbClr val="FF0000"/>
                </a:solidFill>
              </a:rPr>
              <a:t>OpenMP</a:t>
            </a:r>
            <a:r>
              <a:rPr lang="en-US" dirty="0" smtClean="0">
                <a:solidFill>
                  <a:srgbClr val="FF0000"/>
                </a:solidFill>
              </a:rPr>
              <a:t> Introduction</a:t>
            </a:r>
          </a:p>
          <a:p>
            <a:r>
              <a:rPr lang="en-US" dirty="0" err="1" smtClean="0"/>
              <a:t>OpenMP</a:t>
            </a:r>
            <a:r>
              <a:rPr lang="en-US" dirty="0" smtClean="0"/>
              <a:t> Directives</a:t>
            </a:r>
          </a:p>
          <a:p>
            <a:pPr lvl="1"/>
            <a:r>
              <a:rPr lang="en-US" dirty="0" err="1" smtClean="0"/>
              <a:t>Workshare</a:t>
            </a:r>
            <a:endParaRPr lang="en-US" dirty="0" smtClean="0"/>
          </a:p>
          <a:p>
            <a:pPr lvl="1"/>
            <a:r>
              <a:rPr lang="en-US" dirty="0" smtClean="0"/>
              <a:t>Synchronization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Bonus:  Common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OpenMP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Pitfalls</a:t>
            </a:r>
          </a:p>
          <a:p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Review of Last Lecture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smtClean="0"/>
              <a:t>Multiprocessor systems uses shared memory (single address space)</a:t>
            </a:r>
          </a:p>
          <a:p>
            <a:r>
              <a:rPr lang="en-US" dirty="0" smtClean="0"/>
              <a:t>Cache coherence implements shared memory even with multiple copies in multiple caches</a:t>
            </a:r>
          </a:p>
          <a:p>
            <a:pPr lvl="1"/>
            <a:r>
              <a:rPr lang="en-US" dirty="0" smtClean="0"/>
              <a:t>Track state of blocks relative to other caches </a:t>
            </a:r>
            <a:br>
              <a:rPr lang="en-US" dirty="0" smtClean="0"/>
            </a:br>
            <a:r>
              <a:rPr lang="en-US" dirty="0" smtClean="0"/>
              <a:t>(e.g. MOESI protocol)</a:t>
            </a:r>
          </a:p>
          <a:p>
            <a:pPr lvl="1"/>
            <a:r>
              <a:rPr lang="en-US" dirty="0" smtClean="0"/>
              <a:t>False sharing a concern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What is </a:t>
            </a:r>
            <a:r>
              <a:rPr lang="en-US" dirty="0" err="1" smtClean="0">
                <a:solidFill>
                  <a:schemeClr val="accent1"/>
                </a:solidFill>
              </a:rPr>
              <a:t>OpenMP</a:t>
            </a:r>
            <a:r>
              <a:rPr lang="en-US" dirty="0" smtClean="0">
                <a:solidFill>
                  <a:schemeClr val="accent1"/>
                </a:solidFill>
              </a:rPr>
              <a:t>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smtClean="0"/>
              <a:t>API used for multi-threaded, shared memory parallelism</a:t>
            </a:r>
          </a:p>
          <a:p>
            <a:pPr lvl="1"/>
            <a:r>
              <a:rPr lang="en-US" dirty="0" smtClean="0"/>
              <a:t>Compiler Directives</a:t>
            </a:r>
          </a:p>
          <a:p>
            <a:pPr lvl="1"/>
            <a:r>
              <a:rPr lang="en-US" dirty="0" smtClean="0"/>
              <a:t>Runtime Library Routines</a:t>
            </a:r>
          </a:p>
          <a:p>
            <a:pPr lvl="1"/>
            <a:r>
              <a:rPr lang="en-US" dirty="0" smtClean="0"/>
              <a:t>Environment Variables</a:t>
            </a:r>
          </a:p>
          <a:p>
            <a:r>
              <a:rPr lang="en-US" dirty="0" smtClean="0"/>
              <a:t>Portable</a:t>
            </a:r>
          </a:p>
          <a:p>
            <a:r>
              <a:rPr lang="en-US" dirty="0" smtClean="0"/>
              <a:t>Standardized</a:t>
            </a:r>
          </a:p>
          <a:p>
            <a:r>
              <a:rPr lang="en-US" sz="2800" b="1" dirty="0" smtClean="0"/>
              <a:t>Resources:</a:t>
            </a:r>
            <a:r>
              <a:rPr lang="en-US" sz="2800" dirty="0" smtClean="0"/>
              <a:t>  </a:t>
            </a:r>
            <a:r>
              <a:rPr lang="en-US" sz="2800" dirty="0" smtClean="0">
                <a:hlinkClick r:id="rId3"/>
              </a:rPr>
              <a:t>http://www.openmp.org/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and </a:t>
            </a:r>
            <a:r>
              <a:rPr lang="en-US" sz="2800" dirty="0" smtClean="0">
                <a:hlinkClick r:id="rId4"/>
              </a:rPr>
              <a:t>http://computing.llnl.gov/tutorials/openMP/</a:t>
            </a:r>
            <a:r>
              <a:rPr lang="en-US" sz="2800" dirty="0" smtClean="0"/>
              <a:t>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9" name="Picture 8" descr="Screen shot 2011-03-15 at 9.07.32 AM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60265" y="2116667"/>
            <a:ext cx="2827640" cy="30141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1"/>
                </a:solidFill>
              </a:rPr>
              <a:t>OpenMP</a:t>
            </a:r>
            <a:r>
              <a:rPr lang="en-US" dirty="0" smtClean="0">
                <a:solidFill>
                  <a:schemeClr val="accent1"/>
                </a:solidFill>
              </a:rPr>
              <a:t> Specification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1085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" y="1645920"/>
            <a:ext cx="8654143" cy="3998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Shared Memory Model with Explicit Thread-based Parallelism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776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Multiple threads in a shared memory environment, explicit programming model with full programmer control over parallelization</a:t>
            </a:r>
          </a:p>
          <a:p>
            <a:r>
              <a:rPr lang="en-US" b="1" dirty="0" smtClean="0"/>
              <a:t>Pros:</a:t>
            </a:r>
          </a:p>
          <a:p>
            <a:pPr lvl="1"/>
            <a:r>
              <a:rPr lang="en-US" dirty="0" smtClean="0"/>
              <a:t>Takes advantage of shared memory, programmer need not worry (that much) about data placement</a:t>
            </a:r>
          </a:p>
          <a:p>
            <a:pPr lvl="1"/>
            <a:r>
              <a:rPr lang="en-US" dirty="0" smtClean="0"/>
              <a:t>Compiler directives are simple and easy to use</a:t>
            </a:r>
          </a:p>
          <a:p>
            <a:pPr lvl="1"/>
            <a:r>
              <a:rPr lang="en-US" dirty="0" smtClean="0"/>
              <a:t>Legacy serial code does not need to be rewritten</a:t>
            </a:r>
          </a:p>
          <a:p>
            <a:r>
              <a:rPr lang="en-US" b="1" dirty="0" smtClean="0"/>
              <a:t>Cons:</a:t>
            </a:r>
          </a:p>
          <a:p>
            <a:pPr lvl="1">
              <a:lnSpc>
                <a:spcPct val="90000"/>
              </a:lnSpc>
            </a:pPr>
            <a:r>
              <a:rPr lang="en-US" sz="2839" dirty="0" smtClean="0"/>
              <a:t>Code can only be run in shared memory environments</a:t>
            </a:r>
          </a:p>
          <a:p>
            <a:pPr lvl="1">
              <a:lnSpc>
                <a:spcPct val="90000"/>
              </a:lnSpc>
            </a:pPr>
            <a:r>
              <a:rPr lang="en-US" sz="2839" dirty="0" smtClean="0"/>
              <a:t>Compiler must support </a:t>
            </a:r>
            <a:r>
              <a:rPr lang="en-US" sz="2839" dirty="0" err="1" smtClean="0"/>
              <a:t>OpenMP</a:t>
            </a:r>
            <a:r>
              <a:rPr lang="en-US" sz="2839" dirty="0" smtClean="0"/>
              <a:t> (e.g. </a:t>
            </a:r>
            <a:r>
              <a:rPr lang="en-US" sz="2839" dirty="0" err="1" smtClean="0"/>
              <a:t>gcc</a:t>
            </a:r>
            <a:r>
              <a:rPr lang="en-US" sz="2839" dirty="0" smtClean="0"/>
              <a:t> 4.2)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1"/>
                </a:solidFill>
              </a:rPr>
              <a:t>OpenMP</a:t>
            </a:r>
            <a:r>
              <a:rPr lang="en-US" dirty="0" smtClean="0">
                <a:solidFill>
                  <a:schemeClr val="accent1"/>
                </a:solidFill>
              </a:rPr>
              <a:t> in CS61C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OpenMP</a:t>
            </a:r>
            <a:r>
              <a:rPr lang="en-US" dirty="0" smtClean="0"/>
              <a:t> is built on top of C, so you don’t have to learn a whole new programming language</a:t>
            </a:r>
          </a:p>
          <a:p>
            <a:pPr lvl="1"/>
            <a:r>
              <a:rPr lang="en-US" dirty="0" smtClean="0"/>
              <a:t>Make sure to add  </a:t>
            </a:r>
            <a:r>
              <a:rPr lang="en-US" sz="2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26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omp.h</a:t>
            </a:r>
            <a:r>
              <a:rPr lang="en-US" sz="2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Compile with flag:  </a:t>
            </a:r>
            <a:r>
              <a:rPr lang="en-US" sz="26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gcc</a:t>
            </a:r>
            <a:r>
              <a:rPr lang="en-US" sz="2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-</a:t>
            </a:r>
            <a:r>
              <a:rPr lang="en-US" sz="26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fopenmp</a:t>
            </a:r>
            <a:endParaRPr lang="en-US" sz="2600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Mostly just a few lines of code to learn</a:t>
            </a:r>
          </a:p>
          <a:p>
            <a:r>
              <a:rPr lang="en-US" dirty="0" smtClean="0"/>
              <a:t>You will NOT become experts at </a:t>
            </a:r>
            <a:r>
              <a:rPr lang="en-US" dirty="0" err="1" smtClean="0"/>
              <a:t>OpenMP</a:t>
            </a:r>
            <a:endParaRPr lang="en-US" dirty="0" smtClean="0"/>
          </a:p>
          <a:p>
            <a:pPr lvl="1"/>
            <a:r>
              <a:rPr lang="en-US" dirty="0" smtClean="0"/>
              <a:t>Use slides as reference, will learn to use in lab</a:t>
            </a:r>
          </a:p>
          <a:p>
            <a:r>
              <a:rPr lang="en-US" b="1" dirty="0" smtClean="0"/>
              <a:t>Key ideas:</a:t>
            </a:r>
          </a:p>
          <a:p>
            <a:pPr lvl="1"/>
            <a:r>
              <a:rPr lang="en-US" dirty="0" smtClean="0"/>
              <a:t>Shared vs. Private variables</a:t>
            </a:r>
          </a:p>
          <a:p>
            <a:pPr lvl="1"/>
            <a:r>
              <a:rPr lang="en-US" dirty="0" err="1" smtClean="0"/>
              <a:t>OpenMP</a:t>
            </a:r>
            <a:r>
              <a:rPr lang="en-US" dirty="0" smtClean="0"/>
              <a:t> directives for parallelization, work sharing, synchronization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69841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23938" y="1486887"/>
            <a:ext cx="6023726" cy="2031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1"/>
                </a:solidFill>
              </a:rPr>
              <a:t>OpenMP</a:t>
            </a:r>
            <a:r>
              <a:rPr lang="en-US" dirty="0" smtClean="0">
                <a:solidFill>
                  <a:schemeClr val="accent1"/>
                </a:solidFill>
              </a:rPr>
              <a:t> Programming Model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7760"/>
          </a:xfrm>
        </p:spPr>
        <p:txBody>
          <a:bodyPr>
            <a:normAutofit fontScale="77500" lnSpcReduction="20000"/>
          </a:bodyPr>
          <a:lstStyle/>
          <a:p>
            <a:r>
              <a:rPr lang="en-US" sz="3600" b="1" dirty="0" smtClean="0"/>
              <a:t>Fork - Join Model: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err="1" smtClean="0"/>
              <a:t>OpenMP</a:t>
            </a:r>
            <a:r>
              <a:rPr lang="en-US" dirty="0" smtClean="0"/>
              <a:t> programs begin as single process (</a:t>
            </a:r>
            <a:r>
              <a:rPr lang="en-US" i="1" dirty="0" smtClean="0">
                <a:solidFill>
                  <a:srgbClr val="FF0000"/>
                </a:solidFill>
              </a:rPr>
              <a:t>master thread</a:t>
            </a:r>
            <a:r>
              <a:rPr lang="en-US" dirty="0" smtClean="0"/>
              <a:t>) and executes sequentially until the first parallel region construct is encountered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i="1" dirty="0" smtClean="0">
                <a:solidFill>
                  <a:srgbClr val="FF0000"/>
                </a:solidFill>
              </a:rPr>
              <a:t>FORK:  </a:t>
            </a:r>
            <a:r>
              <a:rPr lang="en-US" dirty="0" smtClean="0"/>
              <a:t>Master thread then creates a team of parallel threads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Statements in program that are enclosed by the parallel region construct are executed in parallel among the various threads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i="1" dirty="0" smtClean="0">
                <a:solidFill>
                  <a:srgbClr val="FF0000"/>
                </a:solidFill>
              </a:rPr>
              <a:t>JOIN:</a:t>
            </a:r>
            <a:r>
              <a:rPr lang="en-US" dirty="0" smtClean="0"/>
              <a:t>  When the team threads complete the statements in the parallel region construct, they synchronize and terminate, leaving only the master thread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OpenMP Extends C with Pragmas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 lnSpcReduction="10000"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Pragmas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are </a:t>
            </a:r>
            <a:r>
              <a:rPr lang="en-US" dirty="0"/>
              <a:t>a preprocessor </a:t>
            </a:r>
            <a:r>
              <a:rPr lang="en-US" dirty="0" smtClean="0"/>
              <a:t>mechanism C provides for language extensions</a:t>
            </a:r>
          </a:p>
          <a:p>
            <a:r>
              <a:rPr lang="en-US" dirty="0" smtClean="0"/>
              <a:t>Commonly implemented pragmas: </a:t>
            </a:r>
            <a:br>
              <a:rPr lang="en-US" dirty="0" smtClean="0"/>
            </a:br>
            <a:r>
              <a:rPr lang="en-US" dirty="0" smtClean="0"/>
              <a:t>structure packing, symbol aliasing, floating point exception modes (not covered in 61C)</a:t>
            </a:r>
          </a:p>
          <a:p>
            <a:r>
              <a:rPr lang="en-US" dirty="0" smtClean="0"/>
              <a:t>Good mechanism for OpenMP because compilers that don't recognize a pragma are supposed to ignore them</a:t>
            </a:r>
          </a:p>
          <a:p>
            <a:pPr lvl="1"/>
            <a:r>
              <a:rPr lang="en-US" dirty="0" smtClean="0"/>
              <a:t>Runs on sequential computer even with embedded </a:t>
            </a:r>
            <a:r>
              <a:rPr lang="en-US" dirty="0" err="1" smtClean="0"/>
              <a:t>pragmas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14615177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parallel</a:t>
            </a:r>
            <a:r>
              <a:rPr lang="en-US" dirty="0" smtClean="0">
                <a:solidFill>
                  <a:schemeClr val="accent1"/>
                </a:solidFill>
              </a:rPr>
              <a:t> Pragma and Scope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Basic </a:t>
            </a:r>
            <a:r>
              <a:rPr lang="en-US" dirty="0" err="1" smtClean="0"/>
              <a:t>OpenMP</a:t>
            </a:r>
            <a:r>
              <a:rPr lang="en-US" dirty="0" smtClean="0"/>
              <a:t> construct for parallelization:</a:t>
            </a:r>
          </a:p>
          <a:p>
            <a:pPr>
              <a:buNone/>
            </a:pPr>
            <a:r>
              <a:rPr lang="en-US" sz="2800" dirty="0" smtClean="0">
                <a:latin typeface="Courier New"/>
                <a:cs typeface="Courier New"/>
              </a:rPr>
              <a:t>		#pragma </a:t>
            </a:r>
            <a:r>
              <a:rPr lang="en-US" sz="2800" dirty="0" err="1" smtClean="0">
                <a:latin typeface="Courier New"/>
                <a:cs typeface="Courier New"/>
              </a:rPr>
              <a:t>omp</a:t>
            </a:r>
            <a:r>
              <a:rPr lang="en-US" sz="2800" dirty="0" smtClean="0">
                <a:latin typeface="Courier New"/>
                <a:cs typeface="Courier New"/>
              </a:rPr>
              <a:t> parallel </a:t>
            </a:r>
          </a:p>
          <a:p>
            <a:pPr>
              <a:buNone/>
            </a:pPr>
            <a:r>
              <a:rPr lang="en-US" sz="2800" dirty="0" smtClean="0">
                <a:latin typeface="Courier New"/>
                <a:cs typeface="Courier New"/>
              </a:rPr>
              <a:t>		{</a:t>
            </a:r>
          </a:p>
          <a:p>
            <a:pPr>
              <a:buNone/>
            </a:pPr>
            <a:r>
              <a:rPr lang="en-US" sz="2800" dirty="0" smtClean="0">
                <a:latin typeface="Courier New"/>
                <a:cs typeface="Courier New"/>
              </a:rPr>
              <a:t>			/* code goes here */</a:t>
            </a:r>
          </a:p>
          <a:p>
            <a:pPr>
              <a:buNone/>
            </a:pPr>
            <a:r>
              <a:rPr lang="en-US" sz="2800" dirty="0" smtClean="0">
                <a:latin typeface="Courier New"/>
                <a:cs typeface="Courier New"/>
              </a:rPr>
              <a:t>		}</a:t>
            </a:r>
            <a:endParaRPr lang="en-US" sz="2800" dirty="0" smtClean="0"/>
          </a:p>
          <a:p>
            <a:pPr lvl="1"/>
            <a:r>
              <a:rPr lang="en-US" i="1" dirty="0">
                <a:solidFill>
                  <a:srgbClr val="FF0000"/>
                </a:solidFill>
              </a:rPr>
              <a:t>Each</a:t>
            </a:r>
            <a:r>
              <a:rPr lang="en-US" dirty="0"/>
              <a:t> thread </a:t>
            </a:r>
            <a:r>
              <a:rPr lang="en-US" dirty="0" smtClean="0"/>
              <a:t>runs a </a:t>
            </a:r>
            <a:r>
              <a:rPr lang="en-US" dirty="0"/>
              <a:t>copy </a:t>
            </a:r>
            <a:r>
              <a:rPr lang="en-US" dirty="0" smtClean="0"/>
              <a:t>of code within </a:t>
            </a:r>
            <a:r>
              <a:rPr lang="en-US" dirty="0"/>
              <a:t>the </a:t>
            </a:r>
            <a:r>
              <a:rPr lang="en-US" dirty="0" smtClean="0"/>
              <a:t>block</a:t>
            </a:r>
          </a:p>
          <a:p>
            <a:pPr lvl="1"/>
            <a:r>
              <a:rPr lang="en-US" dirty="0" smtClean="0"/>
              <a:t>Thread scheduling is </a:t>
            </a:r>
            <a:r>
              <a:rPr lang="en-US" i="1" dirty="0" smtClean="0"/>
              <a:t>non-deterministic</a:t>
            </a:r>
            <a:endParaRPr lang="en-US" i="1" dirty="0"/>
          </a:p>
          <a:p>
            <a:r>
              <a:rPr lang="en-US" dirty="0" err="1" smtClean="0"/>
              <a:t>OpenMP</a:t>
            </a:r>
            <a:r>
              <a:rPr lang="en-US" dirty="0" smtClean="0"/>
              <a:t> default is </a:t>
            </a:r>
            <a:r>
              <a:rPr lang="en-US" i="1" dirty="0" smtClean="0"/>
              <a:t>shared</a:t>
            </a:r>
            <a:r>
              <a:rPr lang="en-US" dirty="0" smtClean="0"/>
              <a:t> variables</a:t>
            </a:r>
          </a:p>
          <a:p>
            <a:pPr lvl="1"/>
            <a:r>
              <a:rPr lang="en-US" dirty="0" smtClean="0"/>
              <a:t>To make private, need to declare with pragma:</a:t>
            </a:r>
          </a:p>
          <a:p>
            <a:pPr>
              <a:buNone/>
            </a:pPr>
            <a:r>
              <a:rPr lang="en-US" sz="2400" dirty="0" smtClean="0">
                <a:latin typeface="Courier New"/>
                <a:cs typeface="Courier New"/>
              </a:rPr>
              <a:t>		</a:t>
            </a:r>
            <a:r>
              <a:rPr lang="en-US" sz="2800" dirty="0" smtClean="0">
                <a:latin typeface="Courier New"/>
                <a:cs typeface="Courier New"/>
              </a:rPr>
              <a:t>#pragma </a:t>
            </a:r>
            <a:r>
              <a:rPr lang="en-US" sz="2800" dirty="0" err="1" smtClean="0">
                <a:latin typeface="Courier New"/>
                <a:cs typeface="Courier New"/>
              </a:rPr>
              <a:t>omp</a:t>
            </a:r>
            <a:r>
              <a:rPr lang="en-US" sz="2800" dirty="0" smtClean="0">
                <a:latin typeface="Courier New"/>
                <a:cs typeface="Courier New"/>
              </a:rPr>
              <a:t> parallel </a:t>
            </a:r>
            <a:r>
              <a:rPr lang="en-US" sz="2800" dirty="0" smtClean="0">
                <a:solidFill>
                  <a:srgbClr val="FF0000"/>
                </a:solidFill>
                <a:latin typeface="Courier New"/>
                <a:cs typeface="Courier New"/>
              </a:rPr>
              <a:t>private (x)</a:t>
            </a:r>
            <a:endParaRPr lang="en-US" sz="2800" dirty="0" smtClean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26</a:t>
            </a:fld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793631" y="2592729"/>
            <a:ext cx="7350369" cy="646331"/>
            <a:chOff x="1793631" y="2592729"/>
            <a:chExt cx="7350369" cy="646331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1793631" y="2790092"/>
              <a:ext cx="2145324" cy="11723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3751385" y="2592729"/>
              <a:ext cx="539261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This is annoying, but curly brace MUST go on separate line from #</a:t>
              </a:r>
              <a:r>
                <a:rPr lang="en-US" dirty="0" err="1" smtClean="0">
                  <a:solidFill>
                    <a:srgbClr val="FF0000"/>
                  </a:solidFill>
                </a:rPr>
                <a:t>pragma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Thread Creation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smtClean="0"/>
              <a:t>How many threads will OpenMP create?</a:t>
            </a:r>
          </a:p>
          <a:p>
            <a:r>
              <a:rPr lang="en-US" dirty="0" smtClean="0"/>
              <a:t>Defined by </a:t>
            </a:r>
            <a:r>
              <a:rPr lang="en-US" dirty="0" smtClean="0">
                <a:solidFill>
                  <a:srgbClr val="FF0000"/>
                </a:solidFill>
              </a:rPr>
              <a:t>OMP_NUM_THREADS</a:t>
            </a:r>
            <a:r>
              <a:rPr lang="en-US" dirty="0" smtClean="0"/>
              <a:t> environment variable (or code procedure call)</a:t>
            </a:r>
          </a:p>
          <a:p>
            <a:pPr lvl="1"/>
            <a:r>
              <a:rPr lang="en-US" dirty="0" smtClean="0"/>
              <a:t>Set this variable to the </a:t>
            </a:r>
            <a:r>
              <a:rPr lang="en-US" i="1" dirty="0" smtClean="0"/>
              <a:t>maximum</a:t>
            </a:r>
            <a:r>
              <a:rPr lang="en-US" dirty="0" smtClean="0"/>
              <a:t> number of threads you want OpenMP to use</a:t>
            </a:r>
          </a:p>
          <a:p>
            <a:pPr lvl="1"/>
            <a:r>
              <a:rPr lang="en-US" dirty="0" smtClean="0"/>
              <a:t>Usually equals the number of cores in the underlying hardware on which the program is run</a:t>
            </a:r>
          </a:p>
          <a:p>
            <a:endParaRPr lang="en-US" dirty="0" smtClean="0">
              <a:latin typeface="Courier New"/>
              <a:cs typeface="Courier New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75864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OMP_NUM_THREADS</a:t>
            </a:r>
            <a:endParaRPr lang="en-US" sz="4200" dirty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sz="3243" dirty="0" err="1" smtClean="0">
                <a:latin typeface="+mj-lt"/>
                <a:cs typeface="Courier New"/>
              </a:rPr>
              <a:t>OpenMP</a:t>
            </a:r>
            <a:r>
              <a:rPr lang="en-US" sz="3243" dirty="0" smtClean="0">
                <a:latin typeface="+mj-lt"/>
                <a:cs typeface="Courier New"/>
              </a:rPr>
              <a:t> intrinsic to set number of threads:</a:t>
            </a:r>
          </a:p>
          <a:p>
            <a:pPr>
              <a:buNone/>
            </a:pPr>
            <a:r>
              <a:rPr lang="en-US" sz="2800" dirty="0" smtClean="0">
                <a:latin typeface="Courier New"/>
                <a:cs typeface="Courier New"/>
              </a:rPr>
              <a:t>		</a:t>
            </a:r>
            <a:r>
              <a:rPr lang="en-US" sz="2800" dirty="0" err="1" smtClean="0">
                <a:solidFill>
                  <a:srgbClr val="FF0000"/>
                </a:solidFill>
                <a:latin typeface="Courier New"/>
                <a:cs typeface="Courier New"/>
              </a:rPr>
              <a:t>omp_set_num_threads</a:t>
            </a:r>
            <a:r>
              <a:rPr lang="en-US" sz="2800" dirty="0" smtClean="0">
                <a:solidFill>
                  <a:srgbClr val="FF0000"/>
                </a:solidFill>
                <a:latin typeface="Courier New"/>
                <a:cs typeface="Courier New"/>
              </a:rPr>
              <a:t>(x);</a:t>
            </a:r>
            <a:endParaRPr lang="en-US" sz="2800" dirty="0" smtClean="0">
              <a:solidFill>
                <a:srgbClr val="FF0000"/>
              </a:solidFill>
              <a:latin typeface="+mj-lt"/>
              <a:cs typeface="Courier New"/>
            </a:endParaRPr>
          </a:p>
          <a:p>
            <a:r>
              <a:rPr lang="en-US" dirty="0" err="1" smtClean="0"/>
              <a:t>OpenMP</a:t>
            </a:r>
            <a:r>
              <a:rPr lang="en-US" dirty="0" smtClean="0"/>
              <a:t> intrinsic to get number of threads:</a:t>
            </a:r>
          </a:p>
          <a:p>
            <a:pPr>
              <a:buNone/>
            </a:pPr>
            <a:r>
              <a:rPr lang="en-US" sz="2800" dirty="0" smtClean="0">
                <a:latin typeface="Courier New"/>
                <a:cs typeface="Courier New"/>
              </a:rPr>
              <a:t>		</a:t>
            </a:r>
            <a:r>
              <a:rPr lang="en-US" sz="2800" dirty="0" err="1" smtClean="0">
                <a:latin typeface="Courier New"/>
                <a:cs typeface="Courier New"/>
              </a:rPr>
              <a:t>num_th</a:t>
            </a:r>
            <a:r>
              <a:rPr lang="en-US" sz="2800" dirty="0" smtClean="0">
                <a:latin typeface="Courier New"/>
                <a:cs typeface="Courier New"/>
              </a:rPr>
              <a:t> = </a:t>
            </a:r>
            <a:r>
              <a:rPr lang="en-US" sz="2800" dirty="0" err="1" smtClean="0">
                <a:solidFill>
                  <a:srgbClr val="FF0000"/>
                </a:solidFill>
                <a:latin typeface="Courier New"/>
                <a:cs typeface="Courier New"/>
              </a:rPr>
              <a:t>omp_get_num_threads</a:t>
            </a:r>
            <a:r>
              <a:rPr lang="en-US" sz="2800" dirty="0" smtClean="0">
                <a:solidFill>
                  <a:srgbClr val="FF0000"/>
                </a:solidFill>
                <a:latin typeface="Courier New"/>
                <a:cs typeface="Courier New"/>
              </a:rPr>
              <a:t>();</a:t>
            </a:r>
          </a:p>
          <a:p>
            <a:r>
              <a:rPr lang="en-US" dirty="0" smtClean="0"/>
              <a:t>OpenMP intrinsic to get Thread ID number:</a:t>
            </a:r>
          </a:p>
          <a:p>
            <a:pPr>
              <a:buNone/>
            </a:pPr>
            <a:r>
              <a:rPr lang="en-US" sz="2800" dirty="0" smtClean="0">
                <a:latin typeface="Courier New"/>
                <a:cs typeface="Courier New"/>
              </a:rPr>
              <a:t>		</a:t>
            </a:r>
            <a:r>
              <a:rPr lang="en-US" sz="2800" dirty="0" err="1" smtClean="0">
                <a:latin typeface="Courier New"/>
                <a:cs typeface="Courier New"/>
              </a:rPr>
              <a:t>th_ID</a:t>
            </a:r>
            <a:r>
              <a:rPr lang="en-US" sz="2800" dirty="0" smtClean="0">
                <a:latin typeface="Courier New"/>
                <a:cs typeface="Courier New"/>
              </a:rPr>
              <a:t> = </a:t>
            </a:r>
            <a:r>
              <a:rPr lang="en-US" sz="2800" dirty="0" err="1" smtClean="0">
                <a:solidFill>
                  <a:srgbClr val="FF0000"/>
                </a:solidFill>
                <a:latin typeface="Courier New"/>
                <a:cs typeface="Courier New"/>
              </a:rPr>
              <a:t>omp_get_thread_num</a:t>
            </a:r>
            <a:r>
              <a:rPr lang="en-US" sz="2800" dirty="0" smtClean="0">
                <a:solidFill>
                  <a:srgbClr val="FF0000"/>
                </a:solidFill>
                <a:latin typeface="Courier New"/>
                <a:cs typeface="Courier New"/>
              </a:rPr>
              <a:t>();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>
              <a:latin typeface="Courier New"/>
              <a:cs typeface="Courier New"/>
            </a:endParaRPr>
          </a:p>
          <a:p>
            <a:pPr>
              <a:buNone/>
            </a:pP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07061889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Parallel Hello World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66360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omp.h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main () {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nthreads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tid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lnSpc>
                <a:spcPct val="80000"/>
              </a:lnSpc>
              <a:spcBef>
                <a:spcPts val="120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/* Fork team of threads with private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tid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*/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s-ES_tradnl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#</a:t>
            </a:r>
            <a:r>
              <a:rPr lang="es-ES_tradnl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pragma</a:t>
            </a:r>
            <a:r>
              <a:rPr lang="es-ES_tradnl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s-ES_tradnl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omp</a:t>
            </a:r>
            <a:r>
              <a:rPr lang="es-ES_tradnl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s-ES_tradnl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parallel</a:t>
            </a:r>
            <a:r>
              <a:rPr lang="es-ES_tradnl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s-ES_tradnl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s-ES_tradnl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s-ES_tradnl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tid</a:t>
            </a:r>
            <a:r>
              <a:rPr lang="es-ES_tradnl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s-ES_tradnl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tid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omp_get_thread_num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/* get thread id */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("Hello World from thread = %d\n",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tid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lnSpc>
                <a:spcPct val="80000"/>
              </a:lnSpc>
              <a:spcBef>
                <a:spcPts val="120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/* Only master thread does this */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if 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tid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== 0) {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nthreads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omp_get_num_threads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("Number of threads = %d\n",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nthreads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/* All threads join master and terminate */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138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Great Idea #4: Parallelism</a:t>
            </a:r>
            <a:endParaRPr lang="en-US" dirty="0">
              <a:solidFill>
                <a:schemeClr val="accent1"/>
              </a:solidFill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56766" y="2087862"/>
            <a:ext cx="1023734" cy="709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8106842" y="1538638"/>
            <a:ext cx="787395" cy="5447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dirty="0" smtClean="0"/>
              <a:t>Smart</a:t>
            </a:r>
            <a:br>
              <a:rPr lang="en-US" dirty="0" smtClean="0"/>
            </a:br>
            <a:r>
              <a:rPr lang="en-US" dirty="0" smtClean="0"/>
              <a:t>Phone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852978" y="1538944"/>
            <a:ext cx="1305493" cy="7663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dirty="0" smtClean="0"/>
              <a:t>Warehouse Scale Computer</a:t>
            </a:r>
            <a:endParaRPr lang="en-US" dirty="0"/>
          </a:p>
        </p:txBody>
      </p:sp>
      <p:pic>
        <p:nvPicPr>
          <p:cNvPr id="9" name="Picture 8" descr="cern-rack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10156" y="1207878"/>
            <a:ext cx="2859651" cy="1667628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 rot="5400000">
            <a:off x="736707" y="3834054"/>
            <a:ext cx="5250171" cy="1588"/>
          </a:xfrm>
          <a:prstGeom prst="line">
            <a:avLst/>
          </a:prstGeom>
          <a:ln w="1524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559950" y="2275669"/>
            <a:ext cx="1619354" cy="120545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 i="1" dirty="0" smtClean="0"/>
              <a:t>Leverage</a:t>
            </a:r>
            <a:br>
              <a:rPr lang="en-US" sz="2000" i="1" dirty="0" smtClean="0"/>
            </a:br>
            <a:r>
              <a:rPr lang="en-US" sz="2000" i="1" dirty="0" smtClean="0"/>
              <a:t>Parallelism &amp;</a:t>
            </a:r>
          </a:p>
          <a:p>
            <a:pPr algn="ctr">
              <a:lnSpc>
                <a:spcPct val="90000"/>
              </a:lnSpc>
            </a:pPr>
            <a:r>
              <a:rPr lang="en-US" sz="2000" i="1" dirty="0" smtClean="0"/>
              <a:t>Achieve High</a:t>
            </a:r>
            <a:br>
              <a:rPr lang="en-US" sz="2000" i="1" dirty="0" smtClean="0"/>
            </a:br>
            <a:r>
              <a:rPr lang="en-US" sz="2000" i="1" dirty="0" smtClean="0"/>
              <a:t>Performance</a:t>
            </a:r>
            <a:endParaRPr lang="en-US" sz="2000" i="1" dirty="0"/>
          </a:p>
        </p:txBody>
      </p:sp>
      <p:grpSp>
        <p:nvGrpSpPr>
          <p:cNvPr id="14" name="Group 68"/>
          <p:cNvGrpSpPr/>
          <p:nvPr/>
        </p:nvGrpSpPr>
        <p:grpSpPr>
          <a:xfrm>
            <a:off x="4206240" y="2875506"/>
            <a:ext cx="4749483" cy="1756109"/>
            <a:chOff x="3657600" y="2875506"/>
            <a:chExt cx="4749483" cy="1756109"/>
          </a:xfrm>
        </p:grpSpPr>
        <p:grpSp>
          <p:nvGrpSpPr>
            <p:cNvPr id="15" name="Group 67"/>
            <p:cNvGrpSpPr/>
            <p:nvPr/>
          </p:nvGrpSpPr>
          <p:grpSpPr>
            <a:xfrm>
              <a:off x="3657600" y="2875506"/>
              <a:ext cx="4749483" cy="1756109"/>
              <a:chOff x="3657600" y="2875506"/>
              <a:chExt cx="4749483" cy="1756109"/>
            </a:xfrm>
          </p:grpSpPr>
          <p:grpSp>
            <p:nvGrpSpPr>
              <p:cNvPr id="16" name="Group 15"/>
              <p:cNvGrpSpPr/>
              <p:nvPr/>
            </p:nvGrpSpPr>
            <p:grpSpPr>
              <a:xfrm>
                <a:off x="3657600" y="2875506"/>
                <a:ext cx="4749483" cy="1756109"/>
                <a:chOff x="3571557" y="2875506"/>
                <a:chExt cx="4749483" cy="1756109"/>
              </a:xfrm>
            </p:grpSpPr>
            <p:pic>
              <p:nvPicPr>
                <p:cNvPr id="18" name="Picture 5"/>
                <p:cNvPicPr>
                  <a:picLocks noChangeAspect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>
                  <a:off x="3571557" y="3108960"/>
                  <a:ext cx="1792390" cy="85688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cxnSp>
              <p:nvCxnSpPr>
                <p:cNvPr id="19" name="Straight Connector 18"/>
                <p:cNvCxnSpPr/>
                <p:nvPr/>
              </p:nvCxnSpPr>
              <p:spPr>
                <a:xfrm flipH="1">
                  <a:off x="5394960" y="2875506"/>
                  <a:ext cx="1291358" cy="494237"/>
                </a:xfrm>
                <a:prstGeom prst="line">
                  <a:avLst/>
                </a:prstGeom>
                <a:ln>
                  <a:prstDash val="sysDash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7137717" y="2875506"/>
                  <a:ext cx="1183323" cy="494237"/>
                </a:xfrm>
                <a:prstGeom prst="line">
                  <a:avLst/>
                </a:prstGeom>
                <a:ln>
                  <a:prstDash val="sysDash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1" name="Group 144"/>
                <p:cNvGrpSpPr/>
                <p:nvPr/>
              </p:nvGrpSpPr>
              <p:grpSpPr>
                <a:xfrm>
                  <a:off x="5394960" y="3369743"/>
                  <a:ext cx="2926080" cy="1261872"/>
                  <a:chOff x="5039367" y="3369743"/>
                  <a:chExt cx="2926080" cy="1261872"/>
                </a:xfrm>
              </p:grpSpPr>
              <p:sp>
                <p:nvSpPr>
                  <p:cNvPr id="22" name="Rectangle 21"/>
                  <p:cNvSpPr/>
                  <p:nvPr/>
                </p:nvSpPr>
                <p:spPr>
                  <a:xfrm>
                    <a:off x="5039367" y="3369743"/>
                    <a:ext cx="2926080" cy="1261872"/>
                  </a:xfrm>
                  <a:prstGeom prst="rect">
                    <a:avLst/>
                  </a:prstGeom>
                  <a:noFill/>
                  <a:ln w="25400"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" name="Rectangle 22"/>
                  <p:cNvSpPr/>
                  <p:nvPr/>
                </p:nvSpPr>
                <p:spPr>
                  <a:xfrm>
                    <a:off x="5405127" y="3438144"/>
                    <a:ext cx="731520" cy="314727"/>
                  </a:xfrm>
                  <a:prstGeom prst="rect">
                    <a:avLst/>
                  </a:prstGeom>
                  <a:noFill/>
                  <a:ln w="9525"/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Core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5" name="Rectangle 24"/>
                  <p:cNvSpPr/>
                  <p:nvPr/>
                </p:nvSpPr>
                <p:spPr>
                  <a:xfrm>
                    <a:off x="6330725" y="3413668"/>
                    <a:ext cx="343364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dirty="0" smtClean="0"/>
                      <a:t>…</a:t>
                    </a:r>
                    <a:endParaRPr lang="en-US" dirty="0"/>
                  </a:p>
                </p:txBody>
              </p:sp>
              <p:sp>
                <p:nvSpPr>
                  <p:cNvPr id="26" name="Rectangle 25"/>
                  <p:cNvSpPr/>
                  <p:nvPr/>
                </p:nvSpPr>
                <p:spPr>
                  <a:xfrm>
                    <a:off x="5130807" y="3810000"/>
                    <a:ext cx="2743200" cy="356616"/>
                  </a:xfrm>
                  <a:prstGeom prst="rect">
                    <a:avLst/>
                  </a:prstGeom>
                  <a:noFill/>
                  <a:ln w="9525"/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 smtClean="0">
                        <a:solidFill>
                          <a:srgbClr val="000000"/>
                        </a:solidFill>
                      </a:rPr>
                      <a:t>Memory</a:t>
                    </a:r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7" name="Rectangle 26"/>
                  <p:cNvSpPr/>
                  <p:nvPr/>
                </p:nvSpPr>
                <p:spPr>
                  <a:xfrm>
                    <a:off x="5130807" y="4199466"/>
                    <a:ext cx="2743200" cy="355600"/>
                  </a:xfrm>
                  <a:prstGeom prst="rect">
                    <a:avLst/>
                  </a:prstGeom>
                  <a:noFill/>
                  <a:ln w="9525"/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 smtClean="0">
                        <a:solidFill>
                          <a:srgbClr val="000000"/>
                        </a:solidFill>
                      </a:rPr>
                      <a:t>Input/Output</a:t>
                    </a:r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  <p:sp>
            <p:nvSpPr>
              <p:cNvPr id="17" name="TextBox 16"/>
              <p:cNvSpPr txBox="1"/>
              <p:nvPr/>
            </p:nvSpPr>
            <p:spPr>
              <a:xfrm>
                <a:off x="6419364" y="3050297"/>
                <a:ext cx="1138838" cy="3194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>
                  <a:lnSpc>
                    <a:spcPct val="80000"/>
                  </a:lnSpc>
                </a:pPr>
                <a:r>
                  <a:rPr lang="en-US" b="1" dirty="0" smtClean="0"/>
                  <a:t>Computer</a:t>
                </a:r>
              </a:p>
            </p:txBody>
          </p:sp>
        </p:grpSp>
        <p:sp>
          <p:nvSpPr>
            <p:cNvPr id="67" name="Rectangle 66"/>
            <p:cNvSpPr/>
            <p:nvPr/>
          </p:nvSpPr>
          <p:spPr>
            <a:xfrm>
              <a:off x="7223760" y="3438144"/>
              <a:ext cx="731520" cy="314727"/>
            </a:xfrm>
            <a:prstGeom prst="rect">
              <a:avLst/>
            </a:prstGeom>
            <a:noFill/>
            <a:ln w="9525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Core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12" name="Content Placeholder 42"/>
          <p:cNvSpPr txBox="1">
            <a:spLocks/>
          </p:cNvSpPr>
          <p:nvPr/>
        </p:nvSpPr>
        <p:spPr>
          <a:xfrm>
            <a:off x="0" y="1387066"/>
            <a:ext cx="3421902" cy="452596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2400" dirty="0" smtClean="0"/>
              <a:t>Parallel Requests</a:t>
            </a:r>
          </a:p>
          <a:p>
            <a:pPr lvl="1">
              <a:lnSpc>
                <a:spcPct val="90000"/>
              </a:lnSpc>
              <a:buFont typeface="Arial" pitchFamily="34" charset="0"/>
              <a:buNone/>
            </a:pPr>
            <a:r>
              <a:rPr lang="en-US" sz="1800" dirty="0" smtClean="0"/>
              <a:t>Assigned to computer</a:t>
            </a:r>
          </a:p>
          <a:p>
            <a:pPr lvl="1">
              <a:lnSpc>
                <a:spcPct val="90000"/>
              </a:lnSpc>
              <a:buFont typeface="Arial" pitchFamily="34" charset="0"/>
              <a:buNone/>
            </a:pPr>
            <a:r>
              <a:rPr lang="en-US" sz="1800" dirty="0" smtClean="0"/>
              <a:t>e.g. search “Garcia”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Parallel Threads</a:t>
            </a:r>
          </a:p>
          <a:p>
            <a:pPr lvl="1">
              <a:lnSpc>
                <a:spcPct val="90000"/>
              </a:lnSpc>
              <a:buFont typeface="Arial" pitchFamily="34" charset="0"/>
              <a:buNone/>
            </a:pPr>
            <a:r>
              <a:rPr lang="en-US" sz="1800" dirty="0" smtClean="0"/>
              <a:t>Assigned to core</a:t>
            </a:r>
          </a:p>
          <a:p>
            <a:pPr lvl="1">
              <a:lnSpc>
                <a:spcPct val="90000"/>
              </a:lnSpc>
              <a:buFont typeface="Arial" pitchFamily="34" charset="0"/>
              <a:buNone/>
            </a:pPr>
            <a:r>
              <a:rPr lang="en-US" sz="1800" dirty="0" smtClean="0"/>
              <a:t>e.g. lookup, ads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Parallel Instructions</a:t>
            </a:r>
          </a:p>
          <a:p>
            <a:pPr lvl="1">
              <a:lnSpc>
                <a:spcPct val="90000"/>
              </a:lnSpc>
              <a:buFont typeface="Arial" pitchFamily="34" charset="0"/>
              <a:buNone/>
            </a:pPr>
            <a:r>
              <a:rPr lang="en-US" sz="1800" dirty="0" smtClean="0"/>
              <a:t>&gt; 1 instruction @ one time</a:t>
            </a:r>
          </a:p>
          <a:p>
            <a:pPr lvl="1">
              <a:lnSpc>
                <a:spcPct val="90000"/>
              </a:lnSpc>
              <a:buFont typeface="Arial" pitchFamily="34" charset="0"/>
              <a:buNone/>
            </a:pPr>
            <a:r>
              <a:rPr lang="en-US" sz="1800" dirty="0" smtClean="0"/>
              <a:t>e.g. 5 pipelined instructions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Parallel Data</a:t>
            </a:r>
          </a:p>
          <a:p>
            <a:pPr lvl="1">
              <a:lnSpc>
                <a:spcPct val="90000"/>
              </a:lnSpc>
              <a:buFont typeface="Arial" pitchFamily="34" charset="0"/>
              <a:buNone/>
            </a:pPr>
            <a:r>
              <a:rPr lang="en-US" sz="1800" dirty="0" smtClean="0"/>
              <a:t>&gt; 1 data item @ one time</a:t>
            </a:r>
          </a:p>
          <a:p>
            <a:pPr lvl="1">
              <a:lnSpc>
                <a:spcPct val="90000"/>
              </a:lnSpc>
              <a:buFont typeface="Arial" pitchFamily="34" charset="0"/>
              <a:buNone/>
            </a:pPr>
            <a:r>
              <a:rPr lang="en-US" sz="1800" dirty="0" smtClean="0"/>
              <a:t>e.g. add of 4 pairs of words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Hardware descriptions</a:t>
            </a:r>
          </a:p>
          <a:p>
            <a:pPr lvl="1">
              <a:lnSpc>
                <a:spcPct val="90000"/>
              </a:lnSpc>
              <a:buFont typeface="Arial" pitchFamily="34" charset="0"/>
              <a:buNone/>
            </a:pPr>
            <a:r>
              <a:rPr lang="en-US" sz="1800" dirty="0" smtClean="0"/>
              <a:t>All gates functioning in parallel at same time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869899" y="1062860"/>
            <a:ext cx="31762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Software        Hardware</a:t>
            </a:r>
            <a:endParaRPr lang="en-US" sz="2400" i="1" dirty="0"/>
          </a:p>
        </p:txBody>
      </p:sp>
      <p:grpSp>
        <p:nvGrpSpPr>
          <p:cNvPr id="24" name="Group 71"/>
          <p:cNvGrpSpPr/>
          <p:nvPr/>
        </p:nvGrpSpPr>
        <p:grpSpPr>
          <a:xfrm>
            <a:off x="3493007" y="3752871"/>
            <a:ext cx="3950208" cy="2391899"/>
            <a:chOff x="4215383" y="3665261"/>
            <a:chExt cx="3950208" cy="2391899"/>
          </a:xfrm>
        </p:grpSpPr>
        <p:grpSp>
          <p:nvGrpSpPr>
            <p:cNvPr id="28" name="Group 32"/>
            <p:cNvGrpSpPr/>
            <p:nvPr/>
          </p:nvGrpSpPr>
          <p:grpSpPr>
            <a:xfrm>
              <a:off x="4215383" y="3665261"/>
              <a:ext cx="3950208" cy="2391899"/>
              <a:chOff x="4215383" y="3665261"/>
              <a:chExt cx="3950208" cy="2391900"/>
            </a:xfrm>
          </p:grpSpPr>
          <p:sp>
            <p:nvSpPr>
              <p:cNvPr id="34" name="Rectangle 33"/>
              <p:cNvSpPr/>
              <p:nvPr/>
            </p:nvSpPr>
            <p:spPr>
              <a:xfrm>
                <a:off x="4297679" y="5625230"/>
                <a:ext cx="3785616" cy="341684"/>
              </a:xfrm>
              <a:prstGeom prst="rect">
                <a:avLst/>
              </a:prstGeom>
              <a:noFill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000000"/>
                    </a:solidFill>
                  </a:rPr>
                  <a:t>Cache Memory</a:t>
                </a:r>
                <a:endParaRPr lang="en-US" dirty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29" name="Group 34"/>
              <p:cNvGrpSpPr/>
              <p:nvPr/>
            </p:nvGrpSpPr>
            <p:grpSpPr>
              <a:xfrm>
                <a:off x="4215383" y="3665261"/>
                <a:ext cx="3950208" cy="2391900"/>
                <a:chOff x="4215383" y="3665261"/>
                <a:chExt cx="3950208" cy="2391900"/>
              </a:xfrm>
            </p:grpSpPr>
            <p:grpSp>
              <p:nvGrpSpPr>
                <p:cNvPr id="30" name="Group 49"/>
                <p:cNvGrpSpPr/>
                <p:nvPr/>
              </p:nvGrpSpPr>
              <p:grpSpPr>
                <a:xfrm>
                  <a:off x="4215383" y="3665261"/>
                  <a:ext cx="3950208" cy="2391900"/>
                  <a:chOff x="4189492" y="3683609"/>
                  <a:chExt cx="3829824" cy="2600062"/>
                </a:xfrm>
              </p:grpSpPr>
              <p:sp>
                <p:nvSpPr>
                  <p:cNvPr id="54" name="Rectangle 53"/>
                  <p:cNvSpPr/>
                  <p:nvPr/>
                </p:nvSpPr>
                <p:spPr>
                  <a:xfrm>
                    <a:off x="4189492" y="4733064"/>
                    <a:ext cx="3829824" cy="1550607"/>
                  </a:xfrm>
                  <a:prstGeom prst="rect">
                    <a:avLst/>
                  </a:prstGeom>
                  <a:noFill/>
                  <a:ln w="25400"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55" name="Straight Connector 54"/>
                  <p:cNvCxnSpPr/>
                  <p:nvPr/>
                </p:nvCxnSpPr>
                <p:spPr>
                  <a:xfrm flipH="1">
                    <a:off x="4189492" y="3683609"/>
                    <a:ext cx="2828044" cy="1049455"/>
                  </a:xfrm>
                  <a:prstGeom prst="line">
                    <a:avLst/>
                  </a:prstGeom>
                  <a:ln w="25400" cap="flat" cmpd="sng" algn="ctr">
                    <a:solidFill>
                      <a:schemeClr val="accent1"/>
                    </a:solidFill>
                    <a:prstDash val="sysDash"/>
                    <a:round/>
                    <a:headEnd type="none" w="med" len="med"/>
                    <a:tailEnd type="none" w="med" len="med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" name="Straight Connector 55"/>
                  <p:cNvCxnSpPr/>
                  <p:nvPr/>
                </p:nvCxnSpPr>
                <p:spPr>
                  <a:xfrm>
                    <a:off x="7721528" y="3716361"/>
                    <a:ext cx="297788" cy="1016703"/>
                  </a:xfrm>
                  <a:prstGeom prst="line">
                    <a:avLst/>
                  </a:prstGeom>
                  <a:ln w="25400" cap="flat" cmpd="sng" algn="ctr">
                    <a:solidFill>
                      <a:schemeClr val="accent1"/>
                    </a:solidFill>
                    <a:prstDash val="sysDash"/>
                    <a:round/>
                    <a:headEnd type="none" w="med" len="med"/>
                    <a:tailEnd type="none" w="med" len="med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51" name="TextBox 50"/>
                <p:cNvSpPr txBox="1"/>
                <p:nvPr/>
              </p:nvSpPr>
              <p:spPr>
                <a:xfrm>
                  <a:off x="5136348" y="4282790"/>
                  <a:ext cx="64130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 smtClean="0"/>
                    <a:t>Core</a:t>
                  </a:r>
                  <a:endParaRPr lang="en-US" b="1" dirty="0"/>
                </a:p>
              </p:txBody>
            </p:sp>
            <p:sp>
              <p:nvSpPr>
                <p:cNvPr id="52" name="Rectangle 51"/>
                <p:cNvSpPr/>
                <p:nvPr/>
              </p:nvSpPr>
              <p:spPr>
                <a:xfrm>
                  <a:off x="4297680" y="4718050"/>
                  <a:ext cx="1828800" cy="850900"/>
                </a:xfrm>
                <a:prstGeom prst="rect">
                  <a:avLst/>
                </a:prstGeom>
                <a:noFill/>
                <a:ln w="9525"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>
                    <a:lnSpc>
                      <a:spcPct val="90000"/>
                    </a:lnSpc>
                  </a:pPr>
                  <a:r>
                    <a:rPr lang="en-US" dirty="0" smtClean="0">
                      <a:solidFill>
                        <a:srgbClr val="000000"/>
                      </a:solidFill>
                    </a:rPr>
                    <a:t>Instruction Unit(s)</a:t>
                  </a:r>
                </a:p>
                <a:p>
                  <a:pPr algn="ctr">
                    <a:lnSpc>
                      <a:spcPct val="90000"/>
                    </a:lnSpc>
                  </a:pPr>
                  <a:endParaRPr lang="en-US" dirty="0" smtClean="0">
                    <a:solidFill>
                      <a:srgbClr val="000000"/>
                    </a:solidFill>
                  </a:endParaRPr>
                </a:p>
                <a:p>
                  <a:pPr algn="ctr">
                    <a:lnSpc>
                      <a:spcPct val="90000"/>
                    </a:lnSpc>
                  </a:pPr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3" name="Rectangle 52"/>
                <p:cNvSpPr/>
                <p:nvPr/>
              </p:nvSpPr>
              <p:spPr>
                <a:xfrm>
                  <a:off x="6181344" y="4718304"/>
                  <a:ext cx="1901952" cy="488950"/>
                </a:xfrm>
                <a:prstGeom prst="rect">
                  <a:avLst/>
                </a:prstGeom>
                <a:noFill/>
                <a:ln w="9525"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0000"/>
                    </a:lnSpc>
                  </a:pPr>
                  <a:r>
                    <a:rPr lang="en-US" dirty="0" smtClean="0">
                      <a:solidFill>
                        <a:srgbClr val="000000"/>
                      </a:solidFill>
                    </a:rPr>
                    <a:t>Functional</a:t>
                  </a:r>
                </a:p>
                <a:p>
                  <a:pPr algn="ctr">
                    <a:lnSpc>
                      <a:spcPct val="90000"/>
                    </a:lnSpc>
                  </a:pPr>
                  <a:r>
                    <a:rPr lang="en-US" dirty="0" err="1" smtClean="0">
                      <a:solidFill>
                        <a:srgbClr val="000000"/>
                      </a:solidFill>
                    </a:rPr>
                    <a:t>Unit(s</a:t>
                  </a:r>
                  <a:r>
                    <a:rPr lang="en-US" dirty="0" smtClean="0">
                      <a:solidFill>
                        <a:srgbClr val="000000"/>
                      </a:solidFill>
                    </a:rPr>
                    <a:t>)</a:t>
                  </a:r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</p:grpSp>
          <p:pic>
            <p:nvPicPr>
              <p:cNvPr id="36" name="Picture 35" descr="600px-Pipeline_5.png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811762" y="4921249"/>
                <a:ext cx="908064" cy="654673"/>
              </a:xfrm>
              <a:prstGeom prst="rect">
                <a:avLst/>
              </a:prstGeom>
            </p:spPr>
          </p:pic>
          <p:sp>
            <p:nvSpPr>
              <p:cNvPr id="43" name="Rectangle 42"/>
              <p:cNvSpPr/>
              <p:nvPr/>
            </p:nvSpPr>
            <p:spPr>
              <a:xfrm>
                <a:off x="6181344" y="5257800"/>
                <a:ext cx="475488" cy="310896"/>
              </a:xfrm>
              <a:prstGeom prst="rect">
                <a:avLst/>
              </a:prstGeom>
              <a:noFill/>
              <a:ln w="9525"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>
                  <a:lnSpc>
                    <a:spcPct val="90000"/>
                  </a:lnSpc>
                </a:pPr>
                <a:r>
                  <a:rPr lang="en-US" sz="1400" dirty="0" smtClean="0">
                    <a:solidFill>
                      <a:srgbClr val="000000"/>
                    </a:solidFill>
                  </a:rPr>
                  <a:t>A</a:t>
                </a:r>
                <a:r>
                  <a:rPr lang="en-US" sz="1400" baseline="-25000" dirty="0" smtClean="0">
                    <a:solidFill>
                      <a:srgbClr val="000000"/>
                    </a:solidFill>
                  </a:rPr>
                  <a:t>0</a:t>
                </a:r>
                <a:r>
                  <a:rPr lang="en-US" sz="1400" dirty="0" smtClean="0">
                    <a:solidFill>
                      <a:srgbClr val="000000"/>
                    </a:solidFill>
                  </a:rPr>
                  <a:t>+B</a:t>
                </a:r>
                <a:r>
                  <a:rPr lang="en-US" sz="1400" baseline="-25000" dirty="0" smtClean="0">
                    <a:solidFill>
                      <a:srgbClr val="000000"/>
                    </a:solidFill>
                  </a:rPr>
                  <a:t>0</a:t>
                </a:r>
                <a:endParaRPr lang="en-US" sz="1400" baseline="-25000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57" name="Rectangle 56"/>
            <p:cNvSpPr/>
            <p:nvPr/>
          </p:nvSpPr>
          <p:spPr>
            <a:xfrm>
              <a:off x="6656832" y="5257800"/>
              <a:ext cx="475488" cy="310896"/>
            </a:xfrm>
            <a:prstGeom prst="rect">
              <a:avLst/>
            </a:prstGeom>
            <a:noFill/>
            <a:ln w="9525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>
                <a:lnSpc>
                  <a:spcPct val="90000"/>
                </a:lnSpc>
              </a:pPr>
              <a:r>
                <a:rPr lang="en-US" sz="1400" dirty="0" smtClean="0">
                  <a:solidFill>
                    <a:srgbClr val="000000"/>
                  </a:solidFill>
                </a:rPr>
                <a:t>A</a:t>
              </a:r>
              <a:r>
                <a:rPr lang="en-US" sz="1400" baseline="-25000" dirty="0" smtClean="0">
                  <a:solidFill>
                    <a:srgbClr val="000000"/>
                  </a:solidFill>
                </a:rPr>
                <a:t>1</a:t>
              </a:r>
              <a:r>
                <a:rPr lang="en-US" sz="1400" dirty="0" smtClean="0">
                  <a:solidFill>
                    <a:srgbClr val="000000"/>
                  </a:solidFill>
                </a:rPr>
                <a:t>+B</a:t>
              </a:r>
              <a:r>
                <a:rPr lang="en-US" sz="1400" baseline="-25000" dirty="0" smtClean="0">
                  <a:solidFill>
                    <a:srgbClr val="000000"/>
                  </a:solidFill>
                </a:rPr>
                <a:t>1</a:t>
              </a:r>
              <a:endParaRPr lang="en-US" sz="1400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7132320" y="5257800"/>
              <a:ext cx="475488" cy="310896"/>
            </a:xfrm>
            <a:prstGeom prst="rect">
              <a:avLst/>
            </a:prstGeom>
            <a:noFill/>
            <a:ln w="9525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>
                <a:lnSpc>
                  <a:spcPct val="90000"/>
                </a:lnSpc>
              </a:pPr>
              <a:r>
                <a:rPr lang="en-US" sz="1400" dirty="0" smtClean="0">
                  <a:solidFill>
                    <a:srgbClr val="000000"/>
                  </a:solidFill>
                </a:rPr>
                <a:t>A</a:t>
              </a:r>
              <a:r>
                <a:rPr lang="en-US" sz="1400" baseline="-25000" dirty="0" smtClean="0">
                  <a:solidFill>
                    <a:srgbClr val="000000"/>
                  </a:solidFill>
                </a:rPr>
                <a:t>2</a:t>
              </a:r>
              <a:r>
                <a:rPr lang="en-US" sz="1400" dirty="0" smtClean="0">
                  <a:solidFill>
                    <a:srgbClr val="000000"/>
                  </a:solidFill>
                </a:rPr>
                <a:t>+B</a:t>
              </a:r>
              <a:r>
                <a:rPr lang="en-US" sz="1400" baseline="-25000" dirty="0" smtClean="0">
                  <a:solidFill>
                    <a:srgbClr val="000000"/>
                  </a:solidFill>
                </a:rPr>
                <a:t>2</a:t>
              </a:r>
              <a:endParaRPr lang="en-US" sz="1400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7607808" y="5257800"/>
              <a:ext cx="475488" cy="310896"/>
            </a:xfrm>
            <a:prstGeom prst="rect">
              <a:avLst/>
            </a:prstGeom>
            <a:noFill/>
            <a:ln w="9525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>
                <a:lnSpc>
                  <a:spcPct val="90000"/>
                </a:lnSpc>
              </a:pPr>
              <a:r>
                <a:rPr lang="en-US" sz="1400" dirty="0" smtClean="0">
                  <a:solidFill>
                    <a:srgbClr val="000000"/>
                  </a:solidFill>
                </a:rPr>
                <a:t>A</a:t>
              </a:r>
              <a:r>
                <a:rPr lang="en-US" sz="1400" baseline="-25000" dirty="0" smtClean="0">
                  <a:solidFill>
                    <a:srgbClr val="000000"/>
                  </a:solidFill>
                </a:rPr>
                <a:t>3</a:t>
              </a:r>
              <a:r>
                <a:rPr lang="en-US" sz="1400" dirty="0" smtClean="0">
                  <a:solidFill>
                    <a:srgbClr val="000000"/>
                  </a:solidFill>
                </a:rPr>
                <a:t>+B</a:t>
              </a:r>
              <a:r>
                <a:rPr lang="en-US" sz="1400" baseline="-25000" dirty="0" smtClean="0">
                  <a:solidFill>
                    <a:srgbClr val="000000"/>
                  </a:solidFill>
                </a:rPr>
                <a:t>3</a:t>
              </a:r>
              <a:endParaRPr lang="en-US" sz="1400" baseline="-250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31" name="Group 76"/>
          <p:cNvGrpSpPr/>
          <p:nvPr/>
        </p:nvGrpSpPr>
        <p:grpSpPr>
          <a:xfrm>
            <a:off x="6876288" y="5345410"/>
            <a:ext cx="2084832" cy="1326788"/>
            <a:chOff x="6876288" y="5345410"/>
            <a:chExt cx="2084832" cy="1326788"/>
          </a:xfrm>
        </p:grpSpPr>
        <p:cxnSp>
          <p:nvCxnSpPr>
            <p:cNvPr id="79" name="Straight Connector 78"/>
            <p:cNvCxnSpPr/>
            <p:nvPr/>
          </p:nvCxnSpPr>
          <p:spPr>
            <a:xfrm>
              <a:off x="7351776" y="5345410"/>
              <a:ext cx="1609344" cy="621504"/>
            </a:xfrm>
            <a:prstGeom prst="line">
              <a:avLst/>
            </a:prstGeom>
            <a:ln w="25400" cap="flat" cmpd="sng" algn="ctr">
              <a:solidFill>
                <a:schemeClr val="accent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6876288" y="5656305"/>
              <a:ext cx="896112" cy="1000527"/>
            </a:xfrm>
            <a:prstGeom prst="line">
              <a:avLst/>
            </a:prstGeom>
            <a:ln w="25400" cap="flat" cmpd="sng" algn="ctr">
              <a:solidFill>
                <a:schemeClr val="accent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7680960" y="5643860"/>
              <a:ext cx="12633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Logic Gates</a:t>
              </a:r>
              <a:endParaRPr lang="en-US" b="1" dirty="0"/>
            </a:p>
          </p:txBody>
        </p:sp>
        <p:grpSp>
          <p:nvGrpSpPr>
            <p:cNvPr id="32" name="Group 177"/>
            <p:cNvGrpSpPr/>
            <p:nvPr/>
          </p:nvGrpSpPr>
          <p:grpSpPr>
            <a:xfrm>
              <a:off x="7772400" y="5952744"/>
              <a:ext cx="1188720" cy="719454"/>
              <a:chOff x="7772400" y="5983724"/>
              <a:chExt cx="1188720" cy="719454"/>
            </a:xfrm>
          </p:grpSpPr>
          <p:graphicFrame>
            <p:nvGraphicFramePr>
              <p:cNvPr id="82" name="Object 2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00564644"/>
                  </p:ext>
                </p:extLst>
              </p:nvPr>
            </p:nvGraphicFramePr>
            <p:xfrm>
              <a:off x="7863840" y="5985161"/>
              <a:ext cx="1044389" cy="718017"/>
            </p:xfrm>
            <a:graphic>
              <a:graphicData uri="http://schemas.openxmlformats.org/presentationml/2006/ole">
                <p:oleObj spid="_x0000_s86030" name="Image" r:id="rId7" imgW="3492063" imgH="2400000" progId="">
                  <p:embed/>
                </p:oleObj>
              </a:graphicData>
            </a:graphic>
          </p:graphicFrame>
          <p:sp>
            <p:nvSpPr>
              <p:cNvPr id="83" name="Rectangle 82"/>
              <p:cNvSpPr/>
              <p:nvPr/>
            </p:nvSpPr>
            <p:spPr>
              <a:xfrm>
                <a:off x="7772400" y="5983724"/>
                <a:ext cx="1188720" cy="704088"/>
              </a:xfrm>
              <a:prstGeom prst="rect">
                <a:avLst/>
              </a:prstGeom>
              <a:noFill/>
              <a:ln w="25400"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</a:pPr>
                <a:r>
                  <a:rPr lang="en-US" dirty="0" smtClean="0">
                    <a:solidFill>
                      <a:srgbClr val="000000"/>
                    </a:solidFill>
                  </a:rPr>
                  <a:t>    </a:t>
                </a:r>
                <a:endParaRPr lang="en-US" dirty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0" y="2407189"/>
            <a:ext cx="3386667" cy="102728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r"/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47304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Agenda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Synchronization - A Crash Course</a:t>
            </a:r>
          </a:p>
          <a:p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Administrivia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OpenMP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Introduction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OpenMP</a:t>
            </a:r>
            <a:r>
              <a:rPr lang="en-US" dirty="0" smtClean="0">
                <a:solidFill>
                  <a:srgbClr val="FF0000"/>
                </a:solidFill>
              </a:rPr>
              <a:t> Directives</a:t>
            </a:r>
          </a:p>
          <a:p>
            <a:pPr lvl="1"/>
            <a:r>
              <a:rPr lang="en-US" dirty="0" err="1" smtClean="0">
                <a:solidFill>
                  <a:srgbClr val="FF0000"/>
                </a:solidFill>
              </a:rPr>
              <a:t>Workshare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Synchronization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Bonus:  Common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OpenMP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Pitfalls</a:t>
            </a:r>
          </a:p>
          <a:p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1"/>
                </a:solidFill>
              </a:rPr>
              <a:t>OpenMP</a:t>
            </a:r>
            <a:r>
              <a:rPr lang="en-US" dirty="0" smtClean="0">
                <a:solidFill>
                  <a:schemeClr val="accent1"/>
                </a:solidFill>
              </a:rPr>
              <a:t> Directives (Work-Sharing)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31</a:t>
            </a:fld>
            <a:endParaRPr lang="en-US" dirty="0"/>
          </a:p>
        </p:txBody>
      </p:sp>
      <p:pic>
        <p:nvPicPr>
          <p:cNvPr id="1034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5760" y="2011680"/>
            <a:ext cx="2381277" cy="3474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74720" y="2011680"/>
            <a:ext cx="2381277" cy="3474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2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00800" y="2011680"/>
            <a:ext cx="2381277" cy="3474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278343" y="5577840"/>
            <a:ext cx="262014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Shares iterations of a </a:t>
            </a:r>
            <a:br>
              <a:rPr lang="en-US" sz="2000" dirty="0" smtClean="0"/>
            </a:br>
            <a:r>
              <a:rPr lang="en-US" sz="2000" dirty="0" smtClean="0"/>
              <a:t>loop across the threads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3383280" y="5577840"/>
            <a:ext cx="27061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Each section is executed</a:t>
            </a:r>
            <a:br>
              <a:rPr lang="en-US" sz="2000" dirty="0" smtClean="0"/>
            </a:br>
            <a:r>
              <a:rPr lang="en-US" sz="2000" dirty="0" smtClean="0"/>
              <a:t>by a separate thread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6309360" y="5577840"/>
            <a:ext cx="26272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Serializes the execution</a:t>
            </a:r>
            <a:br>
              <a:rPr lang="en-US" sz="2000" dirty="0" smtClean="0"/>
            </a:br>
            <a:r>
              <a:rPr lang="en-US" sz="2000" dirty="0" smtClean="0"/>
              <a:t>of a thread</a:t>
            </a: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371600"/>
            <a:ext cx="8229600" cy="584775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These are defined </a:t>
            </a:r>
            <a:r>
              <a:rPr lang="en-US" sz="3200" i="1" dirty="0" smtClean="0"/>
              <a:t>within</a:t>
            </a:r>
            <a:r>
              <a:rPr lang="en-US" sz="3200" dirty="0" smtClean="0"/>
              <a:t> a 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parallel</a:t>
            </a:r>
            <a:r>
              <a:rPr lang="en-US" sz="3200" dirty="0" smtClean="0"/>
              <a:t> section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2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Parallel</a:t>
            </a:r>
            <a:r>
              <a:rPr lang="en-US" dirty="0" smtClean="0">
                <a:solidFill>
                  <a:schemeClr val="accent1"/>
                </a:solidFill>
              </a:rPr>
              <a:t> Statement Shorthand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pragma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omp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parallel</a:t>
            </a:r>
          </a:p>
          <a:p>
            <a:pPr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#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pragma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omp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for</a:t>
            </a:r>
          </a:p>
          <a:p>
            <a:pPr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for(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=0;i&lt;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len;i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++) { … }</a:t>
            </a:r>
          </a:p>
          <a:p>
            <a:pPr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can be shortened to: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pragma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omp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parallel for</a:t>
            </a:r>
          </a:p>
          <a:p>
            <a:pPr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for(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=0;i&lt;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len;i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++) { … }</a:t>
            </a:r>
          </a:p>
          <a:p>
            <a:pPr>
              <a:spcBef>
                <a:spcPts val="2400"/>
              </a:spcBef>
            </a:pPr>
            <a:r>
              <a:rPr lang="en-US" sz="2800" dirty="0" smtClean="0">
                <a:latin typeface="+mj-lt"/>
                <a:cs typeface="Courier New" pitchFamily="49" charset="0"/>
              </a:rPr>
              <a:t>Also works for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sections</a:t>
            </a:r>
            <a:endParaRPr lang="en-US" sz="2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32</a:t>
            </a:fld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4132163" y="1851950"/>
            <a:ext cx="4859437" cy="1200329"/>
            <a:chOff x="4132163" y="1851950"/>
            <a:chExt cx="4859437" cy="1200329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4132163" y="2110154"/>
              <a:ext cx="2655499" cy="667769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6827133" y="1851950"/>
              <a:ext cx="216446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This is the only directive in the parallel section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Building Block: </a:t>
            </a:r>
            <a:r>
              <a:rPr lang="en-US" dirty="0" smtClean="0">
                <a:solidFill>
                  <a:schemeClr val="accent1"/>
                </a:solidFill>
                <a:latin typeface="Courier New"/>
                <a:cs typeface="Courier New"/>
              </a:rPr>
              <a:t>for</a:t>
            </a:r>
            <a:r>
              <a:rPr lang="en-US" dirty="0" smtClean="0">
                <a:solidFill>
                  <a:schemeClr val="accent1"/>
                </a:solidFill>
                <a:cs typeface="Courier New"/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loop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2800" b="1" dirty="0" smtClean="0">
                <a:latin typeface="Courier New"/>
                <a:cs typeface="Courier New"/>
              </a:rPr>
              <a:t>for (i=0; i&lt;max; i++) zero[i] = 0;</a:t>
            </a:r>
            <a:endParaRPr lang="en-US" dirty="0" smtClean="0"/>
          </a:p>
          <a:p>
            <a:pPr>
              <a:spcBef>
                <a:spcPts val="2400"/>
              </a:spcBef>
            </a:pPr>
            <a:r>
              <a:rPr lang="en-US" dirty="0" smtClean="0"/>
              <a:t>Break </a:t>
            </a:r>
            <a:r>
              <a:rPr lang="en-US" i="1" dirty="0" smtClean="0"/>
              <a:t>for loop </a:t>
            </a:r>
            <a:r>
              <a:rPr lang="en-US" dirty="0" smtClean="0"/>
              <a:t>into chunks, and allocate each to a separate thread</a:t>
            </a:r>
          </a:p>
          <a:p>
            <a:pPr lvl="1"/>
            <a:r>
              <a:rPr lang="en-US" dirty="0" smtClean="0"/>
              <a:t>e.g. if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max</a:t>
            </a:r>
            <a:r>
              <a:rPr lang="en-US" dirty="0" smtClean="0"/>
              <a:t> = 100 with 2 threads:</a:t>
            </a:r>
            <a:br>
              <a:rPr lang="en-US" dirty="0" smtClean="0"/>
            </a:br>
            <a:r>
              <a:rPr lang="en-US" dirty="0" smtClean="0"/>
              <a:t>	assign 0-49 to thread 0, and 50-99 to thread 1</a:t>
            </a:r>
          </a:p>
          <a:p>
            <a:r>
              <a:rPr lang="en-US" dirty="0" smtClean="0"/>
              <a:t>Must have relatively simple “shape” for an </a:t>
            </a:r>
            <a:r>
              <a:rPr lang="en-US" dirty="0" err="1" smtClean="0"/>
              <a:t>OpenMP</a:t>
            </a:r>
            <a:r>
              <a:rPr lang="en-US" dirty="0" smtClean="0"/>
              <a:t>-aware compiler to be able to parallelize it</a:t>
            </a:r>
          </a:p>
          <a:p>
            <a:pPr lvl="1"/>
            <a:r>
              <a:rPr lang="en-US" dirty="0" smtClean="0"/>
              <a:t>Necessary for the run-time system to be able to determine how many of the loop iterations to assign to each thread</a:t>
            </a:r>
          </a:p>
          <a:p>
            <a:r>
              <a:rPr lang="en-US" dirty="0" smtClean="0"/>
              <a:t>No premature exits from the loop allowed</a:t>
            </a:r>
          </a:p>
          <a:p>
            <a:pPr lvl="1"/>
            <a:r>
              <a:rPr lang="en-US" dirty="0" smtClean="0"/>
              <a:t>i.e. No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dirty="0" smtClean="0"/>
              <a:t>,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dirty="0" smtClean="0"/>
              <a:t>,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exit</a:t>
            </a:r>
            <a:r>
              <a:rPr lang="en-US" dirty="0" smtClean="0"/>
              <a:t>,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dirty="0" smtClean="0"/>
              <a:t> statements</a:t>
            </a:r>
          </a:p>
          <a:p>
            <a:pPr lvl="1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33</a:t>
            </a:fld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6829063" y="5312780"/>
            <a:ext cx="2314938" cy="1200329"/>
            <a:chOff x="6829063" y="5312780"/>
            <a:chExt cx="2314938" cy="1200329"/>
          </a:xfrm>
        </p:grpSpPr>
        <p:cxnSp>
          <p:nvCxnSpPr>
            <p:cNvPr id="10" name="Straight Arrow Connector 9"/>
            <p:cNvCxnSpPr/>
            <p:nvPr/>
          </p:nvCxnSpPr>
          <p:spPr>
            <a:xfrm flipH="1">
              <a:off x="6829063" y="5555848"/>
              <a:ext cx="601884" cy="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7444155" y="5312780"/>
              <a:ext cx="169984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In general, don’t jump outside of any </a:t>
              </a:r>
              <a:r>
                <a:rPr lang="en-US" dirty="0" err="1" smtClean="0">
                  <a:solidFill>
                    <a:srgbClr val="FF0000"/>
                  </a:solidFill>
                </a:rPr>
                <a:t>pragma</a:t>
              </a:r>
              <a:r>
                <a:rPr lang="en-US" dirty="0" smtClean="0">
                  <a:solidFill>
                    <a:srgbClr val="FF0000"/>
                  </a:solidFill>
                </a:rPr>
                <a:t> block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Parallel </a:t>
            </a:r>
            <a:r>
              <a:rPr lang="en-US" dirty="0" smtClean="0">
                <a:solidFill>
                  <a:schemeClr val="accent1"/>
                </a:solidFill>
                <a:latin typeface="Courier New"/>
                <a:cs typeface="Courier New"/>
              </a:rPr>
              <a:t>for</a:t>
            </a:r>
            <a:r>
              <a:rPr lang="en-US" dirty="0" smtClean="0">
                <a:solidFill>
                  <a:schemeClr val="accent1"/>
                </a:solidFill>
                <a:cs typeface="Courier New"/>
              </a:rPr>
              <a:t> </a:t>
            </a:r>
            <a:r>
              <a:rPr lang="en-US" i="1" dirty="0" smtClean="0">
                <a:solidFill>
                  <a:schemeClr val="accent1"/>
                </a:solidFill>
              </a:rPr>
              <a:t>pragma</a:t>
            </a:r>
            <a:endParaRPr lang="en-US" i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3" y="1511300"/>
            <a:ext cx="7166876" cy="5037667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#pragma omp parallel for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  for (i=0; i&lt;max; i++) zero[i] = 0;</a:t>
            </a:r>
            <a:endParaRPr lang="en-US" b="1" dirty="0" smtClean="0"/>
          </a:p>
          <a:p>
            <a:pPr>
              <a:spcBef>
                <a:spcPts val="2400"/>
              </a:spcBef>
            </a:pPr>
            <a:r>
              <a:rPr lang="en-US" sz="3613" dirty="0" smtClean="0"/>
              <a:t>Master thread creates additional threads, each with a separate execution context</a:t>
            </a:r>
          </a:p>
          <a:p>
            <a:r>
              <a:rPr lang="en-US" sz="3613" dirty="0" smtClean="0"/>
              <a:t>All variables declared outside for loop are shared by default, except for loop index which is </a:t>
            </a:r>
            <a:r>
              <a:rPr lang="en-US" sz="3613" i="1" dirty="0" smtClean="0">
                <a:solidFill>
                  <a:srgbClr val="FF0000"/>
                </a:solidFill>
              </a:rPr>
              <a:t>private </a:t>
            </a:r>
            <a:r>
              <a:rPr lang="en-US" sz="3613" dirty="0" smtClean="0"/>
              <a:t>per thread (Why?)</a:t>
            </a:r>
          </a:p>
          <a:p>
            <a:r>
              <a:rPr lang="en-US" sz="3613" dirty="0" smtClean="0"/>
              <a:t>Implicit synchronization at end of for loop</a:t>
            </a:r>
          </a:p>
          <a:p>
            <a:r>
              <a:rPr lang="en-US" sz="3613" dirty="0" smtClean="0"/>
              <a:t>Divide index regions sequentially per thread</a:t>
            </a:r>
          </a:p>
          <a:p>
            <a:pPr lvl="1"/>
            <a:r>
              <a:rPr lang="en-US" sz="3097" dirty="0" smtClean="0"/>
              <a:t>Thread 0 gets 0, 1, …, (max/n)-1; </a:t>
            </a:r>
          </a:p>
          <a:p>
            <a:pPr lvl="1"/>
            <a:r>
              <a:rPr lang="en-US" sz="3097" dirty="0" smtClean="0"/>
              <a:t>Thread 1 gets max/</a:t>
            </a:r>
            <a:r>
              <a:rPr lang="en-US" sz="3097" dirty="0" err="1" smtClean="0"/>
              <a:t>n</a:t>
            </a:r>
            <a:r>
              <a:rPr lang="en-US" sz="3097" dirty="0" smtClean="0"/>
              <a:t>, max/n+1, …, 2*(max/n)-1</a:t>
            </a:r>
          </a:p>
          <a:p>
            <a:pPr lvl="1"/>
            <a:r>
              <a:rPr lang="en-US" sz="3097" dirty="0" smtClean="0"/>
              <a:t>Why?</a:t>
            </a:r>
            <a:endParaRPr lang="en-US" sz="3097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34</a:t>
            </a:fld>
            <a:endParaRPr lang="en-US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2"/>
          <a:srcRect r="29469"/>
          <a:stretch/>
        </p:blipFill>
        <p:spPr bwMode="auto">
          <a:xfrm>
            <a:off x="7594600" y="2590800"/>
            <a:ext cx="1397000" cy="2890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76611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OpenMP Timing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smtClean="0"/>
              <a:t>Elapsed wall clock time: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		</a:t>
            </a:r>
            <a:r>
              <a:rPr lang="en-US" dirty="0" smtClean="0">
                <a:solidFill>
                  <a:srgbClr val="FF0000"/>
                </a:solidFill>
                <a:latin typeface="Courier New"/>
                <a:cs typeface="Courier New"/>
              </a:rPr>
              <a:t>double </a:t>
            </a:r>
            <a:r>
              <a:rPr lang="en-US" dirty="0" err="1" smtClean="0">
                <a:solidFill>
                  <a:srgbClr val="FF0000"/>
                </a:solidFill>
                <a:latin typeface="Courier New"/>
                <a:cs typeface="Courier New"/>
              </a:rPr>
              <a:t>omp_get_wtime</a:t>
            </a:r>
            <a:r>
              <a:rPr lang="en-US" dirty="0" smtClean="0">
                <a:solidFill>
                  <a:srgbClr val="FF0000"/>
                </a:solidFill>
                <a:latin typeface="Courier New"/>
                <a:cs typeface="Courier New"/>
              </a:rPr>
              <a:t>(void); </a:t>
            </a:r>
          </a:p>
          <a:p>
            <a:pPr lvl="1"/>
            <a:r>
              <a:rPr lang="en-US" dirty="0" smtClean="0"/>
              <a:t>Returns elapsed wall clock time in seconds</a:t>
            </a:r>
          </a:p>
          <a:p>
            <a:pPr lvl="1"/>
            <a:r>
              <a:rPr lang="en-US" dirty="0" smtClean="0"/>
              <a:t>Time is measured per thread, no guarantee can be made that two distinct threads measure the same time</a:t>
            </a:r>
          </a:p>
          <a:p>
            <a:pPr lvl="1"/>
            <a:r>
              <a:rPr lang="en-US" dirty="0" smtClean="0"/>
              <a:t>Time is measured from “some time in the past,” so subtract results of two calls to 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omp_get_wtime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to get elapsed time</a:t>
            </a:r>
            <a:endParaRPr lang="en-US" sz="26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Matrix Multiply in OpenMP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77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err="1" smtClean="0">
                <a:latin typeface="Courier New"/>
                <a:cs typeface="Courier New"/>
              </a:rPr>
              <a:t>start_time</a:t>
            </a:r>
            <a:r>
              <a:rPr lang="en-US" sz="2000" dirty="0" smtClean="0">
                <a:latin typeface="Courier New"/>
                <a:cs typeface="Courier New"/>
              </a:rPr>
              <a:t> = </a:t>
            </a:r>
            <a:r>
              <a:rPr lang="en-US" sz="2000" dirty="0" err="1" smtClean="0">
                <a:latin typeface="Courier New"/>
                <a:cs typeface="Courier New"/>
              </a:rPr>
              <a:t>omp_get_wtime</a:t>
            </a:r>
            <a:r>
              <a:rPr lang="en-US" sz="2000" dirty="0" smtClean="0">
                <a:latin typeface="Courier New"/>
                <a:cs typeface="Courier New"/>
              </a:rPr>
              <a:t>();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urier New"/>
                <a:cs typeface="Courier New"/>
              </a:rPr>
              <a:t>#</a:t>
            </a:r>
            <a:r>
              <a:rPr lang="en-US" sz="20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pragma</a:t>
            </a:r>
            <a:r>
              <a:rPr lang="en-US" sz="2000" b="1" dirty="0" smtClean="0">
                <a:solidFill>
                  <a:srgbClr val="FF0000"/>
                </a:solidFill>
                <a:latin typeface="Courier New"/>
                <a:cs typeface="Courier New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omp</a:t>
            </a:r>
            <a:r>
              <a:rPr lang="en-US" sz="2000" b="1" dirty="0" smtClean="0">
                <a:solidFill>
                  <a:srgbClr val="FF0000"/>
                </a:solidFill>
                <a:latin typeface="Courier New"/>
                <a:cs typeface="Courier New"/>
              </a:rPr>
              <a:t> parallel for private(</a:t>
            </a:r>
            <a:r>
              <a:rPr lang="en-US" sz="20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tmp</a:t>
            </a:r>
            <a:r>
              <a:rPr lang="en-US" sz="2000" b="1" dirty="0" smtClean="0">
                <a:solidFill>
                  <a:srgbClr val="FF0000"/>
                </a:solidFill>
                <a:latin typeface="Courier New"/>
                <a:cs typeface="Courier New"/>
              </a:rPr>
              <a:t>, </a:t>
            </a:r>
            <a:r>
              <a:rPr lang="en-US" sz="20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i</a:t>
            </a:r>
            <a:r>
              <a:rPr lang="en-US" sz="2000" b="1" dirty="0" smtClean="0">
                <a:solidFill>
                  <a:srgbClr val="FF0000"/>
                </a:solidFill>
                <a:latin typeface="Courier New"/>
                <a:cs typeface="Courier New"/>
              </a:rPr>
              <a:t>, j, k)</a:t>
            </a:r>
            <a:endParaRPr lang="en-US" sz="2000" b="1" dirty="0" smtClean="0">
              <a:latin typeface="Courier New"/>
              <a:cs typeface="Courier New"/>
            </a:endParaRPr>
          </a:p>
          <a:p>
            <a:pPr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  for (</a:t>
            </a:r>
            <a:r>
              <a:rPr lang="en-US" sz="2000" b="1" dirty="0" err="1" smtClean="0">
                <a:latin typeface="Courier New"/>
                <a:cs typeface="Courier New"/>
              </a:rPr>
              <a:t>i</a:t>
            </a:r>
            <a:r>
              <a:rPr lang="en-US" sz="2000" b="1" dirty="0" smtClean="0">
                <a:latin typeface="Courier New"/>
                <a:cs typeface="Courier New"/>
              </a:rPr>
              <a:t>=0; </a:t>
            </a:r>
            <a:r>
              <a:rPr lang="en-US" sz="2000" b="1" dirty="0" err="1" smtClean="0">
                <a:latin typeface="Courier New"/>
                <a:cs typeface="Courier New"/>
              </a:rPr>
              <a:t>i</a:t>
            </a:r>
            <a:r>
              <a:rPr lang="en-US" sz="2000" b="1" dirty="0" smtClean="0">
                <a:latin typeface="Courier New"/>
                <a:cs typeface="Courier New"/>
              </a:rPr>
              <a:t>&lt;</a:t>
            </a:r>
            <a:r>
              <a:rPr lang="en-US" sz="2000" b="1" dirty="0" err="1">
                <a:latin typeface="Courier New"/>
                <a:cs typeface="Courier New"/>
              </a:rPr>
              <a:t>M</a:t>
            </a:r>
            <a:r>
              <a:rPr lang="en-US" sz="2000" b="1" dirty="0" err="1" smtClean="0">
                <a:latin typeface="Courier New"/>
                <a:cs typeface="Courier New"/>
              </a:rPr>
              <a:t>dim</a:t>
            </a:r>
            <a:r>
              <a:rPr lang="en-US" sz="2000" b="1" dirty="0" smtClean="0">
                <a:latin typeface="Courier New"/>
                <a:cs typeface="Courier New"/>
              </a:rPr>
              <a:t>; </a:t>
            </a:r>
            <a:r>
              <a:rPr lang="en-US" sz="2000" b="1" dirty="0" err="1" smtClean="0">
                <a:latin typeface="Courier New"/>
                <a:cs typeface="Courier New"/>
              </a:rPr>
              <a:t>i</a:t>
            </a:r>
            <a:r>
              <a:rPr lang="en-US" sz="2000" b="1" dirty="0" smtClean="0">
                <a:latin typeface="Courier New"/>
                <a:cs typeface="Courier New"/>
              </a:rPr>
              <a:t>++){</a:t>
            </a:r>
          </a:p>
          <a:p>
            <a:pPr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    for (j=0; j&lt;</a:t>
            </a:r>
            <a:r>
              <a:rPr lang="en-US" sz="2000" b="1" dirty="0" err="1">
                <a:latin typeface="Courier New"/>
                <a:cs typeface="Courier New"/>
              </a:rPr>
              <a:t>N</a:t>
            </a:r>
            <a:r>
              <a:rPr lang="en-US" sz="2000" b="1" dirty="0" err="1" smtClean="0">
                <a:latin typeface="Courier New"/>
                <a:cs typeface="Courier New"/>
              </a:rPr>
              <a:t>dim</a:t>
            </a:r>
            <a:r>
              <a:rPr lang="en-US" sz="2000" b="1" dirty="0" smtClean="0">
                <a:latin typeface="Courier New"/>
                <a:cs typeface="Courier New"/>
              </a:rPr>
              <a:t>; j++){</a:t>
            </a:r>
          </a:p>
          <a:p>
            <a:pPr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      </a:t>
            </a:r>
            <a:r>
              <a:rPr lang="en-US" sz="2000" b="1" dirty="0" err="1" smtClean="0">
                <a:latin typeface="Courier New"/>
                <a:cs typeface="Courier New"/>
              </a:rPr>
              <a:t>tmp</a:t>
            </a:r>
            <a:r>
              <a:rPr lang="en-US" sz="2000" b="1" dirty="0" smtClean="0">
                <a:latin typeface="Courier New"/>
                <a:cs typeface="Courier New"/>
              </a:rPr>
              <a:t> = 0.0;</a:t>
            </a:r>
          </a:p>
          <a:p>
            <a:pPr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      for( k=0; k&lt;</a:t>
            </a:r>
            <a:r>
              <a:rPr lang="en-US" sz="2000" b="1" dirty="0" err="1" smtClean="0">
                <a:latin typeface="Courier New"/>
                <a:cs typeface="Courier New"/>
              </a:rPr>
              <a:t>Pdim</a:t>
            </a:r>
            <a:r>
              <a:rPr lang="en-US" sz="2000" b="1" dirty="0" smtClean="0">
                <a:latin typeface="Courier New"/>
                <a:cs typeface="Courier New"/>
              </a:rPr>
              <a:t>; k++){</a:t>
            </a:r>
          </a:p>
          <a:p>
            <a:pPr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        /* C(</a:t>
            </a:r>
            <a:r>
              <a:rPr lang="en-US" sz="2000" b="1" dirty="0" err="1" smtClean="0">
                <a:latin typeface="Courier New"/>
                <a:cs typeface="Courier New"/>
              </a:rPr>
              <a:t>i,j</a:t>
            </a:r>
            <a:r>
              <a:rPr lang="en-US" sz="2000" b="1" dirty="0" smtClean="0">
                <a:latin typeface="Courier New"/>
                <a:cs typeface="Courier New"/>
              </a:rPr>
              <a:t>) = sum(over k) A(</a:t>
            </a:r>
            <a:r>
              <a:rPr lang="en-US" sz="2000" b="1" dirty="0" err="1" smtClean="0">
                <a:latin typeface="Courier New"/>
                <a:cs typeface="Courier New"/>
              </a:rPr>
              <a:t>i,k</a:t>
            </a:r>
            <a:r>
              <a:rPr lang="en-US" sz="2000" b="1" dirty="0" smtClean="0">
                <a:latin typeface="Courier New"/>
                <a:cs typeface="Courier New"/>
              </a:rPr>
              <a:t>) * B(</a:t>
            </a:r>
            <a:r>
              <a:rPr lang="en-US" sz="2000" b="1" dirty="0" err="1" smtClean="0">
                <a:latin typeface="Courier New"/>
                <a:cs typeface="Courier New"/>
              </a:rPr>
              <a:t>k,j</a:t>
            </a:r>
            <a:r>
              <a:rPr lang="en-US" sz="2000" b="1" dirty="0" smtClean="0">
                <a:latin typeface="Courier New"/>
                <a:cs typeface="Courier New"/>
              </a:rPr>
              <a:t>)*/</a:t>
            </a:r>
          </a:p>
          <a:p>
            <a:pPr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        </a:t>
            </a:r>
            <a:r>
              <a:rPr lang="en-US" sz="2000" b="1" dirty="0" err="1" smtClean="0">
                <a:latin typeface="Courier New"/>
                <a:cs typeface="Courier New"/>
              </a:rPr>
              <a:t>tmp</a:t>
            </a:r>
            <a:r>
              <a:rPr lang="en-US" sz="2000" b="1" dirty="0" smtClean="0">
                <a:latin typeface="Courier New"/>
                <a:cs typeface="Courier New"/>
              </a:rPr>
              <a:t> += *(A+(</a:t>
            </a:r>
            <a:r>
              <a:rPr lang="en-US" sz="2000" b="1" dirty="0" err="1" smtClean="0">
                <a:latin typeface="Courier New"/>
                <a:cs typeface="Courier New"/>
              </a:rPr>
              <a:t>i</a:t>
            </a:r>
            <a:r>
              <a:rPr lang="en-US" sz="2000" b="1" dirty="0" smtClean="0">
                <a:latin typeface="Courier New"/>
                <a:cs typeface="Courier New"/>
              </a:rPr>
              <a:t>*</a:t>
            </a:r>
            <a:r>
              <a:rPr lang="en-US" sz="2000" b="1" dirty="0" err="1">
                <a:latin typeface="Courier New"/>
                <a:cs typeface="Courier New"/>
              </a:rPr>
              <a:t>P</a:t>
            </a:r>
            <a:r>
              <a:rPr lang="en-US" sz="2000" b="1" dirty="0" err="1" smtClean="0">
                <a:latin typeface="Courier New"/>
                <a:cs typeface="Courier New"/>
              </a:rPr>
              <a:t>dim+k</a:t>
            </a:r>
            <a:r>
              <a:rPr lang="en-US" sz="2000" b="1" dirty="0" smtClean="0">
                <a:latin typeface="Courier New"/>
                <a:cs typeface="Courier New"/>
              </a:rPr>
              <a:t>)) * *(B+(k*</a:t>
            </a:r>
            <a:r>
              <a:rPr lang="en-US" sz="2000" b="1" dirty="0" err="1">
                <a:latin typeface="Courier New"/>
                <a:cs typeface="Courier New"/>
              </a:rPr>
              <a:t>N</a:t>
            </a:r>
            <a:r>
              <a:rPr lang="en-US" sz="2000" b="1" dirty="0" err="1" smtClean="0">
                <a:latin typeface="Courier New"/>
                <a:cs typeface="Courier New"/>
              </a:rPr>
              <a:t>dim+j</a:t>
            </a:r>
            <a:r>
              <a:rPr lang="en-US" sz="2000" b="1" dirty="0" smtClean="0">
                <a:latin typeface="Courier New"/>
                <a:cs typeface="Courier New"/>
              </a:rPr>
              <a:t>));</a:t>
            </a:r>
          </a:p>
          <a:p>
            <a:pPr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      }</a:t>
            </a:r>
          </a:p>
          <a:p>
            <a:pPr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      *(C+(</a:t>
            </a:r>
            <a:r>
              <a:rPr lang="en-US" sz="2000" b="1" dirty="0" err="1" smtClean="0">
                <a:latin typeface="Courier New"/>
                <a:cs typeface="Courier New"/>
              </a:rPr>
              <a:t>i</a:t>
            </a:r>
            <a:r>
              <a:rPr lang="en-US" sz="2000" b="1" dirty="0" smtClean="0">
                <a:latin typeface="Courier New"/>
                <a:cs typeface="Courier New"/>
              </a:rPr>
              <a:t>*</a:t>
            </a:r>
            <a:r>
              <a:rPr lang="en-US" sz="2000" b="1" dirty="0" err="1" smtClean="0">
                <a:latin typeface="Courier New"/>
                <a:cs typeface="Courier New"/>
              </a:rPr>
              <a:t>Ndim+j</a:t>
            </a:r>
            <a:r>
              <a:rPr lang="en-US" sz="2000" b="1" dirty="0" smtClean="0">
                <a:latin typeface="Courier New"/>
                <a:cs typeface="Courier New"/>
              </a:rPr>
              <a:t>)) = </a:t>
            </a:r>
            <a:r>
              <a:rPr lang="en-US" sz="2000" b="1" dirty="0" err="1" smtClean="0">
                <a:latin typeface="Courier New"/>
                <a:cs typeface="Courier New"/>
              </a:rPr>
              <a:t>tmp</a:t>
            </a:r>
            <a:r>
              <a:rPr lang="en-US" sz="2000" b="1" dirty="0" smtClean="0">
                <a:latin typeface="Courier New"/>
                <a:cs typeface="Courier New"/>
              </a:rPr>
              <a:t>;</a:t>
            </a:r>
          </a:p>
          <a:p>
            <a:pPr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    }</a:t>
            </a:r>
          </a:p>
          <a:p>
            <a:pPr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  }</a:t>
            </a:r>
          </a:p>
          <a:p>
            <a:pPr>
              <a:buNone/>
            </a:pPr>
            <a:r>
              <a:rPr lang="en-US" sz="2000" dirty="0" err="1" smtClean="0">
                <a:latin typeface="Courier New"/>
                <a:cs typeface="Courier New"/>
              </a:rPr>
              <a:t>run_time</a:t>
            </a:r>
            <a:r>
              <a:rPr lang="en-US" sz="2000" dirty="0" smtClean="0">
                <a:latin typeface="Courier New"/>
                <a:cs typeface="Courier New"/>
              </a:rPr>
              <a:t> = </a:t>
            </a:r>
            <a:r>
              <a:rPr lang="en-US" sz="2000" dirty="0" err="1" smtClean="0">
                <a:latin typeface="Courier New"/>
                <a:cs typeface="Courier New"/>
              </a:rPr>
              <a:t>omp_get_wtime</a:t>
            </a:r>
            <a:r>
              <a:rPr lang="en-US" sz="2000" dirty="0" smtClean="0">
                <a:latin typeface="Courier New"/>
                <a:cs typeface="Courier New"/>
              </a:rPr>
              <a:t>() - </a:t>
            </a:r>
            <a:r>
              <a:rPr lang="en-US" sz="2000" dirty="0" err="1" smtClean="0">
                <a:latin typeface="Courier New"/>
                <a:cs typeface="Courier New"/>
              </a:rPr>
              <a:t>start_time</a:t>
            </a:r>
            <a:r>
              <a:rPr lang="en-US" sz="2000" dirty="0" smtClean="0">
                <a:latin typeface="Courier New"/>
                <a:cs typeface="Courier New"/>
              </a:rPr>
              <a:t>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36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4398380" y="2260921"/>
            <a:ext cx="4352081" cy="1569660"/>
            <a:chOff x="3433937" y="1488418"/>
            <a:chExt cx="4568134" cy="1569660"/>
          </a:xfrm>
        </p:grpSpPr>
        <p:sp>
          <p:nvSpPr>
            <p:cNvPr id="8" name="TextBox 7"/>
            <p:cNvSpPr txBox="1"/>
            <p:nvPr/>
          </p:nvSpPr>
          <p:spPr>
            <a:xfrm>
              <a:off x="5012893" y="1488418"/>
              <a:ext cx="2989178" cy="1569660"/>
            </a:xfrm>
            <a:prstGeom prst="rect">
              <a:avLst/>
            </a:prstGeom>
            <a:noFill/>
            <a:ln w="19050" cmpd="sng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chemeClr val="accent1"/>
                  </a:solidFill>
                </a:rPr>
                <a:t>Outer loop spread across N threads; </a:t>
              </a:r>
              <a:br>
                <a:rPr lang="en-US" sz="2400" dirty="0" smtClean="0">
                  <a:solidFill>
                    <a:schemeClr val="accent1"/>
                  </a:solidFill>
                </a:rPr>
              </a:br>
              <a:r>
                <a:rPr lang="en-US" sz="2400" dirty="0" smtClean="0">
                  <a:solidFill>
                    <a:schemeClr val="accent1"/>
                  </a:solidFill>
                </a:rPr>
                <a:t>inner loops inside a single thread</a:t>
              </a:r>
              <a:endParaRPr lang="en-US" sz="2400" dirty="0">
                <a:solidFill>
                  <a:schemeClr val="accent1"/>
                </a:solidFill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 flipH="1">
              <a:off x="3433937" y="1744134"/>
              <a:ext cx="1612196" cy="41368"/>
            </a:xfrm>
            <a:prstGeom prst="line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7951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Notes on Matrix Multiply Example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/>
          <a:lstStyle/>
          <a:p>
            <a:r>
              <a:rPr lang="en-US" dirty="0" smtClean="0"/>
              <a:t>More performance optimizations available:</a:t>
            </a:r>
          </a:p>
          <a:p>
            <a:pPr lvl="1"/>
            <a:r>
              <a:rPr lang="en-US" dirty="0" smtClean="0"/>
              <a:t>Higher </a:t>
            </a:r>
            <a:r>
              <a:rPr lang="en-US" i="1" dirty="0" smtClean="0"/>
              <a:t>compiler optimization</a:t>
            </a:r>
            <a:r>
              <a:rPr lang="en-US" dirty="0" smtClean="0"/>
              <a:t> (-O2, -O3) to reduce number of instructions executed</a:t>
            </a:r>
          </a:p>
          <a:p>
            <a:pPr lvl="1"/>
            <a:r>
              <a:rPr lang="en-US" i="1" dirty="0" smtClean="0"/>
              <a:t>Cache blocking</a:t>
            </a:r>
            <a:r>
              <a:rPr lang="en-US" dirty="0" smtClean="0"/>
              <a:t> to improve memory performance</a:t>
            </a:r>
          </a:p>
          <a:p>
            <a:pPr lvl="1"/>
            <a:r>
              <a:rPr lang="en-US" dirty="0" smtClean="0"/>
              <a:t>Using SIMD SSE instructions to raise floating point computation rate (</a:t>
            </a:r>
            <a:r>
              <a:rPr lang="en-US" i="1" dirty="0" smtClean="0"/>
              <a:t>DLP</a:t>
            </a:r>
            <a:r>
              <a:rPr lang="en-US" dirty="0" smtClean="0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03213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accent1"/>
                </a:solidFill>
              </a:rPr>
              <a:t>OpenMP</a:t>
            </a:r>
            <a:r>
              <a:rPr lang="en-US" dirty="0" smtClean="0">
                <a:solidFill>
                  <a:schemeClr val="accent1"/>
                </a:solidFill>
              </a:rPr>
              <a:t> Directives (Synchronization)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These are defined </a:t>
            </a:r>
            <a:r>
              <a:rPr lang="en-US" i="1" dirty="0" smtClean="0"/>
              <a:t>within</a:t>
            </a:r>
            <a:r>
              <a:rPr lang="en-US" dirty="0" smtClean="0"/>
              <a:t> a 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parallel</a:t>
            </a:r>
            <a:r>
              <a:rPr lang="en-US" dirty="0" smtClean="0"/>
              <a:t> section</a:t>
            </a:r>
          </a:p>
          <a:p>
            <a:r>
              <a:rPr lang="en-US" sz="3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master</a:t>
            </a:r>
          </a:p>
          <a:p>
            <a:pPr lvl="1"/>
            <a:r>
              <a:rPr lang="en-US" dirty="0" smtClean="0"/>
              <a:t>Code block executed only by the master thread </a:t>
            </a:r>
            <a:br>
              <a:rPr lang="en-US" dirty="0" smtClean="0"/>
            </a:br>
            <a:r>
              <a:rPr lang="en-US" dirty="0" smtClean="0"/>
              <a:t>(all other threads skip)</a:t>
            </a:r>
          </a:p>
          <a:p>
            <a:r>
              <a:rPr lang="en-US" sz="3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critical</a:t>
            </a:r>
          </a:p>
          <a:p>
            <a:pPr lvl="1"/>
            <a:r>
              <a:rPr lang="en-US" dirty="0" smtClean="0"/>
              <a:t>Code block executed by only one thread at a time</a:t>
            </a:r>
          </a:p>
          <a:p>
            <a:r>
              <a:rPr lang="en-US" sz="3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atomic</a:t>
            </a:r>
          </a:p>
          <a:p>
            <a:pPr lvl="1"/>
            <a:r>
              <a:rPr lang="en-US" dirty="0" smtClean="0"/>
              <a:t>Specific memory location must be updated atomically (like a mini-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critical</a:t>
            </a:r>
            <a:r>
              <a:rPr lang="en-US" dirty="0" smtClean="0"/>
              <a:t> section for writing to memory)</a:t>
            </a:r>
          </a:p>
          <a:p>
            <a:pPr lvl="1"/>
            <a:r>
              <a:rPr lang="en-US" dirty="0" smtClean="0"/>
              <a:t>Applies to single statement, not code block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OpenMP Reduction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7760"/>
          </a:xfrm>
        </p:spPr>
        <p:txBody>
          <a:bodyPr>
            <a:normAutofit lnSpcReduction="10000"/>
          </a:bodyPr>
          <a:lstStyle/>
          <a:p>
            <a:pPr>
              <a:buClr>
                <a:schemeClr val="tx1"/>
              </a:buClr>
            </a:pPr>
            <a:r>
              <a:rPr lang="en-US" i="1" dirty="0" smtClean="0">
                <a:solidFill>
                  <a:srgbClr val="FF0000"/>
                </a:solidFill>
              </a:rPr>
              <a:t>Reduction</a:t>
            </a:r>
            <a:r>
              <a:rPr lang="en-US" dirty="0" smtClean="0"/>
              <a:t> specifies that one or more private variables are the subject of a reduction operation at end of parallel region</a:t>
            </a:r>
          </a:p>
          <a:p>
            <a:pPr lvl="1">
              <a:buClr>
                <a:schemeClr val="tx1"/>
              </a:buClr>
            </a:pPr>
            <a:r>
              <a:rPr lang="en-US" dirty="0" smtClean="0">
                <a:latin typeface="+mj-lt"/>
                <a:cs typeface="Courier New"/>
              </a:rPr>
              <a:t>Clause </a:t>
            </a:r>
            <a:r>
              <a:rPr lang="en-US" dirty="0" smtClean="0">
                <a:latin typeface="Courier New"/>
                <a:cs typeface="Courier New"/>
              </a:rPr>
              <a:t>reduction(</a:t>
            </a:r>
            <a:r>
              <a:rPr lang="en-US" dirty="0" err="1" smtClean="0">
                <a:latin typeface="Courier New"/>
                <a:cs typeface="Courier New"/>
              </a:rPr>
              <a:t>operation:var</a:t>
            </a:r>
            <a:r>
              <a:rPr lang="en-US" dirty="0" smtClean="0">
                <a:latin typeface="Courier New"/>
                <a:cs typeface="Courier New"/>
              </a:rPr>
              <a:t>)</a:t>
            </a:r>
            <a:endParaRPr lang="en-US" dirty="0" smtClean="0"/>
          </a:p>
          <a:p>
            <a:pPr lvl="1">
              <a:buClr>
                <a:schemeClr val="tx1"/>
              </a:buClr>
            </a:pPr>
            <a:r>
              <a:rPr lang="en-US" i="1" dirty="0" smtClean="0"/>
              <a:t>Operation:</a:t>
            </a:r>
            <a:r>
              <a:rPr lang="en-US" dirty="0" smtClean="0"/>
              <a:t>  Operator to perform on the variables at the end of the parallel region</a:t>
            </a:r>
          </a:p>
          <a:p>
            <a:pPr lvl="1">
              <a:buClr>
                <a:schemeClr val="tx1"/>
              </a:buClr>
            </a:pPr>
            <a:r>
              <a:rPr lang="en-US" i="1" dirty="0" err="1" smtClean="0"/>
              <a:t>Var</a:t>
            </a:r>
            <a:r>
              <a:rPr lang="en-US" i="1" dirty="0" smtClean="0"/>
              <a:t>:  </a:t>
            </a:r>
            <a:r>
              <a:rPr lang="en-US" dirty="0" smtClean="0"/>
              <a:t>One or more variables on which to perform scalar reduction</a:t>
            </a:r>
          </a:p>
          <a:p>
            <a:pPr>
              <a:lnSpc>
                <a:spcPct val="80000"/>
              </a:lnSpc>
              <a:buNone/>
            </a:pPr>
            <a:r>
              <a:rPr lang="en-US" sz="2800" dirty="0" smtClean="0">
                <a:latin typeface="Courier New"/>
                <a:cs typeface="Courier New"/>
              </a:rPr>
              <a:t>#</a:t>
            </a:r>
            <a:r>
              <a:rPr lang="en-US" sz="2800" dirty="0" err="1" smtClean="0">
                <a:latin typeface="Courier New"/>
                <a:cs typeface="Courier New"/>
              </a:rPr>
              <a:t>pragma</a:t>
            </a:r>
            <a:r>
              <a:rPr lang="en-US" sz="2800" dirty="0" smtClean="0">
                <a:latin typeface="Courier New"/>
                <a:cs typeface="Courier New"/>
              </a:rPr>
              <a:t> </a:t>
            </a:r>
            <a:r>
              <a:rPr lang="en-US" sz="2800" dirty="0" err="1" smtClean="0">
                <a:latin typeface="Courier New"/>
                <a:cs typeface="Courier New"/>
              </a:rPr>
              <a:t>omp</a:t>
            </a:r>
            <a:r>
              <a:rPr lang="en-US" sz="2800" dirty="0" smtClean="0">
                <a:latin typeface="Courier New"/>
                <a:cs typeface="Courier New"/>
              </a:rPr>
              <a:t> for reduction(+:</a:t>
            </a:r>
            <a:r>
              <a:rPr lang="en-US" sz="2800" dirty="0" err="1" smtClean="0">
                <a:latin typeface="Courier New"/>
                <a:cs typeface="Courier New"/>
              </a:rPr>
              <a:t>nSum</a:t>
            </a:r>
            <a:r>
              <a:rPr lang="en-US" sz="2800" dirty="0" smtClean="0">
                <a:latin typeface="Courier New"/>
                <a:cs typeface="Courier New"/>
              </a:rPr>
              <a:t>)</a:t>
            </a:r>
          </a:p>
          <a:p>
            <a:pPr>
              <a:lnSpc>
                <a:spcPct val="80000"/>
              </a:lnSpc>
              <a:buNone/>
            </a:pPr>
            <a:r>
              <a:rPr lang="en-US" sz="2800" dirty="0" smtClean="0">
                <a:latin typeface="Courier New"/>
                <a:cs typeface="Courier New"/>
              </a:rPr>
              <a:t>  for (</a:t>
            </a:r>
            <a:r>
              <a:rPr lang="en-US" sz="2800" dirty="0" err="1" smtClean="0">
                <a:latin typeface="Courier New"/>
                <a:cs typeface="Courier New"/>
              </a:rPr>
              <a:t>i</a:t>
            </a:r>
            <a:r>
              <a:rPr lang="en-US" sz="2800" dirty="0" smtClean="0">
                <a:latin typeface="Courier New"/>
                <a:cs typeface="Courier New"/>
              </a:rPr>
              <a:t> = START ; </a:t>
            </a:r>
            <a:r>
              <a:rPr lang="en-US" sz="2800" dirty="0" err="1" smtClean="0">
                <a:latin typeface="Courier New"/>
                <a:cs typeface="Courier New"/>
              </a:rPr>
              <a:t>i</a:t>
            </a:r>
            <a:r>
              <a:rPr lang="en-US" sz="2800" dirty="0" smtClean="0">
                <a:latin typeface="Courier New"/>
                <a:cs typeface="Courier New"/>
              </a:rPr>
              <a:t> &lt;= END ; </a:t>
            </a:r>
            <a:r>
              <a:rPr lang="en-US" sz="2800" dirty="0" err="1" smtClean="0">
                <a:latin typeface="Courier New"/>
                <a:cs typeface="Courier New"/>
              </a:rPr>
              <a:t>i</a:t>
            </a:r>
            <a:r>
              <a:rPr lang="en-US" sz="2800" dirty="0" smtClean="0">
                <a:latin typeface="Courier New"/>
                <a:cs typeface="Courier New"/>
              </a:rPr>
              <a:t>++)</a:t>
            </a:r>
          </a:p>
          <a:p>
            <a:pPr>
              <a:lnSpc>
                <a:spcPct val="80000"/>
              </a:lnSpc>
              <a:buNone/>
            </a:pPr>
            <a:r>
              <a:rPr lang="en-US" sz="2800" dirty="0" smtClean="0">
                <a:latin typeface="Courier New"/>
                <a:cs typeface="Courier New"/>
              </a:rPr>
              <a:t>    </a:t>
            </a:r>
            <a:r>
              <a:rPr lang="en-US" sz="2800" dirty="0" err="1" smtClean="0">
                <a:latin typeface="Courier New"/>
                <a:cs typeface="Courier New"/>
              </a:rPr>
              <a:t>nSum</a:t>
            </a:r>
            <a:r>
              <a:rPr lang="en-US" sz="2800" dirty="0" smtClean="0">
                <a:latin typeface="Courier New"/>
                <a:cs typeface="Courier New"/>
              </a:rPr>
              <a:t> += </a:t>
            </a:r>
            <a:r>
              <a:rPr lang="en-US" sz="2800" dirty="0" err="1" smtClean="0">
                <a:latin typeface="Courier New"/>
                <a:cs typeface="Courier New"/>
              </a:rPr>
              <a:t>i</a:t>
            </a:r>
            <a:r>
              <a:rPr lang="en-US" sz="2800" dirty="0" smtClean="0">
                <a:latin typeface="Courier New"/>
                <a:cs typeface="Courier New"/>
              </a:rPr>
              <a:t>; 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Agenda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Synchronization - A Crash Course</a:t>
            </a:r>
          </a:p>
          <a:p>
            <a:r>
              <a:rPr lang="en-US" dirty="0" err="1" smtClean="0"/>
              <a:t>Administrivia</a:t>
            </a:r>
            <a:endParaRPr lang="en-US" dirty="0" smtClean="0"/>
          </a:p>
          <a:p>
            <a:r>
              <a:rPr lang="en-US" dirty="0" err="1" smtClean="0"/>
              <a:t>OpenMP</a:t>
            </a:r>
            <a:r>
              <a:rPr lang="en-US" dirty="0" smtClean="0"/>
              <a:t> Introduction</a:t>
            </a:r>
          </a:p>
          <a:p>
            <a:r>
              <a:rPr lang="en-US" dirty="0" err="1" smtClean="0"/>
              <a:t>OpenMP</a:t>
            </a:r>
            <a:r>
              <a:rPr lang="en-US" dirty="0" smtClean="0"/>
              <a:t> Directives</a:t>
            </a:r>
          </a:p>
          <a:p>
            <a:pPr lvl="1"/>
            <a:r>
              <a:rPr lang="en-US" dirty="0" err="1" smtClean="0"/>
              <a:t>Workshare</a:t>
            </a:r>
            <a:endParaRPr lang="en-US" dirty="0" smtClean="0"/>
          </a:p>
          <a:p>
            <a:pPr lvl="1"/>
            <a:r>
              <a:rPr lang="en-US" dirty="0" smtClean="0"/>
              <a:t>Synchronization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Bonus:  Common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OpenMP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Pitfalls</a:t>
            </a:r>
          </a:p>
          <a:p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Summary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/>
              <a:t>Data races lead to </a:t>
            </a:r>
            <a:r>
              <a:rPr lang="en-US" dirty="0" smtClean="0"/>
              <a:t>subtle parallel bugs</a:t>
            </a:r>
          </a:p>
          <a:p>
            <a:r>
              <a:rPr lang="en-US" dirty="0" smtClean="0"/>
              <a:t>Synchronization </a:t>
            </a:r>
            <a:r>
              <a:rPr lang="en-US" dirty="0"/>
              <a:t>via hardware primitives:</a:t>
            </a:r>
          </a:p>
          <a:p>
            <a:pPr lvl="1"/>
            <a:r>
              <a:rPr lang="en-US" dirty="0"/>
              <a:t>MIPS does it with Load Linked + Store </a:t>
            </a:r>
            <a:r>
              <a:rPr lang="en-US" dirty="0" smtClean="0"/>
              <a:t>Conditional</a:t>
            </a:r>
          </a:p>
          <a:p>
            <a:r>
              <a:rPr lang="en-US" dirty="0" err="1" smtClean="0"/>
              <a:t>OpenMP</a:t>
            </a:r>
            <a:r>
              <a:rPr lang="en-US" dirty="0" smtClean="0"/>
              <a:t> as simple parallel extension to C</a:t>
            </a:r>
          </a:p>
          <a:p>
            <a:pPr lvl="1"/>
            <a:r>
              <a:rPr lang="en-US" dirty="0" smtClean="0"/>
              <a:t>During parallel fork, be aware of which variables should be shared vs. private among threads</a:t>
            </a:r>
          </a:p>
          <a:p>
            <a:pPr lvl="1"/>
            <a:r>
              <a:rPr lang="en-US" dirty="0" smtClean="0"/>
              <a:t>Work-sharing accomplished with for/sections</a:t>
            </a:r>
          </a:p>
          <a:p>
            <a:pPr lvl="1"/>
            <a:r>
              <a:rPr lang="en-US" dirty="0" smtClean="0"/>
              <a:t>Synchronization accomplished with critical/atomic/reduction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03120"/>
            <a:ext cx="82296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You are responsible for the material contained on the following slides</a:t>
            </a:r>
            <a:r>
              <a:rPr lang="en-US" dirty="0" smtClean="0"/>
              <a:t>, though we may not have enough time to get to them in lecture.</a:t>
            </a:r>
          </a:p>
          <a:p>
            <a:pPr marL="0" indent="0">
              <a:buNone/>
            </a:pPr>
            <a:r>
              <a:rPr lang="en-US" dirty="0" smtClean="0"/>
              <a:t>They have been prepared in a way that should be easily readable and the material will be touched upon in the following lecture.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457200"/>
            <a:ext cx="9144000" cy="18288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0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BONUS SLIDES</a:t>
            </a:r>
            <a:endParaRPr lang="en-US" sz="10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765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Agenda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Synchronization - A Crash Course</a:t>
            </a:r>
          </a:p>
          <a:p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Administrivia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OpenMP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Introduction</a:t>
            </a:r>
          </a:p>
          <a:p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OpenMP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Directives</a:t>
            </a:r>
          </a:p>
          <a:p>
            <a:pPr lvl="1"/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Workshare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Synchronization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Bonus:  Common </a:t>
            </a:r>
            <a:r>
              <a:rPr lang="en-US" dirty="0" err="1" smtClean="0">
                <a:solidFill>
                  <a:srgbClr val="FF0000"/>
                </a:solidFill>
              </a:rPr>
              <a:t>OpenMP</a:t>
            </a:r>
            <a:r>
              <a:rPr lang="en-US" dirty="0" smtClean="0">
                <a:solidFill>
                  <a:srgbClr val="FF0000"/>
                </a:solidFill>
              </a:rPr>
              <a:t> Pitfalls</a:t>
            </a:r>
          </a:p>
          <a:p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accent1"/>
                </a:solidFill>
              </a:rPr>
              <a:t>OpenMP</a:t>
            </a:r>
            <a:r>
              <a:rPr lang="en-US" dirty="0" smtClean="0">
                <a:solidFill>
                  <a:schemeClr val="accent1"/>
                </a:solidFill>
              </a:rPr>
              <a:t> Pitfall #1: Data Dependencies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377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Consider the following code:</a:t>
            </a:r>
          </a:p>
          <a:p>
            <a:pPr lvl="1">
              <a:buNone/>
            </a:pPr>
            <a:r>
              <a:rPr lang="en-US" dirty="0" smtClean="0">
                <a:latin typeface="Courier New"/>
                <a:cs typeface="Courier New"/>
              </a:rPr>
              <a:t>	a[0] = 1;</a:t>
            </a:r>
          </a:p>
          <a:p>
            <a:pPr lvl="1">
              <a:buNone/>
            </a:pPr>
            <a:r>
              <a:rPr lang="en-US" dirty="0" smtClean="0">
                <a:latin typeface="Courier New"/>
                <a:cs typeface="Courier New"/>
              </a:rPr>
              <a:t>	for(</a:t>
            </a:r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=1; </a:t>
            </a:r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&lt;5000; </a:t>
            </a:r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++) </a:t>
            </a:r>
          </a:p>
          <a:p>
            <a:pPr lvl="1">
              <a:buNone/>
            </a:pPr>
            <a:r>
              <a:rPr lang="en-US" dirty="0" smtClean="0">
                <a:latin typeface="Courier New"/>
                <a:cs typeface="Courier New"/>
              </a:rPr>
              <a:t>	  a[</a:t>
            </a:r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] = </a:t>
            </a:r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 + a[i-1];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There are dependencies between loop iterations!</a:t>
            </a:r>
          </a:p>
          <a:p>
            <a:pPr lvl="1"/>
            <a:r>
              <a:rPr lang="en-US" dirty="0" smtClean="0"/>
              <a:t>Splitting this loop between threads does not guarantee in-order execution</a:t>
            </a:r>
          </a:p>
          <a:p>
            <a:pPr lvl="1"/>
            <a:r>
              <a:rPr lang="en-US" dirty="0" smtClean="0"/>
              <a:t>Out of order loop execution will result in undefined behavior (i.e. likely wrong result)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82255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32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Open MP Pitfall #2: Sharing Issues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Autofit/>
          </a:bodyPr>
          <a:lstStyle/>
          <a:p>
            <a:pPr marL="0"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Consider the following loop:</a:t>
            </a:r>
          </a:p>
          <a:p>
            <a:pPr marL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400" dirty="0" smtClean="0">
                <a:latin typeface="Courier New"/>
                <a:cs typeface="Courier New"/>
              </a:rPr>
              <a:t>	#</a:t>
            </a:r>
            <a:r>
              <a:rPr lang="en-US" sz="2400" dirty="0" err="1" smtClean="0">
                <a:latin typeface="Courier New"/>
                <a:cs typeface="Courier New"/>
              </a:rPr>
              <a:t>pragma</a:t>
            </a:r>
            <a:r>
              <a:rPr lang="en-US" sz="2400" dirty="0" smtClean="0">
                <a:latin typeface="Courier New"/>
                <a:cs typeface="Courier New"/>
              </a:rPr>
              <a:t> </a:t>
            </a:r>
            <a:r>
              <a:rPr lang="en-US" sz="2400" dirty="0" err="1" smtClean="0">
                <a:latin typeface="Courier New"/>
                <a:cs typeface="Courier New"/>
              </a:rPr>
              <a:t>omp</a:t>
            </a:r>
            <a:r>
              <a:rPr lang="en-US" sz="2400" dirty="0" smtClean="0">
                <a:latin typeface="Courier New"/>
                <a:cs typeface="Courier New"/>
              </a:rPr>
              <a:t> parallel for </a:t>
            </a:r>
          </a:p>
          <a:p>
            <a:pPr marL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400" dirty="0" smtClean="0">
                <a:latin typeface="Courier New"/>
                <a:cs typeface="Courier New"/>
              </a:rPr>
              <a:t>		for(</a:t>
            </a:r>
            <a:r>
              <a:rPr lang="en-US" sz="2400" dirty="0" err="1" smtClean="0">
                <a:latin typeface="Courier New"/>
                <a:cs typeface="Courier New"/>
              </a:rPr>
              <a:t>i</a:t>
            </a:r>
            <a:r>
              <a:rPr lang="en-US" sz="2400" dirty="0" smtClean="0">
                <a:latin typeface="Courier New"/>
                <a:cs typeface="Courier New"/>
              </a:rPr>
              <a:t>=0; </a:t>
            </a:r>
            <a:r>
              <a:rPr lang="en-US" sz="2400" dirty="0" err="1" smtClean="0">
                <a:latin typeface="Courier New"/>
                <a:cs typeface="Courier New"/>
              </a:rPr>
              <a:t>i</a:t>
            </a:r>
            <a:r>
              <a:rPr lang="en-US" sz="2400" dirty="0" smtClean="0">
                <a:latin typeface="Courier New"/>
                <a:cs typeface="Courier New"/>
              </a:rPr>
              <a:t>&lt;n; </a:t>
            </a:r>
            <a:r>
              <a:rPr lang="en-US" sz="2400" dirty="0" err="1" smtClean="0">
                <a:latin typeface="Courier New"/>
                <a:cs typeface="Courier New"/>
              </a:rPr>
              <a:t>i</a:t>
            </a:r>
            <a:r>
              <a:rPr lang="en-US" sz="2400" dirty="0" smtClean="0">
                <a:latin typeface="Courier New"/>
                <a:cs typeface="Courier New"/>
              </a:rPr>
              <a:t>++){ </a:t>
            </a:r>
          </a:p>
          <a:p>
            <a:pPr marL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400" dirty="0" smtClean="0">
                <a:latin typeface="Courier New"/>
                <a:cs typeface="Courier New"/>
              </a:rPr>
              <a:t>			temp = 2.0*a[</a:t>
            </a:r>
            <a:r>
              <a:rPr lang="en-US" sz="2400" dirty="0" err="1" smtClean="0">
                <a:latin typeface="Courier New"/>
                <a:cs typeface="Courier New"/>
              </a:rPr>
              <a:t>i</a:t>
            </a:r>
            <a:r>
              <a:rPr lang="en-US" sz="2400" dirty="0" smtClean="0">
                <a:latin typeface="Courier New"/>
                <a:cs typeface="Courier New"/>
              </a:rPr>
              <a:t>]; </a:t>
            </a:r>
          </a:p>
          <a:p>
            <a:pPr marL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400" dirty="0" smtClean="0">
                <a:latin typeface="Courier New"/>
                <a:cs typeface="Courier New"/>
              </a:rPr>
              <a:t>			a[</a:t>
            </a:r>
            <a:r>
              <a:rPr lang="en-US" sz="2400" dirty="0" err="1" smtClean="0">
                <a:latin typeface="Courier New"/>
                <a:cs typeface="Courier New"/>
              </a:rPr>
              <a:t>i</a:t>
            </a:r>
            <a:r>
              <a:rPr lang="en-US" sz="2400" dirty="0" smtClean="0">
                <a:latin typeface="Courier New"/>
                <a:cs typeface="Courier New"/>
              </a:rPr>
              <a:t>] = temp; </a:t>
            </a:r>
          </a:p>
          <a:p>
            <a:pPr marL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400" dirty="0" smtClean="0">
                <a:latin typeface="Courier New"/>
                <a:cs typeface="Courier New"/>
              </a:rPr>
              <a:t>			b[</a:t>
            </a:r>
            <a:r>
              <a:rPr lang="en-US" sz="2400" dirty="0" err="1" smtClean="0">
                <a:latin typeface="Courier New"/>
                <a:cs typeface="Courier New"/>
              </a:rPr>
              <a:t>i</a:t>
            </a:r>
            <a:r>
              <a:rPr lang="en-US" sz="2400" dirty="0" smtClean="0">
                <a:latin typeface="Courier New"/>
                <a:cs typeface="Courier New"/>
              </a:rPr>
              <a:t>] = c[</a:t>
            </a:r>
            <a:r>
              <a:rPr lang="en-US" sz="2400" dirty="0" err="1" smtClean="0">
                <a:latin typeface="Courier New"/>
                <a:cs typeface="Courier New"/>
              </a:rPr>
              <a:t>i</a:t>
            </a:r>
            <a:r>
              <a:rPr lang="en-US" sz="2400" dirty="0" smtClean="0">
                <a:latin typeface="Courier New"/>
                <a:cs typeface="Courier New"/>
              </a:rPr>
              <a:t>]/temp; </a:t>
            </a:r>
          </a:p>
          <a:p>
            <a:pPr marL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400" dirty="0" smtClean="0">
                <a:latin typeface="Courier New"/>
                <a:cs typeface="Courier New"/>
              </a:rPr>
              <a:t>		} </a:t>
            </a:r>
          </a:p>
          <a:p>
            <a:pPr marL="347472">
              <a:lnSpc>
                <a:spcPct val="90000"/>
              </a:lnSpc>
              <a:spcBef>
                <a:spcPts val="0"/>
              </a:spcBef>
            </a:pPr>
            <a:r>
              <a:rPr lang="en-US" sz="3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temp</a:t>
            </a:r>
            <a:r>
              <a:rPr lang="en-US" dirty="0" smtClean="0">
                <a:solidFill>
                  <a:srgbClr val="FF0000"/>
                </a:solidFill>
              </a:rPr>
              <a:t> is a shared variable!</a:t>
            </a:r>
          </a:p>
          <a:p>
            <a:pPr marL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	#</a:t>
            </a:r>
            <a:r>
              <a:rPr lang="en-US" sz="2400" dirty="0" err="1" smtClean="0">
                <a:latin typeface="Courier New" charset="0"/>
                <a:ea typeface="Courier New" charset="0"/>
                <a:cs typeface="Courier New" charset="0"/>
              </a:rPr>
              <a:t>pragma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400" dirty="0" err="1" smtClean="0">
                <a:latin typeface="Courier New" charset="0"/>
                <a:ea typeface="Courier New" charset="0"/>
                <a:cs typeface="Courier New" charset="0"/>
              </a:rPr>
              <a:t>omp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 parallel for </a:t>
            </a:r>
            <a:r>
              <a:rPr lang="en-US" sz="2400" dirty="0" err="1" smtClean="0">
                <a:latin typeface="Courier New" charset="0"/>
                <a:ea typeface="Courier New" charset="0"/>
                <a:cs typeface="Courier New" charset="0"/>
              </a:rPr>
              <a:t>private(temp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pPr marL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sz="2400" dirty="0" err="1" smtClean="0">
                <a:latin typeface="Courier New" charset="0"/>
                <a:ea typeface="Courier New" charset="0"/>
                <a:cs typeface="Courier New" charset="0"/>
              </a:rPr>
              <a:t>for(i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=0; </a:t>
            </a:r>
            <a:r>
              <a:rPr lang="en-US" sz="2400" dirty="0" err="1" smtClean="0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&lt;</a:t>
            </a:r>
            <a:r>
              <a:rPr lang="en-US" sz="2400" dirty="0" err="1" smtClean="0">
                <a:latin typeface="Courier New" charset="0"/>
                <a:ea typeface="Courier New" charset="0"/>
                <a:cs typeface="Courier New" charset="0"/>
              </a:rPr>
              <a:t>n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; </a:t>
            </a:r>
            <a:r>
              <a:rPr lang="en-US" sz="2400" dirty="0" err="1" smtClean="0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++){ </a:t>
            </a:r>
          </a:p>
          <a:p>
            <a:pPr marL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			temp = 2.0*</a:t>
            </a:r>
            <a:r>
              <a:rPr lang="en-US" sz="2400" dirty="0" err="1" smtClean="0">
                <a:latin typeface="Courier New" charset="0"/>
                <a:ea typeface="Courier New" charset="0"/>
                <a:cs typeface="Courier New" charset="0"/>
              </a:rPr>
              <a:t>a[i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]; </a:t>
            </a:r>
          </a:p>
          <a:p>
            <a:pPr marL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			</a:t>
            </a:r>
            <a:r>
              <a:rPr lang="en-US" sz="2400" dirty="0" err="1" smtClean="0">
                <a:latin typeface="Courier New" charset="0"/>
                <a:ea typeface="Courier New" charset="0"/>
                <a:cs typeface="Courier New" charset="0"/>
              </a:rPr>
              <a:t>a[i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] = temp; </a:t>
            </a:r>
          </a:p>
          <a:p>
            <a:pPr marL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			</a:t>
            </a:r>
            <a:r>
              <a:rPr lang="en-US" sz="2400" dirty="0" err="1" smtClean="0">
                <a:latin typeface="Courier New" charset="0"/>
                <a:ea typeface="Courier New" charset="0"/>
                <a:cs typeface="Courier New" charset="0"/>
              </a:rPr>
              <a:t>b[i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] = </a:t>
            </a:r>
            <a:r>
              <a:rPr lang="en-US" sz="2400" dirty="0" err="1" smtClean="0">
                <a:latin typeface="Courier New" charset="0"/>
                <a:ea typeface="Courier New" charset="0"/>
                <a:cs typeface="Courier New" charset="0"/>
              </a:rPr>
              <a:t>c[i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]/temp; </a:t>
            </a:r>
          </a:p>
          <a:p>
            <a:pPr marL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		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71173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accent1"/>
                </a:solidFill>
              </a:rPr>
              <a:t>OpenMP</a:t>
            </a:r>
            <a:r>
              <a:rPr lang="en-US" dirty="0" smtClean="0">
                <a:solidFill>
                  <a:schemeClr val="accent1"/>
                </a:solidFill>
              </a:rPr>
              <a:t> Pitfall #3: Updating Shared Variables Simultaneously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199"/>
            <a:ext cx="8412480" cy="493776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Now consider a global sum: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		for(</a:t>
            </a:r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=0; </a:t>
            </a:r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&lt;n; </a:t>
            </a:r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++)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			sum = sum + a[</a:t>
            </a:r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];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This can be done by surrounding the summation by a </a:t>
            </a:r>
            <a:r>
              <a:rPr lang="en-US" sz="2900" dirty="0" smtClean="0">
                <a:latin typeface="Courier New" pitchFamily="49" charset="0"/>
                <a:cs typeface="Courier New" pitchFamily="49" charset="0"/>
              </a:rPr>
              <a:t>critical/atomic</a:t>
            </a:r>
            <a:r>
              <a:rPr lang="en-US" dirty="0" smtClean="0"/>
              <a:t> section or </a:t>
            </a:r>
            <a:r>
              <a:rPr lang="en-US" sz="2900" dirty="0" smtClean="0">
                <a:latin typeface="Courier New" pitchFamily="49" charset="0"/>
                <a:cs typeface="Courier New" pitchFamily="49" charset="0"/>
              </a:rPr>
              <a:t>reduction</a:t>
            </a:r>
            <a:r>
              <a:rPr lang="en-US" dirty="0" smtClean="0"/>
              <a:t> clause:</a:t>
            </a:r>
          </a:p>
          <a:p>
            <a:pPr>
              <a:spcBef>
                <a:spcPts val="1800"/>
              </a:spcBef>
              <a:buNone/>
            </a:pPr>
            <a:r>
              <a:rPr lang="en-US" sz="2800" dirty="0" smtClean="0"/>
              <a:t>	</a:t>
            </a:r>
            <a:r>
              <a:rPr lang="en-US" sz="2800" dirty="0" smtClean="0">
                <a:latin typeface="Courier New"/>
                <a:cs typeface="Courier New"/>
              </a:rPr>
              <a:t>#</a:t>
            </a:r>
            <a:r>
              <a:rPr lang="en-US" sz="2800" dirty="0" err="1" smtClean="0">
                <a:latin typeface="Courier New"/>
                <a:cs typeface="Courier New"/>
              </a:rPr>
              <a:t>pragma</a:t>
            </a:r>
            <a:r>
              <a:rPr lang="en-US" sz="2800" dirty="0" smtClean="0">
                <a:latin typeface="Courier New"/>
                <a:cs typeface="Courier New"/>
              </a:rPr>
              <a:t> </a:t>
            </a:r>
            <a:r>
              <a:rPr lang="en-US" sz="2800" dirty="0" err="1" smtClean="0">
                <a:latin typeface="Courier New"/>
                <a:cs typeface="Courier New"/>
              </a:rPr>
              <a:t>omp</a:t>
            </a:r>
            <a:r>
              <a:rPr lang="en-US" sz="2800" dirty="0" smtClean="0">
                <a:latin typeface="Courier New"/>
                <a:cs typeface="Courier New"/>
              </a:rPr>
              <a:t> parallel for </a:t>
            </a:r>
            <a:r>
              <a:rPr lang="en-US" sz="2800" dirty="0" err="1" smtClean="0">
                <a:latin typeface="Courier New"/>
                <a:cs typeface="Courier New"/>
              </a:rPr>
              <a:t>reduction(+:sum</a:t>
            </a:r>
            <a:r>
              <a:rPr lang="en-US" sz="2800" dirty="0" smtClean="0">
                <a:latin typeface="Courier New"/>
                <a:cs typeface="Courier New"/>
              </a:rPr>
              <a:t>)</a:t>
            </a:r>
          </a:p>
          <a:p>
            <a:pPr>
              <a:buNone/>
            </a:pPr>
            <a:r>
              <a:rPr lang="en-US" sz="2800" dirty="0" smtClean="0">
                <a:latin typeface="Courier New"/>
                <a:cs typeface="Courier New"/>
              </a:rPr>
              <a:t>	{</a:t>
            </a:r>
          </a:p>
          <a:p>
            <a:pPr>
              <a:buNone/>
            </a:pPr>
            <a:r>
              <a:rPr lang="en-US" sz="2800" dirty="0" smtClean="0">
                <a:latin typeface="Courier New"/>
                <a:cs typeface="Courier New"/>
              </a:rPr>
              <a:t>     </a:t>
            </a:r>
            <a:r>
              <a:rPr lang="en-US" sz="2800" dirty="0" err="1" smtClean="0">
                <a:latin typeface="Courier New"/>
                <a:cs typeface="Courier New"/>
              </a:rPr>
              <a:t>for(i</a:t>
            </a:r>
            <a:r>
              <a:rPr lang="en-US" sz="2800" dirty="0" smtClean="0">
                <a:latin typeface="Courier New"/>
                <a:cs typeface="Courier New"/>
              </a:rPr>
              <a:t>=0; </a:t>
            </a:r>
            <a:r>
              <a:rPr lang="en-US" sz="2800" dirty="0" err="1" smtClean="0">
                <a:latin typeface="Courier New"/>
                <a:cs typeface="Courier New"/>
              </a:rPr>
              <a:t>i</a:t>
            </a:r>
            <a:r>
              <a:rPr lang="en-US" sz="2800" dirty="0" smtClean="0">
                <a:latin typeface="Courier New"/>
                <a:cs typeface="Courier New"/>
              </a:rPr>
              <a:t>&lt;</a:t>
            </a:r>
            <a:r>
              <a:rPr lang="en-US" sz="2800" dirty="0" err="1" smtClean="0">
                <a:latin typeface="Courier New"/>
                <a:cs typeface="Courier New"/>
              </a:rPr>
              <a:t>n</a:t>
            </a:r>
            <a:r>
              <a:rPr lang="en-US" sz="2800" dirty="0" smtClean="0">
                <a:latin typeface="Courier New"/>
                <a:cs typeface="Courier New"/>
              </a:rPr>
              <a:t>; </a:t>
            </a:r>
            <a:r>
              <a:rPr lang="en-US" sz="2800" dirty="0" err="1" smtClean="0">
                <a:latin typeface="Courier New"/>
                <a:cs typeface="Courier New"/>
              </a:rPr>
              <a:t>i</a:t>
            </a:r>
            <a:r>
              <a:rPr lang="en-US" sz="2800" dirty="0" smtClean="0">
                <a:latin typeface="Courier New"/>
                <a:cs typeface="Courier New"/>
              </a:rPr>
              <a:t>++)</a:t>
            </a:r>
          </a:p>
          <a:p>
            <a:pPr>
              <a:buNone/>
            </a:pPr>
            <a:r>
              <a:rPr lang="en-US" sz="2800" dirty="0" smtClean="0">
                <a:latin typeface="Courier New"/>
                <a:cs typeface="Courier New"/>
              </a:rPr>
              <a:t>		      sum = sum + </a:t>
            </a:r>
            <a:r>
              <a:rPr lang="en-US" sz="2800" dirty="0" err="1" smtClean="0">
                <a:latin typeface="Courier New"/>
                <a:cs typeface="Courier New"/>
              </a:rPr>
              <a:t>a[i</a:t>
            </a:r>
            <a:r>
              <a:rPr lang="en-US" sz="2800" dirty="0" smtClean="0">
                <a:latin typeface="Courier New"/>
                <a:cs typeface="Courier New"/>
              </a:rPr>
              <a:t>];</a:t>
            </a:r>
          </a:p>
          <a:p>
            <a:pPr>
              <a:buNone/>
            </a:pPr>
            <a:r>
              <a:rPr lang="en-US" sz="2800" dirty="0" smtClean="0">
                <a:latin typeface="Courier New"/>
                <a:cs typeface="Courier New"/>
              </a:rPr>
              <a:t>	}</a:t>
            </a:r>
          </a:p>
          <a:p>
            <a:pPr lvl="1"/>
            <a:r>
              <a:rPr lang="en-US" dirty="0" smtClean="0">
                <a:latin typeface="+mj-lt"/>
                <a:cs typeface="Courier New"/>
              </a:rPr>
              <a:t>Compiler can generate highly efficient code for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reduction 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86432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accent1"/>
                </a:solidFill>
              </a:rPr>
              <a:t>OpenMP</a:t>
            </a:r>
            <a:r>
              <a:rPr lang="en-US" dirty="0" smtClean="0">
                <a:solidFill>
                  <a:schemeClr val="accent1"/>
                </a:solidFill>
              </a:rPr>
              <a:t> Pitfall #4: Parallel Overhead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/>
          <a:lstStyle/>
          <a:p>
            <a:r>
              <a:rPr lang="en-US" dirty="0" smtClean="0"/>
              <a:t>Spawning and releasing threads results in significant overhead</a:t>
            </a:r>
          </a:p>
          <a:p>
            <a:r>
              <a:rPr lang="en-US" dirty="0" smtClean="0"/>
              <a:t>Better to have fewer but larger parallel regions</a:t>
            </a:r>
          </a:p>
          <a:p>
            <a:pPr lvl="1"/>
            <a:r>
              <a:rPr lang="en-US" dirty="0" smtClean="0"/>
              <a:t>Parallelize over the largest loop that you can (even though it will involve more work to declare all of the private variables and eliminate dependencies)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35657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accent1"/>
                </a:solidFill>
              </a:rPr>
              <a:t>OpenMP</a:t>
            </a:r>
            <a:r>
              <a:rPr lang="en-US" dirty="0" smtClean="0">
                <a:solidFill>
                  <a:schemeClr val="accent1"/>
                </a:solidFill>
              </a:rPr>
              <a:t> Pitfall #4: Parallel Overhead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77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err="1" smtClean="0">
                <a:latin typeface="Courier New"/>
                <a:cs typeface="Courier New"/>
              </a:rPr>
              <a:t>start_time</a:t>
            </a:r>
            <a:r>
              <a:rPr lang="en-US" sz="2000" dirty="0" smtClean="0">
                <a:latin typeface="Courier New"/>
                <a:cs typeface="Courier New"/>
              </a:rPr>
              <a:t> = </a:t>
            </a:r>
            <a:r>
              <a:rPr lang="en-US" sz="2000" dirty="0" err="1" smtClean="0">
                <a:latin typeface="Courier New"/>
                <a:cs typeface="Courier New"/>
              </a:rPr>
              <a:t>omp_get_wtime</a:t>
            </a:r>
            <a:r>
              <a:rPr lang="en-US" sz="2000" dirty="0" smtClean="0">
                <a:latin typeface="Courier New"/>
                <a:cs typeface="Courier New"/>
              </a:rPr>
              <a:t>();</a:t>
            </a:r>
          </a:p>
          <a:p>
            <a:pPr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for (</a:t>
            </a:r>
            <a:r>
              <a:rPr lang="en-US" sz="2000" b="1" dirty="0" err="1" smtClean="0">
                <a:latin typeface="Courier New"/>
                <a:cs typeface="Courier New"/>
              </a:rPr>
              <a:t>i</a:t>
            </a:r>
            <a:r>
              <a:rPr lang="en-US" sz="2000" b="1" dirty="0" smtClean="0">
                <a:latin typeface="Courier New"/>
                <a:cs typeface="Courier New"/>
              </a:rPr>
              <a:t>=0; </a:t>
            </a:r>
            <a:r>
              <a:rPr lang="en-US" sz="2000" b="1" dirty="0" err="1" smtClean="0">
                <a:latin typeface="Courier New"/>
                <a:cs typeface="Courier New"/>
              </a:rPr>
              <a:t>i</a:t>
            </a:r>
            <a:r>
              <a:rPr lang="en-US" sz="2000" b="1" dirty="0" smtClean="0">
                <a:latin typeface="Courier New"/>
                <a:cs typeface="Courier New"/>
              </a:rPr>
              <a:t>&lt;</a:t>
            </a:r>
            <a:r>
              <a:rPr lang="en-US" sz="2000" b="1" dirty="0" err="1" smtClean="0">
                <a:latin typeface="Courier New"/>
                <a:cs typeface="Courier New"/>
              </a:rPr>
              <a:t>Ndim</a:t>
            </a:r>
            <a:r>
              <a:rPr lang="en-US" sz="2000" b="1" dirty="0" smtClean="0">
                <a:latin typeface="Courier New"/>
                <a:cs typeface="Courier New"/>
              </a:rPr>
              <a:t>; </a:t>
            </a:r>
            <a:r>
              <a:rPr lang="en-US" sz="2000" b="1" dirty="0" err="1" smtClean="0">
                <a:latin typeface="Courier New"/>
                <a:cs typeface="Courier New"/>
              </a:rPr>
              <a:t>i</a:t>
            </a:r>
            <a:r>
              <a:rPr lang="en-US" sz="2000" b="1" dirty="0" smtClean="0">
                <a:latin typeface="Courier New"/>
                <a:cs typeface="Courier New"/>
              </a:rPr>
              <a:t>++){</a:t>
            </a:r>
          </a:p>
          <a:p>
            <a:pPr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  for (j=0; j&lt;</a:t>
            </a:r>
            <a:r>
              <a:rPr lang="en-US" sz="2000" b="1" dirty="0" err="1" smtClean="0">
                <a:latin typeface="Courier New"/>
                <a:cs typeface="Courier New"/>
              </a:rPr>
              <a:t>Mdim</a:t>
            </a:r>
            <a:r>
              <a:rPr lang="en-US" sz="2000" b="1" dirty="0" smtClean="0">
                <a:latin typeface="Courier New"/>
                <a:cs typeface="Courier New"/>
              </a:rPr>
              <a:t>; j++){</a:t>
            </a:r>
          </a:p>
          <a:p>
            <a:pPr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    </a:t>
            </a:r>
            <a:r>
              <a:rPr lang="en-US" sz="2000" b="1" dirty="0" err="1" smtClean="0">
                <a:latin typeface="Courier New"/>
                <a:cs typeface="Courier New"/>
              </a:rPr>
              <a:t>tmp</a:t>
            </a:r>
            <a:r>
              <a:rPr lang="en-US" sz="2000" b="1" dirty="0" smtClean="0">
                <a:latin typeface="Courier New"/>
                <a:cs typeface="Courier New"/>
              </a:rPr>
              <a:t> = 0.0;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urier New"/>
                <a:cs typeface="Courier New"/>
              </a:rPr>
              <a:t>    #</a:t>
            </a:r>
            <a:r>
              <a:rPr lang="en-US" sz="20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pragma</a:t>
            </a:r>
            <a:r>
              <a:rPr lang="en-US" sz="2000" b="1" dirty="0" smtClean="0">
                <a:solidFill>
                  <a:srgbClr val="FF0000"/>
                </a:solidFill>
                <a:latin typeface="Courier New"/>
                <a:cs typeface="Courier New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omp</a:t>
            </a:r>
            <a:r>
              <a:rPr lang="en-US" sz="2000" b="1" dirty="0" smtClean="0">
                <a:solidFill>
                  <a:srgbClr val="FF0000"/>
                </a:solidFill>
                <a:latin typeface="Courier New"/>
                <a:cs typeface="Courier New"/>
              </a:rPr>
              <a:t> parallel for reduction(+:</a:t>
            </a:r>
            <a:r>
              <a:rPr lang="en-US" sz="20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tmp</a:t>
            </a:r>
            <a:r>
              <a:rPr lang="en-US" sz="2000" b="1" dirty="0" smtClean="0">
                <a:solidFill>
                  <a:srgbClr val="FF0000"/>
                </a:solidFill>
                <a:latin typeface="Courier New"/>
                <a:cs typeface="Courier New"/>
              </a:rPr>
              <a:t>)</a:t>
            </a:r>
            <a:endParaRPr lang="en-US" sz="2000" b="1" dirty="0" smtClean="0">
              <a:latin typeface="Courier New"/>
              <a:cs typeface="Courier New"/>
            </a:endParaRPr>
          </a:p>
          <a:p>
            <a:pPr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      for( k=0; k&lt;</a:t>
            </a:r>
            <a:r>
              <a:rPr lang="en-US" sz="2000" b="1" dirty="0" err="1" smtClean="0">
                <a:latin typeface="Courier New"/>
                <a:cs typeface="Courier New"/>
              </a:rPr>
              <a:t>Pdim</a:t>
            </a:r>
            <a:r>
              <a:rPr lang="en-US" sz="2000" b="1" dirty="0" smtClean="0">
                <a:latin typeface="Courier New"/>
                <a:cs typeface="Courier New"/>
              </a:rPr>
              <a:t>; k++){</a:t>
            </a:r>
          </a:p>
          <a:p>
            <a:pPr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        /* C(</a:t>
            </a:r>
            <a:r>
              <a:rPr lang="en-US" sz="2000" b="1" dirty="0" err="1" smtClean="0">
                <a:latin typeface="Courier New"/>
                <a:cs typeface="Courier New"/>
              </a:rPr>
              <a:t>i,j</a:t>
            </a:r>
            <a:r>
              <a:rPr lang="en-US" sz="2000" b="1" dirty="0" smtClean="0">
                <a:latin typeface="Courier New"/>
                <a:cs typeface="Courier New"/>
              </a:rPr>
              <a:t>) = sum(over k) A(</a:t>
            </a:r>
            <a:r>
              <a:rPr lang="en-US" sz="2000" b="1" dirty="0" err="1" smtClean="0">
                <a:latin typeface="Courier New"/>
                <a:cs typeface="Courier New"/>
              </a:rPr>
              <a:t>i,k</a:t>
            </a:r>
            <a:r>
              <a:rPr lang="en-US" sz="2000" b="1" dirty="0" smtClean="0">
                <a:latin typeface="Courier New"/>
                <a:cs typeface="Courier New"/>
              </a:rPr>
              <a:t>) * B(</a:t>
            </a:r>
            <a:r>
              <a:rPr lang="en-US" sz="2000" b="1" dirty="0" err="1" smtClean="0">
                <a:latin typeface="Courier New"/>
                <a:cs typeface="Courier New"/>
              </a:rPr>
              <a:t>k,j</a:t>
            </a:r>
            <a:r>
              <a:rPr lang="en-US" sz="2000" b="1" dirty="0" smtClean="0">
                <a:latin typeface="Courier New"/>
                <a:cs typeface="Courier New"/>
              </a:rPr>
              <a:t>)*/</a:t>
            </a:r>
          </a:p>
          <a:p>
            <a:pPr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        </a:t>
            </a:r>
            <a:r>
              <a:rPr lang="en-US" sz="2000" b="1" dirty="0" err="1" smtClean="0">
                <a:latin typeface="Courier New"/>
                <a:cs typeface="Courier New"/>
              </a:rPr>
              <a:t>tmp</a:t>
            </a:r>
            <a:r>
              <a:rPr lang="en-US" sz="2000" b="1" dirty="0" smtClean="0">
                <a:latin typeface="Courier New"/>
                <a:cs typeface="Courier New"/>
              </a:rPr>
              <a:t> += *(A+(</a:t>
            </a:r>
            <a:r>
              <a:rPr lang="en-US" sz="2000" b="1" dirty="0" err="1" smtClean="0">
                <a:latin typeface="Courier New"/>
                <a:cs typeface="Courier New"/>
              </a:rPr>
              <a:t>i</a:t>
            </a:r>
            <a:r>
              <a:rPr lang="en-US" sz="2000" b="1" dirty="0" smtClean="0">
                <a:latin typeface="Courier New"/>
                <a:cs typeface="Courier New"/>
              </a:rPr>
              <a:t>*</a:t>
            </a:r>
            <a:r>
              <a:rPr lang="en-US" sz="2000" b="1" dirty="0" err="1" smtClean="0">
                <a:latin typeface="Courier New"/>
                <a:cs typeface="Courier New"/>
              </a:rPr>
              <a:t>Ndim+k</a:t>
            </a:r>
            <a:r>
              <a:rPr lang="en-US" sz="2000" b="1" dirty="0" smtClean="0">
                <a:latin typeface="Courier New"/>
                <a:cs typeface="Courier New"/>
              </a:rPr>
              <a:t>)) * *(B+(k*</a:t>
            </a:r>
            <a:r>
              <a:rPr lang="en-US" sz="2000" b="1" dirty="0" err="1" smtClean="0">
                <a:latin typeface="Courier New"/>
                <a:cs typeface="Courier New"/>
              </a:rPr>
              <a:t>Pdim+j</a:t>
            </a:r>
            <a:r>
              <a:rPr lang="en-US" sz="2000" b="1" dirty="0" smtClean="0">
                <a:latin typeface="Courier New"/>
                <a:cs typeface="Courier New"/>
              </a:rPr>
              <a:t>));</a:t>
            </a:r>
          </a:p>
          <a:p>
            <a:pPr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      }</a:t>
            </a:r>
          </a:p>
          <a:p>
            <a:pPr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    *(C+(</a:t>
            </a:r>
            <a:r>
              <a:rPr lang="en-US" sz="2000" b="1" dirty="0" err="1" smtClean="0">
                <a:latin typeface="Courier New"/>
                <a:cs typeface="Courier New"/>
              </a:rPr>
              <a:t>i</a:t>
            </a:r>
            <a:r>
              <a:rPr lang="en-US" sz="2000" b="1" dirty="0" smtClean="0">
                <a:latin typeface="Courier New"/>
                <a:cs typeface="Courier New"/>
              </a:rPr>
              <a:t>*</a:t>
            </a:r>
            <a:r>
              <a:rPr lang="en-US" sz="2000" b="1" dirty="0" err="1" smtClean="0">
                <a:latin typeface="Courier New"/>
                <a:cs typeface="Courier New"/>
              </a:rPr>
              <a:t>Ndim+j</a:t>
            </a:r>
            <a:r>
              <a:rPr lang="en-US" sz="2000" b="1" dirty="0" smtClean="0">
                <a:latin typeface="Courier New"/>
                <a:cs typeface="Courier New"/>
              </a:rPr>
              <a:t>)) = </a:t>
            </a:r>
            <a:r>
              <a:rPr lang="en-US" sz="2000" b="1" dirty="0" err="1" smtClean="0">
                <a:latin typeface="Courier New"/>
                <a:cs typeface="Courier New"/>
              </a:rPr>
              <a:t>tmp</a:t>
            </a:r>
            <a:r>
              <a:rPr lang="en-US" sz="2000" b="1" dirty="0" smtClean="0">
                <a:latin typeface="Courier New"/>
                <a:cs typeface="Courier New"/>
              </a:rPr>
              <a:t>;</a:t>
            </a:r>
          </a:p>
          <a:p>
            <a:pPr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  }</a:t>
            </a:r>
          </a:p>
          <a:p>
            <a:pPr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}</a:t>
            </a:r>
          </a:p>
          <a:p>
            <a:pPr>
              <a:buNone/>
            </a:pPr>
            <a:r>
              <a:rPr lang="en-US" sz="2000" dirty="0" err="1" smtClean="0">
                <a:latin typeface="Courier New"/>
                <a:cs typeface="Courier New"/>
              </a:rPr>
              <a:t>run_time</a:t>
            </a:r>
            <a:r>
              <a:rPr lang="en-US" sz="2000" dirty="0" smtClean="0">
                <a:latin typeface="Courier New"/>
                <a:cs typeface="Courier New"/>
              </a:rPr>
              <a:t> = </a:t>
            </a:r>
            <a:r>
              <a:rPr lang="en-US" sz="2000" dirty="0" err="1" smtClean="0">
                <a:latin typeface="Courier New"/>
                <a:cs typeface="Courier New"/>
              </a:rPr>
              <a:t>omp_get_wtime</a:t>
            </a:r>
            <a:r>
              <a:rPr lang="en-US" sz="2000" dirty="0" smtClean="0">
                <a:latin typeface="Courier New"/>
                <a:cs typeface="Courier New"/>
              </a:rPr>
              <a:t>() - </a:t>
            </a:r>
            <a:r>
              <a:rPr lang="en-US" sz="2000" dirty="0" err="1" smtClean="0">
                <a:latin typeface="Courier New"/>
                <a:cs typeface="Courier New"/>
              </a:rPr>
              <a:t>start_time</a:t>
            </a:r>
            <a:r>
              <a:rPr lang="en-US" sz="2000" dirty="0" smtClean="0">
                <a:latin typeface="Courier New"/>
                <a:cs typeface="Courier New"/>
              </a:rPr>
              <a:t>;	</a:t>
            </a:r>
            <a:endParaRPr lang="en-US" sz="2000" dirty="0">
              <a:latin typeface="Courier New"/>
              <a:cs typeface="Courier New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47</a:t>
            </a:fld>
            <a:endParaRPr lang="en-US" dirty="0"/>
          </a:p>
        </p:txBody>
      </p:sp>
      <p:grpSp>
        <p:nvGrpSpPr>
          <p:cNvPr id="7" name="Group 16"/>
          <p:cNvGrpSpPr/>
          <p:nvPr/>
        </p:nvGrpSpPr>
        <p:grpSpPr>
          <a:xfrm>
            <a:off x="4016416" y="1481559"/>
            <a:ext cx="5127584" cy="1574157"/>
            <a:chOff x="4016416" y="1481559"/>
            <a:chExt cx="5127584" cy="1574157"/>
          </a:xfrm>
        </p:grpSpPr>
        <p:cxnSp>
          <p:nvCxnSpPr>
            <p:cNvPr id="14" name="Straight Arrow Connector 13"/>
            <p:cNvCxnSpPr/>
            <p:nvPr/>
          </p:nvCxnSpPr>
          <p:spPr>
            <a:xfrm flipH="1">
              <a:off x="4016416" y="1723292"/>
              <a:ext cx="1329307" cy="1332424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5301205" y="1481559"/>
              <a:ext cx="3842795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chemeClr val="accent1"/>
                  </a:solidFill>
                </a:rPr>
                <a:t>Too much overhead in thread generation to have this statement run this frequently. </a:t>
              </a:r>
            </a:p>
            <a:p>
              <a:pPr>
                <a:spcBef>
                  <a:spcPts val="1200"/>
                </a:spcBef>
              </a:pPr>
              <a:r>
                <a:rPr lang="en-US" sz="2000" dirty="0" smtClean="0">
                  <a:solidFill>
                    <a:schemeClr val="accent1"/>
                  </a:solidFill>
                </a:rPr>
                <a:t>Poor choice of loop to parallelize.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89464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Data Races and Synchronization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Two memory accesses form a </a:t>
            </a:r>
            <a:r>
              <a:rPr lang="en-US" i="1" dirty="0" smtClean="0">
                <a:solidFill>
                  <a:srgbClr val="FF0000"/>
                </a:solidFill>
              </a:rPr>
              <a:t>data race </a:t>
            </a:r>
            <a:r>
              <a:rPr lang="en-US" dirty="0" smtClean="0"/>
              <a:t>if different threads access the same location, and at least one is a write, and they occur one after another</a:t>
            </a:r>
          </a:p>
          <a:p>
            <a:pPr lvl="1"/>
            <a:r>
              <a:rPr lang="en-US" dirty="0" smtClean="0"/>
              <a:t>Means that the result of a program can vary depending on chance (which thread ran first?)</a:t>
            </a:r>
          </a:p>
          <a:p>
            <a:pPr lvl="1"/>
            <a:r>
              <a:rPr lang="en-US" dirty="0" smtClean="0"/>
              <a:t>Avoid data races by </a:t>
            </a:r>
            <a:r>
              <a:rPr lang="en-US" i="1" dirty="0" smtClean="0">
                <a:solidFill>
                  <a:srgbClr val="FF0000"/>
                </a:solidFill>
              </a:rPr>
              <a:t>synchronizing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writing and reading to get deterministic behavior</a:t>
            </a:r>
          </a:p>
          <a:p>
            <a:r>
              <a:rPr lang="en-US" dirty="0" smtClean="0"/>
              <a:t>Synchronization done by user-level routines that rely on hardware synchronization instructions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Analogy: Buying Milk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Your fridge has no milk. You and your roommate will return from classes at some point and check the fridge</a:t>
            </a:r>
          </a:p>
          <a:p>
            <a:r>
              <a:rPr lang="en-US" dirty="0" smtClean="0"/>
              <a:t>Whoever gets home first will check the fridge, go and buy milk, and return</a:t>
            </a:r>
          </a:p>
          <a:p>
            <a:r>
              <a:rPr lang="en-US" dirty="0" smtClean="0"/>
              <a:t>What if the other person gets back while the first person is buying milk?</a:t>
            </a:r>
          </a:p>
          <a:p>
            <a:pPr lvl="1"/>
            <a:r>
              <a:rPr lang="en-US" dirty="0" smtClean="0"/>
              <a:t>You’ve just bought twice as much milk as you need!</a:t>
            </a:r>
          </a:p>
          <a:p>
            <a:r>
              <a:rPr lang="en-US" dirty="0" smtClean="0"/>
              <a:t>It would’ve helped to have left a note…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Lock Synchronization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smtClean="0"/>
              <a:t>Use a “Lock” to grant access to a region (</a:t>
            </a:r>
            <a:r>
              <a:rPr lang="en-US" i="1" dirty="0" smtClean="0">
                <a:solidFill>
                  <a:srgbClr val="FF0000"/>
                </a:solidFill>
              </a:rPr>
              <a:t>critical section</a:t>
            </a:r>
            <a:r>
              <a:rPr lang="en-US" dirty="0" smtClean="0"/>
              <a:t>) so that only one thread can operate at a time</a:t>
            </a:r>
          </a:p>
          <a:p>
            <a:pPr lvl="1"/>
            <a:r>
              <a:rPr lang="en-US" dirty="0" smtClean="0"/>
              <a:t>Need all processors to be able to access the lock, so use a location in shared memory as </a:t>
            </a:r>
            <a:r>
              <a:rPr lang="en-US" i="1" dirty="0" smtClean="0">
                <a:solidFill>
                  <a:srgbClr val="FF0000"/>
                </a:solidFill>
              </a:rPr>
              <a:t>the lock</a:t>
            </a:r>
          </a:p>
          <a:p>
            <a:r>
              <a:rPr lang="en-US" dirty="0" smtClean="0"/>
              <a:t>Processors read lock and either wait (if locked) or set lock and go into critical section</a:t>
            </a:r>
          </a:p>
          <a:p>
            <a:pPr lvl="1"/>
            <a:r>
              <a:rPr lang="en-US" b="1" dirty="0" smtClean="0"/>
              <a:t>0</a:t>
            </a:r>
            <a:r>
              <a:rPr lang="en-US" dirty="0" smtClean="0"/>
              <a:t> means lock is free / open / unlocked / lock off</a:t>
            </a:r>
          </a:p>
          <a:p>
            <a:pPr lvl="1"/>
            <a:r>
              <a:rPr lang="en-US" b="1" dirty="0" smtClean="0"/>
              <a:t>1</a:t>
            </a:r>
            <a:r>
              <a:rPr lang="en-US" dirty="0" smtClean="0"/>
              <a:t> means lock is set / closed / locked / lock 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Lock Synchronization (2/2)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57200" y="1600200"/>
            <a:ext cx="8229600" cy="4937760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latin typeface="+mj-lt"/>
                <a:cs typeface="Courier New"/>
              </a:rPr>
              <a:t>Pseudocode</a:t>
            </a:r>
            <a:r>
              <a:rPr lang="en-US" sz="3200" dirty="0" smtClean="0">
                <a:latin typeface="+mj-lt"/>
                <a:cs typeface="Courier New"/>
              </a:rPr>
              <a:t>:</a:t>
            </a:r>
            <a:endParaRPr lang="en-US" dirty="0" smtClean="0">
              <a:solidFill>
                <a:srgbClr val="FF0000"/>
              </a:solidFill>
              <a:latin typeface="Courier New"/>
              <a:cs typeface="Courier New"/>
            </a:endParaRPr>
          </a:p>
          <a:p>
            <a:pPr>
              <a:spcBef>
                <a:spcPts val="3000"/>
              </a:spcBef>
              <a:buNone/>
            </a:pPr>
            <a:r>
              <a:rPr lang="en-US" dirty="0" smtClean="0">
                <a:solidFill>
                  <a:srgbClr val="FF0000"/>
                </a:solidFill>
                <a:latin typeface="Courier New"/>
                <a:cs typeface="Courier New"/>
              </a:rPr>
              <a:t>		Check lock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Courier New"/>
                <a:cs typeface="Courier New"/>
              </a:rPr>
              <a:t>		Set the lock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		Critical section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		(e.g. change shared variables)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Courier New"/>
                <a:cs typeface="Courier New"/>
              </a:rPr>
              <a:t>		Unset the lock</a:t>
            </a:r>
            <a:endParaRPr lang="en-US" dirty="0">
              <a:solidFill>
                <a:srgbClr val="FF0000"/>
              </a:solidFill>
              <a:latin typeface="Courier New"/>
              <a:cs typeface="Courier New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8</a:t>
            </a:fld>
            <a:endParaRPr lang="en-US" dirty="0"/>
          </a:p>
        </p:txBody>
      </p:sp>
      <p:grpSp>
        <p:nvGrpSpPr>
          <p:cNvPr id="3" name="Group 9"/>
          <p:cNvGrpSpPr/>
          <p:nvPr/>
        </p:nvGrpSpPr>
        <p:grpSpPr>
          <a:xfrm>
            <a:off x="3474720" y="2194560"/>
            <a:ext cx="2865932" cy="731520"/>
            <a:chOff x="3474720" y="2194560"/>
            <a:chExt cx="2865932" cy="731520"/>
          </a:xfrm>
        </p:grpSpPr>
        <p:sp>
          <p:nvSpPr>
            <p:cNvPr id="8" name="Arc 7"/>
            <p:cNvSpPr/>
            <p:nvPr/>
          </p:nvSpPr>
          <p:spPr>
            <a:xfrm flipH="1">
              <a:off x="3474720" y="2468880"/>
              <a:ext cx="457200" cy="457200"/>
            </a:xfrm>
            <a:prstGeom prst="arc">
              <a:avLst>
                <a:gd name="adj1" fmla="val 3154432"/>
                <a:gd name="adj2" fmla="val 19261652"/>
              </a:avLst>
            </a:prstGeom>
            <a:ln w="254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840480" y="2194560"/>
              <a:ext cx="2500172" cy="6906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2400" dirty="0" smtClean="0"/>
                <a:t>Can loop/idle here</a:t>
              </a:r>
              <a:br>
                <a:rPr lang="en-US" sz="2400" dirty="0" smtClean="0"/>
              </a:br>
              <a:r>
                <a:rPr lang="en-US" sz="2400" dirty="0" smtClean="0"/>
                <a:t>  if locked</a:t>
              </a:r>
              <a:endParaRPr lang="en-US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Possible Lock Implementation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/>
          <a:lstStyle/>
          <a:p>
            <a:r>
              <a:rPr lang="en-US" dirty="0" smtClean="0"/>
              <a:t>Lock (a.k.a. busy wait)</a:t>
            </a:r>
          </a:p>
          <a:p>
            <a:pPr lvl="1">
              <a:buNone/>
              <a:tabLst>
                <a:tab pos="2116138" algn="l"/>
                <a:tab pos="5435600" algn="l"/>
              </a:tabLst>
            </a:pPr>
            <a:r>
              <a:rPr lang="en-US" sz="2000" dirty="0" err="1" smtClean="0">
                <a:latin typeface="Courier New"/>
              </a:rPr>
              <a:t>Get_lock</a:t>
            </a:r>
            <a:r>
              <a:rPr lang="en-US" sz="2000" dirty="0" smtClean="0">
                <a:latin typeface="Courier New"/>
              </a:rPr>
              <a:t>:                  # $s0 -&gt; </a:t>
            </a:r>
            <a:r>
              <a:rPr lang="en-US" sz="2000" dirty="0" err="1" smtClean="0">
                <a:latin typeface="Courier New"/>
              </a:rPr>
              <a:t>addr</a:t>
            </a:r>
            <a:r>
              <a:rPr lang="en-US" sz="2000" dirty="0" smtClean="0">
                <a:latin typeface="Courier New"/>
              </a:rPr>
              <a:t> of lock</a:t>
            </a:r>
          </a:p>
          <a:p>
            <a:pPr lvl="1">
              <a:buNone/>
              <a:tabLst>
                <a:tab pos="2116138" algn="l"/>
                <a:tab pos="5435600" algn="l"/>
              </a:tabLst>
            </a:pPr>
            <a:r>
              <a:rPr lang="en-US" sz="2000" dirty="0" smtClean="0">
                <a:latin typeface="Courier New"/>
              </a:rPr>
              <a:t>       </a:t>
            </a:r>
            <a:r>
              <a:rPr lang="en-US" sz="2000" dirty="0" err="1" smtClean="0">
                <a:latin typeface="Courier New"/>
              </a:rPr>
              <a:t>addiu</a:t>
            </a:r>
            <a:r>
              <a:rPr lang="en-US" sz="2000" dirty="0" smtClean="0">
                <a:latin typeface="Courier New"/>
              </a:rPr>
              <a:t> $t1,$zero,1   # t1 = Locked value </a:t>
            </a:r>
          </a:p>
          <a:p>
            <a:pPr lvl="1">
              <a:buNone/>
              <a:tabLst>
                <a:tab pos="2116138" algn="l"/>
                <a:tab pos="5435600" algn="l"/>
              </a:tabLst>
            </a:pPr>
            <a:r>
              <a:rPr lang="en-US" sz="2000" dirty="0" smtClean="0">
                <a:latin typeface="Courier New"/>
              </a:rPr>
              <a:t>Loop:  </a:t>
            </a:r>
            <a:r>
              <a:rPr lang="en-US" sz="2000" dirty="0" err="1" smtClean="0">
                <a:latin typeface="Courier New"/>
              </a:rPr>
              <a:t>lw</a:t>
            </a:r>
            <a:r>
              <a:rPr lang="en-US" sz="2000" dirty="0" smtClean="0">
                <a:latin typeface="Courier New"/>
              </a:rPr>
              <a:t> $t0,0($s0)    </a:t>
            </a:r>
            <a:r>
              <a:rPr lang="en-US" sz="2000" dirty="0">
                <a:latin typeface="Courier New"/>
              </a:rPr>
              <a:t> </a:t>
            </a:r>
            <a:r>
              <a:rPr lang="en-US" sz="2000" dirty="0" smtClean="0">
                <a:latin typeface="Courier New"/>
              </a:rPr>
              <a:t>  # load lock</a:t>
            </a:r>
          </a:p>
          <a:p>
            <a:pPr lvl="1">
              <a:buNone/>
              <a:tabLst>
                <a:tab pos="2116138" algn="l"/>
                <a:tab pos="5435600" algn="l"/>
              </a:tabLst>
            </a:pPr>
            <a:r>
              <a:rPr lang="en-US" sz="2000" dirty="0" smtClean="0">
                <a:latin typeface="Courier New"/>
              </a:rPr>
              <a:t>       </a:t>
            </a:r>
            <a:r>
              <a:rPr lang="en-US" sz="2000" dirty="0" err="1" smtClean="0">
                <a:latin typeface="Courier New"/>
              </a:rPr>
              <a:t>bne</a:t>
            </a:r>
            <a:r>
              <a:rPr lang="en-US" sz="2000" dirty="0" smtClean="0">
                <a:latin typeface="Courier New"/>
              </a:rPr>
              <a:t> $t0,$zero,Loop  # loop if locked</a:t>
            </a:r>
          </a:p>
          <a:p>
            <a:pPr lvl="1">
              <a:buNone/>
              <a:tabLst>
                <a:tab pos="2116138" algn="l"/>
                <a:tab pos="5435600" algn="l"/>
              </a:tabLst>
            </a:pPr>
            <a:r>
              <a:rPr lang="en-US" sz="2000" dirty="0" smtClean="0">
                <a:latin typeface="Courier New"/>
              </a:rPr>
              <a:t>Lock:  </a:t>
            </a:r>
            <a:r>
              <a:rPr lang="en-US" sz="2000" dirty="0" err="1" smtClean="0">
                <a:latin typeface="Courier New"/>
              </a:rPr>
              <a:t>sw</a:t>
            </a:r>
            <a:r>
              <a:rPr lang="en-US" sz="2000" dirty="0" smtClean="0">
                <a:latin typeface="Courier New"/>
              </a:rPr>
              <a:t> $t1,0($s0)       # Unlocked, so lock</a:t>
            </a:r>
            <a:endParaRPr lang="en-US" dirty="0" smtClean="0"/>
          </a:p>
          <a:p>
            <a:pPr>
              <a:spcBef>
                <a:spcPts val="1800"/>
              </a:spcBef>
            </a:pPr>
            <a:r>
              <a:rPr lang="en-US" dirty="0" smtClean="0"/>
              <a:t>Unlock</a:t>
            </a:r>
          </a:p>
          <a:p>
            <a:pPr lvl="1">
              <a:buNone/>
            </a:pPr>
            <a:r>
              <a:rPr lang="en-US" sz="2000" dirty="0" smtClean="0">
                <a:latin typeface="Courier New"/>
                <a:cs typeface="Courier New"/>
              </a:rPr>
              <a:t>Unlock:</a:t>
            </a:r>
          </a:p>
          <a:p>
            <a:pPr>
              <a:buNone/>
            </a:pPr>
            <a:r>
              <a:rPr lang="en-US" sz="2000" dirty="0" smtClean="0">
                <a:latin typeface="Courier New"/>
                <a:cs typeface="Courier New"/>
              </a:rPr>
              <a:t>		    </a:t>
            </a:r>
            <a:r>
              <a:rPr lang="en-US" sz="2000" dirty="0" err="1" smtClean="0">
                <a:latin typeface="Courier New"/>
                <a:cs typeface="Courier New"/>
              </a:rPr>
              <a:t>sw</a:t>
            </a:r>
            <a:r>
              <a:rPr lang="en-US" sz="2000" dirty="0" smtClean="0">
                <a:latin typeface="Courier New"/>
                <a:cs typeface="Courier New"/>
              </a:rPr>
              <a:t> $zero,0($s0)</a:t>
            </a:r>
          </a:p>
          <a:p>
            <a:pPr>
              <a:spcBef>
                <a:spcPts val="2400"/>
              </a:spcBef>
            </a:pPr>
            <a:r>
              <a:rPr lang="en-US" dirty="0" smtClean="0">
                <a:latin typeface="+mj-lt"/>
                <a:cs typeface="Courier New"/>
              </a:rPr>
              <a:t>Any problems with this?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37730</TotalTime>
  <Words>3693</Words>
  <Application>Microsoft Macintosh PowerPoint</Application>
  <PresentationFormat>On-screen Show (4:3)</PresentationFormat>
  <Paragraphs>507</Paragraphs>
  <Slides>47</Slides>
  <Notes>12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9" baseType="lpstr">
      <vt:lpstr>Office Theme</vt:lpstr>
      <vt:lpstr>Image</vt:lpstr>
      <vt:lpstr>Slide 1</vt:lpstr>
      <vt:lpstr>Review of Last Lecture</vt:lpstr>
      <vt:lpstr>Great Idea #4: Parallelism</vt:lpstr>
      <vt:lpstr>Agenda</vt:lpstr>
      <vt:lpstr>Data Races and Synchronization</vt:lpstr>
      <vt:lpstr>Analogy: Buying Milk</vt:lpstr>
      <vt:lpstr>Lock Synchronization (1/2)</vt:lpstr>
      <vt:lpstr>Lock Synchronization (2/2)</vt:lpstr>
      <vt:lpstr>Possible Lock Implementation</vt:lpstr>
      <vt:lpstr>Possible Lock Problem</vt:lpstr>
      <vt:lpstr>Hardware Synchronization</vt:lpstr>
      <vt:lpstr>Synchronization in MIPS </vt:lpstr>
      <vt:lpstr>Synchronization in MIPS Example</vt:lpstr>
      <vt:lpstr>Test-and-Set</vt:lpstr>
      <vt:lpstr>Test-and-Set in MIPS </vt:lpstr>
      <vt:lpstr>Slide 16</vt:lpstr>
      <vt:lpstr>Agenda</vt:lpstr>
      <vt:lpstr>Administrivia</vt:lpstr>
      <vt:lpstr>Agenda</vt:lpstr>
      <vt:lpstr>What is OpenMP?</vt:lpstr>
      <vt:lpstr>OpenMP Specification</vt:lpstr>
      <vt:lpstr>Shared Memory Model with Explicit Thread-based Parallelism</vt:lpstr>
      <vt:lpstr>OpenMP in CS61C</vt:lpstr>
      <vt:lpstr>OpenMP Programming Model</vt:lpstr>
      <vt:lpstr>OpenMP Extends C with Pragmas </vt:lpstr>
      <vt:lpstr>parallel Pragma and Scope</vt:lpstr>
      <vt:lpstr>Thread Creation</vt:lpstr>
      <vt:lpstr>OMP_NUM_THREADS</vt:lpstr>
      <vt:lpstr>Parallel Hello World</vt:lpstr>
      <vt:lpstr>Agenda</vt:lpstr>
      <vt:lpstr>OpenMP Directives (Work-Sharing)</vt:lpstr>
      <vt:lpstr>Parallel Statement Shorthand</vt:lpstr>
      <vt:lpstr>Building Block: for loop</vt:lpstr>
      <vt:lpstr>Parallel for pragma</vt:lpstr>
      <vt:lpstr>OpenMP Timing</vt:lpstr>
      <vt:lpstr>Matrix Multiply in OpenMP</vt:lpstr>
      <vt:lpstr>Notes on Matrix Multiply Example</vt:lpstr>
      <vt:lpstr>OpenMP Directives (Synchronization)</vt:lpstr>
      <vt:lpstr>OpenMP Reduction</vt:lpstr>
      <vt:lpstr>Summary</vt:lpstr>
      <vt:lpstr>Slide 41</vt:lpstr>
      <vt:lpstr>Agenda</vt:lpstr>
      <vt:lpstr>OpenMP Pitfall #1: Data Dependencies</vt:lpstr>
      <vt:lpstr>Open MP Pitfall #2: Sharing Issues</vt:lpstr>
      <vt:lpstr>OpenMP Pitfall #3: Updating Shared Variables Simultaneously</vt:lpstr>
      <vt:lpstr>OpenMP Pitfall #4: Parallel Overhead</vt:lpstr>
      <vt:lpstr>OpenMP Pitfall #4: Parallel Overhead</vt:lpstr>
    </vt:vector>
  </TitlesOfParts>
  <Company>UC Berkeley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61C: Great Ideas in Computer Architecture (Machine Structures)</dc:title>
  <dc:creator>Randy Katz</dc:creator>
  <cp:lastModifiedBy>Dan Garcia</cp:lastModifiedBy>
  <cp:revision>392</cp:revision>
  <cp:lastPrinted>2014-03-13T22:27:51Z</cp:lastPrinted>
  <dcterms:created xsi:type="dcterms:W3CDTF">2014-03-13T22:12:41Z</dcterms:created>
  <dcterms:modified xsi:type="dcterms:W3CDTF">2014-03-13T22:27:52Z</dcterms:modified>
</cp:coreProperties>
</file>