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handoutMasterIdLst>
    <p:handoutMasterId r:id="rId27"/>
  </p:handoutMasterIdLst>
  <p:sldIdLst>
    <p:sldId id="524" r:id="rId2"/>
    <p:sldId id="429" r:id="rId3"/>
    <p:sldId id="424" r:id="rId4"/>
    <p:sldId id="525" r:id="rId5"/>
    <p:sldId id="526" r:id="rId6"/>
    <p:sldId id="449" r:id="rId7"/>
    <p:sldId id="450" r:id="rId8"/>
    <p:sldId id="426" r:id="rId9"/>
    <p:sldId id="427" r:id="rId10"/>
    <p:sldId id="512" r:id="rId11"/>
    <p:sldId id="515" r:id="rId12"/>
    <p:sldId id="513" r:id="rId13"/>
    <p:sldId id="501" r:id="rId14"/>
    <p:sldId id="435" r:id="rId15"/>
    <p:sldId id="440" r:id="rId16"/>
    <p:sldId id="438" r:id="rId17"/>
    <p:sldId id="441" r:id="rId18"/>
    <p:sldId id="448" r:id="rId19"/>
    <p:sldId id="516" r:id="rId20"/>
    <p:sldId id="458" r:id="rId21"/>
    <p:sldId id="514" r:id="rId22"/>
    <p:sldId id="482" r:id="rId23"/>
    <p:sldId id="517" r:id="rId24"/>
    <p:sldId id="51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24975" autoAdjust="0"/>
    <p:restoredTop sz="88131" autoAdjust="0"/>
  </p:normalViewPr>
  <p:slideViewPr>
    <p:cSldViewPr snapToGrid="0">
      <p:cViewPr varScale="1">
        <p:scale>
          <a:sx n="122" d="100"/>
          <a:sy n="122" d="100"/>
        </p:scale>
        <p:origin x="-49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2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3/11/14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2069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3/11/14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3159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en.wikipedia.org/wiki/Cache_lin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en.wikipedia.org/wiki/Cache_lin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22" name="Rectangle 2"/>
          <p:cNvSpPr>
            <a:spLocks noGrp="1" noChangeArrowheads="1"/>
          </p:cNvSpPr>
          <p:nvPr>
            <p:ph type="body" idx="1"/>
          </p:nvPr>
        </p:nvSpPr>
        <p:spPr>
          <a:xfrm>
            <a:off x="516434" y="4345217"/>
            <a:ext cx="5909964" cy="4110871"/>
          </a:xfrm>
          <a:ln>
            <a:noFill/>
          </a:ln>
        </p:spPr>
        <p:txBody>
          <a:bodyPr lIns="92000" tIns="45192" rIns="92000" bIns="45192"/>
          <a:lstStyle/>
          <a:p>
            <a:r>
              <a:rPr lang="en-US" dirty="0" smtClean="0"/>
              <a:t>Power has become the overriding issue for both data centers and microprocessors.  Power efficiency has joined scalable performance</a:t>
            </a:r>
            <a:r>
              <a:rPr lang="en-US" baseline="0" dirty="0" smtClean="0"/>
              <a:t> making the case for multiprocessors.  Multiprocessors also improve availability.</a:t>
            </a:r>
            <a:endParaRPr lang="en-US" dirty="0"/>
          </a:p>
        </p:txBody>
      </p:sp>
      <p:sp>
        <p:nvSpPr>
          <p:cNvPr id="1873923" name="Rectangle 3"/>
          <p:cNvSpPr>
            <a:spLocks noGrp="1" noRot="1" noChangeAspect="1" noChangeArrowheads="1" noTextEdit="1"/>
          </p:cNvSpPr>
          <p:nvPr>
            <p:ph type="sldImg"/>
          </p:nvPr>
        </p:nvSpPr>
        <p:spPr>
          <a:xfrm>
            <a:off x="1158875" y="585788"/>
            <a:ext cx="4559300" cy="3419475"/>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884615" y="8685214"/>
            <a:ext cx="2971800" cy="4572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30" tIns="45715" rIns="91430" bIns="45715"/>
          <a:lstStyle>
            <a:lvl1pPr>
              <a:defRPr sz="2800" b="1">
                <a:solidFill>
                  <a:schemeClr val="tx1"/>
                </a:solidFill>
                <a:latin typeface="Times" charset="0"/>
                <a:ea typeface="ＭＳ Ｐゴシック" charset="0"/>
                <a:cs typeface="ＭＳ Ｐゴシック" charset="0"/>
              </a:defRPr>
            </a:lvl1pPr>
            <a:lvl2pPr marL="37927243" indent="-37470096">
              <a:defRPr sz="2800" b="1">
                <a:solidFill>
                  <a:schemeClr val="tx1"/>
                </a:solidFill>
                <a:latin typeface="Times" charset="0"/>
                <a:ea typeface="ＭＳ Ｐゴシック" charset="0"/>
              </a:defRPr>
            </a:lvl2pPr>
            <a:lvl3pPr>
              <a:defRPr sz="2800" b="1">
                <a:solidFill>
                  <a:schemeClr val="tx1"/>
                </a:solidFill>
                <a:latin typeface="Times" charset="0"/>
                <a:ea typeface="ＭＳ Ｐゴシック" charset="0"/>
              </a:defRPr>
            </a:lvl3pPr>
            <a:lvl4pPr>
              <a:defRPr sz="2800" b="1">
                <a:solidFill>
                  <a:schemeClr val="tx1"/>
                </a:solidFill>
                <a:latin typeface="Times" charset="0"/>
                <a:ea typeface="ＭＳ Ｐゴシック" charset="0"/>
              </a:defRPr>
            </a:lvl4pPr>
            <a:lvl5pPr>
              <a:defRPr sz="2800" b="1">
                <a:solidFill>
                  <a:schemeClr val="tx1"/>
                </a:solidFill>
                <a:latin typeface="Times" charset="0"/>
                <a:ea typeface="ＭＳ Ｐゴシック" charset="0"/>
              </a:defRPr>
            </a:lvl5pPr>
            <a:lvl6pPr marL="457146" eaLnBrk="0" fontAlgn="base" hangingPunct="0">
              <a:spcBef>
                <a:spcPct val="0"/>
              </a:spcBef>
              <a:spcAft>
                <a:spcPct val="0"/>
              </a:spcAft>
              <a:defRPr sz="2800" b="1">
                <a:solidFill>
                  <a:schemeClr val="tx1"/>
                </a:solidFill>
                <a:latin typeface="Times" charset="0"/>
                <a:ea typeface="ＭＳ Ｐゴシック" charset="0"/>
              </a:defRPr>
            </a:lvl6pPr>
            <a:lvl7pPr marL="914292" eaLnBrk="0" fontAlgn="base" hangingPunct="0">
              <a:spcBef>
                <a:spcPct val="0"/>
              </a:spcBef>
              <a:spcAft>
                <a:spcPct val="0"/>
              </a:spcAft>
              <a:defRPr sz="2800" b="1">
                <a:solidFill>
                  <a:schemeClr val="tx1"/>
                </a:solidFill>
                <a:latin typeface="Times" charset="0"/>
                <a:ea typeface="ＭＳ Ｐゴシック" charset="0"/>
              </a:defRPr>
            </a:lvl7pPr>
            <a:lvl8pPr marL="1371438" eaLnBrk="0" fontAlgn="base" hangingPunct="0">
              <a:spcBef>
                <a:spcPct val="0"/>
              </a:spcBef>
              <a:spcAft>
                <a:spcPct val="0"/>
              </a:spcAft>
              <a:defRPr sz="2800" b="1">
                <a:solidFill>
                  <a:schemeClr val="tx1"/>
                </a:solidFill>
                <a:latin typeface="Times" charset="0"/>
                <a:ea typeface="ＭＳ Ｐゴシック" charset="0"/>
              </a:defRPr>
            </a:lvl8pPr>
            <a:lvl9pPr marL="1828584" eaLnBrk="0" fontAlgn="base" hangingPunct="0">
              <a:spcBef>
                <a:spcPct val="0"/>
              </a:spcBef>
              <a:spcAft>
                <a:spcPct val="0"/>
              </a:spcAft>
              <a:defRPr sz="2800" b="1">
                <a:solidFill>
                  <a:schemeClr val="tx1"/>
                </a:solidFill>
                <a:latin typeface="Times" charset="0"/>
                <a:ea typeface="ＭＳ Ｐゴシック" charset="0"/>
              </a:defRPr>
            </a:lvl9pPr>
          </a:lstStyle>
          <a:p>
            <a:fld id="{C1170D10-332C-134B-84B1-B22FF09061DC}" type="slidenum">
              <a:rPr lang="en-US" sz="1200" b="0"/>
              <a:pPr/>
              <a:t>4</a:t>
            </a:fld>
            <a:endParaRPr lang="en-US" sz="1200" b="0"/>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dirty="0"/>
              <a:t>Morgan Kaufmann Publishers</a:t>
            </a:r>
          </a:p>
        </p:txBody>
      </p:sp>
      <p:sp>
        <p:nvSpPr>
          <p:cNvPr id="5" name="Rectangle 3"/>
          <p:cNvSpPr>
            <a:spLocks noGrp="1" noChangeArrowheads="1"/>
          </p:cNvSpPr>
          <p:nvPr>
            <p:ph type="dt" idx="1"/>
          </p:nvPr>
        </p:nvSpPr>
        <p:spPr>
          <a:ln/>
        </p:spPr>
        <p:txBody>
          <a:bodyPr/>
          <a:lstStyle/>
          <a:p>
            <a:fld id="{EC322388-9E9F-A242-ACD3-693689A848B2}" type="datetime3">
              <a:rPr lang="en-AU"/>
              <a:pPr/>
              <a:t>March 11, 14</a:t>
            </a:fld>
            <a:endParaRPr lang="en-AU" dirty="0"/>
          </a:p>
        </p:txBody>
      </p:sp>
      <p:sp>
        <p:nvSpPr>
          <p:cNvPr id="7" name="Rectangle 7"/>
          <p:cNvSpPr>
            <a:spLocks noGrp="1" noChangeArrowheads="1"/>
          </p:cNvSpPr>
          <p:nvPr>
            <p:ph type="sldNum" sz="quarter" idx="5"/>
          </p:nvPr>
        </p:nvSpPr>
        <p:spPr>
          <a:ln/>
        </p:spPr>
        <p:txBody>
          <a:bodyPr/>
          <a:lstStyle/>
          <a:p>
            <a:fld id="{5D20C3A5-21A9-7F47-828C-B615AADE4374}" type="slidenum">
              <a:rPr lang="en-AU"/>
              <a:pPr/>
              <a:t>6</a:t>
            </a:fld>
            <a:endParaRPr lang="en-AU" dirty="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dirty="0"/>
              <a:t>Morgan Kaufmann Publishers</a:t>
            </a:r>
          </a:p>
        </p:txBody>
      </p:sp>
      <p:sp>
        <p:nvSpPr>
          <p:cNvPr id="5" name="Rectangle 3"/>
          <p:cNvSpPr>
            <a:spLocks noGrp="1" noChangeArrowheads="1"/>
          </p:cNvSpPr>
          <p:nvPr>
            <p:ph type="dt" idx="1"/>
          </p:nvPr>
        </p:nvSpPr>
        <p:spPr>
          <a:ln/>
        </p:spPr>
        <p:txBody>
          <a:bodyPr/>
          <a:lstStyle/>
          <a:p>
            <a:fld id="{5BD731A7-0362-CE44-872F-CEF317F2115D}" type="datetime3">
              <a:rPr lang="en-AU"/>
              <a:pPr/>
              <a:t>March 11, 14</a:t>
            </a:fld>
            <a:endParaRPr lang="en-AU" dirty="0"/>
          </a:p>
        </p:txBody>
      </p:sp>
      <p:sp>
        <p:nvSpPr>
          <p:cNvPr id="7" name="Rectangle 7"/>
          <p:cNvSpPr>
            <a:spLocks noGrp="1" noChangeArrowheads="1"/>
          </p:cNvSpPr>
          <p:nvPr>
            <p:ph type="sldNum" sz="quarter" idx="5"/>
          </p:nvPr>
        </p:nvSpPr>
        <p:spPr>
          <a:ln/>
        </p:spPr>
        <p:txBody>
          <a:bodyPr/>
          <a:lstStyle/>
          <a:p>
            <a:fld id="{A2FEAD7D-1BA4-5A46-937F-1EE7978BCC49}" type="slidenum">
              <a:rPr lang="en-AU"/>
              <a:pPr/>
              <a:t>7</a:t>
            </a:fld>
            <a:endParaRPr lang="en-AU" dirty="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9522" name="Rectangle 2"/>
          <p:cNvSpPr>
            <a:spLocks noGrp="1" noRot="1" noChangeAspect="1" noChangeArrowheads="1" noTextEdit="1"/>
          </p:cNvSpPr>
          <p:nvPr>
            <p:ph type="sldImg"/>
          </p:nvPr>
        </p:nvSpPr>
        <p:spPr/>
      </p:sp>
      <p:sp>
        <p:nvSpPr>
          <p:cNvPr id="1899523" name="Rectangle 3"/>
          <p:cNvSpPr>
            <a:spLocks noGrp="1" noChangeArrowheads="1"/>
          </p:cNvSpPr>
          <p:nvPr>
            <p:ph type="body" idx="1"/>
          </p:nvPr>
        </p:nvSpPr>
        <p:spPr>
          <a:ln/>
        </p:spPr>
        <p:txBody>
          <a:bodyPr/>
          <a:lstStyle/>
          <a:p>
            <a:r>
              <a:rPr lang="en-US" dirty="0"/>
              <a:t>For class handout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p:sp>
      <p:sp>
        <p:nvSpPr>
          <p:cNvPr id="1900547" name="Rectangle 3"/>
          <p:cNvSpPr>
            <a:spLocks noGrp="1" noChangeArrowheads="1"/>
          </p:cNvSpPr>
          <p:nvPr>
            <p:ph type="body" idx="1"/>
          </p:nvPr>
        </p:nvSpPr>
        <p:spPr>
          <a:ln/>
        </p:spPr>
        <p:txBody>
          <a:bodyPr/>
          <a:lstStyle/>
          <a:p>
            <a:r>
              <a:rPr lang="en-US" dirty="0"/>
              <a:t>For </a:t>
            </a:r>
            <a:r>
              <a:rPr lang="en-US" dirty="0" smtClean="0"/>
              <a:t>lecture</a:t>
            </a:r>
          </a:p>
          <a:p>
            <a:r>
              <a:rPr lang="en-US" dirty="0" smtClean="0"/>
              <a:t>So load balancing issue at second reduction (when half = 2)</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a:t>
            </a:r>
            <a:r>
              <a:rPr lang="en-US" sz="1200" kern="1200" dirty="0" smtClean="0">
                <a:solidFill>
                  <a:schemeClr val="tx1"/>
                </a:solidFill>
                <a:latin typeface="+mn-lt"/>
                <a:ea typeface="+mn-ea"/>
                <a:cs typeface="+mn-cs"/>
              </a:rPr>
              <a:t>As discussed in AMD64 Architecture Programmer's Manual </a:t>
            </a:r>
            <a:r>
              <a:rPr lang="en-US" sz="1200" kern="1200" dirty="0" err="1" smtClean="0">
                <a:solidFill>
                  <a:schemeClr val="tx1"/>
                </a:solidFill>
                <a:latin typeface="+mn-lt"/>
                <a:ea typeface="+mn-ea"/>
                <a:cs typeface="+mn-cs"/>
              </a:rPr>
              <a:t>Vol</a:t>
            </a:r>
            <a:r>
              <a:rPr lang="en-US" sz="1200" kern="1200" dirty="0" smtClean="0">
                <a:solidFill>
                  <a:schemeClr val="tx1"/>
                </a:solidFill>
                <a:latin typeface="+mn-lt"/>
                <a:ea typeface="+mn-ea"/>
                <a:cs typeface="+mn-cs"/>
              </a:rPr>
              <a:t> 2 'System Programming',[1] each </a:t>
            </a:r>
            <a:r>
              <a:rPr lang="en-US" sz="1200" kern="1200" dirty="0" smtClean="0">
                <a:solidFill>
                  <a:schemeClr val="tx1"/>
                </a:solidFill>
                <a:latin typeface="+mn-lt"/>
                <a:ea typeface="+mn-ea"/>
                <a:cs typeface="+mn-cs"/>
                <a:hlinkClick r:id="rId3"/>
              </a:rPr>
              <a:t>cache line is in one of five states:</a:t>
            </a:r>
          </a:p>
          <a:p>
            <a:r>
              <a:rPr lang="en-US" sz="1200" b="1" kern="1200" dirty="0" smtClean="0">
                <a:solidFill>
                  <a:schemeClr val="tx1"/>
                </a:solidFill>
                <a:latin typeface="+mn-lt"/>
                <a:ea typeface="+mn-ea"/>
                <a:cs typeface="+mn-cs"/>
              </a:rPr>
              <a:t>Modified</a:t>
            </a:r>
          </a:p>
          <a:p>
            <a:r>
              <a:rPr lang="en-US" sz="1200" b="0" kern="1200" dirty="0" smtClean="0">
                <a:solidFill>
                  <a:schemeClr val="tx1"/>
                </a:solidFill>
                <a:latin typeface="+mn-lt"/>
                <a:ea typeface="+mn-ea"/>
                <a:cs typeface="+mn-cs"/>
              </a:rPr>
              <a:t>A cache line in the modified state holds the most recent, correct copy of the data. The copy in main memory is stale (incorrect), and no other processor holds a copy. The cached data may be modified at will. The cache line may be changed to the Exclusive state by writing the modifications back to main memory. Modified cache lines must respond to a snoop request with data.</a:t>
            </a:r>
          </a:p>
          <a:p>
            <a:r>
              <a:rPr lang="pl-PL" sz="1200" b="1" kern="1200" dirty="0" err="1" smtClean="0">
                <a:solidFill>
                  <a:schemeClr val="tx1"/>
                </a:solidFill>
                <a:latin typeface="+mn-lt"/>
                <a:ea typeface="+mn-ea"/>
                <a:cs typeface="+mn-cs"/>
              </a:rPr>
              <a:t>Owned</a:t>
            </a:r>
            <a:endParaRPr lang="pl-P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owned state holds the most recent, correct copy of the data. The owned state is similar to the shared state in that other processors can hold a copy of the most recent, correct data. The copy in main memory can be stale (incorrect). Only one processor can hold the data in the owned state—all other processors must hold the data in the shared state. The cache line may be changed to the Modified state after invalidating all shared copies, or changed to the Shared state by writing the modifications back to main memory. Owned cache lines must respond to a snoop request with data.</a:t>
            </a:r>
          </a:p>
          <a:p>
            <a:r>
              <a:rPr lang="en-US" sz="1200" b="1" kern="1200" dirty="0" smtClean="0">
                <a:solidFill>
                  <a:schemeClr val="tx1"/>
                </a:solidFill>
                <a:latin typeface="+mn-lt"/>
                <a:ea typeface="+mn-ea"/>
                <a:cs typeface="+mn-cs"/>
              </a:rPr>
              <a:t>Exclusive</a:t>
            </a:r>
          </a:p>
          <a:p>
            <a:r>
              <a:rPr lang="en-US" sz="1200" b="0" kern="1200" dirty="0" smtClean="0">
                <a:solidFill>
                  <a:schemeClr val="tx1"/>
                </a:solidFill>
                <a:latin typeface="+mn-lt"/>
                <a:ea typeface="+mn-ea"/>
                <a:cs typeface="+mn-cs"/>
              </a:rPr>
              <a:t>A cache line in the exclusive state holds the most recent, correct copy of the data. The copy in main memory is also the most recent, correct copy of the data. No other processor holds a copy of the data. The cache line may be changed to the Modified state at any time in order to modify the data. It may also be discarded (changed to the Invalid state) at any time. Exclusive cache lines may respond to a snoop request with data.</a:t>
            </a:r>
          </a:p>
          <a:p>
            <a:r>
              <a:rPr lang="en-US" sz="1200" b="1" kern="1200" dirty="0" smtClean="0">
                <a:solidFill>
                  <a:schemeClr val="tx1"/>
                </a:solidFill>
                <a:latin typeface="+mn-lt"/>
                <a:ea typeface="+mn-ea"/>
                <a:cs typeface="+mn-cs"/>
              </a:rPr>
              <a:t>Shared</a:t>
            </a:r>
          </a:p>
          <a:p>
            <a:r>
              <a:rPr lang="en-US" sz="1200" b="0" kern="1200" dirty="0" smtClean="0">
                <a:solidFill>
                  <a:schemeClr val="tx1"/>
                </a:solidFill>
                <a:latin typeface="+mn-lt"/>
                <a:ea typeface="+mn-ea"/>
                <a:cs typeface="+mn-cs"/>
              </a:rPr>
              <a:t>A cache line in the shared state holds the most recent, correct copy of the data. Other processors in the system may hold copies of the data in the shared state, as well. The shared cache line may be dirty with respect to memory (if a copy of the cache line exists in the owned state) or it may be clean (if no copy of the cache line exists in the owned state). The cache line may not be written, but may be changed to the Exclusive state after invalidating all shared copies. It may also be discarded (changed to the Invalid state) at any time. Shared cache lines may not respond to a snoop request with data.</a:t>
            </a:r>
          </a:p>
          <a:p>
            <a:r>
              <a:rPr lang="es-ES_tradnl" sz="1200" b="1" kern="1200" dirty="0" err="1" smtClean="0">
                <a:solidFill>
                  <a:schemeClr val="tx1"/>
                </a:solidFill>
                <a:latin typeface="+mn-lt"/>
                <a:ea typeface="+mn-ea"/>
                <a:cs typeface="+mn-cs"/>
              </a:rPr>
              <a:t>Invalid</a:t>
            </a:r>
            <a:endParaRPr lang="es-ES_tradn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invalid state does not hold a valid copy of the data. Valid copies of the data might be either in main memory or another processor cache.</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337418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a:t>
            </a:r>
            <a:r>
              <a:rPr lang="en-US" sz="1200" kern="1200" dirty="0" smtClean="0">
                <a:solidFill>
                  <a:schemeClr val="tx1"/>
                </a:solidFill>
                <a:latin typeface="+mn-lt"/>
                <a:ea typeface="+mn-ea"/>
                <a:cs typeface="+mn-cs"/>
              </a:rPr>
              <a:t>As discussed in AMD64 Architecture Programmer's Manual </a:t>
            </a:r>
            <a:r>
              <a:rPr lang="en-US" sz="1200" kern="1200" dirty="0" err="1" smtClean="0">
                <a:solidFill>
                  <a:schemeClr val="tx1"/>
                </a:solidFill>
                <a:latin typeface="+mn-lt"/>
                <a:ea typeface="+mn-ea"/>
                <a:cs typeface="+mn-cs"/>
              </a:rPr>
              <a:t>Vol</a:t>
            </a:r>
            <a:r>
              <a:rPr lang="en-US" sz="1200" kern="1200" dirty="0" smtClean="0">
                <a:solidFill>
                  <a:schemeClr val="tx1"/>
                </a:solidFill>
                <a:latin typeface="+mn-lt"/>
                <a:ea typeface="+mn-ea"/>
                <a:cs typeface="+mn-cs"/>
              </a:rPr>
              <a:t> 2 'System Programming',[1] each </a:t>
            </a:r>
            <a:r>
              <a:rPr lang="en-US" sz="1200" kern="1200" dirty="0" smtClean="0">
                <a:solidFill>
                  <a:schemeClr val="tx1"/>
                </a:solidFill>
                <a:latin typeface="+mn-lt"/>
                <a:ea typeface="+mn-ea"/>
                <a:cs typeface="+mn-cs"/>
                <a:hlinkClick r:id="rId3"/>
              </a:rPr>
              <a:t>cache line is in one of five states:</a:t>
            </a:r>
          </a:p>
          <a:p>
            <a:r>
              <a:rPr lang="en-US" sz="1200" b="1" kern="1200" dirty="0" smtClean="0">
                <a:solidFill>
                  <a:schemeClr val="tx1"/>
                </a:solidFill>
                <a:latin typeface="+mn-lt"/>
                <a:ea typeface="+mn-ea"/>
                <a:cs typeface="+mn-cs"/>
              </a:rPr>
              <a:t>Modified</a:t>
            </a:r>
          </a:p>
          <a:p>
            <a:r>
              <a:rPr lang="en-US" sz="1200" b="0" kern="1200" dirty="0" smtClean="0">
                <a:solidFill>
                  <a:schemeClr val="tx1"/>
                </a:solidFill>
                <a:latin typeface="+mn-lt"/>
                <a:ea typeface="+mn-ea"/>
                <a:cs typeface="+mn-cs"/>
              </a:rPr>
              <a:t>A cache line in the modified state holds the most recent, correct copy of the data. The copy in main memory is stale (incorrect), and no other processor holds a copy. The cached data may be modified at will. The cache line may be changed to the Exclusive state by writing the modifications back to main memory. Modified cache lines must respond to a snoop request with data.</a:t>
            </a:r>
          </a:p>
          <a:p>
            <a:r>
              <a:rPr lang="pl-PL" sz="1200" b="1" kern="1200" dirty="0" err="1" smtClean="0">
                <a:solidFill>
                  <a:schemeClr val="tx1"/>
                </a:solidFill>
                <a:latin typeface="+mn-lt"/>
                <a:ea typeface="+mn-ea"/>
                <a:cs typeface="+mn-cs"/>
              </a:rPr>
              <a:t>Owned</a:t>
            </a:r>
            <a:endParaRPr lang="pl-P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owned state holds the most recent, correct copy of the data. The owned state is similar to the shared state in that other processors can hold a copy of the most recent, correct data. The copy in main memory can be stale (incorrect). Only one processor can hold the data in the owned state—all other processors must hold the data in the shared state. The cache line may be changed to the Modified state after invalidating all shared copies, or changed to the Shared state by writing the modifications back to main memory. Owned cache lines must respond to a snoop request with data.</a:t>
            </a:r>
          </a:p>
          <a:p>
            <a:r>
              <a:rPr lang="en-US" sz="1200" b="1" kern="1200" dirty="0" smtClean="0">
                <a:solidFill>
                  <a:schemeClr val="tx1"/>
                </a:solidFill>
                <a:latin typeface="+mn-lt"/>
                <a:ea typeface="+mn-ea"/>
                <a:cs typeface="+mn-cs"/>
              </a:rPr>
              <a:t>Exclusive</a:t>
            </a:r>
          </a:p>
          <a:p>
            <a:r>
              <a:rPr lang="en-US" sz="1200" b="0" kern="1200" dirty="0" smtClean="0">
                <a:solidFill>
                  <a:schemeClr val="tx1"/>
                </a:solidFill>
                <a:latin typeface="+mn-lt"/>
                <a:ea typeface="+mn-ea"/>
                <a:cs typeface="+mn-cs"/>
              </a:rPr>
              <a:t>A cache line in the exclusive state holds the most recent, correct copy of the data. The copy in main memory is also the most recent, correct copy of the data. No other processor holds a copy of the data. The cache line may be changed to the Modified state at any time in order to modify the data. It may also be discarded (changed to the Invalid state) at any time. Exclusive cache lines may respond to a snoop request with data.</a:t>
            </a:r>
          </a:p>
          <a:p>
            <a:r>
              <a:rPr lang="en-US" sz="1200" b="1" kern="1200" dirty="0" smtClean="0">
                <a:solidFill>
                  <a:schemeClr val="tx1"/>
                </a:solidFill>
                <a:latin typeface="+mn-lt"/>
                <a:ea typeface="+mn-ea"/>
                <a:cs typeface="+mn-cs"/>
              </a:rPr>
              <a:t>Shared</a:t>
            </a:r>
          </a:p>
          <a:p>
            <a:r>
              <a:rPr lang="en-US" sz="1200" b="0" kern="1200" dirty="0" smtClean="0">
                <a:solidFill>
                  <a:schemeClr val="tx1"/>
                </a:solidFill>
                <a:latin typeface="+mn-lt"/>
                <a:ea typeface="+mn-ea"/>
                <a:cs typeface="+mn-cs"/>
              </a:rPr>
              <a:t>A cache line in the shared state holds the most recent, correct copy of the data. Other processors in the system may hold copies of the data in the shared state, as well. The shared cache line may be dirty with respect to memory (if a copy of the cache line exists in the owned state) or it may be clean (if no copy of the cache line exists in the owned state). The cache line may not be written, but may be changed to the Exclusive state after invalidating all shared copies. It may also be discarded (changed to the Invalid state) at any time. Shared cache lines may not respond to a snoop request with data.</a:t>
            </a:r>
          </a:p>
          <a:p>
            <a:r>
              <a:rPr lang="es-ES_tradnl" sz="1200" b="1" kern="1200" dirty="0" err="1" smtClean="0">
                <a:solidFill>
                  <a:schemeClr val="tx1"/>
                </a:solidFill>
                <a:latin typeface="+mn-lt"/>
                <a:ea typeface="+mn-ea"/>
                <a:cs typeface="+mn-cs"/>
              </a:rPr>
              <a:t>Invalid</a:t>
            </a:r>
            <a:endParaRPr lang="es-ES_tradn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invalid state does not hold a valid copy of the data. Valid copies of the data might be either in main memory or another processor cache.</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337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2D99AF-B366-1144-91FD-4401A3EE1ED0}" type="datetime1">
              <a:rPr lang="en-US" smtClean="0"/>
              <a:pPr/>
              <a:t>3/11/14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8B6E85-A093-E24F-B1B0-04E1253FF151}" type="datetime1">
              <a:rPr lang="en-US" smtClean="0"/>
              <a:pPr/>
              <a:t>3/11/14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DBF6426-B246-8C4E-92CC-500DD0F566BA}" type="datetime1">
              <a:rPr lang="en-US" smtClean="0"/>
              <a:pPr/>
              <a:t>3/11/14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73A0B0-B2C1-014F-8C6F-22C337307A6B}" type="datetime1">
              <a:rPr lang="en-US" smtClean="0"/>
              <a:pPr/>
              <a:t>3/11/14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AAC525-A764-FC48-9B7D-C168BF51462B}" type="datetime1">
              <a:rPr lang="en-US" smtClean="0"/>
              <a:pPr/>
              <a:t>3/11/14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BBD7D8-5FC0-1A40-8360-B21409EB2110}" type="datetime1">
              <a:rPr lang="en-US" smtClean="0"/>
              <a:pPr/>
              <a:t>3/11/14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30AB111-AB6E-2F4F-AD7B-DB46CECF049D}" type="datetime1">
              <a:rPr lang="en-US" smtClean="0"/>
              <a:pPr/>
              <a:t>3/11/14</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5625DF-066B-7B48-9734-9B721306943D}" type="datetime1">
              <a:rPr lang="en-US" smtClean="0"/>
              <a:pPr/>
              <a:t>3/11/14</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6656F6D-A8DA-F14D-A779-4C3156191C9D}" type="datetime1">
              <a:rPr lang="en-US" smtClean="0"/>
              <a:pPr/>
              <a:t>3/11/14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60ED0D-64A5-2E4F-BEFD-F2C30B926B91}" type="datetime1">
              <a:rPr lang="en-US" smtClean="0"/>
              <a:pPr/>
              <a:t>3/11/14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CE8041-96F6-F446-B424-EC86F15427FD}" type="datetime1">
              <a:rPr lang="en-US" smtClean="0"/>
              <a:pPr/>
              <a:t>3/11/14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ChangeArrowheads="1"/>
          </p:cNvSpPr>
          <p:nvPr userDrawn="1"/>
        </p:nvSpPr>
        <p:spPr bwMode="auto">
          <a:xfrm>
            <a:off x="914400" y="6654800"/>
            <a:ext cx="4953000" cy="203200"/>
          </a:xfrm>
          <a:prstGeom prst="rect">
            <a:avLst/>
          </a:prstGeom>
          <a:noFill/>
          <a:ln w="12700">
            <a:noFill/>
            <a:miter lim="800000"/>
            <a:headEnd/>
            <a:tailEnd/>
          </a:ln>
          <a:effectLst/>
        </p:spPr>
        <p:txBody>
          <a:bodyPr lIns="63500" tIns="25400" rIns="63500" bIns="25400">
            <a:prstTxWarp prst="textNoShape">
              <a:avLst/>
            </a:prstTxWarp>
            <a:spAutoFit/>
          </a:bodyPr>
          <a:lstStyle/>
          <a:p>
            <a:pPr>
              <a:defRPr/>
            </a:pPr>
            <a:r>
              <a:rPr lang="en-US" sz="1000" b="1">
                <a:solidFill>
                  <a:schemeClr val="tx1"/>
                </a:solidFill>
              </a:rPr>
              <a:t>CS61C </a:t>
            </a:r>
            <a:r>
              <a:rPr lang="en-US" sz="1000" b="1">
                <a:solidFill>
                  <a:srgbClr val="0000FF"/>
                </a:solidFill>
              </a:rPr>
              <a:t>L20 Thread Level Parallelism</a:t>
            </a:r>
            <a:r>
              <a:rPr lang="en-US" sz="1000" b="1" baseline="0">
                <a:solidFill>
                  <a:srgbClr val="0000FF"/>
                </a:solidFill>
              </a:rPr>
              <a:t> II</a:t>
            </a:r>
            <a:r>
              <a:rPr lang="en-US" sz="1000" b="1">
                <a:solidFill>
                  <a:schemeClr val="accent2"/>
                </a:solidFill>
              </a:rPr>
              <a:t> </a:t>
            </a:r>
            <a:r>
              <a:rPr lang="en-US" sz="1000" b="1">
                <a:solidFill>
                  <a:schemeClr val="tx1"/>
                </a:solidFill>
              </a:rPr>
              <a:t>(</a:t>
            </a:r>
            <a:fld id="{B202E75B-9348-BE48-95E6-46E96AF94A3C}" type="slidenum">
              <a:rPr lang="en-US" sz="1000" b="1">
                <a:solidFill>
                  <a:schemeClr val="tx1"/>
                </a:solidFill>
              </a:rPr>
              <a:pPr>
                <a:defRPr/>
              </a:pPr>
              <a:t>‹#›</a:t>
            </a:fld>
            <a:r>
              <a:rPr lang="en-US" sz="1000" b="1">
                <a:solidFill>
                  <a:schemeClr val="tx1"/>
                </a:solidFill>
              </a:rPr>
              <a:t>)</a:t>
            </a:r>
          </a:p>
        </p:txBody>
      </p:sp>
      <p:sp>
        <p:nvSpPr>
          <p:cNvPr id="8" name="Rectangle 11"/>
          <p:cNvSpPr>
            <a:spLocks noChangeArrowheads="1"/>
          </p:cNvSpPr>
          <p:nvPr userDrawn="1"/>
        </p:nvSpPr>
        <p:spPr bwMode="auto">
          <a:xfrm>
            <a:off x="7634385" y="6651625"/>
            <a:ext cx="1542953" cy="205184"/>
          </a:xfrm>
          <a:prstGeom prst="rect">
            <a:avLst/>
          </a:prstGeom>
          <a:noFill/>
          <a:ln w="12700">
            <a:noFill/>
            <a:miter lim="800000"/>
            <a:headEnd/>
            <a:tailEnd/>
          </a:ln>
          <a:effectLst/>
        </p:spPr>
        <p:txBody>
          <a:bodyPr wrap="none" lIns="63500" tIns="25400" rIns="63500" bIns="25400">
            <a:prstTxWarp prst="textNoShape">
              <a:avLst/>
            </a:prstTxWarp>
            <a:spAutoFit/>
          </a:bodyPr>
          <a:lstStyle/>
          <a:p>
            <a:pPr algn="r">
              <a:defRPr/>
            </a:pPr>
            <a:r>
              <a:rPr lang="en-US" sz="1000" b="1">
                <a:solidFill>
                  <a:schemeClr val="tx1"/>
                </a:solidFill>
              </a:rPr>
              <a:t>Garcia, Spring 2014 © UCB</a:t>
            </a:r>
          </a:p>
        </p:txBody>
      </p:sp>
      <p:pic>
        <p:nvPicPr>
          <p:cNvPr id="9" name="Picture 14"/>
          <p:cNvPicPr>
            <a:picLocks noChangeAspect="1" noChangeArrowheads="1"/>
          </p:cNvPicPr>
          <p:nvPr userDrawn="1"/>
        </p:nvPicPr>
        <p:blipFill>
          <a:blip r:embed="rId15"/>
          <a:srcRect/>
          <a:stretch>
            <a:fillRect/>
          </a:stretch>
        </p:blipFill>
        <p:spPr bwMode="auto">
          <a:xfrm>
            <a:off x="63500" y="6169025"/>
            <a:ext cx="850900" cy="6651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Wd8qzqfPfd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gi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gif"/><Relationship Id="rId6" Type="http://schemas.openxmlformats.org/officeDocument/2006/relationships/image" Target="../media/image13.gi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762000" y="2927350"/>
            <a:ext cx="8077200" cy="1153649"/>
          </a:xfrm>
          <a:prstGeom prst="rect">
            <a:avLst/>
          </a:prstGeom>
          <a:solidFill>
            <a:srgbClr val="000550"/>
          </a:solidFill>
          <a:ln w="12700">
            <a:noFill/>
            <a:miter lim="800000"/>
            <a:headEnd/>
            <a:tailEnd/>
          </a:ln>
        </p:spPr>
        <p:txBody>
          <a:bodyPr lIns="63500" tIns="25400" rIns="63500" bIns="25400">
            <a:prstTxWarp prst="textNoShape">
              <a:avLst/>
            </a:prstTxWarp>
            <a:spAutoFit/>
          </a:bodyPr>
          <a:lstStyle/>
          <a:p>
            <a:pPr marL="203200" indent="-203200">
              <a:lnSpc>
                <a:spcPct val="95000"/>
              </a:lnSpc>
              <a:spcBef>
                <a:spcPct val="65000"/>
              </a:spcBef>
              <a:buSzPct val="100000"/>
              <a:buFont typeface="Times" charset="0"/>
              <a:buNone/>
              <a:tabLst>
                <a:tab pos="1660525" algn="l"/>
              </a:tabLst>
            </a:pPr>
            <a:r>
              <a:rPr lang="en-US" sz="2800" b="1">
                <a:solidFill>
                  <a:schemeClr val="bg1"/>
                </a:solidFill>
              </a:rPr>
              <a:t>		</a:t>
            </a:r>
            <a:r>
              <a:rPr lang="en-US" sz="2800" b="1">
                <a:solidFill>
                  <a:schemeClr val="bg1"/>
                </a:solidFill>
                <a:latin typeface="Helvetica"/>
                <a:cs typeface="Helvetica"/>
              </a:rPr>
              <a:t>Senior Lecturer SOE Dan Garcia</a:t>
            </a:r>
          </a:p>
          <a:p>
            <a:pPr marL="203200" indent="-203200">
              <a:lnSpc>
                <a:spcPct val="95000"/>
              </a:lnSpc>
              <a:spcBef>
                <a:spcPct val="65000"/>
              </a:spcBef>
              <a:buSzPct val="100000"/>
              <a:buFont typeface="Times" charset="0"/>
              <a:buNone/>
              <a:tabLst>
                <a:tab pos="1660525" algn="l"/>
              </a:tabLst>
            </a:pPr>
            <a:r>
              <a:rPr lang="en-US" sz="2800" b="1">
                <a:solidFill>
                  <a:schemeClr val="bg1"/>
                </a:solidFill>
              </a:rPr>
              <a:t>		</a:t>
            </a:r>
            <a:r>
              <a:rPr lang="en-US" sz="2800" b="1">
                <a:solidFill>
                  <a:schemeClr val="bg1"/>
                </a:solidFill>
                <a:latin typeface="Courier"/>
              </a:rPr>
              <a:t>www.cs.berkeley.edu/~ddgarcia</a:t>
            </a:r>
          </a:p>
        </p:txBody>
      </p:sp>
      <p:pic>
        <p:nvPicPr>
          <p:cNvPr id="15" name="Picture 5"/>
          <p:cNvPicPr>
            <a:picLocks noChangeAspect="1" noChangeArrowheads="1"/>
          </p:cNvPicPr>
          <p:nvPr/>
        </p:nvPicPr>
        <p:blipFill>
          <a:blip r:embed="rId2"/>
          <a:srcRect/>
          <a:stretch>
            <a:fillRect/>
          </a:stretch>
        </p:blipFill>
        <p:spPr bwMode="auto">
          <a:xfrm>
            <a:off x="247650" y="2057400"/>
            <a:ext cx="2114550" cy="2819400"/>
          </a:xfrm>
          <a:prstGeom prst="rect">
            <a:avLst/>
          </a:prstGeom>
          <a:noFill/>
          <a:ln w="9525">
            <a:noFill/>
            <a:miter lim="800000"/>
            <a:headEnd/>
            <a:tailEnd/>
          </a:ln>
        </p:spPr>
      </p:pic>
      <p:sp>
        <p:nvSpPr>
          <p:cNvPr id="16" name="Rectangle 6"/>
          <p:cNvSpPr>
            <a:spLocks noChangeArrowheads="1"/>
          </p:cNvSpPr>
          <p:nvPr/>
        </p:nvSpPr>
        <p:spPr bwMode="auto">
          <a:xfrm>
            <a:off x="238125" y="2044700"/>
            <a:ext cx="2124075" cy="2832100"/>
          </a:xfrm>
          <a:prstGeom prst="rect">
            <a:avLst/>
          </a:prstGeom>
          <a:noFill/>
          <a:ln w="38100">
            <a:solidFill>
              <a:srgbClr val="000550"/>
            </a:solidFill>
            <a:miter lim="800000"/>
            <a:headEnd/>
            <a:tailEnd/>
          </a:ln>
        </p:spPr>
        <p:txBody>
          <a:bodyPr anchor="ctr">
            <a:prstTxWarp prst="textNoShape">
              <a:avLst/>
            </a:prstTxWarp>
            <a:spAutoFit/>
          </a:bodyPr>
          <a:lstStyle/>
          <a:p>
            <a:endParaRPr lang="en-US"/>
          </a:p>
        </p:txBody>
      </p:sp>
      <p:sp>
        <p:nvSpPr>
          <p:cNvPr id="18" name="Rectangle 4"/>
          <p:cNvSpPr>
            <a:spLocks noChangeArrowheads="1"/>
          </p:cNvSpPr>
          <p:nvPr/>
        </p:nvSpPr>
        <p:spPr bwMode="auto">
          <a:xfrm>
            <a:off x="0" y="-97154"/>
            <a:ext cx="9144000" cy="2207784"/>
          </a:xfrm>
          <a:prstGeom prst="rect">
            <a:avLst/>
          </a:prstGeom>
          <a:noFill/>
          <a:ln w="12700">
            <a:noFill/>
            <a:miter lim="800000"/>
            <a:headEnd/>
            <a:tailEnd/>
          </a:ln>
        </p:spPr>
        <p:txBody>
          <a:bodyPr lIns="63500" tIns="25400" rIns="63500" bIns="25400" anchor="ctr">
            <a:prstTxWarp prst="textNoShape">
              <a:avLst/>
            </a:prstTxWarp>
            <a:spAutoFit/>
          </a:bodyPr>
          <a:lstStyle/>
          <a:p>
            <a:pPr algn="ctr">
              <a:lnSpc>
                <a:spcPct val="77000"/>
              </a:lnSpc>
            </a:pPr>
            <a:r>
              <a:rPr lang="en-US" sz="2800" b="1">
                <a:latin typeface="Courier"/>
              </a:rPr>
              <a:t>inst.eecs.berkeley.edu/~cs61c</a:t>
            </a:r>
            <a:r>
              <a:rPr lang="en-US" sz="3200" b="1"/>
              <a:t> </a:t>
            </a:r>
            <a:r>
              <a:rPr lang="en-US" sz="3200" b="1">
                <a:solidFill>
                  <a:schemeClr val="accent2"/>
                </a:solidFill>
              </a:rPr>
              <a:t/>
            </a:r>
            <a:br>
              <a:rPr lang="en-US" sz="3200" b="1">
                <a:solidFill>
                  <a:schemeClr val="accent2"/>
                </a:solidFill>
              </a:rPr>
            </a:br>
            <a:r>
              <a:rPr lang="en-US" sz="3600" b="1">
                <a:solidFill>
                  <a:srgbClr val="0000FF"/>
                </a:solidFill>
                <a:latin typeface="Helvetica"/>
                <a:cs typeface="Helvetica"/>
              </a:rPr>
              <a:t>CS61C : Machine Structures</a:t>
            </a:r>
            <a:r>
              <a:rPr lang="en-US" sz="3200" b="1">
                <a:solidFill>
                  <a:srgbClr val="0000FF"/>
                </a:solidFill>
                <a:latin typeface="Helvetica"/>
                <a:cs typeface="Helvetica"/>
              </a:rPr>
              <a:t/>
            </a:r>
            <a:br>
              <a:rPr lang="en-US" sz="3200" b="1">
                <a:solidFill>
                  <a:srgbClr val="0000FF"/>
                </a:solidFill>
                <a:latin typeface="Helvetica"/>
                <a:cs typeface="Helvetica"/>
              </a:rPr>
            </a:br>
            <a:r>
              <a:rPr lang="en-US" sz="3200" b="1">
                <a:solidFill>
                  <a:srgbClr val="0000FF"/>
                </a:solidFill>
                <a:latin typeface="Helvetica"/>
                <a:cs typeface="Helvetica"/>
              </a:rPr>
              <a:t/>
            </a:r>
            <a:br>
              <a:rPr lang="en-US" sz="3200" b="1">
                <a:solidFill>
                  <a:srgbClr val="0000FF"/>
                </a:solidFill>
                <a:latin typeface="Helvetica"/>
                <a:cs typeface="Helvetica"/>
              </a:rPr>
            </a:br>
            <a:r>
              <a:rPr lang="en-US" sz="3200" b="1">
                <a:solidFill>
                  <a:srgbClr val="0000FF"/>
                </a:solidFill>
                <a:latin typeface="Helvetica"/>
                <a:cs typeface="Helvetica"/>
              </a:rPr>
              <a:t> </a:t>
            </a:r>
            <a:r>
              <a:rPr lang="en-US" sz="4000" b="1">
                <a:solidFill>
                  <a:srgbClr val="0000FF"/>
                </a:solidFill>
                <a:latin typeface="Helvetica"/>
                <a:cs typeface="Helvetica"/>
              </a:rPr>
              <a:t>Lecture 21</a:t>
            </a:r>
            <a:br>
              <a:rPr lang="en-US" sz="4000" b="1">
                <a:solidFill>
                  <a:srgbClr val="0000FF"/>
                </a:solidFill>
                <a:latin typeface="Helvetica"/>
                <a:cs typeface="Helvetica"/>
              </a:rPr>
            </a:br>
            <a:r>
              <a:rPr lang="en-US" sz="4000" b="1">
                <a:solidFill>
                  <a:srgbClr val="0000FF"/>
                </a:solidFill>
                <a:latin typeface="Helvetica"/>
                <a:cs typeface="Helvetica"/>
              </a:rPr>
              <a:t>Thread Level Parallelism II</a:t>
            </a:r>
            <a:endParaRPr lang="en-US" sz="3200" b="1">
              <a:solidFill>
                <a:srgbClr val="0000FF"/>
              </a:solidFill>
              <a:latin typeface="Helvetica"/>
              <a:cs typeface="Helvetica"/>
            </a:endParaRPr>
          </a:p>
        </p:txBody>
      </p:sp>
      <p:sp>
        <p:nvSpPr>
          <p:cNvPr id="20" name="Rectangle 19"/>
          <p:cNvSpPr/>
          <p:nvPr/>
        </p:nvSpPr>
        <p:spPr>
          <a:xfrm>
            <a:off x="0" y="6015952"/>
            <a:ext cx="9144000" cy="84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5"/>
          <p:cNvSpPr>
            <a:spLocks noChangeArrowheads="1"/>
          </p:cNvSpPr>
          <p:nvPr/>
        </p:nvSpPr>
        <p:spPr bwMode="auto">
          <a:xfrm>
            <a:off x="228600" y="4038600"/>
            <a:ext cx="6611566" cy="2618665"/>
          </a:xfrm>
          <a:prstGeom prst="rect">
            <a:avLst/>
          </a:prstGeom>
          <a:noFill/>
          <a:ln w="12700">
            <a:noFill/>
            <a:miter lim="800000"/>
            <a:headEnd/>
            <a:tailEnd/>
          </a:ln>
        </p:spPr>
        <p:txBody>
          <a:bodyPr wrap="square">
            <a:prstTxWarp prst="textNoShape">
              <a:avLst/>
            </a:prstTxWarp>
            <a:spAutoFit/>
          </a:bodyPr>
          <a:lstStyle/>
          <a:p>
            <a:pPr algn="r">
              <a:lnSpc>
                <a:spcPct val="90000"/>
              </a:lnSpc>
            </a:pPr>
            <a:r>
              <a:rPr lang="en-US" sz="2600" b="1">
                <a:solidFill>
                  <a:schemeClr val="tx2"/>
                </a:solidFill>
                <a:latin typeface="Helvetica"/>
                <a:cs typeface="Helvetica"/>
              </a:rPr>
              <a:t>Driving Analytics </a:t>
            </a:r>
            <a:r>
              <a:rPr lang="en-US" sz="2800" b="1">
                <a:solidFill>
                  <a:schemeClr val="tx2"/>
                </a:solidFill>
                <a:latin typeface="Symbol" charset="2"/>
              </a:rPr>
              <a:t></a:t>
            </a:r>
            <a:r>
              <a:rPr lang="en-US" sz="2600" b="1">
                <a:solidFill>
                  <a:schemeClr val="tx2"/>
                </a:solidFill>
              </a:rPr>
              <a:t> </a:t>
            </a:r>
            <a:r>
              <a:rPr lang="en-US" sz="2200" b="1">
                <a:solidFill>
                  <a:schemeClr val="tx1"/>
                </a:solidFill>
              </a:rPr>
              <a:t/>
            </a:r>
            <a:br>
              <a:rPr lang="en-US" sz="2200" b="1">
                <a:solidFill>
                  <a:schemeClr val="tx1"/>
                </a:solidFill>
              </a:rPr>
            </a:br>
            <a:r>
              <a:rPr lang="en-US" sz="2200" b="1">
                <a:solidFill>
                  <a:schemeClr val="tx1"/>
                </a:solidFill>
              </a:rPr>
              <a:t>“</a:t>
            </a:r>
            <a:r>
              <a:rPr lang="en-US" sz="2200" b="1">
                <a:solidFill>
                  <a:schemeClr val="tx1"/>
                </a:solidFill>
                <a:latin typeface="Helvetica"/>
                <a:cs typeface="Helvetica"/>
              </a:rPr>
              <a:t>A $70 device will tell you how</a:t>
            </a:r>
            <a:br>
              <a:rPr lang="en-US" sz="2200" b="1">
                <a:solidFill>
                  <a:schemeClr val="tx1"/>
                </a:solidFill>
                <a:latin typeface="Helvetica"/>
                <a:cs typeface="Helvetica"/>
              </a:rPr>
            </a:br>
            <a:r>
              <a:rPr lang="en-US" sz="2200" b="1">
                <a:solidFill>
                  <a:schemeClr val="tx1"/>
                </a:solidFill>
                <a:latin typeface="Helvetica"/>
                <a:cs typeface="Helvetica"/>
              </a:rPr>
              <a:t>efficiently you’re driving, and </a:t>
            </a:r>
            <a:br>
              <a:rPr lang="en-US" sz="2200" b="1">
                <a:solidFill>
                  <a:schemeClr val="tx1"/>
                </a:solidFill>
                <a:latin typeface="Helvetica"/>
                <a:cs typeface="Helvetica"/>
              </a:rPr>
            </a:br>
            <a:r>
              <a:rPr lang="en-US" sz="2200" b="1">
                <a:solidFill>
                  <a:schemeClr val="tx1"/>
                </a:solidFill>
                <a:latin typeface="Helvetica"/>
                <a:cs typeface="Helvetica"/>
              </a:rPr>
              <a:t>can even call 911 for help in the event of an accident.” Another of the “internet of things” devices, plus data mining potential.  If you’re looking for a startup idea, connect the net to things (witness glasses, cars, thermostats, ...) </a:t>
            </a:r>
            <a:endParaRPr lang="en-US" sz="2400" b="1">
              <a:solidFill>
                <a:schemeClr val="tx1"/>
              </a:solidFill>
              <a:latin typeface="Helvetica"/>
              <a:cs typeface="Helvetica"/>
            </a:endParaRPr>
          </a:p>
        </p:txBody>
      </p:sp>
      <p:sp>
        <p:nvSpPr>
          <p:cNvPr id="14" name="Rectangle 26"/>
          <p:cNvSpPr>
            <a:spLocks noChangeArrowheads="1"/>
          </p:cNvSpPr>
          <p:nvPr/>
        </p:nvSpPr>
        <p:spPr bwMode="auto">
          <a:xfrm>
            <a:off x="0" y="6522569"/>
            <a:ext cx="9144000" cy="276999"/>
          </a:xfrm>
          <a:prstGeom prst="rect">
            <a:avLst/>
          </a:prstGeom>
          <a:noFill/>
          <a:ln w="12700">
            <a:noFill/>
            <a:miter lim="800000"/>
            <a:headEnd/>
            <a:tailEnd/>
          </a:ln>
        </p:spPr>
        <p:txBody>
          <a:bodyPr wrap="square">
            <a:prstTxWarp prst="textNoShape">
              <a:avLst/>
            </a:prstTxWarp>
            <a:spAutoFit/>
          </a:bodyPr>
          <a:lstStyle/>
          <a:p>
            <a:pPr algn="ctr"/>
            <a:r>
              <a:rPr lang="en-US" sz="1200" b="1">
                <a:solidFill>
                  <a:srgbClr val="800080"/>
                </a:solidFill>
                <a:latin typeface="Courier"/>
              </a:rPr>
              <a:t>www.technologyreview.com/news/512211/gadget-gets-under-the-hood-to-bring-analytics-to-driving/</a:t>
            </a:r>
          </a:p>
        </p:txBody>
      </p:sp>
      <p:pic>
        <p:nvPicPr>
          <p:cNvPr id="10" name="Picture 9"/>
          <p:cNvPicPr>
            <a:picLocks noChangeAspect="1"/>
          </p:cNvPicPr>
          <p:nvPr/>
        </p:nvPicPr>
        <p:blipFill>
          <a:blip r:embed="rId3"/>
          <a:stretch>
            <a:fillRect/>
          </a:stretch>
        </p:blipFill>
        <p:spPr>
          <a:xfrm>
            <a:off x="6855830" y="4281378"/>
            <a:ext cx="2186377" cy="2186377"/>
          </a:xfrm>
          <a:prstGeom prst="rect">
            <a:avLst/>
          </a:prstGeom>
        </p:spPr>
      </p:pic>
      <p:pic>
        <p:nvPicPr>
          <p:cNvPr id="12" name="Picture 11"/>
          <p:cNvPicPr>
            <a:picLocks noChangeAspect="1"/>
          </p:cNvPicPr>
          <p:nvPr/>
        </p:nvPicPr>
        <p:blipFill>
          <a:blip r:embed="rId4"/>
          <a:srcRect l="4798" t="15248" r="1663" b="22826"/>
          <a:stretch>
            <a:fillRect/>
          </a:stretch>
        </p:blipFill>
        <p:spPr>
          <a:xfrm>
            <a:off x="8096030" y="5840002"/>
            <a:ext cx="897906" cy="59445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1954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 for Multi-threading</a:t>
            </a:r>
            <a:endParaRPr lang="en-US" dirty="0"/>
          </a:p>
        </p:txBody>
      </p:sp>
      <p:pic>
        <p:nvPicPr>
          <p:cNvPr id="7" name="Content Placeholder 6" descr="Screen shot 2011-10-13 at 11.34.11 PM.png"/>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10" r="-3010"/>
          <a:stretch>
            <a:fillRect/>
          </a:stretch>
        </p:blipFill>
        <p:spPr/>
      </p:pic>
      <p:sp>
        <p:nvSpPr>
          <p:cNvPr id="8" name="TextBox 7"/>
          <p:cNvSpPr txBox="1"/>
          <p:nvPr/>
        </p:nvSpPr>
        <p:spPr>
          <a:xfrm>
            <a:off x="812800" y="5930900"/>
            <a:ext cx="7679544" cy="461665"/>
          </a:xfrm>
          <a:prstGeom prst="rect">
            <a:avLst/>
          </a:prstGeom>
          <a:noFill/>
        </p:spPr>
        <p:txBody>
          <a:bodyPr wrap="none" rtlCol="0">
            <a:spAutoFit/>
          </a:bodyPr>
          <a:lstStyle/>
          <a:p>
            <a:r>
              <a:rPr lang="en-US" dirty="0" smtClean="0"/>
              <a:t>CAN BE SPECIFIED IN A LANGUAGE WITH MIMD SUPPORT – SUCH AS </a:t>
            </a:r>
            <a:r>
              <a:rPr lang="en-US" sz="2400" dirty="0" smtClean="0"/>
              <a:t>O</a:t>
            </a:r>
            <a:r>
              <a:rPr lang="en-US" dirty="0" smtClean="0"/>
              <a:t>PEN</a:t>
            </a:r>
            <a:r>
              <a:rPr lang="en-US" sz="2400" dirty="0" smtClean="0"/>
              <a:t>MP</a:t>
            </a:r>
            <a:r>
              <a:rPr lang="en-US" dirty="0" smtClean="0"/>
              <a:t> </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2925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Instruction</a:t>
            </a:r>
            <a:endParaRPr lang="en-US" dirty="0"/>
          </a:p>
        </p:txBody>
      </p:sp>
      <p:sp>
        <p:nvSpPr>
          <p:cNvPr id="3" name="Content Placeholder 2"/>
          <p:cNvSpPr>
            <a:spLocks noGrp="1"/>
          </p:cNvSpPr>
          <p:nvPr>
            <p:ph idx="1"/>
          </p:nvPr>
        </p:nvSpPr>
        <p:spPr>
          <a:xfrm>
            <a:off x="469900" y="3632201"/>
            <a:ext cx="8229600" cy="609600"/>
          </a:xfrm>
        </p:spPr>
        <p:txBody>
          <a:bodyPr>
            <a:normAutofit/>
          </a:bodyPr>
          <a:lstStyle/>
          <a:p>
            <a:pPr marL="0" indent="0">
              <a:buNone/>
            </a:pPr>
            <a:r>
              <a:rPr lang="en-US" u="sng" dirty="0" smtClean="0"/>
              <a:t>What goes in Shared?  What goes in Private?</a:t>
            </a:r>
          </a:p>
          <a:p>
            <a:pPr marL="0" indent="0">
              <a:buNone/>
            </a:pPr>
            <a:endParaRPr lang="en-US" dirty="0"/>
          </a:p>
        </p:txBody>
      </p:sp>
      <p:sp>
        <p:nvSpPr>
          <p:cNvPr id="5" name="Footer Placeholder 4"/>
          <p:cNvSpPr>
            <a:spLocks noGrp="1"/>
          </p:cNvSpPr>
          <p:nvPr>
            <p:ph type="ftr" sz="quarter" idx="11"/>
          </p:nvPr>
        </p:nvSpPr>
        <p:spPr>
          <a:xfrm>
            <a:off x="3244849" y="5310188"/>
            <a:ext cx="2895600" cy="365125"/>
          </a:xfrm>
        </p:spPr>
        <p:txBody>
          <a:bodyPr/>
          <a:lstStyle/>
          <a:p>
            <a:r>
              <a:rPr lang="da-DK" smtClean="0"/>
              <a:t>Fall 2011</a:t>
            </a:r>
            <a:r>
              <a:rPr lang="en-US" smtClean="0"/>
              <a:t> -- Lecture #21</a:t>
            </a:r>
            <a:endParaRPr lang="en-US" dirty="0"/>
          </a:p>
        </p:txBody>
      </p:sp>
      <p:sp>
        <p:nvSpPr>
          <p:cNvPr id="7" name="Rectangle 3"/>
          <p:cNvSpPr txBox="1">
            <a:spLocks noChangeArrowheads="1"/>
          </p:cNvSpPr>
          <p:nvPr/>
        </p:nvSpPr>
        <p:spPr>
          <a:xfrm>
            <a:off x="328613" y="5032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b="1" dirty="0" smtClean="0">
                <a:latin typeface="Courier"/>
                <a:cs typeface="Courier"/>
              </a:rPr>
              <a:t>half = 100;</a:t>
            </a:r>
          </a:p>
          <a:p>
            <a:pPr>
              <a:lnSpc>
                <a:spcPct val="90000"/>
              </a:lnSpc>
              <a:buFont typeface="Wingdings" charset="2"/>
              <a:buNone/>
            </a:pPr>
            <a:r>
              <a:rPr lang="en-AU" sz="2000" b="1" dirty="0" smtClean="0">
                <a:latin typeface="Courier"/>
                <a:cs typeface="Courier"/>
              </a:rPr>
              <a:t>repeat</a:t>
            </a:r>
          </a:p>
          <a:p>
            <a:pPr>
              <a:lnSpc>
                <a:spcPct val="90000"/>
              </a:lnSpc>
              <a:buFont typeface="Wingdings" charset="2"/>
              <a:buNone/>
            </a:pPr>
            <a:r>
              <a:rPr lang="en-AU" sz="2000" b="1" dirty="0" smtClean="0">
                <a:latin typeface="Courier"/>
                <a:cs typeface="Courier"/>
              </a:rPr>
              <a:t>  </a:t>
            </a:r>
            <a:r>
              <a:rPr lang="en-AU" sz="2000" b="1" dirty="0" smtClean="0">
                <a:solidFill>
                  <a:srgbClr val="FF0000"/>
                </a:solidFill>
                <a:latin typeface="Courier"/>
                <a:cs typeface="Courier"/>
              </a:rPr>
              <a:t>synch();</a:t>
            </a:r>
          </a:p>
          <a:p>
            <a:pPr>
              <a:lnSpc>
                <a:spcPct val="90000"/>
              </a:lnSpc>
              <a:buFont typeface="Wingdings" charset="2"/>
              <a:buNone/>
            </a:pPr>
            <a:r>
              <a:rPr lang="en-AU" sz="2000" b="1" dirty="0" smtClean="0">
                <a:latin typeface="Courier"/>
                <a:cs typeface="Courier"/>
              </a:rPr>
              <a:t>  </a:t>
            </a:r>
            <a:r>
              <a:rPr lang="en-AU" sz="2000" i="1" dirty="0">
                <a:solidFill>
                  <a:schemeClr val="tx2"/>
                </a:solidFill>
                <a:latin typeface="Courier"/>
                <a:cs typeface="Courier"/>
              </a:rPr>
              <a:t>/</a:t>
            </a:r>
            <a:r>
              <a:rPr lang="en-AU" sz="2000" i="1" dirty="0" smtClean="0">
                <a:solidFill>
                  <a:schemeClr val="tx2"/>
                </a:solidFill>
                <a:latin typeface="Courier"/>
                <a:cs typeface="Courier"/>
              </a:rPr>
              <a:t>* </a:t>
            </a:r>
            <a:r>
              <a:rPr lang="en-AU" sz="2000" i="1" dirty="0" err="1" smtClean="0">
                <a:solidFill>
                  <a:schemeClr val="tx2"/>
                </a:solidFill>
                <a:latin typeface="Courier"/>
                <a:cs typeface="Courier"/>
              </a:rPr>
              <a:t>Proc</a:t>
            </a:r>
            <a:r>
              <a:rPr lang="en-AU" sz="2000" i="1" dirty="0" smtClean="0">
                <a:solidFill>
                  <a:schemeClr val="tx2"/>
                </a:solidFill>
                <a:latin typeface="Courier"/>
                <a:cs typeface="Courier"/>
              </a:rPr>
              <a:t> </a:t>
            </a:r>
            <a:r>
              <a:rPr lang="en-AU" sz="2000" i="1" dirty="0">
                <a:solidFill>
                  <a:schemeClr val="tx2"/>
                </a:solidFill>
                <a:latin typeface="Courier"/>
                <a:cs typeface="Courier"/>
              </a:rPr>
              <a:t>0 </a:t>
            </a:r>
            <a:r>
              <a:rPr lang="en-AU" sz="2000" i="1" dirty="0" smtClean="0">
                <a:solidFill>
                  <a:schemeClr val="tx2"/>
                </a:solidFill>
                <a:latin typeface="Courier"/>
                <a:cs typeface="Courier"/>
              </a:rPr>
              <a:t>sums extra element if there is one </a:t>
            </a:r>
            <a:r>
              <a:rPr lang="en-AU" sz="2000" i="1" dirty="0">
                <a:solidFill>
                  <a:schemeClr val="tx2"/>
                </a:solidFill>
                <a:latin typeface="Courier"/>
                <a:cs typeface="Courier"/>
              </a:rPr>
              <a:t>*</a:t>
            </a:r>
            <a:r>
              <a:rPr lang="en-AU" sz="2000" i="1" dirty="0" smtClean="0">
                <a:solidFill>
                  <a:schemeClr val="tx2"/>
                </a:solidFill>
                <a:latin typeface="Courier"/>
                <a:cs typeface="Courier"/>
              </a:rPr>
              <a:t>/</a:t>
            </a:r>
          </a:p>
          <a:p>
            <a:pPr>
              <a:lnSpc>
                <a:spcPct val="90000"/>
              </a:lnSpc>
              <a:buFont typeface="Wingdings" charset="2"/>
              <a:buNone/>
            </a:pPr>
            <a:r>
              <a:rPr lang="en-AU" sz="2000" b="1" dirty="0">
                <a:solidFill>
                  <a:schemeClr val="tx2"/>
                </a:solidFill>
                <a:latin typeface="Courier"/>
                <a:cs typeface="Courier"/>
              </a:rPr>
              <a:t>	</a:t>
            </a:r>
            <a:r>
              <a:rPr lang="en-AU" sz="2000" b="1" dirty="0" smtClean="0">
                <a:solidFill>
                  <a:schemeClr val="tx2"/>
                </a:solidFill>
                <a:latin typeface="Courier"/>
                <a:cs typeface="Courier"/>
              </a:rPr>
              <a:t>if (half%2 != 0 &amp;&amp; </a:t>
            </a:r>
            <a:r>
              <a:rPr lang="en-AU" sz="2000" b="1" dirty="0" err="1" smtClean="0">
                <a:solidFill>
                  <a:schemeClr val="tx2"/>
                </a:solidFill>
                <a:latin typeface="Courier"/>
                <a:cs typeface="Courier"/>
              </a:rPr>
              <a:t>Pn</a:t>
            </a:r>
            <a:r>
              <a:rPr lang="en-AU" sz="2000" b="1" dirty="0" smtClean="0">
                <a:solidFill>
                  <a:schemeClr val="tx2"/>
                </a:solidFill>
                <a:latin typeface="Courier"/>
                <a:cs typeface="Courier"/>
              </a:rPr>
              <a:t> == 0)</a:t>
            </a:r>
          </a:p>
          <a:p>
            <a:pPr>
              <a:lnSpc>
                <a:spcPct val="90000"/>
              </a:lnSpc>
              <a:buFont typeface="Wingdings" charset="2"/>
              <a:buNone/>
            </a:pPr>
            <a:r>
              <a:rPr lang="en-AU" sz="2000" b="1" dirty="0" smtClean="0">
                <a:solidFill>
                  <a:schemeClr val="tx2"/>
                </a:solidFill>
                <a:latin typeface="Courier"/>
                <a:cs typeface="Courier"/>
              </a:rPr>
              <a:t>    sum[0] = sum[0] + sum[half-1];  </a:t>
            </a:r>
          </a:p>
          <a:p>
            <a:pPr>
              <a:lnSpc>
                <a:spcPct val="90000"/>
              </a:lnSpc>
              <a:buFont typeface="Wingdings" charset="2"/>
              <a:buNone/>
            </a:pPr>
            <a:r>
              <a:rPr lang="en-AU" sz="2000" b="1" dirty="0" smtClean="0">
                <a:latin typeface="Courier"/>
                <a:cs typeface="Courier"/>
              </a:rPr>
              <a:t>  half = half/2; </a:t>
            </a:r>
            <a:r>
              <a:rPr lang="en-AU" sz="2000" i="1" dirty="0" smtClean="0">
                <a:latin typeface="Courier"/>
                <a:cs typeface="Courier"/>
              </a:rPr>
              <a:t>/* dividing line on who sums */</a:t>
            </a:r>
          </a:p>
          <a:p>
            <a:pPr>
              <a:lnSpc>
                <a:spcPct val="90000"/>
              </a:lnSpc>
              <a:buFont typeface="Wingdings" charset="2"/>
              <a:buNone/>
            </a:pPr>
            <a:r>
              <a:rPr lang="en-AU" sz="2000" b="1" dirty="0" smtClean="0">
                <a:latin typeface="Courier"/>
                <a:cs typeface="Courier"/>
              </a:rPr>
              <a:t>  if (</a:t>
            </a:r>
            <a:r>
              <a:rPr lang="en-AU" sz="2000" b="1" dirty="0" err="1" smtClean="0">
                <a:latin typeface="Courier"/>
                <a:cs typeface="Courier"/>
              </a:rPr>
              <a:t>Pn</a:t>
            </a:r>
            <a:r>
              <a:rPr lang="en-AU" sz="2000" b="1" dirty="0" smtClean="0">
                <a:latin typeface="Courier"/>
                <a:cs typeface="Courier"/>
              </a:rPr>
              <a:t> &lt; half)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Pn+half</a:t>
            </a:r>
            <a:r>
              <a:rPr lang="en-AU" sz="2000" b="1" dirty="0" smtClean="0">
                <a:latin typeface="Courier"/>
                <a:cs typeface="Courier"/>
              </a:rPr>
              <a:t>];</a:t>
            </a:r>
          </a:p>
          <a:p>
            <a:pPr>
              <a:lnSpc>
                <a:spcPct val="90000"/>
              </a:lnSpc>
              <a:buFont typeface="Wingdings" charset="2"/>
              <a:buNone/>
            </a:pPr>
            <a:r>
              <a:rPr lang="en-AU" sz="2000" b="1" dirty="0" smtClean="0">
                <a:latin typeface="Courier"/>
                <a:cs typeface="Courier"/>
              </a:rPr>
              <a:t>until (half == 1);</a:t>
            </a:r>
            <a:endParaRPr lang="en-AU" sz="2000" b="1" dirty="0">
              <a:latin typeface="Courier"/>
              <a:cs typeface="Courier"/>
            </a:endParaRPr>
          </a:p>
        </p:txBody>
      </p:sp>
      <p:sp>
        <p:nvSpPr>
          <p:cNvPr id="8" name="TextBox 7"/>
          <p:cNvSpPr txBox="1"/>
          <p:nvPr/>
        </p:nvSpPr>
        <p:spPr>
          <a:xfrm>
            <a:off x="5715000" y="-923330"/>
            <a:ext cx="3326552" cy="923330"/>
          </a:xfrm>
          <a:prstGeom prst="rect">
            <a:avLst/>
          </a:prstGeom>
          <a:noFill/>
        </p:spPr>
        <p:txBody>
          <a:bodyPr wrap="none" rtlCol="0">
            <a:spAutoFit/>
          </a:bodyPr>
          <a:lstStyle/>
          <a:p>
            <a:pPr marL="342900" indent="-342900">
              <a:buAutoNum type="alphaLcParenR"/>
            </a:pPr>
            <a:r>
              <a:rPr lang="en-US" dirty="0" smtClean="0"/>
              <a:t>Shared:  all</a:t>
            </a:r>
          </a:p>
          <a:p>
            <a:pPr marL="342900" indent="-342900">
              <a:buAutoNum type="alphaLcParenR"/>
            </a:pPr>
            <a:r>
              <a:rPr lang="en-US" dirty="0" smtClean="0"/>
              <a:t>Private: all</a:t>
            </a:r>
          </a:p>
          <a:p>
            <a:pPr marL="342900" indent="-342900">
              <a:buAutoNum type="alphaLcParenR"/>
            </a:pPr>
            <a:r>
              <a:rPr lang="en-US" dirty="0" smtClean="0"/>
              <a:t>Shared: half, sum;  Private: </a:t>
            </a:r>
            <a:r>
              <a:rPr lang="en-US" dirty="0" err="1" smtClean="0"/>
              <a:t>Pn</a:t>
            </a:r>
            <a:endParaRPr lang="en-US" dirty="0"/>
          </a:p>
        </p:txBody>
      </p:sp>
      <p:graphicFrame>
        <p:nvGraphicFramePr>
          <p:cNvPr id="10" name="Table 9"/>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4480169"/>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18583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Instruction</a:t>
            </a:r>
            <a:endParaRPr lang="en-US" dirty="0"/>
          </a:p>
        </p:txBody>
      </p:sp>
      <p:sp>
        <p:nvSpPr>
          <p:cNvPr id="3" name="Content Placeholder 2"/>
          <p:cNvSpPr>
            <a:spLocks noGrp="1"/>
          </p:cNvSpPr>
          <p:nvPr>
            <p:ph idx="1"/>
          </p:nvPr>
        </p:nvSpPr>
        <p:spPr>
          <a:xfrm>
            <a:off x="469900" y="3632201"/>
            <a:ext cx="8229600" cy="609600"/>
          </a:xfrm>
        </p:spPr>
        <p:txBody>
          <a:bodyPr>
            <a:normAutofit/>
          </a:bodyPr>
          <a:lstStyle/>
          <a:p>
            <a:pPr marL="0" indent="0">
              <a:buNone/>
            </a:pPr>
            <a:r>
              <a:rPr lang="en-US" u="sng" dirty="0" smtClean="0"/>
              <a:t>What goes in Shared?  What goes in Private?</a:t>
            </a:r>
          </a:p>
          <a:p>
            <a:pPr marL="0" indent="0">
              <a:buNone/>
            </a:pPr>
            <a:endParaRPr lang="en-US" dirty="0"/>
          </a:p>
        </p:txBody>
      </p:sp>
      <p:sp>
        <p:nvSpPr>
          <p:cNvPr id="5" name="Footer Placeholder 4"/>
          <p:cNvSpPr>
            <a:spLocks noGrp="1"/>
          </p:cNvSpPr>
          <p:nvPr>
            <p:ph type="ftr" sz="quarter" idx="11"/>
          </p:nvPr>
        </p:nvSpPr>
        <p:spPr>
          <a:xfrm>
            <a:off x="3244849" y="5310188"/>
            <a:ext cx="2895600" cy="365125"/>
          </a:xfrm>
        </p:spPr>
        <p:txBody>
          <a:bodyPr/>
          <a:lstStyle/>
          <a:p>
            <a:r>
              <a:rPr lang="da-DK" smtClean="0"/>
              <a:t>Fall 2011</a:t>
            </a:r>
            <a:r>
              <a:rPr lang="en-US" smtClean="0"/>
              <a:t> -- Lecture #21</a:t>
            </a:r>
            <a:endParaRPr lang="en-US" dirty="0"/>
          </a:p>
        </p:txBody>
      </p:sp>
      <p:sp>
        <p:nvSpPr>
          <p:cNvPr id="8" name="TextBox 7"/>
          <p:cNvSpPr txBox="1"/>
          <p:nvPr/>
        </p:nvSpPr>
        <p:spPr>
          <a:xfrm>
            <a:off x="5715000" y="-923330"/>
            <a:ext cx="3326552" cy="923330"/>
          </a:xfrm>
          <a:prstGeom prst="rect">
            <a:avLst/>
          </a:prstGeom>
          <a:noFill/>
        </p:spPr>
        <p:txBody>
          <a:bodyPr wrap="none" rtlCol="0">
            <a:spAutoFit/>
          </a:bodyPr>
          <a:lstStyle/>
          <a:p>
            <a:pPr marL="342900" indent="-342900">
              <a:buAutoNum type="alphaLcParenR"/>
            </a:pPr>
            <a:r>
              <a:rPr lang="en-US" dirty="0" smtClean="0"/>
              <a:t>Shared:  all</a:t>
            </a:r>
          </a:p>
          <a:p>
            <a:pPr marL="342900" indent="-342900">
              <a:buAutoNum type="alphaLcParenR"/>
            </a:pPr>
            <a:r>
              <a:rPr lang="en-US" dirty="0" smtClean="0"/>
              <a:t>Private: all</a:t>
            </a:r>
          </a:p>
          <a:p>
            <a:pPr marL="342900" indent="-342900">
              <a:buAutoNum type="alphaLcParenR"/>
            </a:pPr>
            <a:r>
              <a:rPr lang="en-US" dirty="0" smtClean="0"/>
              <a:t>Shared: half, sum;  Private: </a:t>
            </a:r>
            <a:r>
              <a:rPr lang="en-US" dirty="0" err="1" smtClean="0"/>
              <a:t>Pn</a:t>
            </a:r>
            <a:endParaRPr lang="en-US" dirty="0"/>
          </a:p>
        </p:txBody>
      </p:sp>
      <p:graphicFrame>
        <p:nvGraphicFramePr>
          <p:cNvPr id="10" name="Table 9"/>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3919714"/>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8511387"/>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2965217"/>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dirty="0" smtClean="0"/>
                        <a:t>SHARED</a:t>
                      </a:r>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067806"/>
              </p:ext>
            </p:extLst>
          </p:nvPr>
        </p:nvGraphicFramePr>
        <p:xfrm>
          <a:off x="1758950" y="4337050"/>
          <a:ext cx="5867399" cy="239776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sz="2400" b="1" dirty="0" smtClean="0">
                          <a:solidFill>
                            <a:srgbClr val="008000"/>
                          </a:solidFill>
                        </a:rPr>
                        <a:t>(c)</a:t>
                      </a:r>
                      <a:endParaRPr lang="en-US" sz="2400"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dirty="0" smtClean="0"/>
                        <a:t>SHARED</a:t>
                      </a:r>
                      <a:endParaRPr lang="en-US" dirty="0"/>
                    </a:p>
                  </a:txBody>
                  <a:tcPr/>
                </a:tc>
              </a:tr>
            </a:tbl>
          </a:graphicData>
        </a:graphic>
      </p:graphicFrame>
      <p:sp>
        <p:nvSpPr>
          <p:cNvPr id="14" name="Rectangle 3"/>
          <p:cNvSpPr txBox="1">
            <a:spLocks noChangeArrowheads="1"/>
          </p:cNvSpPr>
          <p:nvPr/>
        </p:nvSpPr>
        <p:spPr>
          <a:xfrm>
            <a:off x="328613" y="5032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b="1" dirty="0" smtClean="0">
                <a:latin typeface="Courier"/>
                <a:cs typeface="Courier"/>
              </a:rPr>
              <a:t>half = 100;</a:t>
            </a:r>
          </a:p>
          <a:p>
            <a:pPr>
              <a:lnSpc>
                <a:spcPct val="90000"/>
              </a:lnSpc>
              <a:buFont typeface="Wingdings" charset="2"/>
              <a:buNone/>
            </a:pPr>
            <a:r>
              <a:rPr lang="en-AU" sz="2000" b="1" dirty="0" smtClean="0">
                <a:latin typeface="Courier"/>
                <a:cs typeface="Courier"/>
              </a:rPr>
              <a:t>repeat</a:t>
            </a:r>
          </a:p>
          <a:p>
            <a:pPr>
              <a:lnSpc>
                <a:spcPct val="90000"/>
              </a:lnSpc>
              <a:buFont typeface="Wingdings" charset="2"/>
              <a:buNone/>
            </a:pPr>
            <a:r>
              <a:rPr lang="en-AU" sz="2000" b="1" dirty="0" smtClean="0">
                <a:latin typeface="Courier"/>
                <a:cs typeface="Courier"/>
              </a:rPr>
              <a:t>  </a:t>
            </a:r>
            <a:r>
              <a:rPr lang="en-AU" sz="2000" b="1" dirty="0" smtClean="0">
                <a:solidFill>
                  <a:srgbClr val="FF0000"/>
                </a:solidFill>
                <a:latin typeface="Courier"/>
                <a:cs typeface="Courier"/>
              </a:rPr>
              <a:t>synch();</a:t>
            </a:r>
          </a:p>
          <a:p>
            <a:pPr>
              <a:lnSpc>
                <a:spcPct val="90000"/>
              </a:lnSpc>
              <a:buFont typeface="Wingdings" charset="2"/>
              <a:buNone/>
            </a:pPr>
            <a:r>
              <a:rPr lang="en-AU" sz="2000" b="1" dirty="0" smtClean="0">
                <a:latin typeface="Courier"/>
                <a:cs typeface="Courier"/>
              </a:rPr>
              <a:t>  </a:t>
            </a:r>
            <a:r>
              <a:rPr lang="en-AU" sz="2000" i="1" dirty="0">
                <a:solidFill>
                  <a:schemeClr val="tx2"/>
                </a:solidFill>
                <a:latin typeface="Courier"/>
                <a:cs typeface="Courier"/>
              </a:rPr>
              <a:t>/</a:t>
            </a:r>
            <a:r>
              <a:rPr lang="en-AU" sz="2000" i="1" dirty="0" smtClean="0">
                <a:solidFill>
                  <a:schemeClr val="tx2"/>
                </a:solidFill>
                <a:latin typeface="Courier"/>
                <a:cs typeface="Courier"/>
              </a:rPr>
              <a:t>* </a:t>
            </a:r>
            <a:r>
              <a:rPr lang="en-AU" sz="2000" i="1" dirty="0" err="1" smtClean="0">
                <a:solidFill>
                  <a:schemeClr val="tx2"/>
                </a:solidFill>
                <a:latin typeface="Courier"/>
                <a:cs typeface="Courier"/>
              </a:rPr>
              <a:t>Proc</a:t>
            </a:r>
            <a:r>
              <a:rPr lang="en-AU" sz="2000" i="1" dirty="0" smtClean="0">
                <a:solidFill>
                  <a:schemeClr val="tx2"/>
                </a:solidFill>
                <a:latin typeface="Courier"/>
                <a:cs typeface="Courier"/>
              </a:rPr>
              <a:t> </a:t>
            </a:r>
            <a:r>
              <a:rPr lang="en-AU" sz="2000" i="1" dirty="0">
                <a:solidFill>
                  <a:schemeClr val="tx2"/>
                </a:solidFill>
                <a:latin typeface="Courier"/>
                <a:cs typeface="Courier"/>
              </a:rPr>
              <a:t>0 </a:t>
            </a:r>
            <a:r>
              <a:rPr lang="en-AU" sz="2000" i="1" dirty="0" smtClean="0">
                <a:solidFill>
                  <a:schemeClr val="tx2"/>
                </a:solidFill>
                <a:latin typeface="Courier"/>
                <a:cs typeface="Courier"/>
              </a:rPr>
              <a:t>sums extra element if there is one </a:t>
            </a:r>
            <a:r>
              <a:rPr lang="en-AU" sz="2000" i="1" dirty="0">
                <a:solidFill>
                  <a:schemeClr val="tx2"/>
                </a:solidFill>
                <a:latin typeface="Courier"/>
                <a:cs typeface="Courier"/>
              </a:rPr>
              <a:t>*</a:t>
            </a:r>
            <a:r>
              <a:rPr lang="en-AU" sz="2000" i="1" dirty="0" smtClean="0">
                <a:solidFill>
                  <a:schemeClr val="tx2"/>
                </a:solidFill>
                <a:latin typeface="Courier"/>
                <a:cs typeface="Courier"/>
              </a:rPr>
              <a:t>/</a:t>
            </a:r>
          </a:p>
          <a:p>
            <a:pPr>
              <a:lnSpc>
                <a:spcPct val="90000"/>
              </a:lnSpc>
              <a:buFont typeface="Wingdings" charset="2"/>
              <a:buNone/>
            </a:pPr>
            <a:r>
              <a:rPr lang="en-AU" sz="2000" b="1" dirty="0">
                <a:solidFill>
                  <a:schemeClr val="tx2"/>
                </a:solidFill>
                <a:latin typeface="Courier"/>
                <a:cs typeface="Courier"/>
              </a:rPr>
              <a:t>	</a:t>
            </a:r>
            <a:r>
              <a:rPr lang="en-AU" sz="2000" b="1" dirty="0" smtClean="0">
                <a:solidFill>
                  <a:schemeClr val="tx2"/>
                </a:solidFill>
                <a:latin typeface="Courier"/>
                <a:cs typeface="Courier"/>
              </a:rPr>
              <a:t>if (half%2 != 0 &amp;&amp; </a:t>
            </a:r>
            <a:r>
              <a:rPr lang="en-AU" sz="2000" b="1" dirty="0" err="1" smtClean="0">
                <a:solidFill>
                  <a:schemeClr val="tx2"/>
                </a:solidFill>
                <a:latin typeface="Courier"/>
                <a:cs typeface="Courier"/>
              </a:rPr>
              <a:t>Pn</a:t>
            </a:r>
            <a:r>
              <a:rPr lang="en-AU" sz="2000" b="1" dirty="0" smtClean="0">
                <a:solidFill>
                  <a:schemeClr val="tx2"/>
                </a:solidFill>
                <a:latin typeface="Courier"/>
                <a:cs typeface="Courier"/>
              </a:rPr>
              <a:t> == 0)</a:t>
            </a:r>
          </a:p>
          <a:p>
            <a:pPr>
              <a:lnSpc>
                <a:spcPct val="90000"/>
              </a:lnSpc>
              <a:buFont typeface="Wingdings" charset="2"/>
              <a:buNone/>
            </a:pPr>
            <a:r>
              <a:rPr lang="en-AU" sz="2000" b="1" dirty="0" smtClean="0">
                <a:solidFill>
                  <a:schemeClr val="tx2"/>
                </a:solidFill>
                <a:latin typeface="Courier"/>
                <a:cs typeface="Courier"/>
              </a:rPr>
              <a:t>    sum[0] = sum[0] + sum[half-1];  </a:t>
            </a:r>
          </a:p>
          <a:p>
            <a:pPr>
              <a:lnSpc>
                <a:spcPct val="90000"/>
              </a:lnSpc>
              <a:buFont typeface="Wingdings" charset="2"/>
              <a:buNone/>
            </a:pPr>
            <a:r>
              <a:rPr lang="en-AU" sz="2000" b="1" dirty="0" smtClean="0">
                <a:latin typeface="Courier"/>
                <a:cs typeface="Courier"/>
              </a:rPr>
              <a:t>  half = half/2; </a:t>
            </a:r>
            <a:r>
              <a:rPr lang="en-AU" sz="2000" i="1" dirty="0" smtClean="0">
                <a:latin typeface="Courier"/>
                <a:cs typeface="Courier"/>
              </a:rPr>
              <a:t>/* dividing line on who sums */</a:t>
            </a:r>
          </a:p>
          <a:p>
            <a:pPr>
              <a:lnSpc>
                <a:spcPct val="90000"/>
              </a:lnSpc>
              <a:buFont typeface="Wingdings" charset="2"/>
              <a:buNone/>
            </a:pPr>
            <a:r>
              <a:rPr lang="en-AU" sz="2000" b="1" dirty="0" smtClean="0">
                <a:latin typeface="Courier"/>
                <a:cs typeface="Courier"/>
              </a:rPr>
              <a:t>  if (</a:t>
            </a:r>
            <a:r>
              <a:rPr lang="en-AU" sz="2000" b="1" dirty="0" err="1" smtClean="0">
                <a:latin typeface="Courier"/>
                <a:cs typeface="Courier"/>
              </a:rPr>
              <a:t>Pn</a:t>
            </a:r>
            <a:r>
              <a:rPr lang="en-AU" sz="2000" b="1" dirty="0" smtClean="0">
                <a:latin typeface="Courier"/>
                <a:cs typeface="Courier"/>
              </a:rPr>
              <a:t> &lt; half)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Pn+half</a:t>
            </a:r>
            <a:r>
              <a:rPr lang="en-AU" sz="2000" b="1" dirty="0" smtClean="0">
                <a:latin typeface="Courier"/>
                <a:cs typeface="Courier"/>
              </a:rPr>
              <a:t>];</a:t>
            </a:r>
          </a:p>
          <a:p>
            <a:pPr>
              <a:lnSpc>
                <a:spcPct val="90000"/>
              </a:lnSpc>
              <a:buFont typeface="Wingdings" charset="2"/>
              <a:buNone/>
            </a:pPr>
            <a:r>
              <a:rPr lang="en-AU" sz="2000" b="1" dirty="0" smtClean="0">
                <a:latin typeface="Courier"/>
                <a:cs typeface="Courier"/>
              </a:rPr>
              <a:t>until (half == 1);</a:t>
            </a:r>
            <a:endParaRPr lang="en-AU" sz="2000" b="1" dirty="0">
              <a:latin typeface="Courier"/>
              <a:cs typeface="Courier"/>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3963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normAutofit fontScale="90000"/>
          </a:bodyPr>
          <a:lstStyle/>
          <a:p>
            <a:r>
              <a:rPr lang="en-US" dirty="0" smtClean="0"/>
              <a:t>Three Key Questions about Multiprocessors</a:t>
            </a:r>
            <a:endParaRPr lang="en-US" dirty="0"/>
          </a:p>
        </p:txBody>
      </p:sp>
      <p:sp>
        <p:nvSpPr>
          <p:cNvPr id="1855491" name="Rectangle 3"/>
          <p:cNvSpPr>
            <a:spLocks noGrp="1" noChangeArrowheads="1"/>
          </p:cNvSpPr>
          <p:nvPr>
            <p:ph type="body" idx="1"/>
          </p:nvPr>
        </p:nvSpPr>
        <p:spPr/>
        <p:txBody>
          <a:bodyPr/>
          <a:lstStyle/>
          <a:p>
            <a:r>
              <a:rPr lang="en-US" dirty="0" smtClean="0"/>
              <a:t>Q3 – How many processors can be supported?</a:t>
            </a:r>
          </a:p>
          <a:p>
            <a:r>
              <a:rPr lang="en-US" dirty="0" smtClean="0"/>
              <a:t>Key bottleneck in an SMP is the memory system</a:t>
            </a:r>
          </a:p>
          <a:p>
            <a:r>
              <a:rPr lang="en-US" dirty="0" smtClean="0"/>
              <a:t>Caches can effectively increase memory bandwidth/open the bottleneck</a:t>
            </a:r>
          </a:p>
          <a:p>
            <a:r>
              <a:rPr lang="en-US" dirty="0" smtClean="0"/>
              <a:t>But what happens to the memory being actively shared among the processors through the caches?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8935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5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5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5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5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1"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Memory and Caches</a:t>
            </a:r>
            <a:endParaRPr lang="en-US" dirty="0"/>
          </a:p>
        </p:txBody>
      </p:sp>
      <p:sp>
        <p:nvSpPr>
          <p:cNvPr id="3" name="Content Placeholder 2"/>
          <p:cNvSpPr>
            <a:spLocks noGrp="1"/>
          </p:cNvSpPr>
          <p:nvPr>
            <p:ph idx="1"/>
          </p:nvPr>
        </p:nvSpPr>
        <p:spPr>
          <a:xfrm>
            <a:off x="457200" y="1397001"/>
            <a:ext cx="8229600" cy="2209800"/>
          </a:xfrm>
        </p:spPr>
        <p:txBody>
          <a:bodyPr/>
          <a:lstStyle/>
          <a:p>
            <a:r>
              <a:rPr lang="en-US" dirty="0" smtClean="0"/>
              <a:t>What if? </a:t>
            </a:r>
          </a:p>
          <a:p>
            <a:pPr lvl="1"/>
            <a:r>
              <a:rPr lang="en-US" dirty="0" smtClean="0"/>
              <a:t>Processors 1 and 2 read Memory[1000] (value  20)</a:t>
            </a:r>
            <a:endParaRPr lang="en-US" dirty="0"/>
          </a:p>
        </p:txBody>
      </p:sp>
      <p:grpSp>
        <p:nvGrpSpPr>
          <p:cNvPr id="7" name="Group 63"/>
          <p:cNvGrpSpPr/>
          <p:nvPr/>
        </p:nvGrpSpPr>
        <p:grpSpPr>
          <a:xfrm>
            <a:off x="1591731" y="3733799"/>
            <a:ext cx="5334000" cy="2514600"/>
            <a:chOff x="1524000" y="1066800"/>
            <a:chExt cx="5638800" cy="3048000"/>
          </a:xfrm>
        </p:grpSpPr>
        <p:sp>
          <p:nvSpPr>
            <p:cNvPr id="8"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9"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0"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1"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2"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3"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4"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5"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6"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7"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8"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9"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20"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21"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2"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smtClean="0">
                  <a:solidFill>
                    <a:schemeClr val="tx1"/>
                  </a:solidFill>
                </a:rPr>
                <a:t>Memory</a:t>
              </a:r>
              <a:endParaRPr lang="en-US" sz="1600" b="1" dirty="0">
                <a:solidFill>
                  <a:schemeClr val="tx1"/>
                </a:solidFill>
              </a:endParaRPr>
            </a:p>
          </p:txBody>
        </p:sp>
        <p:sp>
          <p:nvSpPr>
            <p:cNvPr id="23"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4"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25"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6"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7"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8"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9"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0"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1"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2"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33" name="TextBox 32"/>
          <p:cNvSpPr txBox="1"/>
          <p:nvPr/>
        </p:nvSpPr>
        <p:spPr>
          <a:xfrm>
            <a:off x="4470399" y="3979334"/>
            <a:ext cx="704640" cy="400110"/>
          </a:xfrm>
          <a:prstGeom prst="rect">
            <a:avLst/>
          </a:prstGeom>
          <a:no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34" name="TextBox 33"/>
          <p:cNvSpPr txBox="1"/>
          <p:nvPr/>
        </p:nvSpPr>
        <p:spPr>
          <a:xfrm>
            <a:off x="3843866" y="5808133"/>
            <a:ext cx="444653" cy="400110"/>
          </a:xfrm>
          <a:prstGeom prst="rect">
            <a:avLst/>
          </a:prstGeom>
          <a:noFill/>
        </p:spPr>
        <p:txBody>
          <a:bodyPr wrap="none" rtlCol="0">
            <a:spAutoFit/>
          </a:bodyPr>
          <a:lstStyle/>
          <a:p>
            <a:r>
              <a:rPr lang="en-US" sz="2000" b="1" dirty="0" smtClean="0">
                <a:solidFill>
                  <a:srgbClr val="3366FF"/>
                </a:solidFill>
              </a:rPr>
              <a:t>20</a:t>
            </a:r>
            <a:endParaRPr lang="en-US" sz="2000" b="1" dirty="0">
              <a:solidFill>
                <a:srgbClr val="3366FF"/>
              </a:solidFill>
            </a:endParaRPr>
          </a:p>
        </p:txBody>
      </p:sp>
      <p:sp>
        <p:nvSpPr>
          <p:cNvPr id="37" name="TextBox 36"/>
          <p:cNvSpPr txBox="1"/>
          <p:nvPr/>
        </p:nvSpPr>
        <p:spPr>
          <a:xfrm>
            <a:off x="6908798" y="3928535"/>
            <a:ext cx="704640" cy="400110"/>
          </a:xfrm>
          <a:prstGeom prst="rect">
            <a:avLst/>
          </a:prstGeom>
          <a:noFill/>
        </p:spPr>
        <p:txBody>
          <a:bodyPr wrap="none" rtlCol="0">
            <a:spAutoFit/>
          </a:bodyPr>
          <a:lstStyle/>
          <a:p>
            <a:r>
              <a:rPr lang="en-US" sz="2000" dirty="0" smtClean="0">
                <a:solidFill>
                  <a:srgbClr val="3366FF"/>
                </a:solidFill>
              </a:rPr>
              <a:t>1000 </a:t>
            </a:r>
            <a:endParaRPr lang="en-US" sz="2000" dirty="0">
              <a:solidFill>
                <a:srgbClr val="3366FF"/>
              </a:solidFill>
            </a:endParaRPr>
          </a:p>
        </p:txBody>
      </p:sp>
      <p:sp>
        <p:nvSpPr>
          <p:cNvPr id="39" name="TextBox 38"/>
          <p:cNvSpPr txBox="1"/>
          <p:nvPr/>
        </p:nvSpPr>
        <p:spPr>
          <a:xfrm>
            <a:off x="3183467" y="4504266"/>
            <a:ext cx="704640" cy="400110"/>
          </a:xfrm>
          <a:prstGeom prst="rect">
            <a:avLst/>
          </a:prstGeom>
          <a:solidFill>
            <a:srgbClr val="FFFFFF"/>
          </a:solid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40" name="TextBox 39"/>
          <p:cNvSpPr txBox="1"/>
          <p:nvPr/>
        </p:nvSpPr>
        <p:spPr>
          <a:xfrm>
            <a:off x="5774267" y="4504266"/>
            <a:ext cx="704640" cy="400110"/>
          </a:xfrm>
          <a:prstGeom prst="rect">
            <a:avLst/>
          </a:prstGeom>
          <a:solidFill>
            <a:srgbClr val="FFFFFF"/>
          </a:solidFill>
        </p:spPr>
        <p:txBody>
          <a:bodyPr wrap="square" rtlCol="0">
            <a:spAutoFit/>
          </a:bodyPr>
          <a:lstStyle/>
          <a:p>
            <a:r>
              <a:rPr lang="en-US" sz="2000" dirty="0" smtClean="0">
                <a:solidFill>
                  <a:srgbClr val="3366FF"/>
                </a:solidFill>
              </a:rPr>
              <a:t>1000</a:t>
            </a:r>
            <a:endParaRPr lang="en-US" sz="2000" dirty="0">
              <a:solidFill>
                <a:srgbClr val="3366FF"/>
              </a:solidFill>
            </a:endParaRPr>
          </a:p>
        </p:txBody>
      </p:sp>
      <p:sp>
        <p:nvSpPr>
          <p:cNvPr id="45" name="TextBox 44"/>
          <p:cNvSpPr txBox="1"/>
          <p:nvPr/>
        </p:nvSpPr>
        <p:spPr>
          <a:xfrm>
            <a:off x="4030133" y="5842000"/>
            <a:ext cx="444653" cy="400110"/>
          </a:xfrm>
          <a:prstGeom prst="rect">
            <a:avLst/>
          </a:prstGeom>
          <a:noFill/>
        </p:spPr>
        <p:txBody>
          <a:bodyPr wrap="none" rtlCol="0">
            <a:spAutoFit/>
          </a:bodyPr>
          <a:lstStyle/>
          <a:p>
            <a:r>
              <a:rPr lang="en-US" sz="2000" b="1" dirty="0" smtClean="0">
                <a:solidFill>
                  <a:srgbClr val="3366FF"/>
                </a:solidFill>
              </a:rPr>
              <a:t>20</a:t>
            </a:r>
            <a:endParaRPr lang="en-US" sz="2000" b="1" dirty="0">
              <a:solidFill>
                <a:srgbClr val="3366FF"/>
              </a:solidFill>
            </a:endParaRPr>
          </a:p>
        </p:txBody>
      </p:sp>
      <p:sp>
        <p:nvSpPr>
          <p:cNvPr id="47" name="TextBox 46"/>
          <p:cNvSpPr txBox="1"/>
          <p:nvPr/>
        </p:nvSpPr>
        <p:spPr>
          <a:xfrm>
            <a:off x="2506134" y="3810000"/>
            <a:ext cx="301660" cy="369332"/>
          </a:xfrm>
          <a:prstGeom prst="rect">
            <a:avLst/>
          </a:prstGeom>
          <a:noFill/>
        </p:spPr>
        <p:txBody>
          <a:bodyPr wrap="none" rtlCol="0">
            <a:spAutoFit/>
          </a:bodyPr>
          <a:lstStyle/>
          <a:p>
            <a:r>
              <a:rPr lang="en-US" dirty="0" smtClean="0"/>
              <a:t>0</a:t>
            </a:r>
            <a:endParaRPr lang="en-US" dirty="0"/>
          </a:p>
        </p:txBody>
      </p:sp>
      <p:sp>
        <p:nvSpPr>
          <p:cNvPr id="48" name="TextBox 47"/>
          <p:cNvSpPr txBox="1"/>
          <p:nvPr/>
        </p:nvSpPr>
        <p:spPr>
          <a:xfrm>
            <a:off x="4080934" y="3826933"/>
            <a:ext cx="301660" cy="369332"/>
          </a:xfrm>
          <a:prstGeom prst="rect">
            <a:avLst/>
          </a:prstGeom>
          <a:noFill/>
        </p:spPr>
        <p:txBody>
          <a:bodyPr wrap="none" rtlCol="0">
            <a:spAutoFit/>
          </a:bodyPr>
          <a:lstStyle/>
          <a:p>
            <a:r>
              <a:rPr lang="en-US" dirty="0" smtClean="0"/>
              <a:t>1</a:t>
            </a:r>
            <a:endParaRPr lang="en-US" dirty="0"/>
          </a:p>
        </p:txBody>
      </p:sp>
      <p:sp>
        <p:nvSpPr>
          <p:cNvPr id="49" name="TextBox 48"/>
          <p:cNvSpPr txBox="1"/>
          <p:nvPr/>
        </p:nvSpPr>
        <p:spPr>
          <a:xfrm>
            <a:off x="6603982" y="3843866"/>
            <a:ext cx="301660" cy="369332"/>
          </a:xfrm>
          <a:prstGeom prst="rect">
            <a:avLst/>
          </a:prstGeom>
          <a:noFill/>
        </p:spPr>
        <p:txBody>
          <a:bodyPr wrap="none" rtlCol="0">
            <a:spAutoFit/>
          </a:bodyPr>
          <a:lstStyle/>
          <a:p>
            <a:r>
              <a:rPr lang="en-US"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2552 0.03241 L -0.07552 0.08195 " pathEditMode="relative" ptsTypes="AA">
                                      <p:cBhvr>
                                        <p:cTn id="10" dur="2000" fill="hold"/>
                                        <p:tgtEl>
                                          <p:spTgt spid="33">
                                            <p:txEl>
                                              <p:pRg st="0" end="0"/>
                                            </p:txEl>
                                          </p:spTgt>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9739 0.08194 C -0.11145 0.09444 -0.1125 0.09629 -0.1177 0.11898 C -0.1184 0.13958 -0.11319 0.16203 -0.11961 0.18078 C -0.12257 0.18888 -0.13368 0.17986 -0.13993 0.18333 C -0.14236 0.18449 -0.14132 0.18981 -0.14184 0.19305 C -0.14201 0.19375 -0.14479 0.22407 -0.14548 0.22777 C -0.14687 0.23356 -0.14965 0.23888 -0.15104 0.2449 C -0.17014 0.24189 -0.1835 0.2405 -0.20295 0.24259 C -0.20573 0.24351 -0.21475 0.24699 -0.21597 0.25 C -0.21805 0.25463 -0.2177 0.26759 -0.2177 0.27453 " pathEditMode="relative" ptsTypes="fffffffffA">
                                      <p:cBhvr>
                                        <p:cTn id="14" dur="2000" fill="hold"/>
                                        <p:tgtEl>
                                          <p:spTgt spid="33">
                                            <p:txEl>
                                              <p:pRg st="0" end="0"/>
                                            </p:txEl>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2" nodeType="clickEffect">
                                  <p:stCondLst>
                                    <p:cond delay="0"/>
                                  </p:stCondLst>
                                  <p:childTnLst>
                                    <p:animMotion origin="layout" path="M -3.88889E-6 -4.44444E-6 C -0.00937 0.00162 -0.0335 0.0088 -0.04444 0.00255 C -0.04635 0.00139 -0.0434 -0.00254 -0.04271 -0.00486 C -0.04219 -0.01967 -0.04305 -0.03495 -0.0408 -0.0493 C -0.04028 -0.05347 -0.02847 -0.05741 -0.02413 -0.05926 C -0.02239 -0.06018 -0.01857 -0.0618 -0.01857 -0.0618 C -0.00382 -0.0919 -0.03021 -0.03565 -0.01302 -0.13588 C -0.01215 -0.14166 -0.00191 -0.1456 -0.00191 -0.1456 C 0.00226 -0.16204 -0.00364 -0.14583 0.00556 -0.15555 C 0.00712 -0.15764 0.00747 -0.16088 0.0092 -0.16296 C 0.01077 -0.16528 0.01285 -0.1662 0.01476 -0.16782 C 0.01528 -0.17037 0.01563 -0.17291 0.01667 -0.17523 C 0.01754 -0.17801 0.02031 -0.18264 0.02031 -0.18264 " pathEditMode="relative" ptsTypes="ffffffffffffA">
                                      <p:cBhvr>
                                        <p:cTn id="26" dur="2000" fill="hold"/>
                                        <p:tgtEl>
                                          <p:spTgt spid="34"/>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2" nodeType="clickEffect">
                                  <p:stCondLst>
                                    <p:cond delay="0"/>
                                  </p:stCondLst>
                                  <p:childTnLst>
                                    <p:animMotion origin="layout" path="M 0 -1.85185E-6 C -0.02378 0.00394 -0.0474 0.00834 -0.05729 0.03287 C -0.06701 0.05764 -0.00382 0.12963 -0.0592 0.14815 C -0.11476 0.16667 -0.32552 0.125 -0.39062 0.14468 C -0.45556 0.16435 -0.4526 0.21528 -0.44965 0.26667 " pathEditMode="relative" rAng="0" ptsTypes="aaaaA">
                                      <p:cBhvr>
                                        <p:cTn id="38" dur="2000" fill="hold"/>
                                        <p:tgtEl>
                                          <p:spTgt spid="37">
                                            <p:txEl>
                                              <p:pRg st="0" end="0"/>
                                            </p:txEl>
                                          </p:spTgt>
                                        </p:tgtEl>
                                        <p:attrNameLst>
                                          <p:attrName>ppt_x</p:attrName>
                                          <p:attrName>ppt_y</p:attrName>
                                        </p:attrNameLst>
                                      </p:cBhvr>
                                      <p:rCtr x="-22800" y="1330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3" nodeType="clickEffect">
                                  <p:stCondLst>
                                    <p:cond delay="0"/>
                                  </p:stCondLst>
                                  <p:childTnLst>
                                    <p:set>
                                      <p:cBhvr>
                                        <p:cTn id="46"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138 -0.00139 C -0.03941 0.00555 -0.07725 0.01273 -0.09132 -0.00139 C -0.10538 -0.01528 -0.13854 -0.07246 -0.08576 -0.08519 C -0.03298 -0.09769 0.16841 -0.05996 0.22622 -0.07708 C 0.28403 -0.09398 0.25521 -0.16921 0.26112 -0.1875 " pathEditMode="relative" rAng="0" ptsTypes="aaaaA">
                                      <p:cBhvr>
                                        <p:cTn id="50" dur="2000" fill="hold"/>
                                        <p:tgtEl>
                                          <p:spTgt spid="45"/>
                                        </p:tgtEl>
                                        <p:attrNameLst>
                                          <p:attrName>ppt_x</p:attrName>
                                          <p:attrName>ppt_y</p:attrName>
                                        </p:attrNameLst>
                                      </p:cBhvr>
                                      <p:rCtr x="7400" y="-860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33" grpId="1" build="allAtOnce"/>
      <p:bldP spid="33" grpId="2" build="allAtOnce"/>
      <p:bldP spid="34" grpId="0"/>
      <p:bldP spid="34" grpId="2"/>
      <p:bldP spid="37" grpId="0" build="allAtOnce"/>
      <p:bldP spid="37" grpId="2" build="allAtOnce"/>
      <p:bldP spid="37" grpId="3" build="allAtOnce"/>
      <p:bldP spid="39" grpId="0" animBg="1"/>
      <p:bldP spid="40" grpId="0" animBg="1"/>
      <p:bldP spid="45" grpId="0"/>
      <p:bldP spid="45" grpId="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Memory and Caches</a:t>
            </a:r>
            <a:endParaRPr lang="en-US" dirty="0"/>
          </a:p>
        </p:txBody>
      </p:sp>
      <p:sp>
        <p:nvSpPr>
          <p:cNvPr id="3" name="Content Placeholder 2"/>
          <p:cNvSpPr>
            <a:spLocks noGrp="1"/>
          </p:cNvSpPr>
          <p:nvPr>
            <p:ph idx="1"/>
          </p:nvPr>
        </p:nvSpPr>
        <p:spPr>
          <a:xfrm>
            <a:off x="457200" y="1397001"/>
            <a:ext cx="8229600" cy="2209800"/>
          </a:xfrm>
        </p:spPr>
        <p:txBody>
          <a:bodyPr/>
          <a:lstStyle/>
          <a:p>
            <a:r>
              <a:rPr lang="en-US" dirty="0" smtClean="0"/>
              <a:t>What if? </a:t>
            </a:r>
          </a:p>
          <a:p>
            <a:pPr lvl="1"/>
            <a:r>
              <a:rPr lang="en-US" dirty="0" smtClean="0"/>
              <a:t>Processors 1 and 2 read Memory[1000]</a:t>
            </a:r>
          </a:p>
          <a:p>
            <a:pPr lvl="1"/>
            <a:r>
              <a:rPr lang="en-US" dirty="0" smtClean="0"/>
              <a:t>Processor 0 writes Memory[1000] with 40</a:t>
            </a:r>
          </a:p>
        </p:txBody>
      </p:sp>
      <p:grpSp>
        <p:nvGrpSpPr>
          <p:cNvPr id="7" name="Group 63"/>
          <p:cNvGrpSpPr/>
          <p:nvPr/>
        </p:nvGrpSpPr>
        <p:grpSpPr>
          <a:xfrm>
            <a:off x="1591731" y="3733799"/>
            <a:ext cx="5334000" cy="2514600"/>
            <a:chOff x="1524000" y="1066800"/>
            <a:chExt cx="5638800" cy="3048000"/>
          </a:xfrm>
        </p:grpSpPr>
        <p:sp>
          <p:nvSpPr>
            <p:cNvPr id="8"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9"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0"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1"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2"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3"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4"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5"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6"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7"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8"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9"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20"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21"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2"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smtClean="0">
                  <a:solidFill>
                    <a:schemeClr val="tx1"/>
                  </a:solidFill>
                </a:rPr>
                <a:t>Memory</a:t>
              </a:r>
              <a:endParaRPr lang="en-US" sz="1600" b="1" dirty="0">
                <a:solidFill>
                  <a:schemeClr val="tx1"/>
                </a:solidFill>
              </a:endParaRPr>
            </a:p>
          </p:txBody>
        </p:sp>
        <p:sp>
          <p:nvSpPr>
            <p:cNvPr id="23"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4"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25"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6"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7"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8"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9"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0"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1"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2"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33" name="TextBox 32"/>
          <p:cNvSpPr txBox="1"/>
          <p:nvPr/>
        </p:nvSpPr>
        <p:spPr>
          <a:xfrm>
            <a:off x="2506134" y="3810000"/>
            <a:ext cx="301660" cy="369332"/>
          </a:xfrm>
          <a:prstGeom prst="rect">
            <a:avLst/>
          </a:prstGeom>
          <a:noFill/>
        </p:spPr>
        <p:txBody>
          <a:bodyPr wrap="none" rtlCol="0">
            <a:spAutoFit/>
          </a:bodyPr>
          <a:lstStyle/>
          <a:p>
            <a:r>
              <a:rPr lang="en-US" dirty="0" smtClean="0"/>
              <a:t>0</a:t>
            </a:r>
            <a:endParaRPr lang="en-US" dirty="0"/>
          </a:p>
        </p:txBody>
      </p:sp>
      <p:sp>
        <p:nvSpPr>
          <p:cNvPr id="34" name="TextBox 33"/>
          <p:cNvSpPr txBox="1"/>
          <p:nvPr/>
        </p:nvSpPr>
        <p:spPr>
          <a:xfrm>
            <a:off x="4080934" y="3826933"/>
            <a:ext cx="301660" cy="369332"/>
          </a:xfrm>
          <a:prstGeom prst="rect">
            <a:avLst/>
          </a:prstGeom>
          <a:noFill/>
        </p:spPr>
        <p:txBody>
          <a:bodyPr wrap="none" rtlCol="0">
            <a:spAutoFit/>
          </a:bodyPr>
          <a:lstStyle/>
          <a:p>
            <a:r>
              <a:rPr lang="en-US" dirty="0" smtClean="0"/>
              <a:t>1</a:t>
            </a:r>
            <a:endParaRPr lang="en-US" dirty="0"/>
          </a:p>
        </p:txBody>
      </p:sp>
      <p:sp>
        <p:nvSpPr>
          <p:cNvPr id="35" name="TextBox 34"/>
          <p:cNvSpPr txBox="1"/>
          <p:nvPr/>
        </p:nvSpPr>
        <p:spPr>
          <a:xfrm>
            <a:off x="6603982" y="3843866"/>
            <a:ext cx="301660" cy="369332"/>
          </a:xfrm>
          <a:prstGeom prst="rect">
            <a:avLst/>
          </a:prstGeom>
          <a:noFill/>
        </p:spPr>
        <p:txBody>
          <a:bodyPr wrap="none" rtlCol="0">
            <a:spAutoFit/>
          </a:bodyPr>
          <a:lstStyle/>
          <a:p>
            <a:r>
              <a:rPr lang="en-US" dirty="0" smtClean="0"/>
              <a:t>2</a:t>
            </a:r>
            <a:endParaRPr lang="en-US" dirty="0"/>
          </a:p>
        </p:txBody>
      </p:sp>
      <p:sp>
        <p:nvSpPr>
          <p:cNvPr id="37" name="TextBox 36"/>
          <p:cNvSpPr txBox="1"/>
          <p:nvPr/>
        </p:nvSpPr>
        <p:spPr>
          <a:xfrm>
            <a:off x="3335867" y="4504267"/>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20</a:t>
            </a:r>
            <a:endParaRPr lang="en-US" sz="2000" b="1" dirty="0">
              <a:solidFill>
                <a:srgbClr val="3366FF"/>
              </a:solidFill>
            </a:endParaRPr>
          </a:p>
        </p:txBody>
      </p:sp>
      <p:sp>
        <p:nvSpPr>
          <p:cNvPr id="38" name="TextBox 37"/>
          <p:cNvSpPr txBox="1"/>
          <p:nvPr/>
        </p:nvSpPr>
        <p:spPr>
          <a:xfrm>
            <a:off x="5842000" y="4521200"/>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20</a:t>
            </a:r>
            <a:endParaRPr lang="en-US" sz="2000" b="1" dirty="0">
              <a:solidFill>
                <a:srgbClr val="3366FF"/>
              </a:solidFill>
            </a:endParaRPr>
          </a:p>
        </p:txBody>
      </p:sp>
      <p:sp>
        <p:nvSpPr>
          <p:cNvPr id="39" name="TextBox 38"/>
          <p:cNvSpPr txBox="1"/>
          <p:nvPr/>
        </p:nvSpPr>
        <p:spPr>
          <a:xfrm>
            <a:off x="7095066" y="3674533"/>
            <a:ext cx="1815521" cy="2308324"/>
          </a:xfrm>
          <a:prstGeom prst="rect">
            <a:avLst/>
          </a:prstGeom>
          <a:noFill/>
        </p:spPr>
        <p:txBody>
          <a:bodyPr wrap="none" rtlCol="0">
            <a:spAutoFit/>
          </a:bodyPr>
          <a:lstStyle/>
          <a:p>
            <a:r>
              <a:rPr lang="en-US" sz="2400" dirty="0" smtClean="0"/>
              <a:t>Processor 0</a:t>
            </a:r>
          </a:p>
          <a:p>
            <a:r>
              <a:rPr lang="en-US" sz="2400" dirty="0" smtClean="0"/>
              <a:t>Write</a:t>
            </a:r>
          </a:p>
          <a:p>
            <a:r>
              <a:rPr lang="en-US" sz="2400" dirty="0" smtClean="0"/>
              <a:t>Invalidates</a:t>
            </a:r>
          </a:p>
          <a:p>
            <a:r>
              <a:rPr lang="en-US" sz="2400" dirty="0" smtClean="0"/>
              <a:t>Other Copies</a:t>
            </a:r>
          </a:p>
          <a:p>
            <a:r>
              <a:rPr lang="en-US" sz="2400" dirty="0" smtClean="0"/>
              <a:t>(Easy! Turn </a:t>
            </a:r>
            <a:br>
              <a:rPr lang="en-US" sz="2400" dirty="0" smtClean="0"/>
            </a:br>
            <a:r>
              <a:rPr lang="en-US" sz="2400" b="1" dirty="0" smtClean="0"/>
              <a:t>Valid bit </a:t>
            </a:r>
            <a:r>
              <a:rPr lang="en-US" sz="2400" dirty="0" smtClean="0"/>
              <a:t>off)</a:t>
            </a:r>
          </a:p>
        </p:txBody>
      </p:sp>
      <p:sp>
        <p:nvSpPr>
          <p:cNvPr id="40" name="TextBox 39"/>
          <p:cNvSpPr txBox="1"/>
          <p:nvPr/>
        </p:nvSpPr>
        <p:spPr>
          <a:xfrm>
            <a:off x="762000" y="3860800"/>
            <a:ext cx="704640" cy="400110"/>
          </a:xfrm>
          <a:prstGeom prst="rect">
            <a:avLst/>
          </a:prstGeom>
          <a:solidFill>
            <a:srgbClr val="FFFFFF"/>
          </a:solid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42" name="TextBox 41"/>
          <p:cNvSpPr txBox="1"/>
          <p:nvPr/>
        </p:nvSpPr>
        <p:spPr>
          <a:xfrm>
            <a:off x="1794934" y="4504266"/>
            <a:ext cx="941283" cy="369332"/>
          </a:xfrm>
          <a:prstGeom prst="rect">
            <a:avLst/>
          </a:prstGeom>
          <a:solidFill>
            <a:srgbClr val="FFFFFF"/>
          </a:solidFill>
        </p:spPr>
        <p:txBody>
          <a:bodyPr wrap="none" rtlCol="0">
            <a:spAutoFit/>
          </a:bodyPr>
          <a:lstStyle/>
          <a:p>
            <a:r>
              <a:rPr lang="en-US" dirty="0" smtClean="0">
                <a:solidFill>
                  <a:srgbClr val="3366FF"/>
                </a:solidFill>
              </a:rPr>
              <a:t>1000 </a:t>
            </a:r>
            <a:r>
              <a:rPr lang="en-US" b="1" dirty="0" smtClean="0">
                <a:solidFill>
                  <a:srgbClr val="3366FF"/>
                </a:solidFill>
              </a:rPr>
              <a:t>40</a:t>
            </a:r>
            <a:endParaRPr lang="en-US" b="1" dirty="0">
              <a:solidFill>
                <a:srgbClr val="3366FF"/>
              </a:solidFill>
            </a:endParaRPr>
          </a:p>
        </p:txBody>
      </p:sp>
      <p:sp>
        <p:nvSpPr>
          <p:cNvPr id="45" name="TextBox 44"/>
          <p:cNvSpPr txBox="1"/>
          <p:nvPr/>
        </p:nvSpPr>
        <p:spPr>
          <a:xfrm>
            <a:off x="2980267" y="5825067"/>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40</a:t>
            </a:r>
            <a:endParaRPr lang="en-US" sz="2000" b="1"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09 0.02523 C 0.02326 0.05556 0.04861 0.08611 0.05902 0.09931 " pathEditMode="relative" ptsTypes="aA">
                                      <p:cBhvr>
                                        <p:cTn id="6" dur="2000" fill="hold"/>
                                        <p:tgtEl>
                                          <p:spTgt spid="40">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903 0.0993 C 0.07222 0.09421 0.08576 0.08935 0.09166 0.10671 C 0.09757 0.12407 0.07778 0.18866 0.09427 0.20301 C 0.11076 0.21736 0.15035 0.20509 0.19045 0.19305 " pathEditMode="relative" rAng="0" ptsTypes="aaaA">
                                      <p:cBhvr>
                                        <p:cTn id="10" dur="2000" fill="hold"/>
                                        <p:tgtEl>
                                          <p:spTgt spid="40">
                                            <p:txEl>
                                              <p:pRg st="0" end="0"/>
                                            </p:txEl>
                                          </p:spTgt>
                                        </p:tgtEl>
                                        <p:attrNameLst>
                                          <p:attrName>ppt_x</p:attrName>
                                          <p:attrName>ppt_y</p:attrName>
                                        </p:attrNameLst>
                                      </p:cBhvr>
                                      <p:rCtr x="6600" y="54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bg/>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build="allAtOnce" animBg="1"/>
      <p:bldP spid="42" grpId="0" animBg="1"/>
      <p:bldP spid="45"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Multiple Caches Coherent</a:t>
            </a:r>
            <a:endParaRPr lang="en-US" dirty="0"/>
          </a:p>
        </p:txBody>
      </p:sp>
      <p:sp>
        <p:nvSpPr>
          <p:cNvPr id="3" name="Content Placeholder 2"/>
          <p:cNvSpPr>
            <a:spLocks noGrp="1"/>
          </p:cNvSpPr>
          <p:nvPr>
            <p:ph idx="1"/>
          </p:nvPr>
        </p:nvSpPr>
        <p:spPr>
          <a:xfrm>
            <a:off x="457200" y="1600200"/>
            <a:ext cx="8229600" cy="4783667"/>
          </a:xfrm>
        </p:spPr>
        <p:txBody>
          <a:bodyPr>
            <a:normAutofit/>
          </a:bodyPr>
          <a:lstStyle/>
          <a:p>
            <a:r>
              <a:rPr lang="en-US" dirty="0" smtClean="0"/>
              <a:t>Architect’s job: shared memory </a:t>
            </a:r>
            <a:r>
              <a:rPr lang="en-US" dirty="0" smtClean="0">
                <a:sym typeface="Wingdings"/>
              </a:rPr>
              <a:t></a:t>
            </a:r>
            <a:r>
              <a:rPr lang="en-US" dirty="0" smtClean="0"/>
              <a:t> keep cache values coherent</a:t>
            </a:r>
          </a:p>
          <a:p>
            <a:r>
              <a:rPr lang="en-US" dirty="0" smtClean="0"/>
              <a:t>Idea: When any processor has cache miss or writes, notify other processors via interconnection network</a:t>
            </a:r>
          </a:p>
          <a:p>
            <a:pPr lvl="1"/>
            <a:r>
              <a:rPr lang="en-US" dirty="0" smtClean="0"/>
              <a:t>If </a:t>
            </a:r>
            <a:r>
              <a:rPr lang="en-US" dirty="0" smtClean="0">
                <a:solidFill>
                  <a:srgbClr val="008000"/>
                </a:solidFill>
              </a:rPr>
              <a:t>only reading</a:t>
            </a:r>
            <a:r>
              <a:rPr lang="en-US" dirty="0" smtClean="0"/>
              <a:t>, many processors can have copies</a:t>
            </a:r>
          </a:p>
          <a:p>
            <a:pPr lvl="1"/>
            <a:r>
              <a:rPr lang="en-US" dirty="0" smtClean="0"/>
              <a:t>If a </a:t>
            </a:r>
            <a:r>
              <a:rPr lang="en-US" dirty="0" smtClean="0">
                <a:solidFill>
                  <a:srgbClr val="FF0000"/>
                </a:solidFill>
              </a:rPr>
              <a:t>processor writes</a:t>
            </a:r>
            <a:r>
              <a:rPr lang="en-US" dirty="0" smtClean="0"/>
              <a:t>, invalidate all other copies</a:t>
            </a:r>
          </a:p>
          <a:p>
            <a:r>
              <a:rPr lang="en-US" dirty="0" smtClean="0"/>
              <a:t>Shared written result can “ping-pong” between caches</a:t>
            </a:r>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HW Keep $ Coherent?</a:t>
            </a:r>
            <a:endParaRPr lang="en-US" dirty="0"/>
          </a:p>
        </p:txBody>
      </p:sp>
      <p:sp>
        <p:nvSpPr>
          <p:cNvPr id="3" name="Content Placeholder 2"/>
          <p:cNvSpPr>
            <a:spLocks noGrp="1"/>
          </p:cNvSpPr>
          <p:nvPr>
            <p:ph idx="1"/>
          </p:nvPr>
        </p:nvSpPr>
        <p:spPr>
          <a:xfrm>
            <a:off x="440266" y="1481666"/>
            <a:ext cx="8513233" cy="4982634"/>
          </a:xfrm>
        </p:spPr>
        <p:txBody>
          <a:bodyPr>
            <a:normAutofit lnSpcReduction="10000"/>
          </a:bodyPr>
          <a:lstStyle/>
          <a:p>
            <a:pPr marL="0" indent="0">
              <a:buNone/>
            </a:pPr>
            <a:r>
              <a:rPr lang="en-US" dirty="0" smtClean="0"/>
              <a:t>Each cache tracks state of each </a:t>
            </a:r>
            <a:r>
              <a:rPr lang="en-US" i="1" dirty="0" smtClean="0">
                <a:solidFill>
                  <a:srgbClr val="3366FF"/>
                </a:solidFill>
              </a:rPr>
              <a:t>block </a:t>
            </a:r>
            <a:r>
              <a:rPr lang="en-US" dirty="0" smtClean="0"/>
              <a:t>in cache:</a:t>
            </a:r>
          </a:p>
          <a:p>
            <a:pPr marL="0" indent="0">
              <a:buNone/>
            </a:pPr>
            <a:r>
              <a:rPr lang="en-US" i="1" dirty="0" smtClean="0">
                <a:solidFill>
                  <a:srgbClr val="3366FF"/>
                </a:solidFill>
              </a:rPr>
              <a:t>Shared</a:t>
            </a:r>
            <a:r>
              <a:rPr lang="en-US" dirty="0" smtClean="0"/>
              <a:t>:  up-to-date data, not allowed to write</a:t>
            </a:r>
          </a:p>
          <a:p>
            <a:pPr marL="0" indent="0">
              <a:buNone/>
            </a:pPr>
            <a:r>
              <a:rPr lang="en-US" dirty="0"/>
              <a:t>	</a:t>
            </a:r>
            <a:r>
              <a:rPr lang="en-US" dirty="0" smtClean="0"/>
              <a:t>		      other caches may have a copy</a:t>
            </a:r>
          </a:p>
          <a:p>
            <a:pPr marL="0" indent="0">
              <a:buNone/>
            </a:pPr>
            <a:r>
              <a:rPr lang="en-US" dirty="0"/>
              <a:t>	</a:t>
            </a:r>
            <a:r>
              <a:rPr lang="en-US" dirty="0" smtClean="0"/>
              <a:t>			 copy in memory is also up-to-date</a:t>
            </a:r>
            <a:endParaRPr lang="en-US" i="1" dirty="0">
              <a:solidFill>
                <a:srgbClr val="3366FF"/>
              </a:solidFill>
            </a:endParaRPr>
          </a:p>
          <a:p>
            <a:pPr marL="0" indent="0">
              <a:buNone/>
            </a:pPr>
            <a:r>
              <a:rPr lang="en-US" i="1" dirty="0" smtClean="0">
                <a:solidFill>
                  <a:srgbClr val="3366FF"/>
                </a:solidFill>
              </a:rPr>
              <a:t>Modified</a:t>
            </a:r>
            <a:r>
              <a:rPr lang="en-US" dirty="0" smtClean="0"/>
              <a:t>: up-to-date, changed (dirty), OK to write </a:t>
            </a:r>
          </a:p>
          <a:p>
            <a:pPr marL="0" indent="0">
              <a:buNone/>
            </a:pPr>
            <a:r>
              <a:rPr lang="en-US" dirty="0"/>
              <a:t>	</a:t>
            </a:r>
            <a:r>
              <a:rPr lang="en-US" dirty="0" smtClean="0"/>
              <a:t>			    no other cache has a copy,</a:t>
            </a:r>
          </a:p>
          <a:p>
            <a:pPr marL="0" indent="0">
              <a:buNone/>
            </a:pPr>
            <a:r>
              <a:rPr lang="en-US" dirty="0"/>
              <a:t>	</a:t>
            </a:r>
            <a:r>
              <a:rPr lang="en-US" dirty="0" smtClean="0"/>
              <a:t>			    copy in memory is out-of-date</a:t>
            </a:r>
          </a:p>
          <a:p>
            <a:pPr marL="0" indent="0">
              <a:buNone/>
            </a:pPr>
            <a:r>
              <a:rPr lang="en-US" dirty="0"/>
              <a:t>	</a:t>
            </a:r>
            <a:r>
              <a:rPr lang="en-US" dirty="0" smtClean="0"/>
              <a:t>				- must respond to read request </a:t>
            </a:r>
          </a:p>
          <a:p>
            <a:pPr marL="0" indent="0">
              <a:buNone/>
            </a:pPr>
            <a:r>
              <a:rPr lang="en-US" i="1" dirty="0">
                <a:solidFill>
                  <a:srgbClr val="3366FF"/>
                </a:solidFill>
              </a:rPr>
              <a:t>Invalid:</a:t>
            </a:r>
            <a:r>
              <a:rPr lang="en-US" dirty="0" smtClean="0"/>
              <a:t> Not really in the cache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Optional Performance Optimizations of Cache Coherency via new States</a:t>
            </a:r>
            <a:endParaRPr lang="en-US" dirty="0"/>
          </a:p>
        </p:txBody>
      </p:sp>
      <p:sp>
        <p:nvSpPr>
          <p:cNvPr id="3" name="Content Placeholder 2"/>
          <p:cNvSpPr>
            <a:spLocks noGrp="1"/>
          </p:cNvSpPr>
          <p:nvPr>
            <p:ph idx="1"/>
          </p:nvPr>
        </p:nvSpPr>
        <p:spPr>
          <a:xfrm>
            <a:off x="440266" y="1481666"/>
            <a:ext cx="8424333" cy="4868334"/>
          </a:xfrm>
        </p:spPr>
        <p:txBody>
          <a:bodyPr>
            <a:normAutofit fontScale="77500" lnSpcReduction="20000"/>
          </a:bodyPr>
          <a:lstStyle/>
          <a:p>
            <a:pPr marL="0" indent="0">
              <a:buNone/>
            </a:pPr>
            <a:r>
              <a:rPr lang="en-US" i="1" dirty="0" smtClean="0">
                <a:solidFill>
                  <a:srgbClr val="3366FF"/>
                </a:solidFill>
              </a:rPr>
              <a:t>Exclusive</a:t>
            </a:r>
            <a:r>
              <a:rPr lang="en-US" dirty="0" smtClean="0"/>
              <a:t>: up-to-date data, OK to write (change to modified)</a:t>
            </a:r>
          </a:p>
          <a:p>
            <a:pPr marL="0" indent="0">
              <a:buNone/>
            </a:pPr>
            <a:r>
              <a:rPr lang="en-US" dirty="0"/>
              <a:t>	</a:t>
            </a:r>
            <a:r>
              <a:rPr lang="en-US" dirty="0" smtClean="0"/>
              <a:t>		   no other cache has a copy, </a:t>
            </a:r>
          </a:p>
          <a:p>
            <a:pPr marL="0" indent="0">
              <a:buNone/>
            </a:pPr>
            <a:r>
              <a:rPr lang="en-US" dirty="0"/>
              <a:t>	</a:t>
            </a:r>
            <a:r>
              <a:rPr lang="en-US" dirty="0" smtClean="0"/>
              <a:t>		   copy in memory up-to-date</a:t>
            </a:r>
          </a:p>
          <a:p>
            <a:pPr marL="914400" lvl="1" indent="-514350"/>
            <a:r>
              <a:rPr lang="en-US" dirty="0" smtClean="0"/>
              <a:t>Avoids writing to memory if block replaced</a:t>
            </a:r>
          </a:p>
          <a:p>
            <a:pPr marL="914400" lvl="1" indent="-514350"/>
            <a:r>
              <a:rPr lang="en-US" dirty="0" smtClean="0"/>
              <a:t>Supplies data on read instead of going to memory</a:t>
            </a:r>
          </a:p>
          <a:p>
            <a:pPr marL="0" indent="0">
              <a:buNone/>
            </a:pPr>
            <a:r>
              <a:rPr lang="en-US" i="1" dirty="0" smtClean="0">
                <a:solidFill>
                  <a:srgbClr val="3366FF"/>
                </a:solidFill>
              </a:rPr>
              <a:t>Owner</a:t>
            </a:r>
            <a:r>
              <a:rPr lang="en-US" dirty="0" smtClean="0"/>
              <a:t>:  up-to-date data, OK to write (if invalidate shared 							</a:t>
            </a:r>
            <a:r>
              <a:rPr lang="en-US" smtClean="0"/>
              <a:t>	copies </a:t>
            </a:r>
            <a:r>
              <a:rPr lang="en-US" dirty="0" smtClean="0"/>
              <a:t>first then change </a:t>
            </a:r>
            <a:r>
              <a:rPr lang="en-US" smtClean="0"/>
              <a:t>to modified)</a:t>
            </a:r>
            <a:endParaRPr lang="en-US" dirty="0" smtClean="0"/>
          </a:p>
          <a:p>
            <a:pPr marL="0" indent="0">
              <a:buNone/>
            </a:pPr>
            <a:r>
              <a:rPr lang="en-US" dirty="0"/>
              <a:t>	</a:t>
            </a:r>
            <a:r>
              <a:rPr lang="en-US" dirty="0" smtClean="0"/>
              <a:t>		other caches may have a copy (they must 											be in Shared state)</a:t>
            </a:r>
          </a:p>
          <a:p>
            <a:pPr marL="0" indent="0">
              <a:buNone/>
            </a:pPr>
            <a:r>
              <a:rPr lang="en-US" dirty="0"/>
              <a:t>	</a:t>
            </a:r>
            <a:r>
              <a:rPr lang="en-US" dirty="0" smtClean="0"/>
              <a:t>		copy in memory not up-to-date</a:t>
            </a:r>
          </a:p>
          <a:p>
            <a:pPr marL="914400" lvl="1" indent="-514350"/>
            <a:r>
              <a:rPr lang="en-US" dirty="0" smtClean="0"/>
              <a:t>So, owner must supply data on read instead of going to memory</a:t>
            </a:r>
          </a:p>
          <a:p>
            <a:pPr marL="914400" lvl="1" indent="-514350"/>
            <a:endParaRPr lang="en-US" dirty="0" smtClean="0"/>
          </a:p>
          <a:p>
            <a:pPr marL="514350" indent="-514350">
              <a:buNone/>
            </a:pPr>
            <a:r>
              <a:rPr lang="en-US" dirty="0" smtClean="0">
                <a:hlinkClick r:id="rId2"/>
              </a:rPr>
              <a:t>http://youtu.be/Wd8qzqfPfdM</a:t>
            </a:r>
            <a:endParaRPr lang="en-US" dirty="0" smtClean="0"/>
          </a:p>
          <a:p>
            <a:pPr marL="514350" indent="-514350">
              <a:buFont typeface="+mj-lt"/>
              <a:buAutoNum type="arabicPeriod" startAt="3"/>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Cache Coherency Protocol: MOESI (snoopy protocol)</a:t>
            </a:r>
            <a:endParaRPr lang="en-US" dirty="0"/>
          </a:p>
        </p:txBody>
      </p:sp>
      <p:sp>
        <p:nvSpPr>
          <p:cNvPr id="3" name="Content Placeholder 2"/>
          <p:cNvSpPr>
            <a:spLocks noGrp="1"/>
          </p:cNvSpPr>
          <p:nvPr>
            <p:ph idx="1"/>
          </p:nvPr>
        </p:nvSpPr>
        <p:spPr/>
        <p:txBody>
          <a:bodyPr/>
          <a:lstStyle/>
          <a:p>
            <a:r>
              <a:rPr lang="en-US" dirty="0" smtClean="0"/>
              <a:t>Each block in each cache is in one of the following states:</a:t>
            </a:r>
          </a:p>
          <a:p>
            <a:pPr lvl="1">
              <a:buNone/>
            </a:pPr>
            <a:r>
              <a:rPr lang="en-US" sz="3200" u="sng" dirty="0" smtClean="0">
                <a:solidFill>
                  <a:srgbClr val="3366FF"/>
                </a:solidFill>
              </a:rPr>
              <a:t>M</a:t>
            </a:r>
            <a:r>
              <a:rPr lang="en-US" sz="3200" dirty="0" smtClean="0"/>
              <a:t>odified (in cache)</a:t>
            </a:r>
          </a:p>
          <a:p>
            <a:pPr lvl="1">
              <a:buNone/>
            </a:pPr>
            <a:r>
              <a:rPr lang="en-US" sz="3200" u="sng" dirty="0" smtClean="0">
                <a:solidFill>
                  <a:srgbClr val="BFBFBF"/>
                </a:solidFill>
              </a:rPr>
              <a:t>O</a:t>
            </a:r>
            <a:r>
              <a:rPr lang="en-US" sz="3200" dirty="0" smtClean="0">
                <a:solidFill>
                  <a:srgbClr val="BFBFBF"/>
                </a:solidFill>
              </a:rPr>
              <a:t>wned (in cache)</a:t>
            </a:r>
          </a:p>
          <a:p>
            <a:pPr lvl="1">
              <a:buNone/>
            </a:pPr>
            <a:r>
              <a:rPr lang="en-US" sz="3200" u="sng" dirty="0" smtClean="0">
                <a:solidFill>
                  <a:srgbClr val="BFBFBF"/>
                </a:solidFill>
              </a:rPr>
              <a:t>E</a:t>
            </a:r>
            <a:r>
              <a:rPr lang="en-US" sz="3200" dirty="0" smtClean="0">
                <a:solidFill>
                  <a:srgbClr val="BFBFBF"/>
                </a:solidFill>
              </a:rPr>
              <a:t>xclusive (in cache)</a:t>
            </a:r>
          </a:p>
          <a:p>
            <a:pPr lvl="1">
              <a:buNone/>
            </a:pPr>
            <a:r>
              <a:rPr lang="en-US" sz="3200" u="sng" dirty="0" smtClean="0">
                <a:solidFill>
                  <a:srgbClr val="3366FF"/>
                </a:solidFill>
              </a:rPr>
              <a:t>S</a:t>
            </a:r>
            <a:r>
              <a:rPr lang="en-US" sz="3200" dirty="0" smtClean="0"/>
              <a:t>hared (in cache)</a:t>
            </a:r>
          </a:p>
          <a:p>
            <a:pPr lvl="1">
              <a:buNone/>
            </a:pPr>
            <a:r>
              <a:rPr lang="en-US" sz="3200" u="sng" dirty="0" smtClean="0">
                <a:solidFill>
                  <a:srgbClr val="3366FF"/>
                </a:solidFill>
              </a:rPr>
              <a:t>I</a:t>
            </a:r>
            <a:r>
              <a:rPr lang="en-US" sz="3200" dirty="0" smtClean="0"/>
              <a:t>nvalid (not in cache)</a:t>
            </a:r>
          </a:p>
          <a:p>
            <a:pPr lvl="1"/>
            <a:endParaRPr lang="en-US" dirty="0"/>
          </a:p>
        </p:txBody>
      </p:sp>
      <p:pic>
        <p:nvPicPr>
          <p:cNvPr id="8" name="Picture 7" descr="Screen shot 2011-10-14 at 9.03.48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83199" y="2387600"/>
            <a:ext cx="3550669" cy="3403600"/>
          </a:xfrm>
          <a:prstGeom prst="rect">
            <a:avLst/>
          </a:prstGeom>
        </p:spPr>
      </p:pic>
      <p:sp>
        <p:nvSpPr>
          <p:cNvPr id="9" name="TextBox 8"/>
          <p:cNvSpPr txBox="1"/>
          <p:nvPr/>
        </p:nvSpPr>
        <p:spPr>
          <a:xfrm>
            <a:off x="5243675" y="5706070"/>
            <a:ext cx="3101622" cy="923330"/>
          </a:xfrm>
          <a:prstGeom prst="rect">
            <a:avLst/>
          </a:prstGeom>
          <a:noFill/>
        </p:spPr>
        <p:txBody>
          <a:bodyPr wrap="square" rtlCol="0">
            <a:spAutoFit/>
          </a:bodyPr>
          <a:lstStyle/>
          <a:p>
            <a:r>
              <a:rPr lang="en-US" b="1" dirty="0" smtClean="0"/>
              <a:t>Compatability Matrix</a:t>
            </a:r>
            <a:r>
              <a:rPr lang="en-US" dirty="0" smtClean="0"/>
              <a:t>: Allowed states for a given cache block in any pair of caches </a:t>
            </a:r>
            <a:endParaRPr lang="en-US" dirty="0"/>
          </a:p>
        </p:txBody>
      </p:sp>
      <p:grpSp>
        <p:nvGrpSpPr>
          <p:cNvPr id="12" name="Group 11"/>
          <p:cNvGrpSpPr/>
          <p:nvPr/>
        </p:nvGrpSpPr>
        <p:grpSpPr>
          <a:xfrm>
            <a:off x="5473700" y="2501900"/>
            <a:ext cx="2794000" cy="3124200"/>
            <a:chOff x="5473700" y="2501900"/>
            <a:chExt cx="2794000" cy="3124200"/>
          </a:xfrm>
        </p:grpSpPr>
        <p:sp>
          <p:nvSpPr>
            <p:cNvPr id="10" name="Rectangle 9"/>
            <p:cNvSpPr/>
            <p:nvPr/>
          </p:nvSpPr>
          <p:spPr>
            <a:xfrm>
              <a:off x="6489700" y="2501900"/>
              <a:ext cx="939800" cy="31242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6400800" y="2635250"/>
              <a:ext cx="939800" cy="2794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0347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2898" name="Rectangle 2"/>
          <p:cNvSpPr>
            <a:spLocks noGrp="1" noChangeArrowheads="1"/>
          </p:cNvSpPr>
          <p:nvPr>
            <p:ph type="title"/>
          </p:nvPr>
        </p:nvSpPr>
        <p:spPr/>
        <p:txBody>
          <a:bodyPr>
            <a:normAutofit fontScale="90000"/>
          </a:bodyPr>
          <a:lstStyle/>
          <a:p>
            <a:r>
              <a:rPr lang="en-US" dirty="0" smtClean="0"/>
              <a:t>Parallel Processing:</a:t>
            </a:r>
            <a:br>
              <a:rPr lang="en-US" dirty="0" smtClean="0"/>
            </a:br>
            <a:r>
              <a:rPr lang="en-US" dirty="0" smtClean="0"/>
              <a:t>Multiprocessor Systems (MIMD)</a:t>
            </a:r>
            <a:endParaRPr lang="en-US" dirty="0"/>
          </a:p>
        </p:txBody>
      </p:sp>
      <p:sp>
        <p:nvSpPr>
          <p:cNvPr id="1872914" name="Rectangle 18"/>
          <p:cNvSpPr>
            <a:spLocks noChangeArrowheads="1"/>
          </p:cNvSpPr>
          <p:nvPr/>
        </p:nvSpPr>
        <p:spPr bwMode="auto">
          <a:xfrm>
            <a:off x="131763" y="2943225"/>
            <a:ext cx="180975" cy="363538"/>
          </a:xfrm>
          <a:prstGeom prst="rect">
            <a:avLst/>
          </a:prstGeom>
          <a:noFill/>
          <a:ln w="12700">
            <a:noFill/>
            <a:miter lim="800000"/>
            <a:headEnd/>
            <a:tailEnd/>
          </a:ln>
          <a:effectLst/>
        </p:spPr>
        <p:txBody>
          <a:bodyPr wrap="none" lIns="90488" tIns="44450" rIns="90488" bIns="44450">
            <a:spAutoFit/>
          </a:bodyPr>
          <a:lstStyle/>
          <a:p>
            <a:endParaRPr lang="en-US" dirty="0">
              <a:solidFill>
                <a:schemeClr val="tx1"/>
              </a:solidFill>
            </a:endParaRPr>
          </a:p>
        </p:txBody>
      </p:sp>
      <p:grpSp>
        <p:nvGrpSpPr>
          <p:cNvPr id="2" name="Group 63"/>
          <p:cNvGrpSpPr/>
          <p:nvPr/>
        </p:nvGrpSpPr>
        <p:grpSpPr>
          <a:xfrm>
            <a:off x="1862665" y="2209799"/>
            <a:ext cx="5334000" cy="2514600"/>
            <a:chOff x="1524000" y="1066800"/>
            <a:chExt cx="5638800" cy="3048000"/>
          </a:xfrm>
        </p:grpSpPr>
        <p:sp>
          <p:nvSpPr>
            <p:cNvPr id="39"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0"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1"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2"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3"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4"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5"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6"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7"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8"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49"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50"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51"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52"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53"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a:solidFill>
                    <a:schemeClr val="tx1"/>
                  </a:solidFill>
                </a:rPr>
                <a:t>Memory</a:t>
              </a:r>
            </a:p>
          </p:txBody>
        </p:sp>
        <p:sp>
          <p:nvSpPr>
            <p:cNvPr id="54"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55"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56"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7"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8"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9"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0"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1"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2"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3"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1872937" name="Rectangle 41"/>
          <p:cNvSpPr>
            <a:spLocks noGrp="1" noChangeArrowheads="1"/>
          </p:cNvSpPr>
          <p:nvPr>
            <p:ph type="body" idx="1"/>
          </p:nvPr>
        </p:nvSpPr>
        <p:spPr>
          <a:xfrm>
            <a:off x="457200" y="1600200"/>
            <a:ext cx="8686800" cy="4914900"/>
          </a:xfrm>
        </p:spPr>
        <p:txBody>
          <a:bodyPr>
            <a:normAutofit/>
          </a:bodyPr>
          <a:lstStyle/>
          <a:p>
            <a:pPr>
              <a:buClr>
                <a:schemeClr val="tx1"/>
              </a:buClr>
            </a:pPr>
            <a:r>
              <a:rPr lang="en-US" sz="2800" dirty="0" smtClean="0"/>
              <a:t>MP - A computer system with at least 2 processors:</a:t>
            </a:r>
          </a:p>
          <a:p>
            <a:pPr>
              <a:buClr>
                <a:schemeClr val="tx1"/>
              </a:buClr>
            </a:pPr>
            <a:endParaRPr lang="en-US" sz="2800" dirty="0"/>
          </a:p>
          <a:p>
            <a:pPr>
              <a:buClr>
                <a:schemeClr val="tx1"/>
              </a:buClr>
            </a:pPr>
            <a:endParaRPr lang="en-US" sz="2800" dirty="0" smtClean="0"/>
          </a:p>
          <a:p>
            <a:pPr>
              <a:buClr>
                <a:schemeClr val="tx1"/>
              </a:buClr>
            </a:pPr>
            <a:endParaRPr lang="en-US" sz="2800" dirty="0"/>
          </a:p>
          <a:p>
            <a:pPr>
              <a:buClr>
                <a:schemeClr val="tx1"/>
              </a:buClr>
            </a:pPr>
            <a:endParaRPr lang="en-US" sz="2800" dirty="0" smtClean="0"/>
          </a:p>
          <a:p>
            <a:pPr>
              <a:buClr>
                <a:schemeClr val="tx1"/>
              </a:buClr>
            </a:pPr>
            <a:endParaRPr lang="en-US" sz="2800" dirty="0" smtClean="0"/>
          </a:p>
          <a:p>
            <a:r>
              <a:rPr lang="en-US" sz="2800" dirty="0"/>
              <a:t>Q1 – How do they share data</a:t>
            </a:r>
            <a:r>
              <a:rPr lang="en-US" sz="2800" dirty="0" smtClean="0"/>
              <a:t>?</a:t>
            </a:r>
            <a:endParaRPr lang="en-US" sz="2800" dirty="0"/>
          </a:p>
          <a:p>
            <a:r>
              <a:rPr lang="en-US" sz="2800" dirty="0"/>
              <a:t>Q2 – How do they coordinate</a:t>
            </a:r>
            <a:r>
              <a:rPr lang="en-US" sz="2800" dirty="0" smtClean="0"/>
              <a:t>?</a:t>
            </a:r>
            <a:endParaRPr lang="en-US" sz="2800" dirty="0"/>
          </a:p>
          <a:p>
            <a:r>
              <a:rPr lang="en-US" sz="2800" dirty="0"/>
              <a:t>Q3 – How many processors can be supported?</a:t>
            </a:r>
          </a:p>
          <a:p>
            <a:pPr>
              <a:buClr>
                <a:schemeClr val="tx1"/>
              </a:buClr>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29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293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293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29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2937" grpId="0" build="p" bldLvl="2"/>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Each block in each cache is in one of the following states:</a:t>
            </a:r>
          </a:p>
          <a:p>
            <a:pPr lvl="1">
              <a:buNone/>
            </a:pPr>
            <a:r>
              <a:rPr lang="en-US" sz="3200" u="sng" dirty="0" smtClean="0">
                <a:solidFill>
                  <a:srgbClr val="3366FF"/>
                </a:solidFill>
              </a:rPr>
              <a:t>M</a:t>
            </a:r>
            <a:r>
              <a:rPr lang="en-US" sz="3200" dirty="0" smtClean="0"/>
              <a:t>odified (in cache)</a:t>
            </a:r>
          </a:p>
          <a:p>
            <a:pPr lvl="1">
              <a:buNone/>
            </a:pPr>
            <a:r>
              <a:rPr lang="en-US" sz="3200" u="sng" dirty="0" smtClean="0">
                <a:solidFill>
                  <a:srgbClr val="3366FF"/>
                </a:solidFill>
              </a:rPr>
              <a:t>O</a:t>
            </a:r>
            <a:r>
              <a:rPr lang="en-US" sz="3200" dirty="0" smtClean="0"/>
              <a:t>wned (in cache)</a:t>
            </a:r>
          </a:p>
          <a:p>
            <a:pPr lvl="1">
              <a:buNone/>
            </a:pPr>
            <a:r>
              <a:rPr lang="en-US" sz="3200" u="sng" dirty="0" smtClean="0">
                <a:solidFill>
                  <a:srgbClr val="3366FF"/>
                </a:solidFill>
              </a:rPr>
              <a:t>E</a:t>
            </a:r>
            <a:r>
              <a:rPr lang="en-US" sz="3200" dirty="0" smtClean="0"/>
              <a:t>xclusive (in cache)</a:t>
            </a:r>
          </a:p>
          <a:p>
            <a:pPr lvl="1">
              <a:buNone/>
            </a:pPr>
            <a:r>
              <a:rPr lang="en-US" sz="3200" u="sng" dirty="0" smtClean="0">
                <a:solidFill>
                  <a:srgbClr val="3366FF"/>
                </a:solidFill>
              </a:rPr>
              <a:t>S</a:t>
            </a:r>
            <a:r>
              <a:rPr lang="en-US" sz="3200" dirty="0" smtClean="0"/>
              <a:t>hared (in cache)</a:t>
            </a:r>
          </a:p>
          <a:p>
            <a:pPr lvl="1">
              <a:buNone/>
            </a:pPr>
            <a:r>
              <a:rPr lang="en-US" sz="3200" u="sng" dirty="0" smtClean="0">
                <a:solidFill>
                  <a:srgbClr val="3366FF"/>
                </a:solidFill>
              </a:rPr>
              <a:t>I</a:t>
            </a:r>
            <a:r>
              <a:rPr lang="en-US" sz="3200" dirty="0" smtClean="0"/>
              <a:t>nvalid (not in cache)</a:t>
            </a:r>
          </a:p>
          <a:p>
            <a:pPr lvl="1"/>
            <a:endParaRPr lang="en-US" dirty="0"/>
          </a:p>
        </p:txBody>
      </p:sp>
      <p:pic>
        <p:nvPicPr>
          <p:cNvPr id="8" name="Picture 7" descr="Screen shot 2011-10-14 at 9.03.48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83199" y="2387600"/>
            <a:ext cx="3550669" cy="3403600"/>
          </a:xfrm>
          <a:prstGeom prst="rect">
            <a:avLst/>
          </a:prstGeom>
        </p:spPr>
      </p:pic>
      <p:sp>
        <p:nvSpPr>
          <p:cNvPr id="11" name="Title 1"/>
          <p:cNvSpPr txBox="1">
            <a:spLocks/>
          </p:cNvSpPr>
          <p:nvPr/>
        </p:nvSpPr>
        <p:spPr>
          <a:xfrm>
            <a:off x="502364" y="370598"/>
            <a:ext cx="82296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Common Cache Coherency Protocol: MOESI (snoopy protocol)</a:t>
            </a:r>
            <a:endParaRPr kumimoji="0" lang="en-US" sz="4400" b="0" i="0" u="none" strike="noStrike" kern="1200" cap="none" spc="0" normalizeH="0" baseline="0" noProof="0" dirty="0">
              <a:ln>
                <a:noFill/>
              </a:ln>
              <a:solidFill>
                <a:srgbClr val="FF0000"/>
              </a:solidFill>
              <a:effectLst/>
              <a:uLnTx/>
              <a:uFillTx/>
              <a:latin typeface="+mj-lt"/>
              <a:ea typeface="+mj-ea"/>
              <a:cs typeface="+mj-cs"/>
            </a:endParaRPr>
          </a:p>
        </p:txBody>
      </p:sp>
      <p:sp>
        <p:nvSpPr>
          <p:cNvPr id="12" name="TextBox 11"/>
          <p:cNvSpPr txBox="1"/>
          <p:nvPr/>
        </p:nvSpPr>
        <p:spPr>
          <a:xfrm>
            <a:off x="5333979" y="5660918"/>
            <a:ext cx="3101622" cy="923330"/>
          </a:xfrm>
          <a:prstGeom prst="rect">
            <a:avLst/>
          </a:prstGeom>
          <a:noFill/>
        </p:spPr>
        <p:txBody>
          <a:bodyPr wrap="square" rtlCol="0">
            <a:spAutoFit/>
          </a:bodyPr>
          <a:lstStyle/>
          <a:p>
            <a:r>
              <a:rPr lang="en-US" b="1" dirty="0" smtClean="0"/>
              <a:t>Compatability Matrix</a:t>
            </a:r>
            <a:r>
              <a:rPr lang="en-US" dirty="0" smtClean="0"/>
              <a:t>: Allowed states for a given cache block in any pair of caches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Screen shot 2011-10-14 at 10.06.03 AM.png"/>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04" r="2657"/>
          <a:stretch>
            <a:fillRect/>
          </a:stretch>
        </p:blipFill>
        <p:spPr>
          <a:xfrm>
            <a:off x="368300" y="0"/>
            <a:ext cx="8597900" cy="6456363"/>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035378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Coherency and Block Size</a:t>
            </a:r>
            <a:endParaRPr lang="en-US" dirty="0"/>
          </a:p>
        </p:txBody>
      </p:sp>
      <p:sp>
        <p:nvSpPr>
          <p:cNvPr id="3" name="Content Placeholder 2"/>
          <p:cNvSpPr>
            <a:spLocks noGrp="1"/>
          </p:cNvSpPr>
          <p:nvPr>
            <p:ph idx="1"/>
          </p:nvPr>
        </p:nvSpPr>
        <p:spPr/>
        <p:txBody>
          <a:bodyPr/>
          <a:lstStyle/>
          <a:p>
            <a:r>
              <a:rPr lang="en-US" dirty="0" smtClean="0"/>
              <a:t>Suppose block size is 32 bytes</a:t>
            </a:r>
          </a:p>
          <a:p>
            <a:r>
              <a:rPr lang="en-US" dirty="0" smtClean="0"/>
              <a:t>Suppose Processor 0 reading and writing variable X, Processor 1 reading and writing variable Y</a:t>
            </a:r>
          </a:p>
          <a:p>
            <a:r>
              <a:rPr lang="en-US" dirty="0" smtClean="0"/>
              <a:t>Suppose in X location 4000,  Y in 4012</a:t>
            </a:r>
          </a:p>
          <a:p>
            <a:r>
              <a:rPr lang="en-US" dirty="0" smtClean="0"/>
              <a:t>What will happen?</a:t>
            </a:r>
          </a:p>
          <a:p>
            <a:r>
              <a:rPr lang="en-US" dirty="0" smtClean="0"/>
              <a:t>Effect called </a:t>
            </a:r>
            <a:r>
              <a:rPr lang="en-US" i="1" dirty="0" smtClean="0">
                <a:solidFill>
                  <a:srgbClr val="3366FF"/>
                </a:solidFill>
              </a:rPr>
              <a:t>false sharing </a:t>
            </a:r>
          </a:p>
          <a:p>
            <a:r>
              <a:rPr lang="en-US" dirty="0" smtClean="0"/>
              <a:t>How can you prevent it?</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65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22238"/>
            <a:ext cx="8229600" cy="1143000"/>
          </a:xfrm>
        </p:spPr>
        <p:txBody>
          <a:bodyPr/>
          <a:lstStyle/>
          <a:p>
            <a:r>
              <a:rPr lang="en-US" dirty="0" smtClean="0"/>
              <a:t>Dan’s </a:t>
            </a:r>
            <a:r>
              <a:rPr lang="en-US" dirty="0"/>
              <a:t>Laptop? </a:t>
            </a:r>
            <a:r>
              <a:rPr lang="en-US" dirty="0" err="1"/>
              <a:t>sysctl</a:t>
            </a:r>
            <a:r>
              <a:rPr lang="en-US" dirty="0"/>
              <a:t> </a:t>
            </a:r>
            <a:r>
              <a:rPr lang="en-US" dirty="0" err="1" smtClean="0"/>
              <a:t>hw</a:t>
            </a:r>
            <a:endParaRPr lang="en-US" dirty="0"/>
          </a:p>
        </p:txBody>
      </p:sp>
      <p:sp>
        <p:nvSpPr>
          <p:cNvPr id="7" name="Rectangle 6"/>
          <p:cNvSpPr/>
          <p:nvPr/>
        </p:nvSpPr>
        <p:spPr>
          <a:xfrm>
            <a:off x="266700" y="1133544"/>
            <a:ext cx="5918200" cy="5355313"/>
          </a:xfrm>
          <a:prstGeom prst="rect">
            <a:avLst/>
          </a:prstGeom>
        </p:spPr>
        <p:txBody>
          <a:bodyPr wrap="square">
            <a:spAutoFit/>
          </a:bodyPr>
          <a:lstStyle/>
          <a:p>
            <a:r>
              <a:rPr lang="en-US" dirty="0" err="1"/>
              <a:t>hw.ncpu: 2</a:t>
            </a:r>
          </a:p>
          <a:p>
            <a:r>
              <a:rPr lang="en-US" dirty="0" err="1"/>
              <a:t>hw.byteorder: 1234</a:t>
            </a:r>
          </a:p>
          <a:p>
            <a:r>
              <a:rPr lang="en-US" dirty="0" err="1"/>
              <a:t>hw.memsize: 8589934592</a:t>
            </a:r>
          </a:p>
          <a:p>
            <a:r>
              <a:rPr lang="en-US" dirty="0" err="1"/>
              <a:t>hw.activecpu: 2</a:t>
            </a:r>
          </a:p>
          <a:p>
            <a:r>
              <a:rPr lang="en-US" dirty="0" err="1"/>
              <a:t>hw.physicalcpu: 2</a:t>
            </a:r>
          </a:p>
          <a:p>
            <a:r>
              <a:rPr lang="en-US" dirty="0" err="1"/>
              <a:t>hw.physicalcpu_max: 2</a:t>
            </a:r>
          </a:p>
          <a:p>
            <a:r>
              <a:rPr lang="en-US" dirty="0" err="1"/>
              <a:t>hw.logicalcpu: 2</a:t>
            </a:r>
          </a:p>
          <a:p>
            <a:r>
              <a:rPr lang="en-US" dirty="0" err="1"/>
              <a:t>hw.logicalcpu_max: 2</a:t>
            </a:r>
          </a:p>
          <a:p>
            <a:r>
              <a:rPr lang="en-US" dirty="0" err="1"/>
              <a:t>hw.cputype: 7</a:t>
            </a:r>
          </a:p>
          <a:p>
            <a:r>
              <a:rPr lang="en-US" dirty="0" err="1"/>
              <a:t>hw.cpusubtype: 4</a:t>
            </a:r>
          </a:p>
          <a:p>
            <a:r>
              <a:rPr lang="en-US" dirty="0" err="1"/>
              <a:t>hw.cpu64bit_capable: 1</a:t>
            </a:r>
          </a:p>
          <a:p>
            <a:r>
              <a:rPr lang="en-US" dirty="0" err="1"/>
              <a:t>hw.cpufamily: 2028621756</a:t>
            </a:r>
          </a:p>
          <a:p>
            <a:r>
              <a:rPr lang="en-US" dirty="0" err="1"/>
              <a:t>hw.cacheconfig: 2 1 2 0 0 0 0 0 0 0</a:t>
            </a:r>
          </a:p>
          <a:p>
            <a:r>
              <a:rPr lang="en-US" dirty="0" err="1"/>
              <a:t>hw.cachesize: 8321499136 32768 6291456 0 0 0 0 0 0 0</a:t>
            </a:r>
          </a:p>
          <a:p>
            <a:r>
              <a:rPr lang="en-US" dirty="0" err="1"/>
              <a:t>hw.pagesize: 4096</a:t>
            </a:r>
          </a:p>
          <a:p>
            <a:r>
              <a:rPr lang="en-US" dirty="0" err="1"/>
              <a:t>hw.busfrequency: 1064000000</a:t>
            </a:r>
          </a:p>
          <a:p>
            <a:r>
              <a:rPr lang="en-US" dirty="0" err="1"/>
              <a:t>hw.busfrequency_min: 1064000000</a:t>
            </a:r>
          </a:p>
          <a:p>
            <a:r>
              <a:rPr lang="en-US" dirty="0" err="1"/>
              <a:t>hw.busfrequency_max: 1064000000</a:t>
            </a:r>
          </a:p>
          <a:p>
            <a:r>
              <a:rPr lang="en-US" dirty="0" err="1"/>
              <a:t>hw.cpufrequency: 3060000000</a:t>
            </a:r>
          </a:p>
        </p:txBody>
      </p:sp>
      <p:sp>
        <p:nvSpPr>
          <p:cNvPr id="8" name="Rectangle 7"/>
          <p:cNvSpPr/>
          <p:nvPr/>
        </p:nvSpPr>
        <p:spPr>
          <a:xfrm>
            <a:off x="5626100" y="1081544"/>
            <a:ext cx="3407059" cy="5755423"/>
          </a:xfrm>
          <a:prstGeom prst="rect">
            <a:avLst/>
          </a:prstGeom>
        </p:spPr>
        <p:txBody>
          <a:bodyPr wrap="square">
            <a:spAutoFit/>
          </a:bodyPr>
          <a:lstStyle/>
          <a:p>
            <a:r>
              <a:rPr lang="en-US" sz="1600" dirty="0" err="1"/>
              <a:t>hw.cpufrequency_min: 3060000000</a:t>
            </a:r>
          </a:p>
          <a:p>
            <a:r>
              <a:rPr lang="en-US" sz="1600" dirty="0" err="1"/>
              <a:t>hw.cpufrequency_max: 3060000000</a:t>
            </a:r>
          </a:p>
          <a:p>
            <a:r>
              <a:rPr lang="en-US" sz="1600" dirty="0" err="1"/>
              <a:t>hw.cachelinesize: 64</a:t>
            </a:r>
          </a:p>
          <a:p>
            <a:r>
              <a:rPr lang="en-US" sz="1600" dirty="0" err="1"/>
              <a:t>hw.l1icachesize: 32768</a:t>
            </a:r>
          </a:p>
          <a:p>
            <a:r>
              <a:rPr lang="en-US" sz="1600" dirty="0" err="1"/>
              <a:t>hw.l1dcachesize: 32768</a:t>
            </a:r>
          </a:p>
          <a:p>
            <a:r>
              <a:rPr lang="en-US" sz="1600" dirty="0" err="1"/>
              <a:t>hw.l2cachesize: 6291456</a:t>
            </a:r>
          </a:p>
          <a:p>
            <a:r>
              <a:rPr lang="en-US" sz="1600" dirty="0" err="1"/>
              <a:t>hw.tbfrequency: 1000000000</a:t>
            </a:r>
          </a:p>
          <a:p>
            <a:r>
              <a:rPr lang="en-US" sz="1600" dirty="0" err="1"/>
              <a:t>hw.packages: 1</a:t>
            </a:r>
          </a:p>
          <a:p>
            <a:r>
              <a:rPr lang="en-US" sz="1600" dirty="0" err="1"/>
              <a:t>hw.optional.floatingpoint: 1</a:t>
            </a:r>
          </a:p>
          <a:p>
            <a:r>
              <a:rPr lang="en-US" sz="1600" dirty="0" err="1"/>
              <a:t>hw.optional.mmx: 1</a:t>
            </a:r>
          </a:p>
          <a:p>
            <a:r>
              <a:rPr lang="en-US" sz="1600" dirty="0" err="1"/>
              <a:t>hw.optional.sse: 1</a:t>
            </a:r>
          </a:p>
          <a:p>
            <a:r>
              <a:rPr lang="en-US" sz="1600" dirty="0" err="1"/>
              <a:t>hw.optional.sse2: 1</a:t>
            </a:r>
          </a:p>
          <a:p>
            <a:r>
              <a:rPr lang="en-US" sz="1600" dirty="0" err="1"/>
              <a:t>hw.optional.sse3: 1</a:t>
            </a:r>
          </a:p>
          <a:p>
            <a:r>
              <a:rPr lang="en-US" sz="1600" dirty="0" err="1"/>
              <a:t>hw.optional.supplementalsse3: 1</a:t>
            </a:r>
          </a:p>
          <a:p>
            <a:r>
              <a:rPr lang="en-US" sz="1600" dirty="0" err="1"/>
              <a:t>hw.optional.sse4_1: 1</a:t>
            </a:r>
          </a:p>
          <a:p>
            <a:r>
              <a:rPr lang="en-US" sz="1600" dirty="0" err="1"/>
              <a:t>hw.optional.sse4_2: 0</a:t>
            </a:r>
          </a:p>
          <a:p>
            <a:r>
              <a:rPr lang="en-US" sz="1600" dirty="0" err="1"/>
              <a:t>hw.optional.x86_64: 1</a:t>
            </a:r>
          </a:p>
          <a:p>
            <a:r>
              <a:rPr lang="en-US" sz="1600" dirty="0" err="1"/>
              <a:t>hw.optional.aes: 0</a:t>
            </a:r>
          </a:p>
          <a:p>
            <a:r>
              <a:rPr lang="en-US" sz="1600" dirty="0" err="1"/>
              <a:t>hw.optional.avx1_0: 0</a:t>
            </a:r>
          </a:p>
          <a:p>
            <a:r>
              <a:rPr lang="en-US" sz="1600" dirty="0" err="1"/>
              <a:t>hw.optional.rdrand: 0</a:t>
            </a:r>
          </a:p>
          <a:p>
            <a:r>
              <a:rPr lang="en-US" sz="1600" dirty="0" err="1"/>
              <a:t>hw.optional.f16c: 0</a:t>
            </a:r>
          </a:p>
          <a:p>
            <a:r>
              <a:rPr lang="en-US" sz="1600" dirty="0" err="1"/>
              <a:t>hw.optional.enfstrg: 0</a:t>
            </a:r>
          </a:p>
          <a:p>
            <a:r>
              <a:rPr lang="en-US" sz="1600" dirty="0" err="1"/>
              <a:t>hw.machine = x86_64</a:t>
            </a:r>
          </a:p>
        </p:txBody>
      </p:sp>
      <p:sp>
        <p:nvSpPr>
          <p:cNvPr id="9" name="Text Box 12"/>
          <p:cNvSpPr txBox="1">
            <a:spLocks noChangeArrowheads="1"/>
          </p:cNvSpPr>
          <p:nvPr/>
        </p:nvSpPr>
        <p:spPr bwMode="auto">
          <a:xfrm>
            <a:off x="3059290" y="2480733"/>
            <a:ext cx="2184398" cy="1477328"/>
          </a:xfrm>
          <a:prstGeom prst="rect">
            <a:avLst/>
          </a:prstGeom>
          <a:solidFill>
            <a:schemeClr val="accent2">
              <a:lumMod val="40000"/>
              <a:lumOff val="60000"/>
            </a:schemeClr>
          </a:solidFill>
          <a:ln w="12700">
            <a:noFill/>
            <a:miter lim="800000"/>
            <a:headEnd/>
            <a:tailEnd/>
          </a:ln>
        </p:spPr>
        <p:txBody>
          <a:bodyPr wrap="square">
            <a:prstTxWarp prst="textNoShape">
              <a:avLst/>
            </a:prstTxWarp>
            <a:spAutoFit/>
          </a:bodyPr>
          <a:lstStyle/>
          <a:p>
            <a:pPr algn="ctr" eaLnBrk="0" hangingPunct="0">
              <a:spcBef>
                <a:spcPct val="50000"/>
              </a:spcBef>
            </a:pPr>
            <a:r>
              <a:rPr lang="en-US" sz="1800" b="1">
                <a:latin typeface="Helvetica"/>
                <a:cs typeface="Helvetica"/>
              </a:rPr>
              <a:t>Be careful!</a:t>
            </a:r>
            <a:br>
              <a:rPr lang="en-US" sz="1800" b="1">
                <a:latin typeface="Helvetica"/>
                <a:cs typeface="Helvetica"/>
              </a:rPr>
            </a:br>
            <a:r>
              <a:rPr lang="en-US" sz="1800" b="1">
                <a:latin typeface="Helvetica"/>
                <a:cs typeface="Helvetica"/>
              </a:rPr>
              <a:t>You can *change*</a:t>
            </a:r>
            <a:br>
              <a:rPr lang="en-US" sz="1800" b="1">
                <a:latin typeface="Helvetica"/>
                <a:cs typeface="Helvetica"/>
              </a:rPr>
            </a:br>
            <a:r>
              <a:rPr lang="en-US" sz="1800" b="1">
                <a:latin typeface="Helvetica"/>
                <a:cs typeface="Helvetica"/>
              </a:rPr>
              <a:t>some of these values with</a:t>
            </a:r>
            <a:br>
              <a:rPr lang="en-US" sz="1800" b="1">
                <a:latin typeface="Helvetica"/>
                <a:cs typeface="Helvetica"/>
              </a:rPr>
            </a:br>
            <a:r>
              <a:rPr lang="en-US" sz="1800" b="1">
                <a:latin typeface="Helvetica"/>
                <a:cs typeface="Helvetica"/>
              </a:rPr>
              <a:t>the wrong flags!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18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 Conclusion, …</a:t>
            </a:r>
            <a:endParaRPr lang="en-US" dirty="0"/>
          </a:p>
        </p:txBody>
      </p:sp>
      <p:sp>
        <p:nvSpPr>
          <p:cNvPr id="3" name="Content Placeholder 2"/>
          <p:cNvSpPr>
            <a:spLocks noGrp="1"/>
          </p:cNvSpPr>
          <p:nvPr>
            <p:ph idx="1"/>
          </p:nvPr>
        </p:nvSpPr>
        <p:spPr>
          <a:xfrm>
            <a:off x="228600" y="1430867"/>
            <a:ext cx="8724899" cy="4851400"/>
          </a:xfrm>
        </p:spPr>
        <p:txBody>
          <a:bodyPr>
            <a:normAutofit/>
          </a:bodyPr>
          <a:lstStyle/>
          <a:p>
            <a:r>
              <a:rPr lang="en-US" dirty="0" smtClean="0"/>
              <a:t>Sequential software is slow software</a:t>
            </a:r>
          </a:p>
          <a:p>
            <a:pPr lvl="1"/>
            <a:r>
              <a:rPr lang="en-US" dirty="0" smtClean="0"/>
              <a:t>SIMD and MIMD only path to higher performance</a:t>
            </a:r>
          </a:p>
          <a:p>
            <a:r>
              <a:rPr lang="en-US" dirty="0" smtClean="0"/>
              <a:t>Multiprocessor (Multicore) uses Shared Memory (single address space)</a:t>
            </a:r>
          </a:p>
          <a:p>
            <a:r>
              <a:rPr lang="en-US" dirty="0" smtClean="0"/>
              <a:t>Cache coherency implements shared memory even with multiple copies in multiple caches</a:t>
            </a:r>
          </a:p>
          <a:p>
            <a:pPr lvl="1"/>
            <a:r>
              <a:rPr lang="en-US" dirty="0" smtClean="0"/>
              <a:t>False sharing a concern</a:t>
            </a:r>
          </a:p>
          <a:p>
            <a:r>
              <a:rPr lang="en-US" dirty="0" smtClean="0"/>
              <a:t>Next Time: </a:t>
            </a:r>
            <a:r>
              <a:rPr lang="en-US" dirty="0" err="1" smtClean="0"/>
              <a:t>OpenMP</a:t>
            </a:r>
            <a:r>
              <a:rPr lang="en-US" dirty="0" smtClean="0"/>
              <a:t> as simple parallel extension to C</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3446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2658" name="Rectangle 2"/>
          <p:cNvSpPr>
            <a:spLocks noGrp="1" noChangeArrowheads="1"/>
          </p:cNvSpPr>
          <p:nvPr>
            <p:ph type="title"/>
          </p:nvPr>
        </p:nvSpPr>
        <p:spPr/>
        <p:txBody>
          <a:bodyPr>
            <a:normAutofit fontScale="90000"/>
          </a:bodyPr>
          <a:lstStyle/>
          <a:p>
            <a:r>
              <a:rPr lang="en-US" dirty="0" smtClean="0"/>
              <a:t>Shared Memory Multiprocessor (SMP)</a:t>
            </a:r>
            <a:endParaRPr lang="en-US" dirty="0"/>
          </a:p>
        </p:txBody>
      </p:sp>
      <p:sp>
        <p:nvSpPr>
          <p:cNvPr id="1862659" name="Rectangle 3"/>
          <p:cNvSpPr>
            <a:spLocks noGrp="1" noChangeArrowheads="1"/>
          </p:cNvSpPr>
          <p:nvPr>
            <p:ph type="body" idx="1"/>
          </p:nvPr>
        </p:nvSpPr>
        <p:spPr>
          <a:xfrm>
            <a:off x="457200" y="1600200"/>
            <a:ext cx="8229600" cy="3039533"/>
          </a:xfrm>
        </p:spPr>
        <p:txBody>
          <a:bodyPr>
            <a:noAutofit/>
          </a:bodyPr>
          <a:lstStyle/>
          <a:p>
            <a:r>
              <a:rPr lang="en-US" dirty="0" smtClean="0"/>
              <a:t>Q1 – Single address space shared by all processors/cores</a:t>
            </a:r>
          </a:p>
          <a:p>
            <a:r>
              <a:rPr lang="en-US" dirty="0" smtClean="0"/>
              <a:t>Q2 – Processors coordinate/communicate through shared variables in memory (via loads and stores)</a:t>
            </a:r>
          </a:p>
          <a:p>
            <a:pPr lvl="1"/>
            <a:r>
              <a:rPr lang="en-US" dirty="0" smtClean="0"/>
              <a:t>Use of shared data must be coordinated via synchronization primitives (locks) that allow access to data to only one processor at a time</a:t>
            </a:r>
          </a:p>
          <a:p>
            <a:r>
              <a:rPr lang="en-US" dirty="0" smtClean="0"/>
              <a:t>All multicore computers today are SMP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2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26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626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2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9"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515" name="Rectangle 3"/>
          <p:cNvSpPr>
            <a:spLocks noGrp="1" noChangeArrowheads="1"/>
          </p:cNvSpPr>
          <p:nvPr>
            <p:ph sz="half" idx="2"/>
          </p:nvPr>
        </p:nvSpPr>
        <p:spPr>
          <a:xfrm>
            <a:off x="457200" y="990600"/>
            <a:ext cx="6096000" cy="5305864"/>
          </a:xfrm>
        </p:spPr>
        <p:txBody>
          <a:bodyPr/>
          <a:lstStyle/>
          <a:p>
            <a:pPr eaLnBrk="1" hangingPunct="1"/>
            <a:endParaRPr lang="en-US" sz="2400" dirty="0" smtClean="0">
              <a:latin typeface="18 VAG Rounded Bold   07390" charset="0"/>
            </a:endParaRPr>
          </a:p>
          <a:p>
            <a:pPr eaLnBrk="1" hangingPunct="1"/>
            <a:endParaRPr lang="en-US" sz="2400" dirty="0" smtClean="0">
              <a:latin typeface="18 VAG Rounded Bold   07390" charset="0"/>
            </a:endParaRPr>
          </a:p>
          <a:p>
            <a:pPr eaLnBrk="1" hangingPunct="1"/>
            <a:r>
              <a:rPr lang="en-US" sz="2400" dirty="0" smtClean="0">
                <a:latin typeface="18 VAG Rounded Bold   07390" charset="0"/>
              </a:rPr>
              <a:t>Useful HOFs (you can build your own!)</a:t>
            </a:r>
          </a:p>
          <a:p>
            <a:pPr lvl="1" eaLnBrk="1" hangingPunct="1"/>
            <a:r>
              <a:rPr lang="en-US" sz="2000" dirty="0">
                <a:latin typeface="18 VAG Rounded Bold   07390" charset="0"/>
              </a:rPr>
              <a:t>map </a:t>
            </a:r>
            <a:r>
              <a:rPr lang="en-US" sz="2000" u="sng" dirty="0">
                <a:latin typeface="Courier"/>
                <a:cs typeface="Courier"/>
              </a:rPr>
              <a:t>Reporter</a:t>
            </a:r>
            <a:r>
              <a:rPr lang="en-US" sz="2000" dirty="0">
                <a:latin typeface="18 VAG Rounded Bold   07390" charset="0"/>
              </a:rPr>
              <a:t> over </a:t>
            </a:r>
            <a:r>
              <a:rPr lang="en-US" sz="2000" u="sng" dirty="0">
                <a:latin typeface="Courier"/>
                <a:cs typeface="Courier"/>
              </a:rPr>
              <a:t>List</a:t>
            </a:r>
          </a:p>
          <a:p>
            <a:pPr lvl="2" eaLnBrk="1" hangingPunct="1"/>
            <a:r>
              <a:rPr lang="en-US" sz="1600" dirty="0" smtClean="0">
                <a:latin typeface="18 VAG Rounded Bold   07390" charset="0"/>
              </a:rPr>
              <a:t>Report a </a:t>
            </a:r>
            <a:r>
              <a:rPr lang="en-US" sz="1600" dirty="0">
                <a:latin typeface="18 VAG Rounded Bold   07390" charset="0"/>
              </a:rPr>
              <a:t>new list, </a:t>
            </a:r>
            <a:r>
              <a:rPr lang="en-US" sz="1600" dirty="0" smtClean="0">
                <a:latin typeface="18 VAG Rounded Bold   07390" charset="0"/>
              </a:rPr>
              <a:t>every </a:t>
            </a:r>
            <a:r>
              <a:rPr lang="en-US" sz="1600" dirty="0">
                <a:latin typeface="18 VAG Rounded Bold   07390" charset="0"/>
              </a:rPr>
              <a:t>element </a:t>
            </a:r>
            <a:r>
              <a:rPr lang="en-US" sz="1600" dirty="0">
                <a:latin typeface="Courier"/>
                <a:cs typeface="Courier"/>
              </a:rPr>
              <a:t>E</a:t>
            </a:r>
            <a:r>
              <a:rPr lang="en-US" sz="1600" dirty="0">
                <a:latin typeface="18 VAG Rounded Bold   07390" charset="0"/>
              </a:rPr>
              <a:t> of </a:t>
            </a:r>
            <a:r>
              <a:rPr lang="en-US" sz="1600" dirty="0">
                <a:latin typeface="Courier"/>
                <a:cs typeface="Courier"/>
              </a:rPr>
              <a:t>List</a:t>
            </a:r>
            <a:r>
              <a:rPr lang="en-US" sz="1600" dirty="0">
                <a:latin typeface="18 VAG Rounded Bold   07390" charset="0"/>
              </a:rPr>
              <a:t> </a:t>
            </a:r>
            <a:r>
              <a:rPr lang="en-US" sz="1600" dirty="0" smtClean="0">
                <a:latin typeface="18 VAG Rounded Bold   07390" charset="0"/>
              </a:rPr>
              <a:t>becoming </a:t>
            </a:r>
            <a:r>
              <a:rPr lang="en-US" sz="1600" dirty="0">
                <a:latin typeface="Courier"/>
                <a:cs typeface="Courier"/>
              </a:rPr>
              <a:t>Reporter(E)</a:t>
            </a:r>
            <a:r>
              <a:rPr lang="en-US" sz="1600" dirty="0">
                <a:latin typeface="18 VAG Rounded Bold   07390" charset="0"/>
              </a:rPr>
              <a:t> </a:t>
            </a:r>
          </a:p>
          <a:p>
            <a:pPr lvl="1" eaLnBrk="1" hangingPunct="1"/>
            <a:r>
              <a:rPr lang="en-US" sz="2000" dirty="0">
                <a:latin typeface="18 VAG Rounded Bold   07390" charset="0"/>
              </a:rPr>
              <a:t>keep items such that </a:t>
            </a:r>
            <a:r>
              <a:rPr lang="en-US" sz="2000" u="sng" dirty="0">
                <a:latin typeface="Courier"/>
                <a:cs typeface="Courier"/>
              </a:rPr>
              <a:t>Predicate</a:t>
            </a:r>
            <a:r>
              <a:rPr lang="en-US" sz="2000" dirty="0">
                <a:latin typeface="18 VAG Rounded Bold   07390" charset="0"/>
              </a:rPr>
              <a:t> from </a:t>
            </a:r>
            <a:r>
              <a:rPr lang="en-US" sz="2000" u="sng" dirty="0">
                <a:latin typeface="Courier"/>
                <a:cs typeface="Courier"/>
              </a:rPr>
              <a:t>List</a:t>
            </a:r>
          </a:p>
          <a:p>
            <a:pPr lvl="2" eaLnBrk="1" hangingPunct="1"/>
            <a:r>
              <a:rPr lang="en-US" sz="1600" dirty="0" smtClean="0">
                <a:latin typeface="18 VAG Rounded Bold   07390" charset="0"/>
              </a:rPr>
              <a:t>Report a </a:t>
            </a:r>
            <a:r>
              <a:rPr lang="en-US" sz="1600" dirty="0">
                <a:latin typeface="18 VAG Rounded Bold   07390" charset="0"/>
              </a:rPr>
              <a:t>new list, </a:t>
            </a:r>
            <a:r>
              <a:rPr lang="en-US" sz="1600" dirty="0" smtClean="0">
                <a:latin typeface="18 VAG Rounded Bold   07390" charset="0"/>
              </a:rPr>
              <a:t>keeping only elements </a:t>
            </a:r>
            <a:r>
              <a:rPr lang="en-US" sz="1600" dirty="0">
                <a:latin typeface="Courier"/>
                <a:cs typeface="Courier"/>
              </a:rPr>
              <a:t>E</a:t>
            </a:r>
            <a:r>
              <a:rPr lang="en-US" sz="1600" dirty="0">
                <a:latin typeface="18 VAG Rounded Bold   07390" charset="0"/>
              </a:rPr>
              <a:t> </a:t>
            </a:r>
            <a:r>
              <a:rPr lang="en-US" sz="1600" dirty="0" smtClean="0">
                <a:latin typeface="18 VAG Rounded Bold   07390" charset="0"/>
              </a:rPr>
              <a:t>of </a:t>
            </a:r>
            <a:r>
              <a:rPr lang="en-US" sz="1600" dirty="0" smtClean="0">
                <a:latin typeface="Courier"/>
                <a:cs typeface="Courier"/>
              </a:rPr>
              <a:t>List</a:t>
            </a:r>
            <a:r>
              <a:rPr lang="en-US" sz="1600" dirty="0" smtClean="0">
                <a:latin typeface="18 VAG Rounded Bold   07390" charset="0"/>
              </a:rPr>
              <a:t> if </a:t>
            </a:r>
            <a:r>
              <a:rPr lang="en-US" sz="1600" dirty="0" smtClean="0">
                <a:latin typeface="Courier"/>
                <a:cs typeface="Courier"/>
              </a:rPr>
              <a:t>Predicate</a:t>
            </a:r>
            <a:r>
              <a:rPr lang="en-US" sz="1600" dirty="0">
                <a:latin typeface="Courier"/>
                <a:cs typeface="Courier"/>
              </a:rPr>
              <a:t>(E)</a:t>
            </a:r>
          </a:p>
          <a:p>
            <a:pPr lvl="1" eaLnBrk="1" hangingPunct="1"/>
            <a:r>
              <a:rPr lang="en-US" sz="2000" dirty="0">
                <a:latin typeface="18 VAG Rounded Bold   07390" charset="0"/>
              </a:rPr>
              <a:t>combine with </a:t>
            </a:r>
            <a:r>
              <a:rPr lang="en-US" sz="2000" u="sng" dirty="0">
                <a:latin typeface="Courier"/>
                <a:cs typeface="Courier"/>
              </a:rPr>
              <a:t>Reporter</a:t>
            </a:r>
            <a:r>
              <a:rPr lang="en-US" sz="2000" dirty="0">
                <a:latin typeface="18 VAG Rounded Bold   07390" charset="0"/>
              </a:rPr>
              <a:t> over </a:t>
            </a:r>
            <a:r>
              <a:rPr lang="en-US" sz="2000" u="sng" dirty="0">
                <a:latin typeface="Courier"/>
                <a:cs typeface="Courier"/>
              </a:rPr>
              <a:t>List</a:t>
            </a:r>
          </a:p>
          <a:p>
            <a:pPr lvl="2" eaLnBrk="1" hangingPunct="1"/>
            <a:r>
              <a:rPr lang="en-US" sz="1600" dirty="0">
                <a:latin typeface="18 VAG Rounded Bold   07390" charset="0"/>
              </a:rPr>
              <a:t>Combine all the elements of </a:t>
            </a:r>
            <a:r>
              <a:rPr lang="en-US" sz="1600" dirty="0">
                <a:latin typeface="Courier"/>
                <a:cs typeface="Courier"/>
              </a:rPr>
              <a:t>List</a:t>
            </a:r>
            <a:r>
              <a:rPr lang="en-US" sz="1600" dirty="0">
                <a:latin typeface="18 VAG Rounded Bold   07390" charset="0"/>
              </a:rPr>
              <a:t> with </a:t>
            </a:r>
            <a:r>
              <a:rPr lang="en-US" sz="1600" dirty="0">
                <a:latin typeface="Courier"/>
                <a:cs typeface="Courier"/>
              </a:rPr>
              <a:t>Reporter(E</a:t>
            </a:r>
            <a:r>
              <a:rPr lang="en-US" sz="1600" dirty="0" smtClean="0">
                <a:latin typeface="Courier"/>
                <a:cs typeface="Courier"/>
              </a:rPr>
              <a:t>)</a:t>
            </a:r>
          </a:p>
          <a:p>
            <a:pPr lvl="2" eaLnBrk="1" hangingPunct="1"/>
            <a:r>
              <a:rPr lang="en-US" sz="1600" dirty="0" smtClean="0">
                <a:latin typeface="18 VAG Rounded Bold   07390" charset="0"/>
              </a:rPr>
              <a:t>This is also known as “reduce”</a:t>
            </a:r>
            <a:endParaRPr lang="en-US" sz="1600" u="sng" dirty="0">
              <a:latin typeface="Courier"/>
              <a:cs typeface="Courier"/>
            </a:endParaRPr>
          </a:p>
        </p:txBody>
      </p:sp>
      <p:sp>
        <p:nvSpPr>
          <p:cNvPr id="448514" name="Rectangle 2"/>
          <p:cNvSpPr>
            <a:spLocks noGrp="1" noChangeArrowheads="1"/>
          </p:cNvSpPr>
          <p:nvPr>
            <p:ph type="title"/>
          </p:nvPr>
        </p:nvSpPr>
        <p:spPr/>
        <p:txBody>
          <a:bodyPr>
            <a:normAutofit fontScale="90000"/>
          </a:bodyPr>
          <a:lstStyle/>
          <a:p>
            <a:pPr eaLnBrk="1" hangingPunct="1"/>
            <a:r>
              <a:rPr lang="en-US" sz="3600" dirty="0" smtClean="0">
                <a:latin typeface="18 VAG Rounded Bold   07390" charset="0"/>
              </a:rPr>
              <a:t>CS10 Review : Higher Order Functions</a:t>
            </a:r>
            <a:br>
              <a:rPr lang="en-US" sz="3600" dirty="0" smtClean="0">
                <a:latin typeface="18 VAG Rounded Bold   07390" charset="0"/>
              </a:rPr>
            </a:br>
            <a:r>
              <a:rPr lang="en-US" sz="3600" dirty="0" smtClean="0">
                <a:latin typeface="18 VAG Rounded Bold   07390" charset="0"/>
              </a:rPr>
              <a:t>with “CS10: Sum Reduction”</a:t>
            </a:r>
            <a:endParaRPr lang="en-US" sz="3600" dirty="0">
              <a:latin typeface="18 VAG Rounded Bold   07390" charset="0"/>
            </a:endParaRPr>
          </a:p>
        </p:txBody>
      </p:sp>
      <p:pic>
        <p:nvPicPr>
          <p:cNvPr id="4" name="Picture 3" descr="Screen shot 2011-03-30 at 2.02.20 AM.png"/>
          <p:cNvPicPr>
            <a:picLocks noChangeAspect="1"/>
          </p:cNvPicPr>
          <p:nvPr/>
        </p:nvPicPr>
        <p:blipFill>
          <a:blip r:embed="rId3"/>
          <a:stretch>
            <a:fillRect/>
          </a:stretch>
        </p:blipFill>
        <p:spPr>
          <a:xfrm>
            <a:off x="6477000" y="2388328"/>
            <a:ext cx="1752600" cy="812072"/>
          </a:xfrm>
          <a:prstGeom prst="rect">
            <a:avLst/>
          </a:prstGeom>
        </p:spPr>
      </p:pic>
      <p:pic>
        <p:nvPicPr>
          <p:cNvPr id="5" name="Picture 4" descr="Screen shot 2011-03-30 at 2.02.38 AM.png"/>
          <p:cNvPicPr>
            <a:picLocks noChangeAspect="1"/>
          </p:cNvPicPr>
          <p:nvPr/>
        </p:nvPicPr>
        <p:blipFill>
          <a:blip r:embed="rId4"/>
          <a:stretch>
            <a:fillRect/>
          </a:stretch>
        </p:blipFill>
        <p:spPr>
          <a:xfrm>
            <a:off x="6477001" y="3394157"/>
            <a:ext cx="1752600" cy="796843"/>
          </a:xfrm>
          <a:prstGeom prst="rect">
            <a:avLst/>
          </a:prstGeom>
        </p:spPr>
      </p:pic>
      <p:pic>
        <p:nvPicPr>
          <p:cNvPr id="6" name="Picture 5" descr="Screen shot 2011-03-30 at 2.02.48 AM.png"/>
          <p:cNvPicPr>
            <a:picLocks noChangeAspect="1"/>
          </p:cNvPicPr>
          <p:nvPr/>
        </p:nvPicPr>
        <p:blipFill>
          <a:blip r:embed="rId5">
            <a:clrChange>
              <a:clrFrom>
                <a:srgbClr val="000400"/>
              </a:clrFrom>
              <a:clrTo>
                <a:srgbClr val="000400">
                  <a:alpha val="0"/>
                </a:srgbClr>
              </a:clrTo>
            </a:clrChange>
            <a:lum bright="-100000" contrast="9000"/>
          </a:blip>
          <a:stretch>
            <a:fillRect/>
          </a:stretch>
        </p:blipFill>
        <p:spPr>
          <a:xfrm>
            <a:off x="6477001" y="4343400"/>
            <a:ext cx="1752600" cy="823632"/>
          </a:xfrm>
          <a:prstGeom prst="rect">
            <a:avLst/>
          </a:prstGeom>
        </p:spPr>
      </p:pic>
      <p:sp>
        <p:nvSpPr>
          <p:cNvPr id="7" name="Rounded Rectangle 6"/>
          <p:cNvSpPr/>
          <p:nvPr/>
        </p:nvSpPr>
        <p:spPr>
          <a:xfrm>
            <a:off x="818444" y="4092222"/>
            <a:ext cx="7620000" cy="1377245"/>
          </a:xfrm>
          <a:prstGeom prst="roundRect">
            <a:avLst/>
          </a:prstGeom>
          <a:noFill/>
          <a:ln w="762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mbine.gif"/>
          <p:cNvPicPr>
            <a:picLocks noChangeAspect="1"/>
          </p:cNvPicPr>
          <p:nvPr/>
        </p:nvPicPr>
        <p:blipFill>
          <a:blip r:embed="rId6"/>
          <a:stretch>
            <a:fillRect/>
          </a:stretch>
        </p:blipFill>
        <p:spPr>
          <a:xfrm>
            <a:off x="1098092" y="5593648"/>
            <a:ext cx="7209372" cy="9355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3684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Manual Operation 5"/>
          <p:cNvSpPr/>
          <p:nvPr/>
        </p:nvSpPr>
        <p:spPr>
          <a:xfrm>
            <a:off x="570584" y="1981200"/>
            <a:ext cx="8001002" cy="3657600"/>
          </a:xfrm>
          <a:prstGeom prst="flowChartManualOperation">
            <a:avLst/>
          </a:prstGeom>
          <a:solidFill>
            <a:schemeClr val="tx1">
              <a:alpha val="2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8" name="Rectangle 7"/>
          <p:cNvSpPr/>
          <p:nvPr/>
        </p:nvSpPr>
        <p:spPr>
          <a:xfrm>
            <a:off x="3634313" y="1432682"/>
            <a:ext cx="2438400" cy="533400"/>
          </a:xfrm>
          <a:prstGeom prst="rect">
            <a:avLst/>
          </a:prstGeom>
          <a:solidFill>
            <a:schemeClr val="tx1">
              <a:alpha val="2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9" name="Rectangle 8"/>
          <p:cNvSpPr/>
          <p:nvPr/>
        </p:nvSpPr>
        <p:spPr>
          <a:xfrm>
            <a:off x="7215713" y="1432682"/>
            <a:ext cx="1219200" cy="533400"/>
          </a:xfrm>
          <a:prstGeom prst="rect">
            <a:avLst/>
          </a:prstGeom>
          <a:solidFill>
            <a:schemeClr val="tx1">
              <a:alpha val="2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4" name="Title 3"/>
          <p:cNvSpPr>
            <a:spLocks noGrp="1"/>
          </p:cNvSpPr>
          <p:nvPr>
            <p:ph type="title" idx="4294967295"/>
          </p:nvPr>
        </p:nvSpPr>
        <p:spPr>
          <a:xfrm>
            <a:off x="464149" y="1371600"/>
            <a:ext cx="8229600" cy="762000"/>
          </a:xfrm>
        </p:spPr>
        <p:txBody>
          <a:bodyPr/>
          <a:lstStyle/>
          <a:p>
            <a:pPr lvl="1" algn="ctr"/>
            <a:r>
              <a:rPr lang="en-US" sz="3600" dirty="0">
                <a:solidFill>
                  <a:schemeClr val="accent4"/>
                </a:solidFill>
                <a:latin typeface="18 VAG Rounded Bold   07390" charset="0"/>
              </a:rPr>
              <a:t>combine </a:t>
            </a:r>
            <a:r>
              <a:rPr lang="en-US" sz="3600" dirty="0" smtClean="0">
                <a:solidFill>
                  <a:schemeClr val="accent4"/>
                </a:solidFill>
                <a:latin typeface="18 VAG Rounded Bold   07390" charset="0"/>
              </a:rPr>
              <a:t>with  </a:t>
            </a:r>
            <a:r>
              <a:rPr lang="en-US" sz="3600" b="1" u="sng" dirty="0">
                <a:solidFill>
                  <a:schemeClr val="accent4"/>
                </a:solidFill>
                <a:latin typeface="Courier"/>
                <a:cs typeface="Courier"/>
              </a:rPr>
              <a:t>Reporter</a:t>
            </a:r>
            <a:r>
              <a:rPr lang="en-US" sz="3600" b="1" dirty="0">
                <a:solidFill>
                  <a:schemeClr val="accent4"/>
                </a:solidFill>
                <a:latin typeface="18 VAG Rounded Bold   07390" charset="0"/>
              </a:rPr>
              <a:t> </a:t>
            </a:r>
            <a:r>
              <a:rPr lang="en-US" sz="3600" b="1" dirty="0" smtClean="0">
                <a:solidFill>
                  <a:schemeClr val="accent4"/>
                </a:solidFill>
                <a:latin typeface="18 VAG Rounded Bold   07390" charset="0"/>
              </a:rPr>
              <a:t> </a:t>
            </a:r>
            <a:r>
              <a:rPr lang="en-US" sz="3600" dirty="0" smtClean="0">
                <a:solidFill>
                  <a:schemeClr val="accent4"/>
                </a:solidFill>
                <a:latin typeface="18 VAG Rounded Bold   07390" charset="0"/>
              </a:rPr>
              <a:t>over  </a:t>
            </a:r>
            <a:r>
              <a:rPr lang="en-US" sz="3600" b="1" u="sng" dirty="0" smtClean="0">
                <a:solidFill>
                  <a:schemeClr val="accent4"/>
                </a:solidFill>
                <a:latin typeface="Courier"/>
                <a:cs typeface="Courier"/>
              </a:rPr>
              <a:t>List</a:t>
            </a:r>
            <a:endParaRPr lang="en-US" sz="6000" b="1" dirty="0">
              <a:solidFill>
                <a:schemeClr val="accent4"/>
              </a:solidFill>
            </a:endParaRPr>
          </a:p>
        </p:txBody>
      </p:sp>
      <p:pic>
        <p:nvPicPr>
          <p:cNvPr id="2" name="Picture 1" descr="Screen shot 2011-03-29 at 8.15.41 PM.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324" t="9999" r="10416" b="6667"/>
          <a:stretch/>
        </p:blipFill>
        <p:spPr>
          <a:xfrm>
            <a:off x="7403781" y="174723"/>
            <a:ext cx="825819" cy="1143000"/>
          </a:xfrm>
          <a:prstGeom prst="rect">
            <a:avLst/>
          </a:prstGeom>
        </p:spPr>
      </p:pic>
      <p:pic>
        <p:nvPicPr>
          <p:cNvPr id="5" name="Picture 4" descr="FFF.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86200" y="533400"/>
            <a:ext cx="1752600" cy="685800"/>
          </a:xfrm>
          <a:prstGeom prst="rect">
            <a:avLst/>
          </a:prstGeom>
        </p:spPr>
      </p:pic>
      <p:pic>
        <p:nvPicPr>
          <p:cNvPr id="7" name="Picture 6" descr="FFFF.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65998" y="5740400"/>
            <a:ext cx="4205654" cy="889000"/>
          </a:xfrm>
          <a:prstGeom prst="rect">
            <a:avLst/>
          </a:prstGeom>
        </p:spPr>
      </p:pic>
      <p:sp>
        <p:nvSpPr>
          <p:cNvPr id="34" name="Rectangle 33"/>
          <p:cNvSpPr/>
          <p:nvPr/>
        </p:nvSpPr>
        <p:spPr>
          <a:xfrm>
            <a:off x="2895600" y="1820275"/>
            <a:ext cx="479105" cy="707886"/>
          </a:xfrm>
          <a:prstGeom prst="rect">
            <a:avLst/>
          </a:prstGeom>
        </p:spPr>
        <p:txBody>
          <a:bodyPr wrap="none">
            <a:spAutoFit/>
          </a:bodyPr>
          <a:lstStyle/>
          <a:p>
            <a:r>
              <a:rPr lang="en-US" sz="4000" dirty="0" smtClean="0">
                <a:solidFill>
                  <a:schemeClr val="tx1"/>
                </a:solidFill>
                <a:latin typeface="18 VAG Rounded Bold   07390" charset="0"/>
              </a:rPr>
              <a:t>a</a:t>
            </a:r>
            <a:endParaRPr lang="en-US" sz="7200" dirty="0">
              <a:solidFill>
                <a:schemeClr val="tx1"/>
              </a:solidFill>
            </a:endParaRPr>
          </a:p>
        </p:txBody>
      </p:sp>
      <p:sp>
        <p:nvSpPr>
          <p:cNvPr id="35" name="Rectangle 34"/>
          <p:cNvSpPr/>
          <p:nvPr/>
        </p:nvSpPr>
        <p:spPr>
          <a:xfrm>
            <a:off x="3864295" y="1836950"/>
            <a:ext cx="479105" cy="707886"/>
          </a:xfrm>
          <a:prstGeom prst="rect">
            <a:avLst/>
          </a:prstGeom>
        </p:spPr>
        <p:txBody>
          <a:bodyPr wrap="none">
            <a:spAutoFit/>
          </a:bodyPr>
          <a:lstStyle/>
          <a:p>
            <a:r>
              <a:rPr lang="en-US" sz="4000" dirty="0" smtClean="0">
                <a:solidFill>
                  <a:schemeClr val="tx1"/>
                </a:solidFill>
                <a:latin typeface="18 VAG Rounded Bold   07390" charset="0"/>
              </a:rPr>
              <a:t>b</a:t>
            </a:r>
            <a:endParaRPr lang="en-US" sz="7200" dirty="0">
              <a:solidFill>
                <a:schemeClr val="tx1"/>
              </a:solidFill>
            </a:endParaRPr>
          </a:p>
        </p:txBody>
      </p:sp>
      <p:sp>
        <p:nvSpPr>
          <p:cNvPr id="36" name="Rectangle 35"/>
          <p:cNvSpPr/>
          <p:nvPr/>
        </p:nvSpPr>
        <p:spPr>
          <a:xfrm>
            <a:off x="4419600" y="2956416"/>
            <a:ext cx="428322" cy="707886"/>
          </a:xfrm>
          <a:prstGeom prst="rect">
            <a:avLst/>
          </a:prstGeom>
        </p:spPr>
        <p:txBody>
          <a:bodyPr wrap="none">
            <a:spAutoFit/>
          </a:bodyPr>
          <a:lstStyle/>
          <a:p>
            <a:r>
              <a:rPr lang="en-US" sz="4000" dirty="0" smtClean="0">
                <a:solidFill>
                  <a:schemeClr val="tx1"/>
                </a:solidFill>
                <a:latin typeface="18 VAG Rounded Bold   07390" charset="0"/>
              </a:rPr>
              <a:t>c</a:t>
            </a:r>
            <a:endParaRPr lang="en-US" sz="7200" dirty="0">
              <a:solidFill>
                <a:schemeClr val="tx1"/>
              </a:solidFill>
            </a:endParaRPr>
          </a:p>
        </p:txBody>
      </p:sp>
      <p:sp>
        <p:nvSpPr>
          <p:cNvPr id="37" name="Rectangle 36"/>
          <p:cNvSpPr/>
          <p:nvPr/>
        </p:nvSpPr>
        <p:spPr>
          <a:xfrm>
            <a:off x="4953000" y="4283519"/>
            <a:ext cx="479105" cy="707886"/>
          </a:xfrm>
          <a:prstGeom prst="rect">
            <a:avLst/>
          </a:prstGeom>
        </p:spPr>
        <p:txBody>
          <a:bodyPr wrap="none">
            <a:spAutoFit/>
          </a:bodyPr>
          <a:lstStyle/>
          <a:p>
            <a:r>
              <a:rPr lang="en-US" sz="4000" dirty="0" smtClean="0">
                <a:solidFill>
                  <a:schemeClr val="tx1"/>
                </a:solidFill>
                <a:latin typeface="18 VAG Rounded Bold   07390" charset="0"/>
              </a:rPr>
              <a:t>d</a:t>
            </a:r>
            <a:endParaRPr lang="en-US" sz="7200" dirty="0">
              <a:solidFill>
                <a:schemeClr val="tx1"/>
              </a:solidFill>
            </a:endParaRPr>
          </a:p>
        </p:txBody>
      </p:sp>
      <p:grpSp>
        <p:nvGrpSpPr>
          <p:cNvPr id="3" name="Group 42"/>
          <p:cNvGrpSpPr/>
          <p:nvPr/>
        </p:nvGrpSpPr>
        <p:grpSpPr>
          <a:xfrm>
            <a:off x="2750781" y="2438401"/>
            <a:ext cx="1781617" cy="701183"/>
            <a:chOff x="2750781" y="2438401"/>
            <a:chExt cx="1781617" cy="701183"/>
          </a:xfrm>
        </p:grpSpPr>
        <p:grpSp>
          <p:nvGrpSpPr>
            <p:cNvPr id="10" name="Group 29"/>
            <p:cNvGrpSpPr/>
            <p:nvPr/>
          </p:nvGrpSpPr>
          <p:grpSpPr>
            <a:xfrm>
              <a:off x="2750781" y="2438401"/>
              <a:ext cx="1781617" cy="701183"/>
              <a:chOff x="507803" y="1371600"/>
              <a:chExt cx="8131814" cy="4267200"/>
            </a:xfrm>
          </p:grpSpPr>
          <p:sp>
            <p:nvSpPr>
              <p:cNvPr id="31" name="Manual Operation 30"/>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32" name="Rectangle 31"/>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33" name="Rectangle 32"/>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38" name="Picture 37" descr="FFF.gif"/>
            <p:cNvPicPr>
              <a:picLocks noChangeAspect="1"/>
            </p:cNvPicPr>
            <p:nvPr/>
          </p:nvPicPr>
          <p:blipFill>
            <a:blip r:embed="rId3">
              <a:alphaModFix amt="5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55046" y="2667000"/>
              <a:ext cx="990600" cy="387626"/>
            </a:xfrm>
            <a:prstGeom prst="rect">
              <a:avLst/>
            </a:prstGeom>
            <a:ln>
              <a:solidFill>
                <a:srgbClr val="000000"/>
              </a:solidFill>
            </a:ln>
          </p:spPr>
        </p:pic>
      </p:grpSp>
      <p:grpSp>
        <p:nvGrpSpPr>
          <p:cNvPr id="11" name="Group 43"/>
          <p:cNvGrpSpPr/>
          <p:nvPr/>
        </p:nvGrpSpPr>
        <p:grpSpPr>
          <a:xfrm>
            <a:off x="3276600" y="3642217"/>
            <a:ext cx="1781617" cy="701183"/>
            <a:chOff x="3276600" y="3642217"/>
            <a:chExt cx="1781617" cy="701183"/>
          </a:xfrm>
        </p:grpSpPr>
        <p:grpSp>
          <p:nvGrpSpPr>
            <p:cNvPr id="12" name="Group 25"/>
            <p:cNvGrpSpPr/>
            <p:nvPr/>
          </p:nvGrpSpPr>
          <p:grpSpPr>
            <a:xfrm>
              <a:off x="3276600" y="3642217"/>
              <a:ext cx="1781617" cy="701183"/>
              <a:chOff x="507803" y="1371600"/>
              <a:chExt cx="8131814" cy="4267200"/>
            </a:xfrm>
          </p:grpSpPr>
          <p:sp>
            <p:nvSpPr>
              <p:cNvPr id="27" name="Manual Operation 26"/>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28" name="Rectangle 27"/>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9" name="Rectangle 28"/>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39" name="Picture 38" descr="FFF.gif"/>
            <p:cNvPicPr>
              <a:picLocks noChangeAspect="1"/>
            </p:cNvPicPr>
            <p:nvPr/>
          </p:nvPicPr>
          <p:blipFill>
            <a:blip r:embed="rId3">
              <a:alphaModFix amt="5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80887" y="3846596"/>
              <a:ext cx="990600" cy="387626"/>
            </a:xfrm>
            <a:prstGeom prst="rect">
              <a:avLst/>
            </a:prstGeom>
            <a:ln>
              <a:solidFill>
                <a:srgbClr val="000000"/>
              </a:solidFill>
            </a:ln>
          </p:spPr>
        </p:pic>
      </p:grpSp>
      <p:grpSp>
        <p:nvGrpSpPr>
          <p:cNvPr id="13" name="Group 44"/>
          <p:cNvGrpSpPr/>
          <p:nvPr/>
        </p:nvGrpSpPr>
        <p:grpSpPr>
          <a:xfrm>
            <a:off x="3733800" y="4937617"/>
            <a:ext cx="1781617" cy="701183"/>
            <a:chOff x="3733800" y="4937617"/>
            <a:chExt cx="1781617" cy="701183"/>
          </a:xfrm>
        </p:grpSpPr>
        <p:grpSp>
          <p:nvGrpSpPr>
            <p:cNvPr id="14" name="Group 21"/>
            <p:cNvGrpSpPr/>
            <p:nvPr/>
          </p:nvGrpSpPr>
          <p:grpSpPr>
            <a:xfrm>
              <a:off x="3733800" y="4937617"/>
              <a:ext cx="1781617" cy="701183"/>
              <a:chOff x="507803" y="1371600"/>
              <a:chExt cx="8131814" cy="4267200"/>
            </a:xfrm>
          </p:grpSpPr>
          <p:sp>
            <p:nvSpPr>
              <p:cNvPr id="23" name="Manual Operation 22"/>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24" name="Rectangle 23"/>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5" name="Rectangle 24"/>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40" name="Picture 39" descr="FFF.gif"/>
            <p:cNvPicPr>
              <a:picLocks noChangeAspect="1"/>
            </p:cNvPicPr>
            <p:nvPr/>
          </p:nvPicPr>
          <p:blipFill>
            <a:blip r:embed="rId3">
              <a:alphaModFix amt="49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29918" y="5105744"/>
              <a:ext cx="990600" cy="387626"/>
            </a:xfrm>
            <a:prstGeom prst="rect">
              <a:avLst/>
            </a:prstGeom>
            <a:ln>
              <a:solidFill>
                <a:srgbClr val="000000"/>
              </a:solidFill>
            </a:ln>
          </p:spPr>
        </p:pic>
      </p:grpSp>
      <p:pic>
        <p:nvPicPr>
          <p:cNvPr id="41" name="Picture 40" descr="afb.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92733" y="3329857"/>
            <a:ext cx="635000" cy="228600"/>
          </a:xfrm>
          <a:prstGeom prst="rect">
            <a:avLst/>
          </a:prstGeom>
        </p:spPr>
      </p:pic>
      <p:pic>
        <p:nvPicPr>
          <p:cNvPr id="42" name="Picture 41" descr="afbfc.g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7928" y="4521200"/>
            <a:ext cx="1092200" cy="279400"/>
          </a:xfrm>
          <a:prstGeom prst="rect">
            <a:avLst/>
          </a:prstGeom>
        </p:spPr>
      </p:pic>
      <p:sp>
        <p:nvSpPr>
          <p:cNvPr id="43" name="Title 3"/>
          <p:cNvSpPr txBox="1">
            <a:spLocks/>
          </p:cNvSpPr>
          <p:nvPr/>
        </p:nvSpPr>
        <p:spPr>
          <a:xfrm>
            <a:off x="272239" y="152400"/>
            <a:ext cx="3295051" cy="1241778"/>
          </a:xfrm>
          <a:prstGeom prst="rect">
            <a:avLst/>
          </a:prstGeom>
          <a:ln w="76200" cap="flat" cmpd="tri" algn="ctr">
            <a:solidFill>
              <a:schemeClr val="accent1"/>
            </a:solidFill>
            <a:prstDash val="solid"/>
            <a:round/>
            <a:headEnd type="none" w="med" len="med"/>
            <a:tailEnd type="none" w="med" len="med"/>
          </a:ln>
        </p:spPr>
        <p:txBody>
          <a:bodyPr vert="horz" lIns="91440" tIns="45720" rIns="91440" bIns="45720" rtlCol="0" anchor="ctr">
            <a:normAutofit fontScale="62500" lnSpcReduction="20000"/>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accent4"/>
                </a:solidFill>
                <a:effectLst/>
                <a:uLnTx/>
                <a:uFillTx/>
                <a:latin typeface="18 VAG Rounded Bold   07390" charset="0"/>
              </a:rPr>
              <a:t>Is this a</a:t>
            </a:r>
            <a:r>
              <a:rPr kumimoji="0" lang="en-US" sz="3600" b="0" i="0" u="none" strike="noStrike" kern="0" cap="none" spc="0" normalizeH="0" noProof="0" dirty="0">
                <a:ln>
                  <a:noFill/>
                </a:ln>
                <a:solidFill>
                  <a:schemeClr val="accent4"/>
                </a:solidFill>
                <a:effectLst/>
                <a:uLnTx/>
                <a:uFillTx/>
                <a:latin typeface="18 VAG Rounded Bold   07390" charset="0"/>
              </a:rPr>
              <a:t> good model when you have multiple cores to help you?</a:t>
            </a:r>
            <a:endParaRPr kumimoji="0" lang="en-US" sz="6000" b="1" i="0" u="none" strike="noStrike" kern="0" cap="none" spc="0" normalizeH="0" baseline="0" noProof="0" dirty="0">
              <a:ln>
                <a:noFill/>
              </a:ln>
              <a:solidFill>
                <a:schemeClr val="accent4"/>
              </a:solidFill>
              <a:effectLst/>
              <a:uLnTx/>
              <a:uFillTx/>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9199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AU" dirty="0"/>
              <a:t>CS61C Example: Sum Reduction</a:t>
            </a:r>
          </a:p>
        </p:txBody>
      </p:sp>
      <p:sp>
        <p:nvSpPr>
          <p:cNvPr id="293891" name="Rectangle 3"/>
          <p:cNvSpPr>
            <a:spLocks noGrp="1" noChangeArrowheads="1"/>
          </p:cNvSpPr>
          <p:nvPr>
            <p:ph type="body" idx="1"/>
          </p:nvPr>
        </p:nvSpPr>
        <p:spPr/>
        <p:txBody>
          <a:bodyPr>
            <a:normAutofit lnSpcReduction="10000"/>
          </a:bodyPr>
          <a:lstStyle/>
          <a:p>
            <a:pPr>
              <a:lnSpc>
                <a:spcPct val="90000"/>
              </a:lnSpc>
            </a:pPr>
            <a:r>
              <a:rPr lang="en-AU" sz="2800" dirty="0"/>
              <a:t>Sum 100,000 numbers on 100 processor</a:t>
            </a:r>
            <a:r>
              <a:rPr lang="en-AU" sz="2800" dirty="0" smtClean="0"/>
              <a:t> SMP</a:t>
            </a:r>
          </a:p>
          <a:p>
            <a:pPr lvl="1">
              <a:lnSpc>
                <a:spcPct val="90000"/>
              </a:lnSpc>
            </a:pPr>
            <a:r>
              <a:rPr lang="en-AU" sz="2400" dirty="0"/>
              <a:t>Each processor has ID: 0 </a:t>
            </a:r>
            <a:r>
              <a:rPr lang="en-AU" sz="2400" dirty="0">
                <a:ea typeface="Arial" charset="0"/>
                <a:cs typeface="Arial" charset="0"/>
              </a:rPr>
              <a:t>≤ Pn ≤ 99</a:t>
            </a:r>
          </a:p>
          <a:p>
            <a:pPr lvl="1">
              <a:lnSpc>
                <a:spcPct val="90000"/>
              </a:lnSpc>
            </a:pPr>
            <a:r>
              <a:rPr lang="en-AU" sz="2400" dirty="0">
                <a:ea typeface="Arial" charset="0"/>
                <a:cs typeface="Arial" charset="0"/>
              </a:rPr>
              <a:t>Partition 1000 numbers per processor</a:t>
            </a:r>
          </a:p>
          <a:p>
            <a:pPr lvl="1">
              <a:lnSpc>
                <a:spcPct val="90000"/>
              </a:lnSpc>
            </a:pPr>
            <a:r>
              <a:rPr lang="en-AU" sz="2400" dirty="0">
                <a:ea typeface="Arial" charset="0"/>
                <a:cs typeface="Arial" charset="0"/>
              </a:rPr>
              <a:t>Initial summation on each </a:t>
            </a:r>
            <a:r>
              <a:rPr lang="en-AU" sz="2400" dirty="0" smtClean="0">
                <a:ea typeface="Arial" charset="0"/>
                <a:cs typeface="Arial" charset="0"/>
              </a:rPr>
              <a:t>processor  [Phase I]</a:t>
            </a:r>
          </a:p>
          <a:p>
            <a:pPr lvl="1">
              <a:lnSpc>
                <a:spcPct val="90000"/>
              </a:lnSpc>
            </a:pPr>
            <a:r>
              <a:rPr lang="en-AU" sz="2400" dirty="0" smtClean="0">
                <a:ea typeface="Arial" charset="0"/>
                <a:cs typeface="Arial" charset="0"/>
              </a:rPr>
              <a:t>Aka, “the map phase”</a:t>
            </a:r>
            <a:endParaRPr lang="en-AU" sz="2400" dirty="0">
              <a:ea typeface="Arial" charset="0"/>
              <a:cs typeface="Arial" charset="0"/>
            </a:endParaRPr>
          </a:p>
          <a:p>
            <a:pPr lvl="1">
              <a:lnSpc>
                <a:spcPct val="90000"/>
              </a:lnSpc>
              <a:buNone/>
            </a:pPr>
            <a:r>
              <a:rPr lang="en-AU" sz="2000" b="1" dirty="0">
                <a:latin typeface="Lucida Console" charset="0"/>
                <a:ea typeface="Arial" charset="0"/>
                <a:cs typeface="Arial" charset="0"/>
              </a:rPr>
              <a:t>sum[Pn] = 0;</a:t>
            </a:r>
          </a:p>
          <a:p>
            <a:pPr lvl="1">
              <a:lnSpc>
                <a:spcPct val="90000"/>
              </a:lnSpc>
              <a:buNone/>
            </a:pPr>
            <a:r>
              <a:rPr lang="en-AU" sz="2000" b="1" dirty="0">
                <a:latin typeface="Lucida Console" charset="0"/>
                <a:ea typeface="Arial" charset="0"/>
                <a:cs typeface="Arial" charset="0"/>
              </a:rPr>
              <a:t>for (i = 1000*Pn; i &lt; 1000*(Pn+1); i = i + 1)</a:t>
            </a:r>
            <a:br>
              <a:rPr lang="en-AU" sz="2000" b="1" dirty="0">
                <a:latin typeface="Lucida Console" charset="0"/>
                <a:ea typeface="Arial" charset="0"/>
                <a:cs typeface="Arial" charset="0"/>
              </a:rPr>
            </a:br>
            <a:r>
              <a:rPr lang="en-AU" sz="2000" b="1" dirty="0">
                <a:latin typeface="Lucida Console" charset="0"/>
                <a:ea typeface="Arial" charset="0"/>
                <a:cs typeface="Arial" charset="0"/>
              </a:rPr>
              <a:t>   sum[Pn] = sum[Pn] + A[i];</a:t>
            </a:r>
          </a:p>
          <a:p>
            <a:pPr>
              <a:lnSpc>
                <a:spcPct val="90000"/>
              </a:lnSpc>
            </a:pPr>
            <a:r>
              <a:rPr lang="en-AU" sz="2800" dirty="0">
                <a:ea typeface="Arial" charset="0"/>
                <a:cs typeface="Arial" charset="0"/>
              </a:rPr>
              <a:t>Now need to add these partial </a:t>
            </a:r>
            <a:r>
              <a:rPr lang="en-AU" sz="2800" dirty="0" smtClean="0">
                <a:ea typeface="Arial" charset="0"/>
                <a:cs typeface="Arial" charset="0"/>
              </a:rPr>
              <a:t>sums  [Phase II]</a:t>
            </a:r>
            <a:endParaRPr lang="en-AU" sz="2800" dirty="0">
              <a:ea typeface="Arial" charset="0"/>
              <a:cs typeface="Arial" charset="0"/>
            </a:endParaRPr>
          </a:p>
          <a:p>
            <a:pPr lvl="1">
              <a:lnSpc>
                <a:spcPct val="90000"/>
              </a:lnSpc>
            </a:pPr>
            <a:r>
              <a:rPr lang="en-AU" sz="2400" dirty="0">
                <a:ea typeface="Arial" charset="0"/>
                <a:cs typeface="Arial" charset="0"/>
              </a:rPr>
              <a:t>Reduction: divide and conquer in “the reduce phase”</a:t>
            </a:r>
          </a:p>
          <a:p>
            <a:pPr lvl="1">
              <a:lnSpc>
                <a:spcPct val="90000"/>
              </a:lnSpc>
            </a:pPr>
            <a:r>
              <a:rPr lang="en-AU" sz="2400" dirty="0">
                <a:ea typeface="Arial" charset="0"/>
                <a:cs typeface="Arial" charset="0"/>
              </a:rPr>
              <a:t>Half the processors add pairs, then quarter, …</a:t>
            </a:r>
          </a:p>
          <a:p>
            <a:pPr lvl="1">
              <a:lnSpc>
                <a:spcPct val="90000"/>
              </a:lnSpc>
            </a:pPr>
            <a:r>
              <a:rPr lang="en-AU" sz="2400" dirty="0">
                <a:ea typeface="Arial" charset="0"/>
                <a:cs typeface="Arial" charset="0"/>
              </a:rPr>
              <a:t>Need to synchronize between reduction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3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3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38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38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38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3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3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389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38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AU" dirty="0"/>
              <a:t>Example: Sum Reduction</a:t>
            </a:r>
          </a:p>
        </p:txBody>
      </p:sp>
      <p:pic>
        <p:nvPicPr>
          <p:cNvPr id="295940" name="Picture 4" descr="f07-03-P374493"/>
          <p:cNvPicPr>
            <a:picLocks noChangeAspect="1" noChangeArrowheads="1"/>
          </p:cNvPicPr>
          <p:nvPr/>
        </p:nvPicPr>
        <p:blipFill>
          <a:blip r:embed="rId3"/>
          <a:srcRect/>
          <a:stretch>
            <a:fillRect/>
          </a:stretch>
        </p:blipFill>
        <p:spPr bwMode="auto">
          <a:xfrm>
            <a:off x="4714875" y="1225550"/>
            <a:ext cx="3311525" cy="2066925"/>
          </a:xfrm>
          <a:prstGeom prst="rect">
            <a:avLst/>
          </a:prstGeom>
          <a:noFill/>
        </p:spPr>
      </p:pic>
      <p:sp>
        <p:nvSpPr>
          <p:cNvPr id="2" name="TextBox 1"/>
          <p:cNvSpPr txBox="1"/>
          <p:nvPr/>
        </p:nvSpPr>
        <p:spPr>
          <a:xfrm>
            <a:off x="774700" y="1130300"/>
            <a:ext cx="2965450" cy="923330"/>
          </a:xfrm>
          <a:prstGeom prst="rect">
            <a:avLst/>
          </a:prstGeom>
          <a:noFill/>
          <a:ln>
            <a:solidFill>
              <a:srgbClr val="4F81BD"/>
            </a:solidFill>
          </a:ln>
        </p:spPr>
        <p:txBody>
          <a:bodyPr wrap="square" rtlCol="0">
            <a:spAutoFit/>
          </a:bodyPr>
          <a:lstStyle/>
          <a:p>
            <a:r>
              <a:rPr lang="en-US" dirty="0" smtClean="0"/>
              <a:t>Second Phase:</a:t>
            </a:r>
          </a:p>
          <a:p>
            <a:r>
              <a:rPr lang="en-US" dirty="0" smtClean="0"/>
              <a:t>After each processor has computed its “local” sum</a:t>
            </a:r>
            <a:endParaRPr lang="en-US" dirty="0"/>
          </a:p>
        </p:txBody>
      </p:sp>
      <p:sp>
        <p:nvSpPr>
          <p:cNvPr id="9" name="TextBox 8"/>
          <p:cNvSpPr txBox="1"/>
          <p:nvPr/>
        </p:nvSpPr>
        <p:spPr>
          <a:xfrm>
            <a:off x="1174750" y="2070100"/>
            <a:ext cx="2965450" cy="646331"/>
          </a:xfrm>
          <a:prstGeom prst="rect">
            <a:avLst/>
          </a:prstGeom>
          <a:noFill/>
          <a:ln>
            <a:solidFill>
              <a:srgbClr val="4F81BD"/>
            </a:solidFill>
          </a:ln>
        </p:spPr>
        <p:txBody>
          <a:bodyPr wrap="square" rtlCol="0">
            <a:spAutoFit/>
          </a:bodyPr>
          <a:lstStyle/>
          <a:p>
            <a:r>
              <a:rPr lang="en-US" dirty="0" smtClean="0"/>
              <a:t>This code runs simultaneously on each core </a:t>
            </a:r>
            <a:endParaRPr lang="en-US" dirty="0"/>
          </a:p>
        </p:txBody>
      </p:sp>
      <p:sp>
        <p:nvSpPr>
          <p:cNvPr id="11" name="Rectangle 3"/>
          <p:cNvSpPr txBox="1">
            <a:spLocks noChangeArrowheads="1"/>
          </p:cNvSpPr>
          <p:nvPr/>
        </p:nvSpPr>
        <p:spPr>
          <a:xfrm>
            <a:off x="481013" y="29035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b="1" dirty="0" smtClean="0">
                <a:latin typeface="Courier"/>
                <a:cs typeface="Courier"/>
              </a:rPr>
              <a:t>half = 100;</a:t>
            </a:r>
          </a:p>
          <a:p>
            <a:pPr>
              <a:lnSpc>
                <a:spcPct val="90000"/>
              </a:lnSpc>
              <a:buFont typeface="Wingdings" charset="2"/>
              <a:buNone/>
            </a:pPr>
            <a:r>
              <a:rPr lang="en-AU" sz="2000" b="1" dirty="0" smtClean="0">
                <a:latin typeface="Courier"/>
                <a:cs typeface="Courier"/>
              </a:rPr>
              <a:t>repeat</a:t>
            </a:r>
          </a:p>
          <a:p>
            <a:pPr>
              <a:lnSpc>
                <a:spcPct val="90000"/>
              </a:lnSpc>
              <a:buFont typeface="Wingdings" charset="2"/>
              <a:buNone/>
            </a:pPr>
            <a:r>
              <a:rPr lang="en-AU" sz="2000" b="1" dirty="0" smtClean="0">
                <a:latin typeface="Courier"/>
                <a:cs typeface="Courier"/>
              </a:rPr>
              <a:t>  </a:t>
            </a:r>
            <a:r>
              <a:rPr lang="en-AU" sz="2000" b="1" dirty="0" smtClean="0">
                <a:solidFill>
                  <a:srgbClr val="FF0000"/>
                </a:solidFill>
                <a:latin typeface="Courier"/>
                <a:cs typeface="Courier"/>
              </a:rPr>
              <a:t>synch();</a:t>
            </a:r>
          </a:p>
          <a:p>
            <a:pPr>
              <a:lnSpc>
                <a:spcPct val="90000"/>
              </a:lnSpc>
              <a:buFont typeface="Wingdings" charset="2"/>
              <a:buNone/>
            </a:pPr>
            <a:r>
              <a:rPr lang="en-AU" sz="2000" b="1" dirty="0" smtClean="0">
                <a:latin typeface="Courier"/>
                <a:cs typeface="Courier"/>
              </a:rPr>
              <a:t>  </a:t>
            </a:r>
            <a:r>
              <a:rPr lang="en-AU" sz="2000" i="1" dirty="0">
                <a:solidFill>
                  <a:schemeClr val="tx2"/>
                </a:solidFill>
                <a:latin typeface="Courier"/>
                <a:cs typeface="Courier"/>
              </a:rPr>
              <a:t>/</a:t>
            </a:r>
            <a:r>
              <a:rPr lang="en-AU" sz="2000" i="1" dirty="0" smtClean="0">
                <a:solidFill>
                  <a:schemeClr val="tx2"/>
                </a:solidFill>
                <a:latin typeface="Courier"/>
                <a:cs typeface="Courier"/>
              </a:rPr>
              <a:t>* </a:t>
            </a:r>
            <a:r>
              <a:rPr lang="en-AU" sz="2000" i="1" dirty="0" err="1" smtClean="0">
                <a:solidFill>
                  <a:schemeClr val="tx2"/>
                </a:solidFill>
                <a:latin typeface="Courier"/>
                <a:cs typeface="Courier"/>
              </a:rPr>
              <a:t>Proc</a:t>
            </a:r>
            <a:r>
              <a:rPr lang="en-AU" sz="2000" i="1" dirty="0" smtClean="0">
                <a:solidFill>
                  <a:schemeClr val="tx2"/>
                </a:solidFill>
                <a:latin typeface="Courier"/>
                <a:cs typeface="Courier"/>
              </a:rPr>
              <a:t> </a:t>
            </a:r>
            <a:r>
              <a:rPr lang="en-AU" sz="2000" i="1" dirty="0">
                <a:solidFill>
                  <a:schemeClr val="tx2"/>
                </a:solidFill>
                <a:latin typeface="Courier"/>
                <a:cs typeface="Courier"/>
              </a:rPr>
              <a:t>0 </a:t>
            </a:r>
            <a:r>
              <a:rPr lang="en-AU" sz="2000" i="1" dirty="0" smtClean="0">
                <a:solidFill>
                  <a:schemeClr val="tx2"/>
                </a:solidFill>
                <a:latin typeface="Courier"/>
                <a:cs typeface="Courier"/>
              </a:rPr>
              <a:t>sums extra element if there is one </a:t>
            </a:r>
            <a:r>
              <a:rPr lang="en-AU" sz="2000" i="1" dirty="0">
                <a:solidFill>
                  <a:schemeClr val="tx2"/>
                </a:solidFill>
                <a:latin typeface="Courier"/>
                <a:cs typeface="Courier"/>
              </a:rPr>
              <a:t>*</a:t>
            </a:r>
            <a:r>
              <a:rPr lang="en-AU" sz="2000" i="1" dirty="0" smtClean="0">
                <a:solidFill>
                  <a:schemeClr val="tx2"/>
                </a:solidFill>
                <a:latin typeface="Courier"/>
                <a:cs typeface="Courier"/>
              </a:rPr>
              <a:t>/</a:t>
            </a:r>
          </a:p>
          <a:p>
            <a:pPr>
              <a:lnSpc>
                <a:spcPct val="90000"/>
              </a:lnSpc>
              <a:buFont typeface="Wingdings" charset="2"/>
              <a:buNone/>
            </a:pPr>
            <a:r>
              <a:rPr lang="en-AU" sz="2000" b="1" dirty="0">
                <a:solidFill>
                  <a:schemeClr val="tx2"/>
                </a:solidFill>
                <a:latin typeface="Courier"/>
                <a:cs typeface="Courier"/>
              </a:rPr>
              <a:t>	</a:t>
            </a:r>
            <a:r>
              <a:rPr lang="en-AU" sz="2000" b="1" dirty="0" smtClean="0">
                <a:solidFill>
                  <a:schemeClr val="tx2"/>
                </a:solidFill>
                <a:latin typeface="Courier"/>
                <a:cs typeface="Courier"/>
              </a:rPr>
              <a:t>if (half%2 != 0 &amp;&amp; </a:t>
            </a:r>
            <a:r>
              <a:rPr lang="en-AU" sz="2000" b="1" dirty="0" err="1" smtClean="0">
                <a:solidFill>
                  <a:schemeClr val="tx2"/>
                </a:solidFill>
                <a:latin typeface="Courier"/>
                <a:cs typeface="Courier"/>
              </a:rPr>
              <a:t>Pn</a:t>
            </a:r>
            <a:r>
              <a:rPr lang="en-AU" sz="2000" b="1" dirty="0" smtClean="0">
                <a:solidFill>
                  <a:schemeClr val="tx2"/>
                </a:solidFill>
                <a:latin typeface="Courier"/>
                <a:cs typeface="Courier"/>
              </a:rPr>
              <a:t> == 0)</a:t>
            </a:r>
          </a:p>
          <a:p>
            <a:pPr>
              <a:lnSpc>
                <a:spcPct val="90000"/>
              </a:lnSpc>
              <a:buFont typeface="Wingdings" charset="2"/>
              <a:buNone/>
            </a:pPr>
            <a:r>
              <a:rPr lang="en-AU" sz="2000" b="1" dirty="0" smtClean="0">
                <a:solidFill>
                  <a:schemeClr val="tx2"/>
                </a:solidFill>
                <a:latin typeface="Courier"/>
                <a:cs typeface="Courier"/>
              </a:rPr>
              <a:t>    sum[0] = sum[0] + sum[half-1];  </a:t>
            </a:r>
          </a:p>
          <a:p>
            <a:pPr>
              <a:lnSpc>
                <a:spcPct val="90000"/>
              </a:lnSpc>
              <a:buFont typeface="Wingdings" charset="2"/>
              <a:buNone/>
            </a:pPr>
            <a:r>
              <a:rPr lang="en-AU" sz="2000" b="1" dirty="0" smtClean="0">
                <a:latin typeface="Courier"/>
                <a:cs typeface="Courier"/>
              </a:rPr>
              <a:t>  half = half/2; </a:t>
            </a:r>
            <a:r>
              <a:rPr lang="en-AU" sz="2000" i="1" dirty="0" smtClean="0">
                <a:latin typeface="Courier"/>
                <a:cs typeface="Courier"/>
              </a:rPr>
              <a:t>/* dividing line on who sums */</a:t>
            </a:r>
          </a:p>
          <a:p>
            <a:pPr>
              <a:lnSpc>
                <a:spcPct val="90000"/>
              </a:lnSpc>
              <a:buFont typeface="Wingdings" charset="2"/>
              <a:buNone/>
            </a:pPr>
            <a:r>
              <a:rPr lang="en-AU" sz="2000" b="1" dirty="0" smtClean="0">
                <a:latin typeface="Courier"/>
                <a:cs typeface="Courier"/>
              </a:rPr>
              <a:t>  if (</a:t>
            </a:r>
            <a:r>
              <a:rPr lang="en-AU" sz="2000" b="1" dirty="0" err="1" smtClean="0">
                <a:latin typeface="Courier"/>
                <a:cs typeface="Courier"/>
              </a:rPr>
              <a:t>Pn</a:t>
            </a:r>
            <a:r>
              <a:rPr lang="en-AU" sz="2000" b="1" dirty="0" smtClean="0">
                <a:latin typeface="Courier"/>
                <a:cs typeface="Courier"/>
              </a:rPr>
              <a:t> &lt; half)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Pn+half</a:t>
            </a:r>
            <a:r>
              <a:rPr lang="en-AU" sz="2000" b="1" dirty="0" smtClean="0">
                <a:latin typeface="Courier"/>
                <a:cs typeface="Courier"/>
              </a:rPr>
              <a:t>];</a:t>
            </a:r>
          </a:p>
          <a:p>
            <a:pPr>
              <a:lnSpc>
                <a:spcPct val="90000"/>
              </a:lnSpc>
              <a:buFont typeface="Wingdings" charset="2"/>
              <a:buNone/>
            </a:pPr>
            <a:r>
              <a:rPr lang="en-AU" sz="2000" b="1" dirty="0" smtClean="0">
                <a:latin typeface="Courier"/>
                <a:cs typeface="Courier"/>
              </a:rPr>
              <a:t>until (half == 1);</a:t>
            </a:r>
            <a:endParaRPr lang="en-AU" sz="2000" b="1" dirty="0">
              <a:latin typeface="Courier"/>
              <a:cs typeface="Couri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7474" name="Rectangle 2"/>
          <p:cNvSpPr>
            <a:spLocks noGrp="1" noChangeArrowheads="1"/>
          </p:cNvSpPr>
          <p:nvPr>
            <p:ph type="title"/>
          </p:nvPr>
        </p:nvSpPr>
        <p:spPr/>
        <p:txBody>
          <a:bodyPr/>
          <a:lstStyle/>
          <a:p>
            <a:r>
              <a:rPr lang="en-US" dirty="0" smtClean="0"/>
              <a:t>An Example with 10 Processors</a:t>
            </a:r>
            <a:endParaRPr lang="en-US" dirty="0"/>
          </a:p>
        </p:txBody>
      </p:sp>
      <p:grpSp>
        <p:nvGrpSpPr>
          <p:cNvPr id="2" name="Group 53"/>
          <p:cNvGrpSpPr>
            <a:grpSpLocks/>
          </p:cNvGrpSpPr>
          <p:nvPr/>
        </p:nvGrpSpPr>
        <p:grpSpPr bwMode="auto">
          <a:xfrm>
            <a:off x="533400" y="1828800"/>
            <a:ext cx="7391400" cy="457200"/>
            <a:chOff x="480" y="768"/>
            <a:chExt cx="4656" cy="288"/>
          </a:xfrm>
        </p:grpSpPr>
        <p:sp>
          <p:nvSpPr>
            <p:cNvPr id="1897476" name="Oval 4"/>
            <p:cNvSpPr>
              <a:spLocks noChangeArrowheads="1"/>
            </p:cNvSpPr>
            <p:nvPr/>
          </p:nvSpPr>
          <p:spPr bwMode="auto">
            <a:xfrm>
              <a:off x="49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77" name="Text Box 5"/>
            <p:cNvSpPr txBox="1">
              <a:spLocks noChangeArrowheads="1"/>
            </p:cNvSpPr>
            <p:nvPr/>
          </p:nvSpPr>
          <p:spPr bwMode="auto">
            <a:xfrm>
              <a:off x="480" y="7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7478" name="Oval 6"/>
            <p:cNvSpPr>
              <a:spLocks noChangeArrowheads="1"/>
            </p:cNvSpPr>
            <p:nvPr/>
          </p:nvSpPr>
          <p:spPr bwMode="auto">
            <a:xfrm>
              <a:off x="98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79" name="Text Box 7"/>
            <p:cNvSpPr txBox="1">
              <a:spLocks noChangeArrowheads="1"/>
            </p:cNvSpPr>
            <p:nvPr/>
          </p:nvSpPr>
          <p:spPr bwMode="auto">
            <a:xfrm>
              <a:off x="973" y="791"/>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7480" name="Oval 8"/>
            <p:cNvSpPr>
              <a:spLocks noChangeArrowheads="1"/>
            </p:cNvSpPr>
            <p:nvPr/>
          </p:nvSpPr>
          <p:spPr bwMode="auto">
            <a:xfrm>
              <a:off x="146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81" name="Text Box 9"/>
            <p:cNvSpPr txBox="1">
              <a:spLocks noChangeArrowheads="1"/>
            </p:cNvSpPr>
            <p:nvPr/>
          </p:nvSpPr>
          <p:spPr bwMode="auto">
            <a:xfrm>
              <a:off x="1456" y="791"/>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7482" name="Oval 10"/>
            <p:cNvSpPr>
              <a:spLocks noChangeArrowheads="1"/>
            </p:cNvSpPr>
            <p:nvPr/>
          </p:nvSpPr>
          <p:spPr bwMode="auto">
            <a:xfrm>
              <a:off x="1949"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83" name="Text Box 11"/>
            <p:cNvSpPr txBox="1">
              <a:spLocks noChangeArrowheads="1"/>
            </p:cNvSpPr>
            <p:nvPr/>
          </p:nvSpPr>
          <p:spPr bwMode="auto">
            <a:xfrm>
              <a:off x="1939" y="791"/>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7484" name="Oval 12"/>
            <p:cNvSpPr>
              <a:spLocks noChangeArrowheads="1"/>
            </p:cNvSpPr>
            <p:nvPr/>
          </p:nvSpPr>
          <p:spPr bwMode="auto">
            <a:xfrm>
              <a:off x="2432"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5" name="Text Box 13"/>
            <p:cNvSpPr txBox="1">
              <a:spLocks noChangeArrowheads="1"/>
            </p:cNvSpPr>
            <p:nvPr/>
          </p:nvSpPr>
          <p:spPr bwMode="auto">
            <a:xfrm>
              <a:off x="2422" y="791"/>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sp>
          <p:nvSpPr>
            <p:cNvPr id="1897486" name="Oval 14"/>
            <p:cNvSpPr>
              <a:spLocks noChangeArrowheads="1"/>
            </p:cNvSpPr>
            <p:nvPr/>
          </p:nvSpPr>
          <p:spPr bwMode="auto">
            <a:xfrm>
              <a:off x="2915"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7" name="Text Box 15"/>
            <p:cNvSpPr txBox="1">
              <a:spLocks noChangeArrowheads="1"/>
            </p:cNvSpPr>
            <p:nvPr/>
          </p:nvSpPr>
          <p:spPr bwMode="auto">
            <a:xfrm>
              <a:off x="2905" y="791"/>
              <a:ext cx="292" cy="231"/>
            </a:xfrm>
            <a:prstGeom prst="rect">
              <a:avLst/>
            </a:prstGeom>
            <a:noFill/>
            <a:ln w="12700">
              <a:noFill/>
              <a:miter lim="800000"/>
              <a:headEnd/>
              <a:tailEnd/>
            </a:ln>
            <a:effectLst/>
          </p:spPr>
          <p:txBody>
            <a:bodyPr wrap="none">
              <a:spAutoFit/>
            </a:bodyPr>
            <a:lstStyle/>
            <a:p>
              <a:r>
                <a:rPr lang="en-US" dirty="0">
                  <a:solidFill>
                    <a:schemeClr val="tx1"/>
                  </a:solidFill>
                </a:rPr>
                <a:t>P5</a:t>
              </a:r>
            </a:p>
          </p:txBody>
        </p:sp>
        <p:sp>
          <p:nvSpPr>
            <p:cNvPr id="1897488" name="Oval 16"/>
            <p:cNvSpPr>
              <a:spLocks noChangeArrowheads="1"/>
            </p:cNvSpPr>
            <p:nvPr/>
          </p:nvSpPr>
          <p:spPr bwMode="auto">
            <a:xfrm>
              <a:off x="3398"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9" name="Text Box 17"/>
            <p:cNvSpPr txBox="1">
              <a:spLocks noChangeArrowheads="1"/>
            </p:cNvSpPr>
            <p:nvPr/>
          </p:nvSpPr>
          <p:spPr bwMode="auto">
            <a:xfrm>
              <a:off x="3387" y="791"/>
              <a:ext cx="292" cy="231"/>
            </a:xfrm>
            <a:prstGeom prst="rect">
              <a:avLst/>
            </a:prstGeom>
            <a:noFill/>
            <a:ln w="12700">
              <a:noFill/>
              <a:miter lim="800000"/>
              <a:headEnd/>
              <a:tailEnd/>
            </a:ln>
            <a:effectLst/>
          </p:spPr>
          <p:txBody>
            <a:bodyPr wrap="none">
              <a:spAutoFit/>
            </a:bodyPr>
            <a:lstStyle/>
            <a:p>
              <a:r>
                <a:rPr lang="en-US" dirty="0">
                  <a:solidFill>
                    <a:schemeClr val="tx1"/>
                  </a:solidFill>
                </a:rPr>
                <a:t>P6</a:t>
              </a:r>
            </a:p>
          </p:txBody>
        </p:sp>
        <p:sp>
          <p:nvSpPr>
            <p:cNvPr id="1897490" name="Oval 18"/>
            <p:cNvSpPr>
              <a:spLocks noChangeArrowheads="1"/>
            </p:cNvSpPr>
            <p:nvPr/>
          </p:nvSpPr>
          <p:spPr bwMode="auto">
            <a:xfrm>
              <a:off x="388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1" name="Text Box 19"/>
            <p:cNvSpPr txBox="1">
              <a:spLocks noChangeArrowheads="1"/>
            </p:cNvSpPr>
            <p:nvPr/>
          </p:nvSpPr>
          <p:spPr bwMode="auto">
            <a:xfrm>
              <a:off x="3870" y="791"/>
              <a:ext cx="292" cy="231"/>
            </a:xfrm>
            <a:prstGeom prst="rect">
              <a:avLst/>
            </a:prstGeom>
            <a:noFill/>
            <a:ln w="12700">
              <a:noFill/>
              <a:miter lim="800000"/>
              <a:headEnd/>
              <a:tailEnd/>
            </a:ln>
            <a:effectLst/>
          </p:spPr>
          <p:txBody>
            <a:bodyPr wrap="none">
              <a:spAutoFit/>
            </a:bodyPr>
            <a:lstStyle/>
            <a:p>
              <a:r>
                <a:rPr lang="en-US" dirty="0">
                  <a:solidFill>
                    <a:schemeClr val="tx1"/>
                  </a:solidFill>
                </a:rPr>
                <a:t>P7</a:t>
              </a:r>
            </a:p>
          </p:txBody>
        </p:sp>
        <p:sp>
          <p:nvSpPr>
            <p:cNvPr id="1897492" name="Oval 20"/>
            <p:cNvSpPr>
              <a:spLocks noChangeArrowheads="1"/>
            </p:cNvSpPr>
            <p:nvPr/>
          </p:nvSpPr>
          <p:spPr bwMode="auto">
            <a:xfrm>
              <a:off x="436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3" name="Text Box 21"/>
            <p:cNvSpPr txBox="1">
              <a:spLocks noChangeArrowheads="1"/>
            </p:cNvSpPr>
            <p:nvPr/>
          </p:nvSpPr>
          <p:spPr bwMode="auto">
            <a:xfrm>
              <a:off x="4353" y="791"/>
              <a:ext cx="292" cy="231"/>
            </a:xfrm>
            <a:prstGeom prst="rect">
              <a:avLst/>
            </a:prstGeom>
            <a:noFill/>
            <a:ln w="12700">
              <a:noFill/>
              <a:miter lim="800000"/>
              <a:headEnd/>
              <a:tailEnd/>
            </a:ln>
            <a:effectLst/>
          </p:spPr>
          <p:txBody>
            <a:bodyPr wrap="none">
              <a:spAutoFit/>
            </a:bodyPr>
            <a:lstStyle/>
            <a:p>
              <a:r>
                <a:rPr lang="en-US" dirty="0">
                  <a:solidFill>
                    <a:schemeClr val="tx1"/>
                  </a:solidFill>
                </a:rPr>
                <a:t>P8</a:t>
              </a:r>
            </a:p>
          </p:txBody>
        </p:sp>
        <p:sp>
          <p:nvSpPr>
            <p:cNvPr id="1897495" name="Oval 23"/>
            <p:cNvSpPr>
              <a:spLocks noChangeArrowheads="1"/>
            </p:cNvSpPr>
            <p:nvPr/>
          </p:nvSpPr>
          <p:spPr bwMode="auto">
            <a:xfrm>
              <a:off x="484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6" name="Text Box 24"/>
            <p:cNvSpPr txBox="1">
              <a:spLocks noChangeArrowheads="1"/>
            </p:cNvSpPr>
            <p:nvPr/>
          </p:nvSpPr>
          <p:spPr bwMode="auto">
            <a:xfrm>
              <a:off x="4836" y="791"/>
              <a:ext cx="292" cy="231"/>
            </a:xfrm>
            <a:prstGeom prst="rect">
              <a:avLst/>
            </a:prstGeom>
            <a:noFill/>
            <a:ln w="12700">
              <a:noFill/>
              <a:miter lim="800000"/>
              <a:headEnd/>
              <a:tailEnd/>
            </a:ln>
            <a:effectLst/>
          </p:spPr>
          <p:txBody>
            <a:bodyPr wrap="none">
              <a:spAutoFit/>
            </a:bodyPr>
            <a:lstStyle/>
            <a:p>
              <a:r>
                <a:rPr lang="en-US" dirty="0">
                  <a:solidFill>
                    <a:schemeClr val="tx1"/>
                  </a:solidFill>
                </a:rPr>
                <a:t>P9</a:t>
              </a:r>
            </a:p>
          </p:txBody>
        </p:sp>
      </p:grpSp>
      <p:grpSp>
        <p:nvGrpSpPr>
          <p:cNvPr id="3" name="Group 50"/>
          <p:cNvGrpSpPr>
            <a:grpSpLocks/>
          </p:cNvGrpSpPr>
          <p:nvPr/>
        </p:nvGrpSpPr>
        <p:grpSpPr bwMode="auto">
          <a:xfrm>
            <a:off x="228600" y="1219200"/>
            <a:ext cx="8016875" cy="336550"/>
            <a:chOff x="288" y="576"/>
            <a:chExt cx="5050" cy="212"/>
          </a:xfrm>
        </p:grpSpPr>
        <p:sp>
          <p:nvSpPr>
            <p:cNvPr id="1897512" name="Text Box 40"/>
            <p:cNvSpPr txBox="1">
              <a:spLocks noChangeArrowheads="1"/>
            </p:cNvSpPr>
            <p:nvPr/>
          </p:nvSpPr>
          <p:spPr bwMode="auto">
            <a:xfrm>
              <a:off x="28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sum[P0]</a:t>
              </a:r>
            </a:p>
          </p:txBody>
        </p:sp>
        <p:sp>
          <p:nvSpPr>
            <p:cNvPr id="1897513" name="Text Box 41"/>
            <p:cNvSpPr txBox="1">
              <a:spLocks noChangeArrowheads="1"/>
            </p:cNvSpPr>
            <p:nvPr/>
          </p:nvSpPr>
          <p:spPr bwMode="auto">
            <a:xfrm>
              <a:off x="76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sum[P1]</a:t>
              </a:r>
            </a:p>
          </p:txBody>
        </p:sp>
        <p:sp>
          <p:nvSpPr>
            <p:cNvPr id="1897514" name="Text Box 42"/>
            <p:cNvSpPr txBox="1">
              <a:spLocks noChangeArrowheads="1"/>
            </p:cNvSpPr>
            <p:nvPr/>
          </p:nvSpPr>
          <p:spPr bwMode="auto">
            <a:xfrm>
              <a:off x="124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sum[P2]</a:t>
              </a:r>
            </a:p>
          </p:txBody>
        </p:sp>
        <p:sp>
          <p:nvSpPr>
            <p:cNvPr id="1897515" name="Text Box 43"/>
            <p:cNvSpPr txBox="1">
              <a:spLocks noChangeArrowheads="1"/>
            </p:cNvSpPr>
            <p:nvPr/>
          </p:nvSpPr>
          <p:spPr bwMode="auto">
            <a:xfrm>
              <a:off x="177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sum[P3]</a:t>
              </a:r>
            </a:p>
          </p:txBody>
        </p:sp>
        <p:sp>
          <p:nvSpPr>
            <p:cNvPr id="1897516" name="Text Box 44"/>
            <p:cNvSpPr txBox="1">
              <a:spLocks noChangeArrowheads="1"/>
            </p:cNvSpPr>
            <p:nvPr/>
          </p:nvSpPr>
          <p:spPr bwMode="auto">
            <a:xfrm>
              <a:off x="225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sum[P4]</a:t>
              </a:r>
            </a:p>
          </p:txBody>
        </p:sp>
        <p:sp>
          <p:nvSpPr>
            <p:cNvPr id="1897517" name="Text Box 45"/>
            <p:cNvSpPr txBox="1">
              <a:spLocks noChangeArrowheads="1"/>
            </p:cNvSpPr>
            <p:nvPr/>
          </p:nvSpPr>
          <p:spPr bwMode="auto">
            <a:xfrm>
              <a:off x="273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sum[P5]</a:t>
              </a:r>
            </a:p>
          </p:txBody>
        </p:sp>
        <p:sp>
          <p:nvSpPr>
            <p:cNvPr id="1897518" name="Text Box 46"/>
            <p:cNvSpPr txBox="1">
              <a:spLocks noChangeArrowheads="1"/>
            </p:cNvSpPr>
            <p:nvPr/>
          </p:nvSpPr>
          <p:spPr bwMode="auto">
            <a:xfrm>
              <a:off x="321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sum[P6]</a:t>
              </a:r>
            </a:p>
          </p:txBody>
        </p:sp>
        <p:sp>
          <p:nvSpPr>
            <p:cNvPr id="1897519" name="Text Box 47"/>
            <p:cNvSpPr txBox="1">
              <a:spLocks noChangeArrowheads="1"/>
            </p:cNvSpPr>
            <p:nvPr/>
          </p:nvSpPr>
          <p:spPr bwMode="auto">
            <a:xfrm>
              <a:off x="374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sum[P7]</a:t>
              </a:r>
            </a:p>
          </p:txBody>
        </p:sp>
        <p:sp>
          <p:nvSpPr>
            <p:cNvPr id="1897520" name="Text Box 48"/>
            <p:cNvSpPr txBox="1">
              <a:spLocks noChangeArrowheads="1"/>
            </p:cNvSpPr>
            <p:nvPr/>
          </p:nvSpPr>
          <p:spPr bwMode="auto">
            <a:xfrm>
              <a:off x="422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sum[P8]</a:t>
              </a:r>
            </a:p>
          </p:txBody>
        </p:sp>
        <p:sp>
          <p:nvSpPr>
            <p:cNvPr id="1897521" name="Text Box 49"/>
            <p:cNvSpPr txBox="1">
              <a:spLocks noChangeArrowheads="1"/>
            </p:cNvSpPr>
            <p:nvPr/>
          </p:nvSpPr>
          <p:spPr bwMode="auto">
            <a:xfrm>
              <a:off x="4752"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sum[P9]</a:t>
              </a:r>
            </a:p>
          </p:txBody>
        </p:sp>
      </p:grpSp>
      <p:sp>
        <p:nvSpPr>
          <p:cNvPr id="1897547" name="Text Box 75"/>
          <p:cNvSpPr txBox="1">
            <a:spLocks noChangeArrowheads="1"/>
          </p:cNvSpPr>
          <p:nvPr/>
        </p:nvSpPr>
        <p:spPr bwMode="auto">
          <a:xfrm>
            <a:off x="8001000" y="1905000"/>
            <a:ext cx="969963" cy="336550"/>
          </a:xfrm>
          <a:prstGeom prst="rect">
            <a:avLst/>
          </a:prstGeom>
          <a:noFill/>
          <a:ln w="12700">
            <a:noFill/>
            <a:miter lim="800000"/>
            <a:headEnd/>
            <a:tailEnd/>
          </a:ln>
          <a:effectLst/>
        </p:spPr>
        <p:txBody>
          <a:bodyPr wrap="none">
            <a:spAutoFit/>
          </a:bodyPr>
          <a:lstStyle/>
          <a:p>
            <a:r>
              <a:rPr lang="en-US" sz="1600" dirty="0">
                <a:solidFill>
                  <a:schemeClr val="tx1"/>
                </a:solidFill>
              </a:rPr>
              <a:t>half = 10</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8498" name="Rectangle 2"/>
          <p:cNvSpPr>
            <a:spLocks noGrp="1" noChangeArrowheads="1"/>
          </p:cNvSpPr>
          <p:nvPr>
            <p:ph type="title"/>
          </p:nvPr>
        </p:nvSpPr>
        <p:spPr/>
        <p:txBody>
          <a:bodyPr/>
          <a:lstStyle/>
          <a:p>
            <a:r>
              <a:rPr lang="en-US" dirty="0" smtClean="0"/>
              <a:t>An Example with 10 Processors</a:t>
            </a:r>
            <a:endParaRPr lang="en-US" dirty="0"/>
          </a:p>
        </p:txBody>
      </p:sp>
      <p:grpSp>
        <p:nvGrpSpPr>
          <p:cNvPr id="2" name="Group 3"/>
          <p:cNvGrpSpPr>
            <a:grpSpLocks/>
          </p:cNvGrpSpPr>
          <p:nvPr/>
        </p:nvGrpSpPr>
        <p:grpSpPr bwMode="auto">
          <a:xfrm>
            <a:off x="533400" y="1828800"/>
            <a:ext cx="7391400" cy="457200"/>
            <a:chOff x="480" y="768"/>
            <a:chExt cx="4656" cy="288"/>
          </a:xfrm>
        </p:grpSpPr>
        <p:sp>
          <p:nvSpPr>
            <p:cNvPr id="1898500" name="Oval 4"/>
            <p:cNvSpPr>
              <a:spLocks noChangeArrowheads="1"/>
            </p:cNvSpPr>
            <p:nvPr/>
          </p:nvSpPr>
          <p:spPr bwMode="auto">
            <a:xfrm>
              <a:off x="49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1" name="Text Box 5"/>
            <p:cNvSpPr txBox="1">
              <a:spLocks noChangeArrowheads="1"/>
            </p:cNvSpPr>
            <p:nvPr/>
          </p:nvSpPr>
          <p:spPr bwMode="auto">
            <a:xfrm>
              <a:off x="480" y="7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8502" name="Oval 6"/>
            <p:cNvSpPr>
              <a:spLocks noChangeArrowheads="1"/>
            </p:cNvSpPr>
            <p:nvPr/>
          </p:nvSpPr>
          <p:spPr bwMode="auto">
            <a:xfrm>
              <a:off x="98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3" name="Text Box 7"/>
            <p:cNvSpPr txBox="1">
              <a:spLocks noChangeArrowheads="1"/>
            </p:cNvSpPr>
            <p:nvPr/>
          </p:nvSpPr>
          <p:spPr bwMode="auto">
            <a:xfrm>
              <a:off x="973" y="791"/>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8504" name="Oval 8"/>
            <p:cNvSpPr>
              <a:spLocks noChangeArrowheads="1"/>
            </p:cNvSpPr>
            <p:nvPr/>
          </p:nvSpPr>
          <p:spPr bwMode="auto">
            <a:xfrm>
              <a:off x="146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5" name="Text Box 9"/>
            <p:cNvSpPr txBox="1">
              <a:spLocks noChangeArrowheads="1"/>
            </p:cNvSpPr>
            <p:nvPr/>
          </p:nvSpPr>
          <p:spPr bwMode="auto">
            <a:xfrm>
              <a:off x="1456" y="791"/>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8506" name="Oval 10"/>
            <p:cNvSpPr>
              <a:spLocks noChangeArrowheads="1"/>
            </p:cNvSpPr>
            <p:nvPr/>
          </p:nvSpPr>
          <p:spPr bwMode="auto">
            <a:xfrm>
              <a:off x="1949"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7" name="Text Box 11"/>
            <p:cNvSpPr txBox="1">
              <a:spLocks noChangeArrowheads="1"/>
            </p:cNvSpPr>
            <p:nvPr/>
          </p:nvSpPr>
          <p:spPr bwMode="auto">
            <a:xfrm>
              <a:off x="1939" y="791"/>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8508" name="Oval 12"/>
            <p:cNvSpPr>
              <a:spLocks noChangeArrowheads="1"/>
            </p:cNvSpPr>
            <p:nvPr/>
          </p:nvSpPr>
          <p:spPr bwMode="auto">
            <a:xfrm>
              <a:off x="2432"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09" name="Text Box 13"/>
            <p:cNvSpPr txBox="1">
              <a:spLocks noChangeArrowheads="1"/>
            </p:cNvSpPr>
            <p:nvPr/>
          </p:nvSpPr>
          <p:spPr bwMode="auto">
            <a:xfrm>
              <a:off x="2422" y="791"/>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sp>
          <p:nvSpPr>
            <p:cNvPr id="1898510" name="Oval 14"/>
            <p:cNvSpPr>
              <a:spLocks noChangeArrowheads="1"/>
            </p:cNvSpPr>
            <p:nvPr/>
          </p:nvSpPr>
          <p:spPr bwMode="auto">
            <a:xfrm>
              <a:off x="2915"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11" name="Text Box 15"/>
            <p:cNvSpPr txBox="1">
              <a:spLocks noChangeArrowheads="1"/>
            </p:cNvSpPr>
            <p:nvPr/>
          </p:nvSpPr>
          <p:spPr bwMode="auto">
            <a:xfrm>
              <a:off x="2905" y="791"/>
              <a:ext cx="292" cy="231"/>
            </a:xfrm>
            <a:prstGeom prst="rect">
              <a:avLst/>
            </a:prstGeom>
            <a:noFill/>
            <a:ln w="12700">
              <a:noFill/>
              <a:miter lim="800000"/>
              <a:headEnd/>
              <a:tailEnd/>
            </a:ln>
            <a:effectLst/>
          </p:spPr>
          <p:txBody>
            <a:bodyPr wrap="none">
              <a:spAutoFit/>
            </a:bodyPr>
            <a:lstStyle/>
            <a:p>
              <a:r>
                <a:rPr lang="en-US" dirty="0">
                  <a:solidFill>
                    <a:schemeClr val="tx1"/>
                  </a:solidFill>
                </a:rPr>
                <a:t>P5</a:t>
              </a:r>
            </a:p>
          </p:txBody>
        </p:sp>
        <p:sp>
          <p:nvSpPr>
            <p:cNvPr id="1898512" name="Oval 16"/>
            <p:cNvSpPr>
              <a:spLocks noChangeArrowheads="1"/>
            </p:cNvSpPr>
            <p:nvPr/>
          </p:nvSpPr>
          <p:spPr bwMode="auto">
            <a:xfrm>
              <a:off x="3398"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13" name="Text Box 17"/>
            <p:cNvSpPr txBox="1">
              <a:spLocks noChangeArrowheads="1"/>
            </p:cNvSpPr>
            <p:nvPr/>
          </p:nvSpPr>
          <p:spPr bwMode="auto">
            <a:xfrm>
              <a:off x="3387" y="791"/>
              <a:ext cx="292" cy="231"/>
            </a:xfrm>
            <a:prstGeom prst="rect">
              <a:avLst/>
            </a:prstGeom>
            <a:noFill/>
            <a:ln w="12700">
              <a:noFill/>
              <a:miter lim="800000"/>
              <a:headEnd/>
              <a:tailEnd/>
            </a:ln>
            <a:effectLst/>
          </p:spPr>
          <p:txBody>
            <a:bodyPr wrap="none">
              <a:spAutoFit/>
            </a:bodyPr>
            <a:lstStyle/>
            <a:p>
              <a:r>
                <a:rPr lang="en-US" dirty="0">
                  <a:solidFill>
                    <a:schemeClr val="tx1"/>
                  </a:solidFill>
                </a:rPr>
                <a:t>P6</a:t>
              </a:r>
            </a:p>
          </p:txBody>
        </p:sp>
        <p:sp>
          <p:nvSpPr>
            <p:cNvPr id="1898514" name="Oval 18"/>
            <p:cNvSpPr>
              <a:spLocks noChangeArrowheads="1"/>
            </p:cNvSpPr>
            <p:nvPr/>
          </p:nvSpPr>
          <p:spPr bwMode="auto">
            <a:xfrm>
              <a:off x="388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5" name="Text Box 19"/>
            <p:cNvSpPr txBox="1">
              <a:spLocks noChangeArrowheads="1"/>
            </p:cNvSpPr>
            <p:nvPr/>
          </p:nvSpPr>
          <p:spPr bwMode="auto">
            <a:xfrm>
              <a:off x="3870" y="791"/>
              <a:ext cx="292" cy="231"/>
            </a:xfrm>
            <a:prstGeom prst="rect">
              <a:avLst/>
            </a:prstGeom>
            <a:noFill/>
            <a:ln w="12700">
              <a:noFill/>
              <a:miter lim="800000"/>
              <a:headEnd/>
              <a:tailEnd/>
            </a:ln>
            <a:effectLst/>
          </p:spPr>
          <p:txBody>
            <a:bodyPr wrap="none">
              <a:spAutoFit/>
            </a:bodyPr>
            <a:lstStyle/>
            <a:p>
              <a:r>
                <a:rPr lang="en-US" dirty="0">
                  <a:solidFill>
                    <a:schemeClr val="tx1"/>
                  </a:solidFill>
                </a:rPr>
                <a:t>P7</a:t>
              </a:r>
            </a:p>
          </p:txBody>
        </p:sp>
        <p:sp>
          <p:nvSpPr>
            <p:cNvPr id="1898516" name="Oval 20"/>
            <p:cNvSpPr>
              <a:spLocks noChangeArrowheads="1"/>
            </p:cNvSpPr>
            <p:nvPr/>
          </p:nvSpPr>
          <p:spPr bwMode="auto">
            <a:xfrm>
              <a:off x="436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7" name="Text Box 21"/>
            <p:cNvSpPr txBox="1">
              <a:spLocks noChangeArrowheads="1"/>
            </p:cNvSpPr>
            <p:nvPr/>
          </p:nvSpPr>
          <p:spPr bwMode="auto">
            <a:xfrm>
              <a:off x="4353" y="791"/>
              <a:ext cx="292" cy="231"/>
            </a:xfrm>
            <a:prstGeom prst="rect">
              <a:avLst/>
            </a:prstGeom>
            <a:noFill/>
            <a:ln w="12700">
              <a:noFill/>
              <a:miter lim="800000"/>
              <a:headEnd/>
              <a:tailEnd/>
            </a:ln>
            <a:effectLst/>
          </p:spPr>
          <p:txBody>
            <a:bodyPr wrap="none">
              <a:spAutoFit/>
            </a:bodyPr>
            <a:lstStyle/>
            <a:p>
              <a:r>
                <a:rPr lang="en-US" dirty="0">
                  <a:solidFill>
                    <a:schemeClr val="tx1"/>
                  </a:solidFill>
                </a:rPr>
                <a:t>P8</a:t>
              </a:r>
            </a:p>
          </p:txBody>
        </p:sp>
        <p:sp>
          <p:nvSpPr>
            <p:cNvPr id="1898518" name="Oval 22"/>
            <p:cNvSpPr>
              <a:spLocks noChangeArrowheads="1"/>
            </p:cNvSpPr>
            <p:nvPr/>
          </p:nvSpPr>
          <p:spPr bwMode="auto">
            <a:xfrm>
              <a:off x="484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9" name="Text Box 23"/>
            <p:cNvSpPr txBox="1">
              <a:spLocks noChangeArrowheads="1"/>
            </p:cNvSpPr>
            <p:nvPr/>
          </p:nvSpPr>
          <p:spPr bwMode="auto">
            <a:xfrm>
              <a:off x="4836" y="791"/>
              <a:ext cx="292" cy="231"/>
            </a:xfrm>
            <a:prstGeom prst="rect">
              <a:avLst/>
            </a:prstGeom>
            <a:noFill/>
            <a:ln w="12700">
              <a:noFill/>
              <a:miter lim="800000"/>
              <a:headEnd/>
              <a:tailEnd/>
            </a:ln>
            <a:effectLst/>
          </p:spPr>
          <p:txBody>
            <a:bodyPr wrap="none">
              <a:spAutoFit/>
            </a:bodyPr>
            <a:lstStyle/>
            <a:p>
              <a:r>
                <a:rPr lang="en-US" dirty="0">
                  <a:solidFill>
                    <a:schemeClr val="tx1"/>
                  </a:solidFill>
                </a:rPr>
                <a:t>P9</a:t>
              </a:r>
            </a:p>
          </p:txBody>
        </p:sp>
      </p:grpSp>
      <p:grpSp>
        <p:nvGrpSpPr>
          <p:cNvPr id="3" name="Group 24"/>
          <p:cNvGrpSpPr>
            <a:grpSpLocks/>
          </p:cNvGrpSpPr>
          <p:nvPr/>
        </p:nvGrpSpPr>
        <p:grpSpPr bwMode="auto">
          <a:xfrm>
            <a:off x="228600" y="1219200"/>
            <a:ext cx="8016875" cy="336550"/>
            <a:chOff x="288" y="576"/>
            <a:chExt cx="5050" cy="212"/>
          </a:xfrm>
        </p:grpSpPr>
        <p:sp>
          <p:nvSpPr>
            <p:cNvPr id="1898521" name="Text Box 25"/>
            <p:cNvSpPr txBox="1">
              <a:spLocks noChangeArrowheads="1"/>
            </p:cNvSpPr>
            <p:nvPr/>
          </p:nvSpPr>
          <p:spPr bwMode="auto">
            <a:xfrm>
              <a:off x="28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sum[P0]</a:t>
              </a:r>
            </a:p>
          </p:txBody>
        </p:sp>
        <p:sp>
          <p:nvSpPr>
            <p:cNvPr id="1898522" name="Text Box 26"/>
            <p:cNvSpPr txBox="1">
              <a:spLocks noChangeArrowheads="1"/>
            </p:cNvSpPr>
            <p:nvPr/>
          </p:nvSpPr>
          <p:spPr bwMode="auto">
            <a:xfrm>
              <a:off x="76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sum[P1]</a:t>
              </a:r>
            </a:p>
          </p:txBody>
        </p:sp>
        <p:sp>
          <p:nvSpPr>
            <p:cNvPr id="1898523" name="Text Box 27"/>
            <p:cNvSpPr txBox="1">
              <a:spLocks noChangeArrowheads="1"/>
            </p:cNvSpPr>
            <p:nvPr/>
          </p:nvSpPr>
          <p:spPr bwMode="auto">
            <a:xfrm>
              <a:off x="124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sum[P2]</a:t>
              </a:r>
            </a:p>
          </p:txBody>
        </p:sp>
        <p:sp>
          <p:nvSpPr>
            <p:cNvPr id="1898524" name="Text Box 28"/>
            <p:cNvSpPr txBox="1">
              <a:spLocks noChangeArrowheads="1"/>
            </p:cNvSpPr>
            <p:nvPr/>
          </p:nvSpPr>
          <p:spPr bwMode="auto">
            <a:xfrm>
              <a:off x="177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sum[P3]</a:t>
              </a:r>
            </a:p>
          </p:txBody>
        </p:sp>
        <p:sp>
          <p:nvSpPr>
            <p:cNvPr id="1898525" name="Text Box 29"/>
            <p:cNvSpPr txBox="1">
              <a:spLocks noChangeArrowheads="1"/>
            </p:cNvSpPr>
            <p:nvPr/>
          </p:nvSpPr>
          <p:spPr bwMode="auto">
            <a:xfrm>
              <a:off x="225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sum[P4]</a:t>
              </a:r>
            </a:p>
          </p:txBody>
        </p:sp>
        <p:sp>
          <p:nvSpPr>
            <p:cNvPr id="1898526" name="Text Box 30"/>
            <p:cNvSpPr txBox="1">
              <a:spLocks noChangeArrowheads="1"/>
            </p:cNvSpPr>
            <p:nvPr/>
          </p:nvSpPr>
          <p:spPr bwMode="auto">
            <a:xfrm>
              <a:off x="273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sum[P5]</a:t>
              </a:r>
            </a:p>
          </p:txBody>
        </p:sp>
        <p:sp>
          <p:nvSpPr>
            <p:cNvPr id="1898527" name="Text Box 31"/>
            <p:cNvSpPr txBox="1">
              <a:spLocks noChangeArrowheads="1"/>
            </p:cNvSpPr>
            <p:nvPr/>
          </p:nvSpPr>
          <p:spPr bwMode="auto">
            <a:xfrm>
              <a:off x="321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sum[P6]</a:t>
              </a:r>
            </a:p>
          </p:txBody>
        </p:sp>
        <p:sp>
          <p:nvSpPr>
            <p:cNvPr id="1898528" name="Text Box 32"/>
            <p:cNvSpPr txBox="1">
              <a:spLocks noChangeArrowheads="1"/>
            </p:cNvSpPr>
            <p:nvPr/>
          </p:nvSpPr>
          <p:spPr bwMode="auto">
            <a:xfrm>
              <a:off x="374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sum[P7]</a:t>
              </a:r>
            </a:p>
          </p:txBody>
        </p:sp>
        <p:sp>
          <p:nvSpPr>
            <p:cNvPr id="1898529" name="Text Box 33"/>
            <p:cNvSpPr txBox="1">
              <a:spLocks noChangeArrowheads="1"/>
            </p:cNvSpPr>
            <p:nvPr/>
          </p:nvSpPr>
          <p:spPr bwMode="auto">
            <a:xfrm>
              <a:off x="422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sum[P8]</a:t>
              </a:r>
            </a:p>
          </p:txBody>
        </p:sp>
        <p:sp>
          <p:nvSpPr>
            <p:cNvPr id="1898530" name="Text Box 34"/>
            <p:cNvSpPr txBox="1">
              <a:spLocks noChangeArrowheads="1"/>
            </p:cNvSpPr>
            <p:nvPr/>
          </p:nvSpPr>
          <p:spPr bwMode="auto">
            <a:xfrm>
              <a:off x="4752"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sum[P9]</a:t>
              </a:r>
            </a:p>
          </p:txBody>
        </p:sp>
      </p:grpSp>
      <p:grpSp>
        <p:nvGrpSpPr>
          <p:cNvPr id="4" name="Group 74"/>
          <p:cNvGrpSpPr>
            <a:grpSpLocks/>
          </p:cNvGrpSpPr>
          <p:nvPr/>
        </p:nvGrpSpPr>
        <p:grpSpPr bwMode="auto">
          <a:xfrm>
            <a:off x="533400" y="3962400"/>
            <a:ext cx="476250" cy="457200"/>
            <a:chOff x="336" y="2496"/>
            <a:chExt cx="300" cy="288"/>
          </a:xfrm>
        </p:grpSpPr>
        <p:sp>
          <p:nvSpPr>
            <p:cNvPr id="1898531" name="Oval 35"/>
            <p:cNvSpPr>
              <a:spLocks noChangeArrowheads="1"/>
            </p:cNvSpPr>
            <p:nvPr/>
          </p:nvSpPr>
          <p:spPr bwMode="auto">
            <a:xfrm>
              <a:off x="346" y="2496"/>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2" name="Text Box 36"/>
            <p:cNvSpPr txBox="1">
              <a:spLocks noChangeArrowheads="1"/>
            </p:cNvSpPr>
            <p:nvPr/>
          </p:nvSpPr>
          <p:spPr bwMode="auto">
            <a:xfrm>
              <a:off x="336" y="2519"/>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grpSp>
      <p:grpSp>
        <p:nvGrpSpPr>
          <p:cNvPr id="5" name="Group 72"/>
          <p:cNvGrpSpPr>
            <a:grpSpLocks/>
          </p:cNvGrpSpPr>
          <p:nvPr/>
        </p:nvGrpSpPr>
        <p:grpSpPr bwMode="auto">
          <a:xfrm>
            <a:off x="533400" y="2895600"/>
            <a:ext cx="3581400" cy="457200"/>
            <a:chOff x="336" y="1824"/>
            <a:chExt cx="2256" cy="288"/>
          </a:xfrm>
        </p:grpSpPr>
        <p:sp>
          <p:nvSpPr>
            <p:cNvPr id="1898533" name="Oval 37"/>
            <p:cNvSpPr>
              <a:spLocks noChangeArrowheads="1"/>
            </p:cNvSpPr>
            <p:nvPr/>
          </p:nvSpPr>
          <p:spPr bwMode="auto">
            <a:xfrm>
              <a:off x="346"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4" name="Text Box 38"/>
            <p:cNvSpPr txBox="1">
              <a:spLocks noChangeArrowheads="1"/>
            </p:cNvSpPr>
            <p:nvPr/>
          </p:nvSpPr>
          <p:spPr bwMode="auto">
            <a:xfrm>
              <a:off x="336" y="1847"/>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8535" name="Oval 39"/>
            <p:cNvSpPr>
              <a:spLocks noChangeArrowheads="1"/>
            </p:cNvSpPr>
            <p:nvPr/>
          </p:nvSpPr>
          <p:spPr bwMode="auto">
            <a:xfrm>
              <a:off x="862"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6" name="Text Box 40"/>
            <p:cNvSpPr txBox="1">
              <a:spLocks noChangeArrowheads="1"/>
            </p:cNvSpPr>
            <p:nvPr/>
          </p:nvSpPr>
          <p:spPr bwMode="auto">
            <a:xfrm>
              <a:off x="852" y="1847"/>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8537" name="Oval 41"/>
            <p:cNvSpPr>
              <a:spLocks noChangeArrowheads="1"/>
            </p:cNvSpPr>
            <p:nvPr/>
          </p:nvSpPr>
          <p:spPr bwMode="auto">
            <a:xfrm>
              <a:off x="1354"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8" name="Text Box 42"/>
            <p:cNvSpPr txBox="1">
              <a:spLocks noChangeArrowheads="1"/>
            </p:cNvSpPr>
            <p:nvPr/>
          </p:nvSpPr>
          <p:spPr bwMode="auto">
            <a:xfrm>
              <a:off x="1344" y="1847"/>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8539" name="Oval 43"/>
            <p:cNvSpPr>
              <a:spLocks noChangeArrowheads="1"/>
            </p:cNvSpPr>
            <p:nvPr/>
          </p:nvSpPr>
          <p:spPr bwMode="auto">
            <a:xfrm>
              <a:off x="1834"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40" name="Text Box 44"/>
            <p:cNvSpPr txBox="1">
              <a:spLocks noChangeArrowheads="1"/>
            </p:cNvSpPr>
            <p:nvPr/>
          </p:nvSpPr>
          <p:spPr bwMode="auto">
            <a:xfrm>
              <a:off x="1824" y="1847"/>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8541" name="Oval 45"/>
            <p:cNvSpPr>
              <a:spLocks noChangeArrowheads="1"/>
            </p:cNvSpPr>
            <p:nvPr/>
          </p:nvSpPr>
          <p:spPr bwMode="auto">
            <a:xfrm>
              <a:off x="2302"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42" name="Text Box 46"/>
            <p:cNvSpPr txBox="1">
              <a:spLocks noChangeArrowheads="1"/>
            </p:cNvSpPr>
            <p:nvPr/>
          </p:nvSpPr>
          <p:spPr bwMode="auto">
            <a:xfrm>
              <a:off x="2292" y="1847"/>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grpSp>
      <p:sp>
        <p:nvSpPr>
          <p:cNvPr id="1898543" name="Line 47"/>
          <p:cNvSpPr>
            <a:spLocks noChangeShapeType="1"/>
          </p:cNvSpPr>
          <p:nvPr/>
        </p:nvSpPr>
        <p:spPr bwMode="auto">
          <a:xfrm>
            <a:off x="762000" y="2286000"/>
            <a:ext cx="0" cy="609600"/>
          </a:xfrm>
          <a:prstGeom prst="line">
            <a:avLst/>
          </a:prstGeom>
          <a:noFill/>
          <a:ln w="12700">
            <a:solidFill>
              <a:schemeClr val="tx1"/>
            </a:solidFill>
            <a:round/>
            <a:headEnd/>
            <a:tailEnd/>
          </a:ln>
          <a:effectLst/>
        </p:spPr>
        <p:txBody>
          <a:bodyPr/>
          <a:lstStyle/>
          <a:p>
            <a:endParaRPr lang="en-US" dirty="0"/>
          </a:p>
        </p:txBody>
      </p:sp>
      <p:sp>
        <p:nvSpPr>
          <p:cNvPr id="1898544" name="Line 48"/>
          <p:cNvSpPr>
            <a:spLocks noChangeShapeType="1"/>
          </p:cNvSpPr>
          <p:nvPr/>
        </p:nvSpPr>
        <p:spPr bwMode="auto">
          <a:xfrm>
            <a:off x="1600200" y="2286000"/>
            <a:ext cx="0" cy="609600"/>
          </a:xfrm>
          <a:prstGeom prst="line">
            <a:avLst/>
          </a:prstGeom>
          <a:noFill/>
          <a:ln w="12700">
            <a:solidFill>
              <a:schemeClr val="tx1"/>
            </a:solidFill>
            <a:round/>
            <a:headEnd/>
            <a:tailEnd/>
          </a:ln>
          <a:effectLst/>
        </p:spPr>
        <p:txBody>
          <a:bodyPr/>
          <a:lstStyle/>
          <a:p>
            <a:endParaRPr lang="en-US" dirty="0"/>
          </a:p>
        </p:txBody>
      </p:sp>
      <p:sp>
        <p:nvSpPr>
          <p:cNvPr id="1898545" name="Line 49"/>
          <p:cNvSpPr>
            <a:spLocks noChangeShapeType="1"/>
          </p:cNvSpPr>
          <p:nvPr/>
        </p:nvSpPr>
        <p:spPr bwMode="auto">
          <a:xfrm>
            <a:off x="2362200" y="2286000"/>
            <a:ext cx="0" cy="609600"/>
          </a:xfrm>
          <a:prstGeom prst="line">
            <a:avLst/>
          </a:prstGeom>
          <a:noFill/>
          <a:ln w="12700">
            <a:solidFill>
              <a:schemeClr val="tx1"/>
            </a:solidFill>
            <a:round/>
            <a:headEnd/>
            <a:tailEnd/>
          </a:ln>
          <a:effectLst/>
        </p:spPr>
        <p:txBody>
          <a:bodyPr/>
          <a:lstStyle/>
          <a:p>
            <a:endParaRPr lang="en-US" dirty="0"/>
          </a:p>
        </p:txBody>
      </p:sp>
      <p:sp>
        <p:nvSpPr>
          <p:cNvPr id="1898546" name="Line 50"/>
          <p:cNvSpPr>
            <a:spLocks noChangeShapeType="1"/>
          </p:cNvSpPr>
          <p:nvPr/>
        </p:nvSpPr>
        <p:spPr bwMode="auto">
          <a:xfrm>
            <a:off x="3124200" y="2286000"/>
            <a:ext cx="0" cy="609600"/>
          </a:xfrm>
          <a:prstGeom prst="line">
            <a:avLst/>
          </a:prstGeom>
          <a:noFill/>
          <a:ln w="12700">
            <a:solidFill>
              <a:schemeClr val="tx1"/>
            </a:solidFill>
            <a:round/>
            <a:headEnd/>
            <a:tailEnd/>
          </a:ln>
          <a:effectLst/>
        </p:spPr>
        <p:txBody>
          <a:bodyPr/>
          <a:lstStyle/>
          <a:p>
            <a:endParaRPr lang="en-US" dirty="0"/>
          </a:p>
        </p:txBody>
      </p:sp>
      <p:sp>
        <p:nvSpPr>
          <p:cNvPr id="1898547" name="Line 51"/>
          <p:cNvSpPr>
            <a:spLocks noChangeShapeType="1"/>
          </p:cNvSpPr>
          <p:nvPr/>
        </p:nvSpPr>
        <p:spPr bwMode="auto">
          <a:xfrm>
            <a:off x="3886200" y="2286000"/>
            <a:ext cx="0" cy="609600"/>
          </a:xfrm>
          <a:prstGeom prst="line">
            <a:avLst/>
          </a:prstGeom>
          <a:noFill/>
          <a:ln w="12700">
            <a:solidFill>
              <a:schemeClr val="tx1"/>
            </a:solidFill>
            <a:round/>
            <a:headEnd/>
            <a:tailEnd/>
          </a:ln>
          <a:effectLst/>
        </p:spPr>
        <p:txBody>
          <a:bodyPr/>
          <a:lstStyle/>
          <a:p>
            <a:endParaRPr lang="en-US" dirty="0"/>
          </a:p>
        </p:txBody>
      </p:sp>
      <p:sp>
        <p:nvSpPr>
          <p:cNvPr id="1898548" name="Line 52"/>
          <p:cNvSpPr>
            <a:spLocks noChangeShapeType="1"/>
          </p:cNvSpPr>
          <p:nvPr/>
        </p:nvSpPr>
        <p:spPr bwMode="auto">
          <a:xfrm flipH="1">
            <a:off x="7620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49" name="Line 53"/>
          <p:cNvSpPr>
            <a:spLocks noChangeShapeType="1"/>
          </p:cNvSpPr>
          <p:nvPr/>
        </p:nvSpPr>
        <p:spPr bwMode="auto">
          <a:xfrm flipH="1">
            <a:off x="1600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0" name="Line 54"/>
          <p:cNvSpPr>
            <a:spLocks noChangeShapeType="1"/>
          </p:cNvSpPr>
          <p:nvPr/>
        </p:nvSpPr>
        <p:spPr bwMode="auto">
          <a:xfrm flipH="1">
            <a:off x="2362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1" name="Line 55"/>
          <p:cNvSpPr>
            <a:spLocks noChangeShapeType="1"/>
          </p:cNvSpPr>
          <p:nvPr/>
        </p:nvSpPr>
        <p:spPr bwMode="auto">
          <a:xfrm flipH="1">
            <a:off x="3124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2" name="Line 56"/>
          <p:cNvSpPr>
            <a:spLocks noChangeShapeType="1"/>
          </p:cNvSpPr>
          <p:nvPr/>
        </p:nvSpPr>
        <p:spPr bwMode="auto">
          <a:xfrm flipH="1">
            <a:off x="3886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3" name="Text Box 57"/>
          <p:cNvSpPr txBox="1">
            <a:spLocks noChangeArrowheads="1"/>
          </p:cNvSpPr>
          <p:nvPr/>
        </p:nvSpPr>
        <p:spPr bwMode="auto">
          <a:xfrm>
            <a:off x="8001000" y="1905000"/>
            <a:ext cx="969963" cy="336550"/>
          </a:xfrm>
          <a:prstGeom prst="rect">
            <a:avLst/>
          </a:prstGeom>
          <a:noFill/>
          <a:ln w="12700">
            <a:noFill/>
            <a:miter lim="800000"/>
            <a:headEnd/>
            <a:tailEnd/>
          </a:ln>
          <a:effectLst/>
        </p:spPr>
        <p:txBody>
          <a:bodyPr wrap="none">
            <a:spAutoFit/>
          </a:bodyPr>
          <a:lstStyle/>
          <a:p>
            <a:r>
              <a:rPr lang="en-US" sz="1600" dirty="0">
                <a:solidFill>
                  <a:schemeClr val="tx1"/>
                </a:solidFill>
              </a:rPr>
              <a:t>half = 10</a:t>
            </a:r>
          </a:p>
        </p:txBody>
      </p:sp>
      <p:sp>
        <p:nvSpPr>
          <p:cNvPr id="1898554" name="Text Box 58"/>
          <p:cNvSpPr txBox="1">
            <a:spLocks noChangeArrowheads="1"/>
          </p:cNvSpPr>
          <p:nvPr/>
        </p:nvSpPr>
        <p:spPr bwMode="auto">
          <a:xfrm>
            <a:off x="7981950" y="28956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5</a:t>
            </a:r>
          </a:p>
        </p:txBody>
      </p:sp>
      <p:grpSp>
        <p:nvGrpSpPr>
          <p:cNvPr id="6" name="Group 73"/>
          <p:cNvGrpSpPr>
            <a:grpSpLocks/>
          </p:cNvGrpSpPr>
          <p:nvPr/>
        </p:nvGrpSpPr>
        <p:grpSpPr bwMode="auto">
          <a:xfrm>
            <a:off x="762000" y="3352800"/>
            <a:ext cx="3124200" cy="609600"/>
            <a:chOff x="480" y="2112"/>
            <a:chExt cx="1968" cy="384"/>
          </a:xfrm>
        </p:grpSpPr>
        <p:sp>
          <p:nvSpPr>
            <p:cNvPr id="1898555" name="Line 59"/>
            <p:cNvSpPr>
              <a:spLocks noChangeShapeType="1"/>
            </p:cNvSpPr>
            <p:nvPr/>
          </p:nvSpPr>
          <p:spPr bwMode="auto">
            <a:xfrm>
              <a:off x="480" y="2112"/>
              <a:ext cx="0" cy="384"/>
            </a:xfrm>
            <a:prstGeom prst="line">
              <a:avLst/>
            </a:prstGeom>
            <a:noFill/>
            <a:ln w="12700">
              <a:solidFill>
                <a:schemeClr val="tx1"/>
              </a:solidFill>
              <a:round/>
              <a:headEnd/>
              <a:tailEnd/>
            </a:ln>
            <a:effectLst/>
          </p:spPr>
          <p:txBody>
            <a:bodyPr/>
            <a:lstStyle/>
            <a:p>
              <a:endParaRPr lang="en-US" dirty="0"/>
            </a:p>
          </p:txBody>
        </p:sp>
        <p:sp>
          <p:nvSpPr>
            <p:cNvPr id="1898556" name="Line 60"/>
            <p:cNvSpPr>
              <a:spLocks noChangeShapeType="1"/>
            </p:cNvSpPr>
            <p:nvPr/>
          </p:nvSpPr>
          <p:spPr bwMode="auto">
            <a:xfrm flipH="1">
              <a:off x="480" y="2112"/>
              <a:ext cx="1968" cy="384"/>
            </a:xfrm>
            <a:prstGeom prst="line">
              <a:avLst/>
            </a:prstGeom>
            <a:noFill/>
            <a:ln w="12700">
              <a:solidFill>
                <a:schemeClr val="accent1"/>
              </a:solidFill>
              <a:round/>
              <a:headEnd/>
              <a:tailEnd/>
            </a:ln>
            <a:effectLst/>
          </p:spPr>
          <p:txBody>
            <a:bodyPr/>
            <a:lstStyle/>
            <a:p>
              <a:endParaRPr lang="en-US" dirty="0"/>
            </a:p>
          </p:txBody>
        </p:sp>
      </p:grpSp>
      <p:grpSp>
        <p:nvGrpSpPr>
          <p:cNvPr id="7" name="Group 76"/>
          <p:cNvGrpSpPr>
            <a:grpSpLocks/>
          </p:cNvGrpSpPr>
          <p:nvPr/>
        </p:nvGrpSpPr>
        <p:grpSpPr bwMode="auto">
          <a:xfrm>
            <a:off x="1371600" y="3962400"/>
            <a:ext cx="476250" cy="457200"/>
            <a:chOff x="864" y="2496"/>
            <a:chExt cx="300" cy="288"/>
          </a:xfrm>
        </p:grpSpPr>
        <p:sp>
          <p:nvSpPr>
            <p:cNvPr id="1898557" name="Oval 61"/>
            <p:cNvSpPr>
              <a:spLocks noChangeArrowheads="1"/>
            </p:cNvSpPr>
            <p:nvPr/>
          </p:nvSpPr>
          <p:spPr bwMode="auto">
            <a:xfrm>
              <a:off x="874" y="2496"/>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58" name="Text Box 62"/>
            <p:cNvSpPr txBox="1">
              <a:spLocks noChangeArrowheads="1"/>
            </p:cNvSpPr>
            <p:nvPr/>
          </p:nvSpPr>
          <p:spPr bwMode="auto">
            <a:xfrm>
              <a:off x="864" y="2519"/>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grpSp>
      <p:sp>
        <p:nvSpPr>
          <p:cNvPr id="1898559" name="Line 63"/>
          <p:cNvSpPr>
            <a:spLocks noChangeShapeType="1"/>
          </p:cNvSpPr>
          <p:nvPr/>
        </p:nvSpPr>
        <p:spPr bwMode="auto">
          <a:xfrm>
            <a:off x="1600200" y="3352800"/>
            <a:ext cx="0" cy="609600"/>
          </a:xfrm>
          <a:prstGeom prst="line">
            <a:avLst/>
          </a:prstGeom>
          <a:noFill/>
          <a:ln w="12700">
            <a:solidFill>
              <a:schemeClr val="tx1"/>
            </a:solidFill>
            <a:round/>
            <a:headEnd/>
            <a:tailEnd/>
          </a:ln>
          <a:effectLst/>
        </p:spPr>
        <p:txBody>
          <a:bodyPr/>
          <a:lstStyle/>
          <a:p>
            <a:endParaRPr lang="en-US" dirty="0"/>
          </a:p>
        </p:txBody>
      </p:sp>
      <p:sp>
        <p:nvSpPr>
          <p:cNvPr id="1898560" name="Text Box 64"/>
          <p:cNvSpPr txBox="1">
            <a:spLocks noChangeArrowheads="1"/>
          </p:cNvSpPr>
          <p:nvPr/>
        </p:nvSpPr>
        <p:spPr bwMode="auto">
          <a:xfrm>
            <a:off x="7924800" y="40386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2</a:t>
            </a:r>
          </a:p>
        </p:txBody>
      </p:sp>
      <p:sp>
        <p:nvSpPr>
          <p:cNvPr id="1898561" name="Line 65"/>
          <p:cNvSpPr>
            <a:spLocks noChangeShapeType="1"/>
          </p:cNvSpPr>
          <p:nvPr/>
        </p:nvSpPr>
        <p:spPr bwMode="auto">
          <a:xfrm flipH="1">
            <a:off x="1600200" y="3352800"/>
            <a:ext cx="1600200" cy="609600"/>
          </a:xfrm>
          <a:prstGeom prst="line">
            <a:avLst/>
          </a:prstGeom>
          <a:noFill/>
          <a:ln w="12700">
            <a:solidFill>
              <a:schemeClr val="tx1"/>
            </a:solidFill>
            <a:round/>
            <a:headEnd/>
            <a:tailEnd/>
          </a:ln>
          <a:effectLst/>
        </p:spPr>
        <p:txBody>
          <a:bodyPr/>
          <a:lstStyle/>
          <a:p>
            <a:endParaRPr lang="en-US" dirty="0"/>
          </a:p>
        </p:txBody>
      </p:sp>
      <p:sp>
        <p:nvSpPr>
          <p:cNvPr id="1898562" name="Line 66"/>
          <p:cNvSpPr>
            <a:spLocks noChangeShapeType="1"/>
          </p:cNvSpPr>
          <p:nvPr/>
        </p:nvSpPr>
        <p:spPr bwMode="auto">
          <a:xfrm flipH="1">
            <a:off x="762000" y="3352800"/>
            <a:ext cx="1600200" cy="609600"/>
          </a:xfrm>
          <a:prstGeom prst="line">
            <a:avLst/>
          </a:prstGeom>
          <a:noFill/>
          <a:ln w="12700">
            <a:solidFill>
              <a:schemeClr val="tx1"/>
            </a:solidFill>
            <a:round/>
            <a:headEnd/>
            <a:tailEnd/>
          </a:ln>
          <a:effectLst/>
        </p:spPr>
        <p:txBody>
          <a:bodyPr/>
          <a:lstStyle/>
          <a:p>
            <a:endParaRPr lang="en-US" dirty="0"/>
          </a:p>
        </p:txBody>
      </p:sp>
      <p:grpSp>
        <p:nvGrpSpPr>
          <p:cNvPr id="8" name="Group 77"/>
          <p:cNvGrpSpPr>
            <a:grpSpLocks/>
          </p:cNvGrpSpPr>
          <p:nvPr/>
        </p:nvGrpSpPr>
        <p:grpSpPr bwMode="auto">
          <a:xfrm>
            <a:off x="533400" y="5029200"/>
            <a:ext cx="476250" cy="457200"/>
            <a:chOff x="336" y="3168"/>
            <a:chExt cx="300" cy="288"/>
          </a:xfrm>
        </p:grpSpPr>
        <p:sp>
          <p:nvSpPr>
            <p:cNvPr id="1898563" name="Oval 67"/>
            <p:cNvSpPr>
              <a:spLocks noChangeArrowheads="1"/>
            </p:cNvSpPr>
            <p:nvPr/>
          </p:nvSpPr>
          <p:spPr bwMode="auto">
            <a:xfrm>
              <a:off x="346" y="31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64" name="Text Box 68"/>
            <p:cNvSpPr txBox="1">
              <a:spLocks noChangeArrowheads="1"/>
            </p:cNvSpPr>
            <p:nvPr/>
          </p:nvSpPr>
          <p:spPr bwMode="auto">
            <a:xfrm>
              <a:off x="336" y="31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grpSp>
      <p:sp>
        <p:nvSpPr>
          <p:cNvPr id="1898565" name="Line 69"/>
          <p:cNvSpPr>
            <a:spLocks noChangeShapeType="1"/>
          </p:cNvSpPr>
          <p:nvPr/>
        </p:nvSpPr>
        <p:spPr bwMode="auto">
          <a:xfrm>
            <a:off x="762000" y="4419600"/>
            <a:ext cx="0" cy="609600"/>
          </a:xfrm>
          <a:prstGeom prst="line">
            <a:avLst/>
          </a:prstGeom>
          <a:noFill/>
          <a:ln w="12700">
            <a:solidFill>
              <a:schemeClr val="tx1"/>
            </a:solidFill>
            <a:round/>
            <a:headEnd/>
            <a:tailEnd/>
          </a:ln>
          <a:effectLst/>
        </p:spPr>
        <p:txBody>
          <a:bodyPr/>
          <a:lstStyle/>
          <a:p>
            <a:endParaRPr lang="en-US" dirty="0"/>
          </a:p>
        </p:txBody>
      </p:sp>
      <p:sp>
        <p:nvSpPr>
          <p:cNvPr id="1898566" name="Line 70"/>
          <p:cNvSpPr>
            <a:spLocks noChangeShapeType="1"/>
          </p:cNvSpPr>
          <p:nvPr/>
        </p:nvSpPr>
        <p:spPr bwMode="auto">
          <a:xfrm flipH="1">
            <a:off x="762000" y="4419600"/>
            <a:ext cx="838200" cy="609600"/>
          </a:xfrm>
          <a:prstGeom prst="line">
            <a:avLst/>
          </a:prstGeom>
          <a:noFill/>
          <a:ln w="12700">
            <a:solidFill>
              <a:schemeClr val="tx1"/>
            </a:solidFill>
            <a:round/>
            <a:headEnd/>
            <a:tailEnd/>
          </a:ln>
          <a:effectLst/>
        </p:spPr>
        <p:txBody>
          <a:bodyPr/>
          <a:lstStyle/>
          <a:p>
            <a:endParaRPr lang="en-US" dirty="0"/>
          </a:p>
        </p:txBody>
      </p:sp>
      <p:sp>
        <p:nvSpPr>
          <p:cNvPr id="1898567" name="Text Box 71"/>
          <p:cNvSpPr txBox="1">
            <a:spLocks noChangeArrowheads="1"/>
          </p:cNvSpPr>
          <p:nvPr/>
        </p:nvSpPr>
        <p:spPr bwMode="auto">
          <a:xfrm>
            <a:off x="7924800" y="49530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1</a:t>
            </a:r>
          </a:p>
        </p:txBody>
      </p:sp>
      <p:sp>
        <p:nvSpPr>
          <p:cNvPr id="1898571" name="Line 75"/>
          <p:cNvSpPr>
            <a:spLocks noChangeShapeType="1"/>
          </p:cNvSpPr>
          <p:nvPr/>
        </p:nvSpPr>
        <p:spPr bwMode="auto">
          <a:xfrm>
            <a:off x="762000" y="3352800"/>
            <a:ext cx="0" cy="609600"/>
          </a:xfrm>
          <a:prstGeom prst="line">
            <a:avLst/>
          </a:prstGeom>
          <a:noFill/>
          <a:ln w="12700">
            <a:solidFill>
              <a:schemeClr val="tx1"/>
            </a:solidFill>
            <a:round/>
            <a:headEnd/>
            <a:tailEnd/>
          </a:ln>
          <a:effectLst/>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85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98543"/>
                                        </p:tgtEl>
                                        <p:attrNameLst>
                                          <p:attrName>style.visibility</p:attrName>
                                        </p:attrNameLst>
                                      </p:cBhvr>
                                      <p:to>
                                        <p:strVal val="visible"/>
                                      </p:to>
                                    </p:set>
                                    <p:animEffect transition="in" filter="wipe(up)">
                                      <p:cBhvr>
                                        <p:cTn id="17" dur="500"/>
                                        <p:tgtEl>
                                          <p:spTgt spid="189854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98544"/>
                                        </p:tgtEl>
                                        <p:attrNameLst>
                                          <p:attrName>style.visibility</p:attrName>
                                        </p:attrNameLst>
                                      </p:cBhvr>
                                      <p:to>
                                        <p:strVal val="visible"/>
                                      </p:to>
                                    </p:set>
                                    <p:animEffect transition="in" filter="wipe(up)">
                                      <p:cBhvr>
                                        <p:cTn id="20" dur="500"/>
                                        <p:tgtEl>
                                          <p:spTgt spid="189854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98545"/>
                                        </p:tgtEl>
                                        <p:attrNameLst>
                                          <p:attrName>style.visibility</p:attrName>
                                        </p:attrNameLst>
                                      </p:cBhvr>
                                      <p:to>
                                        <p:strVal val="visible"/>
                                      </p:to>
                                    </p:set>
                                    <p:animEffect transition="in" filter="wipe(up)">
                                      <p:cBhvr>
                                        <p:cTn id="23" dur="500"/>
                                        <p:tgtEl>
                                          <p:spTgt spid="189854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98546"/>
                                        </p:tgtEl>
                                        <p:attrNameLst>
                                          <p:attrName>style.visibility</p:attrName>
                                        </p:attrNameLst>
                                      </p:cBhvr>
                                      <p:to>
                                        <p:strVal val="visible"/>
                                      </p:to>
                                    </p:set>
                                    <p:animEffect transition="in" filter="wipe(up)">
                                      <p:cBhvr>
                                        <p:cTn id="26" dur="500"/>
                                        <p:tgtEl>
                                          <p:spTgt spid="189854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898547"/>
                                        </p:tgtEl>
                                        <p:attrNameLst>
                                          <p:attrName>style.visibility</p:attrName>
                                        </p:attrNameLst>
                                      </p:cBhvr>
                                      <p:to>
                                        <p:strVal val="visible"/>
                                      </p:to>
                                    </p:set>
                                    <p:animEffect transition="in" filter="wipe(up)">
                                      <p:cBhvr>
                                        <p:cTn id="29" dur="500"/>
                                        <p:tgtEl>
                                          <p:spTgt spid="189854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98548"/>
                                        </p:tgtEl>
                                        <p:attrNameLst>
                                          <p:attrName>style.visibility</p:attrName>
                                        </p:attrNameLst>
                                      </p:cBhvr>
                                      <p:to>
                                        <p:strVal val="visible"/>
                                      </p:to>
                                    </p:set>
                                    <p:animEffect transition="in" filter="wipe(up)">
                                      <p:cBhvr>
                                        <p:cTn id="32" dur="500"/>
                                        <p:tgtEl>
                                          <p:spTgt spid="189854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898549"/>
                                        </p:tgtEl>
                                        <p:attrNameLst>
                                          <p:attrName>style.visibility</p:attrName>
                                        </p:attrNameLst>
                                      </p:cBhvr>
                                      <p:to>
                                        <p:strVal val="visible"/>
                                      </p:to>
                                    </p:set>
                                    <p:animEffect transition="in" filter="wipe(up)">
                                      <p:cBhvr>
                                        <p:cTn id="35" dur="500"/>
                                        <p:tgtEl>
                                          <p:spTgt spid="189854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98550"/>
                                        </p:tgtEl>
                                        <p:attrNameLst>
                                          <p:attrName>style.visibility</p:attrName>
                                        </p:attrNameLst>
                                      </p:cBhvr>
                                      <p:to>
                                        <p:strVal val="visible"/>
                                      </p:to>
                                    </p:set>
                                    <p:animEffect transition="in" filter="wipe(up)">
                                      <p:cBhvr>
                                        <p:cTn id="38" dur="500"/>
                                        <p:tgtEl>
                                          <p:spTgt spid="189855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98551"/>
                                        </p:tgtEl>
                                        <p:attrNameLst>
                                          <p:attrName>style.visibility</p:attrName>
                                        </p:attrNameLst>
                                      </p:cBhvr>
                                      <p:to>
                                        <p:strVal val="visible"/>
                                      </p:to>
                                    </p:set>
                                    <p:animEffect transition="in" filter="wipe(up)">
                                      <p:cBhvr>
                                        <p:cTn id="41" dur="500"/>
                                        <p:tgtEl>
                                          <p:spTgt spid="189855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898552"/>
                                        </p:tgtEl>
                                        <p:attrNameLst>
                                          <p:attrName>style.visibility</p:attrName>
                                        </p:attrNameLst>
                                      </p:cBhvr>
                                      <p:to>
                                        <p:strVal val="visible"/>
                                      </p:to>
                                    </p:set>
                                    <p:animEffect transition="in" filter="wipe(up)">
                                      <p:cBhvr>
                                        <p:cTn id="44" dur="500"/>
                                        <p:tgtEl>
                                          <p:spTgt spid="189855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985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up)">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898559"/>
                                        </p:tgtEl>
                                        <p:attrNameLst>
                                          <p:attrName>style.visibility</p:attrName>
                                        </p:attrNameLst>
                                      </p:cBhvr>
                                      <p:to>
                                        <p:strVal val="visible"/>
                                      </p:to>
                                    </p:set>
                                    <p:animEffect transition="in" filter="wipe(up)">
                                      <p:cBhvr>
                                        <p:cTn id="62" dur="500"/>
                                        <p:tgtEl>
                                          <p:spTgt spid="1898559"/>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898561"/>
                                        </p:tgtEl>
                                        <p:attrNameLst>
                                          <p:attrName>style.visibility</p:attrName>
                                        </p:attrNameLst>
                                      </p:cBhvr>
                                      <p:to>
                                        <p:strVal val="visible"/>
                                      </p:to>
                                    </p:set>
                                    <p:animEffect transition="in" filter="wipe(up)">
                                      <p:cBhvr>
                                        <p:cTn id="65" dur="500"/>
                                        <p:tgtEl>
                                          <p:spTgt spid="1898561"/>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898562"/>
                                        </p:tgtEl>
                                        <p:attrNameLst>
                                          <p:attrName>style.visibility</p:attrName>
                                        </p:attrNameLst>
                                      </p:cBhvr>
                                      <p:to>
                                        <p:strVal val="visible"/>
                                      </p:to>
                                    </p:set>
                                    <p:animEffect transition="in" filter="wipe(up)">
                                      <p:cBhvr>
                                        <p:cTn id="68" dur="500"/>
                                        <p:tgtEl>
                                          <p:spTgt spid="1898562"/>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1898571"/>
                                        </p:tgtEl>
                                        <p:attrNameLst>
                                          <p:attrName>style.visibility</p:attrName>
                                        </p:attrNameLst>
                                      </p:cBhvr>
                                      <p:to>
                                        <p:strVal val="visible"/>
                                      </p:to>
                                    </p:set>
                                    <p:animEffect transition="in" filter="wipe(up)">
                                      <p:cBhvr>
                                        <p:cTn id="71" dur="500"/>
                                        <p:tgtEl>
                                          <p:spTgt spid="189857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8985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898565"/>
                                        </p:tgtEl>
                                        <p:attrNameLst>
                                          <p:attrName>style.visibility</p:attrName>
                                        </p:attrNameLst>
                                      </p:cBhvr>
                                      <p:to>
                                        <p:strVal val="visible"/>
                                      </p:to>
                                    </p:set>
                                    <p:animEffect transition="in" filter="wipe(up)">
                                      <p:cBhvr>
                                        <p:cTn id="82" dur="500"/>
                                        <p:tgtEl>
                                          <p:spTgt spid="1898565"/>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1898566"/>
                                        </p:tgtEl>
                                        <p:attrNameLst>
                                          <p:attrName>style.visibility</p:attrName>
                                        </p:attrNameLst>
                                      </p:cBhvr>
                                      <p:to>
                                        <p:strVal val="visible"/>
                                      </p:to>
                                    </p:set>
                                    <p:animEffect transition="in" filter="wipe(up)">
                                      <p:cBhvr>
                                        <p:cTn id="85" dur="500"/>
                                        <p:tgtEl>
                                          <p:spTgt spid="1898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8543" grpId="0" animBg="1"/>
      <p:bldP spid="1898544" grpId="0" animBg="1"/>
      <p:bldP spid="1898545" grpId="0" animBg="1"/>
      <p:bldP spid="1898546" grpId="0" animBg="1"/>
      <p:bldP spid="1898547" grpId="0" animBg="1"/>
      <p:bldP spid="1898548" grpId="0" animBg="1"/>
      <p:bldP spid="1898549" grpId="0" animBg="1"/>
      <p:bldP spid="1898550" grpId="0" animBg="1"/>
      <p:bldP spid="1898551" grpId="0" animBg="1"/>
      <p:bldP spid="1898552" grpId="0" animBg="1"/>
      <p:bldP spid="1898554" grpId="0"/>
      <p:bldP spid="1898559" grpId="0" animBg="1"/>
      <p:bldP spid="1898560" grpId="0"/>
      <p:bldP spid="1898561" grpId="0" animBg="1"/>
      <p:bldP spid="1898562" grpId="0" animBg="1"/>
      <p:bldP spid="1898565" grpId="0" animBg="1"/>
      <p:bldP spid="1898566" grpId="0" animBg="1"/>
      <p:bldP spid="1898567" grpId="0"/>
      <p:bldP spid="18985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18614</TotalTime>
  <Words>3154</Words>
  <Application>Microsoft Macintosh PowerPoint</Application>
  <PresentationFormat>On-screen Show (4:3)</PresentationFormat>
  <Paragraphs>470</Paragraphs>
  <Slides>24</Slides>
  <Notes>9</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Slide 1</vt:lpstr>
      <vt:lpstr>Parallel Processing: Multiprocessor Systems (MIMD)</vt:lpstr>
      <vt:lpstr>Shared Memory Multiprocessor (SMP)</vt:lpstr>
      <vt:lpstr>CS10 Review : Higher Order Functions with “CS10: Sum Reduction”</vt:lpstr>
      <vt:lpstr>combine with  Reporter  over  List</vt:lpstr>
      <vt:lpstr>CS61C Example: Sum Reduction</vt:lpstr>
      <vt:lpstr>Example: Sum Reduction</vt:lpstr>
      <vt:lpstr>An Example with 10 Processors</vt:lpstr>
      <vt:lpstr>An Example with 10 Processors</vt:lpstr>
      <vt:lpstr>Memory Model for Multi-threading</vt:lpstr>
      <vt:lpstr>Peer Instruction</vt:lpstr>
      <vt:lpstr>Peer Instruction</vt:lpstr>
      <vt:lpstr>Three Key Questions about Multiprocessors</vt:lpstr>
      <vt:lpstr>Shared Memory and Caches</vt:lpstr>
      <vt:lpstr>Shared Memory and Caches</vt:lpstr>
      <vt:lpstr>Keeping Multiple Caches Coherent</vt:lpstr>
      <vt:lpstr>How Does HW Keep $ Coherent?</vt:lpstr>
      <vt:lpstr>2 Optional Performance Optimizations of Cache Coherency via new States</vt:lpstr>
      <vt:lpstr>Common Cache Coherency Protocol: MOESI (snoopy protocol)</vt:lpstr>
      <vt:lpstr>Slide 20</vt:lpstr>
      <vt:lpstr>Slide 21</vt:lpstr>
      <vt:lpstr>Cache Coherency and Block Size</vt:lpstr>
      <vt:lpstr>Dan’s Laptop? sysctl hw</vt:lpstr>
      <vt:lpstr>And In Conclusion, …</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Dan Garcia</cp:lastModifiedBy>
  <cp:revision>193</cp:revision>
  <cp:lastPrinted>2014-03-11T16:50:04Z</cp:lastPrinted>
  <dcterms:created xsi:type="dcterms:W3CDTF">2014-03-11T16:33:21Z</dcterms:created>
  <dcterms:modified xsi:type="dcterms:W3CDTF">2014-03-11T16:50:06Z</dcterms:modified>
</cp:coreProperties>
</file>