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4" r:id="rId2"/>
    <p:sldMasterId id="2147483660" r:id="rId3"/>
  </p:sldMasterIdLst>
  <p:notesMasterIdLst>
    <p:notesMasterId r:id="rId40"/>
  </p:notesMasterIdLst>
  <p:handoutMasterIdLst>
    <p:handoutMasterId r:id="rId41"/>
  </p:handoutMasterIdLst>
  <p:sldIdLst>
    <p:sldId id="933" r:id="rId4"/>
    <p:sldId id="1055" r:id="rId5"/>
    <p:sldId id="1010" r:id="rId6"/>
    <p:sldId id="1011" r:id="rId7"/>
    <p:sldId id="1057" r:id="rId8"/>
    <p:sldId id="1058" r:id="rId9"/>
    <p:sldId id="1024" r:id="rId10"/>
    <p:sldId id="1059" r:id="rId11"/>
    <p:sldId id="1025" r:id="rId12"/>
    <p:sldId id="1026" r:id="rId13"/>
    <p:sldId id="1027" r:id="rId14"/>
    <p:sldId id="1028" r:id="rId15"/>
    <p:sldId id="1029" r:id="rId16"/>
    <p:sldId id="1030" r:id="rId17"/>
    <p:sldId id="1031" r:id="rId18"/>
    <p:sldId id="1032" r:id="rId19"/>
    <p:sldId id="1033" r:id="rId20"/>
    <p:sldId id="1034" r:id="rId21"/>
    <p:sldId id="1035" r:id="rId22"/>
    <p:sldId id="1036" r:id="rId23"/>
    <p:sldId id="1037" r:id="rId24"/>
    <p:sldId id="1038" r:id="rId25"/>
    <p:sldId id="1039" r:id="rId26"/>
    <p:sldId id="1040" r:id="rId27"/>
    <p:sldId id="1041" r:id="rId28"/>
    <p:sldId id="1042" r:id="rId29"/>
    <p:sldId id="1043" r:id="rId30"/>
    <p:sldId id="1044" r:id="rId31"/>
    <p:sldId id="1045" r:id="rId32"/>
    <p:sldId id="1046" r:id="rId33"/>
    <p:sldId id="1047" r:id="rId34"/>
    <p:sldId id="1048" r:id="rId35"/>
    <p:sldId id="1056" r:id="rId36"/>
    <p:sldId id="1062" r:id="rId37"/>
    <p:sldId id="1063" r:id="rId38"/>
    <p:sldId id="1053" r:id="rId39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F0E4"/>
    <a:srgbClr val="5771A0"/>
    <a:srgbClr val="800080"/>
    <a:srgbClr val="66FF33"/>
    <a:srgbClr val="FF0000"/>
    <a:srgbClr val="3333CC"/>
    <a:srgbClr val="FF8DA0"/>
    <a:srgbClr val="008000"/>
    <a:srgbClr val="810A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1191" autoAdjust="0"/>
  </p:normalViewPr>
  <p:slideViewPr>
    <p:cSldViewPr>
      <p:cViewPr>
        <p:scale>
          <a:sx n="88" d="100"/>
          <a:sy n="88" d="100"/>
        </p:scale>
        <p:origin x="-192" y="15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538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841141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868" y="4420592"/>
            <a:ext cx="6052241" cy="4189711"/>
          </a:xfrm>
          <a:noFill/>
          <a:ln w="9525"/>
        </p:spPr>
        <p:txBody>
          <a:bodyPr lIns="92339" tIns="45360" rIns="92339" bIns="45360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596900"/>
            <a:ext cx="4637088" cy="3478213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0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0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3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15" tIns="46656" rIns="93315" bIns="4665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806" y="4423670"/>
            <a:ext cx="5151493" cy="4188172"/>
          </a:xfrm>
          <a:noFill/>
          <a:ln>
            <a:noFill/>
          </a:ln>
        </p:spPr>
        <p:txBody>
          <a:bodyPr lIns="94824" tIns="46580" rIns="94824" bIns="46580"/>
          <a:lstStyle/>
          <a:p>
            <a:r>
              <a:rPr lang="en-US"/>
              <a:t>to take advantage for spatial locality want a cache block that is larger than word word in size.</a:t>
            </a:r>
          </a:p>
        </p:txBody>
      </p:sp>
      <p:sp>
        <p:nvSpPr>
          <p:cNvPr id="16199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04850"/>
            <a:ext cx="4635500" cy="3476625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9688"/>
            <a:ext cx="5532437" cy="25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Answer: [correct=5, TFF] Individual (6, 3, 6, 3, 34, 37, 7, 4)% &amp; Team (9, 4, 4, 4, 39, 34, 0, 7)%</a:t>
            </a:r>
          </a:p>
          <a:p>
            <a:pPr marL="228600" indent="-228600"/>
            <a:r>
              <a:rPr lang="en-US"/>
              <a:t>A: T [18/82 &amp; 25/75] (The game breaks up very quickly into separate, independent games -- big win to solve separated &amp; put together)</a:t>
            </a:r>
          </a:p>
          <a:p>
            <a:pPr marL="228600" indent="-228600"/>
            <a:r>
              <a:rPr lang="en-US"/>
              <a:t>B: F [80/20 &amp; 86/14] (The game tree grows exponentially! A better static evaluator can make all the difference!)</a:t>
            </a:r>
          </a:p>
          <a:p>
            <a:pPr marL="228600" indent="-228600"/>
            <a:r>
              <a:rPr lang="en-US"/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9688"/>
            <a:ext cx="5532437" cy="25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Answer: [correct=5, TFF] Individual (6, 3, 6, 3, 34, 37, 7, 4)% &amp; Team (9, 4, 4, 4, 39, 34, 0, 7)%</a:t>
            </a:r>
          </a:p>
          <a:p>
            <a:pPr marL="228600" indent="-228600"/>
            <a:r>
              <a:rPr lang="en-US"/>
              <a:t>A: T [18/82 &amp; 25/75] (The game breaks up very quickly into separate, independent games -- big win to solve separated &amp; put together)</a:t>
            </a:r>
          </a:p>
          <a:p>
            <a:pPr marL="228600" indent="-228600"/>
            <a:r>
              <a:rPr lang="en-US"/>
              <a:t>B: F [80/20 &amp; 86/14] (The game tree grows exponentially! A better static evaluator can make all the difference!)</a:t>
            </a:r>
          </a:p>
          <a:p>
            <a:pPr marL="228600" indent="-228600"/>
            <a:r>
              <a:rPr lang="en-US"/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3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690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21188"/>
            <a:ext cx="6053138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FCF-1D14-4B49-BD2B-CB339D66D38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45F2-01E3-4A07-A789-5E6A17ED8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75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FCF-1D14-4B49-BD2B-CB339D66D38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45F2-01E3-4A07-A789-5E6A17ED8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5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FCF-1D14-4B49-BD2B-CB339D66D38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45F2-01E3-4A07-A789-5E6A17ED8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FCF-1D14-4B49-BD2B-CB339D66D38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45F2-01E3-4A07-A789-5E6A17ED8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4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FCF-1D14-4B49-BD2B-CB339D66D38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45F2-01E3-4A07-A789-5E6A17ED8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15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FCF-1D14-4B49-BD2B-CB339D66D38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45F2-01E3-4A07-A789-5E6A17ED8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04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FCF-1D14-4B49-BD2B-CB339D66D38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45F2-01E3-4A07-A789-5E6A17ED8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05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FCF-1D14-4B49-BD2B-CB339D66D38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45F2-01E3-4A07-A789-5E6A17ED8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5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FCF-1D14-4B49-BD2B-CB339D66D38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45F2-01E3-4A07-A789-5E6A17ED8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2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FCF-1D14-4B49-BD2B-CB339D66D38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45F2-01E3-4A07-A789-5E6A17ED8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6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FCF-1D14-4B49-BD2B-CB339D66D38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45F2-01E3-4A07-A789-5E6A17ED8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60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795A-364A-1441-81DF-2CA2F748AF29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EF1A-4668-454D-A6F5-164654F033BB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16C-B2D2-5948-AC09-A0405E6AF020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0FAE-C2B6-1C40-AC25-5096DD6B048E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A839-AD31-BE43-927B-F3C51D3F957A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9D5F-C510-2D44-ACB9-DBCABE77199B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F9E6-4EF1-4947-8714-FE7038C851D7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4A7-8E1E-744C-8485-C0F00F06EA18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D3D5-F3EE-D74B-9B00-3A6B452C5626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07E8-DAD4-1F4B-8FAA-B3765370EEB9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EB16-8B1A-6446-B8F5-077068E782B5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6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44601BE-1874-5548-A792-BFB77CD508A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CS61C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000" b="1" dirty="0" smtClean="0">
                <a:solidFill>
                  <a:srgbClr val="FFFF00"/>
                </a:solidFill>
                <a:latin typeface="18 VAG Rounded Black   09390"/>
              </a:rPr>
              <a:t>L31 Caches II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000" b="1">
                <a:solidFill>
                  <a:schemeClr val="tx1"/>
                </a:solidFill>
                <a:latin typeface="18 VAG Rounded Black   0939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492876" y="6651625"/>
            <a:ext cx="1654299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>
                <a:solidFill>
                  <a:schemeClr val="tx1"/>
                </a:solidFill>
                <a:latin typeface="18 VAG Rounded Black   09390"/>
              </a:rPr>
              <a:t>Garcia, Spring 2013 © UCB</a:t>
            </a:r>
          </a:p>
        </p:txBody>
      </p:sp>
      <p:pic>
        <p:nvPicPr>
          <p:cNvPr id="1034" name="Picture 14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2838"/>
            <a:ext cx="8509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457200" y="11414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304800" y="914400"/>
            <a:ext cx="85344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1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1" kern="1200">
          <a:solidFill>
            <a:schemeClr val="accent3">
              <a:lumMod val="40000"/>
              <a:lumOff val="60000"/>
            </a:schemeClr>
          </a:solidFill>
          <a:latin typeface="18 VAG Rounded Bold   07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1" kern="1200">
          <a:solidFill>
            <a:schemeClr val="tx2">
              <a:lumMod val="90000"/>
            </a:schemeClr>
          </a:solidFill>
          <a:latin typeface="18 VAG Rounded Bold   07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1" kern="1200">
          <a:solidFill>
            <a:srgbClr val="F273AF"/>
          </a:solidFill>
          <a:latin typeface="18 VAG Rounded Bold   07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1" kern="1200">
          <a:solidFill>
            <a:schemeClr val="tx1"/>
          </a:solidFill>
          <a:latin typeface="18 VAG Rounded Bold   07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A1FCF-1D14-4B49-BD2B-CB339D66D38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845F2-01E3-4A07-A789-5E6A17ED8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5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433F2-5B0C-4B43-A3BB-51E5218FD0BC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Fall 2012 -- 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100885"/>
            <a:ext cx="7162800" cy="2421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"/>
              </a:rPr>
              <a:t>inst.eecs.berkeley.edu/~cs61c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tx2"/>
                </a:solidFill>
                <a:latin typeface="18 VAG Rounded Bold   07390"/>
                <a:cs typeface=""/>
              </a:rPr>
              <a:t>UCB CS61C : Machine Structures</a:t>
            </a: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latin typeface="18 VAG Rounded Bold   07390"/>
                <a:cs typeface=""/>
              </a:rPr>
              <a:t>Lecture</a:t>
            </a:r>
            <a:r>
              <a:rPr lang="en-US" sz="3200" b="1" dirty="0" smtClean="0">
                <a:latin typeface="18 VAG Rounded Bold   07390"/>
                <a:cs typeface=""/>
              </a:rPr>
              <a:t> 13 – Caches II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2014-02-21</a:t>
            </a:r>
            <a:endParaRPr lang="en-US" sz="3200" b="1" dirty="0">
              <a:solidFill>
                <a:schemeClr val="tx1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8229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Memristor</a:t>
            </a:r>
            <a:r>
              <a:rPr lang="en-US" sz="2400" dirty="0" smtClean="0">
                <a:solidFill>
                  <a:srgbClr val="FFFF00"/>
                </a:solidFill>
              </a:rPr>
              <a:t> memory on its way (hopefully)</a:t>
            </a:r>
            <a:endParaRPr lang="en-US" sz="24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5334001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ea typeface="ＭＳ Ｐゴシック" pitchFamily="-65" charset="-128"/>
                <a:cs typeface="ＭＳ Ｐゴシック" pitchFamily="-65" charset="-128"/>
              </a:rPr>
              <a:t>HP has begun testing research prototypes of a novel non-volatile memory element, the memristor.  They have double the storage density of flash, and has 10x more read-write cycles than flash (10</a:t>
            </a:r>
            <a:r>
              <a:rPr lang="en-US" sz="1800" baseline="30000" dirty="0" smtClean="0">
                <a:ea typeface="ＭＳ Ｐゴシック" pitchFamily="-65" charset="-128"/>
                <a:cs typeface="ＭＳ Ｐゴシック" pitchFamily="-65" charset="-128"/>
              </a:rPr>
              <a:t>6</a:t>
            </a:r>
            <a:r>
              <a:rPr lang="en-US" sz="1800" dirty="0" smtClean="0">
                <a:ea typeface="ＭＳ Ｐゴシック" pitchFamily="-65" charset="-128"/>
                <a:cs typeface="ＭＳ Ｐゴシック" pitchFamily="-65" charset="-128"/>
              </a:rPr>
              <a:t> vs 10</a:t>
            </a:r>
            <a:r>
              <a:rPr lang="en-US" sz="1800" baseline="30000" dirty="0" smtClean="0">
                <a:ea typeface="ＭＳ Ｐゴシック" pitchFamily="-65" charset="-128"/>
                <a:cs typeface="ＭＳ Ｐゴシック" pitchFamily="-65" charset="-128"/>
              </a:rPr>
              <a:t>5</a:t>
            </a:r>
            <a:r>
              <a:rPr lang="en-US" sz="1800" dirty="0" smtClean="0">
                <a:ea typeface="ＭＳ Ｐゴシック" pitchFamily="-65" charset="-128"/>
                <a:cs typeface="ＭＳ Ｐゴシック" pitchFamily="-65" charset="-128"/>
              </a:rPr>
              <a:t>).  </a:t>
            </a:r>
            <a:r>
              <a:rPr lang="en-US" sz="1800" dirty="0" err="1" smtClean="0">
                <a:ea typeface="ＭＳ Ｐゴシック" pitchFamily="-65" charset="-128"/>
                <a:cs typeface="ＭＳ Ｐゴシック" pitchFamily="-65" charset="-128"/>
              </a:rPr>
              <a:t>Memristors</a:t>
            </a:r>
            <a:r>
              <a:rPr lang="en-US" sz="1800" dirty="0" smtClean="0">
                <a:ea typeface="ＭＳ Ｐゴシック" pitchFamily="-65" charset="-128"/>
                <a:cs typeface="ＭＳ Ｐゴシック" pitchFamily="-65" charset="-128"/>
              </a:rPr>
              <a:t> are (in principle) also capable of being memory </a:t>
            </a:r>
            <a:r>
              <a:rPr lang="en-US" sz="1800" u="sng" dirty="0" smtClean="0">
                <a:ea typeface="ＭＳ Ｐゴシック" pitchFamily="-65" charset="-128"/>
                <a:cs typeface="ＭＳ Ｐゴシック" pitchFamily="-65" charset="-128"/>
              </a:rPr>
              <a:t>and</a:t>
            </a:r>
            <a:r>
              <a:rPr lang="en-US" sz="1800" dirty="0" smtClean="0">
                <a:ea typeface="ＭＳ Ｐゴシック" pitchFamily="-65" charset="-128"/>
                <a:cs typeface="ＭＳ Ｐゴシック" pitchFamily="-65" charset="-128"/>
              </a:rPr>
              <a:t> logic, how cool is that? Originally slated to be ready by 2013, HP later pushed that date to some time 2014.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2400" y="2438400"/>
            <a:ext cx="228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Guest Lecturer Alan Christopher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609600" y="6172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chemeClr val="tx2"/>
              </a:buClr>
              <a:buSzPct val="95000"/>
            </a:pPr>
            <a:r>
              <a:rPr lang="en-US" sz="1800" b="1" dirty="0" smtClean="0">
                <a:latin typeface="Courier"/>
                <a:ea typeface="Courier"/>
                <a:cs typeface="Courier"/>
              </a:rPr>
              <a:t>www.technologyreview.com/computing/25018 </a:t>
            </a:r>
          </a:p>
          <a:p>
            <a:pPr algn="ctr" eaLnBrk="1" hangingPunct="1">
              <a:lnSpc>
                <a:spcPct val="90000"/>
              </a:lnSpc>
              <a:buClr>
                <a:schemeClr val="tx2"/>
              </a:buClr>
              <a:buSzPct val="95000"/>
            </a:pPr>
            <a:r>
              <a:rPr lang="en-US" sz="1800" b="1" dirty="0">
                <a:latin typeface="Courier"/>
                <a:ea typeface="Courier"/>
                <a:cs typeface="Courier"/>
              </a:rPr>
              <a:t>http://www.technologyreview.com/view/512361/can-hp-save-itself/</a:t>
            </a:r>
            <a:endParaRPr lang="en-US" sz="1800" b="1" dirty="0" smtClean="0">
              <a:latin typeface="Courier"/>
              <a:ea typeface="Courier"/>
              <a:cs typeface="Courier"/>
            </a:endParaRPr>
          </a:p>
          <a:p>
            <a:pPr algn="ctr" eaLnBrk="1" hangingPunct="1">
              <a:lnSpc>
                <a:spcPct val="90000"/>
              </a:lnSpc>
              <a:buClr>
                <a:schemeClr val="tx2"/>
              </a:buClr>
              <a:buSzPct val="95000"/>
            </a:pPr>
            <a:endParaRPr lang="en-US" sz="1800" b="1" dirty="0">
              <a:latin typeface="Courier"/>
              <a:ea typeface="Courier"/>
              <a:cs typeface="Courier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715000" y="5700252"/>
            <a:ext cx="3352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962400"/>
            <a:ext cx="2794000" cy="1752600"/>
          </a:xfrm>
          <a:prstGeom prst="rect">
            <a:avLst/>
          </a:prstGeom>
        </p:spPr>
      </p:pic>
      <p:pic>
        <p:nvPicPr>
          <p:cNvPr id="98306" name="Picture 2" descr="http://www-inst.eecs.berkeley.edu/~cs61c/sp14/images/a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524000" cy="214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2362200"/>
          </a:xfrm>
        </p:spPr>
        <p:txBody>
          <a:bodyPr/>
          <a:lstStyle/>
          <a:p>
            <a:pPr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4 Addresses:</a:t>
            </a:r>
          </a:p>
          <a:p>
            <a:pPr marL="508000" lvl="1"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>
                <a:latin typeface="Courier"/>
              </a:rPr>
              <a:t>0x00000014, 0x0000001C, </a:t>
            </a:r>
            <a:br>
              <a:rPr lang="en-US" dirty="0">
                <a:latin typeface="Courier"/>
              </a:rPr>
            </a:br>
            <a:r>
              <a:rPr lang="en-US" dirty="0">
                <a:latin typeface="Courier"/>
              </a:rPr>
              <a:t>0x00000034, 0x00008014</a:t>
            </a:r>
            <a:endParaRPr lang="en-US" dirty="0"/>
          </a:p>
          <a:p>
            <a:pPr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4 Addresses divided (for convenience) into </a:t>
            </a:r>
            <a:r>
              <a:rPr lang="en-US" dirty="0">
                <a:solidFill>
                  <a:schemeClr val="accent2"/>
                </a:solidFill>
              </a:rPr>
              <a:t>Tag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Index</a:t>
            </a:r>
            <a:r>
              <a:rPr lang="en-US" dirty="0"/>
              <a:t>, </a:t>
            </a:r>
            <a:r>
              <a:rPr lang="en-US" dirty="0">
                <a:solidFill>
                  <a:schemeClr val="accent4"/>
                </a:solidFill>
              </a:rPr>
              <a:t>Byte Offset </a:t>
            </a:r>
            <a:r>
              <a:rPr lang="en-US" dirty="0"/>
              <a:t>fields</a:t>
            </a:r>
          </a:p>
        </p:txBody>
      </p:sp>
      <p:sp>
        <p:nvSpPr>
          <p:cNvPr id="2894852" name="Rectangle 4"/>
          <p:cNvSpPr>
            <a:spLocks noChangeArrowheads="1"/>
          </p:cNvSpPr>
          <p:nvPr/>
        </p:nvSpPr>
        <p:spPr bwMode="auto">
          <a:xfrm>
            <a:off x="873125" y="3624263"/>
            <a:ext cx="7848600" cy="2525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2057400" algn="ctr"/>
                <a:tab pos="5308600" algn="ctr"/>
                <a:tab pos="7086600" algn="ctr"/>
              </a:tabLst>
            </a:pPr>
            <a:r>
              <a:rPr lang="en-US" sz="2800" b="1" dirty="0">
                <a:solidFill>
                  <a:schemeClr val="tx1"/>
                </a:solidFill>
                <a:latin typeface="Courier"/>
              </a:rPr>
              <a:t>000000000000000000 0000000001 0100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2057400" algn="ctr"/>
                <a:tab pos="5308600" algn="ctr"/>
                <a:tab pos="7086600" algn="ctr"/>
              </a:tabLst>
            </a:pPr>
            <a:r>
              <a:rPr lang="en-US" sz="2800" b="1" dirty="0">
                <a:solidFill>
                  <a:schemeClr val="tx1"/>
                </a:solidFill>
                <a:latin typeface="Courier"/>
              </a:rPr>
              <a:t>000000000000000000 0000000001 1100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2057400" algn="ctr"/>
                <a:tab pos="5308600" algn="ctr"/>
                <a:tab pos="7086600" algn="ctr"/>
              </a:tabLst>
            </a:pPr>
            <a:r>
              <a:rPr lang="en-US" sz="2800" b="1" dirty="0">
                <a:solidFill>
                  <a:schemeClr val="tx1"/>
                </a:solidFill>
                <a:latin typeface="Courier"/>
              </a:rPr>
              <a:t>000000000000000000 0000000011 0100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2057400" algn="ctr"/>
                <a:tab pos="5308600" algn="ctr"/>
                <a:tab pos="7086600" algn="ctr"/>
              </a:tabLst>
            </a:pPr>
            <a:r>
              <a:rPr lang="en-US" sz="2800" b="1" dirty="0">
                <a:solidFill>
                  <a:schemeClr val="tx1"/>
                </a:solidFill>
                <a:latin typeface="Courier"/>
              </a:rPr>
              <a:t>000000000000000010 0000000001 </a:t>
            </a:r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0100</a:t>
            </a:r>
            <a:br>
              <a:rPr lang="en-US" sz="2800" b="1" dirty="0" smtClean="0">
                <a:solidFill>
                  <a:schemeClr val="tx1"/>
                </a:solidFill>
                <a:latin typeface="Courier"/>
              </a:rPr>
            </a:br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       </a:t>
            </a:r>
            <a:r>
              <a:rPr lang="en-US" sz="2800" b="1" dirty="0" smtClean="0">
                <a:solidFill>
                  <a:schemeClr val="accent2"/>
                </a:solidFill>
                <a:latin typeface="18 VAG Rounded Bold   07390"/>
              </a:rPr>
              <a:t>Tag                          </a:t>
            </a:r>
            <a:r>
              <a:rPr lang="en-US" sz="2800" b="1" dirty="0" smtClean="0">
                <a:latin typeface="18 VAG Rounded Bold   07390"/>
              </a:rPr>
              <a:t>Index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</a:rPr>
              <a:t>        </a:t>
            </a:r>
            <a:r>
              <a:rPr lang="en-US" sz="2800" b="1" dirty="0" smtClean="0">
                <a:solidFill>
                  <a:schemeClr val="accent4"/>
                </a:solidFill>
                <a:latin typeface="18 VAG Rounded Bold   07390"/>
              </a:rPr>
              <a:t>Offset</a:t>
            </a:r>
            <a:endParaRPr lang="en-US" sz="2800" b="1" dirty="0">
              <a:solidFill>
                <a:schemeClr val="tx1"/>
              </a:solidFill>
              <a:latin typeface="Courier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Accessing data in a direct mapped cache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485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241300"/>
            <a:ext cx="7883525" cy="474663"/>
          </a:xfrm>
        </p:spPr>
        <p:txBody>
          <a:bodyPr/>
          <a:lstStyle/>
          <a:p>
            <a:r>
              <a:rPr lang="en-US" sz="3200" dirty="0"/>
              <a:t>16 KB Direct Mapped Cache, 16B blocks</a:t>
            </a:r>
          </a:p>
        </p:txBody>
      </p:sp>
      <p:sp>
        <p:nvSpPr>
          <p:cNvPr id="289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911225"/>
            <a:ext cx="8226425" cy="1146175"/>
          </a:xfrm>
          <a:noFill/>
          <a:ln/>
        </p:spPr>
        <p:txBody>
          <a:bodyPr/>
          <a:lstStyle/>
          <a:p>
            <a:pPr marL="285750" indent="-285750"/>
            <a:r>
              <a:rPr lang="en-US" sz="2000" u="sng" dirty="0">
                <a:solidFill>
                  <a:srgbClr val="FF0000"/>
                </a:solidFill>
              </a:rPr>
              <a:t>Valid bit: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determines whether anything is stored in that row (when computer initially turned on, all entries invalid)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604962"/>
            <a:ext cx="8839200" cy="4665663"/>
            <a:chOff x="0" y="1120"/>
            <a:chExt cx="5568" cy="2939"/>
          </a:xfrm>
        </p:grpSpPr>
        <p:sp>
          <p:nvSpPr>
            <p:cNvPr id="2896901" name="Rectangle 5"/>
            <p:cNvSpPr>
              <a:spLocks noChangeArrowheads="1"/>
            </p:cNvSpPr>
            <p:nvPr/>
          </p:nvSpPr>
          <p:spPr bwMode="auto">
            <a:xfrm>
              <a:off x="720" y="163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2" name="Rectangle 6"/>
            <p:cNvSpPr>
              <a:spLocks noChangeArrowheads="1"/>
            </p:cNvSpPr>
            <p:nvPr/>
          </p:nvSpPr>
          <p:spPr bwMode="auto">
            <a:xfrm>
              <a:off x="576" y="163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3" name="Rectangle 7"/>
            <p:cNvSpPr>
              <a:spLocks noChangeArrowheads="1"/>
            </p:cNvSpPr>
            <p:nvPr/>
          </p:nvSpPr>
          <p:spPr bwMode="auto">
            <a:xfrm>
              <a:off x="1344" y="163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4" name="Rectangle 8"/>
            <p:cNvSpPr>
              <a:spLocks noChangeArrowheads="1"/>
            </p:cNvSpPr>
            <p:nvPr/>
          </p:nvSpPr>
          <p:spPr bwMode="auto">
            <a:xfrm>
              <a:off x="2400" y="163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5" name="Rectangle 9"/>
            <p:cNvSpPr>
              <a:spLocks noChangeArrowheads="1"/>
            </p:cNvSpPr>
            <p:nvPr/>
          </p:nvSpPr>
          <p:spPr bwMode="auto">
            <a:xfrm>
              <a:off x="3456" y="163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6" name="Rectangle 10"/>
            <p:cNvSpPr>
              <a:spLocks noChangeArrowheads="1"/>
            </p:cNvSpPr>
            <p:nvPr/>
          </p:nvSpPr>
          <p:spPr bwMode="auto">
            <a:xfrm>
              <a:off x="4512" y="163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7" name="Rectangle 11"/>
            <p:cNvSpPr>
              <a:spLocks noChangeArrowheads="1"/>
            </p:cNvSpPr>
            <p:nvPr/>
          </p:nvSpPr>
          <p:spPr bwMode="auto">
            <a:xfrm>
              <a:off x="720" y="182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8" name="Rectangle 12"/>
            <p:cNvSpPr>
              <a:spLocks noChangeArrowheads="1"/>
            </p:cNvSpPr>
            <p:nvPr/>
          </p:nvSpPr>
          <p:spPr bwMode="auto">
            <a:xfrm>
              <a:off x="576" y="182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9" name="Rectangle 13"/>
            <p:cNvSpPr>
              <a:spLocks noChangeArrowheads="1"/>
            </p:cNvSpPr>
            <p:nvPr/>
          </p:nvSpPr>
          <p:spPr bwMode="auto">
            <a:xfrm>
              <a:off x="1344" y="182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0" name="Rectangle 14"/>
            <p:cNvSpPr>
              <a:spLocks noChangeArrowheads="1"/>
            </p:cNvSpPr>
            <p:nvPr/>
          </p:nvSpPr>
          <p:spPr bwMode="auto">
            <a:xfrm>
              <a:off x="2400" y="182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1" name="Rectangle 15"/>
            <p:cNvSpPr>
              <a:spLocks noChangeArrowheads="1"/>
            </p:cNvSpPr>
            <p:nvPr/>
          </p:nvSpPr>
          <p:spPr bwMode="auto">
            <a:xfrm>
              <a:off x="3456" y="182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2" name="Rectangle 16"/>
            <p:cNvSpPr>
              <a:spLocks noChangeArrowheads="1"/>
            </p:cNvSpPr>
            <p:nvPr/>
          </p:nvSpPr>
          <p:spPr bwMode="auto">
            <a:xfrm>
              <a:off x="4512" y="182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3" name="Rectangle 17"/>
            <p:cNvSpPr>
              <a:spLocks noChangeArrowheads="1"/>
            </p:cNvSpPr>
            <p:nvPr/>
          </p:nvSpPr>
          <p:spPr bwMode="auto">
            <a:xfrm>
              <a:off x="720" y="201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4" name="Rectangle 18"/>
            <p:cNvSpPr>
              <a:spLocks noChangeArrowheads="1"/>
            </p:cNvSpPr>
            <p:nvPr/>
          </p:nvSpPr>
          <p:spPr bwMode="auto">
            <a:xfrm>
              <a:off x="576" y="201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5" name="Rectangle 19"/>
            <p:cNvSpPr>
              <a:spLocks noChangeArrowheads="1"/>
            </p:cNvSpPr>
            <p:nvPr/>
          </p:nvSpPr>
          <p:spPr bwMode="auto">
            <a:xfrm>
              <a:off x="1344" y="201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6" name="Rectangle 20"/>
            <p:cNvSpPr>
              <a:spLocks noChangeArrowheads="1"/>
            </p:cNvSpPr>
            <p:nvPr/>
          </p:nvSpPr>
          <p:spPr bwMode="auto">
            <a:xfrm>
              <a:off x="2400" y="201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7" name="Rectangle 21"/>
            <p:cNvSpPr>
              <a:spLocks noChangeArrowheads="1"/>
            </p:cNvSpPr>
            <p:nvPr/>
          </p:nvSpPr>
          <p:spPr bwMode="auto">
            <a:xfrm>
              <a:off x="3456" y="201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8" name="Rectangle 22"/>
            <p:cNvSpPr>
              <a:spLocks noChangeArrowheads="1"/>
            </p:cNvSpPr>
            <p:nvPr/>
          </p:nvSpPr>
          <p:spPr bwMode="auto">
            <a:xfrm>
              <a:off x="4512" y="201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9" name="Rectangle 23"/>
            <p:cNvSpPr>
              <a:spLocks noChangeArrowheads="1"/>
            </p:cNvSpPr>
            <p:nvPr/>
          </p:nvSpPr>
          <p:spPr bwMode="auto">
            <a:xfrm>
              <a:off x="720" y="220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0" name="Rectangle 24"/>
            <p:cNvSpPr>
              <a:spLocks noChangeArrowheads="1"/>
            </p:cNvSpPr>
            <p:nvPr/>
          </p:nvSpPr>
          <p:spPr bwMode="auto">
            <a:xfrm>
              <a:off x="576" y="220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1" name="Rectangle 25"/>
            <p:cNvSpPr>
              <a:spLocks noChangeArrowheads="1"/>
            </p:cNvSpPr>
            <p:nvPr/>
          </p:nvSpPr>
          <p:spPr bwMode="auto">
            <a:xfrm>
              <a:off x="1344" y="220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2" name="Rectangle 26"/>
            <p:cNvSpPr>
              <a:spLocks noChangeArrowheads="1"/>
            </p:cNvSpPr>
            <p:nvPr/>
          </p:nvSpPr>
          <p:spPr bwMode="auto">
            <a:xfrm>
              <a:off x="2400" y="220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3" name="Rectangle 27"/>
            <p:cNvSpPr>
              <a:spLocks noChangeArrowheads="1"/>
            </p:cNvSpPr>
            <p:nvPr/>
          </p:nvSpPr>
          <p:spPr bwMode="auto">
            <a:xfrm>
              <a:off x="3456" y="220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4" name="Rectangle 28"/>
            <p:cNvSpPr>
              <a:spLocks noChangeArrowheads="1"/>
            </p:cNvSpPr>
            <p:nvPr/>
          </p:nvSpPr>
          <p:spPr bwMode="auto">
            <a:xfrm>
              <a:off x="4512" y="220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5" name="Rectangle 29"/>
            <p:cNvSpPr>
              <a:spLocks noChangeArrowheads="1"/>
            </p:cNvSpPr>
            <p:nvPr/>
          </p:nvSpPr>
          <p:spPr bwMode="auto">
            <a:xfrm>
              <a:off x="720" y="240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6" name="Rectangle 30"/>
            <p:cNvSpPr>
              <a:spLocks noChangeArrowheads="1"/>
            </p:cNvSpPr>
            <p:nvPr/>
          </p:nvSpPr>
          <p:spPr bwMode="auto">
            <a:xfrm>
              <a:off x="576" y="240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7" name="Rectangle 31"/>
            <p:cNvSpPr>
              <a:spLocks noChangeArrowheads="1"/>
            </p:cNvSpPr>
            <p:nvPr/>
          </p:nvSpPr>
          <p:spPr bwMode="auto">
            <a:xfrm>
              <a:off x="1344" y="24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8" name="Rectangle 32"/>
            <p:cNvSpPr>
              <a:spLocks noChangeArrowheads="1"/>
            </p:cNvSpPr>
            <p:nvPr/>
          </p:nvSpPr>
          <p:spPr bwMode="auto">
            <a:xfrm>
              <a:off x="2400" y="24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9" name="Rectangle 33"/>
            <p:cNvSpPr>
              <a:spLocks noChangeArrowheads="1"/>
            </p:cNvSpPr>
            <p:nvPr/>
          </p:nvSpPr>
          <p:spPr bwMode="auto">
            <a:xfrm>
              <a:off x="3456" y="24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0" name="Rectangle 34"/>
            <p:cNvSpPr>
              <a:spLocks noChangeArrowheads="1"/>
            </p:cNvSpPr>
            <p:nvPr/>
          </p:nvSpPr>
          <p:spPr bwMode="auto">
            <a:xfrm>
              <a:off x="4512" y="24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1" name="Rectangle 35"/>
            <p:cNvSpPr>
              <a:spLocks noChangeArrowheads="1"/>
            </p:cNvSpPr>
            <p:nvPr/>
          </p:nvSpPr>
          <p:spPr bwMode="auto">
            <a:xfrm>
              <a:off x="720" y="25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2" name="Rectangle 36"/>
            <p:cNvSpPr>
              <a:spLocks noChangeArrowheads="1"/>
            </p:cNvSpPr>
            <p:nvPr/>
          </p:nvSpPr>
          <p:spPr bwMode="auto">
            <a:xfrm>
              <a:off x="576" y="25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3" name="Rectangle 37"/>
            <p:cNvSpPr>
              <a:spLocks noChangeArrowheads="1"/>
            </p:cNvSpPr>
            <p:nvPr/>
          </p:nvSpPr>
          <p:spPr bwMode="auto">
            <a:xfrm>
              <a:off x="1344" y="25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4" name="Rectangle 38"/>
            <p:cNvSpPr>
              <a:spLocks noChangeArrowheads="1"/>
            </p:cNvSpPr>
            <p:nvPr/>
          </p:nvSpPr>
          <p:spPr bwMode="auto">
            <a:xfrm>
              <a:off x="2400" y="25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5" name="Rectangle 39"/>
            <p:cNvSpPr>
              <a:spLocks noChangeArrowheads="1"/>
            </p:cNvSpPr>
            <p:nvPr/>
          </p:nvSpPr>
          <p:spPr bwMode="auto">
            <a:xfrm>
              <a:off x="3456" y="25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6" name="Rectangle 40"/>
            <p:cNvSpPr>
              <a:spLocks noChangeArrowheads="1"/>
            </p:cNvSpPr>
            <p:nvPr/>
          </p:nvSpPr>
          <p:spPr bwMode="auto">
            <a:xfrm>
              <a:off x="4512" y="25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7" name="Rectangle 41"/>
            <p:cNvSpPr>
              <a:spLocks noChangeArrowheads="1"/>
            </p:cNvSpPr>
            <p:nvPr/>
          </p:nvSpPr>
          <p:spPr bwMode="auto">
            <a:xfrm>
              <a:off x="720" y="27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8" name="Rectangle 42"/>
            <p:cNvSpPr>
              <a:spLocks noChangeArrowheads="1"/>
            </p:cNvSpPr>
            <p:nvPr/>
          </p:nvSpPr>
          <p:spPr bwMode="auto">
            <a:xfrm>
              <a:off x="576" y="27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9" name="Rectangle 43"/>
            <p:cNvSpPr>
              <a:spLocks noChangeArrowheads="1"/>
            </p:cNvSpPr>
            <p:nvPr/>
          </p:nvSpPr>
          <p:spPr bwMode="auto">
            <a:xfrm>
              <a:off x="1344" y="27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0" name="Rectangle 44"/>
            <p:cNvSpPr>
              <a:spLocks noChangeArrowheads="1"/>
            </p:cNvSpPr>
            <p:nvPr/>
          </p:nvSpPr>
          <p:spPr bwMode="auto">
            <a:xfrm>
              <a:off x="2400" y="27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1" name="Rectangle 45"/>
            <p:cNvSpPr>
              <a:spLocks noChangeArrowheads="1"/>
            </p:cNvSpPr>
            <p:nvPr/>
          </p:nvSpPr>
          <p:spPr bwMode="auto">
            <a:xfrm>
              <a:off x="3456" y="27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2" name="Rectangle 46"/>
            <p:cNvSpPr>
              <a:spLocks noChangeArrowheads="1"/>
            </p:cNvSpPr>
            <p:nvPr/>
          </p:nvSpPr>
          <p:spPr bwMode="auto">
            <a:xfrm>
              <a:off x="4512" y="27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3" name="Rectangle 47"/>
            <p:cNvSpPr>
              <a:spLocks noChangeArrowheads="1"/>
            </p:cNvSpPr>
            <p:nvPr/>
          </p:nvSpPr>
          <p:spPr bwMode="auto">
            <a:xfrm>
              <a:off x="720" y="29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4" name="Rectangle 48"/>
            <p:cNvSpPr>
              <a:spLocks noChangeArrowheads="1"/>
            </p:cNvSpPr>
            <p:nvPr/>
          </p:nvSpPr>
          <p:spPr bwMode="auto">
            <a:xfrm>
              <a:off x="576" y="29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5" name="Rectangle 49"/>
            <p:cNvSpPr>
              <a:spLocks noChangeArrowheads="1"/>
            </p:cNvSpPr>
            <p:nvPr/>
          </p:nvSpPr>
          <p:spPr bwMode="auto">
            <a:xfrm>
              <a:off x="1344" y="29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6" name="Rectangle 50"/>
            <p:cNvSpPr>
              <a:spLocks noChangeArrowheads="1"/>
            </p:cNvSpPr>
            <p:nvPr/>
          </p:nvSpPr>
          <p:spPr bwMode="auto">
            <a:xfrm>
              <a:off x="2400" y="29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7" name="Rectangle 51"/>
            <p:cNvSpPr>
              <a:spLocks noChangeArrowheads="1"/>
            </p:cNvSpPr>
            <p:nvPr/>
          </p:nvSpPr>
          <p:spPr bwMode="auto">
            <a:xfrm>
              <a:off x="3456" y="29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8" name="Rectangle 52"/>
            <p:cNvSpPr>
              <a:spLocks noChangeArrowheads="1"/>
            </p:cNvSpPr>
            <p:nvPr/>
          </p:nvSpPr>
          <p:spPr bwMode="auto">
            <a:xfrm>
              <a:off x="4512" y="29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9" name="Rectangle 53"/>
            <p:cNvSpPr>
              <a:spLocks noChangeArrowheads="1"/>
            </p:cNvSpPr>
            <p:nvPr/>
          </p:nvSpPr>
          <p:spPr bwMode="auto">
            <a:xfrm>
              <a:off x="720" y="360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0" name="Rectangle 54"/>
            <p:cNvSpPr>
              <a:spLocks noChangeArrowheads="1"/>
            </p:cNvSpPr>
            <p:nvPr/>
          </p:nvSpPr>
          <p:spPr bwMode="auto">
            <a:xfrm>
              <a:off x="576" y="360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1" name="Rectangle 55"/>
            <p:cNvSpPr>
              <a:spLocks noChangeArrowheads="1"/>
            </p:cNvSpPr>
            <p:nvPr/>
          </p:nvSpPr>
          <p:spPr bwMode="auto">
            <a:xfrm>
              <a:off x="1344" y="36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2" name="Rectangle 56"/>
            <p:cNvSpPr>
              <a:spLocks noChangeArrowheads="1"/>
            </p:cNvSpPr>
            <p:nvPr/>
          </p:nvSpPr>
          <p:spPr bwMode="auto">
            <a:xfrm>
              <a:off x="2400" y="36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3" name="Rectangle 57"/>
            <p:cNvSpPr>
              <a:spLocks noChangeArrowheads="1"/>
            </p:cNvSpPr>
            <p:nvPr/>
          </p:nvSpPr>
          <p:spPr bwMode="auto">
            <a:xfrm>
              <a:off x="3456" y="36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4" name="Rectangle 58"/>
            <p:cNvSpPr>
              <a:spLocks noChangeArrowheads="1"/>
            </p:cNvSpPr>
            <p:nvPr/>
          </p:nvSpPr>
          <p:spPr bwMode="auto">
            <a:xfrm>
              <a:off x="4512" y="36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5" name="Rectangle 59"/>
            <p:cNvSpPr>
              <a:spLocks noChangeArrowheads="1"/>
            </p:cNvSpPr>
            <p:nvPr/>
          </p:nvSpPr>
          <p:spPr bwMode="auto">
            <a:xfrm>
              <a:off x="720" y="37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6" name="Rectangle 60"/>
            <p:cNvSpPr>
              <a:spLocks noChangeArrowheads="1"/>
            </p:cNvSpPr>
            <p:nvPr/>
          </p:nvSpPr>
          <p:spPr bwMode="auto">
            <a:xfrm>
              <a:off x="576" y="37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7" name="Rectangle 61"/>
            <p:cNvSpPr>
              <a:spLocks noChangeArrowheads="1"/>
            </p:cNvSpPr>
            <p:nvPr/>
          </p:nvSpPr>
          <p:spPr bwMode="auto">
            <a:xfrm>
              <a:off x="1344" y="37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8" name="Rectangle 62"/>
            <p:cNvSpPr>
              <a:spLocks noChangeArrowheads="1"/>
            </p:cNvSpPr>
            <p:nvPr/>
          </p:nvSpPr>
          <p:spPr bwMode="auto">
            <a:xfrm>
              <a:off x="2400" y="37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9" name="Rectangle 63"/>
            <p:cNvSpPr>
              <a:spLocks noChangeArrowheads="1"/>
            </p:cNvSpPr>
            <p:nvPr/>
          </p:nvSpPr>
          <p:spPr bwMode="auto">
            <a:xfrm>
              <a:off x="3456" y="37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60" name="Rectangle 64"/>
            <p:cNvSpPr>
              <a:spLocks noChangeArrowheads="1"/>
            </p:cNvSpPr>
            <p:nvPr/>
          </p:nvSpPr>
          <p:spPr bwMode="auto">
            <a:xfrm>
              <a:off x="4512" y="37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61" name="Text Box 65"/>
            <p:cNvSpPr txBox="1">
              <a:spLocks noChangeArrowheads="1"/>
            </p:cNvSpPr>
            <p:nvPr/>
          </p:nvSpPr>
          <p:spPr bwMode="auto">
            <a:xfrm>
              <a:off x="2390" y="324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336" y="1120"/>
              <a:ext cx="5115" cy="566"/>
              <a:chOff x="336" y="880"/>
              <a:chExt cx="5115" cy="566"/>
            </a:xfrm>
          </p:grpSpPr>
          <p:sp>
            <p:nvSpPr>
              <p:cNvPr id="2896963" name="Text Box 67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 dirty="0">
                    <a:solidFill>
                      <a:srgbClr val="FF0000"/>
                    </a:solidFill>
                    <a:latin typeface="Times" pitchFamily="-65" charset="0"/>
                  </a:rPr>
                  <a:t>Valid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64" name="Text Box 68"/>
              <p:cNvSpPr txBox="1">
                <a:spLocks noChangeArrowheads="1"/>
              </p:cNvSpPr>
              <p:nvPr/>
            </p:nvSpPr>
            <p:spPr bwMode="auto">
              <a:xfrm>
                <a:off x="816" y="1119"/>
                <a:ext cx="51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Tag</a:t>
                </a:r>
                <a:endParaRPr lang="en-US" sz="2800" b="1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65" name="Text Box 69"/>
              <p:cNvSpPr txBox="1">
                <a:spLocks noChangeArrowheads="1"/>
              </p:cNvSpPr>
              <p:nvPr/>
            </p:nvSpPr>
            <p:spPr bwMode="auto">
              <a:xfrm>
                <a:off x="1536" y="1091"/>
                <a:ext cx="79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0xc-f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66" name="Text Box 70"/>
              <p:cNvSpPr txBox="1">
                <a:spLocks noChangeArrowheads="1"/>
              </p:cNvSpPr>
              <p:nvPr/>
            </p:nvSpPr>
            <p:spPr bwMode="auto">
              <a:xfrm>
                <a:off x="2592" y="1075"/>
                <a:ext cx="79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0x8-b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67" name="Text Box 71"/>
              <p:cNvSpPr txBox="1">
                <a:spLocks noChangeArrowheads="1"/>
              </p:cNvSpPr>
              <p:nvPr/>
            </p:nvSpPr>
            <p:spPr bwMode="auto">
              <a:xfrm>
                <a:off x="3648" y="1075"/>
                <a:ext cx="79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0x4-7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68" name="Text Box 72"/>
              <p:cNvSpPr txBox="1">
                <a:spLocks noChangeArrowheads="1"/>
              </p:cNvSpPr>
              <p:nvPr/>
            </p:nvSpPr>
            <p:spPr bwMode="auto">
              <a:xfrm>
                <a:off x="4656" y="1075"/>
                <a:ext cx="79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0x0-3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0" y="1575"/>
              <a:ext cx="654" cy="2484"/>
              <a:chOff x="0" y="1335"/>
              <a:chExt cx="654" cy="2484"/>
            </a:xfrm>
          </p:grpSpPr>
          <p:sp>
            <p:nvSpPr>
              <p:cNvPr id="2896970" name="Text Box 74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1" name="Text Box 75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2" name="Text Box 76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3" name="Text Box 77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4" name="Text Box 78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5" name="Text Box 79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6" name="Text Box 80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7" name="Text Box 81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8" name="Text Box 82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9" name="Text Box 83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80" name="Text Box 84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896981" name="Text Box 85"/>
          <p:cNvSpPr txBox="1">
            <a:spLocks noChangeArrowheads="1"/>
          </p:cNvSpPr>
          <p:nvPr/>
        </p:nvSpPr>
        <p:spPr bwMode="auto">
          <a:xfrm>
            <a:off x="-23019" y="1970892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</a:t>
            </a:r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874713" y="2350737"/>
            <a:ext cx="338137" cy="3863975"/>
            <a:chOff x="551" y="1589"/>
            <a:chExt cx="213" cy="2434"/>
          </a:xfrm>
        </p:grpSpPr>
        <p:sp>
          <p:nvSpPr>
            <p:cNvPr id="2896983" name="Text Box 87"/>
            <p:cNvSpPr txBox="1">
              <a:spLocks noChangeArrowheads="1"/>
            </p:cNvSpPr>
            <p:nvPr/>
          </p:nvSpPr>
          <p:spPr bwMode="auto">
            <a:xfrm>
              <a:off x="551" y="15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  <p:sp>
          <p:nvSpPr>
            <p:cNvPr id="2896984" name="Text Box 88"/>
            <p:cNvSpPr txBox="1">
              <a:spLocks noChangeArrowheads="1"/>
            </p:cNvSpPr>
            <p:nvPr/>
          </p:nvSpPr>
          <p:spPr bwMode="auto">
            <a:xfrm>
              <a:off x="551" y="17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5" name="Text Box 89"/>
            <p:cNvSpPr txBox="1">
              <a:spLocks noChangeArrowheads="1"/>
            </p:cNvSpPr>
            <p:nvPr/>
          </p:nvSpPr>
          <p:spPr bwMode="auto">
            <a:xfrm>
              <a:off x="551" y="19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6" name="Text Box 90"/>
            <p:cNvSpPr txBox="1">
              <a:spLocks noChangeArrowheads="1"/>
            </p:cNvSpPr>
            <p:nvPr/>
          </p:nvSpPr>
          <p:spPr bwMode="auto">
            <a:xfrm>
              <a:off x="551" y="21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7" name="Text Box 91"/>
            <p:cNvSpPr txBox="1">
              <a:spLocks noChangeArrowheads="1"/>
            </p:cNvSpPr>
            <p:nvPr/>
          </p:nvSpPr>
          <p:spPr bwMode="auto">
            <a:xfrm>
              <a:off x="559" y="23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8" name="Text Box 92"/>
            <p:cNvSpPr txBox="1">
              <a:spLocks noChangeArrowheads="1"/>
            </p:cNvSpPr>
            <p:nvPr/>
          </p:nvSpPr>
          <p:spPr bwMode="auto">
            <a:xfrm>
              <a:off x="559" y="256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9" name="Text Box 93"/>
            <p:cNvSpPr txBox="1">
              <a:spLocks noChangeArrowheads="1"/>
            </p:cNvSpPr>
            <p:nvPr/>
          </p:nvSpPr>
          <p:spPr bwMode="auto">
            <a:xfrm>
              <a:off x="559" y="27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90" name="Text Box 94"/>
            <p:cNvSpPr txBox="1">
              <a:spLocks noChangeArrowheads="1"/>
            </p:cNvSpPr>
            <p:nvPr/>
          </p:nvSpPr>
          <p:spPr bwMode="auto">
            <a:xfrm>
              <a:off x="559" y="29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91" name="Text Box 95"/>
            <p:cNvSpPr txBox="1">
              <a:spLocks noChangeArrowheads="1"/>
            </p:cNvSpPr>
            <p:nvPr/>
          </p:nvSpPr>
          <p:spPr bwMode="auto">
            <a:xfrm>
              <a:off x="559" y="35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92" name="Text Box 96"/>
            <p:cNvSpPr txBox="1">
              <a:spLocks noChangeArrowheads="1"/>
            </p:cNvSpPr>
            <p:nvPr/>
          </p:nvSpPr>
          <p:spPr bwMode="auto">
            <a:xfrm>
              <a:off x="559" y="37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68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15900"/>
            <a:ext cx="6299200" cy="474663"/>
          </a:xfrm>
        </p:spPr>
        <p:txBody>
          <a:bodyPr/>
          <a:lstStyle/>
          <a:p>
            <a:r>
              <a:rPr lang="en-US" dirty="0"/>
              <a:t>1. Read 0x00000014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898948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49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0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1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2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3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4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5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6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7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8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9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0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1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2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3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4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5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6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7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8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9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0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1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2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3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4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5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6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7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8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9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0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1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2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3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4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5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6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7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8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9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0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1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2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3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4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5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6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7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8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9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0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1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2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3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4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5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6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7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8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899010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899011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899017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18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3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</a:p>
            </p:txBody>
          </p:sp>
          <p:sp>
            <p:nvSpPr>
              <p:cNvPr id="2899019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0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1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2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3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4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5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6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7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899028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628650" y="85725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dirty="0">
                <a:latin typeface="Courier"/>
              </a:rPr>
              <a:t>000000000000000000 </a:t>
            </a:r>
            <a:r>
              <a:rPr lang="en-US" sz="2800" dirty="0" smtClean="0">
                <a:latin typeface="Courier"/>
              </a:rPr>
              <a:t>     0000000001    </a:t>
            </a:r>
            <a:r>
              <a:rPr lang="en-US" sz="2800" dirty="0">
                <a:latin typeface="Courier"/>
              </a:rPr>
              <a:t>0100</a:t>
            </a:r>
            <a:endParaRPr lang="en-US" dirty="0"/>
          </a:p>
        </p:txBody>
      </p:sp>
      <p:sp>
        <p:nvSpPr>
          <p:cNvPr id="2899029" name="Text Box 85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899030" name="Text Box 86"/>
          <p:cNvSpPr txBox="1">
            <a:spLocks noChangeArrowheads="1"/>
          </p:cNvSpPr>
          <p:nvPr/>
        </p:nvSpPr>
        <p:spPr bwMode="auto">
          <a:xfrm>
            <a:off x="2286000" y="1182687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899031" name="Text Box 87"/>
          <p:cNvSpPr txBox="1">
            <a:spLocks noChangeArrowheads="1"/>
          </p:cNvSpPr>
          <p:nvPr/>
        </p:nvSpPr>
        <p:spPr bwMode="auto">
          <a:xfrm>
            <a:off x="5219700" y="1202232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899032" name="Text Box 88"/>
          <p:cNvSpPr txBox="1">
            <a:spLocks noChangeArrowheads="1"/>
          </p:cNvSpPr>
          <p:nvPr/>
        </p:nvSpPr>
        <p:spPr bwMode="auto">
          <a:xfrm>
            <a:off x="7283862" y="1233013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Offset</a:t>
            </a: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874713" y="2154238"/>
            <a:ext cx="338137" cy="3863975"/>
            <a:chOff x="551" y="1589"/>
            <a:chExt cx="213" cy="2434"/>
          </a:xfrm>
        </p:grpSpPr>
        <p:sp>
          <p:nvSpPr>
            <p:cNvPr id="2899034" name="Text Box 90"/>
            <p:cNvSpPr txBox="1">
              <a:spLocks noChangeArrowheads="1"/>
            </p:cNvSpPr>
            <p:nvPr/>
          </p:nvSpPr>
          <p:spPr bwMode="auto">
            <a:xfrm>
              <a:off x="551" y="15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35" name="Text Box 91"/>
            <p:cNvSpPr txBox="1">
              <a:spLocks noChangeArrowheads="1"/>
            </p:cNvSpPr>
            <p:nvPr/>
          </p:nvSpPr>
          <p:spPr bwMode="auto">
            <a:xfrm>
              <a:off x="551" y="17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36" name="Text Box 92"/>
            <p:cNvSpPr txBox="1">
              <a:spLocks noChangeArrowheads="1"/>
            </p:cNvSpPr>
            <p:nvPr/>
          </p:nvSpPr>
          <p:spPr bwMode="auto">
            <a:xfrm>
              <a:off x="551" y="19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37" name="Text Box 93"/>
            <p:cNvSpPr txBox="1">
              <a:spLocks noChangeArrowheads="1"/>
            </p:cNvSpPr>
            <p:nvPr/>
          </p:nvSpPr>
          <p:spPr bwMode="auto">
            <a:xfrm>
              <a:off x="551" y="21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38" name="Text Box 94"/>
            <p:cNvSpPr txBox="1">
              <a:spLocks noChangeArrowheads="1"/>
            </p:cNvSpPr>
            <p:nvPr/>
          </p:nvSpPr>
          <p:spPr bwMode="auto">
            <a:xfrm>
              <a:off x="559" y="23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39" name="Text Box 95"/>
            <p:cNvSpPr txBox="1">
              <a:spLocks noChangeArrowheads="1"/>
            </p:cNvSpPr>
            <p:nvPr/>
          </p:nvSpPr>
          <p:spPr bwMode="auto">
            <a:xfrm>
              <a:off x="559" y="256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40" name="Text Box 96"/>
            <p:cNvSpPr txBox="1">
              <a:spLocks noChangeArrowheads="1"/>
            </p:cNvSpPr>
            <p:nvPr/>
          </p:nvSpPr>
          <p:spPr bwMode="auto">
            <a:xfrm>
              <a:off x="559" y="27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41" name="Text Box 97"/>
            <p:cNvSpPr txBox="1">
              <a:spLocks noChangeArrowheads="1"/>
            </p:cNvSpPr>
            <p:nvPr/>
          </p:nvSpPr>
          <p:spPr bwMode="auto">
            <a:xfrm>
              <a:off x="559" y="29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42" name="Text Box 98"/>
            <p:cNvSpPr txBox="1">
              <a:spLocks noChangeArrowheads="1"/>
            </p:cNvSpPr>
            <p:nvPr/>
          </p:nvSpPr>
          <p:spPr bwMode="auto">
            <a:xfrm>
              <a:off x="559" y="35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43" name="Text Box 99"/>
            <p:cNvSpPr txBox="1">
              <a:spLocks noChangeArrowheads="1"/>
            </p:cNvSpPr>
            <p:nvPr/>
          </p:nvSpPr>
          <p:spPr bwMode="auto">
            <a:xfrm>
              <a:off x="559" y="37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100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1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2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3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15900"/>
            <a:ext cx="8509000" cy="474663"/>
          </a:xfrm>
        </p:spPr>
        <p:txBody>
          <a:bodyPr/>
          <a:lstStyle/>
          <a:p>
            <a:r>
              <a:rPr lang="en-US" dirty="0"/>
              <a:t>So we read block 1 (0000000001)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462881"/>
            <a:ext cx="8839200" cy="4665663"/>
            <a:chOff x="0" y="880"/>
            <a:chExt cx="5568" cy="2939"/>
          </a:xfrm>
        </p:grpSpPr>
        <p:sp>
          <p:nvSpPr>
            <p:cNvPr id="2900996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0997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0998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0999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0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1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2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3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4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5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6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7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8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9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0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1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2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3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4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5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6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7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8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9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0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1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2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3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4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5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6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7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8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9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0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1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2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3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4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5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6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7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8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9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0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1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2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3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4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5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6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7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8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9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50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51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52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53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54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55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56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42"/>
              <a:chOff x="336" y="880"/>
              <a:chExt cx="969" cy="542"/>
            </a:xfrm>
          </p:grpSpPr>
          <p:sp>
            <p:nvSpPr>
              <p:cNvPr id="2901058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01059" name="Text Box 67"/>
              <p:cNvSpPr txBox="1">
                <a:spLocks noChangeArrowheads="1"/>
              </p:cNvSpPr>
              <p:nvPr/>
            </p:nvSpPr>
            <p:spPr bwMode="auto">
              <a:xfrm>
                <a:off x="816" y="1095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01065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66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67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68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69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0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1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2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3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4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5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01076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628650" y="85725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dirty="0">
                <a:latin typeface="Courier"/>
              </a:rPr>
              <a:t>000000000000000000 </a:t>
            </a:r>
            <a:r>
              <a:rPr lang="en-US" sz="2800" dirty="0" smtClean="0">
                <a:latin typeface="Courier"/>
              </a:rPr>
              <a:t>     </a:t>
            </a:r>
            <a:r>
              <a:rPr lang="en-US" sz="2800" u="sng" dirty="0" smtClean="0">
                <a:solidFill>
                  <a:srgbClr val="FF0000"/>
                </a:solidFill>
                <a:latin typeface="Courier"/>
              </a:rPr>
              <a:t>0000000001</a:t>
            </a:r>
            <a:r>
              <a:rPr lang="en-US" sz="2800" dirty="0" smtClean="0">
                <a:latin typeface="Courier"/>
              </a:rPr>
              <a:t>   0100</a:t>
            </a:r>
            <a:endParaRPr lang="en-US" dirty="0"/>
          </a:p>
        </p:txBody>
      </p:sp>
      <p:sp>
        <p:nvSpPr>
          <p:cNvPr id="2901077" name="Text Box 85"/>
          <p:cNvSpPr txBox="1">
            <a:spLocks noChangeArrowheads="1"/>
          </p:cNvSpPr>
          <p:nvPr/>
        </p:nvSpPr>
        <p:spPr bwMode="auto">
          <a:xfrm>
            <a:off x="0" y="1754104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01078" name="Text Box 86"/>
          <p:cNvSpPr txBox="1">
            <a:spLocks noChangeArrowheads="1"/>
          </p:cNvSpPr>
          <p:nvPr/>
        </p:nvSpPr>
        <p:spPr bwMode="auto">
          <a:xfrm>
            <a:off x="2275835" y="1242806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01079" name="Text Box 87"/>
          <p:cNvSpPr txBox="1">
            <a:spLocks noChangeArrowheads="1"/>
          </p:cNvSpPr>
          <p:nvPr/>
        </p:nvSpPr>
        <p:spPr bwMode="auto">
          <a:xfrm>
            <a:off x="5238338" y="1242805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01080" name="Text Box 88"/>
          <p:cNvSpPr txBox="1">
            <a:spLocks noChangeArrowheads="1"/>
          </p:cNvSpPr>
          <p:nvPr/>
        </p:nvSpPr>
        <p:spPr bwMode="auto">
          <a:xfrm>
            <a:off x="7289800" y="1242166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Offset</a:t>
            </a:r>
          </a:p>
        </p:txBody>
      </p:sp>
      <p:cxnSp>
        <p:nvCxnSpPr>
          <p:cNvPr id="2901081" name="AutoShape 89"/>
          <p:cNvCxnSpPr>
            <a:cxnSpLocks noChangeShapeType="1"/>
          </p:cNvCxnSpPr>
          <p:nvPr/>
        </p:nvCxnSpPr>
        <p:spPr bwMode="auto">
          <a:xfrm rot="10800000" flipV="1">
            <a:off x="304800" y="1435100"/>
            <a:ext cx="4838700" cy="1249363"/>
          </a:xfrm>
          <a:prstGeom prst="curvedConnector3">
            <a:avLst>
              <a:gd name="adj1" fmla="val 104852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874713" y="2222464"/>
            <a:ext cx="338137" cy="3863975"/>
            <a:chOff x="551" y="1589"/>
            <a:chExt cx="213" cy="2434"/>
          </a:xfrm>
        </p:grpSpPr>
        <p:sp>
          <p:nvSpPr>
            <p:cNvPr id="2901083" name="Text Box 91"/>
            <p:cNvSpPr txBox="1">
              <a:spLocks noChangeArrowheads="1"/>
            </p:cNvSpPr>
            <p:nvPr/>
          </p:nvSpPr>
          <p:spPr bwMode="auto">
            <a:xfrm>
              <a:off x="551" y="15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4" name="Text Box 92"/>
            <p:cNvSpPr txBox="1">
              <a:spLocks noChangeArrowheads="1"/>
            </p:cNvSpPr>
            <p:nvPr/>
          </p:nvSpPr>
          <p:spPr bwMode="auto">
            <a:xfrm>
              <a:off x="551" y="17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5" name="Text Box 93"/>
            <p:cNvSpPr txBox="1">
              <a:spLocks noChangeArrowheads="1"/>
            </p:cNvSpPr>
            <p:nvPr/>
          </p:nvSpPr>
          <p:spPr bwMode="auto">
            <a:xfrm>
              <a:off x="551" y="19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6" name="Text Box 94"/>
            <p:cNvSpPr txBox="1">
              <a:spLocks noChangeArrowheads="1"/>
            </p:cNvSpPr>
            <p:nvPr/>
          </p:nvSpPr>
          <p:spPr bwMode="auto">
            <a:xfrm>
              <a:off x="551" y="21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7" name="Text Box 95"/>
            <p:cNvSpPr txBox="1">
              <a:spLocks noChangeArrowheads="1"/>
            </p:cNvSpPr>
            <p:nvPr/>
          </p:nvSpPr>
          <p:spPr bwMode="auto">
            <a:xfrm>
              <a:off x="559" y="23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8" name="Text Box 96"/>
            <p:cNvSpPr txBox="1">
              <a:spLocks noChangeArrowheads="1"/>
            </p:cNvSpPr>
            <p:nvPr/>
          </p:nvSpPr>
          <p:spPr bwMode="auto">
            <a:xfrm>
              <a:off x="559" y="256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9" name="Text Box 97"/>
            <p:cNvSpPr txBox="1">
              <a:spLocks noChangeArrowheads="1"/>
            </p:cNvSpPr>
            <p:nvPr/>
          </p:nvSpPr>
          <p:spPr bwMode="auto">
            <a:xfrm>
              <a:off x="559" y="27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90" name="Text Box 98"/>
            <p:cNvSpPr txBox="1">
              <a:spLocks noChangeArrowheads="1"/>
            </p:cNvSpPr>
            <p:nvPr/>
          </p:nvSpPr>
          <p:spPr bwMode="auto">
            <a:xfrm>
              <a:off x="559" y="29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91" name="Text Box 99"/>
            <p:cNvSpPr txBox="1">
              <a:spLocks noChangeArrowheads="1"/>
            </p:cNvSpPr>
            <p:nvPr/>
          </p:nvSpPr>
          <p:spPr bwMode="auto">
            <a:xfrm>
              <a:off x="559" y="35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92" name="Text Box 100"/>
            <p:cNvSpPr txBox="1">
              <a:spLocks noChangeArrowheads="1"/>
            </p:cNvSpPr>
            <p:nvPr/>
          </p:nvSpPr>
          <p:spPr bwMode="auto">
            <a:xfrm>
              <a:off x="559" y="37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101" name="Text Box 69"/>
          <p:cNvSpPr txBox="1">
            <a:spLocks noChangeArrowheads="1"/>
          </p:cNvSpPr>
          <p:nvPr/>
        </p:nvSpPr>
        <p:spPr bwMode="auto">
          <a:xfrm>
            <a:off x="2438400" y="1798172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2" name="Text Box 70"/>
          <p:cNvSpPr txBox="1">
            <a:spLocks noChangeArrowheads="1"/>
          </p:cNvSpPr>
          <p:nvPr/>
        </p:nvSpPr>
        <p:spPr bwMode="auto">
          <a:xfrm>
            <a:off x="4114800" y="1798172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3" name="Text Box 71"/>
          <p:cNvSpPr txBox="1">
            <a:spLocks noChangeArrowheads="1"/>
          </p:cNvSpPr>
          <p:nvPr/>
        </p:nvSpPr>
        <p:spPr bwMode="auto">
          <a:xfrm>
            <a:off x="5791199" y="1798172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4" name="Text Box 72"/>
          <p:cNvSpPr txBox="1">
            <a:spLocks noChangeArrowheads="1"/>
          </p:cNvSpPr>
          <p:nvPr/>
        </p:nvSpPr>
        <p:spPr bwMode="auto">
          <a:xfrm>
            <a:off x="7369970" y="1798172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41300"/>
            <a:ext cx="7061200" cy="474663"/>
          </a:xfrm>
        </p:spPr>
        <p:txBody>
          <a:bodyPr/>
          <a:lstStyle/>
          <a:p>
            <a:r>
              <a:rPr lang="en-US" dirty="0"/>
              <a:t>No valid data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03044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45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46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47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48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49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0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1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2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3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4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5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6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7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8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9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0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1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2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3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4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5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6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7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8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9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0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1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2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3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4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5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6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7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8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9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0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1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2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3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4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5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6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7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8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9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0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1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2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3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4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5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6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7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8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9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100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101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102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103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104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03106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03107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03113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4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5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6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7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8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9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20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21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22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23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03124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628650" y="85725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dirty="0">
                <a:latin typeface="Courier"/>
              </a:rPr>
              <a:t>000000000000000000 </a:t>
            </a:r>
            <a:r>
              <a:rPr lang="en-US" sz="2800" dirty="0" smtClean="0">
                <a:latin typeface="Courier"/>
              </a:rPr>
              <a:t>     </a:t>
            </a:r>
            <a:r>
              <a:rPr lang="en-US" sz="2800" u="sng" dirty="0" smtClean="0">
                <a:solidFill>
                  <a:srgbClr val="FF0000"/>
                </a:solidFill>
                <a:latin typeface="Courier"/>
              </a:rPr>
              <a:t>0000000001</a:t>
            </a:r>
            <a:r>
              <a:rPr lang="en-US" sz="2800" dirty="0" smtClean="0">
                <a:latin typeface="Courier"/>
              </a:rPr>
              <a:t>    0100</a:t>
            </a:r>
            <a:endParaRPr lang="en-US" dirty="0"/>
          </a:p>
        </p:txBody>
      </p:sp>
      <p:sp>
        <p:nvSpPr>
          <p:cNvPr id="2903125" name="Oval 85"/>
          <p:cNvSpPr>
            <a:spLocks noChangeArrowheads="1"/>
          </p:cNvSpPr>
          <p:nvPr/>
        </p:nvSpPr>
        <p:spPr bwMode="auto">
          <a:xfrm>
            <a:off x="666750" y="2400300"/>
            <a:ext cx="7239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3126" name="Text Box 86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03127" name="Text Box 87"/>
          <p:cNvSpPr txBox="1">
            <a:spLocks noChangeArrowheads="1"/>
          </p:cNvSpPr>
          <p:nvPr/>
        </p:nvSpPr>
        <p:spPr bwMode="auto">
          <a:xfrm>
            <a:off x="2246310" y="1182686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03128" name="Text Box 88"/>
          <p:cNvSpPr txBox="1">
            <a:spLocks noChangeArrowheads="1"/>
          </p:cNvSpPr>
          <p:nvPr/>
        </p:nvSpPr>
        <p:spPr bwMode="auto">
          <a:xfrm>
            <a:off x="5219700" y="1182687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03129" name="Text Box 89"/>
          <p:cNvSpPr txBox="1">
            <a:spLocks noChangeArrowheads="1"/>
          </p:cNvSpPr>
          <p:nvPr/>
        </p:nvSpPr>
        <p:spPr bwMode="auto">
          <a:xfrm>
            <a:off x="7289799" y="1182687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Offset</a:t>
            </a:r>
          </a:p>
        </p:txBody>
      </p:sp>
      <p:cxnSp>
        <p:nvCxnSpPr>
          <p:cNvPr id="2903130" name="AutoShape 90"/>
          <p:cNvCxnSpPr>
            <a:cxnSpLocks noChangeShapeType="1"/>
          </p:cNvCxnSpPr>
          <p:nvPr/>
        </p:nvCxnSpPr>
        <p:spPr bwMode="auto">
          <a:xfrm rot="10800000" flipV="1">
            <a:off x="304800" y="1435100"/>
            <a:ext cx="4838700" cy="1249363"/>
          </a:xfrm>
          <a:prstGeom prst="curvedConnector3">
            <a:avLst>
              <a:gd name="adj1" fmla="val 104852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874713" y="2141538"/>
            <a:ext cx="338137" cy="3863975"/>
            <a:chOff x="551" y="1589"/>
            <a:chExt cx="213" cy="2434"/>
          </a:xfrm>
        </p:grpSpPr>
        <p:sp>
          <p:nvSpPr>
            <p:cNvPr id="2903132" name="Text Box 92"/>
            <p:cNvSpPr txBox="1">
              <a:spLocks noChangeArrowheads="1"/>
            </p:cNvSpPr>
            <p:nvPr/>
          </p:nvSpPr>
          <p:spPr bwMode="auto">
            <a:xfrm>
              <a:off x="551" y="15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3" name="Text Box 93"/>
            <p:cNvSpPr txBox="1">
              <a:spLocks noChangeArrowheads="1"/>
            </p:cNvSpPr>
            <p:nvPr/>
          </p:nvSpPr>
          <p:spPr bwMode="auto">
            <a:xfrm>
              <a:off x="551" y="17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4" name="Text Box 94"/>
            <p:cNvSpPr txBox="1">
              <a:spLocks noChangeArrowheads="1"/>
            </p:cNvSpPr>
            <p:nvPr/>
          </p:nvSpPr>
          <p:spPr bwMode="auto">
            <a:xfrm>
              <a:off x="551" y="19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5" name="Text Box 95"/>
            <p:cNvSpPr txBox="1">
              <a:spLocks noChangeArrowheads="1"/>
            </p:cNvSpPr>
            <p:nvPr/>
          </p:nvSpPr>
          <p:spPr bwMode="auto">
            <a:xfrm>
              <a:off x="551" y="21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6" name="Text Box 96"/>
            <p:cNvSpPr txBox="1">
              <a:spLocks noChangeArrowheads="1"/>
            </p:cNvSpPr>
            <p:nvPr/>
          </p:nvSpPr>
          <p:spPr bwMode="auto">
            <a:xfrm>
              <a:off x="559" y="23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7" name="Text Box 97"/>
            <p:cNvSpPr txBox="1">
              <a:spLocks noChangeArrowheads="1"/>
            </p:cNvSpPr>
            <p:nvPr/>
          </p:nvSpPr>
          <p:spPr bwMode="auto">
            <a:xfrm>
              <a:off x="559" y="256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8" name="Text Box 98"/>
            <p:cNvSpPr txBox="1">
              <a:spLocks noChangeArrowheads="1"/>
            </p:cNvSpPr>
            <p:nvPr/>
          </p:nvSpPr>
          <p:spPr bwMode="auto">
            <a:xfrm>
              <a:off x="559" y="27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9" name="Text Box 99"/>
            <p:cNvSpPr txBox="1">
              <a:spLocks noChangeArrowheads="1"/>
            </p:cNvSpPr>
            <p:nvPr/>
          </p:nvSpPr>
          <p:spPr bwMode="auto">
            <a:xfrm>
              <a:off x="559" y="29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40" name="Text Box 100"/>
            <p:cNvSpPr txBox="1">
              <a:spLocks noChangeArrowheads="1"/>
            </p:cNvSpPr>
            <p:nvPr/>
          </p:nvSpPr>
          <p:spPr bwMode="auto">
            <a:xfrm>
              <a:off x="559" y="35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41" name="Text Box 101"/>
            <p:cNvSpPr txBox="1">
              <a:spLocks noChangeArrowheads="1"/>
            </p:cNvSpPr>
            <p:nvPr/>
          </p:nvSpPr>
          <p:spPr bwMode="auto">
            <a:xfrm>
              <a:off x="559" y="37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102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3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4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5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120063" cy="434975"/>
          </a:xfrm>
        </p:spPr>
        <p:txBody>
          <a:bodyPr/>
          <a:lstStyle/>
          <a:p>
            <a:r>
              <a:rPr lang="en-US" sz="3200" dirty="0"/>
              <a:t>So load that data into cache, setting tag, valid</a:t>
            </a:r>
            <a:endParaRPr lang="en-US" sz="44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05092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093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094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095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096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097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098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099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0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1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2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3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4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5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6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7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8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9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0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1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2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3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4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5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6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7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8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9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0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1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2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3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4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5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6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7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8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9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0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1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2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3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4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5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6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7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8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9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0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1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2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3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4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5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6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7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8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9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50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51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52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05154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05155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05161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2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3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4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5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6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7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8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9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70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71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05172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2905173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2905174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d</a:t>
            </a:r>
            <a:endParaRPr lang="en-US" sz="2400" b="1" dirty="0"/>
          </a:p>
        </p:txBody>
      </p:sp>
      <p:sp>
        <p:nvSpPr>
          <p:cNvPr id="2905175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/>
              <a:t>c</a:t>
            </a:r>
            <a:endParaRPr lang="en-US" sz="2400" b="1" dirty="0"/>
          </a:p>
        </p:txBody>
      </p:sp>
      <p:sp>
        <p:nvSpPr>
          <p:cNvPr id="2905176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/>
              <a:t>b</a:t>
            </a:r>
            <a:endParaRPr lang="en-US" sz="2400" b="1" dirty="0"/>
          </a:p>
        </p:txBody>
      </p:sp>
      <p:sp>
        <p:nvSpPr>
          <p:cNvPr id="2905177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905178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628650" y="85725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u="sng" dirty="0">
                <a:solidFill>
                  <a:srgbClr val="FF0000"/>
                </a:solidFill>
                <a:latin typeface="Courier"/>
              </a:rPr>
              <a:t>000000000000000000</a:t>
            </a:r>
            <a:r>
              <a:rPr lang="en-US" sz="2800" dirty="0">
                <a:latin typeface="Courier"/>
              </a:rPr>
              <a:t> </a:t>
            </a:r>
            <a:r>
              <a:rPr lang="en-US" sz="2800" dirty="0" smtClean="0">
                <a:latin typeface="Courier"/>
              </a:rPr>
              <a:t>     0000000001    0100</a:t>
            </a:r>
            <a:endParaRPr lang="en-US" dirty="0"/>
          </a:p>
        </p:txBody>
      </p:sp>
      <p:sp>
        <p:nvSpPr>
          <p:cNvPr id="2905179" name="Line 91"/>
          <p:cNvSpPr>
            <a:spLocks noChangeShapeType="1"/>
          </p:cNvSpPr>
          <p:nvPr/>
        </p:nvSpPr>
        <p:spPr bwMode="auto">
          <a:xfrm flipH="1">
            <a:off x="1657350" y="1314450"/>
            <a:ext cx="1238250" cy="1181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5180" name="Text Box 92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05181" name="Text Box 93"/>
          <p:cNvSpPr txBox="1">
            <a:spLocks noChangeArrowheads="1"/>
          </p:cNvSpPr>
          <p:nvPr/>
        </p:nvSpPr>
        <p:spPr bwMode="auto">
          <a:xfrm>
            <a:off x="2286000" y="1242806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05182" name="Text Box 94"/>
          <p:cNvSpPr txBox="1">
            <a:spLocks noChangeArrowheads="1"/>
          </p:cNvSpPr>
          <p:nvPr/>
        </p:nvSpPr>
        <p:spPr bwMode="auto">
          <a:xfrm>
            <a:off x="5232400" y="1242805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05183" name="Text Box 95"/>
          <p:cNvSpPr txBox="1">
            <a:spLocks noChangeArrowheads="1"/>
          </p:cNvSpPr>
          <p:nvPr/>
        </p:nvSpPr>
        <p:spPr bwMode="auto">
          <a:xfrm>
            <a:off x="7289800" y="1254681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05184" name="Text Box 96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85" name="Text Box 97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86" name="Text Box 98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87" name="Text Box 99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88" name="Text Box 100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89" name="Text Box 101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90" name="Text Box 102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91" name="Text Box 103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92" name="Text Box 104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5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6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4000"/>
            <a:ext cx="8534400" cy="474663"/>
          </a:xfrm>
        </p:spPr>
        <p:txBody>
          <a:bodyPr/>
          <a:lstStyle/>
          <a:p>
            <a:r>
              <a:rPr lang="en-US" sz="3600" dirty="0"/>
              <a:t>Read from cache at offset, return word </a:t>
            </a:r>
            <a:r>
              <a:rPr lang="en-US" sz="3600" dirty="0" err="1"/>
              <a:t>b</a:t>
            </a:r>
            <a:endParaRPr lang="en-US" sz="3600" dirty="0"/>
          </a:p>
        </p:txBody>
      </p:sp>
      <p:sp>
        <p:nvSpPr>
          <p:cNvPr id="290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85725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dirty="0">
                <a:latin typeface="Courier"/>
              </a:rPr>
              <a:t>000000000000000000 </a:t>
            </a:r>
            <a:r>
              <a:rPr lang="en-US" sz="2800" dirty="0" smtClean="0">
                <a:latin typeface="Courier"/>
              </a:rPr>
              <a:t>     0000000001   </a:t>
            </a:r>
            <a:r>
              <a:rPr lang="en-US" sz="2800" u="sng" dirty="0" smtClean="0">
                <a:solidFill>
                  <a:srgbClr val="FF0000"/>
                </a:solidFill>
                <a:latin typeface="Courier"/>
              </a:rPr>
              <a:t>0100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07141" name="Rectangle 5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2" name="Rectangle 6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3" name="Rectangle 7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4" name="Rectangle 8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5" name="Rectangle 9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6" name="Rectangle 10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7" name="Rectangle 11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8" name="Rectangle 12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9" name="Rectangle 13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0" name="Rectangle 14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1" name="Rectangle 15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2" name="Rectangle 16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3" name="Rectangle 17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4" name="Rectangle 18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5" name="Rectangle 19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6" name="Rectangle 20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7" name="Rectangle 21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8" name="Rectangle 22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9" name="Rectangle 23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0" name="Rectangle 24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1" name="Rectangle 25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2" name="Rectangle 26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3" name="Rectangle 27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4" name="Rectangle 28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5" name="Rectangle 29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6" name="Rectangle 30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7" name="Rectangle 31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8" name="Rectangle 32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9" name="Rectangle 33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0" name="Rectangle 34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1" name="Rectangle 35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2" name="Rectangle 36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3" name="Rectangle 37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4" name="Rectangle 38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5" name="Rectangle 39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6" name="Rectangle 40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7" name="Rectangle 41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8" name="Rectangle 42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9" name="Rectangle 43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0" name="Rectangle 44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1" name="Rectangle 45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2" name="Rectangle 46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3" name="Rectangle 47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4" name="Rectangle 48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5" name="Rectangle 49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6" name="Rectangle 50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7" name="Rectangle 51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8" name="Rectangle 52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9" name="Rectangle 53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0" name="Rectangle 54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1" name="Rectangle 55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2" name="Rectangle 56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3" name="Rectangle 57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4" name="Rectangle 58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5" name="Rectangle 59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6" name="Rectangle 60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7" name="Rectangle 61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8" name="Rectangle 62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9" name="Rectangle 63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200" name="Rectangle 64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201" name="Text Box 65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07203" name="Text Box 67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07204" name="Text Box 68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07210" name="Text Box 74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1" name="Text Box 75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2" name="Text Box 76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3" name="Text Box 77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4" name="Text Box 78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5" name="Text Box 79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6" name="Text Box 80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7" name="Text Box 81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8" name="Text Box 82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9" name="Text Box 83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20" name="Text Box 84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07221" name="Text Box 85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07222" name="Text Box 86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27" name="Line 91"/>
          <p:cNvSpPr>
            <a:spLocks noChangeShapeType="1"/>
          </p:cNvSpPr>
          <p:nvPr/>
        </p:nvSpPr>
        <p:spPr bwMode="auto">
          <a:xfrm flipH="1">
            <a:off x="7010400" y="1295400"/>
            <a:ext cx="55245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7228" name="Text Box 92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07229" name="Text Box 93"/>
          <p:cNvSpPr txBox="1">
            <a:spLocks noChangeArrowheads="1"/>
          </p:cNvSpPr>
          <p:nvPr/>
        </p:nvSpPr>
        <p:spPr bwMode="auto">
          <a:xfrm>
            <a:off x="2286000" y="1182687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07230" name="Text Box 94"/>
          <p:cNvSpPr txBox="1">
            <a:spLocks noChangeArrowheads="1"/>
          </p:cNvSpPr>
          <p:nvPr/>
        </p:nvSpPr>
        <p:spPr bwMode="auto">
          <a:xfrm>
            <a:off x="5219700" y="1228642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07231" name="Text Box 95"/>
          <p:cNvSpPr txBox="1">
            <a:spLocks noChangeArrowheads="1"/>
          </p:cNvSpPr>
          <p:nvPr/>
        </p:nvSpPr>
        <p:spPr bwMode="auto">
          <a:xfrm>
            <a:off x="7289800" y="1182687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07232" name="Oval 96"/>
          <p:cNvSpPr>
            <a:spLocks noChangeArrowheads="1"/>
          </p:cNvSpPr>
          <p:nvPr/>
        </p:nvSpPr>
        <p:spPr bwMode="auto">
          <a:xfrm>
            <a:off x="5334000" y="2438400"/>
            <a:ext cx="195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7233" name="Text Box 97"/>
          <p:cNvSpPr txBox="1">
            <a:spLocks noChangeArrowheads="1"/>
          </p:cNvSpPr>
          <p:nvPr/>
        </p:nvSpPr>
        <p:spPr bwMode="auto">
          <a:xfrm>
            <a:off x="862013" y="2154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4" name="Text Box 98"/>
          <p:cNvSpPr txBox="1">
            <a:spLocks noChangeArrowheads="1"/>
          </p:cNvSpPr>
          <p:nvPr/>
        </p:nvSpPr>
        <p:spPr bwMode="auto">
          <a:xfrm>
            <a:off x="862013" y="2776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5" name="Text Box 99"/>
          <p:cNvSpPr txBox="1">
            <a:spLocks noChangeArrowheads="1"/>
          </p:cNvSpPr>
          <p:nvPr/>
        </p:nvSpPr>
        <p:spPr bwMode="auto">
          <a:xfrm>
            <a:off x="862013" y="30813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6" name="Text Box 100"/>
          <p:cNvSpPr txBox="1">
            <a:spLocks noChangeArrowheads="1"/>
          </p:cNvSpPr>
          <p:nvPr/>
        </p:nvSpPr>
        <p:spPr bwMode="auto">
          <a:xfrm>
            <a:off x="874713" y="3398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7" name="Text Box 101"/>
          <p:cNvSpPr txBox="1">
            <a:spLocks noChangeArrowheads="1"/>
          </p:cNvSpPr>
          <p:nvPr/>
        </p:nvSpPr>
        <p:spPr bwMode="auto">
          <a:xfrm>
            <a:off x="874713" y="3703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8" name="Text Box 102"/>
          <p:cNvSpPr txBox="1">
            <a:spLocks noChangeArrowheads="1"/>
          </p:cNvSpPr>
          <p:nvPr/>
        </p:nvSpPr>
        <p:spPr bwMode="auto">
          <a:xfrm>
            <a:off x="874713" y="40084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9" name="Text Box 103"/>
          <p:cNvSpPr txBox="1">
            <a:spLocks noChangeArrowheads="1"/>
          </p:cNvSpPr>
          <p:nvPr/>
        </p:nvSpPr>
        <p:spPr bwMode="auto">
          <a:xfrm>
            <a:off x="874713" y="4325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40" name="Text Box 104"/>
          <p:cNvSpPr txBox="1">
            <a:spLocks noChangeArrowheads="1"/>
          </p:cNvSpPr>
          <p:nvPr/>
        </p:nvSpPr>
        <p:spPr bwMode="auto">
          <a:xfrm>
            <a:off x="874713" y="5316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41" name="Text Box 105"/>
          <p:cNvSpPr txBox="1">
            <a:spLocks noChangeArrowheads="1"/>
          </p:cNvSpPr>
          <p:nvPr/>
        </p:nvSpPr>
        <p:spPr bwMode="auto">
          <a:xfrm>
            <a:off x="874713" y="56213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6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urier"/>
              </a:rPr>
              <a:t>0x4-7</a:t>
            </a:r>
            <a:endParaRPr lang="en-US" sz="2800" b="1" dirty="0">
              <a:solidFill>
                <a:srgbClr val="FF0000"/>
              </a:solidFill>
              <a:latin typeface="Times" pitchFamily="-65" charset="0"/>
            </a:endParaRPr>
          </a:p>
        </p:txBody>
      </p:sp>
      <p:sp>
        <p:nvSpPr>
          <p:cNvPr id="109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accent2"/>
                </a:solidFill>
              </a:rPr>
              <a:t>b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3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7650"/>
            <a:ext cx="8534400" cy="474663"/>
          </a:xfrm>
        </p:spPr>
        <p:txBody>
          <a:bodyPr/>
          <a:lstStyle/>
          <a:p>
            <a:r>
              <a:rPr lang="en-US" sz="3600" dirty="0"/>
              <a:t>2. Read 0x0000001C = 0…00 0..001 1100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09188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89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0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1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2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3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4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5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6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7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8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9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0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1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2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3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4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5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6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7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8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9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0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1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2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3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4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5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6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7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8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9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0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1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2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3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4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5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6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7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8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9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0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1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2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3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4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5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6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7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8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9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0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1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2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3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4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5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6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7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8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09250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09251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09257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58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59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0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1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2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3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4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5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6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7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09268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09269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74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825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dirty="0">
                <a:latin typeface="Courier"/>
              </a:rPr>
              <a:t>000000000000000000 </a:t>
            </a:r>
            <a:r>
              <a:rPr lang="en-US" sz="2800" dirty="0" smtClean="0">
                <a:latin typeface="Courier"/>
              </a:rPr>
              <a:t>     0000000001    1100</a:t>
            </a:r>
            <a:endParaRPr lang="en-US" sz="2800" dirty="0">
              <a:latin typeface="Courier"/>
            </a:endParaRPr>
          </a:p>
        </p:txBody>
      </p:sp>
      <p:sp>
        <p:nvSpPr>
          <p:cNvPr id="2909275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09276" name="Text Box 92"/>
          <p:cNvSpPr txBox="1">
            <a:spLocks noChangeArrowheads="1"/>
          </p:cNvSpPr>
          <p:nvPr/>
        </p:nvSpPr>
        <p:spPr bwMode="auto">
          <a:xfrm>
            <a:off x="20066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09277" name="Text Box 93"/>
          <p:cNvSpPr txBox="1">
            <a:spLocks noChangeArrowheads="1"/>
          </p:cNvSpPr>
          <p:nvPr/>
        </p:nvSpPr>
        <p:spPr bwMode="auto">
          <a:xfrm>
            <a:off x="49530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09278" name="Text Box 94"/>
          <p:cNvSpPr txBox="1">
            <a:spLocks noChangeArrowheads="1"/>
          </p:cNvSpPr>
          <p:nvPr/>
        </p:nvSpPr>
        <p:spPr bwMode="auto">
          <a:xfrm>
            <a:off x="70866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09279" name="Text Box 95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0" name="Text Box 96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1" name="Text Box 97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2" name="Text Box 98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3" name="Text Box 99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4" name="Text Box 100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5" name="Text Box 101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6" name="Text Box 102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7" name="Text Box 103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4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5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6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9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0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7650"/>
            <a:ext cx="5181600" cy="474663"/>
          </a:xfrm>
        </p:spPr>
        <p:txBody>
          <a:bodyPr/>
          <a:lstStyle/>
          <a:p>
            <a:r>
              <a:rPr lang="en-US" dirty="0"/>
              <a:t>Index is Valid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11236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37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38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39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0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1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2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3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4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5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6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7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8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9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0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1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2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3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4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5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6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7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8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9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0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1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2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3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4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5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6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7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8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9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0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1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2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3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4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5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6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7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8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9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0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1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2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3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4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5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6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7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8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9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90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91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92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93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94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95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96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11298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11299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11305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06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3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"/>
                  </a:rPr>
                  <a:t>1</a:t>
                </a:r>
              </a:p>
            </p:txBody>
          </p:sp>
          <p:sp>
            <p:nvSpPr>
              <p:cNvPr id="2911307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08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09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0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1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2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3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4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5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11316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11317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22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825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dirty="0">
                <a:latin typeface="Courier"/>
              </a:rPr>
              <a:t>000000000000000000 </a:t>
            </a:r>
            <a:r>
              <a:rPr lang="en-US" sz="2800" dirty="0" smtClean="0">
                <a:latin typeface="Courier"/>
              </a:rPr>
              <a:t>    </a:t>
            </a:r>
            <a:r>
              <a:rPr lang="en-US" sz="2800" u="sng" dirty="0" smtClean="0">
                <a:solidFill>
                  <a:schemeClr val="accent1"/>
                </a:solidFill>
                <a:latin typeface="Courier"/>
              </a:rPr>
              <a:t>0000000001</a:t>
            </a:r>
            <a:r>
              <a:rPr lang="en-US" sz="2800" dirty="0" smtClean="0">
                <a:latin typeface="Courier"/>
              </a:rPr>
              <a:t>    1100</a:t>
            </a:r>
            <a:endParaRPr lang="en-US" sz="2800" dirty="0">
              <a:latin typeface="Courier"/>
            </a:endParaRPr>
          </a:p>
        </p:txBody>
      </p:sp>
      <p:sp>
        <p:nvSpPr>
          <p:cNvPr id="2911323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11324" name="Text Box 92"/>
          <p:cNvSpPr txBox="1">
            <a:spLocks noChangeArrowheads="1"/>
          </p:cNvSpPr>
          <p:nvPr/>
        </p:nvSpPr>
        <p:spPr bwMode="auto">
          <a:xfrm>
            <a:off x="2006600" y="1182687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11325" name="Text Box 93"/>
          <p:cNvSpPr txBox="1">
            <a:spLocks noChangeArrowheads="1"/>
          </p:cNvSpPr>
          <p:nvPr/>
        </p:nvSpPr>
        <p:spPr bwMode="auto">
          <a:xfrm>
            <a:off x="4901540" y="1182687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11326" name="Text Box 94"/>
          <p:cNvSpPr txBox="1">
            <a:spLocks noChangeArrowheads="1"/>
          </p:cNvSpPr>
          <p:nvPr/>
        </p:nvSpPr>
        <p:spPr bwMode="auto">
          <a:xfrm>
            <a:off x="7053259" y="1178481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11327" name="Text Box 95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28" name="Text Box 96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29" name="Text Box 97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0" name="Text Box 98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1" name="Text Box 99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2" name="Text Box 100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3" name="Text Box 101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4" name="Text Box 102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5" name="Text Box 103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911336" name="AutoShape 104"/>
          <p:cNvCxnSpPr>
            <a:cxnSpLocks noChangeShapeType="1"/>
          </p:cNvCxnSpPr>
          <p:nvPr/>
        </p:nvCxnSpPr>
        <p:spPr bwMode="auto">
          <a:xfrm rot="10800000" flipV="1">
            <a:off x="303214" y="1123949"/>
            <a:ext cx="4344986" cy="1560514"/>
          </a:xfrm>
          <a:prstGeom prst="curvedConnector3">
            <a:avLst>
              <a:gd name="adj1" fmla="val 105209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05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6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9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0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7650"/>
            <a:ext cx="7315200" cy="474663"/>
          </a:xfrm>
        </p:spPr>
        <p:txBody>
          <a:bodyPr/>
          <a:lstStyle/>
          <a:p>
            <a:r>
              <a:rPr lang="en-US" dirty="0"/>
              <a:t>Index valid, Tag Matches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13284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85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86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87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88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89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0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1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2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3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4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5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6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7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8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9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0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1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2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3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4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5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6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7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8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9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0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1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2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3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4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5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6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7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8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9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0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1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2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3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4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5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6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7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8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9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0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1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2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3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4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5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6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7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8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9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40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41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42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43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44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13346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13347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13353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54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3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latin typeface="Courier"/>
                  </a:rPr>
                  <a:t>1</a:t>
                </a:r>
              </a:p>
            </p:txBody>
          </p:sp>
          <p:sp>
            <p:nvSpPr>
              <p:cNvPr id="2913355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56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57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58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59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60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61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62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63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13364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13365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2913370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825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u="sng" dirty="0">
                <a:solidFill>
                  <a:schemeClr val="accent1"/>
                </a:solidFill>
                <a:latin typeface="Courier"/>
              </a:rPr>
              <a:t>000000000000000000</a:t>
            </a:r>
            <a:r>
              <a:rPr lang="en-US" sz="2800" dirty="0">
                <a:latin typeface="Courier"/>
              </a:rPr>
              <a:t> </a:t>
            </a:r>
            <a:r>
              <a:rPr lang="en-US" sz="2800" dirty="0" smtClean="0">
                <a:latin typeface="Courier"/>
              </a:rPr>
              <a:t>     </a:t>
            </a:r>
            <a:r>
              <a:rPr lang="en-US" sz="2800" u="sng" dirty="0" smtClean="0">
                <a:solidFill>
                  <a:schemeClr val="accent1"/>
                </a:solidFill>
                <a:latin typeface="Courier"/>
              </a:rPr>
              <a:t>0000000001</a:t>
            </a:r>
            <a:r>
              <a:rPr lang="en-US" sz="2800" dirty="0" smtClean="0">
                <a:latin typeface="Courier"/>
              </a:rPr>
              <a:t>     1100</a:t>
            </a:r>
            <a:endParaRPr lang="en-US" sz="2800" dirty="0">
              <a:latin typeface="Courier"/>
            </a:endParaRPr>
          </a:p>
        </p:txBody>
      </p:sp>
      <p:sp>
        <p:nvSpPr>
          <p:cNvPr id="2913371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13372" name="Text Box 92"/>
          <p:cNvSpPr txBox="1">
            <a:spLocks noChangeArrowheads="1"/>
          </p:cNvSpPr>
          <p:nvPr/>
        </p:nvSpPr>
        <p:spPr bwMode="auto">
          <a:xfrm>
            <a:off x="2006600" y="1182687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13373" name="Text Box 93"/>
          <p:cNvSpPr txBox="1">
            <a:spLocks noChangeArrowheads="1"/>
          </p:cNvSpPr>
          <p:nvPr/>
        </p:nvSpPr>
        <p:spPr bwMode="auto">
          <a:xfrm>
            <a:off x="4953000" y="1157287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13374" name="Text Box 94"/>
          <p:cNvSpPr txBox="1">
            <a:spLocks noChangeArrowheads="1"/>
          </p:cNvSpPr>
          <p:nvPr/>
        </p:nvSpPr>
        <p:spPr bwMode="auto">
          <a:xfrm>
            <a:off x="7086599" y="1178481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13375" name="Text Box 95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76" name="Text Box 96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77" name="Text Box 97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78" name="Text Box 98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79" name="Text Box 99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80" name="Text Box 100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81" name="Text Box 101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82" name="Text Box 102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83" name="Text Box 103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913384" name="AutoShape 104"/>
          <p:cNvCxnSpPr>
            <a:cxnSpLocks noChangeShapeType="1"/>
          </p:cNvCxnSpPr>
          <p:nvPr/>
        </p:nvCxnSpPr>
        <p:spPr bwMode="auto">
          <a:xfrm rot="10800000" flipV="1">
            <a:off x="343991" y="1123948"/>
            <a:ext cx="4442614" cy="1560513"/>
          </a:xfrm>
          <a:prstGeom prst="curvedConnector3">
            <a:avLst>
              <a:gd name="adj1" fmla="val 102124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913385" name="Line 105"/>
          <p:cNvSpPr>
            <a:spLocks noChangeShapeType="1"/>
          </p:cNvSpPr>
          <p:nvPr/>
        </p:nvSpPr>
        <p:spPr bwMode="auto">
          <a:xfrm flipH="1">
            <a:off x="1809750" y="1295400"/>
            <a:ext cx="533400" cy="1314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9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3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3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Review: New-School Machine Structures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C2AD-65A4-CA47-A3F9-2199E1D4D77B}" type="datetime1">
              <a:rPr lang="en-US" smtClean="0"/>
              <a:pPr/>
              <a:t>2/19/2014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4550" y="1665638"/>
            <a:ext cx="783187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Smart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Phone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69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Warehouse Scale Computer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253750" cy="1289820"/>
            <a:chOff x="5831288" y="5537200"/>
            <a:chExt cx="3253750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1427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Logic Gates</a:t>
              </a:r>
              <a:endParaRPr lang="en-US" sz="1400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300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3855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 smtClean="0"/>
                    <a:t>…</a:t>
                  </a:r>
                  <a:endParaRPr lang="en-US" sz="1200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575925" y="3049938"/>
              <a:ext cx="1310775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000" dirty="0" smtClean="0">
                  <a:solidFill>
                    <a:srgbClr val="000000"/>
                  </a:solidFill>
                </a:rPr>
                <a:t>Computer</a:t>
              </a:r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Cache Memory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Core</a:t>
                </a:r>
                <a:endParaRPr lang="en-US" sz="1600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00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sz="100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sz="100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sz="100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sz="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2000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)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107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" dirty="0" smtClean="0"/>
                    <a:t>A</a:t>
                  </a:r>
                  <a:r>
                    <a:rPr lang="en-US" sz="100" baseline="-25000" dirty="0" smtClean="0"/>
                    <a:t>3</a:t>
                  </a:r>
                  <a:r>
                    <a:rPr lang="en-US" sz="100" dirty="0" smtClean="0"/>
                    <a:t>+B</a:t>
                  </a:r>
                  <a:r>
                    <a:rPr lang="en-US" sz="100" baseline="-25000" dirty="0" smtClean="0"/>
                    <a:t>3</a:t>
                  </a:r>
                  <a:endParaRPr lang="en-US" sz="1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107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" dirty="0" smtClean="0"/>
                    <a:t>A</a:t>
                  </a:r>
                  <a:r>
                    <a:rPr lang="en-US" sz="100" baseline="-25000" dirty="0" smtClean="0"/>
                    <a:t>2</a:t>
                  </a:r>
                  <a:r>
                    <a:rPr lang="en-US" sz="100" dirty="0" smtClean="0"/>
                    <a:t>+B</a:t>
                  </a:r>
                  <a:r>
                    <a:rPr lang="en-US" sz="100" baseline="-25000" dirty="0" smtClean="0"/>
                    <a:t>2</a:t>
                  </a:r>
                  <a:endParaRPr lang="en-US" sz="1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107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" dirty="0" smtClean="0"/>
                    <a:t>A</a:t>
                  </a:r>
                  <a:r>
                    <a:rPr lang="en-US" sz="100" baseline="-25000" dirty="0" smtClean="0"/>
                    <a:t>1</a:t>
                  </a:r>
                  <a:r>
                    <a:rPr lang="en-US" sz="100" dirty="0" smtClean="0"/>
                    <a:t>+B</a:t>
                  </a:r>
                  <a:r>
                    <a:rPr lang="en-US" sz="100" baseline="-25000" dirty="0" smtClean="0"/>
                    <a:t>1</a:t>
                  </a:r>
                  <a:endParaRPr lang="en-US" sz="1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107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" dirty="0" smtClean="0"/>
                    <a:t>A</a:t>
                  </a:r>
                  <a:r>
                    <a:rPr lang="en-US" sz="100" baseline="-25000" dirty="0" smtClean="0"/>
                    <a:t>0</a:t>
                  </a:r>
                  <a:r>
                    <a:rPr lang="en-US" sz="100" dirty="0" smtClean="0"/>
                    <a:t>+B</a:t>
                  </a:r>
                  <a:r>
                    <a:rPr lang="en-US" sz="100" baseline="-25000" dirty="0" smtClean="0"/>
                    <a:t>0</a:t>
                  </a:r>
                  <a:endParaRPr lang="en-US" sz="1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6538993" y="3755115"/>
            <a:ext cx="2502778" cy="664485"/>
            <a:chOff x="7113457" y="3480268"/>
            <a:chExt cx="2502778" cy="664485"/>
          </a:xfrm>
        </p:grpSpPr>
        <p:sp>
          <p:nvSpPr>
            <p:cNvPr id="64" name="Rectangle 63"/>
            <p:cNvSpPr/>
            <p:nvPr/>
          </p:nvSpPr>
          <p:spPr>
            <a:xfrm>
              <a:off x="7113457" y="3480268"/>
              <a:ext cx="1422432" cy="552599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584770" y="3498422"/>
              <a:ext cx="10314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Today’s</a:t>
              </a:r>
            </a:p>
            <a:p>
              <a:r>
                <a:rPr lang="en-US" sz="1800" b="1" dirty="0" smtClean="0">
                  <a:solidFill>
                    <a:srgbClr val="FF0000"/>
                  </a:solidFill>
                </a:rPr>
                <a:t>Lecture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7650"/>
            <a:ext cx="8534400" cy="474663"/>
          </a:xfrm>
        </p:spPr>
        <p:txBody>
          <a:bodyPr/>
          <a:lstStyle/>
          <a:p>
            <a:r>
              <a:rPr lang="en-US" dirty="0"/>
              <a:t>Index Valid, Tag Matches, return </a:t>
            </a:r>
            <a:r>
              <a:rPr lang="en-US" dirty="0" err="1"/>
              <a:t>d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15332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33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34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35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36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37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38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39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0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1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2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3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4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5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6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7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8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9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0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1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2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3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4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5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6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7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8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9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0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1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2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3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4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5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6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7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8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9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0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1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2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3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4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5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6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7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8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9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0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1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2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3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4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5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6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7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8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9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90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91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92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15394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15395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15401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2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3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latin typeface="Courier"/>
                  </a:rPr>
                  <a:t>1</a:t>
                </a:r>
              </a:p>
            </p:txBody>
          </p:sp>
          <p:sp>
            <p:nvSpPr>
              <p:cNvPr id="2915403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4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5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6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7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8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9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10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11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15412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15413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2915418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u="sng" dirty="0">
                <a:solidFill>
                  <a:schemeClr val="accent1"/>
                </a:solidFill>
                <a:latin typeface="Courier"/>
              </a:rPr>
              <a:t>000000000000000000</a:t>
            </a:r>
            <a:r>
              <a:rPr lang="en-US" sz="2800" dirty="0">
                <a:latin typeface="Courier"/>
              </a:rPr>
              <a:t> </a:t>
            </a:r>
            <a:r>
              <a:rPr lang="en-US" sz="2800" dirty="0" smtClean="0">
                <a:latin typeface="Courier"/>
              </a:rPr>
              <a:t>    </a:t>
            </a:r>
            <a:r>
              <a:rPr lang="en-US" sz="2800" u="sng" dirty="0" smtClean="0">
                <a:solidFill>
                  <a:schemeClr val="accent1"/>
                </a:solidFill>
                <a:latin typeface="Courier"/>
              </a:rPr>
              <a:t>0000000001</a:t>
            </a:r>
            <a:r>
              <a:rPr lang="en-US" sz="2800" dirty="0" smtClean="0">
                <a:latin typeface="Courier"/>
              </a:rPr>
              <a:t>     </a:t>
            </a:r>
            <a:r>
              <a:rPr lang="en-US" sz="2800" u="sng" dirty="0" smtClean="0">
                <a:solidFill>
                  <a:schemeClr val="accent1"/>
                </a:solidFill>
                <a:latin typeface="Courier"/>
              </a:rPr>
              <a:t>1100</a:t>
            </a:r>
            <a:endParaRPr lang="en-US" sz="2800" u="sng" dirty="0">
              <a:solidFill>
                <a:schemeClr val="accent1"/>
              </a:solidFill>
              <a:latin typeface="Courier"/>
            </a:endParaRPr>
          </a:p>
        </p:txBody>
      </p:sp>
      <p:sp>
        <p:nvSpPr>
          <p:cNvPr id="2915419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15420" name="Text Box 92"/>
          <p:cNvSpPr txBox="1">
            <a:spLocks noChangeArrowheads="1"/>
          </p:cNvSpPr>
          <p:nvPr/>
        </p:nvSpPr>
        <p:spPr bwMode="auto">
          <a:xfrm>
            <a:off x="1981200" y="1182687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15421" name="Text Box 93"/>
          <p:cNvSpPr txBox="1">
            <a:spLocks noChangeArrowheads="1"/>
          </p:cNvSpPr>
          <p:nvPr/>
        </p:nvSpPr>
        <p:spPr bwMode="auto">
          <a:xfrm>
            <a:off x="4882738" y="1157287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15422" name="Text Box 94"/>
          <p:cNvSpPr txBox="1">
            <a:spLocks noChangeArrowheads="1"/>
          </p:cNvSpPr>
          <p:nvPr/>
        </p:nvSpPr>
        <p:spPr bwMode="auto">
          <a:xfrm>
            <a:off x="7086600" y="1157287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15423" name="Text Box 95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4" name="Text Box 96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5" name="Text Box 97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6" name="Text Box 98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7" name="Text Box 99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8" name="Text Box 100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9" name="Text Box 101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30" name="Text Box 102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31" name="Text Box 103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915432" name="AutoShape 104"/>
          <p:cNvCxnSpPr>
            <a:cxnSpLocks noChangeShapeType="1"/>
          </p:cNvCxnSpPr>
          <p:nvPr/>
        </p:nvCxnSpPr>
        <p:spPr bwMode="auto">
          <a:xfrm rot="10800000" flipV="1">
            <a:off x="303215" y="1135856"/>
            <a:ext cx="4483391" cy="1560514"/>
          </a:xfrm>
          <a:prstGeom prst="curvedConnector3">
            <a:avLst>
              <a:gd name="adj1" fmla="val 105094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915433" name="Line 105"/>
          <p:cNvSpPr>
            <a:spLocks noChangeShapeType="1"/>
          </p:cNvSpPr>
          <p:nvPr/>
        </p:nvSpPr>
        <p:spPr bwMode="auto">
          <a:xfrm flipH="1">
            <a:off x="1809750" y="1295400"/>
            <a:ext cx="533400" cy="1314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5434" name="Oval 106"/>
          <p:cNvSpPr>
            <a:spLocks noChangeArrowheads="1"/>
          </p:cNvSpPr>
          <p:nvPr/>
        </p:nvSpPr>
        <p:spPr bwMode="auto">
          <a:xfrm>
            <a:off x="1981200" y="2393950"/>
            <a:ext cx="195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5435" name="Line 107"/>
          <p:cNvSpPr>
            <a:spLocks noChangeShapeType="1"/>
          </p:cNvSpPr>
          <p:nvPr/>
        </p:nvSpPr>
        <p:spPr bwMode="auto">
          <a:xfrm flipH="1">
            <a:off x="3886200" y="1143000"/>
            <a:ext cx="36576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9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1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2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d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3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4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5434" grpId="0" animBg="1"/>
      <p:bldP spid="29154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9144000" cy="474663"/>
          </a:xfrm>
        </p:spPr>
        <p:txBody>
          <a:bodyPr/>
          <a:lstStyle/>
          <a:p>
            <a:r>
              <a:rPr lang="en-US" sz="3200" dirty="0"/>
              <a:t>3. Read 0x00000034 = 0…00 0..011 0100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17380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1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2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3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4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5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6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7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8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9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0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1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2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3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4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5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6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7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8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9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0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1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2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3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4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5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6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7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8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9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0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1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2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3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4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5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6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7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8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9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0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1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2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3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4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5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6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7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8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9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0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1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2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3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4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5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6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7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8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9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40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17442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17443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17449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0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1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2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3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4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5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6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7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8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9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17460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17461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66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781050" y="8382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dirty="0">
                <a:latin typeface="Courier"/>
              </a:rPr>
              <a:t>000000000000000000 </a:t>
            </a:r>
            <a:r>
              <a:rPr lang="en-US" sz="2800" dirty="0" smtClean="0">
                <a:latin typeface="Courier"/>
              </a:rPr>
              <a:t> </a:t>
            </a:r>
            <a:r>
              <a:rPr lang="en-US" sz="2800" u="sng" dirty="0" smtClean="0">
                <a:solidFill>
                  <a:srgbClr val="FF0000"/>
                </a:solidFill>
                <a:latin typeface="Courier"/>
              </a:rPr>
              <a:t>0000000011</a:t>
            </a:r>
            <a:r>
              <a:rPr lang="en-US" sz="2800" dirty="0" smtClean="0">
                <a:latin typeface="Courier"/>
              </a:rPr>
              <a:t>    0100</a:t>
            </a:r>
            <a:endParaRPr lang="en-US" dirty="0"/>
          </a:p>
        </p:txBody>
      </p:sp>
      <p:sp>
        <p:nvSpPr>
          <p:cNvPr id="2917467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17468" name="Text Box 92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17469" name="Text Box 93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17470" name="Text Box 94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17471" name="Text Box 95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2" name="Text Box 96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3" name="Text Box 97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4" name="Text Box 98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5" name="Text Box 99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6" name="Text Box 100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7" name="Text Box 101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8" name="Text Box 102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9" name="Text Box 103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4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5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6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9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0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41300"/>
            <a:ext cx="6997700" cy="474663"/>
          </a:xfrm>
        </p:spPr>
        <p:txBody>
          <a:bodyPr/>
          <a:lstStyle/>
          <a:p>
            <a:r>
              <a:rPr lang="en-US" dirty="0"/>
              <a:t>So read block 3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19428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29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0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1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2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3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4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5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6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7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8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9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0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1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2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3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4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5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6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7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8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9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0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1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2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3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4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5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6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7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8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9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0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1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2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3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4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5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6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7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8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9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0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1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2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3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4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5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6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7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8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9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0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1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2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3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4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5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6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7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8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19490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19491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19497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498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499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0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1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2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3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4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5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6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7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19508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19509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14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dirty="0" smtClean="0">
                <a:latin typeface="Courier"/>
              </a:rPr>
              <a:t>000000000000000000   </a:t>
            </a:r>
            <a:r>
              <a:rPr lang="en-US" sz="2800" u="sng" dirty="0" smtClean="0">
                <a:solidFill>
                  <a:srgbClr val="FF0000"/>
                </a:solidFill>
                <a:latin typeface="Courier"/>
              </a:rPr>
              <a:t>0000000011</a:t>
            </a:r>
            <a:r>
              <a:rPr lang="en-US" sz="2800" dirty="0" smtClean="0">
                <a:latin typeface="Courier"/>
              </a:rPr>
              <a:t>   0100</a:t>
            </a:r>
            <a:endParaRPr lang="en-US" dirty="0"/>
          </a:p>
        </p:txBody>
      </p:sp>
      <p:sp>
        <p:nvSpPr>
          <p:cNvPr id="2919515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19516" name="Text Box 92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19517" name="Text Box 93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19518" name="Text Box 94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cxnSp>
        <p:nvCxnSpPr>
          <p:cNvPr id="2919519" name="AutoShape 95"/>
          <p:cNvCxnSpPr>
            <a:cxnSpLocks noChangeShapeType="1"/>
            <a:stCxn id="2919517" idx="2"/>
            <a:endCxn id="2919500" idx="1"/>
          </p:cNvCxnSpPr>
          <p:nvPr/>
        </p:nvCxnSpPr>
        <p:spPr bwMode="auto">
          <a:xfrm rot="5400000">
            <a:off x="2301875" y="-303212"/>
            <a:ext cx="1600200" cy="5594350"/>
          </a:xfrm>
          <a:prstGeom prst="curvedConnector4">
            <a:avLst>
              <a:gd name="adj1" fmla="val 41866"/>
              <a:gd name="adj2" fmla="val 104088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919520" name="Text Box 96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1" name="Text Box 97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2" name="Text Box 98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3" name="Text Box 99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4" name="Text Box 100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5" name="Text Box 101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6" name="Text Box 102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7" name="Text Box 103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8" name="Text Box 104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5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6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9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0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28600"/>
            <a:ext cx="6464300" cy="474663"/>
          </a:xfrm>
        </p:spPr>
        <p:txBody>
          <a:bodyPr/>
          <a:lstStyle/>
          <a:p>
            <a:r>
              <a:rPr lang="en-US" sz="3200" dirty="0"/>
              <a:t>No valid data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21476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77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78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79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0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1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2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3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4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5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6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7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8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9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0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1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2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3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4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5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6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7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8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9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0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1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2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3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4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5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6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7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8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9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0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1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2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3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4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5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6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7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8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9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0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1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2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3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4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5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6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7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8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9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30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31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32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33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34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35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36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21538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21539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21545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46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47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48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49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0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1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2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3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4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5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21556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1557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62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dirty="0" smtClean="0">
                <a:latin typeface="Courier"/>
              </a:rPr>
              <a:t>000000000000000000   </a:t>
            </a:r>
            <a:r>
              <a:rPr lang="en-US" sz="2800" u="sng" dirty="0">
                <a:solidFill>
                  <a:srgbClr val="FF0000"/>
                </a:solidFill>
                <a:latin typeface="Courier"/>
              </a:rPr>
              <a:t>0000000011</a:t>
            </a:r>
            <a:r>
              <a:rPr lang="en-US" sz="2800" dirty="0">
                <a:latin typeface="Courier"/>
              </a:rPr>
              <a:t> </a:t>
            </a:r>
            <a:r>
              <a:rPr lang="en-US" sz="2800" dirty="0" smtClean="0">
                <a:latin typeface="Courier"/>
              </a:rPr>
              <a:t>  0100</a:t>
            </a:r>
            <a:endParaRPr lang="en-US" dirty="0"/>
          </a:p>
        </p:txBody>
      </p:sp>
      <p:sp>
        <p:nvSpPr>
          <p:cNvPr id="2921563" name="Oval 91"/>
          <p:cNvSpPr>
            <a:spLocks noChangeArrowheads="1"/>
          </p:cNvSpPr>
          <p:nvPr/>
        </p:nvSpPr>
        <p:spPr bwMode="auto">
          <a:xfrm>
            <a:off x="666750" y="2990850"/>
            <a:ext cx="7239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1564" name="Text Box 92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21565" name="Text Box 93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21566" name="Text Box 94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21567" name="Text Box 95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cxnSp>
        <p:nvCxnSpPr>
          <p:cNvPr id="2921568" name="AutoShape 96"/>
          <p:cNvCxnSpPr>
            <a:cxnSpLocks noChangeShapeType="1"/>
          </p:cNvCxnSpPr>
          <p:nvPr/>
        </p:nvCxnSpPr>
        <p:spPr bwMode="auto">
          <a:xfrm rot="5400000">
            <a:off x="2302669" y="-304006"/>
            <a:ext cx="1600200" cy="5595938"/>
          </a:xfrm>
          <a:prstGeom prst="curvedConnector4">
            <a:avLst>
              <a:gd name="adj1" fmla="val 41866"/>
              <a:gd name="adj2" fmla="val 104083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921569" name="Text Box 97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0" name="Text Box 98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1" name="Text Box 99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2" name="Text Box 100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3" name="Text Box 101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4" name="Text Box 102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5" name="Text Box 103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6" name="Text Box 104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7" name="Text Box 105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6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9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3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228600"/>
            <a:ext cx="8523287" cy="474663"/>
          </a:xfrm>
        </p:spPr>
        <p:txBody>
          <a:bodyPr/>
          <a:lstStyle/>
          <a:p>
            <a:r>
              <a:rPr lang="en-US" sz="3200" dirty="0"/>
              <a:t>Load that cache block, return word </a:t>
            </a:r>
            <a:r>
              <a:rPr lang="en-US" sz="3200" dirty="0" err="1"/>
              <a:t>f</a:t>
            </a:r>
            <a:endParaRPr lang="en-US" sz="3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23524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25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26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27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28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29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0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1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2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3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4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5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6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7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8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9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0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1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2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3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4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5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6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7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8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9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0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1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2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3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4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5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6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7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8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9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0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1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2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3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4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5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6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7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8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9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0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1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2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3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4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5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6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7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8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9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80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81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82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83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84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23586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23587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23593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4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5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6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7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8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9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600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601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602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603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23604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3605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10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628650" y="8382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dirty="0" smtClean="0">
                <a:latin typeface="Courier"/>
              </a:rPr>
              <a:t>000000000000000000    </a:t>
            </a:r>
            <a:r>
              <a:rPr lang="en-US" sz="2800" u="sng" dirty="0">
                <a:solidFill>
                  <a:srgbClr val="FF0000"/>
                </a:solidFill>
                <a:latin typeface="Courier"/>
              </a:rPr>
              <a:t>0000000011</a:t>
            </a:r>
            <a:r>
              <a:rPr lang="en-US" sz="2800" dirty="0">
                <a:latin typeface="Courier"/>
              </a:rPr>
              <a:t> </a:t>
            </a:r>
            <a:r>
              <a:rPr lang="en-US" sz="2800" dirty="0" smtClean="0">
                <a:latin typeface="Courier"/>
              </a:rPr>
              <a:t>   </a:t>
            </a:r>
            <a:r>
              <a:rPr lang="en-US" sz="2800" u="sng" dirty="0" smtClean="0">
                <a:solidFill>
                  <a:srgbClr val="FF0000"/>
                </a:solidFill>
                <a:latin typeface="Courier"/>
              </a:rPr>
              <a:t>0100</a:t>
            </a:r>
            <a:endParaRPr lang="en-US" dirty="0"/>
          </a:p>
        </p:txBody>
      </p:sp>
      <p:sp>
        <p:nvSpPr>
          <p:cNvPr id="2923611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2923612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2923613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/>
              <a:t>h</a:t>
            </a:r>
            <a:endParaRPr lang="en-US" sz="2400" b="1" dirty="0"/>
          </a:p>
        </p:txBody>
      </p:sp>
      <p:sp>
        <p:nvSpPr>
          <p:cNvPr id="2923614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/>
              <a:t>g</a:t>
            </a:r>
            <a:endParaRPr lang="en-US" sz="2400" b="1" dirty="0"/>
          </a:p>
        </p:txBody>
      </p:sp>
      <p:sp>
        <p:nvSpPr>
          <p:cNvPr id="2923615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accent2"/>
                </a:solidFill>
              </a:rPr>
              <a:t>f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923616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/>
              <a:t>e</a:t>
            </a:r>
            <a:endParaRPr lang="en-US" sz="2400" b="1" dirty="0"/>
          </a:p>
        </p:txBody>
      </p:sp>
      <p:sp>
        <p:nvSpPr>
          <p:cNvPr id="2923617" name="Line 97"/>
          <p:cNvSpPr>
            <a:spLocks noChangeShapeType="1"/>
          </p:cNvSpPr>
          <p:nvPr/>
        </p:nvSpPr>
        <p:spPr bwMode="auto">
          <a:xfrm flipH="1">
            <a:off x="6858000" y="1295400"/>
            <a:ext cx="70485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3618" name="Text Box 98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23619" name="Text Box 99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23620" name="Text Box 100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23621" name="Text Box 101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cxnSp>
        <p:nvCxnSpPr>
          <p:cNvPr id="2923622" name="AutoShape 102"/>
          <p:cNvCxnSpPr>
            <a:cxnSpLocks noChangeShapeType="1"/>
          </p:cNvCxnSpPr>
          <p:nvPr/>
        </p:nvCxnSpPr>
        <p:spPr bwMode="auto">
          <a:xfrm rot="5400000">
            <a:off x="2302669" y="-304006"/>
            <a:ext cx="1600200" cy="5595938"/>
          </a:xfrm>
          <a:prstGeom prst="curvedConnector4">
            <a:avLst>
              <a:gd name="adj1" fmla="val 41866"/>
              <a:gd name="adj2" fmla="val 104083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923623" name="Oval 103"/>
          <p:cNvSpPr>
            <a:spLocks noChangeArrowheads="1"/>
          </p:cNvSpPr>
          <p:nvPr/>
        </p:nvSpPr>
        <p:spPr bwMode="auto">
          <a:xfrm>
            <a:off x="5334000" y="2978150"/>
            <a:ext cx="195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3624" name="Text Box 104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25" name="Text Box 105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26" name="Text Box 106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27" name="Text Box 107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28" name="Text Box 108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29" name="Text Box 109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30" name="Text Box 110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31" name="Text Box 111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2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3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4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6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7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8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Courier"/>
              </a:rPr>
              <a:t>0x4-7</a:t>
            </a:r>
            <a:endParaRPr lang="en-US" sz="2800" b="1" u="sng" dirty="0">
              <a:solidFill>
                <a:srgbClr val="FF0000"/>
              </a:solidFill>
              <a:latin typeface="Times" pitchFamily="-65" charset="0"/>
            </a:endParaRPr>
          </a:p>
        </p:txBody>
      </p:sp>
      <p:sp>
        <p:nvSpPr>
          <p:cNvPr id="119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534400" cy="474663"/>
          </a:xfrm>
        </p:spPr>
        <p:txBody>
          <a:bodyPr/>
          <a:lstStyle/>
          <a:p>
            <a:r>
              <a:rPr lang="en-US" sz="3600" dirty="0"/>
              <a:t>4. Read 0x00008014 = 0…10 0..001 0100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58106"/>
            <a:ext cx="8839200" cy="4665663"/>
            <a:chOff x="0" y="880"/>
            <a:chExt cx="5568" cy="2939"/>
          </a:xfrm>
        </p:grpSpPr>
        <p:sp>
          <p:nvSpPr>
            <p:cNvPr id="2925572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73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74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75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76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77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78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79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0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1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2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3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4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5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6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7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8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9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0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1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2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3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4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5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6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7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8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9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0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1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2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3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4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5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6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7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8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9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0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1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2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3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4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5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6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7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8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9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0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1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2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3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4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5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6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7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8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9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30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31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32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76"/>
              <a:chOff x="336" y="880"/>
              <a:chExt cx="969" cy="576"/>
            </a:xfrm>
          </p:grpSpPr>
          <p:sp>
            <p:nvSpPr>
              <p:cNvPr id="2925634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25635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9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25641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2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3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4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5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6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7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8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9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50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51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25652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5653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58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685800" y="847725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dirty="0">
                <a:latin typeface="Courier"/>
              </a:rPr>
              <a:t>000000000000000010 </a:t>
            </a:r>
            <a:r>
              <a:rPr lang="en-US" sz="2800" dirty="0" smtClean="0">
                <a:latin typeface="Courier"/>
              </a:rPr>
              <a:t>  </a:t>
            </a:r>
            <a:r>
              <a:rPr lang="en-US" sz="2800" u="sng" dirty="0" smtClean="0">
                <a:solidFill>
                  <a:srgbClr val="FF0000"/>
                </a:solidFill>
                <a:latin typeface="Courier"/>
              </a:rPr>
              <a:t>0000000001</a:t>
            </a:r>
            <a:r>
              <a:rPr lang="en-US" sz="2800" dirty="0" smtClean="0">
                <a:latin typeface="Courier"/>
              </a:rPr>
              <a:t>   0100</a:t>
            </a:r>
            <a:endParaRPr lang="en-US" dirty="0"/>
          </a:p>
        </p:txBody>
      </p:sp>
      <p:sp>
        <p:nvSpPr>
          <p:cNvPr id="2925659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5660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65" name="Text Box 97"/>
          <p:cNvSpPr txBox="1">
            <a:spLocks noChangeArrowheads="1"/>
          </p:cNvSpPr>
          <p:nvPr/>
        </p:nvSpPr>
        <p:spPr bwMode="auto">
          <a:xfrm>
            <a:off x="0" y="175260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25666" name="Text Box 98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25667" name="Text Box 99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25668" name="Text Box 100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25669" name="Text Box 101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0" name="Text Box 102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1" name="Text Box 103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2" name="Text Box 104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3" name="Text Box 105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4" name="Text Box 106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5" name="Text Box 107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6" name="Text Box 108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9" name="Text Box 69"/>
          <p:cNvSpPr txBox="1">
            <a:spLocks noChangeArrowheads="1"/>
          </p:cNvSpPr>
          <p:nvPr/>
        </p:nvSpPr>
        <p:spPr bwMode="auto">
          <a:xfrm>
            <a:off x="2438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1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2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3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4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6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7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8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9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0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41300"/>
            <a:ext cx="8496300" cy="474663"/>
          </a:xfrm>
        </p:spPr>
        <p:txBody>
          <a:bodyPr/>
          <a:lstStyle/>
          <a:p>
            <a:r>
              <a:rPr lang="en-US" dirty="0"/>
              <a:t>So read Cache Block 1, Data is Valid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27620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1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2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3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4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5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6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7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8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9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0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1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2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3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4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5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6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7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8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9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0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1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2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3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4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5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6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7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8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9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0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1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2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3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4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5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6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7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8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9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0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1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2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3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4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5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6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7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8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9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0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1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2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3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4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5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6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7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8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9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80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0"/>
              <a:chOff x="336" y="880"/>
              <a:chExt cx="969" cy="560"/>
            </a:xfrm>
          </p:grpSpPr>
          <p:sp>
            <p:nvSpPr>
              <p:cNvPr id="2927682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27683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13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27689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0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1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2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3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4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5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6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7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8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9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27700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1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927701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06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628650" y="8382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dirty="0">
                <a:latin typeface="Courier"/>
              </a:rPr>
              <a:t>000000000000000010 </a:t>
            </a:r>
            <a:r>
              <a:rPr lang="en-US" sz="2800" dirty="0" smtClean="0">
                <a:latin typeface="Courier"/>
              </a:rPr>
              <a:t>  </a:t>
            </a:r>
            <a:r>
              <a:rPr lang="en-US" sz="2800" u="sng" dirty="0" smtClean="0">
                <a:solidFill>
                  <a:srgbClr val="FF0000"/>
                </a:solidFill>
                <a:latin typeface="Courier"/>
              </a:rPr>
              <a:t>0000000001</a:t>
            </a:r>
            <a:r>
              <a:rPr lang="en-US" sz="2800" dirty="0" smtClean="0">
                <a:latin typeface="Courier"/>
              </a:rPr>
              <a:t>    0100</a:t>
            </a:r>
            <a:endParaRPr lang="en-US" dirty="0"/>
          </a:p>
        </p:txBody>
      </p:sp>
      <p:sp>
        <p:nvSpPr>
          <p:cNvPr id="2927707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7708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13" name="Text Box 97"/>
          <p:cNvSpPr txBox="1">
            <a:spLocks noChangeArrowheads="1"/>
          </p:cNvSpPr>
          <p:nvPr/>
        </p:nvSpPr>
        <p:spPr bwMode="auto">
          <a:xfrm>
            <a:off x="0" y="1766887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27714" name="Text Box 98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27715" name="Text Box 99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27716" name="Text Box 100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27717" name="Text Box 101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18" name="Text Box 102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19" name="Text Box 103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20" name="Text Box 104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21" name="Text Box 105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22" name="Text Box 106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23" name="Text Box 107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24" name="Text Box 108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927725" name="AutoShape 109"/>
          <p:cNvCxnSpPr>
            <a:cxnSpLocks noChangeShapeType="1"/>
          </p:cNvCxnSpPr>
          <p:nvPr/>
        </p:nvCxnSpPr>
        <p:spPr bwMode="auto">
          <a:xfrm rot="10800000" flipV="1">
            <a:off x="304800" y="1435100"/>
            <a:ext cx="4838700" cy="1249363"/>
          </a:xfrm>
          <a:prstGeom prst="curvedConnector3">
            <a:avLst>
              <a:gd name="adj1" fmla="val 104852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10" name="Text Box 69"/>
          <p:cNvSpPr txBox="1">
            <a:spLocks noChangeArrowheads="1"/>
          </p:cNvSpPr>
          <p:nvPr/>
        </p:nvSpPr>
        <p:spPr bwMode="auto">
          <a:xfrm>
            <a:off x="2438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1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2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3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4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6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7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8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9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0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1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15900"/>
            <a:ext cx="8275638" cy="474663"/>
          </a:xfrm>
        </p:spPr>
        <p:txBody>
          <a:bodyPr/>
          <a:lstStyle/>
          <a:p>
            <a:r>
              <a:rPr lang="en-US" sz="3200" dirty="0"/>
              <a:t>Cache Block 1 Tag does not match (0 != 2)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29668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69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0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1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2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3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4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5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6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7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8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9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0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1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2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3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4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5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6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7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8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9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0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1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2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3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4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5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6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7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8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9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0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1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2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3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4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5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6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7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8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9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0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1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2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3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4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5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6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7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8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9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0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1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2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3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4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5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6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7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8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0"/>
              <a:chOff x="336" y="880"/>
              <a:chExt cx="969" cy="560"/>
            </a:xfrm>
          </p:grpSpPr>
          <p:sp>
            <p:nvSpPr>
              <p:cNvPr id="2929730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29731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13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29737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38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39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0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1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2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3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4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5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6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7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29748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9749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0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929754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476250" y="803275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u="sng" dirty="0">
                <a:solidFill>
                  <a:srgbClr val="FF0000"/>
                </a:solidFill>
                <a:latin typeface="Courier"/>
              </a:rPr>
              <a:t>000000000000000010</a:t>
            </a:r>
            <a:r>
              <a:rPr lang="en-US" sz="2800" dirty="0">
                <a:latin typeface="Courier"/>
              </a:rPr>
              <a:t> </a:t>
            </a:r>
            <a:r>
              <a:rPr lang="en-US" sz="2800" dirty="0" smtClean="0">
                <a:latin typeface="Courier"/>
              </a:rPr>
              <a:t>    </a:t>
            </a:r>
            <a:r>
              <a:rPr lang="en-US" sz="2800" u="sng" dirty="0" smtClean="0">
                <a:solidFill>
                  <a:srgbClr val="FF0000"/>
                </a:solidFill>
                <a:latin typeface="Courier"/>
              </a:rPr>
              <a:t>0000000001</a:t>
            </a:r>
            <a:r>
              <a:rPr lang="en-US" sz="2800" dirty="0" smtClean="0">
                <a:latin typeface="Courier"/>
              </a:rPr>
              <a:t>    0100</a:t>
            </a:r>
            <a:endParaRPr lang="en-US" dirty="0"/>
          </a:p>
        </p:txBody>
      </p:sp>
      <p:sp>
        <p:nvSpPr>
          <p:cNvPr id="2929755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9756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61" name="Line 97"/>
          <p:cNvSpPr>
            <a:spLocks noChangeShapeType="1"/>
          </p:cNvSpPr>
          <p:nvPr/>
        </p:nvSpPr>
        <p:spPr bwMode="auto">
          <a:xfrm flipH="1">
            <a:off x="1809750" y="1295400"/>
            <a:ext cx="533400" cy="1314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9762" name="Text Box 98"/>
          <p:cNvSpPr txBox="1">
            <a:spLocks noChangeArrowheads="1"/>
          </p:cNvSpPr>
          <p:nvPr/>
        </p:nvSpPr>
        <p:spPr bwMode="auto">
          <a:xfrm>
            <a:off x="0" y="1766887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29763" name="Text Box 99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29764" name="Text Box 100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29765" name="Text Box 101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29766" name="Text Box 102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67" name="Text Box 103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68" name="Text Box 104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69" name="Text Box 105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70" name="Text Box 106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71" name="Text Box 107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72" name="Text Box 108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73" name="Text Box 109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0" name="Text Box 69"/>
          <p:cNvSpPr txBox="1">
            <a:spLocks noChangeArrowheads="1"/>
          </p:cNvSpPr>
          <p:nvPr/>
        </p:nvSpPr>
        <p:spPr bwMode="auto">
          <a:xfrm>
            <a:off x="2438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1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2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3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4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6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7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8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9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0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1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203200"/>
            <a:ext cx="8669337" cy="474663"/>
          </a:xfrm>
        </p:spPr>
        <p:txBody>
          <a:bodyPr/>
          <a:lstStyle/>
          <a:p>
            <a:r>
              <a:rPr lang="en-US" sz="3600" dirty="0"/>
              <a:t>Miss, so replace block 1 with new data &amp; tag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31716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17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18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19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0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1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2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3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4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5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6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7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8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9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0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1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2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3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4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5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6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7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8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9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0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1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2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3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4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5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6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7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8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9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0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1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2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3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4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5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6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7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8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9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0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1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2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3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4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5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6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7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8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9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70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71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72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73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74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75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76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0"/>
              <a:chOff x="336" y="880"/>
              <a:chExt cx="969" cy="560"/>
            </a:xfrm>
          </p:grpSpPr>
          <p:sp>
            <p:nvSpPr>
              <p:cNvPr id="2931778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31779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13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31785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86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87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88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89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0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1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2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3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4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5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31796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1797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31798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31799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31800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31801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31802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552450" y="8382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u="sng" dirty="0">
                <a:solidFill>
                  <a:srgbClr val="FF0000"/>
                </a:solidFill>
                <a:latin typeface="Courier"/>
              </a:rPr>
              <a:t>000000000000000010</a:t>
            </a:r>
            <a:r>
              <a:rPr lang="en-US" sz="2800" dirty="0">
                <a:latin typeface="Courier"/>
              </a:rPr>
              <a:t> </a:t>
            </a:r>
            <a:r>
              <a:rPr lang="en-US" sz="2800" dirty="0" smtClean="0">
                <a:latin typeface="Courier"/>
              </a:rPr>
              <a:t>   </a:t>
            </a:r>
            <a:r>
              <a:rPr lang="en-US" sz="2800" u="sng" dirty="0" smtClean="0">
                <a:solidFill>
                  <a:srgbClr val="FF0000"/>
                </a:solidFill>
                <a:latin typeface="Courier"/>
              </a:rPr>
              <a:t>0000000001</a:t>
            </a:r>
            <a:r>
              <a:rPr lang="en-US" sz="2800" dirty="0" smtClean="0">
                <a:latin typeface="Courier"/>
              </a:rPr>
              <a:t>    0100</a:t>
            </a:r>
            <a:endParaRPr lang="en-US" dirty="0"/>
          </a:p>
        </p:txBody>
      </p:sp>
      <p:sp>
        <p:nvSpPr>
          <p:cNvPr id="2931803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1804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09" name="Text Box 97"/>
          <p:cNvSpPr txBox="1">
            <a:spLocks noChangeArrowheads="1"/>
          </p:cNvSpPr>
          <p:nvPr/>
        </p:nvSpPr>
        <p:spPr bwMode="auto">
          <a:xfrm>
            <a:off x="0" y="1766887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31810" name="Text Box 98"/>
          <p:cNvSpPr txBox="1">
            <a:spLocks noChangeArrowheads="1"/>
          </p:cNvSpPr>
          <p:nvPr/>
        </p:nvSpPr>
        <p:spPr bwMode="auto">
          <a:xfrm>
            <a:off x="1981200" y="12255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31811" name="Text Box 99"/>
          <p:cNvSpPr txBox="1">
            <a:spLocks noChangeArrowheads="1"/>
          </p:cNvSpPr>
          <p:nvPr/>
        </p:nvSpPr>
        <p:spPr bwMode="auto">
          <a:xfrm>
            <a:off x="4927600" y="12255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31812" name="Text Box 100"/>
          <p:cNvSpPr txBox="1">
            <a:spLocks noChangeArrowheads="1"/>
          </p:cNvSpPr>
          <p:nvPr/>
        </p:nvSpPr>
        <p:spPr bwMode="auto">
          <a:xfrm>
            <a:off x="7061200" y="12255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31813" name="Text Box 101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4" name="Text Box 102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5" name="Text Box 103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6" name="Text Box 104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7" name="Text Box 105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8" name="Text Box 106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9" name="Text Box 107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20" name="Text Box 108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9" name="Text Box 69"/>
          <p:cNvSpPr txBox="1">
            <a:spLocks noChangeArrowheads="1"/>
          </p:cNvSpPr>
          <p:nvPr/>
        </p:nvSpPr>
        <p:spPr bwMode="auto">
          <a:xfrm>
            <a:off x="2438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1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2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3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4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6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15900"/>
            <a:ext cx="5461000" cy="474663"/>
          </a:xfrm>
        </p:spPr>
        <p:txBody>
          <a:bodyPr/>
          <a:lstStyle/>
          <a:p>
            <a:r>
              <a:rPr lang="en-US" dirty="0"/>
              <a:t>And return word</a:t>
            </a:r>
            <a:r>
              <a:rPr lang="en-US" dirty="0" smtClean="0"/>
              <a:t> J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33764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65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66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67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68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69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0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1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2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3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4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5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6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7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8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9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0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1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2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3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4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5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6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7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8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9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0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1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2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3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4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5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6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7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8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9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0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1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2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3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4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5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6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7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8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9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0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1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2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3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4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5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6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7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8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9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20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21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22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23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24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0"/>
              <a:chOff x="336" y="880"/>
              <a:chExt cx="969" cy="560"/>
            </a:xfrm>
          </p:grpSpPr>
          <p:sp>
            <p:nvSpPr>
              <p:cNvPr id="2933826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33827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13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33833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4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5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6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7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8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9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40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41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42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43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33844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3845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33850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857250" y="8382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dirty="0">
                <a:latin typeface="Courier"/>
              </a:rPr>
              <a:t>000000000000000010 </a:t>
            </a:r>
            <a:r>
              <a:rPr lang="en-US" sz="2800" u="sng" dirty="0">
                <a:latin typeface="Courier"/>
              </a:rPr>
              <a:t>0000000001</a:t>
            </a:r>
            <a:r>
              <a:rPr lang="en-US" sz="2800" dirty="0">
                <a:latin typeface="Courier"/>
              </a:rPr>
              <a:t> </a:t>
            </a:r>
            <a:r>
              <a:rPr lang="en-US" sz="2800" dirty="0" smtClean="0">
                <a:latin typeface="Courier"/>
              </a:rPr>
              <a:t>   </a:t>
            </a:r>
            <a:r>
              <a:rPr lang="en-US" sz="2800" u="sng" dirty="0" smtClean="0">
                <a:solidFill>
                  <a:srgbClr val="FF0000"/>
                </a:solidFill>
                <a:latin typeface="Courier"/>
              </a:rPr>
              <a:t>0100</a:t>
            </a:r>
            <a:endParaRPr lang="en-US" dirty="0"/>
          </a:p>
        </p:txBody>
      </p:sp>
      <p:sp>
        <p:nvSpPr>
          <p:cNvPr id="2933851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3852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57" name="Line 97"/>
          <p:cNvSpPr>
            <a:spLocks noChangeShapeType="1"/>
          </p:cNvSpPr>
          <p:nvPr/>
        </p:nvSpPr>
        <p:spPr bwMode="auto">
          <a:xfrm flipH="1">
            <a:off x="6934200" y="1295400"/>
            <a:ext cx="62865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3858" name="Text Box 98"/>
          <p:cNvSpPr txBox="1">
            <a:spLocks noChangeArrowheads="1"/>
          </p:cNvSpPr>
          <p:nvPr/>
        </p:nvSpPr>
        <p:spPr bwMode="auto">
          <a:xfrm>
            <a:off x="0" y="1766887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33859" name="Text Box 99"/>
          <p:cNvSpPr txBox="1">
            <a:spLocks noChangeArrowheads="1"/>
          </p:cNvSpPr>
          <p:nvPr/>
        </p:nvSpPr>
        <p:spPr bwMode="auto">
          <a:xfrm>
            <a:off x="1981200" y="12255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33860" name="Text Box 100"/>
          <p:cNvSpPr txBox="1">
            <a:spLocks noChangeArrowheads="1"/>
          </p:cNvSpPr>
          <p:nvPr/>
        </p:nvSpPr>
        <p:spPr bwMode="auto">
          <a:xfrm>
            <a:off x="4927600" y="12255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33861" name="Text Box 101"/>
          <p:cNvSpPr txBox="1">
            <a:spLocks noChangeArrowheads="1"/>
          </p:cNvSpPr>
          <p:nvPr/>
        </p:nvSpPr>
        <p:spPr bwMode="auto">
          <a:xfrm>
            <a:off x="7061200" y="12255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33862" name="Oval 102"/>
          <p:cNvSpPr>
            <a:spLocks noChangeArrowheads="1"/>
          </p:cNvSpPr>
          <p:nvPr/>
        </p:nvSpPr>
        <p:spPr bwMode="auto">
          <a:xfrm>
            <a:off x="5334000" y="2393950"/>
            <a:ext cx="195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3863" name="Text Box 103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4" name="Text Box 104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5" name="Text Box 105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6" name="Text Box 106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7" name="Text Box 107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8" name="Text Box 108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9" name="Text Box 109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70" name="Text Box 110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1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2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3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4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5" name="Text Box 69"/>
          <p:cNvSpPr txBox="1">
            <a:spLocks noChangeArrowheads="1"/>
          </p:cNvSpPr>
          <p:nvPr/>
        </p:nvSpPr>
        <p:spPr bwMode="auto">
          <a:xfrm>
            <a:off x="2438399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6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7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Courier"/>
              </a:rPr>
              <a:t>0x4-7</a:t>
            </a:r>
            <a:endParaRPr lang="en-US" sz="2800" b="1" u="sng" dirty="0">
              <a:solidFill>
                <a:srgbClr val="FF0000"/>
              </a:solidFill>
              <a:latin typeface="Times" pitchFamily="-65" charset="0"/>
            </a:endParaRPr>
          </a:p>
        </p:txBody>
      </p:sp>
      <p:sp>
        <p:nvSpPr>
          <p:cNvPr id="118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9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0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1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2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Direct-Mapped Cache</a:t>
            </a:r>
            <a:endParaRPr lang="en-US"/>
          </a:p>
        </p:txBody>
      </p:sp>
      <p:sp>
        <p:nvSpPr>
          <p:cNvPr id="286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All fields are read as unsigned integers.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Index</a:t>
            </a:r>
          </a:p>
          <a:p>
            <a:pPr lvl="1"/>
            <a:r>
              <a:rPr lang="en-US" sz="2000" dirty="0" smtClean="0"/>
              <a:t>specifies the cache index (or “row”/block)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Tag</a:t>
            </a:r>
          </a:p>
          <a:p>
            <a:pPr lvl="1"/>
            <a:r>
              <a:rPr lang="en-US" sz="2000" dirty="0" smtClean="0"/>
              <a:t>distinguishes </a:t>
            </a:r>
            <a:r>
              <a:rPr lang="en-US" sz="2000" dirty="0" err="1" smtClean="0"/>
              <a:t>betw</a:t>
            </a:r>
            <a:r>
              <a:rPr lang="en-US" sz="2000" dirty="0" smtClean="0"/>
              <a:t> the addresses that map to the same location</a:t>
            </a:r>
          </a:p>
          <a:p>
            <a:r>
              <a:rPr lang="en-US" sz="2400" dirty="0" smtClean="0">
                <a:solidFill>
                  <a:schemeClr val="accent4"/>
                </a:solidFill>
              </a:rPr>
              <a:t>Offset</a:t>
            </a:r>
          </a:p>
          <a:p>
            <a:pPr lvl="1"/>
            <a:r>
              <a:rPr lang="en-US" sz="2000" dirty="0" smtClean="0"/>
              <a:t>specifies which byte within the block we want</a:t>
            </a:r>
          </a:p>
          <a:p>
            <a:endParaRPr lang="en-US" sz="24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14364" y="4267200"/>
            <a:ext cx="7904164" cy="2235200"/>
            <a:chOff x="387" y="2688"/>
            <a:chExt cx="4979" cy="1408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87" y="2688"/>
              <a:ext cx="4927" cy="485"/>
              <a:chOff x="283" y="2256"/>
              <a:chExt cx="4927" cy="485"/>
            </a:xfrm>
          </p:grpSpPr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376" y="2256"/>
                <a:ext cx="4834" cy="4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2"/>
                    </a:solidFill>
                    <a:latin typeface="Courier"/>
                  </a:rPr>
                  <a:t>tttttttttttttttttt</a:t>
                </a:r>
                <a:r>
                  <a:rPr lang="en-US" sz="4400" b="1" dirty="0">
                    <a:solidFill>
                      <a:schemeClr val="tx1"/>
                    </a:solidFill>
                    <a:latin typeface="Courier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ourier"/>
                  </a:rPr>
                  <a:t>    </a:t>
                </a:r>
                <a:r>
                  <a:rPr lang="en-US" sz="4400" b="1" dirty="0" err="1" smtClean="0">
                    <a:latin typeface="Courier"/>
                  </a:rPr>
                  <a:t>iiiiiiiiii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Courier"/>
                  </a:rPr>
                  <a:t>    </a:t>
                </a:r>
                <a:r>
                  <a:rPr lang="en-US" sz="3600" b="1" dirty="0" err="1" smtClean="0">
                    <a:solidFill>
                      <a:schemeClr val="accent4"/>
                    </a:solidFill>
                    <a:latin typeface="Courier"/>
                  </a:rPr>
                  <a:t>oooo</a:t>
                </a:r>
                <a:endParaRPr lang="en-US" sz="3600" b="1" dirty="0">
                  <a:solidFill>
                    <a:schemeClr val="accent4"/>
                  </a:solidFill>
                  <a:latin typeface="Courier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83" y="2256"/>
                <a:ext cx="2549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820" y="2256"/>
                <a:ext cx="1500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296" y="2256"/>
                <a:ext cx="832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22" y="3120"/>
              <a:ext cx="4944" cy="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pitchFamily="-65" charset="0"/>
                <a:buNone/>
                <a:tabLst>
                  <a:tab pos="4114800" algn="l"/>
                  <a:tab pos="6289675" algn="l"/>
                </a:tabLst>
              </a:pPr>
              <a:r>
                <a:rPr lang="en-US" sz="3200" b="1" dirty="0">
                  <a:solidFill>
                    <a:schemeClr val="tx1"/>
                  </a:solidFill>
                  <a:latin typeface="18 VAG Rounded Bold   07390"/>
                </a:rPr>
                <a:t>	</a:t>
              </a:r>
              <a:r>
                <a:rPr lang="en-US" sz="3200" b="1" dirty="0">
                  <a:solidFill>
                    <a:schemeClr val="accent2"/>
                  </a:solidFill>
                  <a:latin typeface="18 VAG Rounded Bold   07390"/>
                </a:rPr>
                <a:t>tag</a:t>
              </a:r>
              <a:r>
                <a:rPr lang="en-US" sz="3200" b="1" dirty="0">
                  <a:solidFill>
                    <a:schemeClr val="tx1"/>
                  </a:solidFill>
                  <a:latin typeface="18 VAG Rounded Bold   07390"/>
                </a:rPr>
                <a:t>	</a:t>
              </a:r>
              <a:r>
                <a:rPr lang="en-US" sz="3200" b="1" dirty="0">
                  <a:latin typeface="18 VAG Rounded Bold   07390"/>
                </a:rPr>
                <a:t>index</a:t>
              </a:r>
              <a:r>
                <a:rPr lang="en-US" sz="3200" b="1" dirty="0" smtClean="0">
                  <a:solidFill>
                    <a:schemeClr val="tx1"/>
                  </a:solidFill>
                  <a:latin typeface="18 VAG Rounded Bold   07390"/>
                </a:rPr>
                <a:t>	 </a:t>
              </a:r>
              <a:r>
                <a:rPr lang="en-US" sz="3200" b="1" dirty="0" smtClean="0">
                  <a:solidFill>
                    <a:schemeClr val="accent4"/>
                  </a:solidFill>
                  <a:latin typeface="18 VAG Rounded Bold   07390"/>
                </a:rPr>
                <a:t>byte</a:t>
              </a:r>
              <a:r>
                <a:rPr lang="en-US" sz="3200" b="1" dirty="0">
                  <a:solidFill>
                    <a:srgbClr val="00FF00"/>
                  </a:solidFill>
                  <a:latin typeface="18 VAG Rounded Bold   07390"/>
                </a:rPr>
                <a:t/>
              </a:r>
              <a:br>
                <a:rPr lang="en-US" sz="3200" b="1" dirty="0">
                  <a:solidFill>
                    <a:srgbClr val="00FF00"/>
                  </a:solidFill>
                  <a:latin typeface="18 VAG Rounded Bold   07390"/>
                </a:rPr>
              </a:br>
              <a:r>
                <a:rPr lang="en-US" sz="3200" b="1" dirty="0">
                  <a:solidFill>
                    <a:schemeClr val="accent2"/>
                  </a:solidFill>
                  <a:latin typeface="18 VAG Rounded Bold   07390"/>
                </a:rPr>
                <a:t>to check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>	</a:t>
              </a:r>
              <a:r>
                <a:rPr lang="en-US" sz="3200" b="1" dirty="0">
                  <a:latin typeface="18 VAG Rounded Bold   07390"/>
                </a:rPr>
                <a:t>to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> </a:t>
              </a:r>
              <a:r>
                <a:rPr lang="en-US" sz="3200" b="1" dirty="0" smtClean="0">
                  <a:solidFill>
                    <a:srgbClr val="005400"/>
                  </a:solidFill>
                  <a:latin typeface="18 VAG Rounded Bold   07390"/>
                </a:rPr>
                <a:t>	 </a:t>
              </a:r>
              <a:r>
                <a:rPr lang="en-US" sz="3200" b="1" dirty="0" smtClean="0">
                  <a:solidFill>
                    <a:schemeClr val="accent4"/>
                  </a:solidFill>
                  <a:latin typeface="18 VAG Rounded Bold   07390"/>
                </a:rPr>
                <a:t>offset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/>
              </a:r>
              <a:b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</a:br>
              <a:r>
                <a:rPr lang="en-US" sz="3200" b="1" dirty="0">
                  <a:solidFill>
                    <a:schemeClr val="accent2"/>
                  </a:solidFill>
                  <a:latin typeface="18 VAG Rounded Bold   07390"/>
                </a:rPr>
                <a:t>if have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> 	</a:t>
              </a:r>
              <a:r>
                <a:rPr lang="en-US" sz="3200" b="1" dirty="0">
                  <a:latin typeface="18 VAG Rounded Bold   07390"/>
                </a:rPr>
                <a:t>select</a:t>
              </a:r>
              <a:r>
                <a:rPr lang="en-US" sz="3200" b="1" dirty="0" smtClean="0">
                  <a:latin typeface="18 VAG Rounded Bold   07390"/>
                </a:rPr>
                <a:t>	 </a:t>
              </a:r>
              <a:r>
                <a:rPr lang="en-US" sz="3200" b="1" dirty="0" smtClean="0">
                  <a:solidFill>
                    <a:schemeClr val="accent4"/>
                  </a:solidFill>
                  <a:latin typeface="18 VAG Rounded Bold   07390"/>
                </a:rPr>
                <a:t>within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/>
              </a:r>
              <a:b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</a:br>
              <a:r>
                <a:rPr lang="en-US" sz="3200" b="1" dirty="0">
                  <a:solidFill>
                    <a:schemeClr val="accent2"/>
                  </a:solidFill>
                  <a:latin typeface="18 VAG Rounded Bold   07390"/>
                </a:rPr>
                <a:t>correct block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>	</a:t>
              </a:r>
              <a:r>
                <a:rPr lang="en-US" sz="3200" b="1" dirty="0">
                  <a:latin typeface="18 VAG Rounded Bold   07390"/>
                </a:rPr>
                <a:t>block</a:t>
              </a:r>
              <a:r>
                <a:rPr lang="en-US" sz="3200" b="1" dirty="0" smtClean="0">
                  <a:solidFill>
                    <a:srgbClr val="005400"/>
                  </a:solidFill>
                  <a:latin typeface="18 VAG Rounded Bold   07390"/>
                </a:rPr>
                <a:t>	 </a:t>
              </a:r>
              <a:r>
                <a:rPr lang="en-US" sz="3200" b="1" dirty="0" smtClean="0">
                  <a:solidFill>
                    <a:schemeClr val="accent4"/>
                  </a:solidFill>
                  <a:latin typeface="18 VAG Rounded Bold   07390"/>
                </a:rPr>
                <a:t>block</a:t>
              </a:r>
              <a:endParaRPr lang="en-US" sz="3200" b="1" dirty="0">
                <a:solidFill>
                  <a:schemeClr val="accent4"/>
                </a:solidFill>
                <a:latin typeface="18 VAG Rounded Bold   0739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8532812" cy="474662"/>
          </a:xfrm>
        </p:spPr>
        <p:txBody>
          <a:bodyPr/>
          <a:lstStyle/>
          <a:p>
            <a:r>
              <a:rPr lang="en-US" sz="3600" dirty="0"/>
              <a:t>Do an example yourself. What happens?</a:t>
            </a:r>
          </a:p>
        </p:txBody>
      </p:sp>
      <p:sp>
        <p:nvSpPr>
          <p:cNvPr id="293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15400" cy="2400300"/>
          </a:xfrm>
        </p:spPr>
        <p:txBody>
          <a:bodyPr/>
          <a:lstStyle/>
          <a:p>
            <a:pPr>
              <a:spcBef>
                <a:spcPct val="30000"/>
              </a:spcBef>
              <a:tabLst>
                <a:tab pos="2292350" algn="l"/>
              </a:tabLst>
            </a:pPr>
            <a:r>
              <a:rPr lang="en-US" sz="2000" dirty="0"/>
              <a:t>Chose from: Cache:	 Hit, Miss, Miss </a:t>
            </a:r>
            <a:r>
              <a:rPr lang="en-US" sz="2000" dirty="0" err="1"/>
              <a:t>w</a:t>
            </a:r>
            <a:r>
              <a:rPr lang="en-US" sz="2000" dirty="0"/>
              <a:t>. replace</a:t>
            </a:r>
            <a:br>
              <a:rPr lang="en-US" sz="2000" dirty="0"/>
            </a:br>
            <a:r>
              <a:rPr lang="en-US" sz="2000" dirty="0"/>
              <a:t>	 Values returned:	a ,</a:t>
            </a:r>
            <a:r>
              <a:rPr lang="en-US" sz="2000" dirty="0" err="1"/>
              <a:t>b</a:t>
            </a:r>
            <a:r>
              <a:rPr lang="en-US" sz="2000" dirty="0"/>
              <a:t>, </a:t>
            </a:r>
            <a:r>
              <a:rPr lang="en-US" sz="2000" dirty="0" err="1"/>
              <a:t>c</a:t>
            </a:r>
            <a:r>
              <a:rPr lang="en-US" sz="2000" dirty="0"/>
              <a:t>, </a:t>
            </a:r>
            <a:r>
              <a:rPr lang="en-US" sz="2000" dirty="0" err="1"/>
              <a:t>d</a:t>
            </a:r>
            <a:r>
              <a:rPr lang="en-US" sz="2000" dirty="0"/>
              <a:t>, </a:t>
            </a:r>
            <a:r>
              <a:rPr lang="en-US" sz="2000" dirty="0" err="1"/>
              <a:t>e</a:t>
            </a:r>
            <a:r>
              <a:rPr lang="en-US" sz="2000" dirty="0"/>
              <a:t>, ..., </a:t>
            </a:r>
            <a:r>
              <a:rPr lang="en-US" sz="2000" dirty="0" err="1"/>
              <a:t>k</a:t>
            </a:r>
            <a:r>
              <a:rPr lang="en-US" sz="2000" dirty="0"/>
              <a:t>, </a:t>
            </a:r>
            <a:r>
              <a:rPr lang="en-US" sz="2000" dirty="0" err="1"/>
              <a:t>l</a:t>
            </a:r>
            <a:endParaRPr lang="en-US" sz="2000" dirty="0"/>
          </a:p>
          <a:p>
            <a:pPr>
              <a:spcBef>
                <a:spcPct val="30000"/>
              </a:spcBef>
              <a:tabLst>
                <a:tab pos="2292350" algn="l"/>
              </a:tabLst>
            </a:pPr>
            <a:r>
              <a:rPr lang="en-US" sz="2000" dirty="0"/>
              <a:t>Read address</a:t>
            </a:r>
            <a:r>
              <a:rPr lang="en-US" sz="2000" dirty="0">
                <a:latin typeface="Courier"/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0x00000030 </a:t>
            </a:r>
            <a:r>
              <a:rPr lang="en-US" sz="2400" dirty="0"/>
              <a:t>?</a:t>
            </a:r>
            <a:r>
              <a:rPr lang="en-US" sz="2000" dirty="0" smtClean="0">
                <a:latin typeface="Courier"/>
              </a:rPr>
              <a:t> </a:t>
            </a:r>
            <a:br>
              <a:rPr lang="en-US" sz="2000" dirty="0" smtClean="0">
                <a:latin typeface="Courier"/>
              </a:rPr>
            </a:br>
            <a:r>
              <a:rPr lang="en-US" sz="2000" dirty="0" smtClean="0">
                <a:latin typeface="Courier"/>
              </a:rPr>
              <a:t> 000000000000000000 </a:t>
            </a:r>
            <a:r>
              <a:rPr lang="en-US" sz="2000" dirty="0">
                <a:latin typeface="Courier"/>
              </a:rPr>
              <a:t>0000000011 0000</a:t>
            </a:r>
          </a:p>
          <a:p>
            <a:pPr>
              <a:spcBef>
                <a:spcPct val="30000"/>
              </a:spcBef>
              <a:tabLst>
                <a:tab pos="2292350" algn="l"/>
              </a:tabLst>
            </a:pPr>
            <a:r>
              <a:rPr lang="en-US" sz="2000" dirty="0"/>
              <a:t>Read address</a:t>
            </a:r>
            <a:r>
              <a:rPr lang="en-US" sz="2000" dirty="0">
                <a:latin typeface="Courier"/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0x0000001c</a:t>
            </a:r>
            <a:r>
              <a:rPr lang="en-US" sz="2400" dirty="0"/>
              <a:t> ?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000" dirty="0">
                <a:latin typeface="Courier"/>
              </a:rPr>
              <a:t>000000000000000000 0000000001 1100</a:t>
            </a:r>
          </a:p>
        </p:txBody>
      </p:sp>
      <p:sp>
        <p:nvSpPr>
          <p:cNvPr id="2935812" name="Freeform 4"/>
          <p:cNvSpPr>
            <a:spLocks/>
          </p:cNvSpPr>
          <p:nvPr/>
        </p:nvSpPr>
        <p:spPr bwMode="auto">
          <a:xfrm>
            <a:off x="5727700" y="4210050"/>
            <a:ext cx="122238" cy="139700"/>
          </a:xfrm>
          <a:custGeom>
            <a:avLst/>
            <a:gdLst/>
            <a:ahLst/>
            <a:cxnLst>
              <a:cxn ang="0">
                <a:pos x="3" y="88"/>
              </a:cxn>
              <a:cxn ang="0">
                <a:pos x="14" y="10"/>
              </a:cxn>
              <a:cxn ang="0">
                <a:pos x="47" y="21"/>
              </a:cxn>
              <a:cxn ang="0">
                <a:pos x="69" y="88"/>
              </a:cxn>
            </a:cxnLst>
            <a:rect l="0" t="0" r="r" b="b"/>
            <a:pathLst>
              <a:path w="75" h="88">
                <a:moveTo>
                  <a:pt x="3" y="88"/>
                </a:moveTo>
                <a:cubicBezTo>
                  <a:pt x="7" y="62"/>
                  <a:pt x="0" y="32"/>
                  <a:pt x="14" y="10"/>
                </a:cubicBezTo>
                <a:cubicBezTo>
                  <a:pt x="20" y="0"/>
                  <a:pt x="38" y="14"/>
                  <a:pt x="47" y="21"/>
                </a:cubicBezTo>
                <a:cubicBezTo>
                  <a:pt x="75" y="44"/>
                  <a:pt x="69" y="58"/>
                  <a:pt x="69" y="8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5813" name="Rectangle 5"/>
          <p:cNvSpPr>
            <a:spLocks noChangeArrowheads="1"/>
          </p:cNvSpPr>
          <p:nvPr/>
        </p:nvSpPr>
        <p:spPr bwMode="auto">
          <a:xfrm>
            <a:off x="1143000" y="37544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14" name="Rectangle 6"/>
          <p:cNvSpPr>
            <a:spLocks noChangeArrowheads="1"/>
          </p:cNvSpPr>
          <p:nvPr/>
        </p:nvSpPr>
        <p:spPr bwMode="auto">
          <a:xfrm>
            <a:off x="914400" y="37544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15" name="Rectangle 7"/>
          <p:cNvSpPr>
            <a:spLocks noChangeArrowheads="1"/>
          </p:cNvSpPr>
          <p:nvPr/>
        </p:nvSpPr>
        <p:spPr bwMode="auto">
          <a:xfrm>
            <a:off x="2133600" y="3754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16" name="Rectangle 8"/>
          <p:cNvSpPr>
            <a:spLocks noChangeArrowheads="1"/>
          </p:cNvSpPr>
          <p:nvPr/>
        </p:nvSpPr>
        <p:spPr bwMode="auto">
          <a:xfrm>
            <a:off x="3810000" y="3754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17" name="Rectangle 9"/>
          <p:cNvSpPr>
            <a:spLocks noChangeArrowheads="1"/>
          </p:cNvSpPr>
          <p:nvPr/>
        </p:nvSpPr>
        <p:spPr bwMode="auto">
          <a:xfrm>
            <a:off x="5486400" y="3754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18" name="Rectangle 10"/>
          <p:cNvSpPr>
            <a:spLocks noChangeArrowheads="1"/>
          </p:cNvSpPr>
          <p:nvPr/>
        </p:nvSpPr>
        <p:spPr bwMode="auto">
          <a:xfrm>
            <a:off x="7162800" y="3754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19" name="Rectangle 11"/>
          <p:cNvSpPr>
            <a:spLocks noChangeArrowheads="1"/>
          </p:cNvSpPr>
          <p:nvPr/>
        </p:nvSpPr>
        <p:spPr bwMode="auto">
          <a:xfrm>
            <a:off x="1143000" y="40592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0" name="Rectangle 12"/>
          <p:cNvSpPr>
            <a:spLocks noChangeArrowheads="1"/>
          </p:cNvSpPr>
          <p:nvPr/>
        </p:nvSpPr>
        <p:spPr bwMode="auto">
          <a:xfrm>
            <a:off x="914400" y="40592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1" name="Rectangle 13"/>
          <p:cNvSpPr>
            <a:spLocks noChangeArrowheads="1"/>
          </p:cNvSpPr>
          <p:nvPr/>
        </p:nvSpPr>
        <p:spPr bwMode="auto">
          <a:xfrm>
            <a:off x="2133600" y="4059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2" name="Rectangle 14"/>
          <p:cNvSpPr>
            <a:spLocks noChangeArrowheads="1"/>
          </p:cNvSpPr>
          <p:nvPr/>
        </p:nvSpPr>
        <p:spPr bwMode="auto">
          <a:xfrm>
            <a:off x="3810000" y="4059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3" name="Rectangle 15"/>
          <p:cNvSpPr>
            <a:spLocks noChangeArrowheads="1"/>
          </p:cNvSpPr>
          <p:nvPr/>
        </p:nvSpPr>
        <p:spPr bwMode="auto">
          <a:xfrm>
            <a:off x="5486400" y="4059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4" name="Rectangle 16"/>
          <p:cNvSpPr>
            <a:spLocks noChangeArrowheads="1"/>
          </p:cNvSpPr>
          <p:nvPr/>
        </p:nvSpPr>
        <p:spPr bwMode="auto">
          <a:xfrm>
            <a:off x="7162800" y="4059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5" name="Rectangle 17"/>
          <p:cNvSpPr>
            <a:spLocks noChangeArrowheads="1"/>
          </p:cNvSpPr>
          <p:nvPr/>
        </p:nvSpPr>
        <p:spPr bwMode="auto">
          <a:xfrm>
            <a:off x="1143000" y="43640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6" name="Rectangle 18"/>
          <p:cNvSpPr>
            <a:spLocks noChangeArrowheads="1"/>
          </p:cNvSpPr>
          <p:nvPr/>
        </p:nvSpPr>
        <p:spPr bwMode="auto">
          <a:xfrm>
            <a:off x="914400" y="43640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7" name="Rectangle 19"/>
          <p:cNvSpPr>
            <a:spLocks noChangeArrowheads="1"/>
          </p:cNvSpPr>
          <p:nvPr/>
        </p:nvSpPr>
        <p:spPr bwMode="auto">
          <a:xfrm>
            <a:off x="2133600" y="4364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8" name="Rectangle 20"/>
          <p:cNvSpPr>
            <a:spLocks noChangeArrowheads="1"/>
          </p:cNvSpPr>
          <p:nvPr/>
        </p:nvSpPr>
        <p:spPr bwMode="auto">
          <a:xfrm>
            <a:off x="3810000" y="4364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9" name="Rectangle 21"/>
          <p:cNvSpPr>
            <a:spLocks noChangeArrowheads="1"/>
          </p:cNvSpPr>
          <p:nvPr/>
        </p:nvSpPr>
        <p:spPr bwMode="auto">
          <a:xfrm>
            <a:off x="5486400" y="4364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0" name="Rectangle 22"/>
          <p:cNvSpPr>
            <a:spLocks noChangeArrowheads="1"/>
          </p:cNvSpPr>
          <p:nvPr/>
        </p:nvSpPr>
        <p:spPr bwMode="auto">
          <a:xfrm>
            <a:off x="7162800" y="4364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1" name="Rectangle 23"/>
          <p:cNvSpPr>
            <a:spLocks noChangeArrowheads="1"/>
          </p:cNvSpPr>
          <p:nvPr/>
        </p:nvSpPr>
        <p:spPr bwMode="auto">
          <a:xfrm>
            <a:off x="1143000" y="46688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2" name="Rectangle 24"/>
          <p:cNvSpPr>
            <a:spLocks noChangeArrowheads="1"/>
          </p:cNvSpPr>
          <p:nvPr/>
        </p:nvSpPr>
        <p:spPr bwMode="auto">
          <a:xfrm>
            <a:off x="914400" y="46688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3" name="Rectangle 25"/>
          <p:cNvSpPr>
            <a:spLocks noChangeArrowheads="1"/>
          </p:cNvSpPr>
          <p:nvPr/>
        </p:nvSpPr>
        <p:spPr bwMode="auto">
          <a:xfrm>
            <a:off x="2133600" y="46688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4" name="Rectangle 26"/>
          <p:cNvSpPr>
            <a:spLocks noChangeArrowheads="1"/>
          </p:cNvSpPr>
          <p:nvPr/>
        </p:nvSpPr>
        <p:spPr bwMode="auto">
          <a:xfrm>
            <a:off x="3810000" y="46688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5" name="Rectangle 27"/>
          <p:cNvSpPr>
            <a:spLocks noChangeArrowheads="1"/>
          </p:cNvSpPr>
          <p:nvPr/>
        </p:nvSpPr>
        <p:spPr bwMode="auto">
          <a:xfrm>
            <a:off x="5486400" y="46688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6" name="Rectangle 28"/>
          <p:cNvSpPr>
            <a:spLocks noChangeArrowheads="1"/>
          </p:cNvSpPr>
          <p:nvPr/>
        </p:nvSpPr>
        <p:spPr bwMode="auto">
          <a:xfrm>
            <a:off x="7162800" y="46688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7" name="Rectangle 29"/>
          <p:cNvSpPr>
            <a:spLocks noChangeArrowheads="1"/>
          </p:cNvSpPr>
          <p:nvPr/>
        </p:nvSpPr>
        <p:spPr bwMode="auto">
          <a:xfrm>
            <a:off x="1143000" y="49736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8" name="Rectangle 30"/>
          <p:cNvSpPr>
            <a:spLocks noChangeArrowheads="1"/>
          </p:cNvSpPr>
          <p:nvPr/>
        </p:nvSpPr>
        <p:spPr bwMode="auto">
          <a:xfrm>
            <a:off x="914400" y="49736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9" name="Rectangle 31"/>
          <p:cNvSpPr>
            <a:spLocks noChangeArrowheads="1"/>
          </p:cNvSpPr>
          <p:nvPr/>
        </p:nvSpPr>
        <p:spPr bwMode="auto">
          <a:xfrm>
            <a:off x="2133600" y="49736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0" name="Rectangle 32"/>
          <p:cNvSpPr>
            <a:spLocks noChangeArrowheads="1"/>
          </p:cNvSpPr>
          <p:nvPr/>
        </p:nvSpPr>
        <p:spPr bwMode="auto">
          <a:xfrm>
            <a:off x="3810000" y="49736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1" name="Rectangle 33"/>
          <p:cNvSpPr>
            <a:spLocks noChangeArrowheads="1"/>
          </p:cNvSpPr>
          <p:nvPr/>
        </p:nvSpPr>
        <p:spPr bwMode="auto">
          <a:xfrm>
            <a:off x="5486400" y="49736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2" name="Rectangle 34"/>
          <p:cNvSpPr>
            <a:spLocks noChangeArrowheads="1"/>
          </p:cNvSpPr>
          <p:nvPr/>
        </p:nvSpPr>
        <p:spPr bwMode="auto">
          <a:xfrm>
            <a:off x="7162800" y="49736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3" name="Rectangle 35"/>
          <p:cNvSpPr>
            <a:spLocks noChangeArrowheads="1"/>
          </p:cNvSpPr>
          <p:nvPr/>
        </p:nvSpPr>
        <p:spPr bwMode="auto">
          <a:xfrm>
            <a:off x="1143000" y="52784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4" name="Rectangle 36"/>
          <p:cNvSpPr>
            <a:spLocks noChangeArrowheads="1"/>
          </p:cNvSpPr>
          <p:nvPr/>
        </p:nvSpPr>
        <p:spPr bwMode="auto">
          <a:xfrm>
            <a:off x="914400" y="52784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5" name="Rectangle 37"/>
          <p:cNvSpPr>
            <a:spLocks noChangeArrowheads="1"/>
          </p:cNvSpPr>
          <p:nvPr/>
        </p:nvSpPr>
        <p:spPr bwMode="auto">
          <a:xfrm>
            <a:off x="2133600" y="5278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6" name="Rectangle 38"/>
          <p:cNvSpPr>
            <a:spLocks noChangeArrowheads="1"/>
          </p:cNvSpPr>
          <p:nvPr/>
        </p:nvSpPr>
        <p:spPr bwMode="auto">
          <a:xfrm>
            <a:off x="3810000" y="5278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7" name="Rectangle 39"/>
          <p:cNvSpPr>
            <a:spLocks noChangeArrowheads="1"/>
          </p:cNvSpPr>
          <p:nvPr/>
        </p:nvSpPr>
        <p:spPr bwMode="auto">
          <a:xfrm>
            <a:off x="5486400" y="5278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8" name="Rectangle 40"/>
          <p:cNvSpPr>
            <a:spLocks noChangeArrowheads="1"/>
          </p:cNvSpPr>
          <p:nvPr/>
        </p:nvSpPr>
        <p:spPr bwMode="auto">
          <a:xfrm>
            <a:off x="7162800" y="5278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9" name="Rectangle 41"/>
          <p:cNvSpPr>
            <a:spLocks noChangeArrowheads="1"/>
          </p:cNvSpPr>
          <p:nvPr/>
        </p:nvSpPr>
        <p:spPr bwMode="auto">
          <a:xfrm>
            <a:off x="1143000" y="55832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0" name="Rectangle 42"/>
          <p:cNvSpPr>
            <a:spLocks noChangeArrowheads="1"/>
          </p:cNvSpPr>
          <p:nvPr/>
        </p:nvSpPr>
        <p:spPr bwMode="auto">
          <a:xfrm>
            <a:off x="914400" y="55832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1" name="Rectangle 43"/>
          <p:cNvSpPr>
            <a:spLocks noChangeArrowheads="1"/>
          </p:cNvSpPr>
          <p:nvPr/>
        </p:nvSpPr>
        <p:spPr bwMode="auto">
          <a:xfrm>
            <a:off x="2133600" y="5583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2" name="Rectangle 44"/>
          <p:cNvSpPr>
            <a:spLocks noChangeArrowheads="1"/>
          </p:cNvSpPr>
          <p:nvPr/>
        </p:nvSpPr>
        <p:spPr bwMode="auto">
          <a:xfrm>
            <a:off x="3810000" y="5583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3" name="Rectangle 45"/>
          <p:cNvSpPr>
            <a:spLocks noChangeArrowheads="1"/>
          </p:cNvSpPr>
          <p:nvPr/>
        </p:nvSpPr>
        <p:spPr bwMode="auto">
          <a:xfrm>
            <a:off x="5486400" y="5583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4" name="Rectangle 46"/>
          <p:cNvSpPr>
            <a:spLocks noChangeArrowheads="1"/>
          </p:cNvSpPr>
          <p:nvPr/>
        </p:nvSpPr>
        <p:spPr bwMode="auto">
          <a:xfrm>
            <a:off x="7162800" y="5583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5" name="Rectangle 47"/>
          <p:cNvSpPr>
            <a:spLocks noChangeArrowheads="1"/>
          </p:cNvSpPr>
          <p:nvPr/>
        </p:nvSpPr>
        <p:spPr bwMode="auto">
          <a:xfrm>
            <a:off x="1143000" y="58880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6" name="Rectangle 48"/>
          <p:cNvSpPr>
            <a:spLocks noChangeArrowheads="1"/>
          </p:cNvSpPr>
          <p:nvPr/>
        </p:nvSpPr>
        <p:spPr bwMode="auto">
          <a:xfrm>
            <a:off x="914400" y="58880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7" name="Rectangle 49"/>
          <p:cNvSpPr>
            <a:spLocks noChangeArrowheads="1"/>
          </p:cNvSpPr>
          <p:nvPr/>
        </p:nvSpPr>
        <p:spPr bwMode="auto">
          <a:xfrm>
            <a:off x="2133600" y="5888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8" name="Rectangle 50"/>
          <p:cNvSpPr>
            <a:spLocks noChangeArrowheads="1"/>
          </p:cNvSpPr>
          <p:nvPr/>
        </p:nvSpPr>
        <p:spPr bwMode="auto">
          <a:xfrm>
            <a:off x="3810000" y="5888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9" name="Rectangle 51"/>
          <p:cNvSpPr>
            <a:spLocks noChangeArrowheads="1"/>
          </p:cNvSpPr>
          <p:nvPr/>
        </p:nvSpPr>
        <p:spPr bwMode="auto">
          <a:xfrm>
            <a:off x="5486400" y="5888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60" name="Rectangle 52"/>
          <p:cNvSpPr>
            <a:spLocks noChangeArrowheads="1"/>
          </p:cNvSpPr>
          <p:nvPr/>
        </p:nvSpPr>
        <p:spPr bwMode="auto">
          <a:xfrm>
            <a:off x="7162800" y="5888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61" name="Text Box 53"/>
          <p:cNvSpPr txBox="1">
            <a:spLocks noChangeArrowheads="1"/>
          </p:cNvSpPr>
          <p:nvPr/>
        </p:nvSpPr>
        <p:spPr bwMode="auto">
          <a:xfrm>
            <a:off x="3733800" y="60404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" pitchFamily="-65" charset="0"/>
              </a:rPr>
              <a:t>...</a:t>
            </a:r>
            <a:endParaRPr lang="en-US" sz="24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2" name="Text Box 54"/>
          <p:cNvSpPr txBox="1">
            <a:spLocks noChangeArrowheads="1"/>
          </p:cNvSpPr>
          <p:nvPr/>
        </p:nvSpPr>
        <p:spPr bwMode="auto">
          <a:xfrm>
            <a:off x="533400" y="3144838"/>
            <a:ext cx="1014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" pitchFamily="-65" charset="0"/>
              </a:rPr>
              <a:t>Valid</a:t>
            </a:r>
          </a:p>
        </p:txBody>
      </p:sp>
      <p:sp>
        <p:nvSpPr>
          <p:cNvPr id="2935863" name="Text Box 55"/>
          <p:cNvSpPr txBox="1">
            <a:spLocks noChangeArrowheads="1"/>
          </p:cNvSpPr>
          <p:nvPr/>
        </p:nvSpPr>
        <p:spPr bwMode="auto">
          <a:xfrm>
            <a:off x="1295400" y="3322638"/>
            <a:ext cx="776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" pitchFamily="-65" charset="0"/>
              </a:rPr>
              <a:t>Tag</a:t>
            </a:r>
          </a:p>
        </p:txBody>
      </p:sp>
      <p:sp>
        <p:nvSpPr>
          <p:cNvPr id="2935864" name="Text Box 56"/>
          <p:cNvSpPr txBox="1">
            <a:spLocks noChangeArrowheads="1"/>
          </p:cNvSpPr>
          <p:nvPr/>
        </p:nvSpPr>
        <p:spPr bwMode="auto">
          <a:xfrm>
            <a:off x="2438400" y="32766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5" name="Text Box 57"/>
          <p:cNvSpPr txBox="1">
            <a:spLocks noChangeArrowheads="1"/>
          </p:cNvSpPr>
          <p:nvPr/>
        </p:nvSpPr>
        <p:spPr bwMode="auto">
          <a:xfrm>
            <a:off x="4114800" y="32512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6" name="Text Box 58"/>
          <p:cNvSpPr txBox="1">
            <a:spLocks noChangeArrowheads="1"/>
          </p:cNvSpPr>
          <p:nvPr/>
        </p:nvSpPr>
        <p:spPr bwMode="auto">
          <a:xfrm>
            <a:off x="5791200" y="32512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7" name="Text Box 59"/>
          <p:cNvSpPr txBox="1">
            <a:spLocks noChangeArrowheads="1"/>
          </p:cNvSpPr>
          <p:nvPr/>
        </p:nvSpPr>
        <p:spPr bwMode="auto">
          <a:xfrm>
            <a:off x="7391400" y="32512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8" name="Text Box 60"/>
          <p:cNvSpPr txBox="1">
            <a:spLocks noChangeArrowheads="1"/>
          </p:cNvSpPr>
          <p:nvPr/>
        </p:nvSpPr>
        <p:spPr bwMode="auto">
          <a:xfrm>
            <a:off x="304800" y="36639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0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9" name="Text Box 61"/>
          <p:cNvSpPr txBox="1">
            <a:spLocks noChangeArrowheads="1"/>
          </p:cNvSpPr>
          <p:nvPr/>
        </p:nvSpPr>
        <p:spPr bwMode="auto">
          <a:xfrm>
            <a:off x="304800" y="39687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1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0" name="Text Box 62"/>
          <p:cNvSpPr txBox="1">
            <a:spLocks noChangeArrowheads="1"/>
          </p:cNvSpPr>
          <p:nvPr/>
        </p:nvSpPr>
        <p:spPr bwMode="auto">
          <a:xfrm>
            <a:off x="304800" y="42735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2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1" name="Text Box 63"/>
          <p:cNvSpPr txBox="1">
            <a:spLocks noChangeArrowheads="1"/>
          </p:cNvSpPr>
          <p:nvPr/>
        </p:nvSpPr>
        <p:spPr bwMode="auto">
          <a:xfrm>
            <a:off x="304800" y="45783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3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2" name="Text Box 64"/>
          <p:cNvSpPr txBox="1">
            <a:spLocks noChangeArrowheads="1"/>
          </p:cNvSpPr>
          <p:nvPr/>
        </p:nvSpPr>
        <p:spPr bwMode="auto">
          <a:xfrm>
            <a:off x="304800" y="48831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4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3" name="Text Box 65"/>
          <p:cNvSpPr txBox="1">
            <a:spLocks noChangeArrowheads="1"/>
          </p:cNvSpPr>
          <p:nvPr/>
        </p:nvSpPr>
        <p:spPr bwMode="auto">
          <a:xfrm>
            <a:off x="304800" y="51879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5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4" name="Text Box 66"/>
          <p:cNvSpPr txBox="1">
            <a:spLocks noChangeArrowheads="1"/>
          </p:cNvSpPr>
          <p:nvPr/>
        </p:nvSpPr>
        <p:spPr bwMode="auto">
          <a:xfrm>
            <a:off x="304800" y="54927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6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5" name="Text Box 67"/>
          <p:cNvSpPr txBox="1">
            <a:spLocks noChangeArrowheads="1"/>
          </p:cNvSpPr>
          <p:nvPr/>
        </p:nvSpPr>
        <p:spPr bwMode="auto">
          <a:xfrm>
            <a:off x="304800" y="57975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7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6" name="Text Box 68"/>
          <p:cNvSpPr txBox="1">
            <a:spLocks noChangeArrowheads="1"/>
          </p:cNvSpPr>
          <p:nvPr/>
        </p:nvSpPr>
        <p:spPr bwMode="auto">
          <a:xfrm>
            <a:off x="304800" y="60404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" pitchFamily="-65" charset="0"/>
              </a:rPr>
              <a:t>...</a:t>
            </a:r>
            <a:endParaRPr lang="en-US" sz="24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7" name="Text Box 69"/>
          <p:cNvSpPr txBox="1">
            <a:spLocks noChangeArrowheads="1"/>
          </p:cNvSpPr>
          <p:nvPr/>
        </p:nvSpPr>
        <p:spPr bwMode="auto">
          <a:xfrm>
            <a:off x="841375" y="396557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5878" name="Text Box 70"/>
          <p:cNvSpPr txBox="1">
            <a:spLocks noChangeArrowheads="1"/>
          </p:cNvSpPr>
          <p:nvPr/>
        </p:nvSpPr>
        <p:spPr bwMode="auto">
          <a:xfrm>
            <a:off x="1470025" y="398462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35879" name="Text Box 71"/>
          <p:cNvSpPr txBox="1">
            <a:spLocks noChangeArrowheads="1"/>
          </p:cNvSpPr>
          <p:nvPr/>
        </p:nvSpPr>
        <p:spPr bwMode="auto">
          <a:xfrm>
            <a:off x="2765425" y="3984625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0" name="Text Box 72"/>
          <p:cNvSpPr txBox="1">
            <a:spLocks noChangeArrowheads="1"/>
          </p:cNvSpPr>
          <p:nvPr/>
        </p:nvSpPr>
        <p:spPr bwMode="auto">
          <a:xfrm>
            <a:off x="4460875" y="3984625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1" name="Text Box 73"/>
          <p:cNvSpPr txBox="1">
            <a:spLocks noChangeArrowheads="1"/>
          </p:cNvSpPr>
          <p:nvPr/>
        </p:nvSpPr>
        <p:spPr bwMode="auto">
          <a:xfrm>
            <a:off x="6175375" y="3984625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j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2" name="Text Box 74"/>
          <p:cNvSpPr txBox="1">
            <a:spLocks noChangeArrowheads="1"/>
          </p:cNvSpPr>
          <p:nvPr/>
        </p:nvSpPr>
        <p:spPr bwMode="auto">
          <a:xfrm>
            <a:off x="7813675" y="3984625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3" name="Text Box 75"/>
          <p:cNvSpPr txBox="1">
            <a:spLocks noChangeArrowheads="1"/>
          </p:cNvSpPr>
          <p:nvPr/>
        </p:nvSpPr>
        <p:spPr bwMode="auto">
          <a:xfrm>
            <a:off x="841375" y="455612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5884" name="Text Box 76"/>
          <p:cNvSpPr txBox="1">
            <a:spLocks noChangeArrowheads="1"/>
          </p:cNvSpPr>
          <p:nvPr/>
        </p:nvSpPr>
        <p:spPr bwMode="auto">
          <a:xfrm>
            <a:off x="1470025" y="457517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85" name="Text Box 77"/>
          <p:cNvSpPr txBox="1">
            <a:spLocks noChangeArrowheads="1"/>
          </p:cNvSpPr>
          <p:nvPr/>
        </p:nvSpPr>
        <p:spPr bwMode="auto">
          <a:xfrm>
            <a:off x="2765425" y="4575175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6" name="Text Box 78"/>
          <p:cNvSpPr txBox="1">
            <a:spLocks noChangeArrowheads="1"/>
          </p:cNvSpPr>
          <p:nvPr/>
        </p:nvSpPr>
        <p:spPr bwMode="auto">
          <a:xfrm>
            <a:off x="4460875" y="4575175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7" name="Text Box 79"/>
          <p:cNvSpPr txBox="1">
            <a:spLocks noChangeArrowheads="1"/>
          </p:cNvSpPr>
          <p:nvPr/>
        </p:nvSpPr>
        <p:spPr bwMode="auto">
          <a:xfrm>
            <a:off x="6175375" y="4575175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8" name="Text Box 80"/>
          <p:cNvSpPr txBox="1">
            <a:spLocks noChangeArrowheads="1"/>
          </p:cNvSpPr>
          <p:nvPr/>
        </p:nvSpPr>
        <p:spPr bwMode="auto">
          <a:xfrm>
            <a:off x="7813675" y="4575175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9" name="Text Box 81"/>
          <p:cNvSpPr txBox="1">
            <a:spLocks noChangeArrowheads="1"/>
          </p:cNvSpPr>
          <p:nvPr/>
        </p:nvSpPr>
        <p:spPr bwMode="auto">
          <a:xfrm>
            <a:off x="0" y="3354388"/>
            <a:ext cx="111283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35890" name="Text Box 82"/>
          <p:cNvSpPr txBox="1">
            <a:spLocks noChangeArrowheads="1"/>
          </p:cNvSpPr>
          <p:nvPr/>
        </p:nvSpPr>
        <p:spPr bwMode="auto">
          <a:xfrm>
            <a:off x="874713" y="36861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1" name="Text Box 83"/>
          <p:cNvSpPr txBox="1">
            <a:spLocks noChangeArrowheads="1"/>
          </p:cNvSpPr>
          <p:nvPr/>
        </p:nvSpPr>
        <p:spPr bwMode="auto">
          <a:xfrm>
            <a:off x="874713" y="43084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2" name="Text Box 84"/>
          <p:cNvSpPr txBox="1">
            <a:spLocks noChangeArrowheads="1"/>
          </p:cNvSpPr>
          <p:nvPr/>
        </p:nvSpPr>
        <p:spPr bwMode="auto">
          <a:xfrm>
            <a:off x="887413" y="49307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3" name="Text Box 85"/>
          <p:cNvSpPr txBox="1">
            <a:spLocks noChangeArrowheads="1"/>
          </p:cNvSpPr>
          <p:nvPr/>
        </p:nvSpPr>
        <p:spPr bwMode="auto">
          <a:xfrm>
            <a:off x="887413" y="52355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4" name="Text Box 86"/>
          <p:cNvSpPr txBox="1">
            <a:spLocks noChangeArrowheads="1"/>
          </p:cNvSpPr>
          <p:nvPr/>
        </p:nvSpPr>
        <p:spPr bwMode="auto">
          <a:xfrm>
            <a:off x="887413" y="55403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5" name="Text Box 87"/>
          <p:cNvSpPr txBox="1">
            <a:spLocks noChangeArrowheads="1"/>
          </p:cNvSpPr>
          <p:nvPr/>
        </p:nvSpPr>
        <p:spPr bwMode="auto">
          <a:xfrm>
            <a:off x="887413" y="58578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6" name="Text Box 88"/>
          <p:cNvSpPr txBox="1">
            <a:spLocks noChangeArrowheads="1"/>
          </p:cNvSpPr>
          <p:nvPr/>
        </p:nvSpPr>
        <p:spPr bwMode="auto">
          <a:xfrm>
            <a:off x="0" y="2895600"/>
            <a:ext cx="12509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Cache</a:t>
            </a:r>
            <a:endParaRPr 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352800" cy="474663"/>
          </a:xfrm>
        </p:spPr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293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6013"/>
            <a:ext cx="4648200" cy="5741987"/>
          </a:xfrm>
        </p:spPr>
        <p:txBody>
          <a:bodyPr/>
          <a:lstStyle/>
          <a:p>
            <a:r>
              <a:rPr lang="en-US" sz="2800" dirty="0">
                <a:latin typeface="Courier"/>
              </a:rPr>
              <a:t>0x00000030</a:t>
            </a:r>
            <a:r>
              <a:rPr lang="en-US" sz="2800" dirty="0"/>
              <a:t> a </a:t>
            </a:r>
            <a:r>
              <a:rPr lang="en-US" sz="2800" u="sng" dirty="0">
                <a:solidFill>
                  <a:schemeClr val="accent1"/>
                </a:solidFill>
              </a:rPr>
              <a:t>hit</a:t>
            </a:r>
          </a:p>
          <a:p>
            <a:pPr lvl="1">
              <a:buFontTx/>
              <a:buNone/>
            </a:pPr>
            <a:r>
              <a:rPr lang="en-US" sz="2400" dirty="0"/>
              <a:t>Index = 3, Tag matches,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Offset </a:t>
            </a:r>
            <a:r>
              <a:rPr lang="en-US" sz="2400" dirty="0"/>
              <a:t>= 0, value = </a:t>
            </a:r>
            <a:r>
              <a:rPr lang="en-US" sz="2400" dirty="0" err="1">
                <a:solidFill>
                  <a:schemeClr val="accent1"/>
                </a:solidFill>
              </a:rPr>
              <a:t>e</a:t>
            </a:r>
            <a:endParaRPr lang="en-US" sz="2400" u="sng" dirty="0">
              <a:solidFill>
                <a:schemeClr val="accent1"/>
              </a:solidFill>
            </a:endParaRPr>
          </a:p>
          <a:p>
            <a:r>
              <a:rPr lang="en-US" sz="2800" dirty="0">
                <a:latin typeface="Courier"/>
              </a:rPr>
              <a:t>0x0000001c</a:t>
            </a:r>
            <a:r>
              <a:rPr lang="en-US" sz="2800" dirty="0"/>
              <a:t> a </a:t>
            </a:r>
            <a:r>
              <a:rPr lang="en-US" sz="2800" u="sng" dirty="0">
                <a:solidFill>
                  <a:schemeClr val="accent1"/>
                </a:solidFill>
              </a:rPr>
              <a:t>miss</a:t>
            </a:r>
          </a:p>
          <a:p>
            <a:pPr lvl="1">
              <a:buFontTx/>
              <a:buNone/>
            </a:pPr>
            <a:r>
              <a:rPr lang="en-US" sz="2400" dirty="0"/>
              <a:t>Index = 1, Tag mismatch, so replace from memory, </a:t>
            </a:r>
            <a:br>
              <a:rPr lang="en-US" sz="2400" dirty="0"/>
            </a:br>
            <a:r>
              <a:rPr lang="en-US" sz="2400" dirty="0"/>
              <a:t>Offset = </a:t>
            </a:r>
            <a:r>
              <a:rPr lang="en-US" sz="2400" dirty="0">
                <a:latin typeface="Courier"/>
              </a:rPr>
              <a:t>0xc</a:t>
            </a:r>
            <a:r>
              <a:rPr lang="en-US" sz="2400" dirty="0"/>
              <a:t>, value = </a:t>
            </a:r>
            <a:r>
              <a:rPr lang="en-US" sz="2400" dirty="0" err="1">
                <a:solidFill>
                  <a:schemeClr val="accent1"/>
                </a:solidFill>
              </a:rPr>
              <a:t>d</a:t>
            </a:r>
            <a:endParaRPr lang="en-US" sz="2400" dirty="0"/>
          </a:p>
          <a:p>
            <a:r>
              <a:rPr lang="en-US" sz="2800" dirty="0"/>
              <a:t>Since reads, values </a:t>
            </a:r>
            <a:br>
              <a:rPr lang="en-US" sz="2800" dirty="0"/>
            </a:br>
            <a:r>
              <a:rPr lang="en-US" sz="2800" dirty="0"/>
              <a:t>must = memory values </a:t>
            </a:r>
            <a:br>
              <a:rPr lang="en-US" sz="2800" dirty="0"/>
            </a:br>
            <a:r>
              <a:rPr lang="en-US" sz="2800" dirty="0"/>
              <a:t>whether or not cached:</a:t>
            </a:r>
          </a:p>
          <a:p>
            <a:pPr lvl="1"/>
            <a:r>
              <a:rPr lang="en-US" sz="2400" dirty="0">
                <a:latin typeface="Courier"/>
              </a:rPr>
              <a:t>0x00000030</a:t>
            </a:r>
            <a:r>
              <a:rPr lang="en-US" sz="2400" dirty="0"/>
              <a:t> = </a:t>
            </a:r>
            <a:r>
              <a:rPr lang="en-US" sz="2400" dirty="0" err="1">
                <a:solidFill>
                  <a:schemeClr val="accent1"/>
                </a:solidFill>
              </a:rPr>
              <a:t>e</a:t>
            </a:r>
            <a:endParaRPr lang="en-US" sz="2400" dirty="0"/>
          </a:p>
          <a:p>
            <a:pPr lvl="1"/>
            <a:r>
              <a:rPr lang="en-US" sz="2400" dirty="0">
                <a:latin typeface="Courier"/>
              </a:rPr>
              <a:t>0x0000001c</a:t>
            </a:r>
            <a:r>
              <a:rPr lang="en-US" sz="2400" dirty="0"/>
              <a:t> = </a:t>
            </a:r>
            <a:r>
              <a:rPr lang="en-US" sz="2400" dirty="0" err="1">
                <a:solidFill>
                  <a:schemeClr val="accent1"/>
                </a:solidFill>
              </a:rPr>
              <a:t>d</a:t>
            </a:r>
            <a:endParaRPr lang="en-US" sz="2400" dirty="0">
              <a:solidFill>
                <a:schemeClr val="accent1"/>
              </a:solidFill>
              <a:latin typeface="Courier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4627563" y="1384300"/>
            <a:ext cx="19928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Address (hex)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6684963" y="1371600"/>
            <a:ext cx="20713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Value of Word</a:t>
            </a: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5999163" y="1066800"/>
            <a:ext cx="15478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18 VAG Rounded Bold   07390"/>
              </a:rPr>
              <a:t>Memory</a:t>
            </a:r>
            <a:endParaRPr lang="en-US" sz="2000" b="1" dirty="0">
              <a:latin typeface="18 VAG Rounded Bold   07390"/>
            </a:endParaRPr>
          </a:p>
        </p:txBody>
      </p: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4856163" y="1509713"/>
            <a:ext cx="3581400" cy="5257800"/>
            <a:chOff x="2880" y="912"/>
            <a:chExt cx="2256" cy="3312"/>
          </a:xfrm>
        </p:grpSpPr>
        <p:grpSp>
          <p:nvGrpSpPr>
            <p:cNvPr id="60" name="Group 8"/>
            <p:cNvGrpSpPr>
              <a:grpSpLocks/>
            </p:cNvGrpSpPr>
            <p:nvPr/>
          </p:nvGrpSpPr>
          <p:grpSpPr bwMode="auto">
            <a:xfrm>
              <a:off x="2880" y="1152"/>
              <a:ext cx="2256" cy="1153"/>
              <a:chOff x="240" y="1631"/>
              <a:chExt cx="2256" cy="1153"/>
            </a:xfrm>
          </p:grpSpPr>
          <p:sp>
            <p:nvSpPr>
              <p:cNvPr id="94" name="Rectangle 9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95" name="Rectangle 10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96" name="Rectangle 11"/>
              <p:cNvSpPr>
                <a:spLocks noChangeArrowheads="1"/>
              </p:cNvSpPr>
              <p:nvPr/>
            </p:nvSpPr>
            <p:spPr bwMode="auto">
              <a:xfrm>
                <a:off x="1440" y="2064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97" name="Rectangle 12"/>
              <p:cNvSpPr>
                <a:spLocks noChangeArrowheads="1"/>
              </p:cNvSpPr>
              <p:nvPr/>
            </p:nvSpPr>
            <p:spPr bwMode="auto">
              <a:xfrm>
                <a:off x="1440" y="2256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98" name="Text Box 13"/>
              <p:cNvSpPr txBox="1">
                <a:spLocks noChangeArrowheads="1"/>
              </p:cNvSpPr>
              <p:nvPr/>
            </p:nvSpPr>
            <p:spPr bwMode="auto">
              <a:xfrm>
                <a:off x="240" y="1631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00000010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99" name="Text Box 14"/>
              <p:cNvSpPr txBox="1">
                <a:spLocks noChangeArrowheads="1"/>
              </p:cNvSpPr>
              <p:nvPr/>
            </p:nvSpPr>
            <p:spPr bwMode="auto">
              <a:xfrm>
                <a:off x="240" y="1823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"/>
                  </a:rPr>
                  <a:t>00000014</a:t>
                </a:r>
                <a:endParaRPr lang="en-US" sz="28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100" name="Text Box 15"/>
              <p:cNvSpPr txBox="1">
                <a:spLocks noChangeArrowheads="1"/>
              </p:cNvSpPr>
              <p:nvPr/>
            </p:nvSpPr>
            <p:spPr bwMode="auto">
              <a:xfrm>
                <a:off x="240" y="2015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00000018</a:t>
                </a:r>
              </a:p>
            </p:txBody>
          </p:sp>
          <p:sp>
            <p:nvSpPr>
              <p:cNvPr id="101" name="Text Box 16"/>
              <p:cNvSpPr txBox="1">
                <a:spLocks noChangeArrowheads="1"/>
              </p:cNvSpPr>
              <p:nvPr/>
            </p:nvSpPr>
            <p:spPr bwMode="auto">
              <a:xfrm>
                <a:off x="240" y="2207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"/>
                  </a:rPr>
                  <a:t>0000001C</a:t>
                </a:r>
                <a:endParaRPr lang="en-US" sz="28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102" name="Text Box 17"/>
              <p:cNvSpPr txBox="1">
                <a:spLocks noChangeArrowheads="1"/>
              </p:cNvSpPr>
              <p:nvPr/>
            </p:nvSpPr>
            <p:spPr bwMode="auto">
              <a:xfrm>
                <a:off x="1872" y="1632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a</a:t>
                </a:r>
              </a:p>
            </p:txBody>
          </p:sp>
          <p:sp>
            <p:nvSpPr>
              <p:cNvPr id="103" name="Text Box 18"/>
              <p:cNvSpPr txBox="1">
                <a:spLocks noChangeArrowheads="1"/>
              </p:cNvSpPr>
              <p:nvPr/>
            </p:nvSpPr>
            <p:spPr bwMode="auto">
              <a:xfrm>
                <a:off x="1872" y="1824"/>
                <a:ext cx="23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b</a:t>
                </a:r>
              </a:p>
            </p:txBody>
          </p:sp>
          <p:sp>
            <p:nvSpPr>
              <p:cNvPr id="104" name="Text Box 19"/>
              <p:cNvSpPr txBox="1">
                <a:spLocks noChangeArrowheads="1"/>
              </p:cNvSpPr>
              <p:nvPr/>
            </p:nvSpPr>
            <p:spPr bwMode="auto">
              <a:xfrm>
                <a:off x="1872" y="2016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c</a:t>
                </a:r>
              </a:p>
            </p:txBody>
          </p:sp>
          <p:sp>
            <p:nvSpPr>
              <p:cNvPr id="105" name="Text Box 20"/>
              <p:cNvSpPr txBox="1">
                <a:spLocks noChangeArrowheads="1"/>
              </p:cNvSpPr>
              <p:nvPr/>
            </p:nvSpPr>
            <p:spPr bwMode="auto">
              <a:xfrm>
                <a:off x="1872" y="2208"/>
                <a:ext cx="23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d</a:t>
                </a:r>
              </a:p>
            </p:txBody>
          </p:sp>
          <p:sp>
            <p:nvSpPr>
              <p:cNvPr id="106" name="Text Box 21"/>
              <p:cNvSpPr txBox="1">
                <a:spLocks noChangeArrowheads="1"/>
              </p:cNvSpPr>
              <p:nvPr/>
            </p:nvSpPr>
            <p:spPr bwMode="auto">
              <a:xfrm>
                <a:off x="672" y="249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107" name="Text Box 22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4080" y="230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4080" y="249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4080" y="268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4080" y="288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65" name="Text Box 27"/>
            <p:cNvSpPr txBox="1">
              <a:spLocks noChangeArrowheads="1"/>
            </p:cNvSpPr>
            <p:nvPr/>
          </p:nvSpPr>
          <p:spPr bwMode="auto">
            <a:xfrm>
              <a:off x="2880" y="2255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00000030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66" name="Text Box 28"/>
            <p:cNvSpPr txBox="1">
              <a:spLocks noChangeArrowheads="1"/>
            </p:cNvSpPr>
            <p:nvPr/>
          </p:nvSpPr>
          <p:spPr bwMode="auto">
            <a:xfrm>
              <a:off x="2880" y="2447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u="sng">
                  <a:latin typeface="Courier"/>
                </a:rPr>
                <a:t>00000034</a:t>
              </a:r>
              <a:endParaRPr lang="en-US" sz="28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67" name="Text Box 29"/>
            <p:cNvSpPr txBox="1">
              <a:spLocks noChangeArrowheads="1"/>
            </p:cNvSpPr>
            <p:nvPr/>
          </p:nvSpPr>
          <p:spPr bwMode="auto">
            <a:xfrm>
              <a:off x="2880" y="2639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00000038</a:t>
              </a:r>
            </a:p>
          </p:txBody>
        </p:sp>
        <p:sp>
          <p:nvSpPr>
            <p:cNvPr id="68" name="Text Box 30"/>
            <p:cNvSpPr txBox="1">
              <a:spLocks noChangeArrowheads="1"/>
            </p:cNvSpPr>
            <p:nvPr/>
          </p:nvSpPr>
          <p:spPr bwMode="auto">
            <a:xfrm>
              <a:off x="2880" y="2831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0000003C</a:t>
              </a:r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4512" y="2256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e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4512" y="2448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f</a:t>
              </a:r>
            </a:p>
          </p:txBody>
        </p:sp>
        <p:sp>
          <p:nvSpPr>
            <p:cNvPr id="71" name="Text Box 33"/>
            <p:cNvSpPr txBox="1">
              <a:spLocks noChangeArrowheads="1"/>
            </p:cNvSpPr>
            <p:nvPr/>
          </p:nvSpPr>
          <p:spPr bwMode="auto">
            <a:xfrm>
              <a:off x="4512" y="2640"/>
              <a:ext cx="23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g</a:t>
              </a:r>
            </a:p>
          </p:txBody>
        </p:sp>
        <p:sp>
          <p:nvSpPr>
            <p:cNvPr id="72" name="Text Box 34"/>
            <p:cNvSpPr txBox="1">
              <a:spLocks noChangeArrowheads="1"/>
            </p:cNvSpPr>
            <p:nvPr/>
          </p:nvSpPr>
          <p:spPr bwMode="auto">
            <a:xfrm>
              <a:off x="4512" y="2832"/>
              <a:ext cx="23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h</a:t>
              </a:r>
            </a:p>
          </p:txBody>
        </p:sp>
        <p:sp>
          <p:nvSpPr>
            <p:cNvPr id="73" name="Rectangle 35"/>
            <p:cNvSpPr>
              <a:spLocks noChangeArrowheads="1"/>
            </p:cNvSpPr>
            <p:nvPr/>
          </p:nvSpPr>
          <p:spPr bwMode="auto">
            <a:xfrm>
              <a:off x="4080" y="3241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4080" y="3433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4080" y="3625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4080" y="3817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77" name="Text Box 39"/>
            <p:cNvSpPr txBox="1">
              <a:spLocks noChangeArrowheads="1"/>
            </p:cNvSpPr>
            <p:nvPr/>
          </p:nvSpPr>
          <p:spPr bwMode="auto">
            <a:xfrm>
              <a:off x="2880" y="3192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00008010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78" name="Text Box 40"/>
            <p:cNvSpPr txBox="1">
              <a:spLocks noChangeArrowheads="1"/>
            </p:cNvSpPr>
            <p:nvPr/>
          </p:nvSpPr>
          <p:spPr bwMode="auto">
            <a:xfrm>
              <a:off x="2880" y="3384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u="sng">
                  <a:latin typeface="Courier"/>
                </a:rPr>
                <a:t>00008014</a:t>
              </a:r>
              <a:endParaRPr lang="en-US" sz="28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2880" y="3576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00008018</a:t>
              </a:r>
            </a:p>
          </p:txBody>
        </p:sp>
        <p:sp>
          <p:nvSpPr>
            <p:cNvPr id="80" name="Text Box 42"/>
            <p:cNvSpPr txBox="1">
              <a:spLocks noChangeArrowheads="1"/>
            </p:cNvSpPr>
            <p:nvPr/>
          </p:nvSpPr>
          <p:spPr bwMode="auto">
            <a:xfrm>
              <a:off x="2880" y="3768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0000801C</a:t>
              </a:r>
            </a:p>
          </p:txBody>
        </p:sp>
        <p:sp>
          <p:nvSpPr>
            <p:cNvPr id="81" name="Text Box 43"/>
            <p:cNvSpPr txBox="1">
              <a:spLocks noChangeArrowheads="1"/>
            </p:cNvSpPr>
            <p:nvPr/>
          </p:nvSpPr>
          <p:spPr bwMode="auto">
            <a:xfrm>
              <a:off x="4512" y="3193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i</a:t>
              </a:r>
            </a:p>
          </p:txBody>
        </p:sp>
        <p:sp>
          <p:nvSpPr>
            <p:cNvPr id="82" name="Text Box 44"/>
            <p:cNvSpPr txBox="1">
              <a:spLocks noChangeArrowheads="1"/>
            </p:cNvSpPr>
            <p:nvPr/>
          </p:nvSpPr>
          <p:spPr bwMode="auto">
            <a:xfrm>
              <a:off x="4512" y="3385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j</a:t>
              </a:r>
            </a:p>
          </p:txBody>
        </p:sp>
        <p:sp>
          <p:nvSpPr>
            <p:cNvPr id="83" name="Text Box 45"/>
            <p:cNvSpPr txBox="1">
              <a:spLocks noChangeArrowheads="1"/>
            </p:cNvSpPr>
            <p:nvPr/>
          </p:nvSpPr>
          <p:spPr bwMode="auto">
            <a:xfrm>
              <a:off x="4512" y="3577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k</a:t>
              </a:r>
            </a:p>
          </p:txBody>
        </p:sp>
        <p:sp>
          <p:nvSpPr>
            <p:cNvPr id="84" name="Text Box 46"/>
            <p:cNvSpPr txBox="1">
              <a:spLocks noChangeArrowheads="1"/>
            </p:cNvSpPr>
            <p:nvPr/>
          </p:nvSpPr>
          <p:spPr bwMode="auto">
            <a:xfrm>
              <a:off x="4512" y="3769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l</a:t>
              </a:r>
            </a:p>
          </p:txBody>
        </p:sp>
        <p:grpSp>
          <p:nvGrpSpPr>
            <p:cNvPr id="85" name="Group 47"/>
            <p:cNvGrpSpPr>
              <a:grpSpLocks/>
            </p:cNvGrpSpPr>
            <p:nvPr/>
          </p:nvGrpSpPr>
          <p:grpSpPr bwMode="auto">
            <a:xfrm>
              <a:off x="3312" y="3936"/>
              <a:ext cx="1412" cy="288"/>
              <a:chOff x="3312" y="3936"/>
              <a:chExt cx="1412" cy="288"/>
            </a:xfrm>
          </p:grpSpPr>
          <p:sp>
            <p:nvSpPr>
              <p:cNvPr id="92" name="Text Box 48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93" name="Text Box 49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grpSp>
          <p:nvGrpSpPr>
            <p:cNvPr id="86" name="Group 50"/>
            <p:cNvGrpSpPr>
              <a:grpSpLocks/>
            </p:cNvGrpSpPr>
            <p:nvPr/>
          </p:nvGrpSpPr>
          <p:grpSpPr bwMode="auto">
            <a:xfrm>
              <a:off x="3360" y="2976"/>
              <a:ext cx="1334" cy="288"/>
              <a:chOff x="3312" y="3936"/>
              <a:chExt cx="1431" cy="288"/>
            </a:xfrm>
          </p:grpSpPr>
          <p:sp>
            <p:nvSpPr>
              <p:cNvPr id="90" name="Text Box 51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91" name="Text Box 52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grpSp>
          <p:nvGrpSpPr>
            <p:cNvPr id="87" name="Group 53"/>
            <p:cNvGrpSpPr>
              <a:grpSpLocks/>
            </p:cNvGrpSpPr>
            <p:nvPr/>
          </p:nvGrpSpPr>
          <p:grpSpPr bwMode="auto">
            <a:xfrm>
              <a:off x="3312" y="912"/>
              <a:ext cx="1412" cy="288"/>
              <a:chOff x="3312" y="3936"/>
              <a:chExt cx="1412" cy="288"/>
            </a:xfrm>
          </p:grpSpPr>
          <p:sp>
            <p:nvSpPr>
              <p:cNvPr id="88" name="Text Box 54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89" name="Text Box 55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Administrivia</a:t>
            </a:r>
            <a:endParaRPr lang="en-US" dirty="0"/>
          </a:p>
        </p:txBody>
      </p:sp>
      <p:sp>
        <p:nvSpPr>
          <p:cNvPr id="293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Proj</a:t>
            </a:r>
            <a:r>
              <a:rPr lang="en-US" dirty="0"/>
              <a:t> </a:t>
            </a:r>
            <a:r>
              <a:rPr lang="en-US" dirty="0" smtClean="0"/>
              <a:t>1-2 </a:t>
            </a:r>
            <a:r>
              <a:rPr lang="en-US" smtClean="0"/>
              <a:t>due Sunday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035" name="Rectangle 9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191"/>
            <a:ext cx="8077200" cy="533400"/>
          </a:xfrm>
          <a:noFill/>
          <a:ln/>
        </p:spPr>
        <p:txBody>
          <a:bodyPr lIns="90488" tIns="44450" rIns="90488" bIns="44450">
            <a:normAutofit fontScale="70000" lnSpcReduction="20000"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/>
              <a:t>Four  words/block, cache size = 4K words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1618946" name="Rectangle 2"/>
          <p:cNvSpPr>
            <a:spLocks noChangeArrowheads="1"/>
          </p:cNvSpPr>
          <p:nvPr/>
        </p:nvSpPr>
        <p:spPr bwMode="auto">
          <a:xfrm>
            <a:off x="225425" y="312738"/>
            <a:ext cx="316865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 dirty="0" smtClean="0"/>
              <a:t>Multiword-Block Direct-Mapped </a:t>
            </a:r>
            <a:r>
              <a:rPr lang="en-US" dirty="0"/>
              <a:t>Cache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1998130"/>
            <a:ext cx="3878263" cy="1828800"/>
            <a:chOff x="576" y="1248"/>
            <a:chExt cx="2443" cy="115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76" y="1248"/>
              <a:ext cx="2443" cy="1152"/>
              <a:chOff x="576" y="1248"/>
              <a:chExt cx="2443" cy="1152"/>
            </a:xfrm>
          </p:grpSpPr>
          <p:sp>
            <p:nvSpPr>
              <p:cNvPr id="1618950" name="Line 6"/>
              <p:cNvSpPr>
                <a:spLocks noChangeShapeType="1"/>
              </p:cNvSpPr>
              <p:nvPr/>
            </p:nvSpPr>
            <p:spPr bwMode="auto">
              <a:xfrm>
                <a:off x="2640" y="1344"/>
                <a:ext cx="148" cy="57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51" name="Text Box 7"/>
              <p:cNvSpPr txBox="1">
                <a:spLocks noChangeArrowheads="1"/>
              </p:cNvSpPr>
              <p:nvPr/>
            </p:nvSpPr>
            <p:spPr bwMode="auto">
              <a:xfrm>
                <a:off x="2757" y="1296"/>
                <a:ext cx="26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1618952" name="Text Box 8"/>
              <p:cNvSpPr txBox="1">
                <a:spLocks noChangeArrowheads="1"/>
              </p:cNvSpPr>
              <p:nvPr/>
            </p:nvSpPr>
            <p:spPr bwMode="auto">
              <a:xfrm>
                <a:off x="2208" y="1423"/>
                <a:ext cx="42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Index</a:t>
                </a:r>
              </a:p>
            </p:txBody>
          </p:sp>
          <p:sp>
            <p:nvSpPr>
              <p:cNvPr id="1618953" name="Line 9"/>
              <p:cNvSpPr>
                <a:spLocks noChangeShapeType="1"/>
              </p:cNvSpPr>
              <p:nvPr/>
            </p:nvSpPr>
            <p:spPr bwMode="auto">
              <a:xfrm>
                <a:off x="2736" y="1248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54" name="Line 10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55" name="Line 11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8956" name="Line 12"/>
            <p:cNvSpPr>
              <a:spLocks noChangeShapeType="1"/>
            </p:cNvSpPr>
            <p:nvPr/>
          </p:nvSpPr>
          <p:spPr bwMode="auto">
            <a:xfrm>
              <a:off x="576" y="240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-3255963" y="2626781"/>
            <a:ext cx="11561764" cy="2279651"/>
            <a:chOff x="-2051" y="1644"/>
            <a:chExt cx="7283" cy="1436"/>
          </a:xfrm>
        </p:grpSpPr>
        <p:sp>
          <p:nvSpPr>
            <p:cNvPr id="1618958" name="Freeform 14"/>
            <p:cNvSpPr>
              <a:spLocks/>
            </p:cNvSpPr>
            <p:nvPr/>
          </p:nvSpPr>
          <p:spPr bwMode="auto">
            <a:xfrm>
              <a:off x="960" y="2352"/>
              <a:ext cx="4260" cy="96"/>
            </a:xfrm>
            <a:custGeom>
              <a:avLst/>
              <a:gdLst/>
              <a:ahLst/>
              <a:cxnLst>
                <a:cxn ang="0">
                  <a:pos x="1608" y="110"/>
                </a:cxn>
                <a:cxn ang="0">
                  <a:pos x="1608" y="0"/>
                </a:cxn>
                <a:cxn ang="0">
                  <a:pos x="0" y="0"/>
                </a:cxn>
                <a:cxn ang="0">
                  <a:pos x="0" y="110"/>
                </a:cxn>
                <a:cxn ang="0">
                  <a:pos x="1608" y="110"/>
                </a:cxn>
                <a:cxn ang="0">
                  <a:pos x="1608" y="110"/>
                </a:cxn>
              </a:cxnLst>
              <a:rect l="0" t="0" r="r" b="b"/>
              <a:pathLst>
                <a:path w="1608" h="110">
                  <a:moveTo>
                    <a:pt x="1608" y="110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608" y="110"/>
                  </a:lnTo>
                  <a:lnTo>
                    <a:pt x="1608" y="11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59" name="Freeform 15"/>
            <p:cNvSpPr>
              <a:spLocks/>
            </p:cNvSpPr>
            <p:nvPr/>
          </p:nvSpPr>
          <p:spPr bwMode="auto">
            <a:xfrm>
              <a:off x="960" y="2352"/>
              <a:ext cx="4272" cy="96"/>
            </a:xfrm>
            <a:custGeom>
              <a:avLst/>
              <a:gdLst/>
              <a:ahLst/>
              <a:cxnLst>
                <a:cxn ang="0">
                  <a:pos x="1608" y="110"/>
                </a:cxn>
                <a:cxn ang="0">
                  <a:pos x="1608" y="0"/>
                </a:cxn>
                <a:cxn ang="0">
                  <a:pos x="0" y="0"/>
                </a:cxn>
                <a:cxn ang="0">
                  <a:pos x="0" y="110"/>
                </a:cxn>
                <a:cxn ang="0">
                  <a:pos x="1608" y="110"/>
                </a:cxn>
                <a:cxn ang="0">
                  <a:pos x="1608" y="110"/>
                </a:cxn>
              </a:cxnLst>
              <a:rect l="0" t="0" r="r" b="b"/>
              <a:pathLst>
                <a:path w="1608" h="110">
                  <a:moveTo>
                    <a:pt x="1608" y="110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608" y="110"/>
                  </a:lnTo>
                  <a:lnTo>
                    <a:pt x="1608" y="11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0" name="Line 16"/>
            <p:cNvSpPr>
              <a:spLocks noChangeShapeType="1"/>
            </p:cNvSpPr>
            <p:nvPr/>
          </p:nvSpPr>
          <p:spPr bwMode="auto">
            <a:xfrm flipH="1">
              <a:off x="960" y="2011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1" name="Line 17"/>
            <p:cNvSpPr>
              <a:spLocks noChangeShapeType="1"/>
            </p:cNvSpPr>
            <p:nvPr/>
          </p:nvSpPr>
          <p:spPr bwMode="auto">
            <a:xfrm flipH="1">
              <a:off x="960" y="2121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2" name="Line 18"/>
            <p:cNvSpPr>
              <a:spLocks noChangeShapeType="1"/>
            </p:cNvSpPr>
            <p:nvPr/>
          </p:nvSpPr>
          <p:spPr bwMode="auto">
            <a:xfrm flipH="1">
              <a:off x="960" y="2230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3" name="Line 19"/>
            <p:cNvSpPr>
              <a:spLocks noChangeShapeType="1"/>
            </p:cNvSpPr>
            <p:nvPr/>
          </p:nvSpPr>
          <p:spPr bwMode="auto">
            <a:xfrm flipH="1">
              <a:off x="960" y="255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4" name="Line 20"/>
            <p:cNvSpPr>
              <a:spLocks noChangeShapeType="1"/>
            </p:cNvSpPr>
            <p:nvPr/>
          </p:nvSpPr>
          <p:spPr bwMode="auto">
            <a:xfrm flipH="1">
              <a:off x="960" y="266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5" name="Line 21"/>
            <p:cNvSpPr>
              <a:spLocks noChangeShapeType="1"/>
            </p:cNvSpPr>
            <p:nvPr/>
          </p:nvSpPr>
          <p:spPr bwMode="auto">
            <a:xfrm flipH="1">
              <a:off x="960" y="277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6" name="Line 22"/>
            <p:cNvSpPr>
              <a:spLocks noChangeShapeType="1"/>
            </p:cNvSpPr>
            <p:nvPr/>
          </p:nvSpPr>
          <p:spPr bwMode="auto">
            <a:xfrm flipH="1">
              <a:off x="960" y="288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7" name="Text Box 23"/>
            <p:cNvSpPr txBox="1">
              <a:spLocks noChangeArrowheads="1"/>
            </p:cNvSpPr>
            <p:nvPr/>
          </p:nvSpPr>
          <p:spPr bwMode="auto">
            <a:xfrm>
              <a:off x="3216" y="1644"/>
              <a:ext cx="35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1618968" name="Text Box 24"/>
            <p:cNvSpPr txBox="1">
              <a:spLocks noChangeArrowheads="1"/>
            </p:cNvSpPr>
            <p:nvPr/>
          </p:nvSpPr>
          <p:spPr bwMode="auto">
            <a:xfrm>
              <a:off x="576" y="1728"/>
              <a:ext cx="3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Index</a:t>
              </a:r>
            </a:p>
          </p:txBody>
        </p:sp>
        <p:sp>
          <p:nvSpPr>
            <p:cNvPr id="1618969" name="Text Box 25"/>
            <p:cNvSpPr txBox="1">
              <a:spLocks noChangeArrowheads="1"/>
            </p:cNvSpPr>
            <p:nvPr/>
          </p:nvSpPr>
          <p:spPr bwMode="auto">
            <a:xfrm>
              <a:off x="1200" y="1728"/>
              <a:ext cx="3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Tag</a:t>
              </a:r>
            </a:p>
          </p:txBody>
        </p:sp>
        <p:sp>
          <p:nvSpPr>
            <p:cNvPr id="1618970" name="Text Box 26"/>
            <p:cNvSpPr txBox="1">
              <a:spLocks noChangeArrowheads="1"/>
            </p:cNvSpPr>
            <p:nvPr/>
          </p:nvSpPr>
          <p:spPr bwMode="auto">
            <a:xfrm>
              <a:off x="864" y="1728"/>
              <a:ext cx="3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Valid</a:t>
              </a:r>
            </a:p>
          </p:txBody>
        </p:sp>
        <p:sp>
          <p:nvSpPr>
            <p:cNvPr id="1618971" name="Text Box 27"/>
            <p:cNvSpPr txBox="1">
              <a:spLocks noChangeArrowheads="1"/>
            </p:cNvSpPr>
            <p:nvPr/>
          </p:nvSpPr>
          <p:spPr bwMode="auto">
            <a:xfrm>
              <a:off x="-2051" y="1872"/>
              <a:ext cx="3003" cy="1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0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1021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1022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1023</a:t>
              </a:r>
            </a:p>
          </p:txBody>
        </p:sp>
        <p:sp>
          <p:nvSpPr>
            <p:cNvPr id="1618972" name="Rectangle 28"/>
            <p:cNvSpPr>
              <a:spLocks noChangeArrowheads="1"/>
            </p:cNvSpPr>
            <p:nvPr/>
          </p:nvSpPr>
          <p:spPr bwMode="auto">
            <a:xfrm>
              <a:off x="960" y="1920"/>
              <a:ext cx="4272" cy="110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973" name="Line 29"/>
            <p:cNvSpPr>
              <a:spLocks noChangeShapeType="1"/>
            </p:cNvSpPr>
            <p:nvPr/>
          </p:nvSpPr>
          <p:spPr bwMode="auto">
            <a:xfrm>
              <a:off x="3408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4" name="Line 30"/>
            <p:cNvSpPr>
              <a:spLocks noChangeShapeType="1"/>
            </p:cNvSpPr>
            <p:nvPr/>
          </p:nvSpPr>
          <p:spPr bwMode="auto">
            <a:xfrm>
              <a:off x="4320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5" name="Line 31"/>
            <p:cNvSpPr>
              <a:spLocks noChangeShapeType="1"/>
            </p:cNvSpPr>
            <p:nvPr/>
          </p:nvSpPr>
          <p:spPr bwMode="auto">
            <a:xfrm>
              <a:off x="2496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6" name="Line 32"/>
            <p:cNvSpPr>
              <a:spLocks noChangeShapeType="1"/>
            </p:cNvSpPr>
            <p:nvPr/>
          </p:nvSpPr>
          <p:spPr bwMode="auto">
            <a:xfrm>
              <a:off x="1584" y="1920"/>
              <a:ext cx="0" cy="110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7" name="Line 33"/>
            <p:cNvSpPr>
              <a:spLocks noChangeShapeType="1"/>
            </p:cNvSpPr>
            <p:nvPr/>
          </p:nvSpPr>
          <p:spPr bwMode="auto">
            <a:xfrm>
              <a:off x="1056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8" name="Line 34"/>
            <p:cNvSpPr>
              <a:spLocks noChangeShapeType="1"/>
            </p:cNvSpPr>
            <p:nvPr/>
          </p:nvSpPr>
          <p:spPr bwMode="auto">
            <a:xfrm>
              <a:off x="1584" y="1824"/>
              <a:ext cx="3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381256" y="1388530"/>
            <a:ext cx="4095756" cy="633413"/>
            <a:chOff x="1500" y="864"/>
            <a:chExt cx="2580" cy="399"/>
          </a:xfrm>
        </p:grpSpPr>
        <p:sp>
          <p:nvSpPr>
            <p:cNvPr id="1618980" name="Line 36"/>
            <p:cNvSpPr>
              <a:spLocks noChangeShapeType="1"/>
            </p:cNvSpPr>
            <p:nvPr/>
          </p:nvSpPr>
          <p:spPr bwMode="auto">
            <a:xfrm flipV="1">
              <a:off x="2487" y="1114"/>
              <a:ext cx="3" cy="14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1" name="Line 37"/>
            <p:cNvSpPr>
              <a:spLocks noChangeShapeType="1"/>
            </p:cNvSpPr>
            <p:nvPr/>
          </p:nvSpPr>
          <p:spPr bwMode="auto">
            <a:xfrm flipV="1">
              <a:off x="3072" y="110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2" name="Freeform 38"/>
            <p:cNvSpPr>
              <a:spLocks/>
            </p:cNvSpPr>
            <p:nvPr/>
          </p:nvSpPr>
          <p:spPr bwMode="auto">
            <a:xfrm>
              <a:off x="1533" y="1112"/>
              <a:ext cx="1697" cy="151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3" y="0"/>
                </a:cxn>
                <a:cxn ang="0">
                  <a:pos x="1570" y="0"/>
                </a:cxn>
                <a:cxn ang="0">
                  <a:pos x="1570" y="151"/>
                </a:cxn>
                <a:cxn ang="0">
                  <a:pos x="3" y="151"/>
                </a:cxn>
                <a:cxn ang="0">
                  <a:pos x="3" y="151"/>
                </a:cxn>
              </a:cxnLst>
              <a:rect l="0" t="0" r="r" b="b"/>
              <a:pathLst>
                <a:path w="1570" h="151">
                  <a:moveTo>
                    <a:pt x="0" y="149"/>
                  </a:moveTo>
                  <a:lnTo>
                    <a:pt x="3" y="0"/>
                  </a:lnTo>
                  <a:lnTo>
                    <a:pt x="1570" y="0"/>
                  </a:lnTo>
                  <a:lnTo>
                    <a:pt x="1570" y="151"/>
                  </a:lnTo>
                  <a:lnTo>
                    <a:pt x="3" y="151"/>
                  </a:lnTo>
                  <a:lnTo>
                    <a:pt x="3" y="15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3" name="Text Box 39"/>
            <p:cNvSpPr txBox="1">
              <a:spLocks noChangeArrowheads="1"/>
            </p:cNvSpPr>
            <p:nvPr/>
          </p:nvSpPr>
          <p:spPr bwMode="auto">
            <a:xfrm>
              <a:off x="1500" y="960"/>
              <a:ext cx="2016" cy="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950" dirty="0">
                  <a:solidFill>
                    <a:schemeClr val="tx1"/>
                  </a:solidFill>
                </a:rPr>
                <a:t>31 30   . . .      </a:t>
              </a:r>
              <a:r>
                <a:rPr lang="en-US" sz="950" dirty="0" smtClean="0">
                  <a:solidFill>
                    <a:schemeClr val="tx1"/>
                  </a:solidFill>
                </a:rPr>
                <a:t>           </a:t>
              </a:r>
              <a:r>
                <a:rPr lang="en-US" sz="950" dirty="0">
                  <a:solidFill>
                    <a:schemeClr val="tx1"/>
                  </a:solidFill>
                </a:rPr>
                <a:t>15 14</a:t>
              </a:r>
              <a:r>
                <a:rPr lang="en-US" sz="950" dirty="0" smtClean="0">
                  <a:solidFill>
                    <a:schemeClr val="tx1"/>
                  </a:solidFill>
                </a:rPr>
                <a:t> 13    </a:t>
              </a:r>
              <a:r>
                <a:rPr lang="en-US" sz="950" dirty="0">
                  <a:solidFill>
                    <a:schemeClr val="tx1"/>
                  </a:solidFill>
                </a:rPr>
                <a:t>. . .    4</a:t>
              </a:r>
              <a:r>
                <a:rPr lang="en-US" sz="950" dirty="0" smtClean="0">
                  <a:solidFill>
                    <a:schemeClr val="tx1"/>
                  </a:solidFill>
                </a:rPr>
                <a:t>  3  2  1  </a:t>
              </a:r>
              <a:r>
                <a:rPr lang="en-US" sz="95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8984" name="Line 40"/>
            <p:cNvSpPr>
              <a:spLocks noChangeShapeType="1"/>
            </p:cNvSpPr>
            <p:nvPr/>
          </p:nvSpPr>
          <p:spPr bwMode="auto">
            <a:xfrm flipV="1">
              <a:off x="2928" y="110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5" name="Text Box 41"/>
            <p:cNvSpPr txBox="1">
              <a:spLocks noChangeArrowheads="1"/>
            </p:cNvSpPr>
            <p:nvPr/>
          </p:nvSpPr>
          <p:spPr bwMode="auto">
            <a:xfrm>
              <a:off x="3552" y="864"/>
              <a:ext cx="528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Byte offset</a:t>
              </a:r>
            </a:p>
          </p:txBody>
        </p:sp>
        <p:sp>
          <p:nvSpPr>
            <p:cNvPr id="1618986" name="Line 42"/>
            <p:cNvSpPr>
              <a:spLocks noChangeShapeType="1"/>
            </p:cNvSpPr>
            <p:nvPr/>
          </p:nvSpPr>
          <p:spPr bwMode="auto">
            <a:xfrm flipH="1">
              <a:off x="3168" y="1141"/>
              <a:ext cx="432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981200" y="3826930"/>
            <a:ext cx="627063" cy="1371600"/>
            <a:chOff x="1229" y="2400"/>
            <a:chExt cx="395" cy="864"/>
          </a:xfrm>
        </p:grpSpPr>
        <p:sp>
          <p:nvSpPr>
            <p:cNvPr id="1618988" name="Line 44"/>
            <p:cNvSpPr>
              <a:spLocks noChangeShapeType="1"/>
            </p:cNvSpPr>
            <p:nvPr/>
          </p:nvSpPr>
          <p:spPr bwMode="auto">
            <a:xfrm>
              <a:off x="1229" y="3071"/>
              <a:ext cx="196" cy="5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9" name="Text Box 45"/>
            <p:cNvSpPr txBox="1">
              <a:spLocks noChangeArrowheads="1"/>
            </p:cNvSpPr>
            <p:nvPr/>
          </p:nvSpPr>
          <p:spPr bwMode="auto">
            <a:xfrm>
              <a:off x="1362" y="2998"/>
              <a:ext cx="262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1618990" name="Line 46"/>
            <p:cNvSpPr>
              <a:spLocks noChangeShapeType="1"/>
            </p:cNvSpPr>
            <p:nvPr/>
          </p:nvSpPr>
          <p:spPr bwMode="auto">
            <a:xfrm>
              <a:off x="1296" y="240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762000" y="1998130"/>
            <a:ext cx="3074989" cy="3424238"/>
            <a:chOff x="480" y="1248"/>
            <a:chExt cx="1937" cy="2157"/>
          </a:xfrm>
        </p:grpSpPr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480" y="1248"/>
              <a:ext cx="1937" cy="2064"/>
              <a:chOff x="432" y="1248"/>
              <a:chExt cx="1937" cy="2064"/>
            </a:xfrm>
          </p:grpSpPr>
          <p:sp>
            <p:nvSpPr>
              <p:cNvPr id="1618993" name="Line 49"/>
              <p:cNvSpPr>
                <a:spLocks noChangeShapeType="1"/>
              </p:cNvSpPr>
              <p:nvPr/>
            </p:nvSpPr>
            <p:spPr bwMode="auto">
              <a:xfrm>
                <a:off x="2016" y="1344"/>
                <a:ext cx="145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4" name="Text Box 50"/>
              <p:cNvSpPr txBox="1">
                <a:spLocks noChangeArrowheads="1"/>
              </p:cNvSpPr>
              <p:nvPr/>
            </p:nvSpPr>
            <p:spPr bwMode="auto">
              <a:xfrm>
                <a:off x="2107" y="1291"/>
                <a:ext cx="26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618995" name="Text Box 51"/>
              <p:cNvSpPr txBox="1">
                <a:spLocks noChangeArrowheads="1"/>
              </p:cNvSpPr>
              <p:nvPr/>
            </p:nvSpPr>
            <p:spPr bwMode="auto">
              <a:xfrm>
                <a:off x="1152" y="1279"/>
                <a:ext cx="33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Tag</a:t>
                </a:r>
              </a:p>
            </p:txBody>
          </p:sp>
          <p:sp>
            <p:nvSpPr>
              <p:cNvPr id="1618996" name="Line 52"/>
              <p:cNvSpPr>
                <a:spLocks noChangeShapeType="1"/>
              </p:cNvSpPr>
              <p:nvPr/>
            </p:nvSpPr>
            <p:spPr bwMode="auto">
              <a:xfrm>
                <a:off x="2112" y="124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7" name="Line 53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16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8" name="Line 54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0" cy="18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9" name="Line 55"/>
              <p:cNvSpPr>
                <a:spLocks noChangeShapeType="1"/>
              </p:cNvSpPr>
              <p:nvPr/>
            </p:nvSpPr>
            <p:spPr bwMode="auto">
              <a:xfrm>
                <a:off x="432" y="3312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9000" name="Freeform 56"/>
            <p:cNvSpPr>
              <a:spLocks/>
            </p:cNvSpPr>
            <p:nvPr/>
          </p:nvSpPr>
          <p:spPr bwMode="auto">
            <a:xfrm>
              <a:off x="1182" y="3240"/>
              <a:ext cx="249" cy="165"/>
            </a:xfrm>
            <a:custGeom>
              <a:avLst/>
              <a:gdLst/>
              <a:ahLst/>
              <a:cxnLst>
                <a:cxn ang="0">
                  <a:pos x="125" y="162"/>
                </a:cxn>
                <a:cxn ang="0">
                  <a:pos x="145" y="162"/>
                </a:cxn>
                <a:cxn ang="0">
                  <a:pos x="165" y="160"/>
                </a:cxn>
                <a:cxn ang="0">
                  <a:pos x="182" y="154"/>
                </a:cxn>
                <a:cxn ang="0">
                  <a:pos x="199" y="147"/>
                </a:cxn>
                <a:cxn ang="0">
                  <a:pos x="216" y="140"/>
                </a:cxn>
                <a:cxn ang="0">
                  <a:pos x="226" y="130"/>
                </a:cxn>
                <a:cxn ang="0">
                  <a:pos x="236" y="121"/>
                </a:cxn>
                <a:cxn ang="0">
                  <a:pos x="246" y="108"/>
                </a:cxn>
                <a:cxn ang="0">
                  <a:pos x="249" y="94"/>
                </a:cxn>
                <a:cxn ang="0">
                  <a:pos x="249" y="81"/>
                </a:cxn>
                <a:cxn ang="0">
                  <a:pos x="249" y="68"/>
                </a:cxn>
                <a:cxn ang="0">
                  <a:pos x="246" y="57"/>
                </a:cxn>
                <a:cxn ang="0">
                  <a:pos x="236" y="44"/>
                </a:cxn>
                <a:cxn ang="0">
                  <a:pos x="226" y="35"/>
                </a:cxn>
                <a:cxn ang="0">
                  <a:pos x="216" y="24"/>
                </a:cxn>
                <a:cxn ang="0">
                  <a:pos x="199" y="15"/>
                </a:cxn>
                <a:cxn ang="0">
                  <a:pos x="182" y="9"/>
                </a:cxn>
                <a:cxn ang="0">
                  <a:pos x="165" y="4"/>
                </a:cxn>
                <a:cxn ang="0">
                  <a:pos x="145" y="2"/>
                </a:cxn>
                <a:cxn ang="0">
                  <a:pos x="125" y="0"/>
                </a:cxn>
                <a:cxn ang="0">
                  <a:pos x="105" y="2"/>
                </a:cxn>
                <a:cxn ang="0">
                  <a:pos x="88" y="4"/>
                </a:cxn>
                <a:cxn ang="0">
                  <a:pos x="68" y="9"/>
                </a:cxn>
                <a:cxn ang="0">
                  <a:pos x="51" y="15"/>
                </a:cxn>
                <a:cxn ang="0">
                  <a:pos x="37" y="24"/>
                </a:cxn>
                <a:cxn ang="0">
                  <a:pos x="24" y="35"/>
                </a:cxn>
                <a:cxn ang="0">
                  <a:pos x="14" y="44"/>
                </a:cxn>
                <a:cxn ang="0">
                  <a:pos x="7" y="57"/>
                </a:cxn>
                <a:cxn ang="0">
                  <a:pos x="4" y="68"/>
                </a:cxn>
                <a:cxn ang="0">
                  <a:pos x="0" y="81"/>
                </a:cxn>
                <a:cxn ang="0">
                  <a:pos x="4" y="94"/>
                </a:cxn>
                <a:cxn ang="0">
                  <a:pos x="7" y="108"/>
                </a:cxn>
                <a:cxn ang="0">
                  <a:pos x="14" y="121"/>
                </a:cxn>
                <a:cxn ang="0">
                  <a:pos x="24" y="130"/>
                </a:cxn>
                <a:cxn ang="0">
                  <a:pos x="37" y="140"/>
                </a:cxn>
                <a:cxn ang="0">
                  <a:pos x="51" y="147"/>
                </a:cxn>
                <a:cxn ang="0">
                  <a:pos x="68" y="154"/>
                </a:cxn>
                <a:cxn ang="0">
                  <a:pos x="88" y="160"/>
                </a:cxn>
                <a:cxn ang="0">
                  <a:pos x="105" y="162"/>
                </a:cxn>
                <a:cxn ang="0">
                  <a:pos x="125" y="165"/>
                </a:cxn>
                <a:cxn ang="0">
                  <a:pos x="125" y="165"/>
                </a:cxn>
              </a:cxnLst>
              <a:rect l="0" t="0" r="r" b="b"/>
              <a:pathLst>
                <a:path w="249" h="165">
                  <a:moveTo>
                    <a:pt x="125" y="162"/>
                  </a:moveTo>
                  <a:lnTo>
                    <a:pt x="145" y="162"/>
                  </a:lnTo>
                  <a:lnTo>
                    <a:pt x="165" y="160"/>
                  </a:lnTo>
                  <a:lnTo>
                    <a:pt x="182" y="154"/>
                  </a:lnTo>
                  <a:lnTo>
                    <a:pt x="199" y="147"/>
                  </a:lnTo>
                  <a:lnTo>
                    <a:pt x="216" y="140"/>
                  </a:lnTo>
                  <a:lnTo>
                    <a:pt x="226" y="130"/>
                  </a:lnTo>
                  <a:lnTo>
                    <a:pt x="236" y="121"/>
                  </a:lnTo>
                  <a:lnTo>
                    <a:pt x="246" y="108"/>
                  </a:lnTo>
                  <a:lnTo>
                    <a:pt x="249" y="94"/>
                  </a:lnTo>
                  <a:lnTo>
                    <a:pt x="249" y="81"/>
                  </a:lnTo>
                  <a:lnTo>
                    <a:pt x="249" y="68"/>
                  </a:lnTo>
                  <a:lnTo>
                    <a:pt x="246" y="57"/>
                  </a:lnTo>
                  <a:lnTo>
                    <a:pt x="236" y="44"/>
                  </a:lnTo>
                  <a:lnTo>
                    <a:pt x="226" y="35"/>
                  </a:lnTo>
                  <a:lnTo>
                    <a:pt x="216" y="24"/>
                  </a:lnTo>
                  <a:lnTo>
                    <a:pt x="199" y="15"/>
                  </a:lnTo>
                  <a:lnTo>
                    <a:pt x="182" y="9"/>
                  </a:lnTo>
                  <a:lnTo>
                    <a:pt x="165" y="4"/>
                  </a:lnTo>
                  <a:lnTo>
                    <a:pt x="145" y="2"/>
                  </a:lnTo>
                  <a:lnTo>
                    <a:pt x="125" y="0"/>
                  </a:lnTo>
                  <a:lnTo>
                    <a:pt x="105" y="2"/>
                  </a:lnTo>
                  <a:lnTo>
                    <a:pt x="88" y="4"/>
                  </a:lnTo>
                  <a:lnTo>
                    <a:pt x="68" y="9"/>
                  </a:lnTo>
                  <a:lnTo>
                    <a:pt x="51" y="15"/>
                  </a:lnTo>
                  <a:lnTo>
                    <a:pt x="37" y="24"/>
                  </a:lnTo>
                  <a:lnTo>
                    <a:pt x="24" y="35"/>
                  </a:lnTo>
                  <a:lnTo>
                    <a:pt x="14" y="44"/>
                  </a:lnTo>
                  <a:lnTo>
                    <a:pt x="7" y="57"/>
                  </a:lnTo>
                  <a:lnTo>
                    <a:pt x="4" y="68"/>
                  </a:lnTo>
                  <a:lnTo>
                    <a:pt x="0" y="81"/>
                  </a:lnTo>
                  <a:lnTo>
                    <a:pt x="4" y="94"/>
                  </a:lnTo>
                  <a:lnTo>
                    <a:pt x="7" y="108"/>
                  </a:lnTo>
                  <a:lnTo>
                    <a:pt x="14" y="121"/>
                  </a:lnTo>
                  <a:lnTo>
                    <a:pt x="24" y="130"/>
                  </a:lnTo>
                  <a:lnTo>
                    <a:pt x="37" y="140"/>
                  </a:lnTo>
                  <a:lnTo>
                    <a:pt x="51" y="147"/>
                  </a:lnTo>
                  <a:lnTo>
                    <a:pt x="68" y="154"/>
                  </a:lnTo>
                  <a:lnTo>
                    <a:pt x="88" y="160"/>
                  </a:lnTo>
                  <a:lnTo>
                    <a:pt x="105" y="162"/>
                  </a:lnTo>
                  <a:lnTo>
                    <a:pt x="125" y="165"/>
                  </a:lnTo>
                  <a:lnTo>
                    <a:pt x="125" y="16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1" name="Freeform 57"/>
            <p:cNvSpPr>
              <a:spLocks noEditPoints="1"/>
            </p:cNvSpPr>
            <p:nvPr/>
          </p:nvSpPr>
          <p:spPr bwMode="auto">
            <a:xfrm>
              <a:off x="1270" y="3312"/>
              <a:ext cx="74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0"/>
                </a:cxn>
                <a:cxn ang="0">
                  <a:pos x="74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8"/>
                </a:cxn>
                <a:cxn ang="0">
                  <a:pos x="74" y="18"/>
                </a:cxn>
                <a:cxn ang="0">
                  <a:pos x="74" y="25"/>
                </a:cxn>
                <a:cxn ang="0">
                  <a:pos x="3" y="25"/>
                </a:cxn>
                <a:cxn ang="0">
                  <a:pos x="3" y="18"/>
                </a:cxn>
                <a:cxn ang="0">
                  <a:pos x="3" y="18"/>
                </a:cxn>
              </a:cxnLst>
              <a:rect l="0" t="0" r="r" b="b"/>
              <a:pathLst>
                <a:path w="74" h="25">
                  <a:moveTo>
                    <a:pt x="0" y="0"/>
                  </a:moveTo>
                  <a:lnTo>
                    <a:pt x="74" y="0"/>
                  </a:lnTo>
                  <a:lnTo>
                    <a:pt x="74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  <a:moveTo>
                    <a:pt x="3" y="18"/>
                  </a:moveTo>
                  <a:lnTo>
                    <a:pt x="74" y="18"/>
                  </a:lnTo>
                  <a:lnTo>
                    <a:pt x="74" y="25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04800" y="1540930"/>
            <a:ext cx="4337054" cy="4572000"/>
            <a:chOff x="192" y="960"/>
            <a:chExt cx="2732" cy="2880"/>
          </a:xfrm>
        </p:grpSpPr>
        <p:sp>
          <p:nvSpPr>
            <p:cNvPr id="1619003" name="Freeform 59"/>
            <p:cNvSpPr>
              <a:spLocks/>
            </p:cNvSpPr>
            <p:nvPr/>
          </p:nvSpPr>
          <p:spPr bwMode="auto">
            <a:xfrm>
              <a:off x="912" y="3552"/>
              <a:ext cx="222" cy="172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3" y="114"/>
                </a:cxn>
                <a:cxn ang="0">
                  <a:pos x="7" y="125"/>
                </a:cxn>
                <a:cxn ang="0">
                  <a:pos x="13" y="134"/>
                </a:cxn>
                <a:cxn ang="0">
                  <a:pos x="23" y="143"/>
                </a:cxn>
                <a:cxn ang="0">
                  <a:pos x="33" y="152"/>
                </a:cxn>
                <a:cxn ang="0">
                  <a:pos x="47" y="158"/>
                </a:cxn>
                <a:cxn ang="0">
                  <a:pos x="60" y="165"/>
                </a:cxn>
                <a:cxn ang="0">
                  <a:pos x="77" y="169"/>
                </a:cxn>
                <a:cxn ang="0">
                  <a:pos x="94" y="172"/>
                </a:cxn>
                <a:cxn ang="0">
                  <a:pos x="111" y="172"/>
                </a:cxn>
                <a:cxn ang="0">
                  <a:pos x="131" y="172"/>
                </a:cxn>
                <a:cxn ang="0">
                  <a:pos x="148" y="169"/>
                </a:cxn>
                <a:cxn ang="0">
                  <a:pos x="161" y="165"/>
                </a:cxn>
                <a:cxn ang="0">
                  <a:pos x="178" y="158"/>
                </a:cxn>
                <a:cxn ang="0">
                  <a:pos x="188" y="152"/>
                </a:cxn>
                <a:cxn ang="0">
                  <a:pos x="202" y="143"/>
                </a:cxn>
                <a:cxn ang="0">
                  <a:pos x="208" y="134"/>
                </a:cxn>
                <a:cxn ang="0">
                  <a:pos x="215" y="125"/>
                </a:cxn>
                <a:cxn ang="0">
                  <a:pos x="222" y="114"/>
                </a:cxn>
                <a:cxn ang="0">
                  <a:pos x="222" y="104"/>
                </a:cxn>
                <a:cxn ang="0">
                  <a:pos x="222" y="0"/>
                </a:cxn>
                <a:cxn ang="0">
                  <a:pos x="3" y="0"/>
                </a:cxn>
                <a:cxn ang="0">
                  <a:pos x="3" y="104"/>
                </a:cxn>
                <a:cxn ang="0">
                  <a:pos x="3" y="104"/>
                </a:cxn>
              </a:cxnLst>
              <a:rect l="0" t="0" r="r" b="b"/>
              <a:pathLst>
                <a:path w="222" h="172">
                  <a:moveTo>
                    <a:pt x="0" y="101"/>
                  </a:moveTo>
                  <a:lnTo>
                    <a:pt x="3" y="114"/>
                  </a:lnTo>
                  <a:lnTo>
                    <a:pt x="7" y="125"/>
                  </a:lnTo>
                  <a:lnTo>
                    <a:pt x="13" y="134"/>
                  </a:lnTo>
                  <a:lnTo>
                    <a:pt x="23" y="143"/>
                  </a:lnTo>
                  <a:lnTo>
                    <a:pt x="33" y="152"/>
                  </a:lnTo>
                  <a:lnTo>
                    <a:pt x="47" y="158"/>
                  </a:lnTo>
                  <a:lnTo>
                    <a:pt x="60" y="165"/>
                  </a:lnTo>
                  <a:lnTo>
                    <a:pt x="77" y="169"/>
                  </a:lnTo>
                  <a:lnTo>
                    <a:pt x="94" y="172"/>
                  </a:lnTo>
                  <a:lnTo>
                    <a:pt x="111" y="172"/>
                  </a:lnTo>
                  <a:lnTo>
                    <a:pt x="131" y="172"/>
                  </a:lnTo>
                  <a:lnTo>
                    <a:pt x="148" y="169"/>
                  </a:lnTo>
                  <a:lnTo>
                    <a:pt x="161" y="165"/>
                  </a:lnTo>
                  <a:lnTo>
                    <a:pt x="178" y="158"/>
                  </a:lnTo>
                  <a:lnTo>
                    <a:pt x="188" y="152"/>
                  </a:lnTo>
                  <a:lnTo>
                    <a:pt x="202" y="143"/>
                  </a:lnTo>
                  <a:lnTo>
                    <a:pt x="208" y="134"/>
                  </a:lnTo>
                  <a:lnTo>
                    <a:pt x="215" y="125"/>
                  </a:lnTo>
                  <a:lnTo>
                    <a:pt x="222" y="114"/>
                  </a:lnTo>
                  <a:lnTo>
                    <a:pt x="222" y="104"/>
                  </a:lnTo>
                  <a:lnTo>
                    <a:pt x="222" y="0"/>
                  </a:lnTo>
                  <a:lnTo>
                    <a:pt x="3" y="0"/>
                  </a:lnTo>
                  <a:lnTo>
                    <a:pt x="3" y="104"/>
                  </a:lnTo>
                  <a:lnTo>
                    <a:pt x="3" y="10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4" name="Line 60"/>
            <p:cNvSpPr>
              <a:spLocks noChangeShapeType="1"/>
            </p:cNvSpPr>
            <p:nvPr/>
          </p:nvSpPr>
          <p:spPr bwMode="auto">
            <a:xfrm>
              <a:off x="1004" y="2391"/>
              <a:ext cx="4" cy="1161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5" name="Freeform 61"/>
            <p:cNvSpPr>
              <a:spLocks/>
            </p:cNvSpPr>
            <p:nvPr/>
          </p:nvSpPr>
          <p:spPr bwMode="auto">
            <a:xfrm>
              <a:off x="1055" y="3405"/>
              <a:ext cx="252" cy="136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52" y="68"/>
                </a:cxn>
                <a:cxn ang="0">
                  <a:pos x="0" y="68"/>
                </a:cxn>
                <a:cxn ang="0">
                  <a:pos x="0" y="136"/>
                </a:cxn>
              </a:cxnLst>
              <a:rect l="0" t="0" r="r" b="b"/>
              <a:pathLst>
                <a:path w="252" h="136">
                  <a:moveTo>
                    <a:pt x="248" y="0"/>
                  </a:moveTo>
                  <a:lnTo>
                    <a:pt x="252" y="68"/>
                  </a:lnTo>
                  <a:lnTo>
                    <a:pt x="0" y="68"/>
                  </a:lnTo>
                  <a:lnTo>
                    <a:pt x="0" y="136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6" name="Text Box 62"/>
            <p:cNvSpPr txBox="1">
              <a:spLocks noChangeArrowheads="1"/>
            </p:cNvSpPr>
            <p:nvPr/>
          </p:nvSpPr>
          <p:spPr bwMode="auto">
            <a:xfrm>
              <a:off x="192" y="960"/>
              <a:ext cx="27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Hit</a:t>
              </a:r>
            </a:p>
          </p:txBody>
        </p:sp>
        <p:sp>
          <p:nvSpPr>
            <p:cNvPr id="1619007" name="Line 63"/>
            <p:cNvSpPr>
              <a:spLocks noChangeShapeType="1"/>
            </p:cNvSpPr>
            <p:nvPr/>
          </p:nvSpPr>
          <p:spPr bwMode="auto">
            <a:xfrm>
              <a:off x="1008" y="374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08" name="Line 64"/>
            <p:cNvSpPr>
              <a:spLocks noChangeShapeType="1"/>
            </p:cNvSpPr>
            <p:nvPr/>
          </p:nvSpPr>
          <p:spPr bwMode="auto">
            <a:xfrm flipH="1">
              <a:off x="288" y="3840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09" name="Line 65"/>
            <p:cNvSpPr>
              <a:spLocks noChangeShapeType="1"/>
            </p:cNvSpPr>
            <p:nvPr/>
          </p:nvSpPr>
          <p:spPr bwMode="auto">
            <a:xfrm flipV="1">
              <a:off x="288" y="1200"/>
              <a:ext cx="0" cy="2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Text Box 62"/>
            <p:cNvSpPr txBox="1">
              <a:spLocks noChangeArrowheads="1"/>
            </p:cNvSpPr>
            <p:nvPr/>
          </p:nvSpPr>
          <p:spPr bwMode="auto">
            <a:xfrm>
              <a:off x="1152" y="3541"/>
              <a:ext cx="389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101" name="Text Box 62"/>
            <p:cNvSpPr txBox="1">
              <a:spLocks noChangeArrowheads="1"/>
            </p:cNvSpPr>
            <p:nvPr/>
          </p:nvSpPr>
          <p:spPr bwMode="auto">
            <a:xfrm>
              <a:off x="1876" y="3445"/>
              <a:ext cx="1048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solidFill>
                    <a:schemeClr val="tx1"/>
                  </a:solidFill>
                </a:rPr>
                <a:t>“MUX”</a:t>
              </a:r>
              <a:br>
                <a:rPr lang="en-US" sz="1600">
                  <a:solidFill>
                    <a:schemeClr val="tx1"/>
                  </a:solidFill>
                </a:rPr>
              </a:br>
              <a:r>
                <a:rPr lang="en-US" sz="1600">
                  <a:solidFill>
                    <a:schemeClr val="tx1"/>
                  </a:solidFill>
                </a:rPr>
                <a:t>4</a:t>
              </a:r>
              <a:r>
                <a:rPr lang="en-US" sz="1600">
                  <a:solidFill>
                    <a:schemeClr val="tx1"/>
                  </a:solidFill>
                  <a:sym typeface="Wingdings"/>
                </a:rPr>
                <a:t></a:t>
              </a:r>
              <a:r>
                <a:rPr lang="en-US" sz="1600">
                  <a:solidFill>
                    <a:schemeClr val="tx1"/>
                  </a:solidFill>
                </a:rPr>
                <a:t>1 Multiplexor</a:t>
              </a:r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3124200" y="1540930"/>
            <a:ext cx="5794375" cy="4757738"/>
            <a:chOff x="1968" y="960"/>
            <a:chExt cx="3650" cy="2997"/>
          </a:xfrm>
        </p:grpSpPr>
        <p:sp>
          <p:nvSpPr>
            <p:cNvPr id="1619011" name="Line 67"/>
            <p:cNvSpPr>
              <a:spLocks noChangeShapeType="1"/>
            </p:cNvSpPr>
            <p:nvPr/>
          </p:nvSpPr>
          <p:spPr bwMode="auto">
            <a:xfrm>
              <a:off x="3888" y="3696"/>
              <a:ext cx="144" cy="9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12" name="Text Box 68"/>
            <p:cNvSpPr txBox="1">
              <a:spLocks noChangeArrowheads="1"/>
            </p:cNvSpPr>
            <p:nvPr/>
          </p:nvSpPr>
          <p:spPr bwMode="auto">
            <a:xfrm>
              <a:off x="5232" y="960"/>
              <a:ext cx="3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1619013" name="Text Box 69"/>
            <p:cNvSpPr txBox="1">
              <a:spLocks noChangeArrowheads="1"/>
            </p:cNvSpPr>
            <p:nvPr/>
          </p:nvSpPr>
          <p:spPr bwMode="auto">
            <a:xfrm>
              <a:off x="3984" y="3744"/>
              <a:ext cx="260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1619014" name="Text Box 70"/>
            <p:cNvSpPr txBox="1">
              <a:spLocks noChangeArrowheads="1"/>
            </p:cNvSpPr>
            <p:nvPr/>
          </p:nvSpPr>
          <p:spPr bwMode="auto">
            <a:xfrm>
              <a:off x="3984" y="1248"/>
              <a:ext cx="100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Block offset</a:t>
              </a:r>
            </a:p>
          </p:txBody>
        </p:sp>
        <p:sp>
          <p:nvSpPr>
            <p:cNvPr id="1619015" name="Line 71"/>
            <p:cNvSpPr>
              <a:spLocks noChangeShapeType="1"/>
            </p:cNvSpPr>
            <p:nvPr/>
          </p:nvSpPr>
          <p:spPr bwMode="auto">
            <a:xfrm>
              <a:off x="5424" y="1200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16" name="AutoShape 72"/>
            <p:cNvSpPr>
              <a:spLocks noChangeArrowheads="1"/>
            </p:cNvSpPr>
            <p:nvPr/>
          </p:nvSpPr>
          <p:spPr bwMode="auto">
            <a:xfrm>
              <a:off x="2832" y="3456"/>
              <a:ext cx="1008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9017" name="Line 73"/>
            <p:cNvSpPr>
              <a:spLocks noChangeShapeType="1"/>
            </p:cNvSpPr>
            <p:nvPr/>
          </p:nvSpPr>
          <p:spPr bwMode="auto">
            <a:xfrm>
              <a:off x="1968" y="240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18" name="Line 74"/>
            <p:cNvSpPr>
              <a:spLocks noChangeShapeType="1"/>
            </p:cNvSpPr>
            <p:nvPr/>
          </p:nvSpPr>
          <p:spPr bwMode="auto">
            <a:xfrm>
              <a:off x="2928" y="240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19" name="Line 75"/>
            <p:cNvSpPr>
              <a:spLocks noChangeShapeType="1"/>
            </p:cNvSpPr>
            <p:nvPr/>
          </p:nvSpPr>
          <p:spPr bwMode="auto">
            <a:xfrm>
              <a:off x="3840" y="240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0" name="Line 76"/>
            <p:cNvSpPr>
              <a:spLocks noChangeShapeType="1"/>
            </p:cNvSpPr>
            <p:nvPr/>
          </p:nvSpPr>
          <p:spPr bwMode="auto">
            <a:xfrm>
              <a:off x="4752" y="240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1" name="Line 77"/>
            <p:cNvSpPr>
              <a:spLocks noChangeShapeType="1"/>
            </p:cNvSpPr>
            <p:nvPr/>
          </p:nvSpPr>
          <p:spPr bwMode="auto">
            <a:xfrm>
              <a:off x="1968" y="3264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2" name="Line 78"/>
            <p:cNvSpPr>
              <a:spLocks noChangeShapeType="1"/>
            </p:cNvSpPr>
            <p:nvPr/>
          </p:nvSpPr>
          <p:spPr bwMode="auto">
            <a:xfrm>
              <a:off x="3744" y="3264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3" name="Line 79"/>
            <p:cNvSpPr>
              <a:spLocks noChangeShapeType="1"/>
            </p:cNvSpPr>
            <p:nvPr/>
          </p:nvSpPr>
          <p:spPr bwMode="auto">
            <a:xfrm>
              <a:off x="3504" y="316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4" name="Line 80"/>
            <p:cNvSpPr>
              <a:spLocks noChangeShapeType="1"/>
            </p:cNvSpPr>
            <p:nvPr/>
          </p:nvSpPr>
          <p:spPr bwMode="auto">
            <a:xfrm>
              <a:off x="2928" y="316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5" name="Line 81"/>
            <p:cNvSpPr>
              <a:spLocks noChangeShapeType="1"/>
            </p:cNvSpPr>
            <p:nvPr/>
          </p:nvSpPr>
          <p:spPr bwMode="auto">
            <a:xfrm>
              <a:off x="3264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6" name="Line 82"/>
            <p:cNvSpPr>
              <a:spLocks noChangeShapeType="1"/>
            </p:cNvSpPr>
            <p:nvPr/>
          </p:nvSpPr>
          <p:spPr bwMode="auto">
            <a:xfrm>
              <a:off x="3504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7" name="Line 83"/>
            <p:cNvSpPr>
              <a:spLocks noChangeShapeType="1"/>
            </p:cNvSpPr>
            <p:nvPr/>
          </p:nvSpPr>
          <p:spPr bwMode="auto">
            <a:xfrm>
              <a:off x="3744" y="326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8" name="Line 84"/>
            <p:cNvSpPr>
              <a:spLocks noChangeShapeType="1"/>
            </p:cNvSpPr>
            <p:nvPr/>
          </p:nvSpPr>
          <p:spPr bwMode="auto">
            <a:xfrm>
              <a:off x="3024" y="326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9" name="Line 85"/>
            <p:cNvSpPr>
              <a:spLocks noChangeShapeType="1"/>
            </p:cNvSpPr>
            <p:nvPr/>
          </p:nvSpPr>
          <p:spPr bwMode="auto">
            <a:xfrm>
              <a:off x="3024" y="124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0" name="Line 86"/>
            <p:cNvSpPr>
              <a:spLocks noChangeShapeType="1"/>
            </p:cNvSpPr>
            <p:nvPr/>
          </p:nvSpPr>
          <p:spPr bwMode="auto">
            <a:xfrm>
              <a:off x="3024" y="1440"/>
              <a:ext cx="2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1" name="Line 87"/>
            <p:cNvSpPr>
              <a:spLocks noChangeShapeType="1"/>
            </p:cNvSpPr>
            <p:nvPr/>
          </p:nvSpPr>
          <p:spPr bwMode="auto">
            <a:xfrm>
              <a:off x="5328" y="1440"/>
              <a:ext cx="0" cy="2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2" name="Line 88"/>
            <p:cNvSpPr>
              <a:spLocks noChangeShapeType="1"/>
            </p:cNvSpPr>
            <p:nvPr/>
          </p:nvSpPr>
          <p:spPr bwMode="auto">
            <a:xfrm flipH="1">
              <a:off x="3696" y="3552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3" name="Line 89"/>
            <p:cNvSpPr>
              <a:spLocks noChangeShapeType="1"/>
            </p:cNvSpPr>
            <p:nvPr/>
          </p:nvSpPr>
          <p:spPr bwMode="auto">
            <a:xfrm>
              <a:off x="3360" y="36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4" name="Line 90"/>
            <p:cNvSpPr>
              <a:spLocks noChangeShapeType="1"/>
            </p:cNvSpPr>
            <p:nvPr/>
          </p:nvSpPr>
          <p:spPr bwMode="auto">
            <a:xfrm>
              <a:off x="3360" y="3744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67"/>
            <p:cNvSpPr>
              <a:spLocks noChangeShapeType="1"/>
            </p:cNvSpPr>
            <p:nvPr/>
          </p:nvSpPr>
          <p:spPr bwMode="auto">
            <a:xfrm>
              <a:off x="4330" y="3497"/>
              <a:ext cx="144" cy="9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Text Box 69"/>
            <p:cNvSpPr txBox="1">
              <a:spLocks noChangeArrowheads="1"/>
            </p:cNvSpPr>
            <p:nvPr/>
          </p:nvSpPr>
          <p:spPr bwMode="auto">
            <a:xfrm>
              <a:off x="4320" y="3301"/>
              <a:ext cx="189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1619036" name="Rectangle 92"/>
          <p:cNvSpPr>
            <a:spLocks noChangeArrowheads="1"/>
          </p:cNvSpPr>
          <p:nvPr/>
        </p:nvSpPr>
        <p:spPr bwMode="auto">
          <a:xfrm>
            <a:off x="533400" y="6172200"/>
            <a:ext cx="807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i="1" dirty="0"/>
              <a:t>What kind of locality are we taking advantage of?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03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629400" cy="474663"/>
          </a:xfrm>
        </p:spPr>
        <p:txBody>
          <a:bodyPr/>
          <a:lstStyle/>
          <a:p>
            <a:r>
              <a:rPr lang="en-US" dirty="0"/>
              <a:t>Peer </a:t>
            </a:r>
            <a:r>
              <a:rPr lang="en-US" dirty="0" smtClean="0"/>
              <a:t>Instruction</a:t>
            </a:r>
            <a:endParaRPr lang="en-US" dirty="0"/>
          </a:p>
        </p:txBody>
      </p:sp>
      <p:sp>
        <p:nvSpPr>
          <p:cNvPr id="294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05200"/>
            <a:ext cx="7162800" cy="1778000"/>
          </a:xfrm>
          <a:noFill/>
        </p:spPr>
        <p:txBody>
          <a:bodyPr/>
          <a:lstStyle/>
          <a:p>
            <a:pPr marL="609600" lvl="1" indent="-609600">
              <a:lnSpc>
                <a:spcPct val="85000"/>
              </a:lnSpc>
              <a:spcBef>
                <a:spcPts val="700"/>
              </a:spcBef>
              <a:buClr>
                <a:schemeClr val="tx2"/>
              </a:buClr>
              <a:buSzPct val="95000"/>
              <a:buNone/>
              <a:tabLst>
                <a:tab pos="738188" algn="l"/>
              </a:tabLst>
            </a:pPr>
            <a:r>
              <a:rPr lang="en-US" sz="3200" dirty="0" err="1">
                <a:solidFill>
                  <a:srgbClr val="FFFFFF"/>
                </a:solidFill>
              </a:rPr>
              <a:t>1)	Mem</a:t>
            </a:r>
            <a:r>
              <a:rPr lang="en-US" sz="3200" dirty="0">
                <a:solidFill>
                  <a:srgbClr val="FFFFFF"/>
                </a:solidFill>
              </a:rPr>
              <a:t> hierarchies </a:t>
            </a:r>
            <a:r>
              <a:rPr lang="en-US" sz="3200" dirty="0">
                <a:solidFill>
                  <a:schemeClr val="accent6"/>
                </a:solidFill>
              </a:rPr>
              <a:t>were invented before 1950. </a:t>
            </a:r>
            <a:r>
              <a:rPr lang="en-US" sz="3200" dirty="0">
                <a:solidFill>
                  <a:schemeClr val="tx1"/>
                </a:solidFill>
              </a:rPr>
              <a:t>(UNIVAC I wasn’t delivered ‘til 1951)</a:t>
            </a:r>
          </a:p>
          <a:p>
            <a:pPr marL="609600" lvl="1" indent="-609600">
              <a:lnSpc>
                <a:spcPct val="85000"/>
              </a:lnSpc>
              <a:spcBef>
                <a:spcPts val="700"/>
              </a:spcBef>
              <a:buClr>
                <a:schemeClr val="tx2"/>
              </a:buClr>
              <a:buSzPct val="95000"/>
              <a:buNone/>
              <a:tabLst>
                <a:tab pos="738188" algn="l"/>
              </a:tabLst>
            </a:pPr>
            <a:r>
              <a:rPr lang="en-US" sz="3200" dirty="0">
                <a:solidFill>
                  <a:schemeClr val="tx1"/>
                </a:solidFill>
              </a:rPr>
              <a:t>2)	</a:t>
            </a:r>
            <a:r>
              <a:rPr lang="en-US" sz="3200" dirty="0">
                <a:solidFill>
                  <a:srgbClr val="1AB39F"/>
                </a:solidFill>
              </a:rPr>
              <a:t>All caches </a:t>
            </a:r>
            <a:r>
              <a:rPr lang="en-US" sz="3200" dirty="0">
                <a:solidFill>
                  <a:srgbClr val="FFFFFF"/>
                </a:solidFill>
              </a:rPr>
              <a:t>take advantage of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rgbClr val="1AB39F"/>
                </a:solidFill>
              </a:rPr>
              <a:t>spatial locality</a:t>
            </a:r>
            <a:r>
              <a:rPr lang="en-US" sz="3200" dirty="0"/>
              <a:t>.</a:t>
            </a:r>
          </a:p>
          <a:p>
            <a:pPr marL="609600" indent="-609600">
              <a:lnSpc>
                <a:spcPct val="85000"/>
              </a:lnSpc>
              <a:buNone/>
              <a:tabLst>
                <a:tab pos="738188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3)	</a:t>
            </a:r>
            <a:r>
              <a:rPr lang="en-US" sz="3200" dirty="0">
                <a:solidFill>
                  <a:srgbClr val="1AB39F"/>
                </a:solidFill>
              </a:rPr>
              <a:t>All caches </a:t>
            </a:r>
            <a:r>
              <a:rPr lang="en-US" sz="3200" dirty="0"/>
              <a:t>take advantage </a:t>
            </a:r>
            <a:r>
              <a:rPr lang="en-US" sz="3200" dirty="0" smtClean="0"/>
              <a:t>of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1AB39F"/>
                </a:solidFill>
              </a:rPr>
              <a:t>temporal </a:t>
            </a:r>
            <a:r>
              <a:rPr lang="en-US" sz="3200" dirty="0">
                <a:solidFill>
                  <a:srgbClr val="1AB39F"/>
                </a:solidFill>
              </a:rPr>
              <a:t>locality</a:t>
            </a:r>
            <a:r>
              <a:rPr lang="en-US" sz="3200" dirty="0"/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6500" y="3581400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   123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a) </a:t>
            </a:r>
            <a:r>
              <a:rPr lang="en-US" sz="2400" b="1" dirty="0">
                <a:latin typeface="Courier"/>
                <a:cs typeface="Courier"/>
              </a:rPr>
              <a:t>FFF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a) </a:t>
            </a:r>
            <a:r>
              <a:rPr lang="en-US" sz="2400" b="1" dirty="0">
                <a:latin typeface="Courier"/>
                <a:cs typeface="Courier"/>
              </a:rPr>
              <a:t>FF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b) </a:t>
            </a:r>
            <a:r>
              <a:rPr lang="en-US" sz="2400" b="1" dirty="0"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latin typeface="Courier"/>
                <a:cs typeface="Courier"/>
              </a:rPr>
              <a:t>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b)</a:t>
            </a: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b="1" dirty="0"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c)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latin typeface="Courier"/>
                <a:cs typeface="Courier"/>
              </a:rPr>
              <a:t>FF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d)</a:t>
            </a: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e)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TT</a:t>
            </a:r>
            <a:r>
              <a:rPr lang="en-US" sz="2400" b="1" dirty="0">
                <a:latin typeface="Courier"/>
                <a:cs typeface="Courier"/>
              </a:rPr>
              <a:t>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e)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629400" cy="474663"/>
          </a:xfrm>
        </p:spPr>
        <p:txBody>
          <a:bodyPr/>
          <a:lstStyle/>
          <a:p>
            <a:r>
              <a:rPr lang="en-US" dirty="0"/>
              <a:t>Peer </a:t>
            </a:r>
            <a:r>
              <a:rPr lang="en-US" dirty="0" smtClean="0"/>
              <a:t>Instruction Answer</a:t>
            </a:r>
            <a:endParaRPr lang="en-US" dirty="0"/>
          </a:p>
        </p:txBody>
      </p:sp>
      <p:sp>
        <p:nvSpPr>
          <p:cNvPr id="294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05200"/>
            <a:ext cx="7162800" cy="1778000"/>
          </a:xfrm>
          <a:noFill/>
        </p:spPr>
        <p:txBody>
          <a:bodyPr/>
          <a:lstStyle/>
          <a:p>
            <a:pPr marL="609600" lvl="1" indent="-609600">
              <a:lnSpc>
                <a:spcPct val="85000"/>
              </a:lnSpc>
              <a:spcBef>
                <a:spcPts val="700"/>
              </a:spcBef>
              <a:buClr>
                <a:schemeClr val="tx2"/>
              </a:buClr>
              <a:buSzPct val="95000"/>
              <a:buNone/>
              <a:tabLst>
                <a:tab pos="738188" algn="l"/>
              </a:tabLst>
            </a:pPr>
            <a:r>
              <a:rPr lang="en-US" sz="3200" dirty="0" err="1">
                <a:solidFill>
                  <a:srgbClr val="FFFFFF"/>
                </a:solidFill>
              </a:rPr>
              <a:t>1)	Mem</a:t>
            </a:r>
            <a:r>
              <a:rPr lang="en-US" sz="3200" dirty="0">
                <a:solidFill>
                  <a:srgbClr val="FFFFFF"/>
                </a:solidFill>
              </a:rPr>
              <a:t> hierarchies </a:t>
            </a:r>
            <a:r>
              <a:rPr lang="en-US" sz="3200" dirty="0">
                <a:solidFill>
                  <a:schemeClr val="accent6"/>
                </a:solidFill>
              </a:rPr>
              <a:t>were invented before 1950. </a:t>
            </a:r>
            <a:r>
              <a:rPr lang="en-US" sz="3200" dirty="0">
                <a:solidFill>
                  <a:schemeClr val="tx1"/>
                </a:solidFill>
              </a:rPr>
              <a:t>(UNIVAC I wasn’t delivered ‘til 1951)</a:t>
            </a:r>
          </a:p>
          <a:p>
            <a:pPr marL="609600" lvl="1" indent="-609600">
              <a:lnSpc>
                <a:spcPct val="85000"/>
              </a:lnSpc>
              <a:spcBef>
                <a:spcPts val="700"/>
              </a:spcBef>
              <a:buClr>
                <a:schemeClr val="tx2"/>
              </a:buClr>
              <a:buSzPct val="95000"/>
              <a:buNone/>
              <a:tabLst>
                <a:tab pos="738188" algn="l"/>
              </a:tabLst>
            </a:pPr>
            <a:r>
              <a:rPr lang="en-US" sz="3200" dirty="0">
                <a:solidFill>
                  <a:schemeClr val="tx1"/>
                </a:solidFill>
              </a:rPr>
              <a:t>2)	</a:t>
            </a:r>
            <a:r>
              <a:rPr lang="en-US" sz="3200" dirty="0">
                <a:solidFill>
                  <a:srgbClr val="1AB39F"/>
                </a:solidFill>
              </a:rPr>
              <a:t>All caches </a:t>
            </a:r>
            <a:r>
              <a:rPr lang="en-US" sz="3200" dirty="0">
                <a:solidFill>
                  <a:srgbClr val="FFFFFF"/>
                </a:solidFill>
              </a:rPr>
              <a:t>take advantage of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rgbClr val="1AB39F"/>
                </a:solidFill>
              </a:rPr>
              <a:t>spatial locality</a:t>
            </a:r>
            <a:r>
              <a:rPr lang="en-US" sz="3200" dirty="0"/>
              <a:t>.</a:t>
            </a:r>
          </a:p>
          <a:p>
            <a:pPr marL="609600" indent="-609600">
              <a:lnSpc>
                <a:spcPct val="85000"/>
              </a:lnSpc>
              <a:buNone/>
              <a:tabLst>
                <a:tab pos="738188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3)	</a:t>
            </a:r>
            <a:r>
              <a:rPr lang="en-US" sz="3200" dirty="0">
                <a:solidFill>
                  <a:srgbClr val="1AB39F"/>
                </a:solidFill>
              </a:rPr>
              <a:t>All caches </a:t>
            </a:r>
            <a:r>
              <a:rPr lang="en-US" sz="3200" dirty="0"/>
              <a:t>take advantage </a:t>
            </a:r>
            <a:r>
              <a:rPr lang="en-US" sz="3200" dirty="0" smtClean="0"/>
              <a:t>of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1AB39F"/>
                </a:solidFill>
              </a:rPr>
              <a:t>temporal </a:t>
            </a:r>
            <a:r>
              <a:rPr lang="en-US" sz="3200" dirty="0">
                <a:solidFill>
                  <a:srgbClr val="1AB39F"/>
                </a:solidFill>
              </a:rPr>
              <a:t>locality</a:t>
            </a:r>
            <a:r>
              <a:rPr lang="en-US" sz="3200" dirty="0"/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6500" y="3581400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   123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a) </a:t>
            </a:r>
            <a:r>
              <a:rPr lang="en-US" sz="2400" b="1" dirty="0">
                <a:latin typeface="Courier"/>
                <a:cs typeface="Courier"/>
              </a:rPr>
              <a:t>FFF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a) </a:t>
            </a:r>
            <a:r>
              <a:rPr lang="en-US" sz="2400" b="1" dirty="0">
                <a:latin typeface="Courier"/>
                <a:cs typeface="Courier"/>
              </a:rPr>
              <a:t>FF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b) </a:t>
            </a:r>
            <a:r>
              <a:rPr lang="en-US" sz="2400" b="1" dirty="0"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latin typeface="Courier"/>
                <a:cs typeface="Courier"/>
              </a:rPr>
              <a:t>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b)</a:t>
            </a: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b="1" dirty="0"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c)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latin typeface="Courier"/>
                <a:cs typeface="Courier"/>
              </a:rPr>
              <a:t>FF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d)</a:t>
            </a: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e)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TT</a:t>
            </a:r>
            <a:r>
              <a:rPr lang="en-US" sz="2400" b="1" dirty="0">
                <a:latin typeface="Courier"/>
                <a:cs typeface="Courier"/>
              </a:rPr>
              <a:t>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e)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TTT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467600" y="5461000"/>
            <a:ext cx="1455738" cy="381000"/>
          </a:xfrm>
          <a:prstGeom prst="roundRect">
            <a:avLst>
              <a:gd name="adj" fmla="val 44583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76300" y="5765800"/>
            <a:ext cx="2920541" cy="101566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T R U E</a:t>
            </a:r>
            <a:endParaRPr lang="en-US" sz="6000" b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38200" y="4800600"/>
            <a:ext cx="3491987" cy="101566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 b="1" dirty="0"/>
              <a:t>F A L S E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82600" y="1981200"/>
            <a:ext cx="428119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400" b="1"/>
              <a:t>2) Block size = 1, no spatial!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57200" y="2590800"/>
            <a:ext cx="51054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accent2"/>
                </a:solidFill>
              </a:rPr>
              <a:t>3)	That’s the </a:t>
            </a:r>
            <a:r>
              <a:rPr lang="en-US" sz="2400" b="1" u="sng" dirty="0">
                <a:solidFill>
                  <a:schemeClr val="accent2"/>
                </a:solidFill>
              </a:rPr>
              <a:t>idea</a:t>
            </a:r>
            <a:r>
              <a:rPr lang="en-US" sz="2400" b="1" dirty="0">
                <a:solidFill>
                  <a:schemeClr val="accent2"/>
                </a:solidFill>
              </a:rPr>
              <a:t> of caches; We’ll need it again soon.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3400" y="1072183"/>
            <a:ext cx="8382000" cy="75661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803275" lvl="1" indent="-688975">
              <a:lnSpc>
                <a:spcPct val="75000"/>
              </a:lnSpc>
              <a:spcBef>
                <a:spcPct val="40000"/>
              </a:spcBef>
              <a:buSzPct val="100000"/>
              <a:buFont typeface="+mj-lt"/>
              <a:buAutoNum type="arabicParenR"/>
              <a:tabLst>
                <a:tab pos="738188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18 VAG Rounded Thin   55390"/>
                <a:ea typeface="ＭＳ Ｐゴシック" pitchFamily="-65" charset="-128"/>
              </a:rPr>
              <a:t>“We are…forced to recognize the possibility of constructing a hierarchy of memories, each of which has greater capacity than the preceding but which is less accessible.” – von Neumann, 1946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76300" y="3657600"/>
            <a:ext cx="2920541" cy="101566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T R U E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  <p:bldP spid="10" grpId="0" autoUpdateAnimBg="0"/>
      <p:bldP spid="11" grpId="0" autoUpdateAnimBg="0"/>
      <p:bldP spid="12" grpId="0" autoUpdateAnimBg="0"/>
      <p:bldP spid="13" grpId="0" animBg="1"/>
      <p:bldP spid="1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010400" cy="474663"/>
          </a:xfrm>
        </p:spPr>
        <p:txBody>
          <a:bodyPr/>
          <a:lstStyle/>
          <a:p>
            <a:r>
              <a:rPr lang="en-US" dirty="0"/>
              <a:t>And in Conclusion…</a:t>
            </a:r>
          </a:p>
        </p:txBody>
      </p:sp>
      <p:sp>
        <p:nvSpPr>
          <p:cNvPr id="294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96275" cy="2597150"/>
          </a:xfrm>
        </p:spPr>
        <p:txBody>
          <a:bodyPr/>
          <a:lstStyle/>
          <a:p>
            <a:r>
              <a:rPr lang="en-US" dirty="0"/>
              <a:t>Mechanism for transparent movement of data among levels of a storage hierarchy</a:t>
            </a:r>
          </a:p>
          <a:p>
            <a:pPr lvl="1">
              <a:lnSpc>
                <a:spcPct val="45000"/>
              </a:lnSpc>
            </a:pPr>
            <a:r>
              <a:rPr lang="en-US" dirty="0"/>
              <a:t>set of address/value bindings</a:t>
            </a:r>
          </a:p>
          <a:p>
            <a:pPr lvl="1">
              <a:lnSpc>
                <a:spcPct val="45000"/>
              </a:lnSpc>
            </a:pPr>
            <a:r>
              <a:rPr lang="en-US" dirty="0"/>
              <a:t>address </a:t>
            </a:r>
            <a:r>
              <a:rPr lang="en-US" sz="3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ymbol" pitchFamily="-65" charset="2"/>
              </a:rPr>
              <a:t>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/>
              <a:t>index to set of candidates</a:t>
            </a:r>
          </a:p>
          <a:p>
            <a:pPr lvl="1">
              <a:lnSpc>
                <a:spcPct val="45000"/>
              </a:lnSpc>
            </a:pPr>
            <a:r>
              <a:rPr lang="en-US" dirty="0"/>
              <a:t>compare desired address with tag</a:t>
            </a:r>
          </a:p>
          <a:p>
            <a:pPr lvl="1">
              <a:lnSpc>
                <a:spcPct val="45000"/>
              </a:lnSpc>
            </a:pPr>
            <a:r>
              <a:rPr lang="en-US" dirty="0"/>
              <a:t>service hit or miss</a:t>
            </a:r>
          </a:p>
          <a:p>
            <a:pPr lvl="2">
              <a:lnSpc>
                <a:spcPct val="45000"/>
              </a:lnSpc>
            </a:pPr>
            <a:r>
              <a:rPr lang="en-US" dirty="0"/>
              <a:t>load new block and binding on miss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6225" y="3581400"/>
            <a:ext cx="8581962" cy="2832100"/>
            <a:chOff x="192" y="691"/>
            <a:chExt cx="5400" cy="2154"/>
          </a:xfrm>
        </p:grpSpPr>
        <p:sp>
          <p:nvSpPr>
            <p:cNvPr id="2946053" name="Rectangle 5"/>
            <p:cNvSpPr>
              <a:spLocks noChangeArrowheads="1"/>
            </p:cNvSpPr>
            <p:nvPr/>
          </p:nvSpPr>
          <p:spPr bwMode="auto">
            <a:xfrm>
              <a:off x="720" y="172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54" name="Rectangle 6"/>
            <p:cNvSpPr>
              <a:spLocks noChangeArrowheads="1"/>
            </p:cNvSpPr>
            <p:nvPr/>
          </p:nvSpPr>
          <p:spPr bwMode="auto">
            <a:xfrm>
              <a:off x="576" y="172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55" name="Rectangle 7"/>
            <p:cNvSpPr>
              <a:spLocks noChangeArrowheads="1"/>
            </p:cNvSpPr>
            <p:nvPr/>
          </p:nvSpPr>
          <p:spPr bwMode="auto">
            <a:xfrm>
              <a:off x="1344" y="172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56" name="Rectangle 8"/>
            <p:cNvSpPr>
              <a:spLocks noChangeArrowheads="1"/>
            </p:cNvSpPr>
            <p:nvPr/>
          </p:nvSpPr>
          <p:spPr bwMode="auto">
            <a:xfrm>
              <a:off x="2400" y="172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57" name="Rectangle 9"/>
            <p:cNvSpPr>
              <a:spLocks noChangeArrowheads="1"/>
            </p:cNvSpPr>
            <p:nvPr/>
          </p:nvSpPr>
          <p:spPr bwMode="auto">
            <a:xfrm>
              <a:off x="3456" y="172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58" name="Rectangle 10"/>
            <p:cNvSpPr>
              <a:spLocks noChangeArrowheads="1"/>
            </p:cNvSpPr>
            <p:nvPr/>
          </p:nvSpPr>
          <p:spPr bwMode="auto">
            <a:xfrm>
              <a:off x="4512" y="172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59" name="Rectangle 11"/>
            <p:cNvSpPr>
              <a:spLocks noChangeArrowheads="1"/>
            </p:cNvSpPr>
            <p:nvPr/>
          </p:nvSpPr>
          <p:spPr bwMode="auto">
            <a:xfrm>
              <a:off x="720" y="191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0" name="Rectangle 12"/>
            <p:cNvSpPr>
              <a:spLocks noChangeArrowheads="1"/>
            </p:cNvSpPr>
            <p:nvPr/>
          </p:nvSpPr>
          <p:spPr bwMode="auto">
            <a:xfrm>
              <a:off x="576" y="191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1" name="Rectangle 13"/>
            <p:cNvSpPr>
              <a:spLocks noChangeArrowheads="1"/>
            </p:cNvSpPr>
            <p:nvPr/>
          </p:nvSpPr>
          <p:spPr bwMode="auto">
            <a:xfrm>
              <a:off x="1344" y="191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2" name="Rectangle 14"/>
            <p:cNvSpPr>
              <a:spLocks noChangeArrowheads="1"/>
            </p:cNvSpPr>
            <p:nvPr/>
          </p:nvSpPr>
          <p:spPr bwMode="auto">
            <a:xfrm>
              <a:off x="2400" y="191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3" name="Rectangle 15"/>
            <p:cNvSpPr>
              <a:spLocks noChangeArrowheads="1"/>
            </p:cNvSpPr>
            <p:nvPr/>
          </p:nvSpPr>
          <p:spPr bwMode="auto">
            <a:xfrm>
              <a:off x="3456" y="191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4" name="Rectangle 16"/>
            <p:cNvSpPr>
              <a:spLocks noChangeArrowheads="1"/>
            </p:cNvSpPr>
            <p:nvPr/>
          </p:nvSpPr>
          <p:spPr bwMode="auto">
            <a:xfrm>
              <a:off x="4512" y="191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5" name="Rectangle 17"/>
            <p:cNvSpPr>
              <a:spLocks noChangeArrowheads="1"/>
            </p:cNvSpPr>
            <p:nvPr/>
          </p:nvSpPr>
          <p:spPr bwMode="auto">
            <a:xfrm>
              <a:off x="720" y="210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6" name="Rectangle 18"/>
            <p:cNvSpPr>
              <a:spLocks noChangeArrowheads="1"/>
            </p:cNvSpPr>
            <p:nvPr/>
          </p:nvSpPr>
          <p:spPr bwMode="auto">
            <a:xfrm>
              <a:off x="576" y="210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7" name="Rectangle 19"/>
            <p:cNvSpPr>
              <a:spLocks noChangeArrowheads="1"/>
            </p:cNvSpPr>
            <p:nvPr/>
          </p:nvSpPr>
          <p:spPr bwMode="auto">
            <a:xfrm>
              <a:off x="1344" y="210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8" name="Rectangle 20"/>
            <p:cNvSpPr>
              <a:spLocks noChangeArrowheads="1"/>
            </p:cNvSpPr>
            <p:nvPr/>
          </p:nvSpPr>
          <p:spPr bwMode="auto">
            <a:xfrm>
              <a:off x="2400" y="210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9" name="Rectangle 21"/>
            <p:cNvSpPr>
              <a:spLocks noChangeArrowheads="1"/>
            </p:cNvSpPr>
            <p:nvPr/>
          </p:nvSpPr>
          <p:spPr bwMode="auto">
            <a:xfrm>
              <a:off x="3456" y="210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0" name="Rectangle 22"/>
            <p:cNvSpPr>
              <a:spLocks noChangeArrowheads="1"/>
            </p:cNvSpPr>
            <p:nvPr/>
          </p:nvSpPr>
          <p:spPr bwMode="auto">
            <a:xfrm>
              <a:off x="4512" y="210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1" name="Rectangle 23"/>
            <p:cNvSpPr>
              <a:spLocks noChangeArrowheads="1"/>
            </p:cNvSpPr>
            <p:nvPr/>
          </p:nvSpPr>
          <p:spPr bwMode="auto">
            <a:xfrm>
              <a:off x="720" y="229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2" name="Rectangle 24"/>
            <p:cNvSpPr>
              <a:spLocks noChangeArrowheads="1"/>
            </p:cNvSpPr>
            <p:nvPr/>
          </p:nvSpPr>
          <p:spPr bwMode="auto">
            <a:xfrm>
              <a:off x="576" y="229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3" name="Rectangle 25"/>
            <p:cNvSpPr>
              <a:spLocks noChangeArrowheads="1"/>
            </p:cNvSpPr>
            <p:nvPr/>
          </p:nvSpPr>
          <p:spPr bwMode="auto">
            <a:xfrm>
              <a:off x="1344" y="229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4" name="Rectangle 26"/>
            <p:cNvSpPr>
              <a:spLocks noChangeArrowheads="1"/>
            </p:cNvSpPr>
            <p:nvPr/>
          </p:nvSpPr>
          <p:spPr bwMode="auto">
            <a:xfrm>
              <a:off x="2400" y="229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5" name="Rectangle 27"/>
            <p:cNvSpPr>
              <a:spLocks noChangeArrowheads="1"/>
            </p:cNvSpPr>
            <p:nvPr/>
          </p:nvSpPr>
          <p:spPr bwMode="auto">
            <a:xfrm>
              <a:off x="3456" y="229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6" name="Rectangle 28"/>
            <p:cNvSpPr>
              <a:spLocks noChangeArrowheads="1"/>
            </p:cNvSpPr>
            <p:nvPr/>
          </p:nvSpPr>
          <p:spPr bwMode="auto">
            <a:xfrm>
              <a:off x="4512" y="229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7" name="Rectangle 29"/>
            <p:cNvSpPr>
              <a:spLocks noChangeArrowheads="1"/>
            </p:cNvSpPr>
            <p:nvPr/>
          </p:nvSpPr>
          <p:spPr bwMode="auto">
            <a:xfrm>
              <a:off x="720" y="249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8" name="Rectangle 30"/>
            <p:cNvSpPr>
              <a:spLocks noChangeArrowheads="1"/>
            </p:cNvSpPr>
            <p:nvPr/>
          </p:nvSpPr>
          <p:spPr bwMode="auto">
            <a:xfrm>
              <a:off x="576" y="249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9" name="Rectangle 31"/>
            <p:cNvSpPr>
              <a:spLocks noChangeArrowheads="1"/>
            </p:cNvSpPr>
            <p:nvPr/>
          </p:nvSpPr>
          <p:spPr bwMode="auto">
            <a:xfrm>
              <a:off x="1344" y="249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80" name="Rectangle 32"/>
            <p:cNvSpPr>
              <a:spLocks noChangeArrowheads="1"/>
            </p:cNvSpPr>
            <p:nvPr/>
          </p:nvSpPr>
          <p:spPr bwMode="auto">
            <a:xfrm>
              <a:off x="2400" y="249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81" name="Rectangle 33"/>
            <p:cNvSpPr>
              <a:spLocks noChangeArrowheads="1"/>
            </p:cNvSpPr>
            <p:nvPr/>
          </p:nvSpPr>
          <p:spPr bwMode="auto">
            <a:xfrm>
              <a:off x="3456" y="249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82" name="Rectangle 34"/>
            <p:cNvSpPr>
              <a:spLocks noChangeArrowheads="1"/>
            </p:cNvSpPr>
            <p:nvPr/>
          </p:nvSpPr>
          <p:spPr bwMode="auto">
            <a:xfrm>
              <a:off x="4512" y="249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336" y="1168"/>
              <a:ext cx="5114" cy="635"/>
              <a:chOff x="336" y="880"/>
              <a:chExt cx="5114" cy="635"/>
            </a:xfrm>
          </p:grpSpPr>
          <p:sp>
            <p:nvSpPr>
              <p:cNvPr id="2946084" name="Text Box 3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8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46085" name="Text Box 3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  <p:sp>
            <p:nvSpPr>
              <p:cNvPr id="2946086" name="Text Box 38"/>
              <p:cNvSpPr txBox="1">
                <a:spLocks noChangeArrowheads="1"/>
              </p:cNvSpPr>
              <p:nvPr/>
            </p:nvSpPr>
            <p:spPr bwMode="auto">
              <a:xfrm>
                <a:off x="1536" y="1091"/>
                <a:ext cx="794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Courier"/>
                  </a:rPr>
                  <a:t>0xc-f</a:t>
                </a:r>
                <a:endParaRPr lang="en-US" sz="2800" b="1" dirty="0">
                  <a:solidFill>
                    <a:srgbClr val="FF0000"/>
                  </a:solidFill>
                  <a:latin typeface="Times" pitchFamily="-65" charset="0"/>
                </a:endParaRPr>
              </a:p>
            </p:txBody>
          </p:sp>
          <p:sp>
            <p:nvSpPr>
              <p:cNvPr id="2946087" name="Text Box 39"/>
              <p:cNvSpPr txBox="1">
                <a:spLocks noChangeArrowheads="1"/>
              </p:cNvSpPr>
              <p:nvPr/>
            </p:nvSpPr>
            <p:spPr bwMode="auto">
              <a:xfrm>
                <a:off x="2592" y="1076"/>
                <a:ext cx="794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0x8-b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46088" name="Text Box 40"/>
              <p:cNvSpPr txBox="1">
                <a:spLocks noChangeArrowheads="1"/>
              </p:cNvSpPr>
              <p:nvPr/>
            </p:nvSpPr>
            <p:spPr bwMode="auto">
              <a:xfrm>
                <a:off x="3648" y="1076"/>
                <a:ext cx="794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0x4-7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46089" name="Text Box 41"/>
              <p:cNvSpPr txBox="1">
                <a:spLocks noChangeArrowheads="1"/>
              </p:cNvSpPr>
              <p:nvPr/>
            </p:nvSpPr>
            <p:spPr bwMode="auto">
              <a:xfrm>
                <a:off x="4656" y="1076"/>
                <a:ext cx="794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0x0-3</a:t>
                </a:r>
                <a:endParaRPr lang="en-US" sz="2800" b="1" u="sng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sp>
          <p:nvSpPr>
            <p:cNvPr id="2946090" name="Text Box 42"/>
            <p:cNvSpPr txBox="1">
              <a:spLocks noChangeArrowheads="1"/>
            </p:cNvSpPr>
            <p:nvPr/>
          </p:nvSpPr>
          <p:spPr bwMode="auto">
            <a:xfrm>
              <a:off x="192" y="1665"/>
              <a:ext cx="250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Courier"/>
                </a:rPr>
                <a:t>0</a:t>
              </a:r>
              <a:endParaRPr lang="en-US" sz="2800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1" name="Text Box 43"/>
            <p:cNvSpPr txBox="1">
              <a:spLocks noChangeArrowheads="1"/>
            </p:cNvSpPr>
            <p:nvPr/>
          </p:nvSpPr>
          <p:spPr bwMode="auto">
            <a:xfrm>
              <a:off x="192" y="1857"/>
              <a:ext cx="250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Courier"/>
                </a:rPr>
                <a:t>1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2" name="Text Box 44"/>
            <p:cNvSpPr txBox="1">
              <a:spLocks noChangeArrowheads="1"/>
            </p:cNvSpPr>
            <p:nvPr/>
          </p:nvSpPr>
          <p:spPr bwMode="auto">
            <a:xfrm>
              <a:off x="192" y="2049"/>
              <a:ext cx="250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2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3" name="Text Box 45"/>
            <p:cNvSpPr txBox="1">
              <a:spLocks noChangeArrowheads="1"/>
            </p:cNvSpPr>
            <p:nvPr/>
          </p:nvSpPr>
          <p:spPr bwMode="auto">
            <a:xfrm>
              <a:off x="192" y="2241"/>
              <a:ext cx="250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3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4" name="Text Box 46"/>
            <p:cNvSpPr txBox="1">
              <a:spLocks noChangeArrowheads="1"/>
            </p:cNvSpPr>
            <p:nvPr/>
          </p:nvSpPr>
          <p:spPr bwMode="auto">
            <a:xfrm>
              <a:off x="192" y="2416"/>
              <a:ext cx="116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5" name="Text Box 47"/>
            <p:cNvSpPr txBox="1">
              <a:spLocks noChangeArrowheads="1"/>
            </p:cNvSpPr>
            <p:nvPr/>
          </p:nvSpPr>
          <p:spPr bwMode="auto">
            <a:xfrm>
              <a:off x="192" y="2497"/>
              <a:ext cx="26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6" name="Text Box 48"/>
            <p:cNvSpPr txBox="1">
              <a:spLocks noChangeArrowheads="1"/>
            </p:cNvSpPr>
            <p:nvPr/>
          </p:nvSpPr>
          <p:spPr bwMode="auto">
            <a:xfrm>
              <a:off x="546" y="1855"/>
              <a:ext cx="182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1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2946097" name="Text Box 49"/>
            <p:cNvSpPr txBox="1">
              <a:spLocks noChangeArrowheads="1"/>
            </p:cNvSpPr>
            <p:nvPr/>
          </p:nvSpPr>
          <p:spPr bwMode="auto">
            <a:xfrm>
              <a:off x="926" y="1836"/>
              <a:ext cx="190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46098" name="Text Box 50"/>
            <p:cNvSpPr txBox="1">
              <a:spLocks noChangeArrowheads="1"/>
            </p:cNvSpPr>
            <p:nvPr/>
          </p:nvSpPr>
          <p:spPr bwMode="auto">
            <a:xfrm>
              <a:off x="1742" y="1836"/>
              <a:ext cx="197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err="1" smtClean="0">
                  <a:solidFill>
                    <a:srgbClr val="FFFF00"/>
                  </a:solidFill>
                </a:rPr>
                <a:t>d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2946099" name="Text Box 51"/>
            <p:cNvSpPr txBox="1">
              <a:spLocks noChangeArrowheads="1"/>
            </p:cNvSpPr>
            <p:nvPr/>
          </p:nvSpPr>
          <p:spPr bwMode="auto">
            <a:xfrm>
              <a:off x="2810" y="1836"/>
              <a:ext cx="197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err="1" smtClean="0">
                  <a:solidFill>
                    <a:schemeClr val="tx1"/>
                  </a:solidFill>
                </a:rPr>
                <a:t>c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46100" name="Text Box 52"/>
            <p:cNvSpPr txBox="1">
              <a:spLocks noChangeArrowheads="1"/>
            </p:cNvSpPr>
            <p:nvPr/>
          </p:nvSpPr>
          <p:spPr bwMode="auto">
            <a:xfrm>
              <a:off x="3890" y="1836"/>
              <a:ext cx="197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err="1" smtClean="0">
                  <a:solidFill>
                    <a:schemeClr val="tx1"/>
                  </a:solidFill>
                </a:rPr>
                <a:t>b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46101" name="Text Box 53"/>
            <p:cNvSpPr txBox="1">
              <a:spLocks noChangeArrowheads="1"/>
            </p:cNvSpPr>
            <p:nvPr/>
          </p:nvSpPr>
          <p:spPr bwMode="auto">
            <a:xfrm>
              <a:off x="4922" y="1836"/>
              <a:ext cx="197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a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46102" name="Rectangle 54"/>
            <p:cNvSpPr>
              <a:spLocks noChangeArrowheads="1"/>
            </p:cNvSpPr>
            <p:nvPr/>
          </p:nvSpPr>
          <p:spPr bwMode="auto">
            <a:xfrm>
              <a:off x="372" y="966"/>
              <a:ext cx="5220" cy="2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pitchFamily="-65" charset="0"/>
                <a:buNone/>
              </a:pPr>
              <a:r>
                <a:rPr lang="en-US" sz="2800" b="1" dirty="0">
                  <a:solidFill>
                    <a:schemeClr val="accent2"/>
                  </a:solidFill>
                  <a:latin typeface="Courier"/>
                </a:rPr>
                <a:t>000000000000000000</a:t>
              </a:r>
              <a:r>
                <a:rPr lang="en-US" sz="2800" b="1" dirty="0">
                  <a:solidFill>
                    <a:schemeClr val="tx1"/>
                  </a:solidFill>
                  <a:latin typeface="Courier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latin typeface="Courier"/>
                </a:rPr>
                <a:t>   </a:t>
              </a:r>
              <a:r>
                <a:rPr lang="en-US" sz="2800" b="1" dirty="0" smtClean="0">
                  <a:latin typeface="Courier"/>
                </a:rPr>
                <a:t>0000000001        </a:t>
              </a:r>
              <a:r>
                <a:rPr lang="en-US" sz="2800" b="1" dirty="0" smtClean="0">
                  <a:solidFill>
                    <a:schemeClr val="accent4"/>
                  </a:solidFill>
                  <a:latin typeface="Courier"/>
                </a:rPr>
                <a:t>1100</a:t>
              </a:r>
              <a:endParaRPr lang="en-US" sz="3200" b="1" dirty="0">
                <a:solidFill>
                  <a:schemeClr val="accent4"/>
                </a:solidFill>
              </a:endParaRPr>
            </a:p>
          </p:txBody>
        </p:sp>
        <p:sp>
          <p:nvSpPr>
            <p:cNvPr id="2946103" name="Line 55"/>
            <p:cNvSpPr>
              <a:spLocks noChangeShapeType="1"/>
            </p:cNvSpPr>
            <p:nvPr/>
          </p:nvSpPr>
          <p:spPr bwMode="auto">
            <a:xfrm flipH="1">
              <a:off x="2416" y="1329"/>
              <a:ext cx="2254" cy="5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6104" name="Line 56"/>
            <p:cNvSpPr>
              <a:spLocks noChangeShapeType="1"/>
            </p:cNvSpPr>
            <p:nvPr/>
          </p:nvSpPr>
          <p:spPr bwMode="auto">
            <a:xfrm flipH="1">
              <a:off x="1140" y="1329"/>
              <a:ext cx="460" cy="6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946105" name="AutoShape 57"/>
            <p:cNvCxnSpPr>
              <a:cxnSpLocks noChangeShapeType="1"/>
              <a:endCxn id="2946091" idx="1"/>
            </p:cNvCxnSpPr>
            <p:nvPr/>
          </p:nvCxnSpPr>
          <p:spPr bwMode="auto">
            <a:xfrm rot="10800000" flipV="1">
              <a:off x="192" y="1329"/>
              <a:ext cx="3422" cy="726"/>
            </a:xfrm>
            <a:prstGeom prst="curvedConnector3">
              <a:avLst>
                <a:gd name="adj1" fmla="val 104203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46106" name="Oval 58"/>
            <p:cNvSpPr>
              <a:spLocks noChangeArrowheads="1"/>
            </p:cNvSpPr>
            <p:nvPr/>
          </p:nvSpPr>
          <p:spPr bwMode="auto">
            <a:xfrm>
              <a:off x="1265" y="1838"/>
              <a:ext cx="1232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6107" name="Text Box 59"/>
            <p:cNvSpPr txBox="1">
              <a:spLocks noChangeArrowheads="1"/>
            </p:cNvSpPr>
            <p:nvPr/>
          </p:nvSpPr>
          <p:spPr bwMode="auto">
            <a:xfrm>
              <a:off x="374" y="691"/>
              <a:ext cx="4554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18 VAG Rounded Bold   07390"/>
                </a:rPr>
                <a:t>address:</a:t>
              </a:r>
              <a:r>
                <a:rPr lang="en-US" sz="2000" b="1" dirty="0">
                  <a:latin typeface="18 VAG Rounded Bold   07390"/>
                </a:rPr>
                <a:t>            </a:t>
              </a:r>
              <a:r>
                <a:rPr lang="en-US" sz="2000" b="1" dirty="0">
                  <a:solidFill>
                    <a:schemeClr val="accent2"/>
                  </a:solidFill>
                  <a:latin typeface="18 VAG Rounded Bold   07390"/>
                </a:rPr>
                <a:t>tag</a:t>
              </a:r>
              <a:r>
                <a:rPr lang="en-US" sz="2000" b="1" dirty="0">
                  <a:solidFill>
                    <a:schemeClr val="hlink"/>
                  </a:solidFill>
                  <a:latin typeface="18 VAG Rounded Bold   07390"/>
                </a:rPr>
                <a:t> </a:t>
              </a:r>
              <a:r>
                <a:rPr lang="en-US" sz="2000" b="1" dirty="0">
                  <a:latin typeface="18 VAG Rounded Bold   07390"/>
                </a:rPr>
                <a:t>                               index                 </a:t>
              </a:r>
              <a:r>
                <a:rPr lang="en-US" sz="2000" b="1" dirty="0" smtClean="0">
                  <a:latin typeface="18 VAG Rounded Bold   07390"/>
                </a:rPr>
                <a:t>     </a:t>
              </a:r>
              <a:r>
                <a:rPr lang="en-US" sz="2000" b="1" dirty="0" smtClean="0">
                  <a:solidFill>
                    <a:schemeClr val="accent4"/>
                  </a:solidFill>
                  <a:latin typeface="18 VAG Rounded Bold   07390"/>
                </a:rPr>
                <a:t>offset</a:t>
              </a:r>
              <a:r>
                <a:rPr lang="en-US" sz="2000" dirty="0" smtClean="0">
                  <a:solidFill>
                    <a:schemeClr val="accent4"/>
                  </a:solidFill>
                  <a:latin typeface="18 VAG Rounded Bold   07390"/>
                </a:rPr>
                <a:t>  </a:t>
              </a:r>
              <a:endParaRPr lang="en-US" sz="2000" dirty="0">
                <a:solidFill>
                  <a:schemeClr val="accent4"/>
                </a:solidFill>
                <a:latin typeface="18 VAG Rounded Bold   0739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1146175"/>
          </a:xfrm>
        </p:spPr>
        <p:txBody>
          <a:bodyPr/>
          <a:lstStyle/>
          <a:p>
            <a:pPr>
              <a:buFont typeface="Times" pitchFamily="-65" charset="0"/>
              <a:buNone/>
            </a:pPr>
            <a:r>
              <a:rPr lang="en-US" dirty="0"/>
              <a:t>AREA (cache size, B)</a:t>
            </a:r>
            <a:br>
              <a:rPr lang="en-US" dirty="0"/>
            </a:b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HEIGHT (# of blocks)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* </a:t>
            </a:r>
            <a:r>
              <a:rPr lang="en-US" dirty="0">
                <a:solidFill>
                  <a:schemeClr val="accent4"/>
                </a:solidFill>
              </a:rPr>
              <a:t>WIDTH (size of one block, B/block)</a:t>
            </a:r>
          </a:p>
        </p:txBody>
      </p:sp>
      <p:sp>
        <p:nvSpPr>
          <p:cNvPr id="2864132" name="Rectangle 4"/>
          <p:cNvSpPr>
            <a:spLocks noChangeArrowheads="1"/>
          </p:cNvSpPr>
          <p:nvPr/>
        </p:nvSpPr>
        <p:spPr bwMode="auto">
          <a:xfrm>
            <a:off x="4265613" y="3733800"/>
            <a:ext cx="41148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33" name="Line 5"/>
          <p:cNvSpPr>
            <a:spLocks noChangeShapeType="1"/>
          </p:cNvSpPr>
          <p:nvPr/>
        </p:nvSpPr>
        <p:spPr bwMode="auto">
          <a:xfrm>
            <a:off x="4265613" y="3505200"/>
            <a:ext cx="4114800" cy="0"/>
          </a:xfrm>
          <a:prstGeom prst="line">
            <a:avLst/>
          </a:prstGeom>
          <a:noFill/>
          <a:ln w="12700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34" name="Line 6"/>
          <p:cNvSpPr>
            <a:spLocks noChangeShapeType="1"/>
          </p:cNvSpPr>
          <p:nvPr/>
        </p:nvSpPr>
        <p:spPr bwMode="auto">
          <a:xfrm>
            <a:off x="4086492" y="3733800"/>
            <a:ext cx="0" cy="28956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35" name="Rectangle 7"/>
          <p:cNvSpPr>
            <a:spLocks noChangeArrowheads="1"/>
          </p:cNvSpPr>
          <p:nvPr/>
        </p:nvSpPr>
        <p:spPr bwMode="auto">
          <a:xfrm>
            <a:off x="4267200" y="2590800"/>
            <a:ext cx="41148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WIDTH </a:t>
            </a:r>
            <a:br>
              <a:rPr lang="en-US" sz="2400" b="1" dirty="0">
                <a:solidFill>
                  <a:schemeClr val="accent4"/>
                </a:solidFill>
                <a:latin typeface="18 VAG Rounded Bold   07390"/>
              </a:rPr>
            </a:br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(size of one block, B/block)</a:t>
            </a:r>
          </a:p>
        </p:txBody>
      </p:sp>
      <p:sp>
        <p:nvSpPr>
          <p:cNvPr id="2864136" name="Rectangle 8"/>
          <p:cNvSpPr>
            <a:spLocks noChangeArrowheads="1"/>
          </p:cNvSpPr>
          <p:nvPr/>
        </p:nvSpPr>
        <p:spPr bwMode="auto">
          <a:xfrm>
            <a:off x="2133600" y="4960203"/>
            <a:ext cx="180049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 dirty="0">
                <a:latin typeface="18 VAG Rounded Bold   07390"/>
              </a:rPr>
              <a:t>HEIGHT</a:t>
            </a:r>
            <a:br>
              <a:rPr lang="en-US" sz="2400" b="1" dirty="0">
                <a:latin typeface="18 VAG Rounded Bold   07390"/>
              </a:rPr>
            </a:br>
            <a:r>
              <a:rPr lang="en-US" sz="2400" b="1" dirty="0">
                <a:latin typeface="18 VAG Rounded Bold   07390"/>
              </a:rPr>
              <a:t>(# of blocks)</a:t>
            </a:r>
          </a:p>
        </p:txBody>
      </p:sp>
      <p:sp>
        <p:nvSpPr>
          <p:cNvPr id="2864137" name="Line 9"/>
          <p:cNvSpPr>
            <a:spLocks noChangeShapeType="1"/>
          </p:cNvSpPr>
          <p:nvPr/>
        </p:nvSpPr>
        <p:spPr bwMode="auto">
          <a:xfrm>
            <a:off x="6323012" y="3733800"/>
            <a:ext cx="1587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38" name="Line 10"/>
          <p:cNvSpPr>
            <a:spLocks noChangeShapeType="1"/>
          </p:cNvSpPr>
          <p:nvPr/>
        </p:nvSpPr>
        <p:spPr bwMode="auto">
          <a:xfrm>
            <a:off x="7389812" y="3733800"/>
            <a:ext cx="1587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39" name="Line 11"/>
          <p:cNvSpPr>
            <a:spLocks noChangeShapeType="1"/>
          </p:cNvSpPr>
          <p:nvPr/>
        </p:nvSpPr>
        <p:spPr bwMode="auto">
          <a:xfrm flipH="1">
            <a:off x="5256212" y="5638800"/>
            <a:ext cx="1587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40" name="Rectangle 12"/>
          <p:cNvSpPr>
            <a:spLocks noChangeArrowheads="1"/>
          </p:cNvSpPr>
          <p:nvPr/>
        </p:nvSpPr>
        <p:spPr bwMode="auto">
          <a:xfrm>
            <a:off x="4876800" y="4572000"/>
            <a:ext cx="31242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18 VAG Rounded Bold   07390"/>
              </a:rPr>
              <a:t>AREA</a:t>
            </a:r>
            <a:br>
              <a:rPr lang="en-US" sz="3200" b="1" dirty="0">
                <a:solidFill>
                  <a:schemeClr val="tx1"/>
                </a:solidFill>
                <a:latin typeface="18 VAG Rounded Bold   07390"/>
              </a:rPr>
            </a:br>
            <a:r>
              <a:rPr lang="en-US" sz="3200" b="1" dirty="0">
                <a:solidFill>
                  <a:schemeClr val="tx1"/>
                </a:solidFill>
                <a:latin typeface="18 VAG Rounded Bold   07390"/>
              </a:rPr>
              <a:t>(cache size, B)</a:t>
            </a:r>
          </a:p>
        </p:txBody>
      </p:sp>
      <p:sp>
        <p:nvSpPr>
          <p:cNvPr id="2864141" name="Rectangle 13"/>
          <p:cNvSpPr>
            <a:spLocks noChangeArrowheads="1"/>
          </p:cNvSpPr>
          <p:nvPr/>
        </p:nvSpPr>
        <p:spPr bwMode="auto">
          <a:xfrm>
            <a:off x="5410200" y="1382713"/>
            <a:ext cx="2951162" cy="59848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18 VAG Rounded Bold   07390"/>
              </a:rPr>
              <a:t>2</a:t>
            </a:r>
            <a:r>
              <a:rPr lang="en-US" sz="3200" b="1" baseline="30000" dirty="0">
                <a:solidFill>
                  <a:schemeClr val="tx1"/>
                </a:solidFill>
                <a:latin typeface="18 VAG Rounded Bold   07390"/>
              </a:rPr>
              <a:t>(H+W)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</a:rPr>
              <a:t> = </a:t>
            </a:r>
            <a:r>
              <a:rPr lang="en-US" sz="3200" b="1" dirty="0">
                <a:latin typeface="18 VAG Rounded Bold   07390"/>
              </a:rPr>
              <a:t>2</a:t>
            </a:r>
            <a:r>
              <a:rPr lang="en-US" sz="3200" b="1" baseline="30000" dirty="0">
                <a:latin typeface="18 VAG Rounded Bold   07390"/>
              </a:rPr>
              <a:t>H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</a:rPr>
              <a:t> * </a:t>
            </a:r>
            <a:r>
              <a:rPr lang="en-US" sz="3200" b="1" dirty="0">
                <a:solidFill>
                  <a:schemeClr val="accent4"/>
                </a:solidFill>
                <a:latin typeface="18 VAG Rounded Bold   07390"/>
              </a:rPr>
              <a:t>2</a:t>
            </a:r>
            <a:r>
              <a:rPr lang="en-US" sz="3200" b="1" baseline="30000" dirty="0">
                <a:solidFill>
                  <a:schemeClr val="accent4"/>
                </a:solidFill>
                <a:latin typeface="18 VAG Rounded Bold   07390"/>
              </a:rPr>
              <a:t>W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5800" y="2971800"/>
            <a:ext cx="2895600" cy="476250"/>
            <a:chOff x="3840" y="288"/>
            <a:chExt cx="1667" cy="300"/>
          </a:xfrm>
        </p:grpSpPr>
        <p:sp>
          <p:nvSpPr>
            <p:cNvPr id="2864143" name="Rectangle 15"/>
            <p:cNvSpPr>
              <a:spLocks noChangeArrowheads="1"/>
            </p:cNvSpPr>
            <p:nvPr/>
          </p:nvSpPr>
          <p:spPr bwMode="auto">
            <a:xfrm>
              <a:off x="3840" y="288"/>
              <a:ext cx="1667" cy="291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9050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u="sng" dirty="0">
                  <a:solidFill>
                    <a:schemeClr val="accent2"/>
                  </a:solidFill>
                  <a:latin typeface="18 VAG Rounded Bold   07390"/>
                </a:rPr>
                <a:t>T</a:t>
              </a:r>
              <a:r>
                <a:rPr lang="en-US" sz="2400" b="1" dirty="0">
                  <a:solidFill>
                    <a:schemeClr val="accent2"/>
                  </a:solidFill>
                  <a:latin typeface="18 VAG Rounded Bold   07390"/>
                </a:rPr>
                <a:t>ag</a:t>
              </a:r>
              <a:r>
                <a:rPr lang="en-US" sz="2400" b="1" dirty="0">
                  <a:solidFill>
                    <a:schemeClr val="tx1"/>
                  </a:solidFill>
                  <a:latin typeface="18 VAG Rounded Bold   07390"/>
                </a:rPr>
                <a:t>  </a:t>
              </a:r>
              <a:r>
                <a:rPr lang="en-US" sz="2400" b="1" u="sng" dirty="0">
                  <a:latin typeface="18 VAG Rounded Bold   07390"/>
                </a:rPr>
                <a:t>I</a:t>
              </a:r>
              <a:r>
                <a:rPr lang="en-US" sz="2400" b="1" dirty="0">
                  <a:latin typeface="18 VAG Rounded Bold   07390"/>
                </a:rPr>
                <a:t>ndex</a:t>
              </a:r>
              <a:r>
                <a:rPr lang="en-US" sz="2400" b="1" dirty="0">
                  <a:solidFill>
                    <a:schemeClr val="tx1"/>
                  </a:solidFill>
                  <a:latin typeface="18 VAG Rounded Bold   07390"/>
                </a:rPr>
                <a:t> </a:t>
              </a:r>
              <a:r>
                <a:rPr lang="en-US" sz="2400" b="1" dirty="0" smtClean="0">
                  <a:solidFill>
                    <a:schemeClr val="tx1"/>
                  </a:solidFill>
                  <a:latin typeface="18 VAG Rounded Bold   07390"/>
                </a:rPr>
                <a:t>  </a:t>
              </a:r>
              <a:r>
                <a:rPr lang="en-US" sz="2400" b="1" u="sng" dirty="0" smtClean="0">
                  <a:solidFill>
                    <a:schemeClr val="accent4"/>
                  </a:solidFill>
                  <a:latin typeface="18 VAG Rounded Bold   07390"/>
                </a:rPr>
                <a:t>O</a:t>
              </a:r>
              <a:r>
                <a:rPr lang="en-US" sz="2400" b="1" dirty="0" smtClean="0">
                  <a:solidFill>
                    <a:schemeClr val="accent4"/>
                  </a:solidFill>
                  <a:latin typeface="18 VAG Rounded Bold   07390"/>
                </a:rPr>
                <a:t>ffset</a:t>
              </a:r>
              <a:endParaRPr lang="en-US" sz="2400" b="1" baseline="30000" dirty="0">
                <a:solidFill>
                  <a:schemeClr val="accent4"/>
                </a:solidFill>
                <a:latin typeface="18 VAG Rounded Bold   07390"/>
              </a:endParaRPr>
            </a:p>
          </p:txBody>
        </p:sp>
        <p:sp>
          <p:nvSpPr>
            <p:cNvPr id="2864144" name="Line 16"/>
            <p:cNvSpPr>
              <a:spLocks noChangeShapeType="1"/>
            </p:cNvSpPr>
            <p:nvPr/>
          </p:nvSpPr>
          <p:spPr bwMode="auto">
            <a:xfrm>
              <a:off x="4239" y="288"/>
              <a:ext cx="0" cy="294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18 VAG Rounded Bold   07390"/>
              </a:endParaRPr>
            </a:p>
          </p:txBody>
        </p:sp>
        <p:sp>
          <p:nvSpPr>
            <p:cNvPr id="2864145" name="Line 17"/>
            <p:cNvSpPr>
              <a:spLocks noChangeShapeType="1"/>
            </p:cNvSpPr>
            <p:nvPr/>
          </p:nvSpPr>
          <p:spPr bwMode="auto">
            <a:xfrm>
              <a:off x="4816" y="288"/>
              <a:ext cx="0" cy="30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18 VAG Rounded Bold   07390"/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T</a:t>
            </a:r>
            <a:r>
              <a:rPr lang="en-US" u="sng" dirty="0" smtClean="0">
                <a:solidFill>
                  <a:schemeClr val="accent1"/>
                </a:solidFill>
              </a:rPr>
              <a:t>I</a:t>
            </a:r>
            <a:r>
              <a:rPr lang="en-US" u="sng" dirty="0" smtClean="0">
                <a:solidFill>
                  <a:schemeClr val="accent4"/>
                </a:solidFill>
              </a:rPr>
              <a:t>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Dan’s great cache mnemonic</a:t>
            </a:r>
            <a:endParaRPr lang="en-US" dirty="0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5257800" y="37338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6324600" y="5638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7391400" y="5638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1905000" y="2345526"/>
            <a:ext cx="457200" cy="2895600"/>
          </a:xfrm>
          <a:prstGeom prst="leftBrace">
            <a:avLst/>
          </a:prstGeom>
          <a:ln>
            <a:solidFill>
              <a:srgbClr val="FFFF00"/>
            </a:solidFill>
          </a:ln>
          <a:effectLst>
            <a:glow rad="63500">
              <a:srgbClr val="FFFF00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33400" y="3939390"/>
            <a:ext cx="28956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18 VAG Rounded Bold   07390"/>
              </a:rPr>
              <a:t>Addr size</a:t>
            </a:r>
            <a:br>
              <a:rPr lang="en-US" sz="3200" b="1" dirty="0">
                <a:solidFill>
                  <a:srgbClr val="FFFF00"/>
                </a:solidFill>
                <a:latin typeface="18 VAG Rounded Bold   0739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18 VAG Rounded Bold   07390"/>
              </a:rPr>
              <a:t>(often </a:t>
            </a:r>
            <a:r>
              <a:rPr lang="en-US" sz="2400" b="1" dirty="0">
                <a:solidFill>
                  <a:srgbClr val="FFFF00"/>
                </a:solidFill>
                <a:latin typeface="18 VAG Rounded Bold   07390"/>
              </a:rPr>
              <a:t>32 bits)</a:t>
            </a:r>
            <a:endParaRPr lang="en-US" sz="3200" b="1" dirty="0">
              <a:solidFill>
                <a:srgbClr val="FFFF00"/>
              </a:solidFill>
              <a:latin typeface="18 VAG Rounded Bold   0739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Access without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word instruction: </a:t>
            </a:r>
            <a:r>
              <a:rPr lang="en-US" dirty="0" err="1" smtClean="0">
                <a:latin typeface="Courier"/>
                <a:cs typeface="Courier"/>
              </a:rPr>
              <a:t>lw</a:t>
            </a:r>
            <a:r>
              <a:rPr lang="en-US" dirty="0" smtClean="0">
                <a:latin typeface="Courier"/>
                <a:cs typeface="Courier"/>
              </a:rPr>
              <a:t> $t0, 0($t1)</a:t>
            </a:r>
          </a:p>
          <a:p>
            <a:r>
              <a:rPr lang="en-US" dirty="0" smtClean="0">
                <a:latin typeface="Courier"/>
                <a:cs typeface="Courier"/>
              </a:rPr>
              <a:t>$t1</a:t>
            </a:r>
            <a:r>
              <a:rPr lang="en-US" dirty="0" smtClean="0"/>
              <a:t> contains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baseline="-25000" dirty="0" smtClean="0"/>
              <a:t>ten, </a:t>
            </a:r>
            <a:r>
              <a:rPr lang="en-US" dirty="0" smtClean="0">
                <a:latin typeface="Courier"/>
                <a:cs typeface="Courier"/>
              </a:rPr>
              <a:t>Memory[1022] = 99</a:t>
            </a:r>
          </a:p>
          <a:p>
            <a:pPr>
              <a:buNone/>
            </a:pPr>
            <a:endParaRPr lang="en-US" baseline="-25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Processor issues address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baseline="-25000" dirty="0" smtClean="0"/>
              <a:t>ten </a:t>
            </a:r>
            <a:r>
              <a:rPr lang="en-US" dirty="0" smtClean="0"/>
              <a:t>to </a:t>
            </a:r>
            <a:r>
              <a:rPr lang="en-US" dirty="0" smtClean="0">
                <a:latin typeface="Courier"/>
                <a:cs typeface="Courier"/>
              </a:rPr>
              <a:t>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Memory reads word at address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baseline="-25000" dirty="0" smtClean="0"/>
              <a:t>ten </a:t>
            </a:r>
            <a:r>
              <a:rPr lang="en-US" dirty="0" smtClean="0"/>
              <a:t>(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Memory sends 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 to Processor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Processor loads 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 into register </a:t>
            </a:r>
            <a:r>
              <a:rPr lang="en-US" dirty="0" smtClean="0">
                <a:latin typeface="Courier"/>
                <a:cs typeface="Courier"/>
              </a:rPr>
              <a:t>$t1</a:t>
            </a: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Access with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290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Load word instruction: </a:t>
            </a:r>
            <a:r>
              <a:rPr lang="en-US" dirty="0" err="1" smtClean="0">
                <a:latin typeface="Courier"/>
                <a:cs typeface="Courier"/>
              </a:rPr>
              <a:t>lw</a:t>
            </a:r>
            <a:r>
              <a:rPr lang="en-US" dirty="0" smtClean="0">
                <a:latin typeface="Courier"/>
                <a:cs typeface="Courier"/>
              </a:rPr>
              <a:t> $t0, 0($t1)</a:t>
            </a:r>
          </a:p>
          <a:p>
            <a:r>
              <a:rPr lang="en-US" dirty="0" smtClean="0">
                <a:latin typeface="Courier"/>
                <a:cs typeface="Courier"/>
              </a:rPr>
              <a:t>$t1</a:t>
            </a:r>
            <a:r>
              <a:rPr lang="en-US" dirty="0" smtClean="0"/>
              <a:t> contains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baseline="-25000" dirty="0" smtClean="0"/>
              <a:t>ten, </a:t>
            </a:r>
            <a:r>
              <a:rPr lang="en-US" dirty="0" smtClean="0">
                <a:latin typeface="Courier"/>
                <a:cs typeface="Courier"/>
              </a:rPr>
              <a:t>Memory[1022] = 99</a:t>
            </a:r>
            <a:endParaRPr lang="en-US" baseline="-25000" dirty="0" smtClean="0">
              <a:latin typeface="Courier"/>
              <a:cs typeface="Courier"/>
            </a:endParaRPr>
          </a:p>
          <a:p>
            <a:r>
              <a:rPr lang="en-US" dirty="0" smtClean="0"/>
              <a:t>With cache (similar to a hash)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Processor issues address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baseline="-25000" dirty="0" smtClean="0"/>
              <a:t>ten </a:t>
            </a:r>
            <a:r>
              <a:rPr lang="en-US" dirty="0" smtClean="0"/>
              <a:t>to Cache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Cache checks to see if has copy of data at address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 marL="1371600" lvl="2" indent="-514350">
              <a:buNone/>
            </a:pPr>
            <a:r>
              <a:rPr lang="en-US" dirty="0" smtClean="0"/>
              <a:t>2a.	If finds a match (Hit): cache reads 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, sends to processor</a:t>
            </a:r>
          </a:p>
          <a:p>
            <a:pPr marL="1371600" lvl="2" indent="-514350">
              <a:buNone/>
            </a:pPr>
            <a:r>
              <a:rPr lang="en-US" dirty="0" smtClean="0"/>
              <a:t>2b.	No match (Miss): cache sends address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dirty="0" smtClean="0"/>
              <a:t> to Memory</a:t>
            </a:r>
            <a:endParaRPr lang="en-US" baseline="-25000" dirty="0" smtClean="0"/>
          </a:p>
          <a:p>
            <a:pPr marL="1828800" lvl="3" indent="-514350">
              <a:buFont typeface="+mj-lt"/>
              <a:buAutoNum type="romanUcPeriod"/>
            </a:pPr>
            <a:r>
              <a:rPr lang="en-US" dirty="0" smtClean="0"/>
              <a:t>Memory reads 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 at address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baseline="-25000" dirty="0" smtClean="0"/>
              <a:t>ten</a:t>
            </a:r>
          </a:p>
          <a:p>
            <a:pPr marL="1828800" lvl="3" indent="-514350">
              <a:buFont typeface="+mj-lt"/>
              <a:buAutoNum type="romanUcPeriod"/>
            </a:pPr>
            <a:r>
              <a:rPr lang="en-US" dirty="0" smtClean="0"/>
              <a:t>Memory sends 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 to Cache</a:t>
            </a:r>
          </a:p>
          <a:p>
            <a:pPr marL="1828800" lvl="3" indent="-514350">
              <a:buFont typeface="+mj-lt"/>
              <a:buAutoNum type="romanUcPeriod"/>
            </a:pPr>
            <a:r>
              <a:rPr lang="en-US" dirty="0" smtClean="0"/>
              <a:t>Cache replaces word with new </a:t>
            </a:r>
            <a:r>
              <a:rPr lang="en-US" dirty="0" smtClean="0">
                <a:latin typeface="Courier"/>
                <a:cs typeface="Courier"/>
              </a:rPr>
              <a:t>99</a:t>
            </a:r>
          </a:p>
          <a:p>
            <a:pPr marL="1828800" lvl="3" indent="-514350">
              <a:buFont typeface="+mj-lt"/>
              <a:buAutoNum type="romanUcPeriod"/>
            </a:pPr>
            <a:r>
              <a:rPr lang="en-US" dirty="0" smtClean="0"/>
              <a:t>Cache sends 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 to processor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Processor loads 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 into register </a:t>
            </a:r>
            <a:r>
              <a:rPr lang="en-US" dirty="0" smtClean="0">
                <a:latin typeface="Courier"/>
                <a:cs typeface="Courier"/>
              </a:rPr>
              <a:t>$t1</a:t>
            </a: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Caching Terminology</a:t>
            </a:r>
            <a:endParaRPr lang="en-US"/>
          </a:p>
        </p:txBody>
      </p:sp>
      <p:sp>
        <p:nvSpPr>
          <p:cNvPr id="294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reading memory, 3 things can happen: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cache hit: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cache block is valid and contains proper address, so read desired word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cache miss: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nothing in cache in appropriate block, so fetch from memory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cache miss, block replacement: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wrong data is in cache at appropriate block, so discard it and fetch desired data from memory (cache always copy)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Hit rate</a:t>
            </a:r>
            <a:r>
              <a:rPr lang="en-US" dirty="0" smtClean="0"/>
              <a:t>: fraction of access that hit in the cache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Miss rate</a:t>
            </a:r>
            <a:r>
              <a:rPr lang="en-US" dirty="0" smtClean="0"/>
              <a:t>: 1 – Hit rate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Miss penalty</a:t>
            </a:r>
            <a:r>
              <a:rPr lang="en-US" dirty="0" smtClean="0"/>
              <a:t>: time to replace a block from lower level in memory hierarchy to cache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Hit time</a:t>
            </a:r>
            <a:r>
              <a:rPr lang="en-US" dirty="0" smtClean="0"/>
              <a:t>: time to access cache memory (including tag comparison)</a:t>
            </a:r>
          </a:p>
          <a:p>
            <a:endParaRPr lang="en-US" dirty="0" smtClean="0"/>
          </a:p>
          <a:p>
            <a:r>
              <a:rPr lang="en-US" dirty="0" smtClean="0"/>
              <a:t>Abbreviation: “$” = cache (A Berkeley innovation!)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191000" cy="5210175"/>
          </a:xfrm>
        </p:spPr>
        <p:txBody>
          <a:bodyPr/>
          <a:lstStyle/>
          <a:p>
            <a:pPr marL="609600" indent="-609600"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Ex.: 16KB of data, direct-mapped, </a:t>
            </a:r>
            <a:br>
              <a:rPr lang="en-US" dirty="0"/>
            </a:br>
            <a:r>
              <a:rPr lang="en-US" dirty="0"/>
              <a:t>4 word </a:t>
            </a:r>
            <a:r>
              <a:rPr lang="en-US" dirty="0" smtClean="0"/>
              <a:t>blocks</a:t>
            </a:r>
          </a:p>
          <a:p>
            <a:pPr marL="938212" lvl="1" indent="-609600"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 smtClean="0"/>
              <a:t>Can you work out height, width, area?</a:t>
            </a:r>
          </a:p>
          <a:p>
            <a:pPr marL="609600" indent="-609600"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Read 4 addresses</a:t>
            </a:r>
          </a:p>
          <a:p>
            <a:pPr marL="850900" lvl="1" indent="-533400">
              <a:lnSpc>
                <a:spcPct val="75000"/>
              </a:lnSpc>
              <a:buFontTx/>
              <a:buAutoNum type="arabicPeriod"/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>
                <a:latin typeface="Courier"/>
              </a:rPr>
              <a:t>0x00000014</a:t>
            </a:r>
          </a:p>
          <a:p>
            <a:pPr marL="850900" lvl="1" indent="-533400">
              <a:lnSpc>
                <a:spcPct val="75000"/>
              </a:lnSpc>
              <a:buFontTx/>
              <a:buAutoNum type="arabicPeriod"/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>
                <a:latin typeface="Courier"/>
              </a:rPr>
              <a:t>0x0000001C</a:t>
            </a:r>
          </a:p>
          <a:p>
            <a:pPr marL="850900" lvl="1" indent="-533400">
              <a:lnSpc>
                <a:spcPct val="75000"/>
              </a:lnSpc>
              <a:buFontTx/>
              <a:buAutoNum type="arabicPeriod"/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>
                <a:latin typeface="Courier"/>
              </a:rPr>
              <a:t>0x00000034</a:t>
            </a:r>
          </a:p>
          <a:p>
            <a:pPr marL="850900" lvl="1" indent="-533400">
              <a:lnSpc>
                <a:spcPct val="75000"/>
              </a:lnSpc>
              <a:buFontTx/>
              <a:buAutoNum type="arabicPeriod"/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>
                <a:latin typeface="Courier"/>
              </a:rPr>
              <a:t>0x00008014</a:t>
            </a:r>
            <a:endParaRPr lang="en-US" dirty="0"/>
          </a:p>
          <a:p>
            <a:pPr marL="609600" indent="-609600"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Memory </a:t>
            </a:r>
            <a:r>
              <a:rPr lang="en-US" dirty="0" err="1" smtClean="0"/>
              <a:t>vals</a:t>
            </a:r>
            <a:r>
              <a:rPr lang="en-US" dirty="0" smtClean="0"/>
              <a:t> here:</a:t>
            </a:r>
            <a:endParaRPr lang="en-US" dirty="0"/>
          </a:p>
        </p:txBody>
      </p:sp>
      <p:sp>
        <p:nvSpPr>
          <p:cNvPr id="2892804" name="Text Box 4"/>
          <p:cNvSpPr txBox="1">
            <a:spLocks noChangeArrowheads="1"/>
          </p:cNvSpPr>
          <p:nvPr/>
        </p:nvSpPr>
        <p:spPr bwMode="auto">
          <a:xfrm>
            <a:off x="4627563" y="1384300"/>
            <a:ext cx="19928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Address (hex)</a:t>
            </a:r>
          </a:p>
        </p:txBody>
      </p:sp>
      <p:sp>
        <p:nvSpPr>
          <p:cNvPr id="2892805" name="Text Box 5"/>
          <p:cNvSpPr txBox="1">
            <a:spLocks noChangeArrowheads="1"/>
          </p:cNvSpPr>
          <p:nvPr/>
        </p:nvSpPr>
        <p:spPr bwMode="auto">
          <a:xfrm>
            <a:off x="6684963" y="1371600"/>
            <a:ext cx="20713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Value of Word</a:t>
            </a:r>
          </a:p>
        </p:txBody>
      </p:sp>
      <p:sp>
        <p:nvSpPr>
          <p:cNvPr id="2892806" name="Text Box 6"/>
          <p:cNvSpPr txBox="1">
            <a:spLocks noChangeArrowheads="1"/>
          </p:cNvSpPr>
          <p:nvPr/>
        </p:nvSpPr>
        <p:spPr bwMode="auto">
          <a:xfrm>
            <a:off x="5999163" y="1066800"/>
            <a:ext cx="15478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18 VAG Rounded Bold   07390"/>
              </a:rPr>
              <a:t>Memory</a:t>
            </a:r>
            <a:endParaRPr lang="en-US" sz="2000" b="1" dirty="0">
              <a:latin typeface="18 VAG Rounded Bold   0739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56163" y="1509713"/>
            <a:ext cx="3581400" cy="5257800"/>
            <a:chOff x="2880" y="912"/>
            <a:chExt cx="2256" cy="331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80" y="1152"/>
              <a:ext cx="2256" cy="1153"/>
              <a:chOff x="240" y="1631"/>
              <a:chExt cx="2256" cy="1153"/>
            </a:xfrm>
          </p:grpSpPr>
          <p:sp>
            <p:nvSpPr>
              <p:cNvPr id="2892809" name="Rectangle 9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2892810" name="Rectangle 10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2892811" name="Rectangle 11"/>
              <p:cNvSpPr>
                <a:spLocks noChangeArrowheads="1"/>
              </p:cNvSpPr>
              <p:nvPr/>
            </p:nvSpPr>
            <p:spPr bwMode="auto">
              <a:xfrm>
                <a:off x="1440" y="2064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2892812" name="Rectangle 12"/>
              <p:cNvSpPr>
                <a:spLocks noChangeArrowheads="1"/>
              </p:cNvSpPr>
              <p:nvPr/>
            </p:nvSpPr>
            <p:spPr bwMode="auto">
              <a:xfrm>
                <a:off x="1440" y="2256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2892813" name="Text Box 13"/>
              <p:cNvSpPr txBox="1">
                <a:spLocks noChangeArrowheads="1"/>
              </p:cNvSpPr>
              <p:nvPr/>
            </p:nvSpPr>
            <p:spPr bwMode="auto">
              <a:xfrm>
                <a:off x="240" y="1631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00000010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2814" name="Text Box 14"/>
              <p:cNvSpPr txBox="1">
                <a:spLocks noChangeArrowheads="1"/>
              </p:cNvSpPr>
              <p:nvPr/>
            </p:nvSpPr>
            <p:spPr bwMode="auto">
              <a:xfrm>
                <a:off x="240" y="1823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"/>
                  </a:rPr>
                  <a:t>00000014</a:t>
                </a:r>
                <a:endParaRPr lang="en-US" sz="28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2892815" name="Text Box 15"/>
              <p:cNvSpPr txBox="1">
                <a:spLocks noChangeArrowheads="1"/>
              </p:cNvSpPr>
              <p:nvPr/>
            </p:nvSpPr>
            <p:spPr bwMode="auto">
              <a:xfrm>
                <a:off x="240" y="2015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00000018</a:t>
                </a:r>
              </a:p>
            </p:txBody>
          </p:sp>
          <p:sp>
            <p:nvSpPr>
              <p:cNvPr id="2892816" name="Text Box 16"/>
              <p:cNvSpPr txBox="1">
                <a:spLocks noChangeArrowheads="1"/>
              </p:cNvSpPr>
              <p:nvPr/>
            </p:nvSpPr>
            <p:spPr bwMode="auto">
              <a:xfrm>
                <a:off x="240" y="2207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"/>
                  </a:rPr>
                  <a:t>0000001C</a:t>
                </a:r>
                <a:endParaRPr lang="en-US" sz="28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2892817" name="Text Box 17"/>
              <p:cNvSpPr txBox="1">
                <a:spLocks noChangeArrowheads="1"/>
              </p:cNvSpPr>
              <p:nvPr/>
            </p:nvSpPr>
            <p:spPr bwMode="auto">
              <a:xfrm>
                <a:off x="1872" y="1632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a</a:t>
                </a:r>
              </a:p>
            </p:txBody>
          </p:sp>
          <p:sp>
            <p:nvSpPr>
              <p:cNvPr id="2892818" name="Text Box 18"/>
              <p:cNvSpPr txBox="1">
                <a:spLocks noChangeArrowheads="1"/>
              </p:cNvSpPr>
              <p:nvPr/>
            </p:nvSpPr>
            <p:spPr bwMode="auto">
              <a:xfrm>
                <a:off x="1872" y="1824"/>
                <a:ext cx="23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b</a:t>
                </a:r>
              </a:p>
            </p:txBody>
          </p:sp>
          <p:sp>
            <p:nvSpPr>
              <p:cNvPr id="2892819" name="Text Box 19"/>
              <p:cNvSpPr txBox="1">
                <a:spLocks noChangeArrowheads="1"/>
              </p:cNvSpPr>
              <p:nvPr/>
            </p:nvSpPr>
            <p:spPr bwMode="auto">
              <a:xfrm>
                <a:off x="1872" y="2016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c</a:t>
                </a:r>
              </a:p>
            </p:txBody>
          </p:sp>
          <p:sp>
            <p:nvSpPr>
              <p:cNvPr id="2892820" name="Text Box 20"/>
              <p:cNvSpPr txBox="1">
                <a:spLocks noChangeArrowheads="1"/>
              </p:cNvSpPr>
              <p:nvPr/>
            </p:nvSpPr>
            <p:spPr bwMode="auto">
              <a:xfrm>
                <a:off x="1872" y="2208"/>
                <a:ext cx="23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d</a:t>
                </a:r>
              </a:p>
            </p:txBody>
          </p:sp>
          <p:sp>
            <p:nvSpPr>
              <p:cNvPr id="2892821" name="Text Box 21"/>
              <p:cNvSpPr txBox="1">
                <a:spLocks noChangeArrowheads="1"/>
              </p:cNvSpPr>
              <p:nvPr/>
            </p:nvSpPr>
            <p:spPr bwMode="auto">
              <a:xfrm>
                <a:off x="672" y="249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2822" name="Text Box 22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sp>
          <p:nvSpPr>
            <p:cNvPr id="2892823" name="Rectangle 23"/>
            <p:cNvSpPr>
              <a:spLocks noChangeArrowheads="1"/>
            </p:cNvSpPr>
            <p:nvPr/>
          </p:nvSpPr>
          <p:spPr bwMode="auto">
            <a:xfrm>
              <a:off x="4080" y="230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24" name="Rectangle 24"/>
            <p:cNvSpPr>
              <a:spLocks noChangeArrowheads="1"/>
            </p:cNvSpPr>
            <p:nvPr/>
          </p:nvSpPr>
          <p:spPr bwMode="auto">
            <a:xfrm>
              <a:off x="4080" y="249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25" name="Rectangle 25"/>
            <p:cNvSpPr>
              <a:spLocks noChangeArrowheads="1"/>
            </p:cNvSpPr>
            <p:nvPr/>
          </p:nvSpPr>
          <p:spPr bwMode="auto">
            <a:xfrm>
              <a:off x="4080" y="268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26" name="Rectangle 26"/>
            <p:cNvSpPr>
              <a:spLocks noChangeArrowheads="1"/>
            </p:cNvSpPr>
            <p:nvPr/>
          </p:nvSpPr>
          <p:spPr bwMode="auto">
            <a:xfrm>
              <a:off x="4080" y="288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27" name="Text Box 27"/>
            <p:cNvSpPr txBox="1">
              <a:spLocks noChangeArrowheads="1"/>
            </p:cNvSpPr>
            <p:nvPr/>
          </p:nvSpPr>
          <p:spPr bwMode="auto">
            <a:xfrm>
              <a:off x="2880" y="2255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00000030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892828" name="Text Box 28"/>
            <p:cNvSpPr txBox="1">
              <a:spLocks noChangeArrowheads="1"/>
            </p:cNvSpPr>
            <p:nvPr/>
          </p:nvSpPr>
          <p:spPr bwMode="auto">
            <a:xfrm>
              <a:off x="2880" y="2447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u="sng">
                  <a:latin typeface="Courier"/>
                </a:rPr>
                <a:t>00000034</a:t>
              </a:r>
              <a:endParaRPr lang="en-US" sz="28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29" name="Text Box 29"/>
            <p:cNvSpPr txBox="1">
              <a:spLocks noChangeArrowheads="1"/>
            </p:cNvSpPr>
            <p:nvPr/>
          </p:nvSpPr>
          <p:spPr bwMode="auto">
            <a:xfrm>
              <a:off x="2880" y="2639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00000038</a:t>
              </a:r>
            </a:p>
          </p:txBody>
        </p:sp>
        <p:sp>
          <p:nvSpPr>
            <p:cNvPr id="2892830" name="Text Box 30"/>
            <p:cNvSpPr txBox="1">
              <a:spLocks noChangeArrowheads="1"/>
            </p:cNvSpPr>
            <p:nvPr/>
          </p:nvSpPr>
          <p:spPr bwMode="auto">
            <a:xfrm>
              <a:off x="2880" y="2831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0000003C</a:t>
              </a:r>
            </a:p>
          </p:txBody>
        </p:sp>
        <p:sp>
          <p:nvSpPr>
            <p:cNvPr id="2892831" name="Text Box 31"/>
            <p:cNvSpPr txBox="1">
              <a:spLocks noChangeArrowheads="1"/>
            </p:cNvSpPr>
            <p:nvPr/>
          </p:nvSpPr>
          <p:spPr bwMode="auto">
            <a:xfrm>
              <a:off x="4512" y="2256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e</a:t>
              </a:r>
            </a:p>
          </p:txBody>
        </p:sp>
        <p:sp>
          <p:nvSpPr>
            <p:cNvPr id="2892832" name="Text Box 32"/>
            <p:cNvSpPr txBox="1">
              <a:spLocks noChangeArrowheads="1"/>
            </p:cNvSpPr>
            <p:nvPr/>
          </p:nvSpPr>
          <p:spPr bwMode="auto">
            <a:xfrm>
              <a:off x="4512" y="2448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f</a:t>
              </a:r>
            </a:p>
          </p:txBody>
        </p:sp>
        <p:sp>
          <p:nvSpPr>
            <p:cNvPr id="2892833" name="Text Box 33"/>
            <p:cNvSpPr txBox="1">
              <a:spLocks noChangeArrowheads="1"/>
            </p:cNvSpPr>
            <p:nvPr/>
          </p:nvSpPr>
          <p:spPr bwMode="auto">
            <a:xfrm>
              <a:off x="4512" y="2640"/>
              <a:ext cx="23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g</a:t>
              </a:r>
            </a:p>
          </p:txBody>
        </p:sp>
        <p:sp>
          <p:nvSpPr>
            <p:cNvPr id="2892834" name="Text Box 34"/>
            <p:cNvSpPr txBox="1">
              <a:spLocks noChangeArrowheads="1"/>
            </p:cNvSpPr>
            <p:nvPr/>
          </p:nvSpPr>
          <p:spPr bwMode="auto">
            <a:xfrm>
              <a:off x="4512" y="2832"/>
              <a:ext cx="23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h</a:t>
              </a:r>
            </a:p>
          </p:txBody>
        </p:sp>
        <p:sp>
          <p:nvSpPr>
            <p:cNvPr id="2892835" name="Rectangle 35"/>
            <p:cNvSpPr>
              <a:spLocks noChangeArrowheads="1"/>
            </p:cNvSpPr>
            <p:nvPr/>
          </p:nvSpPr>
          <p:spPr bwMode="auto">
            <a:xfrm>
              <a:off x="4080" y="3241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36" name="Rectangle 36"/>
            <p:cNvSpPr>
              <a:spLocks noChangeArrowheads="1"/>
            </p:cNvSpPr>
            <p:nvPr/>
          </p:nvSpPr>
          <p:spPr bwMode="auto">
            <a:xfrm>
              <a:off x="4080" y="3433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37" name="Rectangle 37"/>
            <p:cNvSpPr>
              <a:spLocks noChangeArrowheads="1"/>
            </p:cNvSpPr>
            <p:nvPr/>
          </p:nvSpPr>
          <p:spPr bwMode="auto">
            <a:xfrm>
              <a:off x="4080" y="3625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38" name="Rectangle 38"/>
            <p:cNvSpPr>
              <a:spLocks noChangeArrowheads="1"/>
            </p:cNvSpPr>
            <p:nvPr/>
          </p:nvSpPr>
          <p:spPr bwMode="auto">
            <a:xfrm>
              <a:off x="4080" y="3817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39" name="Text Box 39"/>
            <p:cNvSpPr txBox="1">
              <a:spLocks noChangeArrowheads="1"/>
            </p:cNvSpPr>
            <p:nvPr/>
          </p:nvSpPr>
          <p:spPr bwMode="auto">
            <a:xfrm>
              <a:off x="2880" y="3192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00008010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892840" name="Text Box 40"/>
            <p:cNvSpPr txBox="1">
              <a:spLocks noChangeArrowheads="1"/>
            </p:cNvSpPr>
            <p:nvPr/>
          </p:nvSpPr>
          <p:spPr bwMode="auto">
            <a:xfrm>
              <a:off x="2880" y="3384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u="sng">
                  <a:latin typeface="Courier"/>
                </a:rPr>
                <a:t>00008014</a:t>
              </a:r>
              <a:endParaRPr lang="en-US" sz="28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41" name="Text Box 41"/>
            <p:cNvSpPr txBox="1">
              <a:spLocks noChangeArrowheads="1"/>
            </p:cNvSpPr>
            <p:nvPr/>
          </p:nvSpPr>
          <p:spPr bwMode="auto">
            <a:xfrm>
              <a:off x="2880" y="3576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00008018</a:t>
              </a:r>
            </a:p>
          </p:txBody>
        </p:sp>
        <p:sp>
          <p:nvSpPr>
            <p:cNvPr id="2892842" name="Text Box 42"/>
            <p:cNvSpPr txBox="1">
              <a:spLocks noChangeArrowheads="1"/>
            </p:cNvSpPr>
            <p:nvPr/>
          </p:nvSpPr>
          <p:spPr bwMode="auto">
            <a:xfrm>
              <a:off x="2880" y="3768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0000801C</a:t>
              </a:r>
            </a:p>
          </p:txBody>
        </p:sp>
        <p:sp>
          <p:nvSpPr>
            <p:cNvPr id="2892843" name="Text Box 43"/>
            <p:cNvSpPr txBox="1">
              <a:spLocks noChangeArrowheads="1"/>
            </p:cNvSpPr>
            <p:nvPr/>
          </p:nvSpPr>
          <p:spPr bwMode="auto">
            <a:xfrm>
              <a:off x="4512" y="3193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i</a:t>
              </a:r>
            </a:p>
          </p:txBody>
        </p:sp>
        <p:sp>
          <p:nvSpPr>
            <p:cNvPr id="2892844" name="Text Box 44"/>
            <p:cNvSpPr txBox="1">
              <a:spLocks noChangeArrowheads="1"/>
            </p:cNvSpPr>
            <p:nvPr/>
          </p:nvSpPr>
          <p:spPr bwMode="auto">
            <a:xfrm>
              <a:off x="4512" y="3385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j</a:t>
              </a:r>
            </a:p>
          </p:txBody>
        </p:sp>
        <p:sp>
          <p:nvSpPr>
            <p:cNvPr id="2892845" name="Text Box 45"/>
            <p:cNvSpPr txBox="1">
              <a:spLocks noChangeArrowheads="1"/>
            </p:cNvSpPr>
            <p:nvPr/>
          </p:nvSpPr>
          <p:spPr bwMode="auto">
            <a:xfrm>
              <a:off x="4512" y="3577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k</a:t>
              </a:r>
            </a:p>
          </p:txBody>
        </p:sp>
        <p:sp>
          <p:nvSpPr>
            <p:cNvPr id="2892846" name="Text Box 46"/>
            <p:cNvSpPr txBox="1">
              <a:spLocks noChangeArrowheads="1"/>
            </p:cNvSpPr>
            <p:nvPr/>
          </p:nvSpPr>
          <p:spPr bwMode="auto">
            <a:xfrm>
              <a:off x="4512" y="3769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l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3312" y="3936"/>
              <a:ext cx="1412" cy="288"/>
              <a:chOff x="3312" y="3936"/>
              <a:chExt cx="1412" cy="288"/>
            </a:xfrm>
          </p:grpSpPr>
          <p:sp>
            <p:nvSpPr>
              <p:cNvPr id="2892848" name="Text Box 48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2849" name="Text Box 49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3360" y="2976"/>
              <a:ext cx="1334" cy="288"/>
              <a:chOff x="3312" y="3936"/>
              <a:chExt cx="1431" cy="288"/>
            </a:xfrm>
          </p:grpSpPr>
          <p:sp>
            <p:nvSpPr>
              <p:cNvPr id="2892851" name="Text Box 51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2852" name="Text Box 52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3312" y="912"/>
              <a:ext cx="1412" cy="288"/>
              <a:chOff x="3312" y="3936"/>
              <a:chExt cx="1412" cy="288"/>
            </a:xfrm>
          </p:grpSpPr>
          <p:sp>
            <p:nvSpPr>
              <p:cNvPr id="2892854" name="Text Box 54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2855" name="Text Box 55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Accessing data in a direct mapped cache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33160</TotalTime>
  <Pages>47</Pages>
  <Words>2130</Words>
  <Application>Microsoft Office PowerPoint</Application>
  <PresentationFormat>Letter Paper (8.5x11 in)</PresentationFormat>
  <Paragraphs>1082</Paragraphs>
  <Slides>36</Slides>
  <Notes>32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Metro</vt:lpstr>
      <vt:lpstr>Custom Design</vt:lpstr>
      <vt:lpstr>Office Theme</vt:lpstr>
      <vt:lpstr>Image</vt:lpstr>
      <vt:lpstr>Memristor memory on its way (hopefully)</vt:lpstr>
      <vt:lpstr>Review: New-School Machine Structures</vt:lpstr>
      <vt:lpstr>Review: Direct-Mapped Cache</vt:lpstr>
      <vt:lpstr>TIO Dan’s great cache mnemonic</vt:lpstr>
      <vt:lpstr>Memory Access without Cache</vt:lpstr>
      <vt:lpstr>Memory Access with Cache</vt:lpstr>
      <vt:lpstr>Caching Terminology</vt:lpstr>
      <vt:lpstr>Cache Terms</vt:lpstr>
      <vt:lpstr>Accessing data in a direct mapped cache</vt:lpstr>
      <vt:lpstr>Accessing data in a direct mapped cache</vt:lpstr>
      <vt:lpstr>16 KB Direct Mapped Cache, 16B blocks</vt:lpstr>
      <vt:lpstr>1. Read 0x00000014</vt:lpstr>
      <vt:lpstr>So we read block 1 (0000000001)</vt:lpstr>
      <vt:lpstr>No valid data</vt:lpstr>
      <vt:lpstr>So load that data into cache, setting tag, valid</vt:lpstr>
      <vt:lpstr>Read from cache at offset, return word b</vt:lpstr>
      <vt:lpstr>2. Read 0x0000001C = 0…00 0..001 1100</vt:lpstr>
      <vt:lpstr>Index is Valid</vt:lpstr>
      <vt:lpstr>Index valid, Tag Matches</vt:lpstr>
      <vt:lpstr>Index Valid, Tag Matches, return d</vt:lpstr>
      <vt:lpstr>3. Read 0x00000034 = 0…00 0..011 0100</vt:lpstr>
      <vt:lpstr>So read block 3</vt:lpstr>
      <vt:lpstr>No valid data</vt:lpstr>
      <vt:lpstr>Load that cache block, return word f</vt:lpstr>
      <vt:lpstr>4. Read 0x00008014 = 0…10 0..001 0100</vt:lpstr>
      <vt:lpstr>So read Cache Block 1, Data is Valid</vt:lpstr>
      <vt:lpstr>Cache Block 1 Tag does not match (0 != 2)</vt:lpstr>
      <vt:lpstr>Miss, so replace block 1 with new data &amp; tag</vt:lpstr>
      <vt:lpstr>And return word J</vt:lpstr>
      <vt:lpstr>Do an example yourself. What happens?</vt:lpstr>
      <vt:lpstr>Answers</vt:lpstr>
      <vt:lpstr>Administrivia</vt:lpstr>
      <vt:lpstr>Multiword-Block Direct-Mapped Cache</vt:lpstr>
      <vt:lpstr>Peer Instruction</vt:lpstr>
      <vt:lpstr>Peer Instruction Answer</vt:lpstr>
      <vt:lpstr>And in Conclusion…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alan</cp:lastModifiedBy>
  <cp:revision>2178</cp:revision>
  <cp:lastPrinted>2013-02-22T06:00:20Z</cp:lastPrinted>
  <dcterms:created xsi:type="dcterms:W3CDTF">2013-02-21T17:31:04Z</dcterms:created>
  <dcterms:modified xsi:type="dcterms:W3CDTF">2014-02-19T21:18:35Z</dcterms:modified>
</cp:coreProperties>
</file>